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4" autoAdjust="0"/>
  </p:normalViewPr>
  <p:slideViewPr>
    <p:cSldViewPr>
      <p:cViewPr varScale="1">
        <p:scale>
          <a:sx n="62" d="100"/>
          <a:sy n="62" d="100"/>
        </p:scale>
        <p:origin x="-84"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D09149-51EE-459F-AF44-C96F5F2EB65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C92EF67-C9B0-45DA-8F2F-3ED0FF2D59E5}">
      <dgm:prSet custT="1"/>
      <dgm:spPr/>
      <dgm:t>
        <a:bodyPr/>
        <a:lstStyle/>
        <a:p>
          <a:pPr rtl="1"/>
          <a:r>
            <a:rPr lang="ar-SA" sz="3600" dirty="0" smtClean="0"/>
            <a:t>تشمل دراسة مقرر مبادئ القانون على:</a:t>
          </a:r>
          <a:endParaRPr lang="en-US" sz="3600" dirty="0"/>
        </a:p>
      </dgm:t>
    </dgm:pt>
    <dgm:pt modelId="{0143B5CF-DA03-43BE-AEF9-55D5AF004A4A}" type="parTrans" cxnId="{84C2D6D5-BDE6-42E6-B95F-98AEF3D87B6C}">
      <dgm:prSet/>
      <dgm:spPr/>
      <dgm:t>
        <a:bodyPr/>
        <a:lstStyle/>
        <a:p>
          <a:endParaRPr lang="en-US"/>
        </a:p>
      </dgm:t>
    </dgm:pt>
    <dgm:pt modelId="{8F01E3BF-31E1-44AA-A8AB-EDFF15A85BCD}" type="sibTrans" cxnId="{84C2D6D5-BDE6-42E6-B95F-98AEF3D87B6C}">
      <dgm:prSet/>
      <dgm:spPr/>
      <dgm:t>
        <a:bodyPr/>
        <a:lstStyle/>
        <a:p>
          <a:endParaRPr lang="en-US"/>
        </a:p>
      </dgm:t>
    </dgm:pt>
    <dgm:pt modelId="{6FB771FE-A05A-415B-8282-60CD0E23B750}">
      <dgm:prSet custT="1"/>
      <dgm:spPr/>
      <dgm:t>
        <a:bodyPr/>
        <a:lstStyle/>
        <a:p>
          <a:pPr rtl="1"/>
          <a:r>
            <a:rPr lang="ar-SA" sz="6600" dirty="0" smtClean="0"/>
            <a:t>1. نظرية القانون </a:t>
          </a:r>
          <a:endParaRPr lang="ar-SA" sz="6600" dirty="0"/>
        </a:p>
      </dgm:t>
    </dgm:pt>
    <dgm:pt modelId="{7D2F71C0-92CC-4DCF-BB94-614543DAB225}" type="parTrans" cxnId="{9677F594-7B5E-4F1C-9A3A-8B104F054F59}">
      <dgm:prSet/>
      <dgm:spPr/>
      <dgm:t>
        <a:bodyPr/>
        <a:lstStyle/>
        <a:p>
          <a:endParaRPr lang="en-US"/>
        </a:p>
      </dgm:t>
    </dgm:pt>
    <dgm:pt modelId="{FDEEB6E1-2CC3-4905-8D68-1889592326E8}" type="sibTrans" cxnId="{9677F594-7B5E-4F1C-9A3A-8B104F054F59}">
      <dgm:prSet/>
      <dgm:spPr/>
      <dgm:t>
        <a:bodyPr/>
        <a:lstStyle/>
        <a:p>
          <a:endParaRPr lang="en-US"/>
        </a:p>
      </dgm:t>
    </dgm:pt>
    <dgm:pt modelId="{0C05BD14-100C-4B4A-9775-A5605EA66448}">
      <dgm:prSet/>
      <dgm:spPr/>
      <dgm:t>
        <a:bodyPr/>
        <a:lstStyle/>
        <a:p>
          <a:pPr rtl="1"/>
          <a:r>
            <a:rPr lang="ar-SA" dirty="0" smtClean="0"/>
            <a:t>2. نظرية الحق</a:t>
          </a:r>
          <a:endParaRPr lang="ar-SA" dirty="0"/>
        </a:p>
      </dgm:t>
    </dgm:pt>
    <dgm:pt modelId="{2361DB25-F849-4AE4-B3B6-8159D8DA98F9}" type="parTrans" cxnId="{23FE026B-8615-45D2-8D3F-2E82CE1FB623}">
      <dgm:prSet/>
      <dgm:spPr/>
      <dgm:t>
        <a:bodyPr/>
        <a:lstStyle/>
        <a:p>
          <a:endParaRPr lang="en-US"/>
        </a:p>
      </dgm:t>
    </dgm:pt>
    <dgm:pt modelId="{700D7536-0CBD-405A-8B1E-697772C0E0AB}" type="sibTrans" cxnId="{23FE026B-8615-45D2-8D3F-2E82CE1FB623}">
      <dgm:prSet/>
      <dgm:spPr/>
      <dgm:t>
        <a:bodyPr/>
        <a:lstStyle/>
        <a:p>
          <a:endParaRPr lang="en-US"/>
        </a:p>
      </dgm:t>
    </dgm:pt>
    <dgm:pt modelId="{9CF90C95-80A2-49F0-82F3-A8ACEC7F759A}" type="pres">
      <dgm:prSet presAssocID="{B2D09149-51EE-459F-AF44-C96F5F2EB654}" presName="outerComposite" presStyleCnt="0">
        <dgm:presLayoutVars>
          <dgm:chMax val="5"/>
          <dgm:dir/>
          <dgm:resizeHandles val="exact"/>
        </dgm:presLayoutVars>
      </dgm:prSet>
      <dgm:spPr/>
      <dgm:t>
        <a:bodyPr/>
        <a:lstStyle/>
        <a:p>
          <a:endParaRPr lang="en-US"/>
        </a:p>
      </dgm:t>
    </dgm:pt>
    <dgm:pt modelId="{36737972-AB0F-4C91-928C-798F63F5D5EF}" type="pres">
      <dgm:prSet presAssocID="{B2D09149-51EE-459F-AF44-C96F5F2EB654}" presName="dummyMaxCanvas" presStyleCnt="0">
        <dgm:presLayoutVars/>
      </dgm:prSet>
      <dgm:spPr/>
    </dgm:pt>
    <dgm:pt modelId="{45F56503-74FE-4D35-8C18-2590FE33220A}" type="pres">
      <dgm:prSet presAssocID="{B2D09149-51EE-459F-AF44-C96F5F2EB654}" presName="ThreeNodes_1" presStyleLbl="node1" presStyleIdx="0" presStyleCnt="3">
        <dgm:presLayoutVars>
          <dgm:bulletEnabled val="1"/>
        </dgm:presLayoutVars>
      </dgm:prSet>
      <dgm:spPr/>
      <dgm:t>
        <a:bodyPr/>
        <a:lstStyle/>
        <a:p>
          <a:endParaRPr lang="en-US"/>
        </a:p>
      </dgm:t>
    </dgm:pt>
    <dgm:pt modelId="{6F0C2853-DF7E-4712-9B3B-769C066F4E68}" type="pres">
      <dgm:prSet presAssocID="{B2D09149-51EE-459F-AF44-C96F5F2EB654}" presName="ThreeNodes_2" presStyleLbl="node1" presStyleIdx="1" presStyleCnt="3">
        <dgm:presLayoutVars>
          <dgm:bulletEnabled val="1"/>
        </dgm:presLayoutVars>
      </dgm:prSet>
      <dgm:spPr/>
      <dgm:t>
        <a:bodyPr/>
        <a:lstStyle/>
        <a:p>
          <a:endParaRPr lang="en-US"/>
        </a:p>
      </dgm:t>
    </dgm:pt>
    <dgm:pt modelId="{BECD9883-F6D2-45AC-8E38-174FA3178978}" type="pres">
      <dgm:prSet presAssocID="{B2D09149-51EE-459F-AF44-C96F5F2EB654}" presName="ThreeNodes_3" presStyleLbl="node1" presStyleIdx="2" presStyleCnt="3">
        <dgm:presLayoutVars>
          <dgm:bulletEnabled val="1"/>
        </dgm:presLayoutVars>
      </dgm:prSet>
      <dgm:spPr/>
      <dgm:t>
        <a:bodyPr/>
        <a:lstStyle/>
        <a:p>
          <a:endParaRPr lang="en-US"/>
        </a:p>
      </dgm:t>
    </dgm:pt>
    <dgm:pt modelId="{7938A99D-56A1-4C5E-B3E7-9BF9A89B08DD}" type="pres">
      <dgm:prSet presAssocID="{B2D09149-51EE-459F-AF44-C96F5F2EB654}" presName="ThreeConn_1-2" presStyleLbl="fgAccFollowNode1" presStyleIdx="0" presStyleCnt="2">
        <dgm:presLayoutVars>
          <dgm:bulletEnabled val="1"/>
        </dgm:presLayoutVars>
      </dgm:prSet>
      <dgm:spPr/>
      <dgm:t>
        <a:bodyPr/>
        <a:lstStyle/>
        <a:p>
          <a:endParaRPr lang="en-US"/>
        </a:p>
      </dgm:t>
    </dgm:pt>
    <dgm:pt modelId="{0761CB40-DBF6-499E-8856-5D33B4EFE735}" type="pres">
      <dgm:prSet presAssocID="{B2D09149-51EE-459F-AF44-C96F5F2EB654}" presName="ThreeConn_2-3" presStyleLbl="fgAccFollowNode1" presStyleIdx="1" presStyleCnt="2">
        <dgm:presLayoutVars>
          <dgm:bulletEnabled val="1"/>
        </dgm:presLayoutVars>
      </dgm:prSet>
      <dgm:spPr>
        <a:prstGeom prst="actionButtonBlank">
          <a:avLst/>
        </a:prstGeom>
      </dgm:spPr>
      <dgm:t>
        <a:bodyPr/>
        <a:lstStyle/>
        <a:p>
          <a:endParaRPr lang="en-US"/>
        </a:p>
      </dgm:t>
    </dgm:pt>
    <dgm:pt modelId="{8B63FF87-1415-44AA-ACB8-66451D61FED4}" type="pres">
      <dgm:prSet presAssocID="{B2D09149-51EE-459F-AF44-C96F5F2EB654}" presName="ThreeNodes_1_text" presStyleLbl="node1" presStyleIdx="2" presStyleCnt="3">
        <dgm:presLayoutVars>
          <dgm:bulletEnabled val="1"/>
        </dgm:presLayoutVars>
      </dgm:prSet>
      <dgm:spPr/>
      <dgm:t>
        <a:bodyPr/>
        <a:lstStyle/>
        <a:p>
          <a:endParaRPr lang="en-US"/>
        </a:p>
      </dgm:t>
    </dgm:pt>
    <dgm:pt modelId="{CC865F9C-73CE-411F-8283-2166BB085CFD}" type="pres">
      <dgm:prSet presAssocID="{B2D09149-51EE-459F-AF44-C96F5F2EB654}" presName="ThreeNodes_2_text" presStyleLbl="node1" presStyleIdx="2" presStyleCnt="3">
        <dgm:presLayoutVars>
          <dgm:bulletEnabled val="1"/>
        </dgm:presLayoutVars>
      </dgm:prSet>
      <dgm:spPr/>
      <dgm:t>
        <a:bodyPr/>
        <a:lstStyle/>
        <a:p>
          <a:endParaRPr lang="en-US"/>
        </a:p>
      </dgm:t>
    </dgm:pt>
    <dgm:pt modelId="{DAC2A49C-1C5D-4797-ADF0-0D6F36F913BA}" type="pres">
      <dgm:prSet presAssocID="{B2D09149-51EE-459F-AF44-C96F5F2EB654}" presName="ThreeNodes_3_text" presStyleLbl="node1" presStyleIdx="2" presStyleCnt="3">
        <dgm:presLayoutVars>
          <dgm:bulletEnabled val="1"/>
        </dgm:presLayoutVars>
      </dgm:prSet>
      <dgm:spPr/>
      <dgm:t>
        <a:bodyPr/>
        <a:lstStyle/>
        <a:p>
          <a:endParaRPr lang="en-US"/>
        </a:p>
      </dgm:t>
    </dgm:pt>
  </dgm:ptLst>
  <dgm:cxnLst>
    <dgm:cxn modelId="{4ED457D2-FC08-41A7-B003-2BF3F98965A7}" type="presOf" srcId="{B2D09149-51EE-459F-AF44-C96F5F2EB654}" destId="{9CF90C95-80A2-49F0-82F3-A8ACEC7F759A}" srcOrd="0" destOrd="0" presId="urn:microsoft.com/office/officeart/2005/8/layout/vProcess5"/>
    <dgm:cxn modelId="{84C2D6D5-BDE6-42E6-B95F-98AEF3D87B6C}" srcId="{B2D09149-51EE-459F-AF44-C96F5F2EB654}" destId="{EC92EF67-C9B0-45DA-8F2F-3ED0FF2D59E5}" srcOrd="0" destOrd="0" parTransId="{0143B5CF-DA03-43BE-AEF9-55D5AF004A4A}" sibTransId="{8F01E3BF-31E1-44AA-A8AB-EDFF15A85BCD}"/>
    <dgm:cxn modelId="{9677F594-7B5E-4F1C-9A3A-8B104F054F59}" srcId="{B2D09149-51EE-459F-AF44-C96F5F2EB654}" destId="{6FB771FE-A05A-415B-8282-60CD0E23B750}" srcOrd="1" destOrd="0" parTransId="{7D2F71C0-92CC-4DCF-BB94-614543DAB225}" sibTransId="{FDEEB6E1-2CC3-4905-8D68-1889592326E8}"/>
    <dgm:cxn modelId="{E8D7484A-6346-4B84-997E-6D9BAB65CADB}" type="presOf" srcId="{6FB771FE-A05A-415B-8282-60CD0E23B750}" destId="{CC865F9C-73CE-411F-8283-2166BB085CFD}" srcOrd="1" destOrd="0" presId="urn:microsoft.com/office/officeart/2005/8/layout/vProcess5"/>
    <dgm:cxn modelId="{C7575257-39C5-43D3-999C-61D1C40A7206}" type="presOf" srcId="{FDEEB6E1-2CC3-4905-8D68-1889592326E8}" destId="{0761CB40-DBF6-499E-8856-5D33B4EFE735}" srcOrd="0" destOrd="0" presId="urn:microsoft.com/office/officeart/2005/8/layout/vProcess5"/>
    <dgm:cxn modelId="{967338B6-8323-4951-B274-DB207C522D94}" type="presOf" srcId="{6FB771FE-A05A-415B-8282-60CD0E23B750}" destId="{6F0C2853-DF7E-4712-9B3B-769C066F4E68}" srcOrd="0" destOrd="0" presId="urn:microsoft.com/office/officeart/2005/8/layout/vProcess5"/>
    <dgm:cxn modelId="{23FE026B-8615-45D2-8D3F-2E82CE1FB623}" srcId="{B2D09149-51EE-459F-AF44-C96F5F2EB654}" destId="{0C05BD14-100C-4B4A-9775-A5605EA66448}" srcOrd="2" destOrd="0" parTransId="{2361DB25-F849-4AE4-B3B6-8159D8DA98F9}" sibTransId="{700D7536-0CBD-405A-8B1E-697772C0E0AB}"/>
    <dgm:cxn modelId="{AAD85CA9-98D7-4987-A0FE-907B825DD4B6}" type="presOf" srcId="{8F01E3BF-31E1-44AA-A8AB-EDFF15A85BCD}" destId="{7938A99D-56A1-4C5E-B3E7-9BF9A89B08DD}" srcOrd="0" destOrd="0" presId="urn:microsoft.com/office/officeart/2005/8/layout/vProcess5"/>
    <dgm:cxn modelId="{05E2A07D-501F-406D-8B1C-0F970450346B}" type="presOf" srcId="{EC92EF67-C9B0-45DA-8F2F-3ED0FF2D59E5}" destId="{8B63FF87-1415-44AA-ACB8-66451D61FED4}" srcOrd="1" destOrd="0" presId="urn:microsoft.com/office/officeart/2005/8/layout/vProcess5"/>
    <dgm:cxn modelId="{6BC73396-9F61-4A3B-9B6F-C1371FE11FB9}" type="presOf" srcId="{EC92EF67-C9B0-45DA-8F2F-3ED0FF2D59E5}" destId="{45F56503-74FE-4D35-8C18-2590FE33220A}" srcOrd="0" destOrd="0" presId="urn:microsoft.com/office/officeart/2005/8/layout/vProcess5"/>
    <dgm:cxn modelId="{113057F9-67F8-4316-90F3-BA81CE320D41}" type="presOf" srcId="{0C05BD14-100C-4B4A-9775-A5605EA66448}" destId="{DAC2A49C-1C5D-4797-ADF0-0D6F36F913BA}" srcOrd="1" destOrd="0" presId="urn:microsoft.com/office/officeart/2005/8/layout/vProcess5"/>
    <dgm:cxn modelId="{D46939DC-CFB4-4616-9288-B6729D586EA5}" type="presOf" srcId="{0C05BD14-100C-4B4A-9775-A5605EA66448}" destId="{BECD9883-F6D2-45AC-8E38-174FA3178978}" srcOrd="0" destOrd="0" presId="urn:microsoft.com/office/officeart/2005/8/layout/vProcess5"/>
    <dgm:cxn modelId="{0BADDB05-BB04-4D43-A0D5-F9EEA2712BF3}" type="presParOf" srcId="{9CF90C95-80A2-49F0-82F3-A8ACEC7F759A}" destId="{36737972-AB0F-4C91-928C-798F63F5D5EF}" srcOrd="0" destOrd="0" presId="urn:microsoft.com/office/officeart/2005/8/layout/vProcess5"/>
    <dgm:cxn modelId="{9E639F9C-65A4-484C-B856-F51E61131959}" type="presParOf" srcId="{9CF90C95-80A2-49F0-82F3-A8ACEC7F759A}" destId="{45F56503-74FE-4D35-8C18-2590FE33220A}" srcOrd="1" destOrd="0" presId="urn:microsoft.com/office/officeart/2005/8/layout/vProcess5"/>
    <dgm:cxn modelId="{E0EDA580-EC25-474A-AC8E-EF58A5CD2B24}" type="presParOf" srcId="{9CF90C95-80A2-49F0-82F3-A8ACEC7F759A}" destId="{6F0C2853-DF7E-4712-9B3B-769C066F4E68}" srcOrd="2" destOrd="0" presId="urn:microsoft.com/office/officeart/2005/8/layout/vProcess5"/>
    <dgm:cxn modelId="{EA1317B5-A162-4B66-BBAF-A79D4E226010}" type="presParOf" srcId="{9CF90C95-80A2-49F0-82F3-A8ACEC7F759A}" destId="{BECD9883-F6D2-45AC-8E38-174FA3178978}" srcOrd="3" destOrd="0" presId="urn:microsoft.com/office/officeart/2005/8/layout/vProcess5"/>
    <dgm:cxn modelId="{DB559FE8-AA47-40C6-8DE7-BFAF9D17E1DB}" type="presParOf" srcId="{9CF90C95-80A2-49F0-82F3-A8ACEC7F759A}" destId="{7938A99D-56A1-4C5E-B3E7-9BF9A89B08DD}" srcOrd="4" destOrd="0" presId="urn:microsoft.com/office/officeart/2005/8/layout/vProcess5"/>
    <dgm:cxn modelId="{05EF53DA-B528-4151-BDF2-B63E562D1111}" type="presParOf" srcId="{9CF90C95-80A2-49F0-82F3-A8ACEC7F759A}" destId="{0761CB40-DBF6-499E-8856-5D33B4EFE735}" srcOrd="5" destOrd="0" presId="urn:microsoft.com/office/officeart/2005/8/layout/vProcess5"/>
    <dgm:cxn modelId="{6D6B7276-F748-4B16-9919-DE86E0B90C92}" type="presParOf" srcId="{9CF90C95-80A2-49F0-82F3-A8ACEC7F759A}" destId="{8B63FF87-1415-44AA-ACB8-66451D61FED4}" srcOrd="6" destOrd="0" presId="urn:microsoft.com/office/officeart/2005/8/layout/vProcess5"/>
    <dgm:cxn modelId="{6EEEF854-1CC8-4D09-BF45-7406FE93E2EC}" type="presParOf" srcId="{9CF90C95-80A2-49F0-82F3-A8ACEC7F759A}" destId="{CC865F9C-73CE-411F-8283-2166BB085CFD}" srcOrd="7" destOrd="0" presId="urn:microsoft.com/office/officeart/2005/8/layout/vProcess5"/>
    <dgm:cxn modelId="{4EABEDAE-933C-4B8E-BCA6-0EAEA46597C9}" type="presParOf" srcId="{9CF90C95-80A2-49F0-82F3-A8ACEC7F759A}" destId="{DAC2A49C-1C5D-4797-ADF0-0D6F36F913BA}"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A09ECE-849B-4442-9307-2A1BE285E720}" type="doc">
      <dgm:prSet loTypeId="urn:microsoft.com/office/officeart/2005/8/layout/pyramid2" loCatId="pyramid" qsTypeId="urn:microsoft.com/office/officeart/2005/8/quickstyle/simple1" qsCatId="simple" csTypeId="urn:microsoft.com/office/officeart/2005/8/colors/accent1_2" csCatId="accent1" phldr="1"/>
      <dgm:spPr/>
    </dgm:pt>
    <dgm:pt modelId="{19D33CF0-6EEE-482D-A6A0-09ABCF609FA4}">
      <dgm:prSet phldrT="[Text]"/>
      <dgm:spPr/>
      <dgm:t>
        <a:bodyPr/>
        <a:lstStyle/>
        <a:p>
          <a:r>
            <a:rPr lang="ar-SA" dirty="0" smtClean="0">
              <a:cs typeface="Simplified Arabic" pitchFamily="2" charset="-78"/>
            </a:rPr>
            <a:t>المحكمة الإدارية العليا</a:t>
          </a:r>
          <a:endParaRPr lang="en-US" dirty="0"/>
        </a:p>
      </dgm:t>
    </dgm:pt>
    <dgm:pt modelId="{0059B254-7EF4-4F88-997E-9D8046F1807B}" type="parTrans" cxnId="{1FFA85E5-D356-408B-979E-472BAE5A40DB}">
      <dgm:prSet/>
      <dgm:spPr/>
      <dgm:t>
        <a:bodyPr/>
        <a:lstStyle/>
        <a:p>
          <a:pPr rtl="1"/>
          <a:endParaRPr lang="ar-SA"/>
        </a:p>
      </dgm:t>
    </dgm:pt>
    <dgm:pt modelId="{707921E0-1BEB-4C8F-9D1F-5229D02E165D}" type="sibTrans" cxnId="{1FFA85E5-D356-408B-979E-472BAE5A40DB}">
      <dgm:prSet/>
      <dgm:spPr/>
      <dgm:t>
        <a:bodyPr/>
        <a:lstStyle/>
        <a:p>
          <a:pPr rtl="1"/>
          <a:endParaRPr lang="ar-SA"/>
        </a:p>
      </dgm:t>
    </dgm:pt>
    <dgm:pt modelId="{2C02761A-35C7-4879-86AE-B73CE5E9AF3B}">
      <dgm:prSet/>
      <dgm:spPr/>
      <dgm:t>
        <a:bodyPr/>
        <a:lstStyle/>
        <a:p>
          <a:r>
            <a:rPr lang="ar-SA" dirty="0" smtClean="0">
              <a:cs typeface="Simplified Arabic" pitchFamily="2" charset="-78"/>
            </a:rPr>
            <a:t>المحاكم الإدارية </a:t>
          </a:r>
          <a:endParaRPr lang="en-US" dirty="0"/>
        </a:p>
      </dgm:t>
    </dgm:pt>
    <dgm:pt modelId="{859868C9-6031-4EC9-9F0A-2A8B7B2D8872}" type="parTrans" cxnId="{4A4312F5-EE95-42E0-8669-A5A9B9ABCE27}">
      <dgm:prSet/>
      <dgm:spPr/>
      <dgm:t>
        <a:bodyPr/>
        <a:lstStyle/>
        <a:p>
          <a:endParaRPr lang="en-US"/>
        </a:p>
      </dgm:t>
    </dgm:pt>
    <dgm:pt modelId="{9967FAE4-7D24-450A-8A69-1880FD54CA71}" type="sibTrans" cxnId="{4A4312F5-EE95-42E0-8669-A5A9B9ABCE27}">
      <dgm:prSet/>
      <dgm:spPr/>
      <dgm:t>
        <a:bodyPr/>
        <a:lstStyle/>
        <a:p>
          <a:endParaRPr lang="en-US"/>
        </a:p>
      </dgm:t>
    </dgm:pt>
    <dgm:pt modelId="{BD8319C2-0374-4730-B7A9-DC4A7019DB19}">
      <dgm:prSet/>
      <dgm:spPr/>
      <dgm:t>
        <a:bodyPr/>
        <a:lstStyle/>
        <a:p>
          <a:pPr rtl="1"/>
          <a:r>
            <a:rPr lang="ar-SA" dirty="0" smtClean="0">
              <a:cs typeface="Simplified Arabic" pitchFamily="2" charset="-78"/>
            </a:rPr>
            <a:t>محاكم الاستئناف الإدارية</a:t>
          </a:r>
        </a:p>
      </dgm:t>
    </dgm:pt>
    <dgm:pt modelId="{1D973F69-45E8-40D4-92A5-432D6DF2ADEA}" type="parTrans" cxnId="{2C3DCF64-9879-4A8A-A4DD-E037058379D2}">
      <dgm:prSet/>
      <dgm:spPr/>
      <dgm:t>
        <a:bodyPr/>
        <a:lstStyle/>
        <a:p>
          <a:endParaRPr lang="en-US"/>
        </a:p>
      </dgm:t>
    </dgm:pt>
    <dgm:pt modelId="{C1C79141-B5BC-4E66-B5F1-B0DACB51BDAC}" type="sibTrans" cxnId="{2C3DCF64-9879-4A8A-A4DD-E037058379D2}">
      <dgm:prSet/>
      <dgm:spPr/>
      <dgm:t>
        <a:bodyPr/>
        <a:lstStyle/>
        <a:p>
          <a:endParaRPr lang="en-US"/>
        </a:p>
      </dgm:t>
    </dgm:pt>
    <dgm:pt modelId="{537583BA-AB38-413B-961B-CDAC5EF775AF}" type="pres">
      <dgm:prSet presAssocID="{0BA09ECE-849B-4442-9307-2A1BE285E720}" presName="compositeShape" presStyleCnt="0">
        <dgm:presLayoutVars>
          <dgm:dir/>
          <dgm:resizeHandles/>
        </dgm:presLayoutVars>
      </dgm:prSet>
      <dgm:spPr/>
    </dgm:pt>
    <dgm:pt modelId="{0E5608E9-FD07-4A11-B6BD-3450A5027F65}" type="pres">
      <dgm:prSet presAssocID="{0BA09ECE-849B-4442-9307-2A1BE285E720}" presName="pyramid" presStyleLbl="node1" presStyleIdx="0" presStyleCnt="1"/>
      <dgm:spPr/>
    </dgm:pt>
    <dgm:pt modelId="{A3802E0C-5F97-4C5B-A462-F75CEF6DE605}" type="pres">
      <dgm:prSet presAssocID="{0BA09ECE-849B-4442-9307-2A1BE285E720}" presName="theList" presStyleCnt="0"/>
      <dgm:spPr/>
    </dgm:pt>
    <dgm:pt modelId="{107A12B0-1B68-42C8-BA00-71402A9D313D}" type="pres">
      <dgm:prSet presAssocID="{19D33CF0-6EEE-482D-A6A0-09ABCF609FA4}" presName="aNode" presStyleLbl="fgAcc1" presStyleIdx="0" presStyleCnt="3">
        <dgm:presLayoutVars>
          <dgm:bulletEnabled val="1"/>
        </dgm:presLayoutVars>
      </dgm:prSet>
      <dgm:spPr/>
      <dgm:t>
        <a:bodyPr/>
        <a:lstStyle/>
        <a:p>
          <a:endParaRPr lang="en-US"/>
        </a:p>
      </dgm:t>
    </dgm:pt>
    <dgm:pt modelId="{AC299B62-9BF1-4889-92E2-9E7C4C9B431F}" type="pres">
      <dgm:prSet presAssocID="{19D33CF0-6EEE-482D-A6A0-09ABCF609FA4}" presName="aSpace" presStyleCnt="0"/>
      <dgm:spPr/>
    </dgm:pt>
    <dgm:pt modelId="{F4C54039-9072-462D-B64B-ABB8457FB4D8}" type="pres">
      <dgm:prSet presAssocID="{BD8319C2-0374-4730-B7A9-DC4A7019DB19}" presName="aNode" presStyleLbl="fgAcc1" presStyleIdx="1" presStyleCnt="3">
        <dgm:presLayoutVars>
          <dgm:bulletEnabled val="1"/>
        </dgm:presLayoutVars>
      </dgm:prSet>
      <dgm:spPr/>
      <dgm:t>
        <a:bodyPr/>
        <a:lstStyle/>
        <a:p>
          <a:endParaRPr lang="en-US"/>
        </a:p>
      </dgm:t>
    </dgm:pt>
    <dgm:pt modelId="{2FB3C106-9361-4A9B-874A-861FFCA1136A}" type="pres">
      <dgm:prSet presAssocID="{BD8319C2-0374-4730-B7A9-DC4A7019DB19}" presName="aSpace" presStyleCnt="0"/>
      <dgm:spPr/>
    </dgm:pt>
    <dgm:pt modelId="{0B4AB9B2-B4EA-4CFE-A5D8-791446CB83D0}" type="pres">
      <dgm:prSet presAssocID="{2C02761A-35C7-4879-86AE-B73CE5E9AF3B}" presName="aNode" presStyleLbl="fgAcc1" presStyleIdx="2" presStyleCnt="3">
        <dgm:presLayoutVars>
          <dgm:bulletEnabled val="1"/>
        </dgm:presLayoutVars>
      </dgm:prSet>
      <dgm:spPr/>
      <dgm:t>
        <a:bodyPr/>
        <a:lstStyle/>
        <a:p>
          <a:endParaRPr lang="en-US"/>
        </a:p>
      </dgm:t>
    </dgm:pt>
    <dgm:pt modelId="{3CFAD7CD-F086-4520-A1E6-FA3B7D1740CF}" type="pres">
      <dgm:prSet presAssocID="{2C02761A-35C7-4879-86AE-B73CE5E9AF3B}" presName="aSpace" presStyleCnt="0"/>
      <dgm:spPr/>
    </dgm:pt>
  </dgm:ptLst>
  <dgm:cxnLst>
    <dgm:cxn modelId="{8E18B730-1948-41EF-93DD-267062BEE029}" type="presOf" srcId="{0BA09ECE-849B-4442-9307-2A1BE285E720}" destId="{537583BA-AB38-413B-961B-CDAC5EF775AF}" srcOrd="0" destOrd="0" presId="urn:microsoft.com/office/officeart/2005/8/layout/pyramid2"/>
    <dgm:cxn modelId="{4A4312F5-EE95-42E0-8669-A5A9B9ABCE27}" srcId="{0BA09ECE-849B-4442-9307-2A1BE285E720}" destId="{2C02761A-35C7-4879-86AE-B73CE5E9AF3B}" srcOrd="2" destOrd="0" parTransId="{859868C9-6031-4EC9-9F0A-2A8B7B2D8872}" sibTransId="{9967FAE4-7D24-450A-8A69-1880FD54CA71}"/>
    <dgm:cxn modelId="{1FFA85E5-D356-408B-979E-472BAE5A40DB}" srcId="{0BA09ECE-849B-4442-9307-2A1BE285E720}" destId="{19D33CF0-6EEE-482D-A6A0-09ABCF609FA4}" srcOrd="0" destOrd="0" parTransId="{0059B254-7EF4-4F88-997E-9D8046F1807B}" sibTransId="{707921E0-1BEB-4C8F-9D1F-5229D02E165D}"/>
    <dgm:cxn modelId="{B811BCF0-29EF-410E-8559-18815A913026}" type="presOf" srcId="{19D33CF0-6EEE-482D-A6A0-09ABCF609FA4}" destId="{107A12B0-1B68-42C8-BA00-71402A9D313D}" srcOrd="0" destOrd="0" presId="urn:microsoft.com/office/officeart/2005/8/layout/pyramid2"/>
    <dgm:cxn modelId="{4306C7F7-1294-48B9-99A0-187748620CC6}" type="presOf" srcId="{BD8319C2-0374-4730-B7A9-DC4A7019DB19}" destId="{F4C54039-9072-462D-B64B-ABB8457FB4D8}" srcOrd="0" destOrd="0" presId="urn:microsoft.com/office/officeart/2005/8/layout/pyramid2"/>
    <dgm:cxn modelId="{2C3DCF64-9879-4A8A-A4DD-E037058379D2}" srcId="{0BA09ECE-849B-4442-9307-2A1BE285E720}" destId="{BD8319C2-0374-4730-B7A9-DC4A7019DB19}" srcOrd="1" destOrd="0" parTransId="{1D973F69-45E8-40D4-92A5-432D6DF2ADEA}" sibTransId="{C1C79141-B5BC-4E66-B5F1-B0DACB51BDAC}"/>
    <dgm:cxn modelId="{1015082C-9B6E-4664-A351-1408906C6110}" type="presOf" srcId="{2C02761A-35C7-4879-86AE-B73CE5E9AF3B}" destId="{0B4AB9B2-B4EA-4CFE-A5D8-791446CB83D0}" srcOrd="0" destOrd="0" presId="urn:microsoft.com/office/officeart/2005/8/layout/pyramid2"/>
    <dgm:cxn modelId="{62E16DCF-8A24-4697-BD75-3848AC6B008E}" type="presParOf" srcId="{537583BA-AB38-413B-961B-CDAC5EF775AF}" destId="{0E5608E9-FD07-4A11-B6BD-3450A5027F65}" srcOrd="0" destOrd="0" presId="urn:microsoft.com/office/officeart/2005/8/layout/pyramid2"/>
    <dgm:cxn modelId="{73F67FD4-8306-43D3-9C31-45537C9163FD}" type="presParOf" srcId="{537583BA-AB38-413B-961B-CDAC5EF775AF}" destId="{A3802E0C-5F97-4C5B-A462-F75CEF6DE605}" srcOrd="1" destOrd="0" presId="urn:microsoft.com/office/officeart/2005/8/layout/pyramid2"/>
    <dgm:cxn modelId="{DB5C7AB5-02EC-4173-B68E-48B04C24A5DD}" type="presParOf" srcId="{A3802E0C-5F97-4C5B-A462-F75CEF6DE605}" destId="{107A12B0-1B68-42C8-BA00-71402A9D313D}" srcOrd="0" destOrd="0" presId="urn:microsoft.com/office/officeart/2005/8/layout/pyramid2"/>
    <dgm:cxn modelId="{D8852602-53B1-4DE5-8F55-5DC3C3DA116D}" type="presParOf" srcId="{A3802E0C-5F97-4C5B-A462-F75CEF6DE605}" destId="{AC299B62-9BF1-4889-92E2-9E7C4C9B431F}" srcOrd="1" destOrd="0" presId="urn:microsoft.com/office/officeart/2005/8/layout/pyramid2"/>
    <dgm:cxn modelId="{81E80527-1E6D-4D72-86DB-673DC1FE1C76}" type="presParOf" srcId="{A3802E0C-5F97-4C5B-A462-F75CEF6DE605}" destId="{F4C54039-9072-462D-B64B-ABB8457FB4D8}" srcOrd="2" destOrd="0" presId="urn:microsoft.com/office/officeart/2005/8/layout/pyramid2"/>
    <dgm:cxn modelId="{67CEA8F8-B982-45F9-9D4F-49A0D4A03678}" type="presParOf" srcId="{A3802E0C-5F97-4C5B-A462-F75CEF6DE605}" destId="{2FB3C106-9361-4A9B-874A-861FFCA1136A}" srcOrd="3" destOrd="0" presId="urn:microsoft.com/office/officeart/2005/8/layout/pyramid2"/>
    <dgm:cxn modelId="{1F7A3A64-0E1B-47F5-81AB-4E5E07B67E0A}" type="presParOf" srcId="{A3802E0C-5F97-4C5B-A462-F75CEF6DE605}" destId="{0B4AB9B2-B4EA-4CFE-A5D8-791446CB83D0}" srcOrd="4" destOrd="0" presId="urn:microsoft.com/office/officeart/2005/8/layout/pyramid2"/>
    <dgm:cxn modelId="{3A8E9C96-AE44-4773-90FA-92DA56009563}" type="presParOf" srcId="{A3802E0C-5F97-4C5B-A462-F75CEF6DE605}" destId="{3CFAD7CD-F086-4520-A1E6-FA3B7D1740CF}"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F56503-74FE-4D35-8C18-2590FE33220A}">
      <dsp:nvSpPr>
        <dsp:cNvPr id="0" name=""/>
        <dsp:cNvSpPr/>
      </dsp:nvSpPr>
      <dsp:spPr>
        <a:xfrm>
          <a:off x="0" y="0"/>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تشمل دراسة مقرر مبادئ القانون على:</a:t>
          </a:r>
          <a:endParaRPr lang="en-US" sz="3600" kern="1200" dirty="0"/>
        </a:p>
      </dsp:txBody>
      <dsp:txXfrm>
        <a:off x="0" y="0"/>
        <a:ext cx="5595442" cy="1371600"/>
      </dsp:txXfrm>
    </dsp:sp>
    <dsp:sp modelId="{6F0C2853-DF7E-4712-9B3B-769C066F4E68}">
      <dsp:nvSpPr>
        <dsp:cNvPr id="0" name=""/>
        <dsp:cNvSpPr/>
      </dsp:nvSpPr>
      <dsp:spPr>
        <a:xfrm>
          <a:off x="617219" y="16001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ar-SA" sz="6600" kern="1200" dirty="0" smtClean="0"/>
            <a:t>1. نظرية القانون </a:t>
          </a:r>
          <a:endParaRPr lang="ar-SA" sz="6600" kern="1200" dirty="0"/>
        </a:p>
      </dsp:txBody>
      <dsp:txXfrm>
        <a:off x="617219" y="1600199"/>
        <a:ext cx="5486399" cy="1371600"/>
      </dsp:txXfrm>
    </dsp:sp>
    <dsp:sp modelId="{BECD9883-F6D2-45AC-8E38-174FA3178978}">
      <dsp:nvSpPr>
        <dsp:cNvPr id="0" name=""/>
        <dsp:cNvSpPr/>
      </dsp:nvSpPr>
      <dsp:spPr>
        <a:xfrm>
          <a:off x="1234439" y="32003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rtl="1">
            <a:lnSpc>
              <a:spcPct val="90000"/>
            </a:lnSpc>
            <a:spcBef>
              <a:spcPct val="0"/>
            </a:spcBef>
            <a:spcAft>
              <a:spcPct val="35000"/>
            </a:spcAft>
          </a:pPr>
          <a:r>
            <a:rPr lang="ar-SA" sz="6200" kern="1200" dirty="0" smtClean="0"/>
            <a:t>2. نظرية الحق</a:t>
          </a:r>
          <a:endParaRPr lang="ar-SA" sz="6200" kern="1200" dirty="0"/>
        </a:p>
      </dsp:txBody>
      <dsp:txXfrm>
        <a:off x="1234439" y="3200399"/>
        <a:ext cx="5486399" cy="1371600"/>
      </dsp:txXfrm>
    </dsp:sp>
    <dsp:sp modelId="{7938A99D-56A1-4C5E-B3E7-9BF9A89B08DD}">
      <dsp:nvSpPr>
        <dsp:cNvPr id="0" name=""/>
        <dsp:cNvSpPr/>
      </dsp:nvSpPr>
      <dsp:spPr>
        <a:xfrm>
          <a:off x="6103619" y="1040130"/>
          <a:ext cx="891540" cy="8915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103619" y="1040130"/>
        <a:ext cx="891540" cy="891540"/>
      </dsp:txXfrm>
    </dsp:sp>
    <dsp:sp modelId="{0761CB40-DBF6-499E-8856-5D33B4EFE735}">
      <dsp:nvSpPr>
        <dsp:cNvPr id="0" name=""/>
        <dsp:cNvSpPr/>
      </dsp:nvSpPr>
      <dsp:spPr>
        <a:xfrm>
          <a:off x="6720839" y="2631186"/>
          <a:ext cx="891540" cy="891540"/>
        </a:xfrm>
        <a:prstGeom prst="actionButtonBlank">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720839" y="2631186"/>
        <a:ext cx="891540" cy="8915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5608E9-FD07-4A11-B6BD-3450A5027F65}">
      <dsp:nvSpPr>
        <dsp:cNvPr id="0" name=""/>
        <dsp:cNvSpPr/>
      </dsp:nvSpPr>
      <dsp:spPr>
        <a:xfrm>
          <a:off x="1512371" y="0"/>
          <a:ext cx="4525963" cy="4525963"/>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7A12B0-1B68-42C8-BA00-71402A9D313D}">
      <dsp:nvSpPr>
        <dsp:cNvPr id="0" name=""/>
        <dsp:cNvSpPr/>
      </dsp:nvSpPr>
      <dsp:spPr>
        <a:xfrm>
          <a:off x="3775352" y="455027"/>
          <a:ext cx="2941875"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ar-SA" sz="2600" kern="1200" dirty="0" smtClean="0">
              <a:cs typeface="Simplified Arabic" pitchFamily="2" charset="-78"/>
            </a:rPr>
            <a:t>المحكمة الإدارية العليا</a:t>
          </a:r>
          <a:endParaRPr lang="en-US" sz="2600" kern="1200" dirty="0"/>
        </a:p>
      </dsp:txBody>
      <dsp:txXfrm>
        <a:off x="3775352" y="455027"/>
        <a:ext cx="2941875" cy="1071380"/>
      </dsp:txXfrm>
    </dsp:sp>
    <dsp:sp modelId="{F4C54039-9072-462D-B64B-ABB8457FB4D8}">
      <dsp:nvSpPr>
        <dsp:cNvPr id="0" name=""/>
        <dsp:cNvSpPr/>
      </dsp:nvSpPr>
      <dsp:spPr>
        <a:xfrm>
          <a:off x="3775352" y="1660330"/>
          <a:ext cx="2941875"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kern="1200" dirty="0" smtClean="0">
              <a:cs typeface="Simplified Arabic" pitchFamily="2" charset="-78"/>
            </a:rPr>
            <a:t>محاكم الاستئناف الإدارية</a:t>
          </a:r>
        </a:p>
      </dsp:txBody>
      <dsp:txXfrm>
        <a:off x="3775352" y="1660330"/>
        <a:ext cx="2941875" cy="1071380"/>
      </dsp:txXfrm>
    </dsp:sp>
    <dsp:sp modelId="{0B4AB9B2-B4EA-4CFE-A5D8-791446CB83D0}">
      <dsp:nvSpPr>
        <dsp:cNvPr id="0" name=""/>
        <dsp:cNvSpPr/>
      </dsp:nvSpPr>
      <dsp:spPr>
        <a:xfrm>
          <a:off x="3775352" y="2865632"/>
          <a:ext cx="2941875"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ar-SA" sz="2600" kern="1200" dirty="0" smtClean="0">
              <a:cs typeface="Simplified Arabic" pitchFamily="2" charset="-78"/>
            </a:rPr>
            <a:t>المحاكم الإدارية </a:t>
          </a:r>
          <a:endParaRPr lang="en-US" sz="2600" kern="1200" dirty="0"/>
        </a:p>
      </dsp:txBody>
      <dsp:txXfrm>
        <a:off x="3775352" y="2865632"/>
        <a:ext cx="2941875" cy="107138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73B2BB3-9505-49E7-9F19-360656C397CC}" type="datetimeFigureOut">
              <a:rPr lang="ar-SA" smtClean="0"/>
              <a:pPr/>
              <a:t>20/01/35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73B2BB3-9505-49E7-9F19-360656C397CC}" type="datetimeFigureOut">
              <a:rPr lang="ar-SA" smtClean="0"/>
              <a:pPr/>
              <a:t>20/01/35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73B2BB3-9505-49E7-9F19-360656C397CC}" type="datetimeFigureOut">
              <a:rPr lang="ar-SA" smtClean="0"/>
              <a:pPr/>
              <a:t>20/01/35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73B2BB3-9505-49E7-9F19-360656C397CC}" type="datetimeFigureOut">
              <a:rPr lang="ar-SA" smtClean="0"/>
              <a:pPr/>
              <a:t>20/01/35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3B2BB3-9505-49E7-9F19-360656C397CC}" type="datetimeFigureOut">
              <a:rPr lang="ar-SA" smtClean="0"/>
              <a:pPr/>
              <a:t>20/01/35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3B2BB3-9505-49E7-9F19-360656C397CC}" type="datetimeFigureOut">
              <a:rPr lang="ar-SA" smtClean="0"/>
              <a:pPr/>
              <a:t>20/01/35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73B2BB3-9505-49E7-9F19-360656C397CC}" type="datetimeFigureOut">
              <a:rPr lang="ar-SA" smtClean="0"/>
              <a:pPr/>
              <a:t>20/01/35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009B0B1-A201-404F-AB19-71ED51D783C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kahmed@kfu.edu.s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33046" y="4495800"/>
            <a:ext cx="6049108"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1015" y="2667000"/>
            <a:ext cx="5205046"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62708" y="2416176"/>
            <a:ext cx="7772400" cy="1470025"/>
          </a:xfrm>
        </p:spPr>
        <p:txBody>
          <a:bodyPr/>
          <a:lstStyle/>
          <a:p>
            <a:pPr eaLnBrk="1" hangingPunct="1"/>
            <a:r>
              <a:rPr lang="ar-SA" dirty="0" smtClean="0">
                <a:solidFill>
                  <a:srgbClr val="376092"/>
                </a:solidFill>
                <a:cs typeface="Arial" pitchFamily="34" charset="0"/>
              </a:rPr>
              <a:t>محاضرة تمهيدية </a:t>
            </a:r>
            <a:br>
              <a:rPr lang="ar-SA" dirty="0" smtClean="0">
                <a:solidFill>
                  <a:srgbClr val="376092"/>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84738" y="3810000"/>
            <a:ext cx="6858000" cy="1219200"/>
          </a:xfrm>
        </p:spPr>
        <p:txBody>
          <a:bodyPr/>
          <a:lstStyle/>
          <a:p>
            <a:pPr rtl="1" eaLnBrk="1" hangingPunct="1"/>
            <a:endParaRPr lang="en-US" sz="3600" b="1" dirty="0" smtClean="0">
              <a:solidFill>
                <a:srgbClr val="376092"/>
              </a:solidFill>
              <a:cs typeface="Arial" pitchFamily="34" charset="0"/>
            </a:endParaRPr>
          </a:p>
          <a:p>
            <a:pPr rtl="1" eaLnBrk="1" hangingPunct="1"/>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محاور المحاضرة</a:t>
            </a:r>
            <a:endParaRPr lang="en-US" dirty="0"/>
          </a:p>
        </p:txBody>
      </p:sp>
      <p:sp>
        <p:nvSpPr>
          <p:cNvPr id="3" name="Content Placeholder 2"/>
          <p:cNvSpPr>
            <a:spLocks noGrp="1"/>
          </p:cNvSpPr>
          <p:nvPr>
            <p:ph idx="1"/>
          </p:nvPr>
        </p:nvSpPr>
        <p:spPr>
          <a:xfrm>
            <a:off x="457200" y="1524001"/>
            <a:ext cx="8229600" cy="4602163"/>
          </a:xfrm>
        </p:spPr>
        <p:txBody>
          <a:bodyPr/>
          <a:lstStyle/>
          <a:p>
            <a:pPr algn="ctr" rtl="1">
              <a:buFont typeface="Wingdings" pitchFamily="2" charset="2"/>
              <a:buChar char="v"/>
            </a:pPr>
            <a:r>
              <a:rPr lang="ar-SA" sz="4400" b="1" dirty="0" smtClean="0"/>
              <a:t> اهمية القانون في المجتمع</a:t>
            </a:r>
          </a:p>
          <a:p>
            <a:pPr algn="ctr" rtl="1">
              <a:buFont typeface="Wingdings" pitchFamily="2" charset="2"/>
              <a:buChar char="v"/>
            </a:pPr>
            <a:r>
              <a:rPr lang="ar-SA" sz="4400" b="1" dirty="0" smtClean="0"/>
              <a:t>مفردات المادة</a:t>
            </a:r>
          </a:p>
          <a:p>
            <a:pPr algn="ctr" rtl="1">
              <a:buFont typeface="Wingdings" pitchFamily="2" charset="2"/>
              <a:buChar char="v"/>
            </a:pPr>
            <a:r>
              <a:rPr lang="ar-SA" sz="4400" b="1" dirty="0" smtClean="0"/>
              <a:t>التقييم</a:t>
            </a:r>
            <a:endParaRPr lang="en-GB" sz="4400" b="1"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457200" y="1447800"/>
            <a:ext cx="8229600" cy="4724400"/>
          </a:xfrm>
        </p:spPr>
        <p:txBody>
          <a:bodyPr/>
          <a:lstStyle/>
          <a:p>
            <a:pPr rtl="1">
              <a:buFont typeface="Wingdings" pitchFamily="2" charset="2"/>
              <a:buChar char="v"/>
            </a:pPr>
            <a:r>
              <a:rPr lang="ar-SA" sz="2800" b="1" dirty="0" smtClean="0">
                <a:cs typeface="Arial" pitchFamily="34" charset="0"/>
              </a:rPr>
              <a:t> أهمية القانون للمجتمع</a:t>
            </a:r>
          </a:p>
          <a:p>
            <a:pPr algn="just" rtl="1">
              <a:buFont typeface="Wingdings" pitchFamily="2" charset="2"/>
              <a:buChar char="v"/>
            </a:pPr>
            <a:r>
              <a:rPr lang="ar-SA" sz="2800" b="1" dirty="0" smtClean="0">
                <a:ln>
                  <a:solidFill>
                    <a:sysClr val="windowText" lastClr="000000"/>
                  </a:solidFill>
                </a:ln>
                <a:ea typeface="Majalla UI"/>
                <a:cs typeface="AL-Mohanad" pitchFamily="2" charset="-78"/>
              </a:rPr>
              <a:t>إن مادة مبادئ القانون مفيدة للطالب في بداية دراسته الجامعية حيث انه من خلالها يستطيع الإلمام بالمبادئ العامة للقانون باعتباره فرعا من فروع العلوم الإنسانية كما انه يستطيع من خلالها فهم ظروف الحياة في المجتمع الذي يعيش فيه .</a:t>
            </a:r>
            <a:endParaRPr lang="ar-SA" sz="2800" b="1" dirty="0" smtClean="0">
              <a:cs typeface="Arial" pitchFamily="34" charset="0"/>
            </a:endParaRPr>
          </a:p>
          <a:p>
            <a:pPr algn="just" rtl="1" fontAlgn="auto">
              <a:spcBef>
                <a:spcPct val="50000"/>
              </a:spcBef>
              <a:spcAft>
                <a:spcPts val="0"/>
              </a:spcAft>
              <a:defRPr/>
            </a:pPr>
            <a:r>
              <a:rPr lang="ar-SA" sz="2800" b="1" dirty="0" smtClean="0">
                <a:ln>
                  <a:solidFill>
                    <a:sysClr val="windowText" lastClr="000000"/>
                  </a:solidFill>
                </a:ln>
                <a:cs typeface="AL-Mohanad" pitchFamily="2" charset="-78"/>
              </a:rPr>
              <a:t>- القانون في تنظيمه للروابط الاجتماعية , إنما يقرر حقوقا ويفرض التزامات , وكل حق يقابله واجب يقع على عاتق شخص بعينه , أو على الناس  كافة . فالقانون يقيم نوعا من التوازن بين مصالح الأفراد بما يفرضه عليهم من واجبات وما يقرره لهم من حقوق.</a:t>
            </a:r>
            <a:r>
              <a:rPr lang="en-US" sz="2800" b="1" dirty="0" smtClean="0">
                <a:ln>
                  <a:solidFill>
                    <a:sysClr val="windowText" lastClr="000000"/>
                  </a:solidFill>
                </a:ln>
                <a:cs typeface="AL-Mohanad" pitchFamily="2" charset="-78"/>
              </a:rPr>
              <a:t> </a:t>
            </a: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457200" y="1447800"/>
            <a:ext cx="8229600" cy="4724400"/>
          </a:xfrm>
        </p:spPr>
        <p:txBody>
          <a:bodyPr/>
          <a:lstStyle/>
          <a:p>
            <a:pPr algn="just" rtl="1" fontAlgn="auto">
              <a:spcBef>
                <a:spcPct val="50000"/>
              </a:spcBef>
              <a:spcAft>
                <a:spcPts val="0"/>
              </a:spcAft>
              <a:defRPr/>
            </a:pPr>
            <a:r>
              <a:rPr lang="ar-SA" sz="2800" b="1" dirty="0" smtClean="0">
                <a:cs typeface="Arial" pitchFamily="34" charset="0"/>
              </a:rPr>
              <a:t> - </a:t>
            </a:r>
            <a:r>
              <a:rPr lang="ar-SA" sz="2800" b="1" dirty="0" smtClean="0">
                <a:ln>
                  <a:solidFill>
                    <a:sysClr val="windowText" lastClr="000000"/>
                  </a:solidFill>
                </a:ln>
                <a:cs typeface="AL-Mohanad" pitchFamily="2" charset="-78"/>
              </a:rPr>
              <a:t>فالحق والواجب وجهان لعلاقة قانونية واحدة , فإذا كان القانون يتطلب من الفرد أن يقوم بعمل معين , أو أن يمتنع عن عمل معين , كان من حق شخص آخر أن يطلب أداء هذا العمل أو تنفيذ هذا الامتناع , وإذا منح القانون لشخص ما حقا وجب على المجتمع احترام هذا الحق</a:t>
            </a:r>
            <a:endParaRPr lang="en-US" sz="2800" b="1" dirty="0" smtClean="0">
              <a:ln>
                <a:solidFill>
                  <a:sysClr val="windowText" lastClr="000000"/>
                </a:solidFill>
              </a:ln>
              <a:cs typeface="AL-Mohanad" pitchFamily="2" charset="-78"/>
            </a:endParaRPr>
          </a:p>
          <a:p>
            <a:pPr algn="just" rtl="1" fontAlgn="auto">
              <a:spcBef>
                <a:spcPct val="50000"/>
              </a:spcBef>
              <a:spcAft>
                <a:spcPts val="0"/>
              </a:spcAft>
              <a:defRPr/>
            </a:pPr>
            <a:r>
              <a:rPr lang="ar-SA" sz="2800" b="1" dirty="0" smtClean="0">
                <a:ln>
                  <a:solidFill>
                    <a:sysClr val="windowText" lastClr="000000"/>
                  </a:solidFill>
                </a:ln>
                <a:solidFill>
                  <a:srgbClr val="2D07CF"/>
                </a:solidFill>
                <a:cs typeface="AL-Mohanad" pitchFamily="2" charset="-78"/>
              </a:rPr>
              <a:t>- ما دام القانون هو الذي يقرر الحقوق فان الارتباط وثيق بين القانون والحق . فالقانون هو الذي يقرر الحق ويرسم  حدوده , ويضع ضماناته فالحق إذن يستند إلى القانون .</a:t>
            </a:r>
            <a:endParaRPr lang="en-US" sz="2800" b="1" dirty="0" smtClean="0">
              <a:ln>
                <a:solidFill>
                  <a:sysClr val="windowText" lastClr="000000"/>
                </a:solidFill>
              </a:ln>
              <a:solidFill>
                <a:srgbClr val="2D07CF"/>
              </a:solidFill>
              <a:cs typeface="AL-Mohanad" pitchFamily="2" charset="-78"/>
            </a:endParaRP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effectLst>
                  <a:outerShdw blurRad="38100" dist="38100" dir="2700000" algn="tl">
                    <a:srgbClr val="000000">
                      <a:alpha val="43137"/>
                    </a:srgbClr>
                  </a:outerShdw>
                </a:effectLst>
                <a:cs typeface="Arial" pitchFamily="34" charset="0"/>
              </a:rPr>
              <a:t>مفردات المادة </a:t>
            </a:r>
            <a:endParaRPr lang="en-US" sz="3600" dirty="0"/>
          </a:p>
        </p:txBody>
      </p:sp>
      <p:graphicFrame>
        <p:nvGraphicFramePr>
          <p:cNvPr id="5" name="Content Placeholder 4">
            <a:hlinkClick r:id="" action="ppaction://noaction" highlightClick="1"/>
          </p:cNvPr>
          <p:cNvGraphicFramePr>
            <a:graphicFrameLocks noGrp="1"/>
          </p:cNvGraphicFramePr>
          <p:nvPr>
            <p:ph idx="1"/>
          </p:nvPr>
        </p:nvGraphicFramePr>
        <p:xfrm>
          <a:off x="492369" y="12954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6" name="Picture 5" descr="imagesCAAZMFI7.jpg"/>
          <p:cNvPicPr>
            <a:picLocks noChangeAspect="1"/>
          </p:cNvPicPr>
          <p:nvPr/>
        </p:nvPicPr>
        <p:blipFill>
          <a:blip r:embed="rId7" cstate="print"/>
          <a:stretch>
            <a:fillRect/>
          </a:stretch>
        </p:blipFill>
        <p:spPr>
          <a:xfrm>
            <a:off x="7174523" y="3886201"/>
            <a:ext cx="1090246" cy="100012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المرجع الأساسي</a:t>
            </a:r>
            <a:endParaRPr lang="en-US" dirty="0"/>
          </a:p>
        </p:txBody>
      </p:sp>
      <p:sp>
        <p:nvSpPr>
          <p:cNvPr id="3" name="Content Placeholder 2"/>
          <p:cNvSpPr>
            <a:spLocks noGrp="1"/>
          </p:cNvSpPr>
          <p:nvPr>
            <p:ph idx="1"/>
          </p:nvPr>
        </p:nvSpPr>
        <p:spPr/>
        <p:txBody>
          <a:bodyPr>
            <a:normAutofit fontScale="92500"/>
          </a:bodyPr>
          <a:lstStyle/>
          <a:p>
            <a:pPr rtl="1" latinLnBrk="1"/>
            <a:r>
              <a:rPr lang="ar-SA" b="1" dirty="0" smtClean="0"/>
              <a:t>كتاب </a:t>
            </a:r>
            <a:r>
              <a:rPr lang="ar-SA" sz="4000" b="1" dirty="0" smtClean="0">
                <a:solidFill>
                  <a:srgbClr val="C00000"/>
                </a:solidFill>
              </a:rPr>
              <a:t>(مبادئ علم القانون: وفقاً للانظمة المعمول بها </a:t>
            </a:r>
          </a:p>
          <a:p>
            <a:pPr rtl="1" latinLnBrk="1"/>
            <a:r>
              <a:rPr lang="ar-SA" sz="4000" b="1" dirty="0" smtClean="0">
                <a:solidFill>
                  <a:srgbClr val="C00000"/>
                </a:solidFill>
              </a:rPr>
              <a:t>في المملكة العربية السعودية)</a:t>
            </a:r>
            <a:r>
              <a:rPr lang="ar-SA" b="1" dirty="0" smtClean="0">
                <a:solidFill>
                  <a:srgbClr val="C00000"/>
                </a:solidFill>
              </a:rPr>
              <a:t> </a:t>
            </a:r>
            <a:r>
              <a:rPr lang="ar-SA" sz="2400" dirty="0" smtClean="0"/>
              <a:t>الطبعة الأولي </a:t>
            </a:r>
            <a:r>
              <a:rPr lang="ar-SA" b="1" dirty="0" smtClean="0"/>
              <a:t>(1433هـ)</a:t>
            </a:r>
            <a:endParaRPr lang="en-US" b="1" dirty="0" smtClean="0"/>
          </a:p>
          <a:p>
            <a:pPr algn="ctr" rtl="1" latinLnBrk="1"/>
            <a:r>
              <a:rPr lang="ar-SA" b="1" u="sng" dirty="0" smtClean="0"/>
              <a:t>تأليف:</a:t>
            </a:r>
            <a:r>
              <a:rPr lang="ar-SA" b="1" dirty="0" smtClean="0"/>
              <a:t> </a:t>
            </a:r>
          </a:p>
          <a:p>
            <a:pPr algn="ctr" rtl="1" latinLnBrk="1"/>
            <a:r>
              <a:rPr lang="ar-SA" sz="2800" b="1" dirty="0" smtClean="0"/>
              <a:t>الدكتور/ علي الزهراني </a:t>
            </a:r>
          </a:p>
          <a:p>
            <a:pPr algn="ctr" rtl="1" latinLnBrk="1"/>
            <a:r>
              <a:rPr lang="ar-SA" sz="2800" b="1" dirty="0" smtClean="0"/>
              <a:t>الدكتور/ خالد عبدالتواب</a:t>
            </a:r>
          </a:p>
          <a:p>
            <a:pPr algn="ctr" rtl="1" latinLnBrk="1"/>
            <a:r>
              <a:rPr lang="ar-SA" sz="2800" b="1" dirty="0" smtClean="0"/>
              <a:t>الدكتور/ عدنان العمر</a:t>
            </a:r>
            <a:endParaRPr lang="en-US" sz="2000" b="1" dirty="0" smtClean="0"/>
          </a:p>
          <a:p>
            <a:pPr algn="ctr" rtl="1" latinLnBrk="1"/>
            <a:r>
              <a:rPr lang="ar-SA" b="1" u="sng" dirty="0" smtClean="0"/>
              <a:t>توزيع : مكتبة جرير </a:t>
            </a:r>
            <a:r>
              <a:rPr lang="ar-SA" b="1" dirty="0" smtClean="0"/>
              <a:t> </a:t>
            </a:r>
            <a:endParaRPr lang="en-US" b="1"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طريقة التقييم</a:t>
            </a:r>
            <a:endParaRPr lang="en-US" sz="3600" dirty="0"/>
          </a:p>
        </p:txBody>
      </p:sp>
      <p:sp>
        <p:nvSpPr>
          <p:cNvPr id="3" name="Content Placeholder 2"/>
          <p:cNvSpPr>
            <a:spLocks noGrp="1"/>
          </p:cNvSpPr>
          <p:nvPr>
            <p:ph idx="1"/>
          </p:nvPr>
        </p:nvSpPr>
        <p:spPr>
          <a:xfrm>
            <a:off x="457200" y="1524001"/>
            <a:ext cx="8229600" cy="4602163"/>
          </a:xfrm>
        </p:spPr>
        <p:txBody>
          <a:bodyPr/>
          <a:lstStyle/>
          <a:p>
            <a:pPr rtl="1" latinLnBrk="1">
              <a:buFont typeface="Wingdings" pitchFamily="2" charset="2"/>
              <a:buChar char="v"/>
            </a:pPr>
            <a:r>
              <a:rPr lang="ar-SA" sz="2800" dirty="0" smtClean="0"/>
              <a:t> </a:t>
            </a:r>
            <a:r>
              <a:rPr lang="ar-SA" sz="2800" b="1" dirty="0" smtClean="0"/>
              <a:t>عملية التقييم من 100 درجة وفقاً للتفصيل التالي:</a:t>
            </a:r>
            <a:endParaRPr lang="en-US" sz="2800" b="1" dirty="0" smtClean="0"/>
          </a:p>
          <a:p>
            <a:pPr rtl="1" latinLnBrk="1">
              <a:buFont typeface="Arial" pitchFamily="34" charset="0"/>
              <a:buChar char="•"/>
            </a:pPr>
            <a:r>
              <a:rPr lang="ar-SA" sz="2400" dirty="0" smtClean="0"/>
              <a:t> 10 درجات للواجبات ” عدد 3 واجبات ”</a:t>
            </a:r>
            <a:endParaRPr lang="en-US" sz="2400" dirty="0" smtClean="0"/>
          </a:p>
          <a:p>
            <a:pPr rtl="1" latinLnBrk="1">
              <a:buFont typeface="Arial" pitchFamily="34" charset="0"/>
              <a:buChar char="•"/>
            </a:pPr>
            <a:r>
              <a:rPr lang="ar-SA" sz="2400" dirty="0" smtClean="0"/>
              <a:t> 10 درجات للمشاركة بالمنتدى ” تحسب للطالب حسب عدد مشاركته“</a:t>
            </a:r>
            <a:endParaRPr lang="en-US" sz="2400" dirty="0" smtClean="0"/>
          </a:p>
          <a:p>
            <a:pPr rtl="1" latinLnBrk="1">
              <a:buFont typeface="Arial" pitchFamily="34" charset="0"/>
              <a:buChar char="•"/>
            </a:pPr>
            <a:r>
              <a:rPr lang="ar-SA" sz="2400" dirty="0" smtClean="0"/>
              <a:t> 10 درجات عند حضور المحاضرات المباشرة ” عدد 3 محاضرات“</a:t>
            </a:r>
            <a:endParaRPr lang="en-US" sz="2400" dirty="0" smtClean="0"/>
          </a:p>
          <a:p>
            <a:pPr rtl="1" latinLnBrk="1">
              <a:buFont typeface="Arial" pitchFamily="34" charset="0"/>
              <a:buChar char="•"/>
            </a:pPr>
            <a:r>
              <a:rPr lang="ar-SA" sz="2400" dirty="0" smtClean="0"/>
              <a:t>70  درجة للاختبار النهائي</a:t>
            </a: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موضوعات الدراسة</a:t>
            </a:r>
            <a:endParaRPr lang="en-US" sz="3600" dirty="0"/>
          </a:p>
        </p:txBody>
      </p:sp>
      <p:sp>
        <p:nvSpPr>
          <p:cNvPr id="3" name="Content Placeholder 2"/>
          <p:cNvSpPr>
            <a:spLocks noGrp="1"/>
          </p:cNvSpPr>
          <p:nvPr>
            <p:ph idx="1"/>
          </p:nvPr>
        </p:nvSpPr>
        <p:spPr>
          <a:xfrm>
            <a:off x="457200" y="1524001"/>
            <a:ext cx="8229600" cy="4602163"/>
          </a:xfrm>
        </p:spPr>
        <p:txBody>
          <a:bodyPr>
            <a:normAutofit fontScale="92500" lnSpcReduction="20000"/>
          </a:bodyPr>
          <a:lstStyle/>
          <a:p>
            <a:pPr rtl="1"/>
            <a:r>
              <a:rPr lang="ar-SA" sz="2000" b="1" dirty="0" smtClean="0"/>
              <a:t>المحاضرة الأولى: ماهية القانون ”تعريف القانون وخصائص القاعدة القانونية“</a:t>
            </a:r>
            <a:endParaRPr lang="en-US" sz="2000" dirty="0" smtClean="0"/>
          </a:p>
          <a:p>
            <a:pPr rtl="1"/>
            <a:r>
              <a:rPr lang="ar-SA" sz="2000" b="1" dirty="0" smtClean="0"/>
              <a:t>المحاضرة الثانية :ت خصائص القاعدة القانونية</a:t>
            </a:r>
            <a:endParaRPr lang="en-US" sz="2000" dirty="0" smtClean="0"/>
          </a:p>
          <a:p>
            <a:pPr rtl="1"/>
            <a:r>
              <a:rPr lang="ar-SA" sz="2000" b="1" dirty="0" smtClean="0"/>
              <a:t>                     التمييز بين القاعدة القانونية وغيرها من القواعد الاجتماعية الأخرى</a:t>
            </a:r>
            <a:endParaRPr lang="en-US" sz="2000" dirty="0" smtClean="0"/>
          </a:p>
          <a:p>
            <a:pPr rtl="1"/>
            <a:r>
              <a:rPr lang="ar-SA" sz="2000" b="1" dirty="0" smtClean="0"/>
              <a:t>المحاضرة الثالثة:تقسيمات القانون وفروعه المختلفة 1: تقسيم القانون إلي عام وخاص </a:t>
            </a:r>
            <a:endParaRPr lang="en-US" sz="2000" dirty="0" smtClean="0"/>
          </a:p>
          <a:p>
            <a:pPr rtl="1"/>
            <a:r>
              <a:rPr lang="ar-SA" sz="2000" b="1" dirty="0" smtClean="0"/>
              <a:t>                    القانون العام وفروعه</a:t>
            </a:r>
            <a:endParaRPr lang="en-US" sz="2000" dirty="0" smtClean="0"/>
          </a:p>
          <a:p>
            <a:pPr rtl="1"/>
            <a:r>
              <a:rPr lang="ar-SA" sz="2000" b="1" dirty="0" smtClean="0"/>
              <a:t>المحاضرة الرابعة:القانون الخاص وفروعه</a:t>
            </a:r>
            <a:endParaRPr lang="en-US" sz="2000" dirty="0" smtClean="0"/>
          </a:p>
          <a:p>
            <a:pPr rtl="1"/>
            <a:r>
              <a:rPr lang="ar-SA" sz="2000" b="1" dirty="0" smtClean="0"/>
              <a:t>                   تقسيم القواعد القانونية تبعا لقوتها الإلزامية : القواعد الآمرة والمكملة</a:t>
            </a:r>
            <a:endParaRPr lang="en-US" sz="2000" dirty="0" smtClean="0"/>
          </a:p>
          <a:p>
            <a:pPr rtl="1"/>
            <a:r>
              <a:rPr lang="ar-SA" sz="2000" b="1" dirty="0" smtClean="0"/>
              <a:t>المحاضرة الخامسة:مصادر القاعدة القانونية الرسمية :</a:t>
            </a:r>
            <a:endParaRPr lang="en-US" sz="2000" dirty="0" smtClean="0"/>
          </a:p>
          <a:p>
            <a:pPr rtl="1"/>
            <a:r>
              <a:rPr lang="ar-SA" sz="2000" b="1" dirty="0" smtClean="0"/>
              <a:t>                     المصادر الأصلية :مصادر الأحكام الشرعية</a:t>
            </a:r>
            <a:endParaRPr lang="en-US" sz="2000" dirty="0" smtClean="0"/>
          </a:p>
          <a:p>
            <a:pPr rtl="1"/>
            <a:r>
              <a:rPr lang="ar-SA" sz="2000" b="1" dirty="0" smtClean="0"/>
              <a:t>المحاضرة السادسة :التشريعات والأنظمة </a:t>
            </a:r>
            <a:endParaRPr lang="en-US" sz="2000" dirty="0" smtClean="0"/>
          </a:p>
          <a:p>
            <a:pPr rtl="1"/>
            <a:r>
              <a:rPr lang="ar-SA" sz="2000" b="1" dirty="0" smtClean="0"/>
              <a:t>                        تعريف التشريع ومزاياه وعيوبه وأنواعه وسن التشريع ونفاذه</a:t>
            </a:r>
            <a:endParaRPr lang="en-US" sz="2000" dirty="0" smtClean="0"/>
          </a:p>
          <a:p>
            <a:pPr rtl="1"/>
            <a:r>
              <a:rPr lang="ar-SA" sz="2000" b="1" dirty="0" smtClean="0"/>
              <a:t>المحاضرة السابعة: المصادر الاحتياطية : العرف ، مبادئ القانون الطبيعي وقواعد العدالة</a:t>
            </a:r>
          </a:p>
          <a:p>
            <a:pPr rtl="1"/>
            <a:r>
              <a:rPr lang="ar-SA" sz="2000" b="1" dirty="0" smtClean="0"/>
              <a:t>                        المصادر غير الرسمية : القضاء والفقه</a:t>
            </a:r>
            <a:endParaRPr lang="en-US" sz="2000" dirty="0" smtClean="0"/>
          </a:p>
          <a:p>
            <a:pPr rtl="1"/>
            <a:r>
              <a:rPr lang="ar-SA" sz="2400" b="1" dirty="0" smtClean="0"/>
              <a:t> </a:t>
            </a:r>
            <a:endParaRPr lang="en-US" sz="2400" dirty="0" smtClean="0"/>
          </a:p>
          <a:p>
            <a:pPr rtl="1"/>
            <a:r>
              <a:rPr lang="ar-SA" sz="2400" b="1" dirty="0" smtClean="0"/>
              <a:t> </a:t>
            </a:r>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موضوعات الدراسة</a:t>
            </a:r>
            <a:endParaRPr lang="en-US" sz="3600" dirty="0"/>
          </a:p>
        </p:txBody>
      </p:sp>
      <p:sp>
        <p:nvSpPr>
          <p:cNvPr id="3" name="Content Placeholder 2"/>
          <p:cNvSpPr>
            <a:spLocks noGrp="1"/>
          </p:cNvSpPr>
          <p:nvPr>
            <p:ph idx="1"/>
          </p:nvPr>
        </p:nvSpPr>
        <p:spPr>
          <a:xfrm>
            <a:off x="457200" y="1524001"/>
            <a:ext cx="8229600" cy="4602163"/>
          </a:xfrm>
        </p:spPr>
        <p:txBody>
          <a:bodyPr>
            <a:normAutofit lnSpcReduction="10000"/>
          </a:bodyPr>
          <a:lstStyle/>
          <a:p>
            <a:pPr rtl="1"/>
            <a:r>
              <a:rPr lang="ar-SA" sz="2000" b="1" u="sng" dirty="0" smtClean="0"/>
              <a:t>موضوعات الدراسة :</a:t>
            </a:r>
            <a:r>
              <a:rPr lang="ar-SA" sz="2000" b="1" dirty="0" smtClean="0"/>
              <a:t> </a:t>
            </a:r>
            <a:endParaRPr lang="en-US" sz="2000" dirty="0" smtClean="0"/>
          </a:p>
          <a:p>
            <a:pPr rtl="1"/>
            <a:r>
              <a:rPr lang="ar-SA" sz="2000" b="1" dirty="0" smtClean="0"/>
              <a:t>المحاضرة الثامنة   : تفسير القاعدة القانونية</a:t>
            </a:r>
            <a:endParaRPr lang="en-US" sz="2000" dirty="0" smtClean="0"/>
          </a:p>
          <a:p>
            <a:pPr rtl="1"/>
            <a:r>
              <a:rPr lang="ar-SA" sz="2000" b="1" dirty="0" smtClean="0"/>
              <a:t>                       مفهوم التفسير القانوني وأنواعه </a:t>
            </a:r>
          </a:p>
          <a:p>
            <a:pPr rtl="1"/>
            <a:r>
              <a:rPr lang="ar-SA" sz="2000" b="1" dirty="0" smtClean="0"/>
              <a:t>                      تطبيق القانون:السلطة المختصة بتطبيق القانون</a:t>
            </a:r>
            <a:endParaRPr lang="en-US" sz="2000" dirty="0" smtClean="0"/>
          </a:p>
          <a:p>
            <a:pPr rtl="1"/>
            <a:r>
              <a:rPr lang="ar-SA" sz="2000" b="1" dirty="0" smtClean="0"/>
              <a:t>المحاضرة التاسعة: تطبيق القانون من حيث المكان</a:t>
            </a:r>
            <a:endParaRPr lang="en-US" sz="2000" dirty="0" smtClean="0"/>
          </a:p>
          <a:p>
            <a:pPr rtl="1"/>
            <a:r>
              <a:rPr lang="ar-SA" sz="2000" b="1" dirty="0" smtClean="0"/>
              <a:t>                      تطبيق القانون من حيث الزمان</a:t>
            </a:r>
            <a:endParaRPr lang="en-US" sz="2000" dirty="0" smtClean="0"/>
          </a:p>
          <a:p>
            <a:pPr rtl="1"/>
            <a:r>
              <a:rPr lang="ar-SA" sz="2000" b="1" dirty="0" smtClean="0"/>
              <a:t>المحاضرة العاشرة: تعريف الحق وبيان أنواع الحقوق                     </a:t>
            </a:r>
            <a:endParaRPr lang="en-US" sz="2000" dirty="0" smtClean="0"/>
          </a:p>
          <a:p>
            <a:pPr rtl="1"/>
            <a:r>
              <a:rPr lang="ar-SA" sz="2000" b="1" dirty="0" smtClean="0"/>
              <a:t>المحاضرة الحادية عشر: أشخاص الحق :الشخص الطبيعي </a:t>
            </a:r>
            <a:endParaRPr lang="en-US" sz="2000" dirty="0" smtClean="0"/>
          </a:p>
          <a:p>
            <a:pPr rtl="1"/>
            <a:r>
              <a:rPr lang="ar-SA" sz="2000" b="1" dirty="0" smtClean="0"/>
              <a:t>المحاضرة الثانية عشر:ت الشخص الطبيعي</a:t>
            </a:r>
            <a:endParaRPr lang="en-US" sz="2000" dirty="0" smtClean="0"/>
          </a:p>
          <a:p>
            <a:pPr rtl="1"/>
            <a:r>
              <a:rPr lang="ar-SA" sz="2000" b="1" dirty="0" smtClean="0"/>
              <a:t>المحاضرة الثالثة عشر:، الشخص الاعتباري </a:t>
            </a:r>
            <a:endParaRPr lang="en-US" sz="2000" dirty="0" smtClean="0"/>
          </a:p>
          <a:p>
            <a:pPr rtl="1"/>
            <a:r>
              <a:rPr lang="ar-SA" sz="2000" b="1" dirty="0" smtClean="0"/>
              <a:t> المحاضرة الرابعة عشر:،الحماية القانونية للحق ،و مصادر الحق</a:t>
            </a:r>
            <a:endParaRPr lang="en-US" sz="2000" dirty="0" smtClean="0"/>
          </a:p>
          <a:p>
            <a:pPr rtl="1"/>
            <a:endParaRPr lang="en-US" sz="2400" dirty="0" smtClean="0"/>
          </a:p>
          <a:p>
            <a:pPr rtl="1"/>
            <a:r>
              <a:rPr lang="ar-SA" sz="2400" b="1" dirty="0" smtClean="0"/>
              <a:t> </a:t>
            </a:r>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التواصل مع أستاذ المقرر</a:t>
            </a:r>
            <a:endParaRPr lang="en-US" sz="3600" dirty="0"/>
          </a:p>
        </p:txBody>
      </p:sp>
      <p:sp>
        <p:nvSpPr>
          <p:cNvPr id="3" name="Content Placeholder 2"/>
          <p:cNvSpPr>
            <a:spLocks noGrp="1"/>
          </p:cNvSpPr>
          <p:nvPr>
            <p:ph idx="1"/>
          </p:nvPr>
        </p:nvSpPr>
        <p:spPr>
          <a:xfrm>
            <a:off x="457200" y="1524001"/>
            <a:ext cx="8229600" cy="4602163"/>
          </a:xfrm>
        </p:spPr>
        <p:txBody>
          <a:bodyPr/>
          <a:lstStyle/>
          <a:p>
            <a:pPr rtl="1"/>
            <a:endParaRPr lang="ar-SA" sz="2000" b="1" dirty="0" smtClean="0"/>
          </a:p>
          <a:p>
            <a:pPr rtl="1"/>
            <a:r>
              <a:rPr lang="ar-SA" sz="2000" b="1" dirty="0" smtClean="0"/>
              <a:t>د/خالد عبد التواب – (</a:t>
            </a:r>
            <a:r>
              <a:rPr lang="en-US" sz="2000" b="1" dirty="0" smtClean="0"/>
              <a:t>206</a:t>
            </a:r>
            <a:r>
              <a:rPr lang="ar-SA" sz="2000" b="1" dirty="0" smtClean="0"/>
              <a:t>-</a:t>
            </a:r>
            <a:r>
              <a:rPr lang="en-US" sz="2000" b="1" dirty="0" smtClean="0"/>
              <a:t>5801814</a:t>
            </a:r>
            <a:r>
              <a:rPr lang="ar-SA" sz="2000" b="1" dirty="0" smtClean="0"/>
              <a:t>/</a:t>
            </a:r>
            <a:r>
              <a:rPr lang="en-US" sz="2000" b="1" dirty="0" smtClean="0"/>
              <a:t>03 </a:t>
            </a:r>
            <a:r>
              <a:rPr lang="ar-SA" sz="2000" b="1" dirty="0" smtClean="0"/>
              <a:t> )</a:t>
            </a:r>
            <a:endParaRPr lang="en-US" sz="2000" dirty="0" smtClean="0"/>
          </a:p>
          <a:p>
            <a:pPr rtl="1"/>
            <a:r>
              <a:rPr lang="ar-SA" sz="2000" b="1" dirty="0" smtClean="0"/>
              <a:t>                     </a:t>
            </a:r>
            <a:r>
              <a:rPr lang="en-US" sz="2000" b="1" dirty="0" smtClean="0">
                <a:hlinkClick r:id="rId2"/>
              </a:rPr>
              <a:t>kahmed@kfu.edu.sa</a:t>
            </a:r>
            <a:endParaRPr lang="ar-SA" sz="2000" b="1" dirty="0" smtClean="0"/>
          </a:p>
          <a:p>
            <a:pPr rtl="1"/>
            <a:r>
              <a:rPr lang="ar-SA" sz="2000" b="1" dirty="0" smtClean="0"/>
              <a:t>جوال رقم :</a:t>
            </a:r>
            <a:endParaRPr lang="en-US" sz="2400" b="1" dirty="0" smtClean="0"/>
          </a:p>
          <a:p>
            <a:pPr rtl="1"/>
            <a:r>
              <a:rPr lang="ar-SA" sz="2400" b="1" dirty="0" smtClean="0"/>
              <a:t> </a:t>
            </a:r>
            <a:r>
              <a:rPr lang="ar-SA" sz="2400" b="1" u="sng" dirty="0" smtClean="0"/>
              <a:t> ساعات مكتبية</a:t>
            </a:r>
            <a:endParaRPr lang="en-US" sz="2400" dirty="0" smtClean="0"/>
          </a:p>
          <a:p>
            <a:pPr rtl="1"/>
            <a:r>
              <a:rPr lang="ar-SA" sz="2400" b="1" dirty="0" smtClean="0"/>
              <a:t>السبت من   10:30 ص: 12  </a:t>
            </a:r>
            <a:r>
              <a:rPr lang="ar-SA" sz="2400" b="1" dirty="0" err="1" smtClean="0"/>
              <a:t>ظ</a:t>
            </a:r>
            <a:endParaRPr lang="en-US" sz="2400" dirty="0" smtClean="0"/>
          </a:p>
          <a:p>
            <a:pPr rtl="1"/>
            <a:r>
              <a:rPr lang="ar-SA" sz="2400" b="1" dirty="0" smtClean="0"/>
              <a:t>الاثنين من10:30 ص:12   ظ</a:t>
            </a:r>
            <a:endParaRPr lang="en-US" sz="2400" dirty="0" smtClean="0"/>
          </a:p>
          <a:p>
            <a:pPr rtl="1"/>
            <a:r>
              <a:rPr lang="ar-SA" sz="2400" b="1" dirty="0" smtClean="0"/>
              <a:t>الأربعاء من12 </a:t>
            </a:r>
            <a:r>
              <a:rPr lang="ar-SA" sz="2400" b="1" dirty="0" err="1" smtClean="0"/>
              <a:t>ظ</a:t>
            </a:r>
            <a:r>
              <a:rPr lang="ar-SA" sz="2400" b="1" dirty="0" smtClean="0"/>
              <a:t>   : 1:45 </a:t>
            </a:r>
            <a:r>
              <a:rPr lang="ar-SA" sz="2400" b="1" dirty="0" err="1" smtClean="0"/>
              <a:t>ب</a:t>
            </a:r>
            <a:r>
              <a:rPr lang="ar-SA" sz="2400" b="1" dirty="0" smtClean="0"/>
              <a:t> ظ</a:t>
            </a:r>
            <a:endParaRPr lang="en-US" sz="2400" dirty="0" smtClean="0"/>
          </a:p>
          <a:p>
            <a:pPr rtl="1"/>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03385" y="2133601"/>
            <a:ext cx="7772400" cy="1470025"/>
          </a:xfrm>
        </p:spPr>
        <p:txBody>
          <a:bodyPr/>
          <a:lstStyle/>
          <a:p>
            <a:pPr eaLnBrk="1" hangingPunct="1"/>
            <a:r>
              <a:rPr lang="ar-SA" dirty="0" smtClean="0">
                <a:solidFill>
                  <a:srgbClr val="376092"/>
                </a:solidFill>
                <a:cs typeface="Arial" pitchFamily="34" charset="0"/>
              </a:rPr>
              <a:t>نظرية القانون</a:t>
            </a:r>
            <a:br>
              <a:rPr lang="ar-SA" dirty="0" smtClean="0">
                <a:solidFill>
                  <a:srgbClr val="376092"/>
                </a:solidFill>
                <a:cs typeface="Arial" pitchFamily="34" charset="0"/>
              </a:rPr>
            </a:br>
            <a:r>
              <a:rPr lang="ar-SA" sz="4000" b="1" dirty="0" smtClean="0">
                <a:solidFill>
                  <a:srgbClr val="376092"/>
                </a:solidFill>
                <a:cs typeface="Arial" pitchFamily="34" charset="0"/>
              </a:rPr>
              <a:t>المحاضرة الأولى</a:t>
            </a:r>
            <a:endParaRPr lang="en-US" sz="4000" b="1" dirty="0" smtClean="0">
              <a:solidFill>
                <a:srgbClr val="376092"/>
              </a:solidFill>
              <a:cs typeface="Arial" pitchFamily="34" charset="0"/>
            </a:endParaRPr>
          </a:p>
        </p:txBody>
      </p:sp>
      <p:sp>
        <p:nvSpPr>
          <p:cNvPr id="6147" name="Subtitle 5"/>
          <p:cNvSpPr>
            <a:spLocks noGrp="1"/>
          </p:cNvSpPr>
          <p:nvPr>
            <p:ph type="subTitle" idx="1"/>
          </p:nvPr>
        </p:nvSpPr>
        <p:spPr>
          <a:xfrm>
            <a:off x="949569" y="3962400"/>
            <a:ext cx="6858000" cy="2209800"/>
          </a:xfrm>
        </p:spPr>
        <p:txBody>
          <a:bodyPr/>
          <a:lstStyle/>
          <a:p>
            <a:pPr rtl="1" eaLnBrk="1" hangingPunct="1"/>
            <a:r>
              <a:rPr lang="ar-SA" sz="4800" b="1" dirty="0" smtClean="0">
                <a:solidFill>
                  <a:srgbClr val="0070C0"/>
                </a:solidFill>
                <a:cs typeface="Arial" pitchFamily="34" charset="0"/>
              </a:rPr>
              <a:t>ماهية القانون</a:t>
            </a:r>
            <a:endParaRPr lang="en-US" sz="4800" b="1" dirty="0" smtClean="0">
              <a:solidFill>
                <a:srgbClr val="0070C0"/>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عناصرالمحاضرة</a:t>
            </a:r>
            <a:endParaRPr lang="en-US" dirty="0"/>
          </a:p>
        </p:txBody>
      </p:sp>
      <p:sp>
        <p:nvSpPr>
          <p:cNvPr id="7171" name="Text Placeholder 5"/>
          <p:cNvSpPr>
            <a:spLocks noGrp="1"/>
          </p:cNvSpPr>
          <p:nvPr>
            <p:ph idx="1"/>
          </p:nvPr>
        </p:nvSpPr>
        <p:spPr>
          <a:xfrm>
            <a:off x="211016" y="1295400"/>
            <a:ext cx="8721969" cy="4953000"/>
          </a:xfrm>
        </p:spPr>
        <p:txBody>
          <a:bodyPr/>
          <a:lstStyle/>
          <a:p>
            <a:pPr marL="320040" indent="-320040" eaLnBrk="1" fontAlgn="auto" hangingPunct="1">
              <a:spcAft>
                <a:spcPts val="0"/>
              </a:spcAft>
              <a:defRPr/>
            </a:pPr>
            <a:r>
              <a:rPr lang="ar-SA" sz="2800" b="1" u="sng" dirty="0" smtClean="0">
                <a:solidFill>
                  <a:srgbClr val="0070C0"/>
                </a:solidFill>
                <a:effectLst>
                  <a:outerShdw blurRad="50800" dist="50800" dir="5400000" algn="ctr" rotWithShape="0">
                    <a:srgbClr val="000000">
                      <a:alpha val="43000"/>
                    </a:srgbClr>
                  </a:outerShdw>
                </a:effectLst>
              </a:rPr>
              <a:t>موضوع المحاضرة</a:t>
            </a:r>
          </a:p>
          <a:p>
            <a:pPr rtl="1" eaLnBrk="1" hangingPunct="1">
              <a:buFont typeface="Arial" pitchFamily="34" charset="0"/>
              <a:buChar char="•"/>
            </a:pPr>
            <a:r>
              <a:rPr lang="ar-SA" sz="2800" b="1" dirty="0" smtClean="0">
                <a:cs typeface="Arial" pitchFamily="34" charset="0"/>
              </a:rPr>
              <a:t>تعريف القانون </a:t>
            </a:r>
          </a:p>
          <a:p>
            <a:pPr rtl="1" eaLnBrk="1" hangingPunct="1">
              <a:buFont typeface="Arial" pitchFamily="34" charset="0"/>
              <a:buChar char="•"/>
            </a:pPr>
            <a:r>
              <a:rPr lang="ar-SA" sz="2800" b="1" dirty="0" smtClean="0">
                <a:cs typeface="Arial" pitchFamily="34" charset="0"/>
              </a:rPr>
              <a:t>خصائص القاعدة القانونية</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1943100" y="6376989"/>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13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Bef>
                <a:spcPts val="0"/>
              </a:spcBef>
              <a:spcAft>
                <a:spcPts val="0"/>
              </a:spcAft>
              <a:defRPr/>
            </a:pPr>
            <a:r>
              <a:rPr lang="ar-SA" b="1" dirty="0" smtClean="0"/>
              <a:t>تعريف القانون</a:t>
            </a:r>
            <a:endParaRPr lang="en-US" dirty="0"/>
          </a:p>
        </p:txBody>
      </p:sp>
      <p:sp>
        <p:nvSpPr>
          <p:cNvPr id="3" name="Content Placeholder 2"/>
          <p:cNvSpPr>
            <a:spLocks noGrp="1"/>
          </p:cNvSpPr>
          <p:nvPr>
            <p:ph idx="1"/>
          </p:nvPr>
        </p:nvSpPr>
        <p:spPr>
          <a:xfrm>
            <a:off x="140677" y="1447800"/>
            <a:ext cx="8546123" cy="4876800"/>
          </a:xfrm>
        </p:spPr>
        <p:txBody>
          <a:bodyPr>
            <a:normAutofit lnSpcReduction="10000"/>
          </a:bodyPr>
          <a:lstStyle/>
          <a:p>
            <a:pPr lvl="0" rtl="1">
              <a:buFont typeface="Wingdings" pitchFamily="2" charset="2"/>
              <a:buChar char="v"/>
            </a:pPr>
            <a:r>
              <a:rPr lang="ar-SA" sz="2400" b="1" dirty="0" smtClean="0"/>
              <a:t>كلمة </a:t>
            </a:r>
            <a:r>
              <a:rPr lang="ar-SA" sz="2400" b="1" dirty="0" smtClean="0">
                <a:solidFill>
                  <a:srgbClr val="FF0000"/>
                </a:solidFill>
              </a:rPr>
              <a:t>”نظام“ </a:t>
            </a:r>
            <a:r>
              <a:rPr lang="ar-SA" sz="2400" b="1" dirty="0" smtClean="0"/>
              <a:t>في المملكة العربية السعودية</a:t>
            </a:r>
            <a:endParaRPr lang="ar-SA" sz="2400" b="1" dirty="0" smtClean="0">
              <a:cs typeface="+mn-cs"/>
            </a:endParaRPr>
          </a:p>
          <a:p>
            <a:pPr rtl="1">
              <a:buFont typeface="Wingdings" pitchFamily="2" charset="2"/>
              <a:buChar char="v"/>
            </a:pPr>
            <a:r>
              <a:rPr lang="ar-SA" sz="2400" b="1" dirty="0" smtClean="0">
                <a:cs typeface="+mn-cs"/>
              </a:rPr>
              <a:t>كلمة " قانون" أصلها يوناني</a:t>
            </a:r>
          </a:p>
          <a:p>
            <a:pPr rtl="1">
              <a:buFont typeface="Wingdings" pitchFamily="2" charset="2"/>
              <a:buChar char="v"/>
            </a:pPr>
            <a:r>
              <a:rPr lang="ar-SA" sz="2400" b="1" dirty="0" smtClean="0">
                <a:ln>
                  <a:solidFill>
                    <a:sysClr val="windowText" lastClr="000000"/>
                  </a:solidFill>
                </a:ln>
                <a:cs typeface="+mn-cs"/>
              </a:rPr>
              <a:t>يقتضى التعريف بالشئ تحديده بذكر خصائصه المميزة ليكون  معبرا عن فكرة </a:t>
            </a:r>
            <a:r>
              <a:rPr lang="ar-SA" sz="2400" b="1" dirty="0" err="1" smtClean="0">
                <a:ln>
                  <a:solidFill>
                    <a:sysClr val="windowText" lastClr="000000"/>
                  </a:solidFill>
                </a:ln>
                <a:cs typeface="+mn-cs"/>
              </a:rPr>
              <a:t>الشئ</a:t>
            </a:r>
            <a:r>
              <a:rPr lang="ar-SA" sz="2400" b="1" dirty="0" smtClean="0">
                <a:ln>
                  <a:solidFill>
                    <a:sysClr val="windowText" lastClr="000000"/>
                  </a:solidFill>
                </a:ln>
                <a:cs typeface="+mn-cs"/>
              </a:rPr>
              <a:t> المعرف .</a:t>
            </a:r>
          </a:p>
          <a:p>
            <a:pPr rtl="1">
              <a:buFont typeface="Wingdings" pitchFamily="2" charset="2"/>
              <a:buChar char="v"/>
            </a:pPr>
            <a:r>
              <a:rPr lang="ar-SA" sz="2400" b="1" dirty="0" smtClean="0">
                <a:ln>
                  <a:solidFill>
                    <a:sysClr val="windowText" lastClr="000000"/>
                  </a:solidFill>
                </a:ln>
                <a:solidFill>
                  <a:srgbClr val="2D07CF"/>
                </a:solidFill>
                <a:cs typeface="+mn-cs"/>
              </a:rPr>
              <a:t> </a:t>
            </a:r>
            <a:r>
              <a:rPr lang="ar-SA" sz="2400" b="1" dirty="0" smtClean="0">
                <a:ln>
                  <a:solidFill>
                    <a:sysClr val="windowText" lastClr="000000"/>
                  </a:solidFill>
                </a:ln>
                <a:cs typeface="+mn-cs"/>
              </a:rPr>
              <a:t>فاصطلاح (( قانون )) لغة يعني الاطراد والاستمرار وفقا لنظام ثابت</a:t>
            </a:r>
            <a:endParaRPr lang="en-GB" sz="2400" b="1" dirty="0" smtClean="0">
              <a:cs typeface="+mn-cs"/>
            </a:endParaRPr>
          </a:p>
          <a:p>
            <a:pPr lvl="0" rtl="1">
              <a:buFont typeface="Wingdings" pitchFamily="2" charset="2"/>
              <a:buChar char="v"/>
            </a:pPr>
            <a:r>
              <a:rPr lang="ar-SA" sz="2400" b="1" dirty="0" smtClean="0">
                <a:cs typeface="+mn-cs"/>
              </a:rPr>
              <a:t>يستخدم لفظ القانون في مجال العلوم الطبيعية والاقتصادية</a:t>
            </a:r>
            <a:r>
              <a:rPr lang="en-US" sz="2400" b="1" dirty="0" smtClean="0">
                <a:cs typeface="+mn-cs"/>
              </a:rPr>
              <a:t> </a:t>
            </a:r>
            <a:r>
              <a:rPr lang="ar-SA" sz="2400" b="1" dirty="0" smtClean="0">
                <a:cs typeface="+mn-cs"/>
              </a:rPr>
              <a:t>فيصف ما هو حاصل وكائن فعلاً للعلاقة بين درجة حرارة الماء وغليانه او بين زيادة او نقص العرض والطلب.</a:t>
            </a:r>
            <a:endParaRPr lang="en-GB" sz="2400" b="1" dirty="0" smtClean="0">
              <a:cs typeface="+mn-cs"/>
            </a:endParaRPr>
          </a:p>
          <a:p>
            <a:pPr lvl="0" rtl="1">
              <a:buFont typeface="Wingdings" pitchFamily="2" charset="2"/>
              <a:buChar char="v"/>
            </a:pPr>
            <a:r>
              <a:rPr lang="ar-SA" sz="2400" b="1" dirty="0" smtClean="0">
                <a:cs typeface="+mn-cs"/>
              </a:rPr>
              <a:t>وفي الدراسات القانونية نقصد بلفظ قانون </a:t>
            </a:r>
            <a:r>
              <a:rPr lang="ar-SA" sz="2400" b="1" dirty="0" smtClean="0"/>
              <a:t>معنى عام </a:t>
            </a:r>
            <a:r>
              <a:rPr lang="ar-SA" sz="2400" b="1" dirty="0" smtClean="0">
                <a:cs typeface="+mn-cs"/>
              </a:rPr>
              <a:t>: مجموعة القواعد التي تنظم سلوك الافراد في المجتمع والمقترنة بجزاء توقعه السلطة العامة على من يخالف احكامها. </a:t>
            </a:r>
          </a:p>
          <a:p>
            <a:pPr lvl="0" rtl="1">
              <a:buFont typeface="Wingdings" pitchFamily="2" charset="2"/>
              <a:buChar char="v"/>
            </a:pPr>
            <a:r>
              <a:rPr lang="ar-SA" sz="2400" b="1" dirty="0" smtClean="0">
                <a:cs typeface="+mn-cs"/>
              </a:rPr>
              <a:t>المعنى الخاص</a:t>
            </a:r>
            <a:endParaRPr lang="en-US" sz="2400" b="1" dirty="0" smtClean="0">
              <a:cs typeface="+mn-cs"/>
            </a:endParaRPr>
          </a:p>
          <a:p>
            <a:pPr rtl="1"/>
            <a:endParaRPr lang="en-US" b="1" dirty="0" smtClean="0">
              <a:solidFill>
                <a:srgbClr val="2D07CF"/>
              </a:solidFill>
            </a:endParaRPr>
          </a:p>
          <a:p>
            <a:endParaRPr lang="en-US" dirty="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cs typeface="+mj-cs"/>
              </a:rPr>
              <a:t>خصائص القاعدة القانونية</a:t>
            </a:r>
            <a:endParaRPr lang="en-US" sz="3600" b="1" dirty="0">
              <a:cs typeface="+mj-cs"/>
            </a:endParaRPr>
          </a:p>
        </p:txBody>
      </p:sp>
      <p:sp>
        <p:nvSpPr>
          <p:cNvPr id="3" name="Content Placeholder 2"/>
          <p:cNvSpPr>
            <a:spLocks noGrp="1"/>
          </p:cNvSpPr>
          <p:nvPr>
            <p:ph idx="1"/>
          </p:nvPr>
        </p:nvSpPr>
        <p:spPr>
          <a:xfrm>
            <a:off x="211015" y="1371600"/>
            <a:ext cx="8651631" cy="4953000"/>
          </a:xfrm>
        </p:spPr>
        <p:txBody>
          <a:bodyPr/>
          <a:lstStyle/>
          <a:p>
            <a:pPr rtl="1"/>
            <a:r>
              <a:rPr lang="ar-SA" sz="2800" dirty="0" smtClean="0"/>
              <a:t>تسهم القاعدة القانونية مع مجموعة اخرى من القواعد الاجتماعية في تنظيم سلوك الأفراد داخل المجتمع ويتعين معرفة خصائصها لتمييزها عن غيرها</a:t>
            </a:r>
            <a:endParaRPr lang="en-US" dirty="0" smtClean="0"/>
          </a:p>
          <a:p>
            <a:pPr lvl="0" rtl="1"/>
            <a:r>
              <a:rPr lang="ar-SA" sz="2800" b="1" dirty="0" smtClean="0"/>
              <a:t>اولاً: القاعدة القانونية تحكم سلوك ونشاط الأفراد :</a:t>
            </a:r>
          </a:p>
          <a:p>
            <a:pPr lvl="0" rtl="1"/>
            <a:r>
              <a:rPr lang="ar-SA" sz="2400" b="1" dirty="0" smtClean="0">
                <a:ln>
                  <a:solidFill>
                    <a:sysClr val="windowText" lastClr="000000"/>
                  </a:solidFill>
                </a:ln>
                <a:solidFill>
                  <a:srgbClr val="2D07CF"/>
                </a:solidFill>
                <a:cs typeface="AL-Mohanad" pitchFamily="2" charset="-78"/>
              </a:rPr>
              <a:t>القاعدة القانونية تنظم سلوك الفرد الخارجي .</a:t>
            </a:r>
          </a:p>
          <a:p>
            <a:pPr lvl="0" rtl="1"/>
            <a:r>
              <a:rPr lang="ar-SA" sz="2400" b="1" dirty="0" smtClean="0">
                <a:ln>
                  <a:solidFill>
                    <a:sysClr val="windowText" lastClr="000000"/>
                  </a:solidFill>
                </a:ln>
                <a:solidFill>
                  <a:srgbClr val="2D07CF"/>
                </a:solidFill>
                <a:cs typeface="AL-Mohanad" pitchFamily="2" charset="-78"/>
              </a:rPr>
              <a:t>أما ما  يجيش في داخله ويكمن في النفس فلا تنظمه.</a:t>
            </a:r>
          </a:p>
          <a:p>
            <a:pPr lvl="0" rtl="1"/>
            <a:r>
              <a:rPr lang="ar-SA" sz="2400" b="1" dirty="0" smtClean="0">
                <a:ln>
                  <a:solidFill>
                    <a:sysClr val="windowText" lastClr="000000"/>
                  </a:solidFill>
                </a:ln>
                <a:solidFill>
                  <a:srgbClr val="2D07CF"/>
                </a:solidFill>
                <a:cs typeface="AL-Mohanad" pitchFamily="2" charset="-78"/>
              </a:rPr>
              <a:t>القانون يعتد بالنوايا أحيانا إذا ما ارتبطت بسلوك خارجي.</a:t>
            </a:r>
          </a:p>
          <a:p>
            <a:pPr lvl="0" rtl="1"/>
            <a:r>
              <a:rPr lang="ar-SA" sz="2400" b="1" dirty="0" smtClean="0">
                <a:ln>
                  <a:solidFill>
                    <a:sysClr val="windowText" lastClr="000000"/>
                  </a:solidFill>
                </a:ln>
                <a:solidFill>
                  <a:srgbClr val="2D07CF"/>
                </a:solidFill>
                <a:cs typeface="AL-Mohanad" pitchFamily="2" charset="-78"/>
              </a:rPr>
              <a:t>القاعدة القانونية لا تنظم سلوك الفرد تجاه نفسه إلا في حدود .</a:t>
            </a:r>
            <a:endParaRPr lang="en-US" sz="2400" b="1" dirty="0">
              <a:ln>
                <a:solidFill>
                  <a:sysClr val="windowText" lastClr="000000"/>
                </a:solidFill>
              </a:ln>
              <a:solidFill>
                <a:srgbClr val="2D07CF"/>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cs typeface="+mj-cs"/>
              </a:rPr>
              <a:t>ت خصائص القاعدة القانونية</a:t>
            </a:r>
            <a:endParaRPr lang="en-US" sz="3600" b="1" dirty="0">
              <a:cs typeface="+mj-cs"/>
            </a:endParaRPr>
          </a:p>
        </p:txBody>
      </p:sp>
      <p:sp>
        <p:nvSpPr>
          <p:cNvPr id="3" name="Content Placeholder 2"/>
          <p:cNvSpPr>
            <a:spLocks noGrp="1"/>
          </p:cNvSpPr>
          <p:nvPr>
            <p:ph idx="1"/>
          </p:nvPr>
        </p:nvSpPr>
        <p:spPr>
          <a:xfrm>
            <a:off x="211015" y="1371600"/>
            <a:ext cx="8651631" cy="4953000"/>
          </a:xfrm>
        </p:spPr>
        <p:txBody>
          <a:bodyPr/>
          <a:lstStyle/>
          <a:p>
            <a:pPr rtl="1"/>
            <a:r>
              <a:rPr lang="ar-SA" sz="2800" b="1" dirty="0" smtClean="0"/>
              <a:t>ثانياً:القاعدة القانونية عامة ومجردة :</a:t>
            </a:r>
          </a:p>
          <a:p>
            <a:pPr rtl="1"/>
            <a:r>
              <a:rPr lang="ar-SA" sz="2400" b="1" dirty="0" smtClean="0">
                <a:ln>
                  <a:solidFill>
                    <a:sysClr val="windowText" lastClr="000000"/>
                  </a:solidFill>
                </a:ln>
                <a:cs typeface="AL-Mohanad" pitchFamily="2" charset="-78"/>
              </a:rPr>
              <a:t>القاعدة القانونية مجردة لأنها لا توجه الخطاب إلى شخص أو أكثر معينين بالذات ولا إلى حالة أو حالات محددة بذاتها وإنما تضع شروطا وصفات التي إذا ما وجدت انطبقت القاعدة. </a:t>
            </a:r>
            <a:endParaRPr lang="en-US" sz="2400" b="1" dirty="0" smtClean="0">
              <a:ln>
                <a:solidFill>
                  <a:sysClr val="windowText" lastClr="000000"/>
                </a:solidFill>
              </a:ln>
              <a:cs typeface="AL-Mohanad" pitchFamily="2" charset="-78"/>
            </a:endParaRPr>
          </a:p>
          <a:p>
            <a:pPr rtl="1">
              <a:buFontTx/>
              <a:buChar char="-"/>
            </a:pPr>
            <a:r>
              <a:rPr lang="ar-SA" sz="2400" b="1" dirty="0" smtClean="0">
                <a:ln>
                  <a:solidFill>
                    <a:sysClr val="windowText" lastClr="000000"/>
                  </a:solidFill>
                </a:ln>
                <a:cs typeface="AL-Mohanad" pitchFamily="2" charset="-78"/>
              </a:rPr>
              <a:t>المقصود بعمومية القاعدة القانونية أنها تطبق على جميع الأشخاص , وعلى جميع الأماكن  بالدولة التي تتوافر فيهم صفات معينة , ويترتب على ذلك أن تلك العمومية هي عمومية نسبية .</a:t>
            </a:r>
          </a:p>
          <a:p>
            <a:pPr rtl="1">
              <a:buFontTx/>
              <a:buChar char="-"/>
            </a:pPr>
            <a:r>
              <a:rPr lang="ar-SA" sz="2400" b="1" dirty="0" smtClean="0">
                <a:ln>
                  <a:solidFill>
                    <a:sysClr val="windowText" lastClr="000000"/>
                  </a:solidFill>
                </a:ln>
                <a:cs typeface="AL-Mohanad" pitchFamily="2" charset="-78"/>
              </a:rPr>
              <a:t>وعمومية القاعدة القانونية وتجريدها يهدفان  إلى تحقيق المساواة بين الأفراد في المجتمع .</a:t>
            </a:r>
            <a:endParaRPr lang="en-US" sz="2400" b="1" dirty="0" smtClean="0">
              <a:ln>
                <a:solidFill>
                  <a:sysClr val="windowText" lastClr="000000"/>
                </a:solidFill>
              </a:ln>
              <a:cs typeface="AL-Mohanad" pitchFamily="2" charset="-78"/>
            </a:endParaRPr>
          </a:p>
          <a:p>
            <a:pPr lvl="0" rtl="1"/>
            <a:r>
              <a:rPr lang="ar-SA" sz="2800" b="1" dirty="0" smtClean="0"/>
              <a:t>ثالثاً: القاعدة القانونية ملزمة تقترن بجزاء مادي :</a:t>
            </a:r>
          </a:p>
          <a:p>
            <a:pPr lvl="0" rtl="1">
              <a:buFontTx/>
              <a:buChar char="-"/>
            </a:pPr>
            <a:r>
              <a:rPr lang="ar-SA" sz="2400" b="1" dirty="0" smtClean="0">
                <a:cs typeface="AL-Mohanad"/>
              </a:rPr>
              <a:t>خصائصه</a:t>
            </a:r>
          </a:p>
          <a:p>
            <a:pPr lvl="0" rtl="1">
              <a:buFontTx/>
              <a:buChar char="-"/>
            </a:pPr>
            <a:r>
              <a:rPr lang="ar-SA" sz="2400" b="1" dirty="0" smtClean="0">
                <a:cs typeface="AL-Mohanad"/>
              </a:rPr>
              <a:t>صوره وأنواعه ” جزاء جنائي ، جزاء مدني ، جزاء إداري ”</a:t>
            </a:r>
          </a:p>
          <a:p>
            <a:pPr rtl="1"/>
            <a:endParaRPr lang="en-US" sz="28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cs typeface="+mj-cs"/>
              </a:rPr>
              <a:t>ت خصائص القاعدة القانونية</a:t>
            </a:r>
            <a:endParaRPr lang="en-US" sz="3600" b="1" dirty="0">
              <a:cs typeface="+mj-cs"/>
            </a:endParaRPr>
          </a:p>
        </p:txBody>
      </p:sp>
      <p:sp>
        <p:nvSpPr>
          <p:cNvPr id="3" name="Content Placeholder 2"/>
          <p:cNvSpPr>
            <a:spLocks noGrp="1"/>
          </p:cNvSpPr>
          <p:nvPr>
            <p:ph idx="1"/>
          </p:nvPr>
        </p:nvSpPr>
        <p:spPr>
          <a:xfrm>
            <a:off x="211015" y="1371600"/>
            <a:ext cx="8651631" cy="4953000"/>
          </a:xfrm>
        </p:spPr>
        <p:txBody>
          <a:bodyPr/>
          <a:lstStyle/>
          <a:p>
            <a:r>
              <a:rPr lang="ar-SA" sz="2800" b="1" dirty="0" smtClean="0"/>
              <a:t>رابعاً: القاعدة القانونية تنظم الروابط الاجتماعية:</a:t>
            </a:r>
          </a:p>
          <a:p>
            <a:r>
              <a:rPr lang="ar-SA" sz="2400" b="1" dirty="0" smtClean="0">
                <a:ln>
                  <a:solidFill>
                    <a:sysClr val="windowText" lastClr="000000"/>
                  </a:solidFill>
                </a:ln>
                <a:cs typeface="AL-Mohanad" pitchFamily="2" charset="-78"/>
              </a:rPr>
              <a:t>القانون يوجد مع الجماعة سواء في ابسط صورها أو أعقدها</a:t>
            </a:r>
            <a:endParaRPr lang="en-US" sz="2400" b="1" dirty="0" smtClean="0">
              <a:ln>
                <a:solidFill>
                  <a:sysClr val="windowText" lastClr="000000"/>
                </a:solidFill>
              </a:ln>
              <a:cs typeface="AL-Mohanad" pitchFamily="2" charset="-78"/>
            </a:endParaRPr>
          </a:p>
          <a:p>
            <a:r>
              <a:rPr lang="ar-SA" sz="2400" b="1" dirty="0" smtClean="0">
                <a:ln>
                  <a:solidFill>
                    <a:sysClr val="windowText" lastClr="000000"/>
                  </a:solidFill>
                </a:ln>
                <a:cs typeface="AL-Mohanad" pitchFamily="2" charset="-78"/>
              </a:rPr>
              <a:t>القاعدة القانونية قاعدة اجتماعية لذا تختلف القاعدة من زمان إلي زمان ومن مكان إلى مكان</a:t>
            </a:r>
            <a:endParaRPr lang="en-US" sz="2400" b="1" dirty="0" smtClean="0">
              <a:ln>
                <a:solidFill>
                  <a:sysClr val="windowText" lastClr="000000"/>
                </a:solidFill>
              </a:ln>
              <a:cs typeface="AL-Mohanad" pitchFamily="2" charset="-78"/>
            </a:endParaRPr>
          </a:p>
          <a:p>
            <a:endParaRPr lang="en-US" sz="2800" b="1" dirty="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الثانية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eaLnBrk="1" hangingPunct="1"/>
            <a:r>
              <a:rPr lang="ar-SA" sz="2400" b="1" dirty="0" smtClean="0">
                <a:solidFill>
                  <a:schemeClr val="tx1"/>
                </a:solidFill>
                <a:cs typeface="Arial" pitchFamily="34" charset="0"/>
              </a:rPr>
              <a:t>-التمييز بين القواعد القانونية وغيرها من القواعد الاجتماعية</a:t>
            </a:r>
          </a:p>
          <a:p>
            <a:pPr algn="r" eaLnBrk="1" hangingPunct="1"/>
            <a:r>
              <a:rPr lang="ar-SA" sz="2400" b="1" dirty="0" smtClean="0">
                <a:solidFill>
                  <a:schemeClr val="tx1"/>
                </a:solidFill>
                <a:cs typeface="Arial" pitchFamily="34" charset="0"/>
              </a:rPr>
              <a:t>-تقسيمات القانون وفروعه المختلفة </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4000" dirty="0" smtClean="0"/>
              <a:t>التمييزبين قواعد القانون والقواعد الاجتماعية الاخرى</a:t>
            </a:r>
            <a:endParaRPr lang="en-US" sz="4000" dirty="0"/>
          </a:p>
        </p:txBody>
      </p:sp>
      <p:sp>
        <p:nvSpPr>
          <p:cNvPr id="3" name="Content Placeholder 2"/>
          <p:cNvSpPr>
            <a:spLocks noGrp="1"/>
          </p:cNvSpPr>
          <p:nvPr>
            <p:ph idx="1"/>
          </p:nvPr>
        </p:nvSpPr>
        <p:spPr>
          <a:xfrm>
            <a:off x="211015" y="1371600"/>
            <a:ext cx="8792308" cy="4953000"/>
          </a:xfrm>
        </p:spPr>
        <p:txBody>
          <a:bodyPr>
            <a:normAutofit lnSpcReduction="10000"/>
          </a:bodyPr>
          <a:lstStyle/>
          <a:p>
            <a:pPr algn="just" rtl="1"/>
            <a:r>
              <a:rPr lang="ar-SA" sz="2400" dirty="0" smtClean="0">
                <a:ln>
                  <a:solidFill>
                    <a:sysClr val="windowText" lastClr="000000"/>
                  </a:solidFill>
                </a:ln>
                <a:solidFill>
                  <a:srgbClr val="2D07CF"/>
                </a:solidFill>
                <a:cs typeface="+mn-cs"/>
              </a:rPr>
              <a:t>هذه القواعد الاجتماعية تشترك مع القواعد القانونية في بعض الوجوه فهي عامة ومجردة وتنظم سلوك الأفراد في المجتمع لذا يكون من الضروري التمييز بين هذه القواعد والقواعد القانونية ، وهذه القواعد هي قواعد المجاملات</a:t>
            </a:r>
            <a:r>
              <a:rPr lang="ar-SA" sz="2400" dirty="0" smtClean="0">
                <a:ln>
                  <a:solidFill>
                    <a:sysClr val="windowText" lastClr="000000"/>
                  </a:solidFill>
                </a:ln>
                <a:solidFill>
                  <a:srgbClr val="2D07CF"/>
                </a:solidFill>
              </a:rPr>
              <a:t> وقواعد الأخلاق، وقواعد الدين </a:t>
            </a:r>
            <a:r>
              <a:rPr lang="ar-SA" sz="2400" dirty="0" smtClean="0">
                <a:ln>
                  <a:solidFill>
                    <a:sysClr val="windowText" lastClr="000000"/>
                  </a:solidFill>
                </a:ln>
                <a:solidFill>
                  <a:srgbClr val="2D07CF"/>
                </a:solidFill>
                <a:cs typeface="+mn-cs"/>
              </a:rPr>
              <a:t>.</a:t>
            </a:r>
            <a:endParaRPr lang="ar-SA" sz="2800" b="1" dirty="0" smtClean="0"/>
          </a:p>
          <a:p>
            <a:pPr lvl="0" rtl="1"/>
            <a:r>
              <a:rPr lang="ar-SA" sz="2400" b="1" dirty="0" smtClean="0"/>
              <a:t>أولاً: القواعد القانونية وقواعد المجاملات والعادات</a:t>
            </a:r>
          </a:p>
          <a:p>
            <a:pPr rtl="1"/>
            <a:r>
              <a:rPr lang="ar-SA" sz="2400" dirty="0" smtClean="0">
                <a:ln>
                  <a:solidFill>
                    <a:sysClr val="windowText" lastClr="000000"/>
                  </a:solidFill>
                </a:ln>
                <a:solidFill>
                  <a:srgbClr val="2D07CF"/>
                </a:solidFill>
                <a:cs typeface="+mn-cs"/>
              </a:rPr>
              <a:t>قواعد المجاملات هي مجموعة المبادئ التي تستهدف جعل الحياة أكثر رقة وتهذيبا وذلك بدعوة الأفراد إلى بذل مزيد من العناية المتبادلة في المناسبات المختلفة كالتهنئة في المناسبات السعيدة وزيارة المرضى وأداء واجب العزاء. وعادات المأكل والملبس</a:t>
            </a:r>
          </a:p>
          <a:p>
            <a:pPr rtl="1"/>
            <a:r>
              <a:rPr lang="ar-SA" sz="2400" b="1" dirty="0" smtClean="0"/>
              <a:t>تختلف عن القواعد القانونية في:</a:t>
            </a:r>
          </a:p>
          <a:p>
            <a:pPr lvl="0" rtl="1"/>
            <a:r>
              <a:rPr lang="ar-SA" sz="2400" b="1" dirty="0" smtClean="0"/>
              <a:t>1- طبيعة الجزاء ” الالزام“ جزاء مخالفة القاعدة القانونية مادي توقعه السلطة العامة بينما جزاء مخالفة قواعد المجاملات معنوي يتمثل في المعاملة بالمثل.</a:t>
            </a:r>
          </a:p>
          <a:p>
            <a:pPr lvl="0" rtl="1"/>
            <a:r>
              <a:rPr lang="ar-SA" sz="2400" b="1" dirty="0" smtClean="0"/>
              <a:t>2- الغاية من وجودها : غاية القانون حفظ كيان الجماعة وضمان استقرارها بينما غاية قواعد المجاملات جعل الحياة أكثررقة وتهذيبا.</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4000" dirty="0" smtClean="0"/>
              <a:t>ت التمييز بين قواعد القانون والقواعد الاجتماعية الاخرى</a:t>
            </a:r>
            <a:endParaRPr lang="en-US" sz="4000" dirty="0"/>
          </a:p>
        </p:txBody>
      </p:sp>
      <p:sp>
        <p:nvSpPr>
          <p:cNvPr id="3" name="Content Placeholder 2"/>
          <p:cNvSpPr>
            <a:spLocks noGrp="1"/>
          </p:cNvSpPr>
          <p:nvPr>
            <p:ph idx="1"/>
          </p:nvPr>
        </p:nvSpPr>
        <p:spPr>
          <a:xfrm>
            <a:off x="211015" y="1371600"/>
            <a:ext cx="8792308" cy="4953000"/>
          </a:xfrm>
        </p:spPr>
        <p:txBody>
          <a:bodyPr>
            <a:normAutofit fontScale="92500"/>
          </a:bodyPr>
          <a:lstStyle/>
          <a:p>
            <a:pPr lvl="0" rtl="1"/>
            <a:r>
              <a:rPr lang="ar-SA" sz="2800" b="1" dirty="0" smtClean="0"/>
              <a:t>ثانياً: </a:t>
            </a:r>
            <a:r>
              <a:rPr lang="ar-SA" sz="2400" b="1" dirty="0" smtClean="0"/>
              <a:t>القواعد القانونية وقواعد الاخلاق</a:t>
            </a:r>
            <a:endParaRPr lang="en-US" sz="2400" dirty="0" smtClean="0"/>
          </a:p>
          <a:p>
            <a:pPr lvl="1" rtl="1">
              <a:buFont typeface="Wingdings" pitchFamily="2" charset="2"/>
              <a:buChar char="v"/>
            </a:pPr>
            <a:r>
              <a:rPr lang="ar-SA" sz="2400" dirty="0" smtClean="0"/>
              <a:t>الاخلاق هي مجموعة المثل العليا التى يجب ان يكون عليها سلوك الافراد في المجتمع </a:t>
            </a:r>
            <a:endParaRPr lang="en-US" sz="2400" dirty="0" smtClean="0"/>
          </a:p>
          <a:p>
            <a:pPr lvl="1" rtl="1">
              <a:buFont typeface="Wingdings" pitchFamily="2" charset="2"/>
              <a:buChar char="v"/>
            </a:pPr>
            <a:r>
              <a:rPr lang="ar-SA" sz="2400" dirty="0" smtClean="0"/>
              <a:t>ومنها مايدعو لفعل الخير كمساعدة الضعفاء والاحسان الى الفقراء والوفاء بالعهد والصدق في المعاملات </a:t>
            </a:r>
            <a:endParaRPr lang="en-US" sz="2400" dirty="0" smtClean="0"/>
          </a:p>
          <a:p>
            <a:pPr lvl="1" rtl="1">
              <a:buFont typeface="Wingdings" pitchFamily="2" charset="2"/>
              <a:buChar char="v"/>
            </a:pPr>
            <a:r>
              <a:rPr lang="ar-SA" sz="2400" dirty="0" smtClean="0"/>
              <a:t>ومنها مايدعو الى الامتناع عن الشر كالنهي عن الكذب والتجسس  والاعتداء على الغير</a:t>
            </a:r>
          </a:p>
          <a:p>
            <a:pPr lvl="1" rtl="1">
              <a:buFont typeface="Wingdings" pitchFamily="2" charset="2"/>
              <a:buChar char="v"/>
            </a:pPr>
            <a:r>
              <a:rPr lang="ar-SA" sz="2400" dirty="0" smtClean="0"/>
              <a:t>تختلف من مجتمع لآخر ومن وقت لآخر.</a:t>
            </a:r>
          </a:p>
          <a:p>
            <a:pPr marL="342900" lvl="1" indent="-342900" rtl="1">
              <a:buFont typeface="Wingdings" pitchFamily="2" charset="2"/>
              <a:buChar char="v"/>
            </a:pPr>
            <a:r>
              <a:rPr lang="ar-SA" sz="2400" dirty="0" smtClean="0"/>
              <a:t>تختلف عن القواعد القانونية :</a:t>
            </a:r>
          </a:p>
          <a:p>
            <a:pPr marL="342900" lvl="1" indent="-342900" rtl="1">
              <a:buFontTx/>
              <a:buChar char="-"/>
            </a:pPr>
            <a:r>
              <a:rPr lang="ar-SA" sz="2400" b="1" dirty="0" smtClean="0"/>
              <a:t>الغاية </a:t>
            </a:r>
            <a:r>
              <a:rPr lang="ar-SA" sz="2400" dirty="0" smtClean="0"/>
              <a:t>: غاية قواعد الأخلاق الوصول بالفرد إلى درجة الكمال الخلقي.</a:t>
            </a:r>
          </a:p>
          <a:p>
            <a:pPr marL="342900" lvl="1" indent="-342900" rtl="1">
              <a:buFontTx/>
              <a:buChar char="-"/>
            </a:pPr>
            <a:r>
              <a:rPr lang="ar-SA" sz="2400" b="1" dirty="0" smtClean="0"/>
              <a:t>النطاق :</a:t>
            </a:r>
          </a:p>
          <a:p>
            <a:pPr marL="342900" lvl="1" indent="-342900" rtl="1">
              <a:buFontTx/>
              <a:buChar char="-"/>
            </a:pPr>
            <a:r>
              <a:rPr lang="ar-SA" sz="2400" dirty="0" smtClean="0"/>
              <a:t> قواعد الأخلاق أوسع نطاقا من القواعد القانونية</a:t>
            </a:r>
          </a:p>
          <a:p>
            <a:pPr marL="342900" lvl="1" indent="-342900" rtl="1">
              <a:buFontTx/>
              <a:buChar char="-"/>
            </a:pPr>
            <a:r>
              <a:rPr lang="ar-SA" sz="2400" dirty="0" smtClean="0"/>
              <a:t>  القانون لا يهتم بالقواعد الأخلاقية إلا بقدر ما يكون لها من تأثير على المجتمع.      </a:t>
            </a:r>
          </a:p>
          <a:p>
            <a:pPr lvl="1" rtl="1">
              <a:buFont typeface="Wingdings" pitchFamily="2" charset="2"/>
              <a:buChar char="v"/>
            </a:pPr>
            <a:endParaRPr lang="en-GB" sz="24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buFontTx/>
              <a:buChar char="-"/>
            </a:pPr>
            <a:r>
              <a:rPr lang="ar-SA" sz="2400" dirty="0" smtClean="0"/>
              <a:t>ليست كل قاعدة أخلاقية قاعدة قانونية</a:t>
            </a:r>
          </a:p>
          <a:p>
            <a:pPr rtl="1">
              <a:buFontTx/>
              <a:buChar char="-"/>
            </a:pPr>
            <a:r>
              <a:rPr lang="ar-SA" sz="2400" dirty="0" smtClean="0"/>
              <a:t>ليست كل قاعدة قانونية قاعدة أخلاقية</a:t>
            </a:r>
          </a:p>
          <a:p>
            <a:pPr rtl="1">
              <a:buFontTx/>
              <a:buChar char="-"/>
            </a:pPr>
            <a:r>
              <a:rPr lang="ar-SA" sz="2400" dirty="0" smtClean="0"/>
              <a:t>هناك روابط وعلاقات مشتركة في التنظيم بين القانون والأخلاق</a:t>
            </a:r>
          </a:p>
          <a:p>
            <a:pPr rtl="1">
              <a:buFontTx/>
              <a:buChar char="-"/>
            </a:pPr>
            <a:r>
              <a:rPr lang="ar-SA" sz="2400" dirty="0" smtClean="0"/>
              <a:t>كلما تتطور المجتمع تزداد الصلة بين القانون والأخلاق وتتحول القواعد الأخلاقية إلى قواعد قانونية.</a:t>
            </a:r>
          </a:p>
          <a:p>
            <a:pPr rtl="1">
              <a:buFontTx/>
              <a:buChar char="-"/>
            </a:pPr>
            <a:r>
              <a:rPr lang="ar-SA" sz="2400" b="1" dirty="0" smtClean="0"/>
              <a:t>من حيث الجزاء :</a:t>
            </a:r>
            <a:r>
              <a:rPr lang="ar-SA" sz="2400" dirty="0" smtClean="0"/>
              <a:t>جزاء مخالفة القاعدة القانونية مادي توقعه السلطة العامة بينما جزاء مخالفة قواعد الأخلاق معنوي .</a:t>
            </a:r>
          </a:p>
          <a:p>
            <a:pPr rtl="1"/>
            <a:endParaRPr lang="ar-SA"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r>
              <a:rPr lang="ar-SA" b="1" dirty="0" smtClean="0"/>
              <a:t>ثالثاً:القواعد القانونية  وقواعد الدين</a:t>
            </a:r>
          </a:p>
          <a:p>
            <a:pPr marL="342900" lvl="1" indent="-342900" rtl="1"/>
            <a:r>
              <a:rPr lang="ar-SA" sz="2400" dirty="0" smtClean="0"/>
              <a:t>الدين هو مجموعة القواعد التي شرعها الله سبحانه وتعالى في شكل أوامر ونواهي وأنزلها على رسله لهداية الإنسان وتحقيق سعادته في الدنيا والآخرة. تختلف عن القواعد القانونية في:</a:t>
            </a:r>
          </a:p>
          <a:p>
            <a:pPr rtl="1"/>
            <a:r>
              <a:rPr lang="ar-SA" sz="2400" dirty="0" smtClean="0"/>
              <a:t>-النطاق : قواعد الدين أوسع نطاقا من قواعد القانون</a:t>
            </a:r>
          </a:p>
          <a:p>
            <a:pPr rtl="1"/>
            <a:r>
              <a:rPr lang="ar-SA" sz="2800" dirty="0" smtClean="0"/>
              <a:t>-الغاية :غاية قواعد الدين عبادة الله لنيل مرضاته.</a:t>
            </a:r>
          </a:p>
          <a:p>
            <a:pPr rtl="1"/>
            <a:r>
              <a:rPr lang="ar-SA" sz="2800" dirty="0" smtClean="0"/>
              <a:t>-الجزاء: جزاء مخالفة القواعد القانونية المستمدة من أحكام الشريعة الإسلامية مزدوج.</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chemeClr val="tx2">
                    <a:satMod val="130000"/>
                  </a:schemeClr>
                </a:solidFill>
              </a:rPr>
              <a:t>تقسيمات القانون وفروعه المختلفة</a:t>
            </a:r>
            <a:endParaRPr lang="en-US" dirty="0"/>
          </a:p>
        </p:txBody>
      </p:sp>
      <p:sp>
        <p:nvSpPr>
          <p:cNvPr id="3" name="Content Placeholder 2"/>
          <p:cNvSpPr>
            <a:spLocks noGrp="1"/>
          </p:cNvSpPr>
          <p:nvPr>
            <p:ph idx="1"/>
          </p:nvPr>
        </p:nvSpPr>
        <p:spPr>
          <a:xfrm>
            <a:off x="457200" y="1524001"/>
            <a:ext cx="8229600" cy="4602163"/>
          </a:xfrm>
        </p:spPr>
        <p:txBody>
          <a:bodyPr>
            <a:normAutofit lnSpcReduction="10000"/>
          </a:bodyPr>
          <a:lstStyle/>
          <a:p>
            <a:pPr rtl="1">
              <a:buFontTx/>
              <a:buChar char="-"/>
            </a:pPr>
            <a:r>
              <a:rPr lang="ar-SA" sz="2400" dirty="0" smtClean="0">
                <a:ln>
                  <a:solidFill>
                    <a:sysClr val="windowText" lastClr="000000"/>
                  </a:solidFill>
                </a:ln>
                <a:solidFill>
                  <a:srgbClr val="2D07CF"/>
                </a:solidFill>
                <a:cs typeface="AL-Mohanad" pitchFamily="2" charset="-78"/>
              </a:rPr>
              <a:t>لما كان القانون يتناول بالتنظيم علاقات اجتماعية وقانونية مختلفة ،فإن القواعد القانونية تختلف تبعا لطبيعة وموضوعات وشكل العلاقات التي تنظمها . وبناء على ذلك يقسم فقهاء القانون القواعد القانونية  عدة تقسيمات بحسب المعيار الذي ينظر إليه في التقسيم :</a:t>
            </a:r>
            <a:endParaRPr lang="ar-SA" sz="2400" dirty="0" smtClean="0"/>
          </a:p>
          <a:p>
            <a:pPr rtl="1"/>
            <a:r>
              <a:rPr lang="ar-SA" sz="2400" b="1" dirty="0" smtClean="0"/>
              <a:t>الأول:</a:t>
            </a:r>
            <a:r>
              <a:rPr lang="ar-SA" sz="2400" dirty="0" smtClean="0"/>
              <a:t> معيار موضوع وأشخاص العلاقات القانونية التي ينظمها القانون إلى قانون عام وقانون خاص.</a:t>
            </a:r>
            <a:endParaRPr lang="en-US" sz="2400" dirty="0" smtClean="0"/>
          </a:p>
          <a:p>
            <a:pPr rtl="1"/>
            <a:r>
              <a:rPr lang="ar-SA" sz="2400" b="1" dirty="0" smtClean="0"/>
              <a:t>الثاني:</a:t>
            </a:r>
            <a:r>
              <a:rPr lang="ar-SA" sz="2400" dirty="0" smtClean="0"/>
              <a:t> على أساس قوة القاعدة القانونية إلى قواعد آمرة وقواعد مكملة.</a:t>
            </a:r>
            <a:endParaRPr lang="en-US" sz="2400" dirty="0" smtClean="0"/>
          </a:p>
          <a:p>
            <a:pPr rtl="1"/>
            <a:r>
              <a:rPr lang="ar-SA" sz="2400" b="1" dirty="0" smtClean="0"/>
              <a:t>الثالث: </a:t>
            </a:r>
            <a:r>
              <a:rPr lang="ar-SA" sz="2400" dirty="0" smtClean="0"/>
              <a:t>على أساس طبيعة القواعد القانونية ومضمونها إلى قواعد موضوعية وقواعد شكلية.</a:t>
            </a:r>
            <a:endParaRPr lang="en-US" sz="2400" dirty="0" smtClean="0"/>
          </a:p>
          <a:p>
            <a:pPr rtl="1"/>
            <a:r>
              <a:rPr lang="ar-SA" sz="2400" b="1" dirty="0" smtClean="0"/>
              <a:t>الرابع:</a:t>
            </a:r>
            <a:r>
              <a:rPr lang="ar-SA" sz="2400" dirty="0" smtClean="0"/>
              <a:t> على أساس التدوين إلى قواعد مكتوبة وقواعد غير مكتوبة.</a:t>
            </a:r>
          </a:p>
          <a:p>
            <a:pPr rtl="1"/>
            <a:r>
              <a:rPr lang="ar-SA" sz="2400" dirty="0" smtClean="0"/>
              <a:t>ا</a:t>
            </a:r>
            <a:r>
              <a:rPr lang="ar-SA" sz="2400" b="1" dirty="0" smtClean="0"/>
              <a:t>لخامس:</a:t>
            </a:r>
            <a:r>
              <a:rPr lang="ar-SA" sz="2400" dirty="0" smtClean="0"/>
              <a:t>على أساس النطاق إلى قواعد دولية ووطنية.</a:t>
            </a:r>
          </a:p>
          <a:p>
            <a:pPr rtl="1"/>
            <a:r>
              <a:rPr lang="ar-SA" sz="2400" dirty="0" smtClean="0">
                <a:ln>
                  <a:solidFill>
                    <a:sysClr val="windowText" lastClr="000000"/>
                  </a:solidFill>
                </a:ln>
                <a:solidFill>
                  <a:srgbClr val="2D07CF"/>
                </a:solidFill>
                <a:cs typeface="AL-Mohanad" pitchFamily="2" charset="-78"/>
              </a:rPr>
              <a:t>ولن نعرض لكل التقسيمات السابقة مكتفين بدراسة تقسيمين فقط ،حيث نعرض في أولا لأقسام القانون وفروعه،ثانيا للقواعد الآمرة والمكملة.</a:t>
            </a:r>
            <a:endParaRPr lang="en-US" sz="2400" dirty="0" smtClean="0">
              <a:ln>
                <a:solidFill>
                  <a:sysClr val="windowText" lastClr="000000"/>
                </a:solidFill>
              </a:ln>
              <a:solidFill>
                <a:srgbClr val="2D07CF"/>
              </a:solidFill>
              <a:cs typeface="AL-Mohana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تقسيم قواعد القانون إلى عام وخاص</a:t>
            </a:r>
            <a:endParaRPr lang="en-US" dirty="0"/>
          </a:p>
        </p:txBody>
      </p:sp>
      <p:sp>
        <p:nvSpPr>
          <p:cNvPr id="3" name="Content Placeholder 2"/>
          <p:cNvSpPr>
            <a:spLocks noGrp="1"/>
          </p:cNvSpPr>
          <p:nvPr>
            <p:ph idx="1"/>
          </p:nvPr>
        </p:nvSpPr>
        <p:spPr>
          <a:xfrm>
            <a:off x="457200" y="1447800"/>
            <a:ext cx="8229600" cy="4724400"/>
          </a:xfrm>
        </p:spPr>
        <p:txBody>
          <a:bodyPr>
            <a:normAutofit lnSpcReduction="10000"/>
          </a:bodyPr>
          <a:lstStyle/>
          <a:p>
            <a:r>
              <a:rPr lang="ar-SA" sz="2800" b="1" dirty="0" smtClean="0">
                <a:ln>
                  <a:solidFill>
                    <a:sysClr val="windowText" lastClr="000000"/>
                  </a:solidFill>
                </a:ln>
                <a:solidFill>
                  <a:srgbClr val="2D07CF"/>
                </a:solidFill>
                <a:cs typeface="AL-Mohanad" pitchFamily="2" charset="-78"/>
              </a:rPr>
              <a:t>وأساس هذا التقسيم هو وجود الدولة باعتبارها صاحبة سلطة وسيادة طرفا في الروابط القانونية التي ينظمها القانون .</a:t>
            </a:r>
            <a:endParaRPr lang="en-US" sz="2800" b="1" dirty="0" smtClean="0">
              <a:ln>
                <a:solidFill>
                  <a:sysClr val="windowText" lastClr="000000"/>
                </a:solidFill>
              </a:ln>
              <a:solidFill>
                <a:srgbClr val="2D07CF"/>
              </a:solidFill>
              <a:cs typeface="AL-Mohanad" pitchFamily="2" charset="-78"/>
            </a:endParaRPr>
          </a:p>
          <a:p>
            <a:r>
              <a:rPr lang="ar-SA" sz="2800" b="1" dirty="0" smtClean="0">
                <a:ln>
                  <a:solidFill>
                    <a:sysClr val="windowText" lastClr="000000"/>
                  </a:solidFill>
                </a:ln>
                <a:solidFill>
                  <a:srgbClr val="2D07CF"/>
                </a:solidFill>
                <a:cs typeface="AL-Mohanad" pitchFamily="2" charset="-78"/>
              </a:rPr>
              <a:t>فإذا كانت الدولة طرفا في الرابطة القانونية باعتبارها صاحبة سلطة وسيادة فنكون بصدد القانون العام .</a:t>
            </a:r>
            <a:endParaRPr lang="en-US" sz="2800" b="1" dirty="0" smtClean="0">
              <a:ln>
                <a:solidFill>
                  <a:sysClr val="windowText" lastClr="000000"/>
                </a:solidFill>
              </a:ln>
              <a:solidFill>
                <a:srgbClr val="2D07CF"/>
              </a:solidFill>
              <a:cs typeface="AL-Mohanad" pitchFamily="2" charset="-78"/>
            </a:endParaRPr>
          </a:p>
          <a:p>
            <a:pPr rtl="1">
              <a:buFontTx/>
              <a:buChar char="-"/>
            </a:pPr>
            <a:r>
              <a:rPr lang="ar-EG" sz="2800" b="1" dirty="0" smtClean="0">
                <a:ea typeface="Majalla UI"/>
              </a:rPr>
              <a:t>القانون العام </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التي تكون الدولة </a:t>
            </a:r>
            <a:r>
              <a:rPr lang="ar-SA" sz="2800" dirty="0" smtClean="0">
                <a:ea typeface="Majalla UI"/>
              </a:rPr>
              <a:t>طرفا فيها باعتبارها صاحبة </a:t>
            </a:r>
            <a:r>
              <a:rPr lang="ar-EG" sz="2800" dirty="0" smtClean="0">
                <a:ea typeface="Majalla UI"/>
              </a:rPr>
              <a:t> </a:t>
            </a:r>
            <a:r>
              <a:rPr lang="ar-SA" sz="2800" dirty="0" smtClean="0">
                <a:ea typeface="Majalla UI"/>
              </a:rPr>
              <a:t>سلطة وسيادة.</a:t>
            </a:r>
          </a:p>
          <a:p>
            <a:pPr rtl="1">
              <a:buFontTx/>
              <a:buChar char="-"/>
            </a:pPr>
            <a:r>
              <a:rPr lang="ar-EG" sz="2800" b="1" dirty="0" smtClean="0">
                <a:ea typeface="Majalla UI"/>
              </a:rPr>
              <a:t>القانون الخاص</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بين </a:t>
            </a:r>
            <a:r>
              <a:rPr lang="ar-SA" sz="2800" dirty="0" smtClean="0">
                <a:ea typeface="Majalla UI"/>
              </a:rPr>
              <a:t>الأفراد بعضهم ببعض او بينهم وبين الدولة باعتبار الدولة شخصا عاديا. </a:t>
            </a:r>
          </a:p>
          <a:p>
            <a:pPr rtl="1"/>
            <a:r>
              <a:rPr lang="ar-SA" sz="2800" dirty="0" smtClean="0">
                <a:ea typeface="Majalla UI"/>
              </a:rPr>
              <a:t>لكل من القانون العام والقانون الخاص فروع وهو ما سيكون محل دراستنا في المحاضرة الثالثة والرابعة.</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الثالثة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eaLnBrk="1" hangingPunct="1"/>
            <a:r>
              <a:rPr lang="ar-SA" sz="2400" b="1" dirty="0" smtClean="0">
                <a:solidFill>
                  <a:schemeClr val="tx1"/>
                </a:solidFill>
                <a:cs typeface="Arial" pitchFamily="34" charset="0"/>
              </a:rPr>
              <a:t>-ت ت</a:t>
            </a:r>
            <a:r>
              <a:rPr lang="ar-SA" sz="2400" b="1" dirty="0" err="1" smtClean="0">
                <a:solidFill>
                  <a:schemeClr val="tx1"/>
                </a:solidFill>
                <a:cs typeface="Arial" pitchFamily="34" charset="0"/>
              </a:rPr>
              <a:t>قسيمات</a:t>
            </a:r>
            <a:r>
              <a:rPr lang="ar-SA" sz="2400" b="1" dirty="0" smtClean="0">
                <a:solidFill>
                  <a:schemeClr val="tx1"/>
                </a:solidFill>
                <a:cs typeface="Arial" pitchFamily="34" charset="0"/>
              </a:rPr>
              <a:t> القانون وفروعه المختلفة أولا القانون العام وفروعه</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العام وفروعه</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smtClean="0">
                <a:solidFill>
                  <a:prstClr val="black"/>
                </a:solidFill>
                <a:latin typeface="Constantia"/>
                <a:cs typeface="AL-Mohanad Bold" pitchFamily="2" charset="-78"/>
              </a:rPr>
              <a:t>القانون </a:t>
            </a:r>
            <a:r>
              <a:rPr lang="ar-SA" sz="2800" b="1" dirty="0" smtClean="0">
                <a:solidFill>
                  <a:prstClr val="black"/>
                </a:solidFill>
                <a:latin typeface="Constantia"/>
                <a:cs typeface="AL-Mohanad Bold" pitchFamily="2" charset="-78"/>
              </a:rPr>
              <a:t>العام الذي ينظم العلاقات والروابط  التي تكون الدولة طرفا فيها –باعتبارها صاحبة سلطة وسيادة – يشتمل على عدة فروع يتخصص كل منها في تنظيم مجال معين من تلك العلاقات وهى :</a:t>
            </a:r>
          </a:p>
          <a:p>
            <a:pPr marL="0" lvl="0" indent="0" algn="just" rtl="1" eaLnBrk="1" hangingPunct="1">
              <a:spcBef>
                <a:spcPct val="0"/>
              </a:spcBef>
            </a:pPr>
            <a:r>
              <a:rPr lang="ar-SA" sz="2400" b="1" dirty="0" smtClean="0"/>
              <a:t>أولا: قانون عام خارجي (القانون الدولي العام)</a:t>
            </a:r>
          </a:p>
          <a:p>
            <a:pPr marL="365760" indent="-283464" eaLnBrk="1" fontAlgn="auto" hangingPunct="1">
              <a:spcAft>
                <a:spcPts val="0"/>
              </a:spcAft>
              <a:defRPr/>
            </a:pPr>
            <a:r>
              <a:rPr lang="ar-SA" sz="2400" b="1" dirty="0" smtClean="0"/>
              <a:t>ثانياً: قانون عام داخلي  يشمل:</a:t>
            </a:r>
          </a:p>
          <a:p>
            <a:pPr marL="365760" indent="-283464" rtl="1" eaLnBrk="1" fontAlgn="auto" hangingPunct="1">
              <a:spcAft>
                <a:spcPts val="0"/>
              </a:spcAft>
              <a:buFont typeface="Wingdings" pitchFamily="2" charset="2"/>
              <a:buChar char="§"/>
              <a:defRPr/>
            </a:pPr>
            <a:r>
              <a:rPr lang="ar-SA" sz="2400" dirty="0" smtClean="0"/>
              <a:t> القانون الدستوري</a:t>
            </a:r>
          </a:p>
          <a:p>
            <a:pPr marL="365760" indent="-283464" rtl="1" eaLnBrk="1" fontAlgn="auto" hangingPunct="1">
              <a:spcAft>
                <a:spcPts val="0"/>
              </a:spcAft>
              <a:buFont typeface="Wingdings" pitchFamily="2" charset="2"/>
              <a:buChar char="§"/>
              <a:defRPr/>
            </a:pPr>
            <a:r>
              <a:rPr lang="ar-SA" sz="2400" dirty="0" smtClean="0"/>
              <a:t> القانون الإداري </a:t>
            </a:r>
          </a:p>
          <a:p>
            <a:pPr marL="365760" indent="-283464" rtl="1" eaLnBrk="1" fontAlgn="auto" hangingPunct="1">
              <a:spcAft>
                <a:spcPts val="0"/>
              </a:spcAft>
              <a:buFont typeface="Wingdings" pitchFamily="2" charset="2"/>
              <a:buChar char="§"/>
              <a:defRPr/>
            </a:pPr>
            <a:r>
              <a:rPr lang="ar-SA" sz="2400" dirty="0" smtClean="0"/>
              <a:t>القانون المالي </a:t>
            </a:r>
          </a:p>
          <a:p>
            <a:pPr marL="365760" indent="-283464" rtl="1" eaLnBrk="1" fontAlgn="auto" hangingPunct="1">
              <a:spcAft>
                <a:spcPts val="0"/>
              </a:spcAft>
              <a:buFont typeface="Wingdings" pitchFamily="2" charset="2"/>
              <a:buChar char="§"/>
              <a:defRPr/>
            </a:pPr>
            <a:r>
              <a:rPr lang="ar-SA" sz="2400" dirty="0" smtClean="0"/>
              <a:t>القانون الجنائي  </a:t>
            </a:r>
          </a:p>
          <a:p>
            <a:pPr algn="just" rtl="1"/>
            <a:endParaRPr lang="ar-SA" sz="24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العام</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القانون الدولي العام</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400" b="1" dirty="0" smtClean="0">
                <a:solidFill>
                  <a:prstClr val="black"/>
                </a:solidFill>
                <a:latin typeface="Constantia"/>
                <a:cs typeface="AL-Mohanad Bold" pitchFamily="2" charset="-78"/>
              </a:rPr>
              <a:t>هو مجموعة القواعد القانونية التي تنظم العلاقات بين الدول بعضها البعض وذلك في زمن السلم أو في وقت الحرب</a:t>
            </a:r>
            <a:r>
              <a:rPr lang="en-US" sz="2400" b="1" dirty="0" smtClean="0">
                <a:solidFill>
                  <a:prstClr val="black"/>
                </a:solidFill>
                <a:latin typeface="Constantia"/>
                <a:cs typeface="AL-Mohanad Bold" pitchFamily="2" charset="-78"/>
              </a:rPr>
              <a:t> </a:t>
            </a:r>
            <a:r>
              <a:rPr lang="ar-SA" sz="2400" b="1" dirty="0" smtClean="0">
                <a:solidFill>
                  <a:prstClr val="black"/>
                </a:solidFill>
                <a:latin typeface="Constantia"/>
                <a:cs typeface="AL-Mohanad Bold" pitchFamily="2" charset="-78"/>
              </a:rPr>
              <a:t>،وفي حالة الحياد ،كما تنظم العلاقة بين الدول والمنظمات الدولية والإقليمية.، وعلاقات هذه المنظمات مع بعضها البعض ”ويطلق عليه البعض القانون العام الخارجي“</a:t>
            </a:r>
            <a:r>
              <a:rPr lang="ar-SA" sz="2800" b="1" dirty="0" smtClean="0">
                <a:solidFill>
                  <a:prstClr val="black"/>
                </a:solidFill>
                <a:latin typeface="Constantia"/>
                <a:cs typeface="AL-Mohanad Bold" pitchFamily="2" charset="-78"/>
              </a:rPr>
              <a:t>. </a:t>
            </a: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342900" lvl="1" indent="-342900" rtl="1">
              <a:buFontTx/>
              <a:buChar char="-"/>
            </a:pPr>
            <a:r>
              <a:rPr lang="ar-SA" sz="2400" b="1" dirty="0" smtClean="0">
                <a:cs typeface="AL-Mohanad Bold"/>
              </a:rPr>
              <a:t>مصادر القانون الدولي العام : مصادر أصلية هى المعاهدات والاتفاقيات الدوليةوالعرف الدولي ومبادئ القانون العامة، ومصادر احتياطية هى قرارات محكمة العدل الدولية ، والفقه القانوني الدولي ، ومبادئ العدالة وقواعد الانصاف متى وافق عليها أطراف النزاع. </a:t>
            </a:r>
          </a:p>
          <a:p>
            <a:pPr lvl="1" rtl="1"/>
            <a:endParaRPr lang="en-GB" sz="24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أقسام</a:t>
            </a:r>
            <a:r>
              <a:rPr lang="ar-EG" sz="3600" b="1" dirty="0" smtClean="0">
                <a:solidFill>
                  <a:srgbClr val="FF0000"/>
                </a:solidFill>
              </a:rPr>
              <a:t> القانون العام الداخلي</a:t>
            </a:r>
            <a:endParaRPr lang="en-US" sz="3600" dirty="0"/>
          </a:p>
        </p:txBody>
      </p:sp>
      <p:sp>
        <p:nvSpPr>
          <p:cNvPr id="3" name="Content Placeholder 2"/>
          <p:cNvSpPr>
            <a:spLocks noGrp="1"/>
          </p:cNvSpPr>
          <p:nvPr>
            <p:ph idx="1"/>
          </p:nvPr>
        </p:nvSpPr>
        <p:spPr/>
        <p:txBody>
          <a:bodyPr/>
          <a:lstStyle/>
          <a:p>
            <a:pPr marL="365760" indent="-283464" rtl="1" eaLnBrk="1" fontAlgn="auto" hangingPunct="1">
              <a:spcAft>
                <a:spcPts val="0"/>
              </a:spcAft>
              <a:defRPr/>
            </a:pPr>
            <a:r>
              <a:rPr lang="ar-EG" sz="2800" b="1" dirty="0" smtClean="0">
                <a:solidFill>
                  <a:schemeClr val="tx2"/>
                </a:solidFill>
              </a:rPr>
              <a:t>1- القانون الدستوري</a:t>
            </a:r>
            <a:r>
              <a:rPr lang="ar-SA" sz="2800" b="1" dirty="0" smtClean="0">
                <a:solidFill>
                  <a:schemeClr val="tx2"/>
                </a:solidFill>
              </a:rPr>
              <a:t> :</a:t>
            </a:r>
          </a:p>
          <a:p>
            <a:pPr marL="0" lvl="0" indent="0" algn="just" rtl="1" eaLnBrk="1" hangingPunct="1">
              <a:spcBef>
                <a:spcPct val="0"/>
              </a:spcBef>
            </a:pPr>
            <a:r>
              <a:rPr lang="ar-SA" sz="2400" b="1" dirty="0" smtClean="0">
                <a:solidFill>
                  <a:prstClr val="black"/>
                </a:solidFill>
                <a:latin typeface="Constantia"/>
                <a:cs typeface="AL-Mohanad Bold"/>
              </a:rPr>
              <a:t>هو مجموعة القواعد القانونية التي تحدد شكل الدولة –بسيطة أو اتحادية –وكذلك نظام الحكم بها –ملكي أو جمهوري –والسلطات العامة بها –السلطة التشريعية و التنفيذية والقضائية – واختصاص كل منها والعلاقة بينها ،كما تحدد الحقوق والحريات العامة للأفراد  تجاه الدولة والتي تلتزم الدولة باحترامها وكفالتها مثل حرية العقيدة والمساواة بين الأفراد في الحقوق وكذلك في الواجبات  العامة كأداء الخدمة العسكرية أو دفع الضرائب .</a:t>
            </a:r>
            <a:endParaRPr lang="ar-SA" sz="2800" b="1" dirty="0" smtClean="0">
              <a:solidFill>
                <a:schemeClr val="tx2"/>
              </a:solidFill>
            </a:endParaRPr>
          </a:p>
          <a:p>
            <a:pPr marL="365760" indent="-283464" rtl="1" eaLnBrk="1" fontAlgn="auto" hangingPunct="1">
              <a:spcAft>
                <a:spcPts val="0"/>
              </a:spcAft>
              <a:defRPr/>
            </a:pPr>
            <a:r>
              <a:rPr lang="ar-SA" sz="2400" b="1" dirty="0" smtClean="0">
                <a:solidFill>
                  <a:schemeClr val="tx2"/>
                </a:solidFill>
              </a:rPr>
              <a:t>فموضوعات القانون الدستوري تحدد ( شكل الدولة – نظام الحكم – تنظيم السلطات الثلاث – الحقوق والحريات)</a:t>
            </a:r>
          </a:p>
          <a:p>
            <a:pPr marL="365760" indent="-283464" rtl="1" eaLnBrk="1" fontAlgn="auto" hangingPunct="1">
              <a:spcAft>
                <a:spcPts val="0"/>
              </a:spcAft>
              <a:buFontTx/>
              <a:buChar char="-"/>
              <a:defRPr/>
            </a:pPr>
            <a:r>
              <a:rPr lang="ar-SA" sz="2400" dirty="0" smtClean="0"/>
              <a:t>ويتمثل القانون الدستوري في المملكة العربية السعودية في </a:t>
            </a:r>
            <a:r>
              <a:rPr lang="ar-SA" sz="2400" b="1" u="sng" dirty="0" smtClean="0"/>
              <a:t>النظام </a:t>
            </a:r>
            <a:r>
              <a:rPr lang="ar-SA" sz="2400" b="1" u="sng" dirty="0" err="1" smtClean="0"/>
              <a:t>الاساسي</a:t>
            </a:r>
            <a:r>
              <a:rPr lang="ar-SA" sz="2400" b="1" u="sng" dirty="0" smtClean="0"/>
              <a:t> للحكم .</a:t>
            </a:r>
            <a:endParaRPr lang="en-US" sz="2400" b="1" u="sng" dirty="0" smtClean="0"/>
          </a:p>
          <a:p>
            <a:pPr rtl="1"/>
            <a:endParaRPr lang="ar-SA"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err="1" smtClean="0">
                <a:solidFill>
                  <a:srgbClr val="FF0000"/>
                </a:solidFill>
              </a:rPr>
              <a:t>اقسام</a:t>
            </a:r>
            <a:r>
              <a:rPr lang="ar-EG" sz="3600" b="1" dirty="0" smtClean="0">
                <a:solidFill>
                  <a:srgbClr val="FF0000"/>
                </a:solidFill>
              </a:rPr>
              <a:t> القانون العام الداخلي</a:t>
            </a:r>
            <a:r>
              <a:rPr lang="ar-SA" sz="3600" dirty="0" smtClean="0"/>
              <a:t>(</a:t>
            </a:r>
            <a:r>
              <a:rPr lang="ar-SA" sz="3600" dirty="0" smtClean="0">
                <a:solidFill>
                  <a:srgbClr val="FF0000"/>
                </a:solidFill>
              </a:rPr>
              <a:t>يتبع</a:t>
            </a:r>
            <a:r>
              <a:rPr lang="ar-SA" sz="3600" dirty="0" smtClean="0"/>
              <a:t>)</a:t>
            </a:r>
            <a:endParaRPr lang="en-US" sz="3600" dirty="0"/>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2 /القانون الإداري :</a:t>
            </a:r>
            <a:endParaRPr lang="en-US" sz="2800" b="1" dirty="0" smtClean="0">
              <a:solidFill>
                <a:prstClr val="black"/>
              </a:solidFill>
              <a:latin typeface="Constantia"/>
              <a:cs typeface="AL-Mohanad Bold" pitchFamily="2" charset="-78"/>
            </a:endParaRPr>
          </a:p>
          <a:p>
            <a:pPr rtl="1">
              <a:buFontTx/>
              <a:buChar char="-"/>
            </a:pPr>
            <a:r>
              <a:rPr lang="ar-SA" sz="2400" b="1" dirty="0" smtClean="0">
                <a:solidFill>
                  <a:prstClr val="black"/>
                </a:solidFill>
                <a:latin typeface="Constantia"/>
                <a:cs typeface="AL-Mohanad Bold" pitchFamily="2" charset="-78"/>
              </a:rPr>
              <a:t>هو مجموعة القواعد القانونية التي تنظم  نشاط السلطة التنفيذية ،ويحدد الخدمات التي تؤديها للجمهور كالتعليم والصحة والمواصلات وهى ما يطلق عليها المرافق العامة ،كما يحدد علاقة الدولة بموظفيها ويبين القواعد التي تتبع في تعينهم وترقيتهم وتأديبهم ،كما يحدد القواعد التي تتبع بالنسبة للأموال العامة ويبين كيفية إدارتها والاستفادة منها ،كما يحدد طبيعة العلاقة بين السلطة المركزية والسلطات المحلية وأخيرا يبين القواعد التي تتبع للفصل في منازعات الإدارة مع الأفراد</a:t>
            </a:r>
            <a:r>
              <a:rPr lang="ar-SA" sz="2400" dirty="0" smtClean="0"/>
              <a:t>. </a:t>
            </a:r>
          </a:p>
          <a:p>
            <a:pPr rtl="1">
              <a:buFontTx/>
              <a:buChar char="-"/>
            </a:pPr>
            <a:r>
              <a:rPr lang="ar-SA" sz="2400" dirty="0" smtClean="0"/>
              <a:t>إدارة المرافق العامة في الدولة</a:t>
            </a:r>
          </a:p>
          <a:p>
            <a:pPr rtl="1">
              <a:buFontTx/>
              <a:buChar char="-"/>
            </a:pPr>
            <a:r>
              <a:rPr lang="ar-SA" sz="2400" dirty="0" smtClean="0"/>
              <a:t>الإدارة المحلية</a:t>
            </a:r>
          </a:p>
          <a:p>
            <a:pPr rtl="1">
              <a:buFontTx/>
              <a:buChar char="-"/>
            </a:pPr>
            <a:r>
              <a:rPr lang="ar-SA" sz="2400" dirty="0" smtClean="0"/>
              <a:t>القواعد المتعلقة بالأشخاص الاعتبارية العامة غير الاقليمية </a:t>
            </a:r>
          </a:p>
          <a:p>
            <a:pPr rtl="1">
              <a:buFontTx/>
              <a:buChar char="-"/>
            </a:pPr>
            <a:r>
              <a:rPr lang="ar-SA" sz="2400" dirty="0" smtClean="0"/>
              <a:t>القضاء الإداري</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3 /القانون المالي</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مالية الدولة ،من حيث إيراداتها وكيفية تحصيلها ، وكذلك النفقات العامة وطرق توزيعها ،وإقامة التوازن بين هذه الإيرادات والنفقات وهو ما يطلق عليه الموازنة العامة للدولة </a:t>
            </a:r>
            <a:r>
              <a:rPr lang="ar-SA" sz="2800" b="1" dirty="0" smtClean="0">
                <a:solidFill>
                  <a:prstClr val="black"/>
                </a:solidFill>
                <a:latin typeface="Constantia"/>
              </a:rPr>
              <a:t>.</a:t>
            </a:r>
            <a:endParaRPr lang="en-US" sz="2800" b="1"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4 / القانون الجنائي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الجرائم والعقوبات وتبين الإجراءات المتبعة في تعقب المتهم والقبض عليه والتحقيق معه ومحاكمته وتنفيذ العقوبة .وعلى هذا النحو فإن القانون الجنائي يشتمل على نوعين من القواعد : قواعد موضوعية تتضمن بيانا بالجرائم والعقوبات ،ويطلق عليها قانون العقوبات ،وقواعد إجرائية تعنى بإجراءات التحقيق والاتهام والمحاكمة وتنفيذ العقوبة ويطلق عليها قانون الإجراءات الجنائية  أو الجزائية.</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57200" y="1447800"/>
            <a:ext cx="82296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أ-قانون العقوبات:هو مجموعة القواعد القانونية التي تحدد الجرائم وتبين العقوبات التي توقع على مرتكبيها ،وتعتبر قواعده موضوعية تهدف إلى تحديد الجرائم وبيان العقوبات المقررة ، ومن أهم المبادئ المقررة في قانون العقوبات مبدأ ” لا جريمة ولا عقوبة إلا بنص تشريعي ”وينقسم قانون العقوبات إلى قسمين :</a:t>
            </a:r>
            <a:endParaRPr lang="en-US"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-القسم العام ويشمل الأحكام العامة التي تسرى على الجريمة والمجرم والعقوبة بوجه عام أيا كان نوع الجريمة . </a:t>
            </a:r>
          </a:p>
          <a:p>
            <a:pPr marL="0" indent="0" algn="just" rtl="1" eaLnBrk="1" hangingPunct="1">
              <a:spcBef>
                <a:spcPct val="0"/>
              </a:spcBef>
            </a:pPr>
            <a:r>
              <a:rPr lang="ar-SA" sz="2800" b="1" dirty="0" smtClean="0">
                <a:solidFill>
                  <a:schemeClr val="bg1"/>
                </a:solidFill>
                <a:cs typeface="AL-Mohanad Bold" pitchFamily="2" charset="-78"/>
              </a:rPr>
              <a:t>على ا</a:t>
            </a:r>
            <a:r>
              <a:rPr lang="ar-SA" sz="2800" dirty="0" smtClean="0">
                <a:solidFill>
                  <a:prstClr val="black"/>
                </a:solidFill>
                <a:latin typeface="Constantia"/>
              </a:rPr>
              <a:t>-</a:t>
            </a:r>
            <a:r>
              <a:rPr lang="ar-SA" sz="2800" b="1" dirty="0" smtClean="0">
                <a:solidFill>
                  <a:prstClr val="black"/>
                </a:solidFill>
                <a:latin typeface="Constantia"/>
                <a:cs typeface="AL-Mohanad Bold" pitchFamily="2" charset="-78"/>
              </a:rPr>
              <a:t>القسم الخاص</a:t>
            </a:r>
            <a:r>
              <a:rPr lang="ar-SA" sz="2800" dirty="0" smtClean="0">
                <a:solidFill>
                  <a:prstClr val="black"/>
                </a:solidFill>
                <a:latin typeface="Constantia"/>
                <a:cs typeface="AL-Mohanad Bold" pitchFamily="2" charset="-78"/>
              </a:rPr>
              <a:t> ،</a:t>
            </a:r>
            <a:r>
              <a:rPr lang="ar-SA" sz="2800" b="1" dirty="0" smtClean="0">
                <a:solidFill>
                  <a:prstClr val="black"/>
                </a:solidFill>
                <a:latin typeface="Constantia"/>
                <a:cs typeface="AL-Mohanad Bold" pitchFamily="2" charset="-78"/>
              </a:rPr>
              <a:t>يبين هذا القسم القواعد الخاصة بكل جريمة والعقوبة المقررة لكل منها .والجرائم متعددة منها ما يقع على الدولة كالجرائم المخلة بالأمن وتزييف العملة ،ومنها ما يقع على الأفراد سواء كانت على أموالهم  كالسرقة ،أو كانت على أجسامهم كالقتل والضرب.</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57200" y="1447800"/>
            <a:ext cx="82296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وقواعد قانون العقوبات في المملكة  توجد فيما تقضى </a:t>
            </a:r>
            <a:r>
              <a:rPr lang="ar-SA" sz="2800" b="1" dirty="0" err="1" smtClean="0">
                <a:solidFill>
                  <a:prstClr val="black"/>
                </a:solidFill>
                <a:latin typeface="Constantia"/>
                <a:cs typeface="AL-Mohanad Bold" pitchFamily="2" charset="-78"/>
              </a:rPr>
              <a:t>به</a:t>
            </a:r>
            <a:r>
              <a:rPr lang="ar-SA" sz="2800" b="1" dirty="0" smtClean="0">
                <a:solidFill>
                  <a:prstClr val="black"/>
                </a:solidFill>
                <a:latin typeface="Constantia"/>
                <a:cs typeface="AL-Mohanad Bold" pitchFamily="2" charset="-78"/>
              </a:rPr>
              <a:t> الشريعة الإسلامية من أحكام بخصوص الجرائم والعقوبات ،فضلا عن الجرائم الأخرى المحددة بواسطة الأنظمة التي يصدرها ولى الأمر بناء على ما هو ممنوح له من سلطة تعزيرية  مثل التزوير والرشوة وغيرها. </a:t>
            </a:r>
          </a:p>
          <a:p>
            <a:pPr marL="0" lvl="0" indent="0" rtl="1" eaLnBrk="1" hangingPunct="1">
              <a:spcBef>
                <a:spcPct val="0"/>
              </a:spcBef>
            </a:pPr>
            <a:r>
              <a:rPr lang="ar-SA" sz="2800" b="1" dirty="0" smtClean="0">
                <a:solidFill>
                  <a:prstClr val="black"/>
                </a:solidFill>
                <a:latin typeface="Constantia"/>
                <a:cs typeface="AL-Mohanad Bold" pitchFamily="2" charset="-78"/>
              </a:rPr>
              <a:t>ب-قانون الإجراءات الجنائية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الإجراءات التي يجب أن تتبع عند وقوع جريمة سواء تعلقت هذه الإجراءات بالقبض على المتهم أو التحقيق معه أو محاكمته أو تنفيذ العقوبة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وفى إطار القواعد الإجرائية في المملكة صدر في عام 1409هـ نظام هيئة التحقيق والإدعاء العام ،كما صدر نظام الإجراءات الجزائية في 28 -7-1422 هـ.</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الرابعة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rtl="1" eaLnBrk="1" hangingPunct="1">
              <a:buFontTx/>
              <a:buChar char="-"/>
            </a:pPr>
            <a:r>
              <a:rPr lang="ar-SA" sz="2400" b="1" dirty="0" smtClean="0">
                <a:solidFill>
                  <a:schemeClr val="tx1"/>
                </a:solidFill>
                <a:cs typeface="Arial" pitchFamily="34" charset="0"/>
              </a:rPr>
              <a:t>تقسيمات القانون وفروعه المختلفة : ثانيا القانون الخاص وفروعه </a:t>
            </a:r>
          </a:p>
          <a:p>
            <a:pPr algn="r" rtl="1" eaLnBrk="1" hangingPunct="1">
              <a:buFontTx/>
              <a:buChar char="-"/>
            </a:pPr>
            <a:r>
              <a:rPr lang="ar-SA" sz="2400" b="1" dirty="0" smtClean="0">
                <a:solidFill>
                  <a:schemeClr val="tx1"/>
                </a:solidFill>
                <a:cs typeface="Arial" pitchFamily="34" charset="0"/>
              </a:rPr>
              <a:t>القواعد الآمرة والمكملة</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الخاص وفروعه</a:t>
            </a:r>
            <a:endParaRPr lang="en-US" sz="4000" dirty="0"/>
          </a:p>
        </p:txBody>
      </p:sp>
      <p:sp>
        <p:nvSpPr>
          <p:cNvPr id="3" name="Content Placeholder 2"/>
          <p:cNvSpPr>
            <a:spLocks noGrp="1"/>
          </p:cNvSpPr>
          <p:nvPr>
            <p:ph idx="1"/>
          </p:nvPr>
        </p:nvSpPr>
        <p:spPr>
          <a:xfrm>
            <a:off x="211015" y="1371600"/>
            <a:ext cx="8792308" cy="4953000"/>
          </a:xfrm>
        </p:spPr>
        <p:txBody>
          <a:bodyPr/>
          <a:lstStyle/>
          <a:p>
            <a:pPr rtl="1" eaLnBrk="1" hangingPunct="1">
              <a:buFont typeface="Wingdings" pitchFamily="2" charset="2"/>
              <a:buChar char="v"/>
            </a:pPr>
            <a:r>
              <a:rPr lang="ar-EG" sz="2400" b="1" dirty="0" smtClean="0">
                <a:ea typeface="Majalla UI"/>
              </a:rPr>
              <a:t>القانون الخاص</a:t>
            </a:r>
            <a:r>
              <a:rPr lang="ar-SA" sz="2400" b="1" dirty="0" smtClean="0">
                <a:ea typeface="Majalla UI"/>
              </a:rPr>
              <a:t>:</a:t>
            </a:r>
            <a:r>
              <a:rPr lang="ar-EG" sz="2400" dirty="0" smtClean="0">
                <a:ea typeface="Majalla UI"/>
              </a:rPr>
              <a:t>هو مجموعة من القواعد القانونية التي تنظم العلاقات بين</a:t>
            </a:r>
            <a:r>
              <a:rPr lang="ar-SA" sz="2400" dirty="0" smtClean="0">
                <a:ea typeface="Majalla UI"/>
              </a:rPr>
              <a:t> الأشخاص العاديين أو بينهم وبين الدولة باعتبار الدولة شخص عادي.</a:t>
            </a:r>
          </a:p>
          <a:p>
            <a:pPr rtl="1" eaLnBrk="1" hangingPunct="1">
              <a:buFont typeface="Wingdings" pitchFamily="2" charset="2"/>
              <a:buChar char="v"/>
            </a:pPr>
            <a:r>
              <a:rPr lang="ar-SA" sz="2400" b="1" dirty="0" smtClean="0"/>
              <a:t>طبيعة العلاقات التي ينظمها :</a:t>
            </a:r>
          </a:p>
          <a:p>
            <a:pPr rtl="1" eaLnBrk="1" hangingPunct="1"/>
            <a:r>
              <a:rPr lang="ar-SA" sz="2400" dirty="0" smtClean="0"/>
              <a:t>يحكمها مبدأ المساواة وتحقيق المصالح الخاصة ، علاقات تعاقدية غالبا ، علاقات وقتية وعارضة.</a:t>
            </a:r>
            <a:endParaRPr lang="en-US" sz="2400" dirty="0" smtClean="0"/>
          </a:p>
          <a:p>
            <a:pPr rtl="1" eaLnBrk="1" hangingPunct="1">
              <a:buFont typeface="Courier New" pitchFamily="49" charset="0"/>
              <a:buChar char="o"/>
            </a:pPr>
            <a:r>
              <a:rPr lang="ar-EG" sz="2800" b="1" dirty="0" smtClean="0">
                <a:ea typeface="Majalla UI"/>
              </a:rPr>
              <a:t>فروع القانون الخاص تشمل</a:t>
            </a:r>
            <a:endParaRPr lang="ar-SA" sz="2800" dirty="0" smtClean="0">
              <a:ea typeface="Majalla UI"/>
            </a:endParaRPr>
          </a:p>
          <a:p>
            <a:r>
              <a:rPr lang="ar-SA" sz="2800" dirty="0" smtClean="0"/>
              <a:t>يتفرع القانون الخاص إلى فروع عدة هي: </a:t>
            </a:r>
            <a:r>
              <a:rPr lang="ar-SA" sz="2800" u="sng" dirty="0" smtClean="0"/>
              <a:t>القانون المدني</a:t>
            </a:r>
            <a:r>
              <a:rPr lang="ar-SA" sz="2800" dirty="0" smtClean="0"/>
              <a:t>, و</a:t>
            </a:r>
            <a:r>
              <a:rPr lang="ar-SA" sz="2800" u="sng" dirty="0" smtClean="0"/>
              <a:t>القانون التجاري</a:t>
            </a:r>
            <a:r>
              <a:rPr lang="ar-SA" sz="2800" dirty="0" smtClean="0"/>
              <a:t>, </a:t>
            </a:r>
            <a:r>
              <a:rPr lang="ar-SA" sz="2800" u="sng" dirty="0" smtClean="0"/>
              <a:t>والقانون البحري </a:t>
            </a:r>
            <a:r>
              <a:rPr lang="ar-SA" sz="2800" dirty="0" smtClean="0"/>
              <a:t>و</a:t>
            </a:r>
            <a:r>
              <a:rPr lang="ar-SA" sz="2800" u="sng" dirty="0" smtClean="0"/>
              <a:t>القانون الجوي</a:t>
            </a:r>
            <a:r>
              <a:rPr lang="ar-SA" sz="2800" dirty="0" smtClean="0"/>
              <a:t>, </a:t>
            </a:r>
            <a:r>
              <a:rPr lang="ar-SA" sz="2800" u="sng" dirty="0" smtClean="0"/>
              <a:t>وقانون العمل</a:t>
            </a:r>
            <a:r>
              <a:rPr lang="ar-SA" sz="2800" dirty="0" smtClean="0"/>
              <a:t>, </a:t>
            </a:r>
            <a:r>
              <a:rPr lang="ar-SA" sz="2800" u="sng" dirty="0" smtClean="0"/>
              <a:t>وقانون المرافعات المدنية والتجارية والقانون الدولي الخاص</a:t>
            </a:r>
            <a:r>
              <a:rPr lang="ar-SA" sz="2800" dirty="0" smtClean="0"/>
              <a:t>. </a:t>
            </a:r>
            <a:endParaRPr lang="en-US" sz="2800" dirty="0" smtClean="0"/>
          </a:p>
          <a:p>
            <a:pPr algn="just" rtl="1"/>
            <a:endParaRPr lang="ar-SA" sz="24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الخاص</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القانون المدني :</a:t>
            </a:r>
          </a:p>
          <a:p>
            <a:pPr marL="0" lvl="0" indent="0" algn="just" rtl="1" eaLnBrk="1" hangingPunct="1">
              <a:spcBef>
                <a:spcPct val="0"/>
              </a:spcBef>
            </a:pPr>
            <a:r>
              <a:rPr lang="ar-SA" sz="2800" b="1" dirty="0" smtClean="0">
                <a:solidFill>
                  <a:prstClr val="black"/>
                </a:solidFill>
                <a:latin typeface="Constantia"/>
                <a:cs typeface="AL-Mohanad Bold" pitchFamily="2" charset="-78"/>
              </a:rPr>
              <a:t>يعتبر القانون المدني أساس القانون الخاص ،وذلك قبل أن تتنوع الروابط بين الأفراد وتتشعب ،كما يعتبر الشريعة العامة لسائر فروع القانون الخاص الأخرى ،ويمكن تعريف القانون المدني  بأنه مجموعة القواعد القانونية التي تنظم المعاملات المالية بين الأفراد ، وكذلك علاقات الأسرة.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وتعتبر أحكام القانون المدني في المملكة محتواة في قواعد الشريعة الإسلامية  على ضوء المذهب الحنبلي  . </a:t>
            </a:r>
            <a:endParaRPr lang="en-US" sz="2800" b="1" dirty="0" smtClean="0">
              <a:solidFill>
                <a:prstClr val="black"/>
              </a:solidFill>
              <a:latin typeface="Constantia"/>
              <a:cs typeface="AL-Mohanad Bold" pitchFamily="2" charset="-78"/>
            </a:endParaRPr>
          </a:p>
          <a:p>
            <a:pPr rtl="1"/>
            <a:r>
              <a:rPr lang="ar-JO" sz="2800" b="1" dirty="0" smtClean="0"/>
              <a:t>ثانيا: القانون التجاري</a:t>
            </a:r>
            <a:endParaRPr lang="ar-SA" sz="2800" b="1" dirty="0" smtClean="0"/>
          </a:p>
          <a:p>
            <a:pPr rtl="1"/>
            <a:r>
              <a:rPr lang="ar-SA" sz="2800" dirty="0" smtClean="0"/>
              <a:t>مجموعة القواعد القانونية التي تنظم الأعمال التجارية وتحكم نشاط التجار عند ممارسة تجارتهم سواء أكانوا أشخاصا طبيعيين أو اعتباريين .</a:t>
            </a:r>
            <a:endParaRPr lang="en-US" sz="2800" dirty="0" smtClean="0"/>
          </a:p>
          <a:p>
            <a:pPr lvl="1" rtl="1"/>
            <a:endParaRPr lang="en-GB" sz="24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SA" sz="2800" b="1" dirty="0" smtClean="0">
                <a:solidFill>
                  <a:schemeClr val="tx2"/>
                </a:solidFill>
              </a:rPr>
              <a:t>- </a:t>
            </a:r>
            <a:r>
              <a:rPr lang="ar-SA" sz="2800" b="1" dirty="0" smtClean="0"/>
              <a:t>أسباب ظهور القانون التجاري:</a:t>
            </a:r>
          </a:p>
          <a:p>
            <a:pPr rtl="1"/>
            <a:r>
              <a:rPr lang="ar-SA" sz="2800" dirty="0" smtClean="0"/>
              <a:t>1- السرعة في انجاز المعاملات التجارية .</a:t>
            </a:r>
            <a:endParaRPr lang="en-US" sz="2800" dirty="0" smtClean="0"/>
          </a:p>
          <a:p>
            <a:pPr rtl="1"/>
            <a:r>
              <a:rPr lang="ar-SA" sz="2800" dirty="0" smtClean="0"/>
              <a:t>2- الثقة والائتمان اللازمين للتعامل التجاري .</a:t>
            </a:r>
          </a:p>
          <a:p>
            <a:pPr rtl="1"/>
            <a:endParaRPr lang="ar-SA" sz="2800" b="1"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أنظمة عديدة لتحكم النشاط التجاري أولها نظام المحكمة التجارية الصادر في 1350هـ وما تلاه من أنظمة مثل نظام الأوراق التجارية ،نظام الشركات ,نظام العلامات التجارية ،نظام الإفلاس ,نظام السجل التجاري .</a:t>
            </a:r>
            <a:endParaRPr lang="en-US" sz="2800" b="1" dirty="0" smtClean="0">
              <a:solidFill>
                <a:prstClr val="black"/>
              </a:solidFill>
              <a:latin typeface="Constantia"/>
              <a:cs typeface="AL-Mohanad Bold" pitchFamily="2" charset="-78"/>
            </a:endParaRPr>
          </a:p>
          <a:p>
            <a:pPr rtl="1"/>
            <a:endParaRPr lang="ar-SA"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JO" sz="2800" b="1" dirty="0" smtClean="0"/>
              <a:t>ثالثا: القانون البحري </a:t>
            </a:r>
            <a:endParaRPr lang="ar-SA" sz="2800" b="1" dirty="0" smtClean="0"/>
          </a:p>
          <a:p>
            <a:pPr rtl="1"/>
            <a:r>
              <a:rPr lang="ar-SA" sz="2800" dirty="0" smtClean="0"/>
              <a:t>هو مجموعة القواعد القانونية التي تحكم التجارة البحرية، حيث يبين العلاقات التجارية الناشئة عن الملاحة البحرية .</a:t>
            </a:r>
            <a:endParaRPr lang="en-US" sz="2800" dirty="0" smtClean="0"/>
          </a:p>
          <a:p>
            <a:pPr rtl="1"/>
            <a:r>
              <a:rPr lang="ar-SA" sz="2800" b="1" dirty="0" smtClean="0"/>
              <a:t>رابعاً: </a:t>
            </a:r>
            <a:r>
              <a:rPr lang="ar-JO" sz="2800" b="1" dirty="0" smtClean="0"/>
              <a:t>القانون الجوي</a:t>
            </a:r>
            <a:endParaRPr lang="ar-SA" sz="2800" b="1" dirty="0" smtClean="0"/>
          </a:p>
          <a:p>
            <a:pPr rtl="1"/>
            <a:r>
              <a:rPr lang="ar-SA" sz="2800" dirty="0" smtClean="0"/>
              <a:t>وهو مجموعة القواعد القانونية التي تنظم العلاقات الخاصة الناشئة عن الملاحة والتجارة الجوية.</a:t>
            </a:r>
          </a:p>
          <a:p>
            <a:pPr rtl="1"/>
            <a:r>
              <a:rPr lang="ar-SA" sz="2800" dirty="0" smtClean="0"/>
              <a:t>تتميز قواعد القانون البحري والقانون الجوى بأنها ذات طابع دولي موحد.</a:t>
            </a:r>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خامسا/قانون العمل</a:t>
            </a:r>
            <a:r>
              <a:rPr lang="ar-SA" sz="2800" dirty="0" smtClean="0">
                <a:solidFill>
                  <a:prstClr val="black"/>
                </a:solidFill>
                <a:latin typeface="Constantia"/>
                <a:cs typeface="AL-Mohanad Bold" pitchFamily="2" charset="-78"/>
              </a:rPr>
              <a:t>:</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العلاقة بين العامل وصاحب العمل وهما طرفي علاقة العمل، كما ظهرت طائفة جديدة من القواعد تحمل تسمية التأمينات الاجتماعية التي تضمن للعامل وأسرته دخلا يتعيشون منه في حالات الشيخوخة أو المرض أو الإصابة  أو الوفاة .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 في المملكة نظام للعمل والعمال ونظام للتأمينات الاجتماعية في عام 1389هـ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ألغي نظام العمل المشار إليه واستبدل بنظام جديد صدر في 23-8-1426هـ</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57200" y="1447800"/>
            <a:ext cx="8229600" cy="4724400"/>
          </a:xfrm>
        </p:spPr>
        <p:txBody>
          <a:bodyPr/>
          <a:lstStyle/>
          <a:p>
            <a:pPr rtl="1"/>
            <a:r>
              <a:rPr lang="ar-JO" sz="2800" b="1" dirty="0" smtClean="0"/>
              <a:t>سادساً: قانون المرافعات المدنية والتجارية</a:t>
            </a:r>
            <a:endParaRPr lang="ar-SA" sz="2800" b="1" dirty="0" smtClean="0"/>
          </a:p>
          <a:p>
            <a:pPr rtl="1"/>
            <a:r>
              <a:rPr lang="ar-SA" sz="2800" dirty="0" smtClean="0"/>
              <a:t>مجموعة القواعد التي تنظم السلطة القضائية، وتحدد إجراءات التقاضي الواجب إتباعها أمام المحاكم لتطبيق أحكام القانون المدني والتجاري .</a:t>
            </a:r>
            <a:endParaRPr lang="ar-SA" sz="2800" b="1" dirty="0" smtClean="0"/>
          </a:p>
          <a:p>
            <a:pPr marL="0" indent="0" algn="just" rtl="1" eaLnBrk="1" hangingPunct="1">
              <a:spcBef>
                <a:spcPct val="0"/>
              </a:spcBef>
            </a:pPr>
            <a:endParaRPr lang="ar-SA"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فهذا القانون يهتم بالإجراءات التي يجب على الأفراد إتباعها من أجل الحصول على حقوقهم ،ويشتمل على الموضوعات التالية :قواعد النظام القضائي،قواعد الاختصاص ،إجراءات التقاضي</a:t>
            </a:r>
            <a:r>
              <a:rPr lang="ar-SA" sz="2800" dirty="0" smtClean="0">
                <a:solidFill>
                  <a:prstClr val="black"/>
                </a:solidFill>
                <a:latin typeface="Constantia"/>
                <a:cs typeface="AL-Mohanad Bold" pitchFamily="2" charset="-78"/>
              </a:rPr>
              <a:t>.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بعض الأنظمة الإجرائية أهمها نظام المرافعات الشرعية الصادر في عام 1421هـ،ونظام القضاء ونظام ديوان المظالم الصادرين في 1428هـ.</a:t>
            </a:r>
            <a:endParaRPr lang="en-US" sz="2800" b="1" dirty="0" smtClean="0">
              <a:solidFill>
                <a:prstClr val="black"/>
              </a:solidFill>
              <a:latin typeface="Constantia"/>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57200" y="1447800"/>
            <a:ext cx="8229600" cy="4724400"/>
          </a:xfrm>
        </p:spPr>
        <p:txBody>
          <a:bodyPr>
            <a:normAutofit fontScale="92500"/>
          </a:bodyPr>
          <a:lstStyle/>
          <a:p>
            <a:pPr rtl="1"/>
            <a:r>
              <a:rPr lang="ar-JO" sz="2800" b="1" dirty="0" smtClean="0"/>
              <a:t>سابعاً: القانون الدولي الخاص</a:t>
            </a:r>
            <a:endParaRPr lang="ar-SA" sz="2800" b="1" dirty="0" smtClean="0"/>
          </a:p>
          <a:p>
            <a:pPr rtl="1"/>
            <a:r>
              <a:rPr lang="ar-EG" sz="2800" dirty="0" smtClean="0">
                <a:ea typeface="Majalla UI"/>
              </a:rPr>
              <a:t>هو مجموعة القواعد القانونية التي </a:t>
            </a:r>
            <a:r>
              <a:rPr lang="ar-SA" sz="2800" dirty="0" smtClean="0">
                <a:ea typeface="Majalla UI"/>
              </a:rPr>
              <a:t>تحدد القانون واجب التطبيق علي العلاقات ذات العنصر الأجنبي ، والمحاكم المختصة بما قد ينشأ عنها من منازعات ،كما ينظم الجنسية ومركز الأجانب في الدولة </a:t>
            </a:r>
            <a:r>
              <a:rPr lang="ar-EG" sz="2800" dirty="0" smtClean="0">
                <a:ea typeface="Majalla UI"/>
              </a:rPr>
              <a:t>.</a:t>
            </a:r>
            <a:r>
              <a:rPr lang="ar-SA" sz="2800" dirty="0" smtClean="0">
                <a:ea typeface="Majalla UI"/>
              </a:rPr>
              <a:t>فهو يتضمن :</a:t>
            </a:r>
            <a:endParaRPr lang="en-US" sz="2800" dirty="0" smtClean="0"/>
          </a:p>
          <a:p>
            <a:pPr rtl="1"/>
            <a:r>
              <a:rPr lang="ar-SA" sz="2800" dirty="0" smtClean="0"/>
              <a:t>1- تحديد القانون الواجب التطبيق على العلاقة موضوع النزاع"تنازع القوانين" </a:t>
            </a:r>
            <a:endParaRPr lang="en-US" sz="2800" dirty="0" smtClean="0"/>
          </a:p>
          <a:p>
            <a:pPr rtl="1"/>
            <a:r>
              <a:rPr lang="ar-SA" sz="2800" dirty="0" smtClean="0"/>
              <a:t>2- تحديد المحكمة المختصة بنظر النزاع (تنازع الاختصاص القضائي)</a:t>
            </a:r>
            <a:endParaRPr lang="en-US" sz="2800" dirty="0" smtClean="0"/>
          </a:p>
          <a:p>
            <a:pPr rtl="1"/>
            <a:r>
              <a:rPr lang="ar-SA" sz="2800" dirty="0" smtClean="0"/>
              <a:t>3- تنظيم القواعد المتعلقة بالجنسية</a:t>
            </a:r>
            <a:endParaRPr lang="en-US" sz="2800" dirty="0" smtClean="0"/>
          </a:p>
          <a:p>
            <a:pPr rtl="1"/>
            <a:r>
              <a:rPr lang="ar-SA" sz="2800" dirty="0" smtClean="0"/>
              <a:t>4- تحديد المركز القانوني للأجانب</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0"/>
            <a:ext cx="8229600" cy="1447800"/>
          </a:xfrm>
        </p:spPr>
        <p:txBody>
          <a:bodyPr/>
          <a:lstStyle/>
          <a:p>
            <a:pPr lvl="0" algn="ctr" rtl="1"/>
            <a:r>
              <a:rPr lang="ar-SA" b="1" dirty="0" smtClean="0"/>
              <a:t>تقسيم القواعد القانونية تبعا لقوتها</a:t>
            </a:r>
            <a:br>
              <a:rPr lang="ar-SA" b="1" dirty="0" smtClean="0"/>
            </a:br>
            <a:r>
              <a:rPr lang="ar-SA" b="1" dirty="0" smtClean="0">
                <a:solidFill>
                  <a:prstClr val="black"/>
                </a:solidFill>
                <a:latin typeface="Constantia"/>
                <a:cs typeface="AL-Mohanad Bold" pitchFamily="2" charset="-78"/>
              </a:rPr>
              <a:t>القواعد الآمرة والمكملة</a:t>
            </a:r>
            <a:endParaRPr lang="en-US" dirty="0"/>
          </a:p>
        </p:txBody>
      </p:sp>
      <p:sp>
        <p:nvSpPr>
          <p:cNvPr id="3" name="Content Placeholder 2"/>
          <p:cNvSpPr>
            <a:spLocks noGrp="1"/>
          </p:cNvSpPr>
          <p:nvPr>
            <p:ph idx="1"/>
          </p:nvPr>
        </p:nvSpPr>
        <p:spPr>
          <a:xfrm>
            <a:off x="457200" y="1447800"/>
            <a:ext cx="8229600" cy="4724400"/>
          </a:xfrm>
        </p:spPr>
        <p:txBody>
          <a:bodyPr>
            <a:normAutofit lnSpcReduction="10000"/>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يتضمن القانون في تنظيمه لسلوك الأفراد في المجتمع مجموعة من القواعد القانونية،هذه القواعد ليست كلها من نوع واحد ،فالقانون وهو ينظم السلوك الاجتماعي قد يفرض حكمه ولا يترك للأفراد حرية الاتفاق على تنظيم مخالف ، وعندئذ تكون القواعد القانونية آمرة،وقد يترك للأفراد حرية الاتفاق على تنظيم للعلاقة يختلف عن التنظيم الوارد في القانون ،عندئذ تكون القواعد القانونية مكملة.</a:t>
            </a:r>
          </a:p>
          <a:p>
            <a:pPr marL="0" lvl="0" indent="0" algn="just" rtl="1" eaLnBrk="1" hangingPunct="1">
              <a:spcBef>
                <a:spcPct val="0"/>
              </a:spcBef>
            </a:pPr>
            <a:r>
              <a:rPr lang="ar-SA" sz="2800" b="1" dirty="0" smtClean="0">
                <a:solidFill>
                  <a:prstClr val="black"/>
                </a:solidFill>
                <a:latin typeface="Constantia"/>
                <a:cs typeface="AL-Mohanad Bold" pitchFamily="2" charset="-78"/>
              </a:rPr>
              <a:t>القاعدة الآمرة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لا يجوز الاتفاق على مخالفة حكمها .ويرجع ذلك إلى أنها تتناول تنظيم أمور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rPr>
              <a:t>القاعدة </a:t>
            </a:r>
            <a:r>
              <a:rPr lang="ar-SA" sz="2800" b="1" dirty="0" smtClean="0">
                <a:solidFill>
                  <a:prstClr val="black"/>
                </a:solidFill>
                <a:latin typeface="Constantia"/>
                <a:cs typeface="AL-Mohanad Bold" pitchFamily="2" charset="-78"/>
              </a:rPr>
              <a:t>المكملة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يجوز الاتفاق على مخالفة حكمها .ويرجع ذلك إلى أنها تتناول تنظيم مصالح خاصة للأفراد ولا تتضمن أمورا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5" y="274638"/>
            <a:ext cx="8651631" cy="1143000"/>
          </a:xfrm>
        </p:spPr>
        <p:txBody>
          <a:bodyPr>
            <a:normAutofit fontScale="90000"/>
          </a:bodyPr>
          <a:lstStyle/>
          <a:p>
            <a:r>
              <a:rPr lang="ar-EG" b="1" dirty="0" smtClean="0">
                <a:solidFill>
                  <a:srgbClr val="FF0000"/>
                </a:solidFill>
              </a:rPr>
              <a:t>معيار التمييز بين القواعد الآمرة، والقواعد المكملة</a:t>
            </a:r>
            <a:endParaRPr lang="en-US" dirty="0"/>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pPr rtl="1" eaLnBrk="1" hangingPunct="1"/>
            <a:r>
              <a:rPr lang="ar-SA" sz="2800" b="1" dirty="0" smtClean="0">
                <a:solidFill>
                  <a:schemeClr val="tx2"/>
                </a:solidFill>
                <a:ea typeface="Majalla UI"/>
              </a:rPr>
              <a:t>1</a:t>
            </a:r>
            <a:r>
              <a:rPr lang="ar-EG" sz="2800" b="1" dirty="0" smtClean="0">
                <a:solidFill>
                  <a:srgbClr val="000000"/>
                </a:solidFill>
                <a:ea typeface="Majalla UI"/>
              </a:rPr>
              <a:t>- </a:t>
            </a:r>
            <a:r>
              <a:rPr lang="ar-SA" sz="2800" b="1" dirty="0" smtClean="0">
                <a:solidFill>
                  <a:srgbClr val="000000"/>
                </a:solidFill>
                <a:ea typeface="Majalla UI"/>
              </a:rPr>
              <a:t>صياغة القاعدة (</a:t>
            </a:r>
            <a:r>
              <a:rPr lang="ar-EG" sz="2800" b="1" dirty="0" smtClean="0">
                <a:solidFill>
                  <a:srgbClr val="000000"/>
                </a:solidFill>
                <a:ea typeface="Majalla UI"/>
              </a:rPr>
              <a:t>المعيار اللفظي</a:t>
            </a:r>
            <a:r>
              <a:rPr lang="ar-SA" sz="2800" b="1" dirty="0" smtClean="0">
                <a:solidFill>
                  <a:srgbClr val="000000"/>
                </a:solidFill>
                <a:ea typeface="Majalla UI"/>
              </a:rPr>
              <a:t>)</a:t>
            </a:r>
            <a:r>
              <a:rPr lang="ar-EG" sz="2800" b="1" dirty="0" smtClean="0">
                <a:solidFill>
                  <a:srgbClr val="000000"/>
                </a:solidFill>
                <a:ea typeface="Majalla UI"/>
              </a:rPr>
              <a:t> </a:t>
            </a:r>
            <a:r>
              <a:rPr lang="ar-EG" sz="2800" b="1" dirty="0" smtClean="0">
                <a:solidFill>
                  <a:schemeClr val="tx2"/>
                </a:solidFill>
                <a:ea typeface="Majalla UI"/>
              </a:rPr>
              <a:t>:</a:t>
            </a:r>
            <a:endParaRPr lang="en-US" sz="2800" b="1" dirty="0" smtClean="0">
              <a:solidFill>
                <a:schemeClr val="tx2"/>
              </a:solidFill>
            </a:endParaRPr>
          </a:p>
          <a:p>
            <a:pPr rtl="1" eaLnBrk="1" hangingPunct="1">
              <a:buFont typeface="Wingdings" pitchFamily="2" charset="2"/>
              <a:buChar char="v"/>
            </a:pPr>
            <a:r>
              <a:rPr lang="ar-SA" sz="2800" b="1" dirty="0" smtClean="0">
                <a:ea typeface="Majalla UI"/>
              </a:rPr>
              <a:t>صياغة القاعدة الآمرة </a:t>
            </a:r>
            <a:r>
              <a:rPr lang="ar-KW" sz="2800" b="1" dirty="0" smtClean="0">
                <a:ea typeface="Majalla UI"/>
              </a:rPr>
              <a:t>عادةً</a:t>
            </a:r>
            <a:r>
              <a:rPr lang="ar-SA" sz="2800" b="1" dirty="0" smtClean="0">
                <a:ea typeface="Majalla UI"/>
              </a:rPr>
              <a:t> تكون عبارة عن </a:t>
            </a:r>
            <a:r>
              <a:rPr lang="ar-KW" sz="2800" b="1" dirty="0" smtClean="0">
                <a:ea typeface="Majalla UI"/>
              </a:rPr>
              <a:t> أمر أو نهي</a:t>
            </a:r>
            <a:r>
              <a:rPr lang="ar-SA" sz="2800" b="1" dirty="0" smtClean="0">
                <a:ea typeface="Majalla UI"/>
              </a:rPr>
              <a:t> </a:t>
            </a:r>
            <a:r>
              <a:rPr lang="ar-KW" sz="2800" b="1" dirty="0" smtClean="0">
                <a:ea typeface="Majalla UI"/>
              </a:rPr>
              <a:t>أو يرتب </a:t>
            </a:r>
            <a:r>
              <a:rPr lang="ar-SA" sz="2800" b="1" dirty="0" smtClean="0">
                <a:ea typeface="Majalla UI"/>
              </a:rPr>
              <a:t> القانون على مخالفتها </a:t>
            </a:r>
            <a:r>
              <a:rPr lang="ar-SA" sz="2800" b="1" dirty="0" err="1" smtClean="0">
                <a:ea typeface="Majalla UI"/>
              </a:rPr>
              <a:t>أ</a:t>
            </a:r>
            <a:r>
              <a:rPr lang="ar-KW" sz="2800" b="1" dirty="0" smtClean="0">
                <a:ea typeface="Majalla UI"/>
              </a:rPr>
              <a:t>ثرًا قانونيًا هو البطلان. </a:t>
            </a:r>
            <a:endParaRPr lang="ar-SA" sz="2800" b="1" dirty="0" smtClean="0">
              <a:ea typeface="Majalla UI"/>
            </a:endParaRPr>
          </a:p>
          <a:p>
            <a:pPr rtl="1" eaLnBrk="1" hangingPunct="1"/>
            <a:r>
              <a:rPr lang="ar-KW" sz="2800" dirty="0" smtClean="0">
                <a:ea typeface="Majalla UI"/>
              </a:rPr>
              <a:t>ومن الألفاظ المستخدمة في صياغة القاعدة الآمرة</a:t>
            </a:r>
            <a:r>
              <a:rPr lang="ar-KW" sz="2800" b="1" dirty="0" smtClean="0">
                <a:ea typeface="Majalla UI"/>
              </a:rPr>
              <a:t>: يجب، </a:t>
            </a:r>
            <a:r>
              <a:rPr lang="ar-KW" sz="2800" b="1" dirty="0" err="1" smtClean="0">
                <a:ea typeface="Majalla UI"/>
              </a:rPr>
              <a:t>و</a:t>
            </a:r>
            <a:r>
              <a:rPr lang="ar-KW" sz="2800" b="1" dirty="0" smtClean="0">
                <a:ea typeface="Majalla UI"/>
              </a:rPr>
              <a:t> يلزم، ويتعين، وينبغي، ويمتنع، ولا يجوز أو لا يحق، وليس لأحد، ولا يجوز الاتفاق على خلاف ذلك، ولو اتفق على خلاف ذلك، ويقع باطلاً كل اتفاق يخالف ذلك</a:t>
            </a:r>
            <a:r>
              <a:rPr lang="ar-SA" sz="2800" b="1" dirty="0" smtClean="0">
                <a:ea typeface="Majalla UI"/>
              </a:rPr>
              <a:t> .</a:t>
            </a:r>
          </a:p>
          <a:p>
            <a:pPr rtl="1" eaLnBrk="1" hangingPunct="1">
              <a:buFont typeface="Wingdings" pitchFamily="2" charset="2"/>
              <a:buChar char="v"/>
            </a:pPr>
            <a:r>
              <a:rPr lang="ar-KW" sz="2800" dirty="0" smtClean="0">
                <a:ea typeface="Majalla UI"/>
              </a:rPr>
              <a:t>وعلى العكس من ذلك لا تأتي صياغة القاعدة المكملة </a:t>
            </a:r>
            <a:r>
              <a:rPr lang="ar-KW" sz="2800" b="1" dirty="0" smtClean="0">
                <a:ea typeface="Majalla UI"/>
              </a:rPr>
              <a:t>في شكل فعل أمر أو نهي، ولا يترتب على مخالفتها البطلان؛</a:t>
            </a:r>
            <a:r>
              <a:rPr lang="ar-KW" sz="2800" dirty="0" smtClean="0">
                <a:ea typeface="Majalla UI"/>
              </a:rPr>
              <a:t> </a:t>
            </a:r>
            <a:endParaRPr lang="ar-SA" sz="2800" dirty="0" smtClean="0">
              <a:ea typeface="Majalla UI"/>
            </a:endParaRPr>
          </a:p>
          <a:p>
            <a:pPr rtl="1" eaLnBrk="1" hangingPunct="1"/>
            <a:r>
              <a:rPr lang="ar-KW" sz="2800" dirty="0" smtClean="0">
                <a:ea typeface="Majalla UI"/>
              </a:rPr>
              <a:t>ومن الألفاظ المستخدمة في صياغة القواعد المكملة : </a:t>
            </a:r>
            <a:r>
              <a:rPr lang="ar-KW" sz="2800" b="1" dirty="0" smtClean="0">
                <a:ea typeface="Majalla UI"/>
              </a:rPr>
              <a:t>يجوز أو يحق، وما لم يتفق على خلاف ذلك، وما لم ينص</a:t>
            </a:r>
            <a:r>
              <a:rPr lang="ar-SA" sz="2800" b="1" dirty="0" smtClean="0">
                <a:ea typeface="Majalla UI"/>
              </a:rPr>
              <a:t> الاتفاق على غير ذلك، وما لم </a:t>
            </a:r>
            <a:r>
              <a:rPr lang="ar-KW" sz="2800" b="1" dirty="0" smtClean="0">
                <a:ea typeface="Majalla UI"/>
              </a:rPr>
              <a:t>ينص العقد على خلاف ذلك</a:t>
            </a:r>
            <a:endParaRPr lang="en-US" sz="28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792308" cy="1143000"/>
          </a:xfrm>
        </p:spPr>
        <p:txBody>
          <a:bodyPr>
            <a:normAutofit fontScale="90000"/>
          </a:bodyPr>
          <a:lstStyle/>
          <a:p>
            <a:pPr rtl="1"/>
            <a:r>
              <a:rPr lang="ar-SA" dirty="0" smtClean="0">
                <a:solidFill>
                  <a:srgbClr val="FF0000"/>
                </a:solidFill>
              </a:rPr>
              <a:t>ت </a:t>
            </a:r>
            <a:r>
              <a:rPr lang="ar-EG" dirty="0" smtClean="0">
                <a:solidFill>
                  <a:srgbClr val="FF0000"/>
                </a:solidFill>
              </a:rPr>
              <a:t>معيار التمييز بين القواعد الآمرة، والقواعد المكملة</a:t>
            </a:r>
            <a:endParaRPr lang="en-US" dirty="0">
              <a:solidFill>
                <a:srgbClr val="FF0000"/>
              </a:solidFill>
            </a:endParaRPr>
          </a:p>
        </p:txBody>
      </p:sp>
      <p:sp>
        <p:nvSpPr>
          <p:cNvPr id="3" name="Content Placeholder 2"/>
          <p:cNvSpPr>
            <a:spLocks noGrp="1"/>
          </p:cNvSpPr>
          <p:nvPr>
            <p:ph idx="1"/>
          </p:nvPr>
        </p:nvSpPr>
        <p:spPr>
          <a:xfrm>
            <a:off x="457200" y="1447800"/>
            <a:ext cx="8229600" cy="4724400"/>
          </a:xfrm>
        </p:spPr>
        <p:txBody>
          <a:bodyPr/>
          <a:lstStyle/>
          <a:p>
            <a:pPr marL="365760" indent="-283464" rtl="1" eaLnBrk="1" fontAlgn="auto" hangingPunct="1">
              <a:spcAft>
                <a:spcPts val="0"/>
              </a:spcAft>
              <a:defRPr/>
            </a:pPr>
            <a:r>
              <a:rPr lang="ar-SA" sz="2800" b="1" dirty="0" smtClean="0">
                <a:solidFill>
                  <a:srgbClr val="000000"/>
                </a:solidFill>
              </a:rPr>
              <a:t>2</a:t>
            </a:r>
            <a:r>
              <a:rPr lang="ar-EG" sz="2800" b="1" dirty="0" smtClean="0">
                <a:solidFill>
                  <a:srgbClr val="000000"/>
                </a:solidFill>
              </a:rPr>
              <a:t>- المعيار </a:t>
            </a:r>
            <a:r>
              <a:rPr lang="ar-SA" sz="2800" b="1" dirty="0" smtClean="0">
                <a:solidFill>
                  <a:srgbClr val="000000"/>
                </a:solidFill>
              </a:rPr>
              <a:t>الموضوعي(مضمون النص)</a:t>
            </a:r>
          </a:p>
          <a:p>
            <a:pPr marL="365760" indent="-283464" rtl="1" eaLnBrk="1" fontAlgn="auto" hangingPunct="1">
              <a:spcAft>
                <a:spcPts val="0"/>
              </a:spcAft>
              <a:buFont typeface="Wingdings" pitchFamily="2" charset="2"/>
              <a:buChar char="v"/>
              <a:defRPr/>
            </a:pPr>
            <a:r>
              <a:rPr lang="ar-SA" sz="2800" dirty="0" smtClean="0"/>
              <a:t>النظام العام والآداب العامة .</a:t>
            </a:r>
          </a:p>
          <a:p>
            <a:pPr marL="365760" indent="-283464" rtl="1" eaLnBrk="1" fontAlgn="auto" hangingPunct="1">
              <a:spcAft>
                <a:spcPts val="0"/>
              </a:spcAft>
              <a:buFont typeface="Wingdings" pitchFamily="2" charset="2"/>
              <a:buChar char="v"/>
              <a:defRPr/>
            </a:pPr>
            <a:r>
              <a:rPr lang="ar-SA" sz="2800" dirty="0" smtClean="0"/>
              <a:t>النظام العام هو مجموعة المصالح الأساسية التي يقوم عليها كيان المجتمع سواء أكانت تلك المصالح سياسية أو اقتصادية أو اجتماعية أو أخلاقية .</a:t>
            </a:r>
          </a:p>
          <a:p>
            <a:pPr marL="365760" indent="-283464" rtl="1" eaLnBrk="1" fontAlgn="auto" hangingPunct="1">
              <a:spcAft>
                <a:spcPts val="0"/>
              </a:spcAft>
              <a:buFont typeface="Wingdings" pitchFamily="2" charset="2"/>
              <a:buChar char="v"/>
              <a:defRPr/>
            </a:pPr>
            <a:r>
              <a:rPr lang="ar-SA" sz="2800" dirty="0" smtClean="0"/>
              <a:t>الآداب العامة هي مجموعة الأسس الأخلاقية اللازمة للحفاظ على المجتمع من التفكك والانحلال . </a:t>
            </a:r>
            <a:endParaRPr lang="en-US" sz="2800" dirty="0" smtClean="0"/>
          </a:p>
          <a:p>
            <a:pPr rtl="1">
              <a:buFont typeface="Wingdings" pitchFamily="2" charset="2"/>
              <a:buChar char="v"/>
            </a:pPr>
            <a:r>
              <a:rPr lang="ar-KW" sz="2800" dirty="0" smtClean="0"/>
              <a:t>يتميزان بطبيعة نسبية أو متغيرة، </a:t>
            </a:r>
            <a:r>
              <a:rPr lang="ar-KW" sz="2800" b="1" dirty="0" smtClean="0"/>
              <a:t>يختلفان بحسب المكان والزمان</a:t>
            </a:r>
            <a:endParaRPr lang="ar-SA" sz="2800" b="1" dirty="0" smtClean="0"/>
          </a:p>
          <a:p>
            <a:pPr rtl="1">
              <a:buFont typeface="Wingdings" pitchFamily="2" charset="2"/>
              <a:buChar char="v"/>
            </a:pPr>
            <a:r>
              <a:rPr lang="ar-SA" sz="2800" b="1" dirty="0" smtClean="0"/>
              <a:t>تطبيقات فكرة النظام العام: </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الخامسة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الباب الثاني</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مصادر القاعدة القانونية</a:t>
            </a:r>
            <a:endParaRPr lang="en-US" sz="4000" dirty="0"/>
          </a:p>
        </p:txBody>
      </p:sp>
      <p:sp>
        <p:nvSpPr>
          <p:cNvPr id="3" name="Content Placeholder 2"/>
          <p:cNvSpPr>
            <a:spLocks noGrp="1"/>
          </p:cNvSpPr>
          <p:nvPr>
            <p:ph idx="1"/>
          </p:nvPr>
        </p:nvSpPr>
        <p:spPr>
          <a:xfrm>
            <a:off x="211015" y="1371600"/>
            <a:ext cx="8792308" cy="4953000"/>
          </a:xfrm>
        </p:spPr>
        <p:txBody>
          <a:bodyPr/>
          <a:lstStyle/>
          <a:p>
            <a:pPr rtl="1">
              <a:buFont typeface="Wingdings" pitchFamily="2" charset="2"/>
              <a:buChar char="v"/>
            </a:pPr>
            <a:r>
              <a:rPr lang="ar-SA" sz="2400" dirty="0" smtClean="0">
                <a:cs typeface="Simplified Arabic" pitchFamily="2" charset="-78"/>
              </a:rPr>
              <a:t>مصدر القواعد القانونية الأصل الذي تستمد منه هذه القواعد مادتها </a:t>
            </a:r>
            <a:r>
              <a:rPr lang="ar-SA" sz="2400" smtClean="0">
                <a:cs typeface="Simplified Arabic" pitchFamily="2" charset="-78"/>
              </a:rPr>
              <a:t>وقوتها الملزمة.</a:t>
            </a:r>
            <a:endParaRPr lang="ar-SA" sz="2400" dirty="0" smtClean="0">
              <a:cs typeface="Simplified Arabic" pitchFamily="2" charset="-78"/>
            </a:endParaRPr>
          </a:p>
          <a:p>
            <a:pPr rtl="1">
              <a:buFont typeface="Wingdings" pitchFamily="2" charset="2"/>
              <a:buChar char="v"/>
            </a:pPr>
            <a:r>
              <a:rPr lang="ar-SA" sz="2400" b="1" dirty="0" smtClean="0"/>
              <a:t>تقسيم مصادر القاعدة القانونية:</a:t>
            </a:r>
          </a:p>
          <a:p>
            <a:pPr rtl="1"/>
            <a:r>
              <a:rPr lang="ar-SA" sz="2400" b="1" dirty="0" smtClean="0"/>
              <a:t>أولا : المصادر المادية</a:t>
            </a:r>
          </a:p>
          <a:p>
            <a:pPr rtl="1"/>
            <a:r>
              <a:rPr lang="ar-SA" sz="2400" b="1" dirty="0" smtClean="0"/>
              <a:t>ثانيا: المصادر الرسمية ( المصادر الاصلية – المصادر الاحتياطية)</a:t>
            </a:r>
          </a:p>
          <a:p>
            <a:pPr rtl="1"/>
            <a:r>
              <a:rPr lang="ar-SA" sz="2400" b="1" dirty="0" smtClean="0"/>
              <a:t>ثالثا: المصادر الغير رسمية ( القضاء -الفقه)</a:t>
            </a:r>
          </a:p>
          <a:p>
            <a:pPr rtl="1">
              <a:buFont typeface="Wingdings" pitchFamily="2" charset="2"/>
              <a:buChar char="v"/>
            </a:pPr>
            <a:r>
              <a:rPr lang="ar-SA" sz="2400" b="1" u="sng" dirty="0" smtClean="0"/>
              <a:t>المصادر الرسمية: </a:t>
            </a:r>
            <a:r>
              <a:rPr lang="ar-SA" sz="2400" dirty="0" smtClean="0"/>
              <a:t>هي </a:t>
            </a:r>
            <a:r>
              <a:rPr lang="ar-SA" sz="2400" dirty="0" smtClean="0">
                <a:cs typeface="Simplified Arabic" pitchFamily="2" charset="-78"/>
              </a:rPr>
              <a:t>التي </a:t>
            </a:r>
            <a:r>
              <a:rPr lang="ar-EG" sz="2400" dirty="0" smtClean="0">
                <a:cs typeface="Simplified Arabic" pitchFamily="2" charset="-78"/>
              </a:rPr>
              <a:t>يتم الرجوع إليها لحسم المنازعات أمام القضاء</a:t>
            </a:r>
            <a:r>
              <a:rPr lang="ar-SA" sz="2400" dirty="0" smtClean="0">
                <a:cs typeface="Simplified Arabic" pitchFamily="2" charset="-78"/>
              </a:rPr>
              <a:t> وهي:</a:t>
            </a:r>
            <a:endParaRPr lang="ar-SA" sz="2400" b="1" dirty="0" smtClean="0"/>
          </a:p>
          <a:p>
            <a:pPr rtl="1"/>
            <a:r>
              <a:rPr lang="ar-SA" sz="2400" b="1" dirty="0" err="1" smtClean="0"/>
              <a:t>اولاً</a:t>
            </a:r>
            <a:r>
              <a:rPr lang="ar-SA" sz="2400" b="1" dirty="0" smtClean="0"/>
              <a:t>: المصادر الأصلية</a:t>
            </a:r>
          </a:p>
          <a:p>
            <a:pPr marL="514350" indent="-514350" rtl="1">
              <a:buFont typeface="+mj-lt"/>
              <a:buAutoNum type="arabicParenR"/>
            </a:pPr>
            <a:r>
              <a:rPr lang="ar-SA" sz="2400" dirty="0" smtClean="0"/>
              <a:t>أحكام الشريعة الإسلامية الغراء وتتمثل مصادرها في القران والسنة والإجماع والقياس </a:t>
            </a:r>
            <a:endParaRPr lang="en-US" sz="2400" dirty="0" smtClean="0"/>
          </a:p>
          <a:p>
            <a:pPr marL="514350" indent="-514350" rtl="1">
              <a:buFont typeface="+mj-lt"/>
              <a:buAutoNum type="arabicParenR"/>
            </a:pPr>
            <a:r>
              <a:rPr lang="ar-SA" sz="2400" dirty="0" smtClean="0"/>
              <a:t>التشريعات والأنظمة</a:t>
            </a:r>
            <a:endParaRPr lang="en-US" sz="2400" dirty="0" smtClean="0"/>
          </a:p>
          <a:p>
            <a:pPr algn="just" rtl="1"/>
            <a:endParaRPr lang="ar-SA" sz="24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المصادر الرسمية الأصلية </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أحكام الشريعة الإسلامية</a:t>
            </a:r>
          </a:p>
          <a:p>
            <a:pPr marL="0" lvl="0" indent="0" algn="just" rtl="1" eaLnBrk="1" hangingPunct="1">
              <a:spcBef>
                <a:spcPct val="0"/>
              </a:spcBef>
            </a:pPr>
            <a:r>
              <a:rPr lang="ar-SA" sz="2800" b="1" dirty="0" smtClean="0">
                <a:solidFill>
                  <a:prstClr val="black"/>
                </a:solidFill>
                <a:latin typeface="Constantia"/>
                <a:cs typeface="AL-Mohanad Bold" pitchFamily="2" charset="-78"/>
              </a:rPr>
              <a:t>يقصد بمصطلح الشريعة الإسلامية الأحكام التي شرعها الله لعباده على لسان رسوله صلى الله عليه وسلم .</a:t>
            </a:r>
          </a:p>
          <a:p>
            <a:pPr marL="0" lvl="0" indent="0" algn="ctr" rtl="1" eaLnBrk="1" hangingPunct="1">
              <a:spcBef>
                <a:spcPct val="0"/>
              </a:spcBef>
            </a:pPr>
            <a:r>
              <a:rPr lang="ar-SA" sz="2800" b="1" dirty="0" smtClean="0">
                <a:solidFill>
                  <a:srgbClr val="FF0000"/>
                </a:solidFill>
                <a:latin typeface="Constantia"/>
                <a:cs typeface="AL-Mohanad Bold" pitchFamily="2" charset="-78"/>
              </a:rPr>
              <a:t>مصادر الأحكام الشرعية</a:t>
            </a:r>
          </a:p>
          <a:p>
            <a:pPr marL="0" indent="0" rtl="1" eaLnBrk="1" hangingPunct="1">
              <a:spcBef>
                <a:spcPct val="0"/>
              </a:spcBef>
            </a:pPr>
            <a:r>
              <a:rPr lang="ar-SA" sz="2400" b="1" dirty="0" smtClean="0">
                <a:solidFill>
                  <a:sysClr val="windowText" lastClr="000000"/>
                </a:solidFill>
                <a:cs typeface="AL-Mohanad Bold" pitchFamily="2" charset="-78"/>
              </a:rPr>
              <a:t>يطلق رجال الفقه الإسلامي على مصادر القواعد الشرعية تعبير "الأدلة الشرعية" أو" أصول الأحكام " والدليل الشرعي هو ما يستدل بالنظر الصحيح فيه على حكم شرعي على سبيل القطع أو الظن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وقد قام الفقهاء بتقسيم هذه المصادر إلى عدة تقسيمات ،أهمها إلى مصادر متفق عليها ومصادر مختلف فيها .</a:t>
            </a:r>
          </a:p>
          <a:p>
            <a:pPr marL="0" indent="0" rtl="1" eaLnBrk="1" hangingPunct="1">
              <a:spcBef>
                <a:spcPct val="0"/>
              </a:spcBef>
            </a:pPr>
            <a:r>
              <a:rPr lang="ar-SA" sz="2400" b="1" dirty="0" smtClean="0">
                <a:solidFill>
                  <a:sysClr val="windowText" lastClr="000000"/>
                </a:solidFill>
                <a:cs typeface="AL-Mohanad Bold" pitchFamily="2" charset="-78"/>
              </a:rPr>
              <a:t>-والمصادر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أربعة هي القرآن الكريم والسنة النبوية والإجماع والقياس . أما المصادر الأخرى فهي مختلف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الأحكام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والمصادر الأربعة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،متفق أيضا على أن يكون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وجه الترتيب.</a:t>
            </a:r>
            <a:endParaRPr lang="en-GB" sz="2400" dirty="0" smtClean="0">
              <a:solidFill>
                <a:srgbClr val="FF0000"/>
              </a:solidFill>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أولا : القرآن الكريم</a:t>
            </a:r>
          </a:p>
          <a:p>
            <a:pPr rtl="1"/>
            <a:r>
              <a:rPr lang="ar-SA" sz="2800" b="1" dirty="0" smtClean="0">
                <a:solidFill>
                  <a:sysClr val="windowText" lastClr="000000"/>
                </a:solidFill>
                <a:cs typeface="AL-Mohanad Bold" pitchFamily="2" charset="-78"/>
              </a:rPr>
              <a:t>هو المصدر الأول للتشريع فإذا نص علي حكم وجب العمل به والأخذ بمقتضاه .</a:t>
            </a:r>
            <a:endParaRPr lang="ar-SA" sz="2800" b="1" dirty="0" smtClean="0">
              <a:solidFill>
                <a:srgbClr val="FF0000"/>
              </a:solidFill>
            </a:endParaRPr>
          </a:p>
          <a:p>
            <a:pPr rtl="1"/>
            <a:endParaRPr lang="en-US" sz="2800" b="1" dirty="0" smtClean="0">
              <a:solidFill>
                <a:srgbClr val="FF0000"/>
              </a:solidFill>
              <a:latin typeface="Constantia"/>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أما أن تكون قطعية،وذلك إذا كان النص دالا على المعنى المراد ولا يحتمل أي معنى آخر، وقد تكون دلالة النص القرآني علي الحكم دلالة ظنية  إذا كان لا يدل علي المعني المراد بطريق القطع </a:t>
            </a:r>
            <a:r>
              <a:rPr lang="ar-SA" sz="2800" b="1" dirty="0" err="1" smtClean="0">
                <a:solidFill>
                  <a:sysClr val="windowText" lastClr="000000"/>
                </a:solidFill>
                <a:cs typeface="AL-Mohanad Bold" pitchFamily="2" charset="-78"/>
              </a:rPr>
              <a:t>أى</a:t>
            </a:r>
            <a:r>
              <a:rPr lang="ar-SA" sz="2800" b="1" dirty="0" smtClean="0">
                <a:solidFill>
                  <a:sysClr val="windowText" lastClr="000000"/>
                </a:solidFill>
                <a:cs typeface="AL-Mohanad Bold" pitchFamily="2" charset="-78"/>
              </a:rPr>
              <a:t> يحتمل أكثر من معنى.</a:t>
            </a:r>
            <a:endParaRPr lang="ar-SA"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2- السنة النبوية</a:t>
            </a:r>
          </a:p>
          <a:p>
            <a:pPr rtl="1"/>
            <a:r>
              <a:rPr lang="ar-SA" sz="2800" b="1" dirty="0" smtClean="0"/>
              <a:t>السنة لغة </a:t>
            </a:r>
            <a:r>
              <a:rPr lang="ar-SA" sz="2800" b="1" dirty="0" err="1" smtClean="0"/>
              <a:t>هى</a:t>
            </a:r>
            <a:r>
              <a:rPr lang="ar-SA" sz="2800" b="1" dirty="0" smtClean="0"/>
              <a:t> الطريقة ، واصطلاحا هى ما ورد عن رسول الله صلى الله عليه وسلم من قول أوفعل أو تقرير.</a:t>
            </a:r>
          </a:p>
          <a:p>
            <a:r>
              <a:rPr lang="ar-SA" sz="2800" b="1" dirty="0" smtClean="0">
                <a:solidFill>
                  <a:sysClr val="windowText" lastClr="000000"/>
                </a:solidFill>
                <a:cs typeface="AL-Mohanad Bold" pitchFamily="2" charset="-78"/>
              </a:rPr>
              <a:t>حجية السنة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أكد القرآن أهمية السنة في نصوص كثيرة قاطعة مثل قوله تعالى"وما آتاكم الرسول فخذوه وما نهاكم عنه فانتهوا"،"ومن يطع الرسول فقد أطاع الله ",وقد اتفق العلماء علي أن ما صدر عن الرسول وكان مقصودا به التشريع والإقتداء ونقل إلينا بسند صحيح يفيد القطع أو الظن الراجح  يكون حجة ويجب العمل به.</a:t>
            </a:r>
            <a:endParaRPr lang="en-US" sz="2800" b="1" dirty="0" smtClean="0">
              <a:solidFill>
                <a:sysClr val="windowText" lastClr="000000"/>
              </a:solidFill>
              <a:cs typeface="AL-Mohanad Bold" pitchFamily="2" charset="-78"/>
            </a:endParaRPr>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دلالة السنة على الأحكام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مقررة ومؤكدة للأحكام</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جاءت بيانا لما أريد بالكتاب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فيما ليس فيه نص كتاب</a:t>
            </a:r>
            <a:endParaRPr lang="en-US" sz="2800" b="1" dirty="0" smtClean="0">
              <a:solidFill>
                <a:prstClr val="black"/>
              </a:solidFill>
              <a:latin typeface="Constantia"/>
              <a:cs typeface="AL-Mohanad Bold" pitchFamily="2" charset="-78"/>
            </a:endParaRPr>
          </a:p>
          <a:p>
            <a:pPr rtl="1"/>
            <a:endParaRPr lang="en-US" sz="2400" dirty="0" smtClean="0"/>
          </a:p>
          <a:p>
            <a:pPr rtl="1"/>
            <a:r>
              <a:rPr lang="ar-SA" sz="2800" b="1" dirty="0" smtClean="0">
                <a:solidFill>
                  <a:srgbClr val="FF0000"/>
                </a:solidFill>
                <a:cs typeface="AL-Mohanad Bold"/>
              </a:rPr>
              <a:t>3- الإجماع :</a:t>
            </a:r>
          </a:p>
          <a:p>
            <a:pPr algn="just" rtl="1"/>
            <a:r>
              <a:rPr lang="ar-SA" sz="2800" b="1" dirty="0" smtClean="0">
                <a:solidFill>
                  <a:sysClr val="windowText" lastClr="000000"/>
                </a:solidFill>
                <a:cs typeface="AL-Mohanad Bold" pitchFamily="2" charset="-78"/>
              </a:rPr>
              <a:t>يعرف الإجماع بأنه اتفاق المجتهدين من علماء المسلمين على حكم شرعي في واقعة بعد وفاة الرسول صلي الله عليه .وجمهور الفقهاء يشترطون لتحقيق الإجماع  أن  يتفق جميع المجتهدين علي هذا الحكم</a:t>
            </a:r>
            <a:r>
              <a:rPr lang="ar-SA" sz="2800" b="1" dirty="0" smtClean="0">
                <a:cs typeface="AL-Mohanad Bold"/>
              </a:rPr>
              <a:t> </a:t>
            </a:r>
            <a:endParaRPr lang="en-US" sz="2800" b="1" dirty="0">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57200" y="1447800"/>
            <a:ext cx="8229600" cy="4724400"/>
          </a:xfrm>
        </p:spPr>
        <p:txBody>
          <a:bodyPr>
            <a:normAutofit lnSpcReduction="10000"/>
          </a:bodyPr>
          <a:lstStyle/>
          <a:p>
            <a:r>
              <a:rPr lang="ar-SA" sz="2800" b="1" dirty="0" smtClean="0">
                <a:solidFill>
                  <a:sysClr val="windowText" lastClr="000000"/>
                </a:solidFill>
                <a:cs typeface="AL-Mohanad Bold" pitchFamily="2" charset="-78"/>
              </a:rPr>
              <a:t>حجية الإجماع</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الإجماع مصدر شرعي يجب العمل به،فإذا أجمع المجتهدون من الأمة علي حكم شرعي تعين علي جميع المسلمين الأخذ بهذا الحكم ولا يجوز لعلماء القرون التالية نقض هذا الإجماع.</a:t>
            </a:r>
          </a:p>
          <a:p>
            <a:pPr rtl="1"/>
            <a:r>
              <a:rPr lang="ar-SA" sz="2800" b="1" dirty="0" smtClean="0">
                <a:solidFill>
                  <a:srgbClr val="FF0000"/>
                </a:solidFill>
              </a:rPr>
              <a:t> </a:t>
            </a:r>
            <a:r>
              <a:rPr lang="ar-SA" sz="2800" b="1" dirty="0" smtClean="0">
                <a:solidFill>
                  <a:srgbClr val="FF0000"/>
                </a:solidFill>
                <a:cs typeface="AL-Mohanad Bold" pitchFamily="2" charset="-78"/>
              </a:rPr>
              <a:t>4- القياس:</a:t>
            </a:r>
            <a:endParaRPr lang="en-US" sz="2800" dirty="0" smtClean="0">
              <a:solidFill>
                <a:srgbClr val="FF0000"/>
              </a:solidFill>
              <a:cs typeface="AL-Mohanad Bold" pitchFamily="2" charset="-78"/>
            </a:endParaRPr>
          </a:p>
          <a:p>
            <a:pPr rtl="1"/>
            <a:r>
              <a:rPr lang="ar-SA" sz="2800" b="1" dirty="0" smtClean="0">
                <a:solidFill>
                  <a:sysClr val="windowText" lastClr="000000"/>
                </a:solidFill>
                <a:cs typeface="AL-Mohanad Bold" pitchFamily="2" charset="-78"/>
              </a:rPr>
              <a:t>القياس في اللغة هو التقدير ،ويمكن تعريفه في الاصطلاح بأنه إلحاق واقعة لم يرد نص بحكمها بواقعة أخري ورد النص بحكمها ،في الحكم الذي ورد به النص لتساوى الواقعتين في علة الحكم.</a:t>
            </a:r>
            <a:endParaRPr lang="en-US" sz="2800" b="1"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حجية القياس</a:t>
            </a:r>
            <a:r>
              <a:rPr lang="ar-SA" sz="2800" dirty="0" smtClean="0">
                <a:solidFill>
                  <a:sysClr val="windowText" lastClr="000000"/>
                </a:solidFill>
                <a:cs typeface="AL-Mohanad Bold" pitchFamily="2" charset="-78"/>
              </a:rPr>
              <a:t>: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يذهب جمهور العلماء إلي أن القياس حجة شرعية يأتي في المرتبة بعد الكتاب والسنة والإجماع. </a:t>
            </a:r>
            <a:r>
              <a:rPr lang="ar-SA" sz="2800" dirty="0" smtClean="0">
                <a:solidFill>
                  <a:sysClr val="windowText" lastClr="000000"/>
                </a:solidFill>
              </a:rPr>
              <a:t>.</a:t>
            </a:r>
            <a:endParaRPr lang="en-US" sz="2800" b="1" dirty="0" smtClean="0">
              <a:solidFill>
                <a:sysClr val="windowText" lastClr="000000"/>
              </a:solidFill>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57200" y="1447800"/>
            <a:ext cx="8229600" cy="4724400"/>
          </a:xfrm>
        </p:spPr>
        <p:txBody>
          <a:bodyPr/>
          <a:lstStyle/>
          <a:p>
            <a:pPr algn="just" rtl="1"/>
            <a:r>
              <a:rPr lang="ar-SA" sz="2800" b="1" dirty="0" smtClean="0">
                <a:solidFill>
                  <a:srgbClr val="FF0000"/>
                </a:solidFill>
                <a:cs typeface="AL-Mohanad Bold" pitchFamily="2" charset="-78"/>
              </a:rPr>
              <a:t>المصلحة المرسلة:</a:t>
            </a:r>
            <a:endParaRPr lang="en-US" sz="2800" dirty="0" smtClean="0">
              <a:solidFill>
                <a:srgbClr val="FF0000"/>
              </a:solidFill>
              <a:cs typeface="AL-Mohanad Bold" pitchFamily="2" charset="-78"/>
            </a:endParaRPr>
          </a:p>
          <a:p>
            <a:pPr algn="just" rtl="1"/>
            <a:r>
              <a:rPr lang="ar-SA" sz="2800" b="1" dirty="0" smtClean="0">
                <a:solidFill>
                  <a:sysClr val="windowText" lastClr="000000"/>
                </a:solidFill>
                <a:cs typeface="AL-Mohanad Bold" pitchFamily="2" charset="-78"/>
              </a:rPr>
              <a:t>المقصود بالمصلحة هو جلب منفعة أو دفع مضرة ،وكلمة مرسلة تعني أن الشارع أطلقها ولم يقيدها باعتبار ولا بإلغاء.</a:t>
            </a:r>
            <a:endParaRPr lang="en-US" sz="2800" b="1" dirty="0" smtClean="0">
              <a:solidFill>
                <a:sysClr val="windowText" lastClr="000000"/>
              </a:solidFill>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r>
              <a:rPr lang="en-US" sz="2800" b="1" dirty="0" smtClean="0">
                <a:solidFill>
                  <a:sysClr val="windowText" lastClr="000000"/>
                </a:solidFill>
              </a:rPr>
              <a:t>: </a:t>
            </a:r>
            <a:r>
              <a:rPr lang="ar-SA" sz="2800" b="1" dirty="0" smtClean="0">
                <a:solidFill>
                  <a:sysClr val="windowText" lastClr="000000"/>
                </a:solidFill>
              </a:rPr>
              <a:t>شروط المصلحة المرسلة</a:t>
            </a:r>
            <a:endParaRPr lang="en-US" sz="2800" b="1" dirty="0" smtClean="0">
              <a:solidFill>
                <a:sysClr val="windowText" lastClr="000000"/>
              </a:solidFill>
              <a:cs typeface="AL-Mohanad Bold" pitchFamily="2" charset="-78"/>
            </a:endParaRPr>
          </a:p>
          <a:p>
            <a:r>
              <a:rPr lang="ar-SA" sz="2800" b="1" dirty="0" smtClean="0">
                <a:solidFill>
                  <a:sysClr val="windowText" lastClr="000000"/>
                </a:solidFill>
                <a:cs typeface="AL-Mohanad Bold"/>
              </a:rPr>
              <a:t>1-أن تكون المصلحة معقولة.</a:t>
            </a:r>
          </a:p>
          <a:p>
            <a:r>
              <a:rPr lang="ar-SA" sz="2800" b="1" dirty="0" smtClean="0">
                <a:solidFill>
                  <a:sysClr val="windowText" lastClr="000000"/>
                </a:solidFill>
                <a:cs typeface="AL-Mohanad Bold" pitchFamily="2" charset="-78"/>
              </a:rPr>
              <a:t>2-أن يكون الأخذ بالمصلحة ضروري.</a:t>
            </a:r>
          </a:p>
          <a:p>
            <a:r>
              <a:rPr lang="ar-SA" sz="2800" b="1" dirty="0" smtClean="0">
                <a:solidFill>
                  <a:sysClr val="windowText" lastClr="000000"/>
                </a:solidFill>
                <a:cs typeface="AL-Mohanad Bold" pitchFamily="2" charset="-78"/>
              </a:rPr>
              <a:t>3-أن تكون المصلحة اجتماعية</a:t>
            </a: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السادسة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ت</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الأصلية </a:t>
            </a:r>
            <a:r>
              <a:rPr lang="ar-SA" sz="4000" dirty="0" err="1" smtClean="0"/>
              <a:t>ت</a:t>
            </a:r>
            <a:endParaRPr lang="en-US" sz="4000" dirty="0"/>
          </a:p>
        </p:txBody>
      </p:sp>
      <p:sp>
        <p:nvSpPr>
          <p:cNvPr id="3" name="Content Placeholder 2"/>
          <p:cNvSpPr>
            <a:spLocks noGrp="1"/>
          </p:cNvSpPr>
          <p:nvPr>
            <p:ph idx="1"/>
          </p:nvPr>
        </p:nvSpPr>
        <p:spPr>
          <a:xfrm>
            <a:off x="211015" y="1371600"/>
            <a:ext cx="8792308" cy="4953000"/>
          </a:xfrm>
        </p:spPr>
        <p:txBody>
          <a:bodyPr/>
          <a:lstStyle/>
          <a:p>
            <a:pPr rtl="1" eaLnBrk="1" hangingPunct="1"/>
            <a:r>
              <a:rPr lang="ar-SA" sz="3600" dirty="0" smtClean="0"/>
              <a:t>ثانيا:التشريع</a:t>
            </a:r>
            <a:endParaRPr lang="ar-SA" sz="3600" dirty="0" smtClean="0">
              <a:cs typeface="Simplified Arabic" pitchFamily="2" charset="-78"/>
            </a:endParaRPr>
          </a:p>
          <a:p>
            <a:pPr algn="just" rtl="1"/>
            <a:r>
              <a:rPr lang="ar-SA" sz="2800" b="1" dirty="0" smtClean="0">
                <a:solidFill>
                  <a:sysClr val="windowText" lastClr="000000"/>
                </a:solidFill>
                <a:cs typeface="AL-Mohanad Bold" pitchFamily="2" charset="-78"/>
              </a:rPr>
              <a:t>يقصد بالتشريع كمصدر  رسمي للقانون ،وضع القواعد القانونية في صورة مكتوبة عن طريق السلطة المختصة التي يخولها نظام الدولة أو دستورها هذا الاختصاص.</a:t>
            </a:r>
            <a:endParaRPr lang="en-US" sz="2800" dirty="0" smtClean="0">
              <a:solidFill>
                <a:sysClr val="windowText" lastClr="000000"/>
              </a:solidFill>
              <a:cs typeface="AL-Mohanad Bold" pitchFamily="2" charset="-78"/>
            </a:endParaRPr>
          </a:p>
          <a:p>
            <a:pPr rtl="1">
              <a:buFont typeface="Wingdings" pitchFamily="2" charset="2"/>
              <a:buChar char="v"/>
            </a:pPr>
            <a:r>
              <a:rPr lang="ar-JO" sz="2800" b="1" dirty="0" smtClean="0"/>
              <a:t>مزايا التشريع</a:t>
            </a:r>
            <a:r>
              <a:rPr lang="ar-JO" sz="2800" dirty="0" smtClean="0"/>
              <a:t>  ( القدرة على مواجهة المستجدات – التقنين- الوحدة القانونية- وسيلة إصلاحية</a:t>
            </a:r>
            <a:r>
              <a:rPr lang="ar-JO" sz="2800" b="1" dirty="0" smtClean="0"/>
              <a:t>)</a:t>
            </a:r>
            <a:endParaRPr lang="en-US" sz="2800" dirty="0" smtClean="0"/>
          </a:p>
          <a:p>
            <a:pPr rtl="1">
              <a:buFont typeface="Wingdings" pitchFamily="2" charset="2"/>
              <a:buChar char="v"/>
            </a:pPr>
            <a:r>
              <a:rPr lang="ar-SA" sz="2800" dirty="0" smtClean="0"/>
              <a:t>عيوب التشريع ( الجمود </a:t>
            </a:r>
            <a:r>
              <a:rPr lang="ar-JO" sz="2800" dirty="0" smtClean="0"/>
              <a:t>– </a:t>
            </a:r>
            <a:r>
              <a:rPr lang="ar-SA" sz="2800" dirty="0" smtClean="0"/>
              <a:t>غير مناسب لظروف المجتمع- صدوره من السلطة )</a:t>
            </a:r>
            <a:endParaRPr lang="ar-EG" sz="2800" dirty="0" smtClean="0">
              <a:cs typeface="Simplified Arabic" pitchFamily="2" charset="-78"/>
            </a:endParaRPr>
          </a:p>
          <a:p>
            <a:pPr rtl="1" eaLnBrk="1" hangingPunct="1">
              <a:buFont typeface="Wingdings" pitchFamily="2" charset="2"/>
              <a:buChar char="v"/>
            </a:pPr>
            <a:r>
              <a:rPr lang="ar-EG" sz="2800" dirty="0" smtClean="0">
                <a:cs typeface="Simplified Arabic" pitchFamily="2" charset="-78"/>
              </a:rPr>
              <a:t>ينقسم التشريع إلى عدة أقسام هي</a:t>
            </a:r>
            <a:r>
              <a:rPr lang="ar-SA" sz="2800" dirty="0" smtClean="0">
                <a:cs typeface="Simplified Arabic" pitchFamily="2" charset="-78"/>
              </a:rPr>
              <a:t>: </a:t>
            </a:r>
            <a:r>
              <a:rPr lang="ar-SA" sz="2800" u="sng" dirty="0" smtClean="0">
                <a:cs typeface="Simplified Arabic" pitchFamily="2" charset="-78"/>
              </a:rPr>
              <a:t>التشريع الأساسي  والتشريع العادي والتشريع الفرعي.</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التشريع</a:t>
            </a:r>
            <a:endParaRPr lang="en-US" sz="4000" dirty="0"/>
          </a:p>
        </p:txBody>
      </p:sp>
      <p:sp>
        <p:nvSpPr>
          <p:cNvPr id="3" name="Content Placeholder 2"/>
          <p:cNvSpPr>
            <a:spLocks noGrp="1"/>
          </p:cNvSpPr>
          <p:nvPr>
            <p:ph idx="1"/>
          </p:nvPr>
        </p:nvSpPr>
        <p:spPr>
          <a:xfrm>
            <a:off x="211015" y="1371600"/>
            <a:ext cx="8792308" cy="4953000"/>
          </a:xfrm>
        </p:spPr>
        <p:txBody>
          <a:bodyPr/>
          <a:lstStyle/>
          <a:p>
            <a:pPr rtl="1" eaLnBrk="1" hangingPunct="1">
              <a:buFont typeface="Wingdings" pitchFamily="2" charset="2"/>
              <a:buChar char="v"/>
            </a:pPr>
            <a:r>
              <a:rPr lang="ar-SA" sz="2800" dirty="0" smtClean="0">
                <a:solidFill>
                  <a:srgbClr val="FF0000"/>
                </a:solidFill>
                <a:cs typeface="Simplified Arabic" pitchFamily="2" charset="-78"/>
              </a:rPr>
              <a:t>التدرج التشريعي </a:t>
            </a:r>
          </a:p>
          <a:p>
            <a:pPr algn="just" rtl="1" eaLnBrk="1" hangingPunct="1"/>
            <a:r>
              <a:rPr lang="ar-SA" sz="2800" b="1" dirty="0" smtClean="0">
                <a:solidFill>
                  <a:sysClr val="windowText" lastClr="000000"/>
                </a:solidFill>
                <a:cs typeface="AL-Mohanad Bold" pitchFamily="2" charset="-78"/>
              </a:rPr>
              <a:t>وتتدرج التشريعات بحسب أهميتها بحيث يأتي في المقدمة التشريع الأساسي ،ثم يليه التشريع العادي ثم يليه التشريع الفرعي.ويترتب علي هذا التدرج قاعدة هامة مقتضاها أن التشريع الأدنى مرتبة لا يجوز أن يخالف التشريع الأعلى مرتبة منه ،فلا يجوز للتشريع العادي أن يخالف التشريع الأساسي ولا يجوز للتشريع الفرعي أن يخالف التشريع الأساسي أو التشريع العادي، وتعرف هذه القاعدة بتدرج التشريعات.</a:t>
            </a:r>
            <a:endParaRPr lang="en-US" sz="2800" b="1" dirty="0" smtClean="0">
              <a:solidFill>
                <a:sysClr val="windowText" lastClr="000000"/>
              </a:solidFill>
              <a:cs typeface="AL-Mohanad Bold" pitchFamily="2" charset="-78"/>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أولا:</a:t>
            </a:r>
            <a:r>
              <a:rPr lang="ar-EG" sz="2800" b="1" dirty="0" smtClean="0">
                <a:cs typeface="Simplified Arabic" pitchFamily="2" charset="-78"/>
              </a:rPr>
              <a:t>التشريع الأساسي (الدستور)</a:t>
            </a:r>
            <a:r>
              <a:rPr lang="ar-SA" sz="2800" b="1" dirty="0" smtClean="0">
                <a:cs typeface="Simplified Arabic" pitchFamily="2" charset="-78"/>
              </a:rPr>
              <a:t> </a:t>
            </a:r>
          </a:p>
          <a:p>
            <a:pPr algn="just" rtl="1" eaLnBrk="1" hangingPunct="1">
              <a:lnSpc>
                <a:spcPct val="90000"/>
              </a:lnSpc>
            </a:pPr>
            <a:r>
              <a:rPr lang="ar-SA" sz="2800" b="1" dirty="0" smtClean="0">
                <a:solidFill>
                  <a:sysClr val="windowText" lastClr="000000"/>
                </a:solidFill>
                <a:cs typeface="AL-Mohanad Bold" pitchFamily="2" charset="-78"/>
              </a:rPr>
              <a:t>يقصد بالتشريع الأساسي أو الدستور مجموعة القواعد القانونية التي تحدد شكل الدولة ونظام الحكم فيها والسلطات العامة  </a:t>
            </a:r>
            <a:r>
              <a:rPr lang="ar-SA" sz="2800" b="1" dirty="0" err="1" smtClean="0">
                <a:solidFill>
                  <a:sysClr val="windowText" lastClr="000000"/>
                </a:solidFill>
                <a:cs typeface="AL-Mohanad Bold" pitchFamily="2" charset="-78"/>
              </a:rPr>
              <a:t>بها</a:t>
            </a:r>
            <a:r>
              <a:rPr lang="ar-SA" sz="2800" b="1" dirty="0" smtClean="0">
                <a:solidFill>
                  <a:sysClr val="windowText" lastClr="000000"/>
                </a:solidFill>
                <a:cs typeface="AL-Mohanad Bold" pitchFamily="2" charset="-78"/>
              </a:rPr>
              <a:t> ,وكذلك الحقوق والحريات والواجبات العامة للأفراد .</a:t>
            </a:r>
            <a:endParaRPr lang="ar-SA" sz="2800" b="1" dirty="0" smtClean="0">
              <a:cs typeface="Simplified Arabic" pitchFamily="2" charset="-78"/>
            </a:endParaRPr>
          </a:p>
          <a:p>
            <a:pPr lvl="0" rtl="1">
              <a:buFont typeface="Wingdings" pitchFamily="2" charset="2"/>
              <a:buChar char="v"/>
            </a:pPr>
            <a:r>
              <a:rPr lang="ar-SA" sz="2800" dirty="0" smtClean="0"/>
              <a:t> طرق إنشاء الدساتير</a:t>
            </a:r>
          </a:p>
          <a:p>
            <a:pPr rtl="1">
              <a:buFont typeface="Wingdings" pitchFamily="2" charset="2"/>
              <a:buChar char="v"/>
            </a:pPr>
            <a:r>
              <a:rPr lang="ar-SA" sz="2800" b="1" dirty="0" smtClean="0">
                <a:solidFill>
                  <a:sysClr val="windowText" lastClr="000000"/>
                </a:solidFill>
                <a:cs typeface="AL-Mohanad Bold" pitchFamily="2" charset="-78"/>
              </a:rPr>
              <a:t>كما تختلف طرق وضع الدساتير تختلف طرق تعديلها حسب الطريقة الواردة في الدستور ذاته. وفي هذا الخصوص تنقسم الدساتير إلي دساتير مرنة ودساتير جامدة .</a:t>
            </a:r>
          </a:p>
          <a:p>
            <a:pPr algn="just" rtl="1">
              <a:buFont typeface="Wingdings" pitchFamily="2" charset="2"/>
              <a:buChar char="v"/>
            </a:pPr>
            <a:r>
              <a:rPr lang="ar-SA" sz="2800" b="1" dirty="0" smtClean="0">
                <a:solidFill>
                  <a:sysClr val="windowText" lastClr="000000"/>
                </a:solidFill>
                <a:cs typeface="AL-Mohanad Bold"/>
              </a:rPr>
              <a:t>والتشريع الأساسي في المملكة العربية السعودية هو النظام الأساسي للحكم الذي صدر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المرسوم الملكي رقم </a:t>
            </a:r>
            <a:r>
              <a:rPr lang="ar-SA" sz="2800" b="1" dirty="0" err="1" smtClean="0">
                <a:solidFill>
                  <a:sysClr val="windowText" lastClr="000000"/>
                </a:solidFill>
                <a:cs typeface="AL-Mohanad Bold"/>
              </a:rPr>
              <a:t>أ</a:t>
            </a:r>
            <a:r>
              <a:rPr lang="ar-SA" sz="2800" b="1" dirty="0" smtClean="0">
                <a:solidFill>
                  <a:sysClr val="windowText" lastClr="000000"/>
                </a:solidFill>
                <a:cs typeface="AL-Mohanad Bold"/>
              </a:rPr>
              <a:t>/90 بتاريخ 27/ 8/ 1412 هـ  الموافق أول مارس 1992مـ</a:t>
            </a:r>
            <a:endParaRPr lang="en-US" sz="2800" b="1" dirty="0" smtClean="0">
              <a:solidFill>
                <a:sysClr val="windowText" lastClr="000000"/>
              </a:solidFill>
              <a:cs typeface="AL-Mohanad Bold" pitchFamily="2" charset="-78"/>
            </a:endParaRPr>
          </a:p>
          <a:p>
            <a:pPr lvl="0" rtl="1">
              <a:buFont typeface="Wingdings" pitchFamily="2" charset="2"/>
              <a:buChar char="v"/>
            </a:pP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ثانياً: التشريع العادي ( القانون)</a:t>
            </a:r>
          </a:p>
          <a:p>
            <a:pPr algn="just" rtl="1" eaLnBrk="1" hangingPunct="1">
              <a:buClr>
                <a:schemeClr val="tx1"/>
              </a:buClr>
              <a:buFont typeface="Wingdings" pitchFamily="2" charset="2"/>
              <a:buChar char="v"/>
            </a:pPr>
            <a:r>
              <a:rPr lang="ar-SA" sz="2800" b="1" dirty="0" smtClean="0">
                <a:solidFill>
                  <a:sysClr val="windowText" lastClr="000000"/>
                </a:solidFill>
                <a:cs typeface="AL-Mohanad Bold" pitchFamily="2" charset="-78"/>
              </a:rPr>
              <a:t>يقصد بالتشريع العادي مجموعة القواعد القانونية المكتوبة الصادرة عن السلطة التي  ينص دستور الدولة علي إعطائها سلطة التشريع "السلطة التشريعية "ويسمي هذا النوع من التشريعات بالقانون أو النظام .</a:t>
            </a:r>
          </a:p>
          <a:p>
            <a:pPr algn="just" rtl="1"/>
            <a:r>
              <a:rPr lang="ar-SA" sz="2800" b="1" dirty="0" smtClean="0">
                <a:solidFill>
                  <a:sysClr val="windowText" lastClr="000000"/>
                </a:solidFill>
                <a:cs typeface="AL-Mohanad Bold" pitchFamily="2" charset="-78"/>
              </a:rPr>
              <a:t> </a:t>
            </a:r>
            <a:r>
              <a:rPr lang="ar-SA" sz="2800" b="1" dirty="0" smtClean="0">
                <a:solidFill>
                  <a:sysClr val="windowText" lastClr="000000"/>
                </a:solidFill>
              </a:rPr>
              <a:t>و</a:t>
            </a:r>
            <a:r>
              <a:rPr lang="ar-SA" sz="2800" b="1" dirty="0" smtClean="0">
                <a:solidFill>
                  <a:sysClr val="windowText" lastClr="000000"/>
                </a:solidFill>
                <a:cs typeface="AL-Mohanad Bold" pitchFamily="2" charset="-78"/>
              </a:rPr>
              <a:t>في المملكة العربية السعودية يستخدم مصطلح السلطة التنظيمية –وفقا لما جاء بالمادة44من النظام الأساسي للحكم –عوضا عن مسمي السلطة التشريعية</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eaLnBrk="1" hangingPunct="1">
              <a:buClr>
                <a:schemeClr val="tx1"/>
              </a:buClr>
            </a:pPr>
            <a:r>
              <a:rPr lang="ar-SA" sz="2800" b="1" dirty="0" smtClean="0">
                <a:solidFill>
                  <a:sysClr val="windowText" lastClr="000000"/>
                </a:solidFill>
                <a:cs typeface="AL-Mohanad Bold" pitchFamily="2" charset="-78"/>
              </a:rPr>
              <a:t>والسلطة التي أعطيت بموجب النظام سلطة سن الأنظمة واللوائح تتمثل في مجلس الوزراء ويعاونه في ذلك مجلس الشورى.</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t>مراحل سن ونفاذ التشريع</a:t>
            </a:r>
            <a:endParaRPr lang="en-US" sz="3600" dirty="0"/>
          </a:p>
        </p:txBody>
      </p:sp>
      <p:sp>
        <p:nvSpPr>
          <p:cNvPr id="3" name="Content Placeholder 2"/>
          <p:cNvSpPr>
            <a:spLocks noGrp="1"/>
          </p:cNvSpPr>
          <p:nvPr>
            <p:ph idx="1"/>
          </p:nvPr>
        </p:nvSpPr>
        <p:spPr/>
        <p:txBody>
          <a:bodyPr>
            <a:normAutofit lnSpcReduction="10000"/>
          </a:bodyPr>
          <a:lstStyle/>
          <a:p>
            <a:pPr marL="533400" indent="-533400" rtl="1">
              <a:buClr>
                <a:schemeClr val="tx1"/>
              </a:buClr>
              <a:buFont typeface="Wingdings" pitchFamily="2" charset="2"/>
              <a:buChar char="v"/>
            </a:pPr>
            <a:r>
              <a:rPr lang="ar-SA" sz="2000" dirty="0" smtClean="0">
                <a:cs typeface="Simplified Arabic" pitchFamily="2" charset="-78"/>
              </a:rPr>
              <a:t>حتى يكون التشريع العادي ملزمًا للمخاطبين بأحكامه، فإنه يجب أن يمر بمرحلتين : </a:t>
            </a:r>
            <a:r>
              <a:rPr lang="en-GB" sz="2000" dirty="0" smtClean="0">
                <a:cs typeface="Simplified Arabic" pitchFamily="2" charset="-78"/>
              </a:rPr>
              <a:t> </a:t>
            </a:r>
            <a:endParaRPr lang="ar-SA" sz="2000" dirty="0" smtClean="0">
              <a:cs typeface="Simplified Arabic" pitchFamily="2" charset="-78"/>
            </a:endParaRPr>
          </a:p>
          <a:p>
            <a:pPr marL="533400" indent="-533400" rtl="1">
              <a:buClr>
                <a:schemeClr val="tx1"/>
              </a:buClr>
              <a:buFont typeface="Wingdings" pitchFamily="2" charset="2"/>
              <a:buChar char="v"/>
            </a:pPr>
            <a:r>
              <a:rPr lang="ar-SA" sz="2000" b="1" dirty="0" smtClean="0">
                <a:cs typeface="Simplified Arabic" pitchFamily="2" charset="-78"/>
              </a:rPr>
              <a:t>المرحلة الأولى: سن التشريع</a:t>
            </a:r>
            <a:r>
              <a:rPr lang="en-GB" sz="2000" b="1" dirty="0" smtClean="0">
                <a:cs typeface="Simplified Arabic" pitchFamily="2" charset="-78"/>
              </a:rPr>
              <a:t> </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الاقتراح </a:t>
            </a:r>
            <a:r>
              <a:rPr lang="ar-SA" sz="2000" dirty="0" smtClean="0">
                <a:cs typeface="Simplified Arabic" pitchFamily="2" charset="-78"/>
              </a:rPr>
              <a:t>( مشروع نظام او تعديله – مادة 23 من نظام مجلس الشورى ومادة 22 من نظام مجلس الوزراء) </a:t>
            </a:r>
            <a:r>
              <a:rPr lang="en-US" sz="2000" dirty="0" smtClean="0">
                <a:cs typeface="Simplified Arabic" pitchFamily="2" charset="-78"/>
              </a:rPr>
              <a:t>-&lt;-  </a:t>
            </a:r>
            <a:r>
              <a:rPr lang="ar-SA" sz="2000" dirty="0" smtClean="0">
                <a:cs typeface="Simplified Arabic" pitchFamily="2" charset="-78"/>
              </a:rPr>
              <a:t>هيئة الخبراء</a:t>
            </a:r>
          </a:p>
          <a:p>
            <a:pPr marL="533400" indent="-533400" rtl="1">
              <a:buFont typeface="Wingdings" pitchFamily="2" charset="2"/>
              <a:buAutoNum type="arabicPeriod"/>
            </a:pPr>
            <a:r>
              <a:rPr lang="ar-SA" sz="2000" b="1" dirty="0" smtClean="0">
                <a:cs typeface="Simplified Arabic" pitchFamily="2" charset="-78"/>
              </a:rPr>
              <a:t>مرحلة التصويت</a:t>
            </a:r>
          </a:p>
          <a:p>
            <a:pPr marL="533400" indent="-533400" rtl="1">
              <a:buFont typeface="Wingdings" pitchFamily="2" charset="2"/>
              <a:buAutoNum type="arabicPeriod"/>
            </a:pPr>
            <a:r>
              <a:rPr lang="ar-SA" sz="2000" b="1" dirty="0" smtClean="0">
                <a:cs typeface="Simplified Arabic" pitchFamily="2" charset="-78"/>
              </a:rPr>
              <a:t>مرحلة التصديق (</a:t>
            </a:r>
            <a:r>
              <a:rPr lang="ar-EG" sz="2000" dirty="0" smtClean="0">
                <a:cs typeface="Simplified Arabic" pitchFamily="2" charset="-78"/>
              </a:rPr>
              <a:t>توقيع الملك على قرار مجلس الوزراء يعني المصادقة على مشروع النظام المقترح</a:t>
            </a:r>
            <a:r>
              <a:rPr lang="ar-SA" sz="2000" dirty="0" smtClean="0">
                <a:cs typeface="Simplified Arabic" pitchFamily="2" charset="-78"/>
              </a:rPr>
              <a:t>) _ يتحول من مجرد مشروع الى قانون</a:t>
            </a:r>
            <a:endParaRPr lang="ar-SA" sz="2000" b="1" dirty="0" smtClean="0">
              <a:cs typeface="Simplified Arabic" pitchFamily="2" charset="-78"/>
            </a:endParaRPr>
          </a:p>
          <a:p>
            <a:pPr marL="533400" indent="-533400" rtl="1"/>
            <a:r>
              <a:rPr lang="ar-SA" sz="2000" b="1" dirty="0" smtClean="0">
                <a:cs typeface="Simplified Arabic" pitchFamily="2" charset="-78"/>
              </a:rPr>
              <a:t>ثانياً: </a:t>
            </a:r>
            <a:r>
              <a:rPr lang="ar-SA" sz="2000" b="1" dirty="0" smtClean="0"/>
              <a:t>نفاذ التشريع</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مرحلة الإصدار </a:t>
            </a:r>
          </a:p>
          <a:p>
            <a:pPr marL="533400" indent="-533400" rtl="1">
              <a:buFont typeface="Wingdings" pitchFamily="2" charset="2"/>
              <a:buAutoNum type="arabicPeriod"/>
            </a:pPr>
            <a:r>
              <a:rPr lang="ar-SA" sz="2000" b="1" dirty="0" smtClean="0">
                <a:cs typeface="Simplified Arabic" pitchFamily="2" charset="-78"/>
              </a:rPr>
              <a:t>مرحلة النشر (مادة 71 من النظام الاساسي للحكم) – مبدأ عدم جواز الاعتذار بالجهل بالقانون</a:t>
            </a:r>
          </a:p>
          <a:p>
            <a:r>
              <a:rPr lang="ar-SA" sz="2000" b="1" dirty="0" smtClean="0">
                <a:solidFill>
                  <a:sysClr val="windowText" lastClr="000000"/>
                </a:solidFill>
                <a:cs typeface="AL-Mohanad Bold" pitchFamily="2" charset="-78"/>
              </a:rPr>
              <a:t>بمجرد نشر التشريع في الجريدة الرسمية يفترض علم كافة الناس </a:t>
            </a:r>
            <a:r>
              <a:rPr lang="ar-SA" sz="2000" b="1" dirty="0" err="1" smtClean="0">
                <a:solidFill>
                  <a:sysClr val="windowText" lastClr="000000"/>
                </a:solidFill>
                <a:cs typeface="AL-Mohanad Bold" pitchFamily="2" charset="-78"/>
              </a:rPr>
              <a:t>به</a:t>
            </a:r>
            <a:r>
              <a:rPr lang="ar-SA" sz="2000" b="1" dirty="0" smtClean="0">
                <a:solidFill>
                  <a:sysClr val="windowText" lastClr="000000"/>
                </a:solidFill>
                <a:cs typeface="AL-Mohanad Bold" pitchFamily="2" charset="-78"/>
              </a:rPr>
              <a:t> ولا يقبل منهم الإدعاء بعدم العلم بالقانون.</a:t>
            </a:r>
            <a:endParaRPr lang="en-US" sz="2000" b="1" dirty="0" smtClean="0">
              <a:solidFill>
                <a:sysClr val="windowText" lastClr="000000"/>
              </a:solidFill>
              <a:cs typeface="AL-Mohanad Bold" pitchFamily="2" charset="-78"/>
            </a:endParaRPr>
          </a:p>
          <a:p>
            <a:r>
              <a:rPr lang="ar-SA" sz="2000" b="1" dirty="0" smtClean="0">
                <a:solidFill>
                  <a:sysClr val="windowText" lastClr="000000"/>
                </a:solidFill>
                <a:cs typeface="AL-Mohanad Bold" pitchFamily="2" charset="-78"/>
              </a:rPr>
              <a:t>ويعبر عن ذلك بقاعدة مشهورة هي </a:t>
            </a:r>
            <a:r>
              <a:rPr lang="ar-SA" sz="2000" dirty="0" smtClean="0">
                <a:solidFill>
                  <a:sysClr val="windowText" lastClr="000000"/>
                </a:solidFill>
                <a:cs typeface="AL-Mohanad Bold" pitchFamily="2" charset="-78"/>
              </a:rPr>
              <a:t>"</a:t>
            </a:r>
            <a:r>
              <a:rPr lang="ar-SA" sz="2000" b="1" dirty="0" smtClean="0">
                <a:solidFill>
                  <a:sysClr val="windowText" lastClr="000000"/>
                </a:solidFill>
                <a:cs typeface="AL-Mohanad Bold" pitchFamily="2" charset="-78"/>
              </a:rPr>
              <a:t>عدم جواز الاعتذار بجهل القانون</a:t>
            </a:r>
            <a:r>
              <a:rPr lang="ar-SA" sz="2000" dirty="0" smtClean="0">
                <a:solidFill>
                  <a:sysClr val="windowText" lastClr="000000"/>
                </a:solidFill>
                <a:cs typeface="AL-Mohanad Bold" pitchFamily="2" charset="-78"/>
              </a:rPr>
              <a:t>"</a:t>
            </a:r>
            <a:endParaRPr lang="en-GB" sz="2000" b="1" dirty="0" smtClean="0">
              <a:cs typeface="Simplified Arabic" pitchFamily="2" charset="-78"/>
            </a:endParaRPr>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ثالثا: </a:t>
            </a:r>
            <a:r>
              <a:rPr lang="ar-EG" dirty="0" smtClean="0"/>
              <a:t>التشريع الفرعي (اللائح</a:t>
            </a:r>
            <a:r>
              <a:rPr lang="ar-SA" dirty="0" smtClean="0"/>
              <a:t>ي)</a:t>
            </a:r>
            <a:endParaRPr lang="en-US" dirty="0"/>
          </a:p>
        </p:txBody>
      </p:sp>
      <p:sp>
        <p:nvSpPr>
          <p:cNvPr id="3" name="Content Placeholder 2"/>
          <p:cNvSpPr>
            <a:spLocks noGrp="1"/>
          </p:cNvSpPr>
          <p:nvPr>
            <p:ph idx="1"/>
          </p:nvPr>
        </p:nvSpPr>
        <p:spPr>
          <a:xfrm>
            <a:off x="457200" y="1524001"/>
            <a:ext cx="8229600" cy="4602163"/>
          </a:xfrm>
        </p:spPr>
        <p:txBody>
          <a:bodyPr/>
          <a:lstStyle/>
          <a:p>
            <a:pPr algn="just" rtl="1">
              <a:lnSpc>
                <a:spcPct val="80000"/>
              </a:lnSpc>
              <a:buFont typeface="Wingdings" pitchFamily="2" charset="2"/>
              <a:buChar char="v"/>
            </a:pPr>
            <a:r>
              <a:rPr lang="ar-EG" sz="2800" b="1" dirty="0" smtClean="0">
                <a:latin typeface="AngsanaUPC" pitchFamily="18" charset="-34"/>
                <a:cs typeface="AL-Mohanad Bold"/>
              </a:rPr>
              <a:t>يعرف التشريع الفرعي بأنه مجموعة القواعد القانونية </a:t>
            </a:r>
            <a:r>
              <a:rPr lang="ar-SA" sz="2800" b="1" dirty="0" smtClean="0">
                <a:latin typeface="AngsanaUPC" pitchFamily="18" charset="-34"/>
                <a:cs typeface="AL-Mohanad Bold"/>
              </a:rPr>
              <a:t>التي تصدر من قبل </a:t>
            </a:r>
            <a:r>
              <a:rPr lang="ar-SA" sz="2800" b="1" u="sng" dirty="0" smtClean="0">
                <a:latin typeface="AngsanaUPC" pitchFamily="18" charset="-34"/>
                <a:cs typeface="AL-Mohanad Bold"/>
              </a:rPr>
              <a:t>السلطة التنفيذية </a:t>
            </a:r>
            <a:r>
              <a:rPr lang="ar-SA" sz="2800" b="1" dirty="0" smtClean="0">
                <a:latin typeface="AngsanaUPC" pitchFamily="18" charset="-34"/>
                <a:cs typeface="AL-Mohanad Bold"/>
              </a:rPr>
              <a:t>بمقتضى الاختصاص الممنوح لها في الدستور. وتعرف هذه القواعد القانونية باللوائح.</a:t>
            </a:r>
          </a:p>
          <a:p>
            <a:pPr algn="just" rtl="1">
              <a:lnSpc>
                <a:spcPct val="80000"/>
              </a:lnSpc>
              <a:buFont typeface="Wingdings" pitchFamily="2" charset="2"/>
              <a:buChar char="v"/>
            </a:pPr>
            <a:r>
              <a:rPr lang="ar-SA" sz="2800" b="1" dirty="0" smtClean="0">
                <a:solidFill>
                  <a:sysClr val="windowText" lastClr="000000"/>
                </a:solidFill>
                <a:latin typeface="AngsanaUPC" pitchFamily="18" charset="-34"/>
                <a:cs typeface="AL-Mohanad Bold"/>
              </a:rPr>
              <a:t>ويتعين لصحة اللوائح أن تكون متفقة مع النص الأعلى منها وهو التشريع العادي أو التشريع الأساسي من باب أولي، وإلا كانت معيبة بعدم الدستورية أو عدم النظامية"المشروعية "ويوجد ثلاثة أنواع من اللوائح هى :</a:t>
            </a:r>
          </a:p>
          <a:p>
            <a:pPr algn="just" rtl="1">
              <a:lnSpc>
                <a:spcPct val="80000"/>
              </a:lnSpc>
            </a:pPr>
            <a:r>
              <a:rPr lang="ar-SA" sz="2800" b="1" dirty="0" smtClean="0">
                <a:solidFill>
                  <a:sysClr val="windowText" lastClr="000000"/>
                </a:solidFill>
                <a:latin typeface="AngsanaUPC" pitchFamily="18" charset="-34"/>
                <a:cs typeface="AL-Mohanad Bold"/>
              </a:rPr>
              <a:t>1- اللائحة التنفيذية</a:t>
            </a:r>
          </a:p>
          <a:p>
            <a:pPr algn="just" rtl="1">
              <a:lnSpc>
                <a:spcPct val="80000"/>
              </a:lnSpc>
            </a:pPr>
            <a:r>
              <a:rPr lang="ar-SA" sz="2800" b="1" dirty="0" smtClean="0">
                <a:solidFill>
                  <a:sysClr val="windowText" lastClr="000000"/>
                </a:solidFill>
                <a:latin typeface="AngsanaUPC" pitchFamily="18" charset="-34"/>
                <a:cs typeface="AL-Mohanad Bold"/>
              </a:rPr>
              <a:t>2- اللائحة التنظيمية </a:t>
            </a:r>
          </a:p>
          <a:p>
            <a:pPr algn="just" rtl="1">
              <a:lnSpc>
                <a:spcPct val="80000"/>
              </a:lnSpc>
            </a:pPr>
            <a:r>
              <a:rPr lang="ar-SA" sz="2800" b="1" smtClean="0">
                <a:solidFill>
                  <a:sysClr val="windowText" lastClr="000000"/>
                </a:solidFill>
                <a:latin typeface="AngsanaUPC" pitchFamily="18" charset="-34"/>
                <a:cs typeface="AL-Mohanad Bold"/>
              </a:rPr>
              <a:t>3- اللائحة </a:t>
            </a:r>
            <a:r>
              <a:rPr lang="ar-SA" sz="2800" b="1" dirty="0" smtClean="0">
                <a:solidFill>
                  <a:sysClr val="windowText" lastClr="000000"/>
                </a:solidFill>
                <a:latin typeface="AngsanaUPC" pitchFamily="18" charset="-34"/>
                <a:cs typeface="AL-Mohanad Bold"/>
              </a:rPr>
              <a:t>الضبطية</a:t>
            </a: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السابعة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ت</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الاحتياطية</a:t>
            </a:r>
            <a:endParaRPr lang="en-US" sz="4000" dirty="0"/>
          </a:p>
        </p:txBody>
      </p:sp>
      <p:sp>
        <p:nvSpPr>
          <p:cNvPr id="3" name="Content Placeholder 2"/>
          <p:cNvSpPr>
            <a:spLocks noGrp="1"/>
          </p:cNvSpPr>
          <p:nvPr>
            <p:ph idx="1"/>
          </p:nvPr>
        </p:nvSpPr>
        <p:spPr>
          <a:xfrm>
            <a:off x="211015" y="1371600"/>
            <a:ext cx="8792308" cy="4953000"/>
          </a:xfrm>
        </p:spPr>
        <p:txBody>
          <a:bodyPr/>
          <a:lstStyle/>
          <a:p>
            <a:pPr rtl="1" eaLnBrk="1" hangingPunct="1"/>
            <a:r>
              <a:rPr lang="ar-SA" sz="3600" b="1" dirty="0" smtClean="0"/>
              <a:t>أولا:العرف</a:t>
            </a:r>
            <a:endParaRPr lang="ar-SA" sz="3600" b="1" dirty="0" smtClean="0">
              <a:cs typeface="Simplified Arabic" pitchFamily="2" charset="-78"/>
            </a:endParaRPr>
          </a:p>
          <a:p>
            <a:pPr algn="just" rtl="1"/>
            <a:r>
              <a:rPr lang="ar-SA" sz="2800" b="1" dirty="0" smtClean="0">
                <a:solidFill>
                  <a:sysClr val="windowText" lastClr="000000"/>
                </a:solidFill>
                <a:cs typeface="AL-Mohanad Bold"/>
              </a:rPr>
              <a:t>يعرف بأنه مجموعة القواعد القانونية التي تنشأ من اعتياد الناس عامة أو فئة معينة من الناس على إتباع سلوك معين لفترة طويلة من الزمن مع اعتقادهم بإلزامها وبأن مخالفتها تستتبع توقيع الجزاء المادي.</a:t>
            </a:r>
          </a:p>
          <a:p>
            <a:pPr algn="just" rtl="1"/>
            <a:r>
              <a:rPr lang="ar-SA" sz="2800" b="1" dirty="0" smtClean="0">
                <a:solidFill>
                  <a:srgbClr val="FF0000"/>
                </a:solidFill>
                <a:cs typeface="AL-Mohanad"/>
              </a:rPr>
              <a:t>أركان العرف </a:t>
            </a:r>
            <a:endParaRPr lang="en-US" sz="2800" dirty="0" smtClean="0">
              <a:solidFill>
                <a:srgbClr val="FF0000"/>
              </a:solidFill>
              <a:cs typeface="AL-Mohanad"/>
            </a:endParaRPr>
          </a:p>
          <a:p>
            <a:pPr algn="just" rtl="1"/>
            <a:r>
              <a:rPr lang="ar-SA" sz="2800" b="1" dirty="0" smtClean="0">
                <a:latin typeface="AL-Mohanad Bold"/>
                <a:cs typeface="AL-Mohanad"/>
              </a:rPr>
              <a:t>لما كان العرف هو اعتياد الناس على سلوك معين في مسألة معينة مع الاعتقاد بإلزامية هذا السلوك , فإنه يلزم لوجود العرف توافر ركنين , </a:t>
            </a:r>
            <a:r>
              <a:rPr lang="ar-SA" sz="2800" b="1" dirty="0" smtClean="0">
                <a:solidFill>
                  <a:srgbClr val="FF0000"/>
                </a:solidFill>
                <a:latin typeface="AL-Mohanad Bold"/>
                <a:cs typeface="AL-Mohanad"/>
              </a:rPr>
              <a:t>ركن مادي </a:t>
            </a:r>
            <a:r>
              <a:rPr lang="ar-SA" sz="2800" b="1" dirty="0" smtClean="0">
                <a:latin typeface="AL-Mohanad Bold"/>
                <a:cs typeface="AL-Mohanad"/>
              </a:rPr>
              <a:t>وهو اعتياد الناس على سلوك معين , </a:t>
            </a:r>
            <a:r>
              <a:rPr lang="ar-SA" sz="2800" b="1" dirty="0" smtClean="0">
                <a:solidFill>
                  <a:srgbClr val="FF0000"/>
                </a:solidFill>
                <a:latin typeface="AL-Mohanad Bold"/>
                <a:cs typeface="AL-Mohanad"/>
              </a:rPr>
              <a:t>وركن معنوي </a:t>
            </a:r>
            <a:r>
              <a:rPr lang="ar-SA" sz="2800" b="1" dirty="0" smtClean="0">
                <a:latin typeface="AL-Mohanad Bold"/>
                <a:cs typeface="AL-Mohanad"/>
              </a:rPr>
              <a:t>وهو اعتقاد الناس بإلزامية هذا السلوك .</a:t>
            </a:r>
            <a:endParaRPr lang="en-US" sz="2800" b="1" dirty="0" smtClean="0">
              <a:latin typeface="AL-Mohanad Bold"/>
              <a:cs typeface="AL-Mohanad"/>
            </a:endParaRPr>
          </a:p>
          <a:p>
            <a:pPr algn="just" rtl="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ت المصادر الرسمية الاحتياطية</a:t>
            </a:r>
            <a:endParaRPr lang="en-US" sz="4000" dirty="0"/>
          </a:p>
        </p:txBody>
      </p:sp>
      <p:sp>
        <p:nvSpPr>
          <p:cNvPr id="3" name="Content Placeholder 2"/>
          <p:cNvSpPr>
            <a:spLocks noGrp="1"/>
          </p:cNvSpPr>
          <p:nvPr>
            <p:ph idx="1"/>
          </p:nvPr>
        </p:nvSpPr>
        <p:spPr>
          <a:xfrm>
            <a:off x="211015" y="1371600"/>
            <a:ext cx="8792308" cy="4953000"/>
          </a:xfrm>
        </p:spPr>
        <p:txBody>
          <a:bodyPr>
            <a:normAutofit lnSpcReduction="10000"/>
          </a:bodyPr>
          <a:lstStyle/>
          <a:p>
            <a:pPr rtl="1" eaLnBrk="1" hangingPunct="1"/>
            <a:r>
              <a:rPr lang="ar-SA" sz="2800" b="1" dirty="0" smtClean="0">
                <a:solidFill>
                  <a:srgbClr val="FF0000"/>
                </a:solidFill>
              </a:rPr>
              <a:t>أ-الركن المادي:الاعتياد</a:t>
            </a:r>
          </a:p>
          <a:p>
            <a:pPr rtl="1" eaLnBrk="1" hangingPunct="1"/>
            <a:r>
              <a:rPr lang="ar-SA" sz="2800" b="1" dirty="0" smtClean="0">
                <a:solidFill>
                  <a:sysClr val="windowText" lastClr="000000"/>
                </a:solidFill>
                <a:latin typeface="AL-Mohanad Bold"/>
              </a:rPr>
              <a:t>ويقصد </a:t>
            </a:r>
            <a:r>
              <a:rPr lang="ar-SA" sz="2800" b="1" dirty="0" err="1" smtClean="0">
                <a:solidFill>
                  <a:sysClr val="windowText" lastClr="000000"/>
                </a:solidFill>
                <a:latin typeface="AL-Mohanad Bold"/>
              </a:rPr>
              <a:t>به</a:t>
            </a:r>
            <a:r>
              <a:rPr lang="ar-SA" sz="2800" b="1" dirty="0" smtClean="0">
                <a:solidFill>
                  <a:sysClr val="windowText" lastClr="000000"/>
                </a:solidFill>
                <a:latin typeface="AL-Mohanad Bold"/>
              </a:rPr>
              <a:t> اعتياد أفراد المجتمع على إتباع سلوك معين ويشترط في هذا ما يلي : </a:t>
            </a:r>
            <a:endParaRPr lang="en-US" sz="2800" b="1" dirty="0" smtClean="0">
              <a:solidFill>
                <a:sysClr val="windowText" lastClr="000000"/>
              </a:solidFill>
              <a:latin typeface="AL-Mohanad Bold"/>
              <a:cs typeface="AL-Mohanad" pitchFamily="2" charset="-78"/>
            </a:endParaRPr>
          </a:p>
          <a:p>
            <a:pPr rtl="1" eaLnBrk="1" hangingPunct="1"/>
            <a:r>
              <a:rPr lang="ar-SA" sz="2800" b="1" dirty="0" smtClean="0"/>
              <a:t>1- العمومية</a:t>
            </a:r>
          </a:p>
          <a:p>
            <a:pPr rtl="1" eaLnBrk="1" hangingPunct="1"/>
            <a:r>
              <a:rPr lang="ar-SA" sz="2800" b="1" dirty="0" smtClean="0"/>
              <a:t>2- القدم</a:t>
            </a:r>
          </a:p>
          <a:p>
            <a:pPr rtl="1" eaLnBrk="1" hangingPunct="1"/>
            <a:r>
              <a:rPr lang="ar-SA" sz="2800" b="1" dirty="0" smtClean="0"/>
              <a:t>3- الثبات</a:t>
            </a:r>
            <a:endParaRPr lang="en-US" sz="2800" b="1" dirty="0" smtClean="0"/>
          </a:p>
          <a:p>
            <a:pPr rtl="1" eaLnBrk="1" hangingPunct="1"/>
            <a:r>
              <a:rPr lang="ar-SA" sz="2800" b="1" dirty="0" smtClean="0">
                <a:solidFill>
                  <a:srgbClr val="FF0000"/>
                </a:solidFill>
              </a:rPr>
              <a:t>ب-الركن المعنوي:</a:t>
            </a:r>
            <a:endParaRPr lang="en-US" sz="2800" b="1" dirty="0" smtClean="0">
              <a:solidFill>
                <a:srgbClr val="FF0000"/>
              </a:solidFill>
            </a:endParaRPr>
          </a:p>
          <a:p>
            <a:pPr algn="just" rtl="1" eaLnBrk="1" hangingPunct="1"/>
            <a:r>
              <a:rPr lang="ar-SA" sz="2800" b="1" dirty="0" smtClean="0">
                <a:solidFill>
                  <a:sysClr val="windowText" lastClr="000000"/>
                </a:solidFill>
                <a:latin typeface="AL-Mohanad Bold"/>
              </a:rPr>
              <a:t>لا يكفي لتوافر العرف توافر الشروط السابقة في العادة وإنما أن يتوافر لدى الناس الاعتقاد بأن هذه العادة ملزمة وان من يخرج عليها يتعرض لتوقيع جزاء مادي، ويمثل هذا الاعتقاد الركن المعنوي في العرف ويترك للقاضي تقدير ما إذا كانت عادة معينة توافر لها هذا الاعتقاد من عدمه. </a:t>
            </a:r>
            <a:endParaRPr lang="en-US" sz="2800" b="1" dirty="0" smtClean="0">
              <a:solidFill>
                <a:sysClr val="windowText" lastClr="000000"/>
              </a:solidFill>
              <a:latin typeface="AL-Mohanad Bold"/>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lvl="0" rtl="1">
              <a:buFont typeface="Wingdings" pitchFamily="2" charset="2"/>
              <a:buChar char="v"/>
            </a:pPr>
            <a:r>
              <a:rPr lang="ar-SA" sz="2800" b="1" dirty="0" smtClean="0">
                <a:solidFill>
                  <a:srgbClr val="2D07CF"/>
                </a:solidFill>
              </a:rPr>
              <a:t>التفرقة بين العرف والعادة الاتفاقية</a:t>
            </a:r>
          </a:p>
          <a:p>
            <a:pPr lvl="0" rtl="1">
              <a:buFont typeface="Wingdings" pitchFamily="2" charset="2"/>
              <a:buChar char="v"/>
            </a:pPr>
            <a:r>
              <a:rPr lang="ar-SA" sz="2800" b="1" dirty="0" smtClean="0">
                <a:solidFill>
                  <a:srgbClr val="2D07CF"/>
                </a:solidFill>
                <a:cs typeface="Simplified Arabic" pitchFamily="2" charset="-78"/>
              </a:rPr>
              <a:t>شروط العرف :</a:t>
            </a:r>
          </a:p>
          <a:p>
            <a:pPr lvl="0" rtl="1"/>
            <a:r>
              <a:rPr lang="ar-SA" sz="2800" b="1" dirty="0" smtClean="0">
                <a:solidFill>
                  <a:srgbClr val="2D07CF"/>
                </a:solidFill>
                <a:cs typeface="Simplified Arabic" pitchFamily="2" charset="-78"/>
              </a:rPr>
              <a:t>1- عدم مخالفة العرف النصوص القانونية الآمرة</a:t>
            </a:r>
          </a:p>
          <a:p>
            <a:pPr lvl="0" rtl="1"/>
            <a:r>
              <a:rPr lang="ar-SA" sz="2800" b="1" dirty="0" smtClean="0">
                <a:solidFill>
                  <a:srgbClr val="2D07CF"/>
                </a:solidFill>
                <a:cs typeface="Simplified Arabic" pitchFamily="2" charset="-78"/>
              </a:rPr>
              <a:t>2-عدم مخالفة العرف النظام العام والآداب </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JO" sz="3600" dirty="0" smtClean="0"/>
              <a:t>مزايا العرف وعيوبه</a:t>
            </a:r>
            <a:endParaRPr lang="en-US" sz="3600" dirty="0"/>
          </a:p>
        </p:txBody>
      </p:sp>
      <p:sp>
        <p:nvSpPr>
          <p:cNvPr id="3" name="Content Placeholder 2"/>
          <p:cNvSpPr>
            <a:spLocks noGrp="1"/>
          </p:cNvSpPr>
          <p:nvPr>
            <p:ph idx="1"/>
          </p:nvPr>
        </p:nvSpPr>
        <p:spPr/>
        <p:txBody>
          <a:bodyPr/>
          <a:lstStyle/>
          <a:p>
            <a:pPr rtl="1"/>
            <a:r>
              <a:rPr lang="ar-JO" sz="2800" b="1" dirty="0" smtClean="0"/>
              <a:t>أولا: المزايا التي يتصف بها العرف</a:t>
            </a:r>
            <a:r>
              <a:rPr lang="ar-SA" sz="2800" b="1" dirty="0" smtClean="0"/>
              <a:t>:</a:t>
            </a:r>
            <a:endParaRPr lang="en-US" sz="2800" b="1" dirty="0" smtClean="0"/>
          </a:p>
          <a:p>
            <a:pPr rtl="1"/>
            <a:r>
              <a:rPr lang="ar-SA" sz="2800" dirty="0" smtClean="0"/>
              <a:t>1- التعبير الحقيقي عن ضمير الجماعة</a:t>
            </a:r>
            <a:endParaRPr lang="en-US" sz="2800" dirty="0" smtClean="0"/>
          </a:p>
          <a:p>
            <a:pPr rtl="1"/>
            <a:r>
              <a:rPr lang="ar-SA" sz="2800" dirty="0" smtClean="0"/>
              <a:t>2- يوافق ظروف الجماعة واحتياجاتها</a:t>
            </a:r>
            <a:endParaRPr lang="en-US" sz="2800" dirty="0" smtClean="0"/>
          </a:p>
          <a:p>
            <a:pPr rtl="1"/>
            <a:r>
              <a:rPr lang="ar-SA" sz="2800" dirty="0" smtClean="0"/>
              <a:t>3- يكمل النقص في التشريع</a:t>
            </a:r>
            <a:endParaRPr lang="en-US" sz="2800" dirty="0" smtClean="0"/>
          </a:p>
          <a:p>
            <a:pPr rtl="1"/>
            <a:r>
              <a:rPr lang="ar-JO" sz="2800" b="1" dirty="0" smtClean="0"/>
              <a:t>ثانيا: العيوب التي تشوب العرف</a:t>
            </a:r>
            <a:endParaRPr lang="en-US" sz="2800" b="1" dirty="0" smtClean="0"/>
          </a:p>
          <a:p>
            <a:pPr rtl="1"/>
            <a:r>
              <a:rPr lang="ar-SA" sz="2800" dirty="0" smtClean="0"/>
              <a:t>1- البطء في تكوينه وتطوره وانقضائه </a:t>
            </a:r>
            <a:endParaRPr lang="en-US" sz="2800" dirty="0" smtClean="0"/>
          </a:p>
          <a:p>
            <a:pPr rtl="1"/>
            <a:r>
              <a:rPr lang="ar-SA" sz="2800" dirty="0" smtClean="0"/>
              <a:t>2- غموض القاعدة العرفية وعدم دقتها</a:t>
            </a:r>
            <a:endParaRPr lang="en-US" sz="2800" dirty="0" smtClean="0"/>
          </a:p>
          <a:p>
            <a:pPr rtl="1"/>
            <a:r>
              <a:rPr lang="ar-SA" sz="2800" dirty="0" smtClean="0"/>
              <a:t>3- عدم وحدة قواعده في إقليم الدولة </a:t>
            </a:r>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normAutofit lnSpcReduction="10000"/>
          </a:bodyPr>
          <a:lstStyle/>
          <a:p>
            <a:pPr marL="533400" indent="-533400" rtl="1">
              <a:buClr>
                <a:schemeClr val="tx1"/>
              </a:buClr>
              <a:buFont typeface="Wingdings" pitchFamily="2" charset="2"/>
              <a:buChar char="v"/>
            </a:pPr>
            <a:r>
              <a:rPr lang="ar-SA" sz="2800" b="1" dirty="0" smtClean="0">
                <a:cs typeface="Simplified Arabic" pitchFamily="2" charset="-78"/>
              </a:rPr>
              <a:t>ثانيا مبادئ القانون الطبيعي وقواعد العدالة </a:t>
            </a:r>
            <a:r>
              <a:rPr lang="ar-SA" sz="2800" dirty="0" smtClean="0">
                <a:solidFill>
                  <a:sysClr val="windowText" lastClr="000000"/>
                </a:solidFill>
                <a:cs typeface="AL-Mohanad Bold" pitchFamily="2" charset="-78"/>
              </a:rPr>
              <a:t>:</a:t>
            </a:r>
            <a:endParaRPr lang="en-GB" sz="2800" b="1" dirty="0" smtClean="0">
              <a:cs typeface="Simplified Arabic" pitchFamily="2" charset="-78"/>
            </a:endParaRPr>
          </a:p>
          <a:p>
            <a:pPr algn="just" rtl="1"/>
            <a:r>
              <a:rPr lang="ar-SA" sz="2800" b="1" dirty="0" smtClean="0">
                <a:solidFill>
                  <a:sysClr val="windowText" lastClr="000000"/>
                </a:solidFill>
                <a:cs typeface="AL-Mohanad Bold"/>
              </a:rPr>
              <a:t>يمكن تعريف القانون الطبيعي بأنه مجموعة من القواعد التي تحكم السلوك الاجتماعي للفرد والتي لا يعد التشريع أو العادات أو التقاليد مصدرا لها وإنما تنشأ من الإدراك العقلي الصحيح والإلهام الفطري السليم.</a:t>
            </a:r>
            <a:endParaRPr lang="en-US" sz="2800" b="1" dirty="0" smtClean="0">
              <a:solidFill>
                <a:sysClr val="windowText" lastClr="000000"/>
              </a:solidFill>
              <a:cs typeface="AL-Mohanad Bold"/>
            </a:endParaRPr>
          </a:p>
          <a:p>
            <a:pPr algn="just" rtl="1"/>
            <a:r>
              <a:rPr lang="ar-SA" sz="2800" b="1" dirty="0" smtClean="0">
                <a:solidFill>
                  <a:sysClr val="windowText" lastClr="000000"/>
                </a:solidFill>
                <a:cs typeface="AL-Mohanad Bold"/>
              </a:rPr>
              <a:t>أما العدالة فهي الشعور الكامن في النفس والذي يوحي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الضمير الإنساني ويهدف إلى تحقيق المساواة بين الحالات المتماثلة مع مراعاة ظروفها وملابساتها. </a:t>
            </a:r>
            <a:endParaRPr lang="en-US" sz="2800" b="1" dirty="0" smtClean="0">
              <a:solidFill>
                <a:sysClr val="windowText" lastClr="000000"/>
              </a:solidFill>
              <a:cs typeface="AL-Mohanad Bold"/>
            </a:endParaRPr>
          </a:p>
          <a:p>
            <a:pPr rtl="1" eaLnBrk="1" hangingPunct="1">
              <a:buFontTx/>
              <a:buChar char="-"/>
            </a:pPr>
            <a:r>
              <a:rPr lang="ar-SA" sz="2800" b="1" dirty="0" smtClean="0">
                <a:cs typeface="AL-Mohanad Bold"/>
              </a:rPr>
              <a:t>مجموعة من القيم والمبادئ الفطرية مثل الحق في الحياة ، الحق في الحرية ،العدل ، المساواة</a:t>
            </a:r>
          </a:p>
          <a:p>
            <a:pPr rtl="1" eaLnBrk="1" hangingPunct="1"/>
            <a:endParaRPr lang="ar-SA" sz="2800" b="1" dirty="0" smtClean="0">
              <a:cs typeface="AL-Mohanad Bold"/>
            </a:endParaRPr>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ysClr val="windowText" lastClr="000000"/>
                </a:solidFill>
                <a:latin typeface="AL-Mohanad Bold"/>
                <a:cs typeface="AL-Mohanad" pitchFamily="2" charset="-78"/>
              </a:rPr>
              <a:t>هي المراجع التي  يستعان بها في توضيح مضمون القواعد القانونية الغامضة .أي أن دور هذه المصادر يقتصر علي توضيح مضمون القاعدة القانونية دون إنشائها.وتتمثل في القضاء والفقه.</a:t>
            </a:r>
          </a:p>
          <a:p>
            <a:pPr algn="just" rtl="1"/>
            <a:r>
              <a:rPr lang="ar-SA" sz="2800" b="1" dirty="0" smtClean="0">
                <a:solidFill>
                  <a:sysClr val="windowText" lastClr="000000"/>
                </a:solidFill>
                <a:cs typeface="AL-Mohanad"/>
              </a:rPr>
              <a:t>يقصد بمصطلح القضاء مجموعة الأحكام التي تصدرها المحاكم للفصل في الخصومات المعروضة عليها ويعني بشكل أكثر دقة مجموعة المبادئ القانونية التي تستخلص من استقرار المحاكم على إتباعها</a:t>
            </a:r>
            <a:r>
              <a:rPr lang="ar-SA" sz="2800" b="1" dirty="0" smtClean="0">
                <a:solidFill>
                  <a:sysClr val="windowText" lastClr="000000"/>
                </a:solidFill>
                <a:cs typeface="AL-Mohanad" pitchFamily="2" charset="-78"/>
              </a:rPr>
              <a:t>.</a:t>
            </a:r>
          </a:p>
          <a:p>
            <a:pPr algn="just" rtl="1"/>
            <a:r>
              <a:rPr lang="ar-SA" sz="2800" b="1" dirty="0" smtClean="0">
                <a:solidFill>
                  <a:sysClr val="windowText" lastClr="000000"/>
                </a:solidFill>
                <a:cs typeface="AL-Mohanad" pitchFamily="2" charset="-78"/>
              </a:rPr>
              <a:t>-القوة الإلزامية للأحكام القضائية في النظام الانجلوسكسوني.</a:t>
            </a:r>
          </a:p>
          <a:p>
            <a:pPr algn="just" rtl="1"/>
            <a:r>
              <a:rPr lang="ar-SA" sz="2800" b="1" dirty="0" smtClean="0">
                <a:solidFill>
                  <a:sysClr val="windowText" lastClr="000000"/>
                </a:solidFill>
                <a:cs typeface="AL-Mohanad" pitchFamily="2" charset="-78"/>
              </a:rPr>
              <a:t>- القوة الإلزامية للأحكام القضائية في النظام اللاتيني. </a:t>
            </a:r>
            <a:endParaRPr lang="en-US" sz="2800" b="1"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ysClr val="windowText" lastClr="000000"/>
                </a:solidFill>
                <a:latin typeface="AL-Mohanad Bold"/>
                <a:cs typeface="AL-Mohanad"/>
              </a:rPr>
              <a:t>يقصد </a:t>
            </a:r>
            <a:r>
              <a:rPr lang="ar-SA" sz="2800" b="1" dirty="0" err="1" smtClean="0">
                <a:solidFill>
                  <a:sysClr val="windowText" lastClr="000000"/>
                </a:solidFill>
                <a:latin typeface="AL-Mohanad Bold"/>
                <a:cs typeface="AL-Mohanad"/>
              </a:rPr>
              <a:t>به</a:t>
            </a:r>
            <a:r>
              <a:rPr lang="ar-SA" sz="2800" b="1" dirty="0" smtClean="0">
                <a:solidFill>
                  <a:sysClr val="windowText" lastClr="000000"/>
                </a:solidFill>
                <a:latin typeface="AL-Mohanad Bold"/>
                <a:cs typeface="AL-Mohanad"/>
              </a:rPr>
              <a:t> مجموع الأفكار والآراء التي يقول بها أساتذة القانون عند شرح القانون وتفسيره ونقده. </a:t>
            </a:r>
          </a:p>
          <a:p>
            <a:pPr algn="just" rtl="1"/>
            <a:r>
              <a:rPr lang="ar-SA" sz="2800" dirty="0" smtClean="0">
                <a:solidFill>
                  <a:sysClr val="windowText" lastClr="000000"/>
                </a:solidFill>
                <a:latin typeface="AL-Mohanad Bold"/>
              </a:rPr>
              <a:t>وقد كانت أراء الفقهاء ملزمة في القوانين القديمة , وهي لم تعد كذلك في القوانين الحديثة مهما كانت مكانة الفقيه العلمية , ومهما كان الرأي الفقهي , أي ولو كان الرأي محل إجماع الفقهاء.</a:t>
            </a:r>
            <a:r>
              <a:rPr lang="ar-SA" sz="2800" dirty="0" smtClean="0">
                <a:solidFill>
                  <a:sysClr val="windowText" lastClr="000000"/>
                </a:solidFill>
              </a:rPr>
              <a:t> </a:t>
            </a:r>
            <a:endParaRPr lang="en-US" sz="2800" dirty="0" smtClean="0">
              <a:solidFill>
                <a:sysClr val="windowText" lastClr="000000"/>
              </a:solidFill>
            </a:endParaRPr>
          </a:p>
          <a:p>
            <a:pPr algn="just"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الثامنة</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JO" sz="4800" b="1" dirty="0" smtClean="0">
                <a:solidFill>
                  <a:schemeClr val="tx1"/>
                </a:solidFill>
              </a:rPr>
              <a:t>تفسير القانون وتطبيقه</a:t>
            </a:r>
            <a:endParaRPr lang="ar-SA" sz="4800" b="1" dirty="0" smtClean="0">
              <a:solidFill>
                <a:schemeClr val="tx1"/>
              </a:solidFill>
              <a:cs typeface="+mj-cs"/>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تفسير القاعدة القانونية</a:t>
            </a:r>
            <a:endParaRPr lang="en-US" sz="4000" dirty="0"/>
          </a:p>
        </p:txBody>
      </p:sp>
      <p:sp>
        <p:nvSpPr>
          <p:cNvPr id="3" name="Content Placeholder 2"/>
          <p:cNvSpPr>
            <a:spLocks noGrp="1"/>
          </p:cNvSpPr>
          <p:nvPr>
            <p:ph idx="1"/>
          </p:nvPr>
        </p:nvSpPr>
        <p:spPr>
          <a:xfrm>
            <a:off x="211015" y="1371600"/>
            <a:ext cx="8792308" cy="4953000"/>
          </a:xfrm>
        </p:spPr>
        <p:txBody>
          <a:bodyPr/>
          <a:lstStyle/>
          <a:p>
            <a:pPr algn="just" rtl="1" eaLnBrk="1" hangingPunct="1"/>
            <a:r>
              <a:rPr lang="ar-SA" dirty="0" smtClean="0">
                <a:latin typeface="AL-Mohanad Bold"/>
              </a:rPr>
              <a:t>يعرف التفسير بأنه استخلاص الحكم القانوني من النصوص التشريعية المعمول بها</a:t>
            </a:r>
            <a:r>
              <a:rPr lang="en-GB" dirty="0" smtClean="0">
                <a:latin typeface="AL-Mohanad Bold"/>
              </a:rPr>
              <a:t>.</a:t>
            </a:r>
            <a:r>
              <a:rPr lang="ar-SA" b="1" dirty="0" smtClean="0">
                <a:solidFill>
                  <a:sysClr val="windowText" lastClr="000000"/>
                </a:solidFill>
              </a:rPr>
              <a:t> </a:t>
            </a:r>
            <a:r>
              <a:rPr lang="ar-SA" dirty="0" smtClean="0">
                <a:solidFill>
                  <a:sysClr val="windowText" lastClr="000000"/>
                </a:solidFill>
              </a:rPr>
              <a:t>أي يقصد به تحديد المعنى الحقيقي لمضمون القاعدة القانونية التي يضعها المشرع تمهيدا لتطبيقها في الواقع. </a:t>
            </a:r>
          </a:p>
          <a:p>
            <a:pPr algn="just" rtl="1" eaLnBrk="1" hangingPunct="1"/>
            <a:r>
              <a:rPr lang="ar-SA" sz="2800" b="1" dirty="0" smtClean="0">
                <a:cs typeface="AL-Mohanad Bold"/>
              </a:rPr>
              <a:t>وينقسم التفسير تبعا لمصدره إلى :</a:t>
            </a:r>
          </a:p>
          <a:p>
            <a:pPr lvl="0" algn="just" rtl="1"/>
            <a:r>
              <a:rPr lang="ar-SA" sz="2400" b="1" dirty="0" smtClean="0">
                <a:solidFill>
                  <a:srgbClr val="FF0000"/>
                </a:solidFill>
              </a:rPr>
              <a:t>تفسير تشريعي : </a:t>
            </a:r>
            <a:endParaRPr lang="en-US" sz="2400" b="1" dirty="0" smtClean="0">
              <a:solidFill>
                <a:sysClr val="windowText" lastClr="000000"/>
              </a:solidFill>
            </a:endParaRPr>
          </a:p>
          <a:p>
            <a:pPr algn="just" rtl="1"/>
            <a:r>
              <a:rPr lang="ar-SA" sz="2400" b="1" dirty="0" smtClean="0">
                <a:solidFill>
                  <a:sysClr val="windowText" lastClr="000000"/>
                </a:solidFill>
              </a:rPr>
              <a:t>وهو التفسير الذي يصدر من السلطة التي أصدرت التشريع أو سلطة أخرى فوضتها السلطة التشريعية في إصداره .</a:t>
            </a:r>
            <a:endParaRPr lang="en-US" sz="2400" b="1" dirty="0" smtClean="0">
              <a:solidFill>
                <a:sysClr val="windowText" lastClr="000000"/>
              </a:solidFill>
            </a:endParaRPr>
          </a:p>
          <a:p>
            <a:pPr algn="just" rtl="1" eaLnBrk="1" hangingPunct="1"/>
            <a:r>
              <a:rPr lang="ar-SA" sz="2400" b="1" dirty="0" smtClean="0">
                <a:cs typeface="AL-Mohanad Bold" pitchFamily="2" charset="-78"/>
              </a:rPr>
              <a:t>التفسير التشريعي ملزم للقاضي  </a:t>
            </a:r>
            <a:endParaRPr lang="en-US" sz="2400" b="1" dirty="0" smtClean="0">
              <a:cs typeface="AL-Mohanad Bold" pitchFamily="2" charset="-78"/>
            </a:endParaRP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ت </a:t>
            </a:r>
            <a:r>
              <a:rPr lang="ar-SA" sz="4000" b="1" dirty="0" err="1" smtClean="0"/>
              <a:t>ت</a:t>
            </a:r>
            <a:r>
              <a:rPr lang="ar-SA" sz="4000" b="1" dirty="0" smtClean="0"/>
              <a:t>فسير القاعدة القانونية</a:t>
            </a:r>
            <a:endParaRPr lang="en-US" sz="4000" dirty="0"/>
          </a:p>
        </p:txBody>
      </p:sp>
      <p:sp>
        <p:nvSpPr>
          <p:cNvPr id="3" name="Content Placeholder 2"/>
          <p:cNvSpPr>
            <a:spLocks noGrp="1"/>
          </p:cNvSpPr>
          <p:nvPr>
            <p:ph idx="1"/>
          </p:nvPr>
        </p:nvSpPr>
        <p:spPr>
          <a:xfrm>
            <a:off x="211015" y="1371600"/>
            <a:ext cx="8792308" cy="4953000"/>
          </a:xfrm>
        </p:spPr>
        <p:txBody>
          <a:bodyPr/>
          <a:lstStyle/>
          <a:p>
            <a:pPr algn="just" rtl="1"/>
            <a:r>
              <a:rPr lang="ar-SA" sz="2800" b="1" dirty="0" smtClean="0">
                <a:solidFill>
                  <a:srgbClr val="FF0000"/>
                </a:solidFill>
              </a:rPr>
              <a:t>- تفسير قضائي:</a:t>
            </a:r>
            <a:endParaRPr lang="en-US" sz="2800" dirty="0" smtClean="0">
              <a:solidFill>
                <a:sysClr val="windowText" lastClr="000000"/>
              </a:solidFill>
            </a:endParaRPr>
          </a:p>
          <a:p>
            <a:pPr algn="just" rtl="1"/>
            <a:r>
              <a:rPr lang="ar-SA" sz="2800" dirty="0" smtClean="0">
                <a:solidFill>
                  <a:sysClr val="windowText" lastClr="000000"/>
                </a:solidFill>
              </a:rPr>
              <a:t>  </a:t>
            </a:r>
            <a:r>
              <a:rPr lang="ar-SA" sz="2400" b="1" dirty="0" smtClean="0">
                <a:solidFill>
                  <a:sysClr val="windowText" lastClr="000000"/>
                </a:solidFill>
              </a:rPr>
              <a:t>هو التفسير الذي يقوم به القاضي أثناء نظر الدعوى المرفوعة أمامه للتعرف على حكم القانون المراد تطبيقه في هذه الدعوى .</a:t>
            </a:r>
          </a:p>
          <a:p>
            <a:pPr algn="just" rtl="1"/>
            <a:r>
              <a:rPr lang="ar-SA" sz="2400" b="1" dirty="0" smtClean="0">
                <a:solidFill>
                  <a:srgbClr val="FF0000"/>
                </a:solidFill>
              </a:rPr>
              <a:t>تفسير فقهي :</a:t>
            </a:r>
            <a:endParaRPr lang="en-US" sz="2400" b="1" dirty="0" smtClean="0">
              <a:solidFill>
                <a:srgbClr val="FF0000"/>
              </a:solidFill>
            </a:endParaRPr>
          </a:p>
          <a:p>
            <a:pPr algn="just" rtl="1"/>
            <a:r>
              <a:rPr lang="ar-SA" sz="2400" b="1" dirty="0" smtClean="0"/>
              <a:t>هو التفسير الذي يقوم به الفقهاء عند دراسة وتحليل وشرح النصوص القانونية في مؤلفاتهم وأبحاثهم .</a:t>
            </a:r>
            <a:endParaRPr lang="en-US" sz="2400" b="1" dirty="0" smtClean="0"/>
          </a:p>
          <a:p>
            <a:pPr algn="just" rtl="1"/>
            <a:r>
              <a:rPr lang="ar-SA" sz="2400" b="1" dirty="0" smtClean="0"/>
              <a:t>ويختلف التفسير الفقهي عن التفسير القضائي حيث يغلب الطابع النظري والمنطقي على التفسير الفقهي.</a:t>
            </a:r>
            <a:endParaRPr lang="en-US" sz="2400" b="1" dirty="0" smtClean="0">
              <a:solidFill>
                <a:srgbClr val="2D07CF"/>
              </a:solidFill>
              <a:cs typeface="AL-Mohanad Bold"/>
            </a:endParaRPr>
          </a:p>
          <a:p>
            <a:pPr algn="just" rtl="1"/>
            <a:endParaRPr lang="en-US" sz="2400" b="1" dirty="0" smtClean="0">
              <a:solidFill>
                <a:sysClr val="windowText" lastClr="000000"/>
              </a:solidFill>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JO" sz="3600" b="1" dirty="0" smtClean="0"/>
              <a:t>تطبيق القانون</a:t>
            </a:r>
            <a:r>
              <a:rPr lang="ar-SA" sz="3600" b="1" dirty="0" smtClean="0"/>
              <a:t> </a:t>
            </a:r>
            <a:endParaRPr lang="en-US" sz="3600" dirty="0"/>
          </a:p>
        </p:txBody>
      </p:sp>
      <p:sp>
        <p:nvSpPr>
          <p:cNvPr id="3" name="Content Placeholder 2"/>
          <p:cNvSpPr>
            <a:spLocks noGrp="1"/>
          </p:cNvSpPr>
          <p:nvPr>
            <p:ph idx="1"/>
          </p:nvPr>
        </p:nvSpPr>
        <p:spPr/>
        <p:txBody>
          <a:bodyPr>
            <a:normAutofit lnSpcReduction="10000"/>
          </a:bodyPr>
          <a:lstStyle/>
          <a:p>
            <a:pPr lvl="0" rtl="1"/>
            <a:r>
              <a:rPr lang="ar-SA" sz="2800" b="1" dirty="0" smtClean="0">
                <a:latin typeface="AL-Mohanad Bold"/>
                <a:cs typeface="Simplified Arabic" pitchFamily="2" charset="-78"/>
              </a:rPr>
              <a:t>أولا السلطة المختصة بتطبيق القانون</a:t>
            </a:r>
          </a:p>
          <a:p>
            <a:pPr algn="just" rtl="1">
              <a:buFont typeface="Wingdings" pitchFamily="2" charset="2"/>
              <a:buChar char="v"/>
            </a:pPr>
            <a:r>
              <a:rPr lang="ar-SA" sz="2800" dirty="0" smtClean="0"/>
              <a:t>السلطة المختصة بتطبيق القانون هي </a:t>
            </a:r>
            <a:r>
              <a:rPr lang="ar-SA" sz="2800" b="1" dirty="0" smtClean="0"/>
              <a:t>السلطة القضائية </a:t>
            </a:r>
            <a:r>
              <a:rPr lang="ar-SA" sz="2800" dirty="0" smtClean="0"/>
              <a:t>وذلك عملاً بمبدأ الفصل بين السلطات بحيث لا يجوز لأي سلطة أن تتدخل في هذا الاختصاص .</a:t>
            </a:r>
          </a:p>
          <a:p>
            <a:pPr rtl="1">
              <a:buFont typeface="Wingdings" pitchFamily="2" charset="2"/>
              <a:buChar char="v"/>
            </a:pPr>
            <a:r>
              <a:rPr lang="ar-JO" sz="2800" b="1" dirty="0" smtClean="0">
                <a:solidFill>
                  <a:srgbClr val="FF0000"/>
                </a:solidFill>
              </a:rPr>
              <a:t>المبادئ الأساسية للسلطة القضائية</a:t>
            </a:r>
            <a:endParaRPr lang="en-US" sz="2800" b="1" dirty="0" smtClean="0">
              <a:solidFill>
                <a:srgbClr val="FF0000"/>
              </a:solidFill>
            </a:endParaRPr>
          </a:p>
          <a:p>
            <a:pPr marL="514350" indent="-514350" rtl="1">
              <a:buFont typeface="+mj-lt"/>
              <a:buAutoNum type="arabicParenR"/>
            </a:pPr>
            <a:r>
              <a:rPr lang="ar-JO" sz="2000" b="1" dirty="0" smtClean="0"/>
              <a:t>مبدأ استقلال السلطة القضائية</a:t>
            </a:r>
            <a:endParaRPr lang="en-US" sz="2000" b="1" i="1" dirty="0" smtClean="0"/>
          </a:p>
          <a:p>
            <a:pPr marL="514350" indent="-514350" rtl="1">
              <a:buFont typeface="+mj-lt"/>
              <a:buAutoNum type="arabicParenR"/>
            </a:pPr>
            <a:r>
              <a:rPr lang="ar-JO" sz="2000" b="1" dirty="0" smtClean="0"/>
              <a:t>مبدأ تعدد درجات التقاضي (التقاضي على درجتين)</a:t>
            </a:r>
            <a:endParaRPr lang="en-US" sz="2000" b="1" dirty="0" smtClean="0"/>
          </a:p>
          <a:p>
            <a:pPr marL="514350" indent="-514350" rtl="1">
              <a:buFont typeface="+mj-lt"/>
              <a:buAutoNum type="arabicParenR"/>
            </a:pPr>
            <a:r>
              <a:rPr lang="ar-JO" sz="2000" b="1" dirty="0" smtClean="0"/>
              <a:t>ضمانات عامة أخرى</a:t>
            </a:r>
            <a:endParaRPr lang="en-US" sz="2000" b="1" i="1" dirty="0" smtClean="0"/>
          </a:p>
          <a:p>
            <a:pPr rtl="1"/>
            <a:r>
              <a:rPr lang="ar-JO" sz="2000" b="1" dirty="0" smtClean="0"/>
              <a:t>أولا: المساواة بين الخصوم والمواجهة بينهم</a:t>
            </a:r>
            <a:r>
              <a:rPr lang="ar-SA" sz="2000" b="1" dirty="0" smtClean="0"/>
              <a:t> .</a:t>
            </a:r>
            <a:endParaRPr lang="en-US" sz="2000" b="1" dirty="0" smtClean="0"/>
          </a:p>
          <a:p>
            <a:pPr rtl="1"/>
            <a:r>
              <a:rPr lang="ar-JO" sz="2000" b="1" dirty="0" smtClean="0"/>
              <a:t>ثانيا: مبدأ مجانية القضاء</a:t>
            </a:r>
            <a:r>
              <a:rPr lang="ar-SA" sz="2000" b="1" dirty="0" smtClean="0"/>
              <a:t> .</a:t>
            </a:r>
            <a:endParaRPr lang="en-US" sz="2000" b="1" dirty="0" smtClean="0"/>
          </a:p>
          <a:p>
            <a:pPr rtl="1"/>
            <a:r>
              <a:rPr lang="ar-JO" sz="2000" b="1" dirty="0" smtClean="0"/>
              <a:t>ثالثا: مبدأ علانية الجلسات</a:t>
            </a:r>
            <a:endParaRPr lang="en-US" sz="2000" b="1" dirty="0" smtClean="0"/>
          </a:p>
          <a:p>
            <a:pPr algn="just" rtl="1">
              <a:buFont typeface="Wingdings" pitchFamily="2" charset="2"/>
              <a:buChar char="v"/>
            </a:pPr>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السلطة القضائية في المملكة العربية السعودية</a:t>
            </a:r>
            <a:endParaRPr lang="en-US" sz="3600" dirty="0"/>
          </a:p>
        </p:txBody>
      </p:sp>
      <p:sp>
        <p:nvSpPr>
          <p:cNvPr id="3" name="Content Placeholder 2"/>
          <p:cNvSpPr>
            <a:spLocks noGrp="1"/>
          </p:cNvSpPr>
          <p:nvPr>
            <p:ph idx="1"/>
          </p:nvPr>
        </p:nvSpPr>
        <p:spPr/>
        <p:txBody>
          <a:bodyPr>
            <a:normAutofit lnSpcReduction="10000"/>
          </a:bodyPr>
          <a:lstStyle/>
          <a:p>
            <a:pPr marL="320040" indent="-320040" algn="just" rtl="1" eaLnBrk="1" fontAlgn="auto" hangingPunct="1">
              <a:spcAft>
                <a:spcPts val="0"/>
              </a:spcAft>
              <a:defRPr/>
            </a:pPr>
            <a:r>
              <a:rPr lang="ar-SA" sz="2400" dirty="0" smtClean="0">
                <a:latin typeface="AL-Mohanad Bold"/>
                <a:cs typeface="+mj-cs"/>
              </a:rPr>
              <a:t>يعتمد الفصل في المنازعات القضائية في المملكة على القضاء العادي وقضاء ديوان المظالم ، كما يوجد بعض اللجان الإدارية ذات الإختصاص القضائي التي تفصل في منازعات محددة.</a:t>
            </a:r>
          </a:p>
          <a:p>
            <a:pPr marL="320040" indent="-320040" algn="ctr" rtl="1" eaLnBrk="1" fontAlgn="auto" hangingPunct="1">
              <a:spcAft>
                <a:spcPts val="0"/>
              </a:spcAft>
              <a:defRPr/>
            </a:pPr>
            <a:r>
              <a:rPr lang="ar-SA" sz="2400" b="1" dirty="0" smtClean="0"/>
              <a:t>أ</a:t>
            </a:r>
            <a:r>
              <a:rPr lang="ar-EG" sz="2400" b="1" dirty="0" smtClean="0"/>
              <a:t>: القضاء العادي</a:t>
            </a:r>
            <a:endParaRPr lang="ar-SA" sz="2400" b="1" dirty="0" smtClean="0"/>
          </a:p>
          <a:p>
            <a:pPr rtl="1">
              <a:buFont typeface="Wingdings" pitchFamily="2" charset="2"/>
              <a:buChar char="v"/>
            </a:pPr>
            <a:r>
              <a:rPr lang="ar-SA" sz="1800" b="1" dirty="0" smtClean="0"/>
              <a:t>اختصاص القضاء العادي</a:t>
            </a:r>
          </a:p>
          <a:p>
            <a:pPr rtl="1"/>
            <a:r>
              <a:rPr lang="ar-JO" sz="1800" b="1" dirty="0" smtClean="0"/>
              <a:t>أولا: قضاء الدرجة الأولى(محاكم الدرجة الأولى)</a:t>
            </a:r>
            <a:endParaRPr lang="en-US" sz="1800" b="1" dirty="0" smtClean="0"/>
          </a:p>
          <a:p>
            <a:pPr rtl="1"/>
            <a:r>
              <a:rPr lang="ar-JO" sz="1800" b="1" dirty="0" smtClean="0"/>
              <a:t>1ـ المحاكم المتخصصة </a:t>
            </a:r>
            <a:endParaRPr lang="en-US" sz="1800" b="1" dirty="0" smtClean="0"/>
          </a:p>
          <a:p>
            <a:pPr lvl="0" rtl="1">
              <a:buFont typeface="Wingdings" pitchFamily="2" charset="2"/>
              <a:buChar char="v"/>
            </a:pPr>
            <a:r>
              <a:rPr lang="ar-JO" sz="1800" b="1" dirty="0" smtClean="0"/>
              <a:t>المحكمة الجزائية</a:t>
            </a:r>
            <a:r>
              <a:rPr lang="ar-SA" sz="1800" b="1" dirty="0" smtClean="0"/>
              <a:t> </a:t>
            </a:r>
            <a:r>
              <a:rPr lang="ar-SA" sz="1800" b="1" dirty="0" smtClean="0">
                <a:latin typeface="Gill Sans MT" pitchFamily="34" charset="0"/>
                <a:ea typeface="Times New Roman" pitchFamily="18" charset="0"/>
              </a:rPr>
              <a:t>(</a:t>
            </a:r>
            <a:r>
              <a:rPr lang="ar-EG" sz="1800" b="1" dirty="0" smtClean="0">
                <a:latin typeface="Gill Sans MT" pitchFamily="34" charset="0"/>
                <a:ea typeface="Majalla UI"/>
              </a:rPr>
              <a:t>أ - دوائر قضايا القصاص والحدود. ب - دوائر القضايا التعزيرية. </a:t>
            </a:r>
            <a:r>
              <a:rPr lang="ar-SA" sz="1800" b="1" dirty="0" smtClean="0">
                <a:latin typeface="Gill Sans MT" pitchFamily="34" charset="0"/>
                <a:ea typeface="Majalla UI"/>
              </a:rPr>
              <a:t>ج - دوائر قضايا الأحداث. )</a:t>
            </a:r>
            <a:endParaRPr lang="en-US" sz="1800" b="1" dirty="0" smtClean="0"/>
          </a:p>
          <a:p>
            <a:pPr lvl="0" rtl="1">
              <a:buFont typeface="Wingdings" pitchFamily="2" charset="2"/>
              <a:buChar char="v"/>
            </a:pPr>
            <a:r>
              <a:rPr lang="ar-JO" sz="1800" b="1" dirty="0" smtClean="0"/>
              <a:t> محكمة الأحوال الشخصية.</a:t>
            </a:r>
            <a:endParaRPr lang="en-US" sz="1800" b="1" dirty="0" smtClean="0"/>
          </a:p>
          <a:p>
            <a:pPr lvl="0" rtl="1">
              <a:buFont typeface="Wingdings" pitchFamily="2" charset="2"/>
              <a:buChar char="v"/>
            </a:pPr>
            <a:r>
              <a:rPr lang="ar-JO" sz="1800" b="1" dirty="0" smtClean="0"/>
              <a:t> المحكمة التجارية</a:t>
            </a:r>
            <a:endParaRPr lang="en-US" sz="1800" b="1" dirty="0" smtClean="0"/>
          </a:p>
          <a:p>
            <a:pPr lvl="0" rtl="1">
              <a:buFont typeface="Wingdings" pitchFamily="2" charset="2"/>
              <a:buChar char="v"/>
            </a:pPr>
            <a:r>
              <a:rPr lang="ar-JO" sz="1800" b="1" dirty="0" smtClean="0"/>
              <a:t> المحكمة العمالية</a:t>
            </a:r>
            <a:endParaRPr lang="en-US" sz="1800" b="1" dirty="0" smtClean="0"/>
          </a:p>
          <a:p>
            <a:pPr rtl="1"/>
            <a:r>
              <a:rPr lang="ar-SA" sz="1800" b="1" dirty="0" smtClean="0"/>
              <a:t>2ـ المحاكم العامة (</a:t>
            </a:r>
            <a:r>
              <a:rPr lang="ar-SA" sz="1800" b="1" dirty="0" smtClean="0">
                <a:latin typeface="Gill Sans MT" pitchFamily="34" charset="0"/>
                <a:ea typeface="Times New Roman" pitchFamily="18" charset="0"/>
              </a:rPr>
              <a:t>تختص بما يخرج عن نطاق اختصاصات المحاكم الآخرى)</a:t>
            </a:r>
            <a:endParaRPr lang="ar-SA" sz="1800" b="1" dirty="0" smtClean="0"/>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SA" sz="3600" dirty="0" smtClean="0"/>
              <a:t>ت </a:t>
            </a:r>
            <a:r>
              <a:rPr lang="ar-SA" sz="3600" b="1" dirty="0" smtClean="0"/>
              <a:t>السلطة القضائية في المملكة العربية السعودية </a:t>
            </a:r>
            <a:br>
              <a:rPr lang="ar-SA" sz="3600" b="1" dirty="0" smtClean="0"/>
            </a:br>
            <a:r>
              <a:rPr lang="ar-SA" sz="3600" b="1" dirty="0" err="1" smtClean="0"/>
              <a:t>أ</a:t>
            </a:r>
            <a:r>
              <a:rPr lang="ar-EG" sz="3600" b="1" dirty="0" smtClean="0"/>
              <a:t>: القضاء العادي</a:t>
            </a:r>
            <a:endParaRPr lang="en-US" sz="3600" dirty="0"/>
          </a:p>
        </p:txBody>
      </p:sp>
      <p:sp>
        <p:nvSpPr>
          <p:cNvPr id="3" name="Content Placeholder 2"/>
          <p:cNvSpPr>
            <a:spLocks noGrp="1"/>
          </p:cNvSpPr>
          <p:nvPr>
            <p:ph idx="1"/>
          </p:nvPr>
        </p:nvSpPr>
        <p:spPr/>
        <p:txBody>
          <a:bodyPr>
            <a:normAutofit lnSpcReduction="10000"/>
          </a:bodyPr>
          <a:lstStyle/>
          <a:p>
            <a:pPr rtl="1" eaLnBrk="1" hangingPunct="1">
              <a:buFontTx/>
              <a:buChar char="-"/>
            </a:pPr>
            <a:r>
              <a:rPr lang="ar-JO" sz="2800" b="1" dirty="0" smtClean="0"/>
              <a:t>ثانيا: قضاء الدرجة الثانية (محاكم الاستئناف)</a:t>
            </a:r>
            <a:endParaRPr lang="ar-SA" sz="2800" b="1" dirty="0" smtClean="0">
              <a:cs typeface="AL-Mohanad Bold"/>
            </a:endParaRPr>
          </a:p>
          <a:p>
            <a:pPr rtl="1" eaLnBrk="1" hangingPunct="1">
              <a:buFont typeface="Wingdings" pitchFamily="2" charset="2"/>
              <a:buChar char="v"/>
            </a:pPr>
            <a:r>
              <a:rPr lang="ar-SA" sz="2800" b="1" dirty="0" smtClean="0">
                <a:ea typeface="Majalla UI"/>
                <a:cs typeface="Majalla UI"/>
              </a:rPr>
              <a:t>اختصاصاتها:</a:t>
            </a:r>
          </a:p>
          <a:p>
            <a:pPr rtl="1" eaLnBrk="1" hangingPunct="1"/>
            <a:r>
              <a:rPr lang="ar-EG" sz="2800" dirty="0" smtClean="0">
                <a:ea typeface="Majalla UI"/>
                <a:cs typeface="Majalla UI"/>
              </a:rPr>
              <a:t>النظر في الأحكام القابلة للاستئناف الصادرة من محاكم الدرجة الأولى</a:t>
            </a:r>
            <a:r>
              <a:rPr lang="ar-SA" sz="2800" dirty="0" smtClean="0">
                <a:ea typeface="Majalla UI"/>
                <a:cs typeface="Majalla UI"/>
              </a:rPr>
              <a:t> وتحكم بعد سماع أقوال الخصوم .</a:t>
            </a:r>
          </a:p>
          <a:p>
            <a:pPr rtl="1" eaLnBrk="1" hangingPunct="1">
              <a:buFont typeface="Wingdings" pitchFamily="2" charset="2"/>
              <a:buChar char="v"/>
            </a:pPr>
            <a:r>
              <a:rPr lang="ar-EG" sz="2800" b="1" dirty="0" smtClean="0">
                <a:ea typeface="Times New Roman" pitchFamily="18" charset="0"/>
                <a:cs typeface="Simplified Arabic" pitchFamily="2" charset="-78"/>
              </a:rPr>
              <a:t>تؤلف محاكم الاستئناف من دوائر متخصصة هي</a:t>
            </a:r>
            <a:endParaRPr lang="en-US" sz="2800" b="1" dirty="0" smtClean="0">
              <a:ea typeface="Times New Roman" pitchFamily="18" charset="0"/>
              <a:cs typeface="Simplified Arabic" pitchFamily="2" charset="-78"/>
            </a:endParaRPr>
          </a:p>
          <a:p>
            <a:pPr rtl="1" eaLnBrk="1" hangingPunct="1"/>
            <a:r>
              <a:rPr lang="en-US" sz="2400" b="1" dirty="0" smtClean="0">
                <a:ea typeface="Times New Roman" pitchFamily="18" charset="0"/>
                <a:cs typeface="Simplified Arabic" pitchFamily="2" charset="-78"/>
              </a:rPr>
              <a:t>1</a:t>
            </a:r>
            <a:r>
              <a:rPr lang="ar-EG" sz="2400" b="1" dirty="0" smtClean="0">
                <a:ea typeface="Times New Roman" pitchFamily="18" charset="0"/>
                <a:cs typeface="Simplified Arabic" pitchFamily="2" charset="-78"/>
              </a:rPr>
              <a:t> </a:t>
            </a:r>
            <a:r>
              <a:rPr lang="en-US" sz="2400" b="1" dirty="0" smtClean="0">
                <a:ea typeface="Times New Roman" pitchFamily="18" charset="0"/>
                <a:cs typeface="Simplified Arabic" pitchFamily="2" charset="-78"/>
              </a:rPr>
              <a:t> _</a:t>
            </a:r>
            <a:r>
              <a:rPr lang="ar-EG" sz="2400" b="1" dirty="0" smtClean="0">
                <a:ea typeface="Times New Roman" pitchFamily="18" charset="0"/>
                <a:cs typeface="Simplified Arabic" pitchFamily="2" charset="-78"/>
              </a:rPr>
              <a:t>الدوائر الحقوقية. </a:t>
            </a:r>
            <a:endParaRPr lang="en-US" sz="2400" b="1" dirty="0" smtClean="0">
              <a:cs typeface="Times New Roman" pitchFamily="18" charset="0"/>
            </a:endParaRPr>
          </a:p>
          <a:p>
            <a:pPr rtl="1" eaLnBrk="1" hangingPunct="1"/>
            <a:r>
              <a:rPr lang="en-US" sz="2400" b="1" dirty="0" smtClean="0">
                <a:cs typeface="Simplified Arabic" pitchFamily="2" charset="-78"/>
              </a:rPr>
              <a:t>2</a:t>
            </a:r>
            <a:r>
              <a:rPr lang="ar-EG" sz="2400" b="1" dirty="0" smtClean="0">
                <a:cs typeface="Simplified Arabic" pitchFamily="2" charset="-78"/>
              </a:rPr>
              <a:t>-</a:t>
            </a:r>
            <a:r>
              <a:rPr lang="en-US" sz="2400" b="1" dirty="0" smtClean="0">
                <a:cs typeface="Simplified Arabic" pitchFamily="2" charset="-78"/>
              </a:rPr>
              <a:t> </a:t>
            </a:r>
            <a:r>
              <a:rPr lang="ar-EG" sz="2400" b="1" dirty="0" smtClean="0">
                <a:cs typeface="Simplified Arabic" pitchFamily="2" charset="-78"/>
              </a:rPr>
              <a:t> الدوائر الجزائية. </a:t>
            </a:r>
            <a:endParaRPr lang="en-US" sz="2400" b="1" dirty="0" smtClean="0">
              <a:cs typeface="Times New Roman" pitchFamily="18" charset="0"/>
            </a:endParaRPr>
          </a:p>
          <a:p>
            <a:pPr rtl="1" eaLnBrk="1" hangingPunct="1"/>
            <a:r>
              <a:rPr lang="en-US" sz="2400" b="1" dirty="0" smtClean="0">
                <a:cs typeface="Simplified Arabic" pitchFamily="2" charset="-78"/>
              </a:rPr>
              <a:t>3</a:t>
            </a:r>
            <a:r>
              <a:rPr lang="ar-EG" sz="2400" b="1" dirty="0" smtClean="0">
                <a:cs typeface="Simplified Arabic" pitchFamily="2" charset="-78"/>
              </a:rPr>
              <a:t>- دوائر الأحوال الشخصية. </a:t>
            </a:r>
            <a:endParaRPr lang="en-US" sz="2400" b="1" dirty="0" smtClean="0"/>
          </a:p>
          <a:p>
            <a:pPr rtl="1" eaLnBrk="1" hangingPunct="1"/>
            <a:r>
              <a:rPr lang="en-US" sz="2400" b="1" dirty="0" smtClean="0">
                <a:cs typeface="Simplified Arabic" pitchFamily="2" charset="-78"/>
              </a:rPr>
              <a:t>4</a:t>
            </a:r>
            <a:r>
              <a:rPr lang="ar-EG" sz="2400" b="1" dirty="0" smtClean="0">
                <a:cs typeface="Simplified Arabic" pitchFamily="2" charset="-78"/>
              </a:rPr>
              <a:t>- الدوائر التجارية. </a:t>
            </a:r>
            <a:endParaRPr lang="en-US" sz="2400" b="1" dirty="0" smtClean="0"/>
          </a:p>
          <a:p>
            <a:pPr eaLnBrk="1" hangingPunct="1"/>
            <a:r>
              <a:rPr lang="en-US" sz="2400" b="1" dirty="0" smtClean="0">
                <a:latin typeface="Times New Roman" pitchFamily="18" charset="0"/>
                <a:ea typeface="AL-Mohanad"/>
                <a:cs typeface="AL-Mohanad"/>
              </a:rPr>
              <a:t> </a:t>
            </a:r>
            <a:r>
              <a:rPr lang="ar-SA" sz="2400" b="1" dirty="0" smtClean="0">
                <a:latin typeface="Times New Roman" pitchFamily="18" charset="0"/>
                <a:ea typeface="AL-Mohanad"/>
                <a:cs typeface="AL-Mohanad"/>
              </a:rPr>
              <a:t>- الدوائر العمالية</a:t>
            </a:r>
            <a:r>
              <a:rPr lang="en-US" sz="2800" dirty="0" smtClean="0">
                <a:latin typeface="Times New Roman" pitchFamily="18" charset="0"/>
                <a:ea typeface="AL-Mohanad"/>
                <a:cs typeface="AL-Mohanad"/>
              </a:rPr>
              <a:t>5</a:t>
            </a:r>
            <a:endParaRPr lang="en-US" sz="2800" dirty="0" smtClean="0"/>
          </a:p>
          <a:p>
            <a:pPr rtl="1" eaLnBrk="1" hangingPunct="1"/>
            <a:endParaRPr lang="en-US" sz="2400" dirty="0" smtClean="0"/>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SA" sz="3200" b="1" dirty="0" smtClean="0"/>
              <a:t>السلطة القضائية في المملكة العربية السعودية </a:t>
            </a:r>
            <a:br>
              <a:rPr lang="ar-SA" sz="3200" b="1" dirty="0" smtClean="0"/>
            </a:br>
            <a:r>
              <a:rPr lang="ar-SA" sz="3200" b="1" dirty="0" err="1" smtClean="0"/>
              <a:t>أ</a:t>
            </a:r>
            <a:r>
              <a:rPr lang="ar-EG" sz="3200" b="1" dirty="0" smtClean="0"/>
              <a:t>: القضاء العادي</a:t>
            </a:r>
            <a:endParaRPr lang="en-US" sz="3200" dirty="0"/>
          </a:p>
        </p:txBody>
      </p:sp>
      <p:sp>
        <p:nvSpPr>
          <p:cNvPr id="3" name="Content Placeholder 2"/>
          <p:cNvSpPr>
            <a:spLocks noGrp="1"/>
          </p:cNvSpPr>
          <p:nvPr>
            <p:ph idx="1"/>
          </p:nvPr>
        </p:nvSpPr>
        <p:spPr>
          <a:xfrm>
            <a:off x="457200" y="1524001"/>
            <a:ext cx="8229600" cy="4602163"/>
          </a:xfrm>
        </p:spPr>
        <p:txBody>
          <a:bodyPr>
            <a:normAutofit lnSpcReduction="10000"/>
          </a:bodyPr>
          <a:lstStyle/>
          <a:p>
            <a:pPr rtl="1"/>
            <a:r>
              <a:rPr lang="ar-SA" sz="2800" b="1" dirty="0" smtClean="0">
                <a:cs typeface="Simplified Arabic" pitchFamily="2" charset="-78"/>
              </a:rPr>
              <a:t>ثالثا القضاء العالي ” المحكمة العليا“</a:t>
            </a:r>
          </a:p>
          <a:p>
            <a:pPr rtl="1" eaLnBrk="1" hangingPunct="1">
              <a:buFont typeface="Wingdings" pitchFamily="2" charset="2"/>
              <a:buChar char="v"/>
            </a:pPr>
            <a:r>
              <a:rPr lang="ar-SA" sz="2800" b="1" dirty="0" smtClean="0">
                <a:ea typeface="Majalla UI"/>
              </a:rPr>
              <a:t>اختصاصاتها:</a:t>
            </a:r>
          </a:p>
          <a:p>
            <a:pPr algn="just" rtl="1" eaLnBrk="1" hangingPunct="1">
              <a:buFont typeface="Wingdings" pitchFamily="2" charset="2"/>
              <a:buChar char="§"/>
            </a:pPr>
            <a:r>
              <a:rPr lang="ar-SA" sz="2800" dirty="0" smtClean="0">
                <a:ea typeface="Majalla UI"/>
              </a:rPr>
              <a:t>مراقبة سلامة تطبيق أحكام الشريعة الإسلامية والأنظمة والتشريعات.</a:t>
            </a:r>
            <a:endParaRPr lang="ar-SA" sz="2800" b="1" dirty="0" smtClean="0">
              <a:ea typeface="Majalla UI"/>
            </a:endParaRPr>
          </a:p>
          <a:p>
            <a:pPr algn="just" rtl="1" eaLnBrk="1" hangingPunct="1">
              <a:buFont typeface="Wingdings" pitchFamily="2" charset="2"/>
              <a:buChar char="§"/>
            </a:pPr>
            <a:r>
              <a:rPr lang="ar-SA" sz="2800" dirty="0" smtClean="0">
                <a:ea typeface="Majalla UI"/>
              </a:rPr>
              <a:t>مراجعة الأحكام والقرارات الصادرة من محاكم الاستئناف بالقتل أو القطع أو الرجم أو القصاص.</a:t>
            </a:r>
          </a:p>
          <a:p>
            <a:pPr algn="just" rtl="1" eaLnBrk="1" hangingPunct="1">
              <a:buFont typeface="Wingdings" pitchFamily="2" charset="2"/>
              <a:buChar char="§"/>
            </a:pPr>
            <a:r>
              <a:rPr lang="ar-SA" sz="2800" dirty="0" smtClean="0">
                <a:ea typeface="Majalla UI"/>
              </a:rPr>
              <a:t>القضايا التي يكون محل الاعتراض فيها: (مخالفة الشريعة- عدم الاختصاص – عيب في التشكيل – خطأ في تكييف الوقائع)</a:t>
            </a:r>
          </a:p>
          <a:p>
            <a:pPr algn="just" rtl="1" eaLnBrk="1" hangingPunct="1">
              <a:buFont typeface="Wingdings" pitchFamily="2" charset="2"/>
              <a:buChar char="v"/>
            </a:pPr>
            <a:r>
              <a:rPr lang="ar-EG" sz="2800" dirty="0" smtClean="0"/>
              <a:t>مقر المحكمة العليا</a:t>
            </a:r>
            <a:r>
              <a:rPr lang="ar-SA" sz="2800" dirty="0" smtClean="0"/>
              <a:t> مدينة الرياض</a:t>
            </a: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pPr algn="ctr"/>
            <a:r>
              <a:rPr lang="ar-SA" sz="3200" dirty="0" smtClean="0"/>
              <a:t>ت </a:t>
            </a:r>
            <a:r>
              <a:rPr lang="ar-SA" sz="3200" b="1" dirty="0" smtClean="0"/>
              <a:t>السلطة القضائية في المملكة العربية السعودية </a:t>
            </a:r>
            <a:br>
              <a:rPr lang="ar-SA" sz="3200" b="1" dirty="0" smtClean="0"/>
            </a:br>
            <a:r>
              <a:rPr lang="ar-SA" sz="3200" b="1" dirty="0" err="1" smtClean="0"/>
              <a:t>ب</a:t>
            </a:r>
            <a:r>
              <a:rPr lang="ar-EG" sz="3200" b="1" dirty="0" smtClean="0"/>
              <a:t>: </a:t>
            </a:r>
            <a:r>
              <a:rPr lang="ar-SA" sz="3200" b="1" dirty="0" smtClean="0"/>
              <a:t>ديوان المظالم(القضاء الإداري)</a:t>
            </a:r>
            <a:r>
              <a:rPr lang="en-US" sz="3200" dirty="0" smtClean="0">
                <a:solidFill>
                  <a:schemeClr val="tx2">
                    <a:satMod val="130000"/>
                  </a:schemeClr>
                </a:solidFill>
              </a:rPr>
              <a:t/>
            </a:r>
            <a:br>
              <a:rPr lang="en-US" sz="3200" dirty="0" smtClean="0">
                <a:solidFill>
                  <a:schemeClr val="tx2">
                    <a:satMod val="130000"/>
                  </a:schemeClr>
                </a:solidFill>
              </a:rPr>
            </a:br>
            <a:endParaRPr lang="en-US" sz="3200" dirty="0"/>
          </a:p>
        </p:txBody>
      </p:sp>
      <p:sp>
        <p:nvSpPr>
          <p:cNvPr id="3" name="Content Placeholder 2"/>
          <p:cNvSpPr>
            <a:spLocks noGrp="1"/>
          </p:cNvSpPr>
          <p:nvPr>
            <p:ph idx="1"/>
          </p:nvPr>
        </p:nvSpPr>
        <p:spPr>
          <a:xfrm>
            <a:off x="457200" y="1524001"/>
            <a:ext cx="8229600" cy="4602163"/>
          </a:xfrm>
        </p:spPr>
        <p:txBody>
          <a:bodyPr/>
          <a:lstStyle/>
          <a:p>
            <a:pPr rtl="1" eaLnBrk="1" hangingPunct="1">
              <a:buFont typeface="Wingdings" pitchFamily="2" charset="2"/>
              <a:buChar char="v"/>
            </a:pPr>
            <a:r>
              <a:rPr lang="ar-SA" sz="2800" dirty="0" smtClean="0">
                <a:ea typeface="Majalla UI"/>
                <a:cs typeface="Majalla UI"/>
              </a:rPr>
              <a:t>ديوان المظالم هو هيئة قضاء إداري مستقلة، يرتبط مباشرة بالملك.</a:t>
            </a:r>
          </a:p>
          <a:p>
            <a:pPr rtl="1" eaLnBrk="1" hangingPunct="1">
              <a:spcBef>
                <a:spcPct val="0"/>
              </a:spcBef>
              <a:buFont typeface="Wingdings" pitchFamily="2" charset="2"/>
              <a:buChar char="v"/>
            </a:pPr>
            <a:r>
              <a:rPr lang="ar-SA" sz="2800" b="1" dirty="0" smtClean="0">
                <a:ea typeface="Majalla UI"/>
                <a:cs typeface="Simplified Arabic" pitchFamily="2" charset="-78"/>
              </a:rPr>
              <a:t>تتكون محاكم ديوان المظالم من الآتي: </a:t>
            </a:r>
            <a:endParaRPr lang="en-US" sz="2800" b="1" dirty="0" smtClean="0">
              <a:cs typeface="Simplified Arabic" pitchFamily="2" charset="-78"/>
            </a:endParaRPr>
          </a:p>
          <a:p>
            <a:pPr marL="514350" indent="-514350" algn="ctr" rtl="1" eaLnBrk="1" hangingPunct="1">
              <a:spcBef>
                <a:spcPct val="0"/>
              </a:spcBef>
              <a:buFont typeface="+mj-lt"/>
              <a:buAutoNum type="arabicParenR"/>
            </a:pPr>
            <a:r>
              <a:rPr lang="ar-SA" sz="2800" dirty="0" smtClean="0">
                <a:cs typeface="Simplified Arabic" pitchFamily="2" charset="-78"/>
              </a:rPr>
              <a:t>المحاكم الإدارية .</a:t>
            </a:r>
          </a:p>
          <a:p>
            <a:pPr marL="514350" indent="-514350" algn="ctr" rtl="1" eaLnBrk="1" hangingPunct="1">
              <a:spcBef>
                <a:spcPct val="0"/>
              </a:spcBef>
              <a:buFont typeface="+mj-lt"/>
              <a:buAutoNum type="arabicParenR"/>
            </a:pPr>
            <a:r>
              <a:rPr lang="ar-SA" sz="2800" dirty="0" smtClean="0">
                <a:cs typeface="Simplified Arabic" pitchFamily="2" charset="-78"/>
              </a:rPr>
              <a:t>محاكم الاستئناف الإدارية</a:t>
            </a:r>
          </a:p>
          <a:p>
            <a:pPr marL="514350" indent="-514350" algn="ctr" rtl="1" eaLnBrk="1" hangingPunct="1">
              <a:spcBef>
                <a:spcPct val="0"/>
              </a:spcBef>
              <a:buFont typeface="+mj-lt"/>
              <a:buAutoNum type="arabicParenR"/>
            </a:pPr>
            <a:r>
              <a:rPr lang="ar-SA" sz="2800" dirty="0" smtClean="0">
                <a:cs typeface="Simplified Arabic" pitchFamily="2" charset="-78"/>
              </a:rPr>
              <a:t>المحكمة الإدارية العليا.</a:t>
            </a:r>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pPr algn="ctr"/>
            <a:r>
              <a:rPr lang="ar-SA" sz="3200" dirty="0" smtClean="0"/>
              <a:t>ت </a:t>
            </a:r>
            <a:r>
              <a:rPr lang="ar-SA" sz="3200" b="1" dirty="0" smtClean="0"/>
              <a:t>السلطة القضائية في المملكة العربية السعودية </a:t>
            </a:r>
            <a:br>
              <a:rPr lang="ar-SA" sz="3200" b="1" dirty="0" smtClean="0"/>
            </a:br>
            <a:r>
              <a:rPr lang="ar-SA" sz="3200" b="1" dirty="0" smtClean="0"/>
              <a:t>تدرج محاكم القضاء الإداري</a:t>
            </a:r>
            <a:r>
              <a:rPr lang="en-US" sz="3200" dirty="0" smtClean="0">
                <a:solidFill>
                  <a:schemeClr val="tx2">
                    <a:satMod val="130000"/>
                  </a:schemeClr>
                </a:solidFill>
              </a:rPr>
              <a:t/>
            </a:r>
            <a:br>
              <a:rPr lang="en-US" sz="3200" dirty="0" smtClean="0">
                <a:solidFill>
                  <a:schemeClr val="tx2">
                    <a:satMod val="130000"/>
                  </a:schemeClr>
                </a:solidFill>
              </a:rPr>
            </a:br>
            <a:endParaRPr lang="en-US" sz="3200" dirty="0"/>
          </a:p>
        </p:txBody>
      </p:sp>
      <p:sp>
        <p:nvSpPr>
          <p:cNvPr id="3" name="Content Placeholder 2"/>
          <p:cNvSpPr>
            <a:spLocks noGrp="1"/>
          </p:cNvSpPr>
          <p:nvPr>
            <p:ph idx="1"/>
          </p:nvPr>
        </p:nvSpPr>
        <p:spPr>
          <a:xfrm>
            <a:off x="457200" y="1524001"/>
            <a:ext cx="8229600" cy="4602163"/>
          </a:xfrm>
        </p:spPr>
        <p:txBody>
          <a:bodyPr/>
          <a:lstStyle/>
          <a:p>
            <a:pPr rtl="1" eaLnBrk="1" hangingPunct="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75</a:t>
            </a:fld>
            <a:endParaRPr lang="en-US"/>
          </a:p>
        </p:txBody>
      </p:sp>
      <p:graphicFrame>
        <p:nvGraphicFramePr>
          <p:cNvPr id="6" name="Content Placeholder 3"/>
          <p:cNvGraphicFramePr>
            <a:graphicFrameLocks/>
          </p:cNvGraphicFramePr>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SA" sz="3600" b="1" dirty="0" smtClean="0"/>
              <a:t>تعدد درجات التقاضي في ديوان المظالم "القضاء الإداري"</a:t>
            </a:r>
            <a:r>
              <a:rPr lang="en-US" sz="3600" u="sng" dirty="0" smtClean="0"/>
              <a:t/>
            </a:r>
            <a:br>
              <a:rPr lang="en-US" sz="3600" u="sng" dirty="0" smtClean="0"/>
            </a:br>
            <a:endParaRPr lang="en-US" sz="3600" dirty="0"/>
          </a:p>
        </p:txBody>
      </p:sp>
      <p:sp>
        <p:nvSpPr>
          <p:cNvPr id="3" name="Content Placeholder 2"/>
          <p:cNvSpPr>
            <a:spLocks noGrp="1"/>
          </p:cNvSpPr>
          <p:nvPr>
            <p:ph idx="1"/>
          </p:nvPr>
        </p:nvSpPr>
        <p:spPr/>
        <p:txBody>
          <a:bodyPr/>
          <a:lstStyle/>
          <a:p>
            <a:pPr rtl="1">
              <a:buFontTx/>
              <a:buChar char="-"/>
              <a:defRPr/>
            </a:pPr>
            <a:r>
              <a:rPr lang="ar-SA" sz="2800" b="1" dirty="0" smtClean="0"/>
              <a:t>المحاكم الإدارية وهى تشكل قاعدة الهرم</a:t>
            </a:r>
            <a:r>
              <a:rPr lang="en-US" sz="2800" b="1" dirty="0" smtClean="0"/>
              <a:t> .</a:t>
            </a:r>
            <a:endParaRPr lang="ar-SA" sz="2800" b="1" dirty="0" smtClean="0"/>
          </a:p>
          <a:p>
            <a:pPr rtl="1">
              <a:buFontTx/>
              <a:buChar char="-"/>
              <a:defRPr/>
            </a:pPr>
            <a:r>
              <a:rPr lang="ar-SA" sz="2800" b="1" dirty="0" smtClean="0"/>
              <a:t>محاكم الاستئناف الإدارية تتولى النظر في الأحكام القابلة للاستئناف الصادرة من المحاكم </a:t>
            </a:r>
            <a:r>
              <a:rPr lang="ar-SA" sz="2800" b="1" smtClean="0"/>
              <a:t>الإدارية وتحكم </a:t>
            </a:r>
            <a:r>
              <a:rPr lang="ar-SA" sz="2800" b="1" dirty="0" smtClean="0"/>
              <a:t>بعد سماع الخصوم.</a:t>
            </a:r>
          </a:p>
          <a:p>
            <a:pPr rtl="1">
              <a:buFontTx/>
              <a:buChar char="-"/>
              <a:defRPr/>
            </a:pPr>
            <a:r>
              <a:rPr lang="ar-SA" sz="2800" b="1" dirty="0" smtClean="0"/>
              <a:t>المحكمة الإدارية العليا تختص بالنظر في الاعتراضات على الأحكام التي تصدرها محاكم الاستئناف الإدارية.</a:t>
            </a:r>
            <a:endParaRPr lang="en-US" sz="2800" b="1"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SA" sz="3600" dirty="0" smtClean="0">
                <a:ea typeface="Majalla UI"/>
              </a:rPr>
              <a:t>اللجان شبه القضائية</a:t>
            </a:r>
            <a:r>
              <a:rPr lang="en-US" sz="3600" u="sng" dirty="0" smtClean="0"/>
              <a:t/>
            </a:r>
            <a:br>
              <a:rPr lang="en-US" sz="3600" u="sng" dirty="0" smtClean="0"/>
            </a:br>
            <a:endParaRPr lang="en-US" sz="3600" dirty="0"/>
          </a:p>
        </p:txBody>
      </p:sp>
      <p:sp>
        <p:nvSpPr>
          <p:cNvPr id="3" name="Content Placeholder 2"/>
          <p:cNvSpPr>
            <a:spLocks noGrp="1"/>
          </p:cNvSpPr>
          <p:nvPr>
            <p:ph idx="1"/>
          </p:nvPr>
        </p:nvSpPr>
        <p:spPr/>
        <p:txBody>
          <a:bodyPr/>
          <a:lstStyle/>
          <a:p>
            <a:pPr algn="just" rtl="1" eaLnBrk="1" hangingPunct="1"/>
            <a:r>
              <a:rPr lang="ar-SA" sz="2800" dirty="0" smtClean="0">
                <a:ea typeface="Majalla UI"/>
              </a:rPr>
              <a:t>وهي لجان إدارية ذات اختصاص قضائي، وتقوم بأعمال قضائية وتصدر هذه اللجان </a:t>
            </a:r>
            <a:r>
              <a:rPr lang="ar-SA" sz="2800" smtClean="0">
                <a:ea typeface="Majalla UI"/>
              </a:rPr>
              <a:t>قرارات  ، وقراراتها </a:t>
            </a:r>
            <a:r>
              <a:rPr lang="ar-SA" sz="2800" dirty="0" smtClean="0">
                <a:ea typeface="Majalla UI"/>
              </a:rPr>
              <a:t>قابلة للطعن أمام المحاكم الإدارية، </a:t>
            </a:r>
            <a:r>
              <a:rPr lang="ar-SA" sz="2800" b="1" dirty="0" smtClean="0">
                <a:ea typeface="Majalla UI"/>
              </a:rPr>
              <a:t>وأهمها:</a:t>
            </a:r>
            <a:endParaRPr lang="en-US" sz="2800" b="1" dirty="0" smtClean="0"/>
          </a:p>
          <a:p>
            <a:pPr rtl="1" eaLnBrk="1" hangingPunct="1">
              <a:buFont typeface="Wingdings" pitchFamily="2" charset="2"/>
              <a:buChar char="v"/>
            </a:pPr>
            <a:r>
              <a:rPr lang="ar-EG" sz="2800" dirty="0" smtClean="0">
                <a:ea typeface="Majalla UI"/>
              </a:rPr>
              <a:t>اللجان الجمركية</a:t>
            </a:r>
            <a:endParaRPr lang="en-US" sz="2800" dirty="0" smtClean="0"/>
          </a:p>
          <a:p>
            <a:pPr rtl="1" eaLnBrk="1" hangingPunct="1">
              <a:buFont typeface="Wingdings" pitchFamily="2" charset="2"/>
              <a:buChar char="v"/>
            </a:pPr>
            <a:r>
              <a:rPr lang="ar-EG" sz="2800" dirty="0" smtClean="0">
                <a:ea typeface="Majalla UI"/>
              </a:rPr>
              <a:t>لجنة تسوية المنازعات المصرفية</a:t>
            </a:r>
            <a:endParaRPr lang="en-US" sz="2800" dirty="0" smtClean="0"/>
          </a:p>
          <a:p>
            <a:pPr rtl="1" eaLnBrk="1" hangingPunct="1">
              <a:buFont typeface="Wingdings" pitchFamily="2" charset="2"/>
              <a:buChar char="v"/>
            </a:pPr>
            <a:r>
              <a:rPr lang="ar-EG" sz="2800" dirty="0" smtClean="0">
                <a:ea typeface="Majalla UI"/>
              </a:rPr>
              <a:t>لجان فض المنازعات والمخالفات التأمينية</a:t>
            </a:r>
            <a:endParaRPr lang="en-US" sz="2800" dirty="0" smtClean="0"/>
          </a:p>
          <a:p>
            <a:pPr rtl="1" eaLnBrk="1" hangingPunct="1">
              <a:buFont typeface="Wingdings" pitchFamily="2" charset="2"/>
              <a:buChar char="v"/>
            </a:pPr>
            <a:r>
              <a:rPr lang="ar-EG" sz="2800" dirty="0" smtClean="0">
                <a:ea typeface="Majalla UI"/>
              </a:rPr>
              <a:t>لجنة الفصل في منازعات الأوراق المالية</a:t>
            </a:r>
            <a:endParaRPr lang="en-US" sz="2800" dirty="0" smtClean="0"/>
          </a:p>
          <a:p>
            <a:pPr rtl="1" eaLnBrk="1" hangingPunct="1">
              <a:buFont typeface="Wingdings" pitchFamily="2" charset="2"/>
              <a:buChar char="v"/>
            </a:pPr>
            <a:r>
              <a:rPr lang="ar-EG" sz="2800" dirty="0" smtClean="0">
                <a:ea typeface="Majalla UI"/>
              </a:rPr>
              <a:t>لجنة تسوية منازعات الاستثمار</a:t>
            </a:r>
            <a:endParaRPr lang="en-US" sz="2800" dirty="0" smtClean="0"/>
          </a:p>
          <a:p>
            <a:pPr rtl="1" eaLnBrk="1" hangingPunct="1"/>
            <a:endParaRPr lang="en-US" sz="2400" dirty="0" smtClean="0"/>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التاسعة</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rPr>
              <a:t>نطاق تطبيق القانون</a:t>
            </a:r>
            <a:endParaRPr lang="ar-SA" sz="4800" b="1" dirty="0" smtClean="0">
              <a:solidFill>
                <a:schemeClr val="tx1"/>
              </a:solidFill>
              <a:cs typeface="+mj-cs"/>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سنتناول في هذه المحاضرة </a:t>
            </a:r>
            <a:endParaRPr lang="en-US" sz="4000" dirty="0"/>
          </a:p>
        </p:txBody>
      </p:sp>
      <p:sp>
        <p:nvSpPr>
          <p:cNvPr id="3" name="Content Placeholder 2"/>
          <p:cNvSpPr>
            <a:spLocks noGrp="1"/>
          </p:cNvSpPr>
          <p:nvPr>
            <p:ph idx="1"/>
          </p:nvPr>
        </p:nvSpPr>
        <p:spPr>
          <a:xfrm>
            <a:off x="211015" y="1371600"/>
            <a:ext cx="8792308" cy="4953000"/>
          </a:xfrm>
        </p:spPr>
        <p:txBody>
          <a:bodyPr/>
          <a:lstStyle/>
          <a:p>
            <a:pPr rtl="1">
              <a:buFontTx/>
              <a:buChar char="-"/>
            </a:pPr>
            <a:r>
              <a:rPr lang="ar-SA" dirty="0" smtClean="0">
                <a:cs typeface="Arial" pitchFamily="34" charset="0"/>
              </a:rPr>
              <a:t>نطاق تطبيق القانون من حيث المكان </a:t>
            </a:r>
          </a:p>
          <a:p>
            <a:pPr rtl="1">
              <a:buFontTx/>
              <a:buChar char="-"/>
            </a:pPr>
            <a:r>
              <a:rPr lang="en-US" dirty="0" smtClean="0">
                <a:cs typeface="Arial" pitchFamily="34" charset="0"/>
              </a:rPr>
              <a:t> </a:t>
            </a:r>
            <a:r>
              <a:rPr lang="ar-SA" dirty="0" smtClean="0">
                <a:cs typeface="Arial" pitchFamily="34" charset="0"/>
              </a:rPr>
              <a:t>نطاق تطبيق القانون من حيث الزمان</a:t>
            </a:r>
          </a:p>
          <a:p>
            <a:pPr rtl="1"/>
            <a:r>
              <a:rPr lang="ar-SA" b="1" u="sng" dirty="0" smtClean="0">
                <a:cs typeface="Arial" pitchFamily="34" charset="0"/>
              </a:rPr>
              <a:t>الهدف</a:t>
            </a:r>
          </a:p>
          <a:p>
            <a:pPr rtl="1">
              <a:buFontTx/>
              <a:buChar char="-"/>
            </a:pPr>
            <a:r>
              <a:rPr lang="ar-SA" dirty="0" smtClean="0">
                <a:cs typeface="Arial" pitchFamily="34" charset="0"/>
              </a:rPr>
              <a:t>التعرف على كيفية تحديد نطاق تطبيق القانون</a:t>
            </a: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أولا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11015" y="1371600"/>
            <a:ext cx="8792308" cy="4953000"/>
          </a:xfrm>
        </p:spPr>
        <p:txBody>
          <a:bodyPr/>
          <a:lstStyle/>
          <a:p>
            <a:pPr algn="just" rtl="1"/>
            <a:r>
              <a:rPr lang="ar-SA" sz="2800" b="1" dirty="0" smtClean="0">
                <a:solidFill>
                  <a:sysClr val="windowText" lastClr="000000"/>
                </a:solidFill>
                <a:cs typeface="AL-Mohanad"/>
              </a:rPr>
              <a:t>يتوقف تحديد نطاق تطبيق القانون من حيث المكان على ما إذا كانت الدولة تأخذ بمبدأ إقليمية القوانين أم بمبدأ شخصية القوانين . </a:t>
            </a:r>
            <a:endParaRPr lang="en-US" sz="2400" b="1" dirty="0" smtClean="0">
              <a:solidFill>
                <a:sysClr val="windowText" lastClr="000000"/>
              </a:solidFill>
            </a:endParaRPr>
          </a:p>
          <a:p>
            <a:pPr algn="just" rtl="1"/>
            <a:r>
              <a:rPr lang="ar-SA" sz="2800" b="1" dirty="0" smtClean="0">
                <a:solidFill>
                  <a:srgbClr val="FF0000"/>
                </a:solidFill>
              </a:rPr>
              <a:t>مبدأ إقليمية القوانين :</a:t>
            </a:r>
          </a:p>
          <a:p>
            <a:pPr algn="just" rtl="1"/>
            <a:r>
              <a:rPr lang="ar-SA" sz="2800" b="1" dirty="0" smtClean="0">
                <a:solidFill>
                  <a:sysClr val="windowText" lastClr="000000"/>
                </a:solidFill>
                <a:cs typeface="AL-Mohanad"/>
              </a:rPr>
              <a:t>يعني هذا المبدأ أن قانون الدولة يطبق داخل إقليمها علي كافة الأشخاص الموجودين علي إقليمها سواء كانوا مواطنين أم أجانب ولا يطبق علي من كان خارج حدود إقليمها ولو كان من رعاياها.</a:t>
            </a:r>
            <a:endParaRPr lang="en-US" sz="2800" dirty="0" smtClean="0">
              <a:solidFill>
                <a:sysClr val="windowText" lastClr="000000"/>
              </a:solidFill>
              <a:cs typeface="AL-Mohanad"/>
            </a:endParaRPr>
          </a:p>
          <a:p>
            <a:pPr rtl="1" eaLnBrk="1" hangingPunct="1"/>
            <a:r>
              <a:rPr lang="ar-SA" sz="2800" b="1" dirty="0" smtClean="0">
                <a:solidFill>
                  <a:sysClr val="windowText" lastClr="000000"/>
                </a:solidFill>
                <a:cs typeface="AL-Mohanad"/>
              </a:rPr>
              <a:t>ويستند مبدأ الإقليمية إلى ما للدولة من سيادة تامة على إقليمها وامتداد سلطانها  إلى كافة أنحاء إقليمها.</a:t>
            </a:r>
            <a:endParaRPr lang="en-US" sz="2800" b="1" dirty="0" smtClean="0">
              <a:solidFill>
                <a:sysClr val="windowText" lastClr="000000"/>
              </a:solidFill>
              <a:cs typeface="AL-Mohana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ت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11015" y="1371600"/>
            <a:ext cx="8792308" cy="4953000"/>
          </a:xfrm>
        </p:spPr>
        <p:txBody>
          <a:bodyPr/>
          <a:lstStyle/>
          <a:p>
            <a:pPr rtl="1"/>
            <a:r>
              <a:rPr lang="ar-SA" sz="2800" b="1" dirty="0" smtClean="0">
                <a:solidFill>
                  <a:srgbClr val="FF0000"/>
                </a:solidFill>
                <a:latin typeface="Constantia"/>
              </a:rPr>
              <a:t>مبدأ شخصية القوانين : </a:t>
            </a:r>
            <a:endParaRPr lang="en-US" sz="2800" b="1" dirty="0" smtClean="0">
              <a:solidFill>
                <a:srgbClr val="FF0000"/>
              </a:solidFill>
            </a:endParaRPr>
          </a:p>
          <a:p>
            <a:pPr algn="just"/>
            <a:r>
              <a:rPr lang="ar-SA" sz="2800" b="1" dirty="0" smtClean="0">
                <a:solidFill>
                  <a:srgbClr val="2D07CF"/>
                </a:solidFill>
                <a:cs typeface="AL-Mohanad"/>
              </a:rPr>
              <a:t>      </a:t>
            </a:r>
            <a:r>
              <a:rPr lang="ar-SA" sz="2800" b="1" dirty="0" smtClean="0">
                <a:cs typeface="AL-Mohanad"/>
              </a:rPr>
              <a:t>يعني هذا المبدأ أن قانون كل دولة يطبق على رعاياها فقط ، ولو كانوا يقيمون خارج إقليمها ولا يطبق على الأجانب ولو كانوا يقيمون على إقليمها. </a:t>
            </a:r>
            <a:endParaRPr lang="en-US" sz="2800" b="1" dirty="0" smtClean="0">
              <a:cs typeface="AL-Mohanad"/>
            </a:endParaRPr>
          </a:p>
          <a:p>
            <a:pPr rtl="1" eaLnBrk="1" hangingPunct="1"/>
            <a:r>
              <a:rPr lang="ar-SA" sz="2800" b="1" dirty="0" smtClean="0">
                <a:cs typeface="Simplified Arabic" pitchFamily="2" charset="-78"/>
              </a:rPr>
              <a:t>ويستند هذا المبدأ على فكرة سيادة الدولة على رعاياها .</a:t>
            </a:r>
          </a:p>
          <a:p>
            <a:pPr rtl="1">
              <a:buFont typeface="Wingdings" pitchFamily="2" charset="2"/>
              <a:buChar char="v"/>
            </a:pPr>
            <a:r>
              <a:rPr lang="ar-JO" sz="2800" b="1" dirty="0" smtClean="0">
                <a:solidFill>
                  <a:srgbClr val="FF0000"/>
                </a:solidFill>
              </a:rPr>
              <a:t>نطاق تطبيق المبدأين (المبدأ الغالب في التطبيق)</a:t>
            </a:r>
            <a:endParaRPr lang="ar-SA" sz="2800" b="1" dirty="0" smtClean="0">
              <a:solidFill>
                <a:srgbClr val="FF0000"/>
              </a:solidFill>
            </a:endParaRPr>
          </a:p>
          <a:p>
            <a:pPr rtl="1"/>
            <a:r>
              <a:rPr lang="ar-SA" sz="2800" b="1" dirty="0" smtClean="0"/>
              <a:t>الأصل هو تطبيق مبدأ إقليمية القوانين والاستثناء هو تطبيق مبدأ الشخصية .</a:t>
            </a:r>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a:t>
            </a:r>
            <a:r>
              <a:rPr lang="ar-EG" sz="3600" b="1" dirty="0" smtClean="0"/>
              <a:t>نطاق تطبيق القانون من حيث المكان</a:t>
            </a:r>
            <a:endParaRPr lang="en-US" sz="3600" dirty="0"/>
          </a:p>
        </p:txBody>
      </p:sp>
      <p:sp>
        <p:nvSpPr>
          <p:cNvPr id="3" name="Content Placeholder 2"/>
          <p:cNvSpPr>
            <a:spLocks noGrp="1"/>
          </p:cNvSpPr>
          <p:nvPr>
            <p:ph idx="1"/>
          </p:nvPr>
        </p:nvSpPr>
        <p:spPr/>
        <p:txBody>
          <a:bodyPr/>
          <a:lstStyle/>
          <a:p>
            <a:pPr rtl="1">
              <a:buFont typeface="Wingdings" pitchFamily="2" charset="2"/>
              <a:buChar char="v"/>
            </a:pPr>
            <a:r>
              <a:rPr lang="ar-SA" sz="2800" b="1" dirty="0" smtClean="0">
                <a:solidFill>
                  <a:srgbClr val="FF0000"/>
                </a:solidFill>
              </a:rPr>
              <a:t>الاستثناءات التي ترد على مبدأ إقليمية القوانين:</a:t>
            </a:r>
            <a:endParaRPr lang="en-US" sz="2800" b="1" dirty="0" smtClean="0">
              <a:solidFill>
                <a:srgbClr val="FF0000"/>
              </a:solidFill>
            </a:endParaRPr>
          </a:p>
          <a:p>
            <a:pPr rtl="1"/>
            <a:r>
              <a:rPr lang="ar-JO" sz="2800" b="1" dirty="0" smtClean="0"/>
              <a:t>أولا: الحقوق والواجبات العامة </a:t>
            </a:r>
            <a:endParaRPr lang="en-US" sz="2800" b="1" dirty="0" smtClean="0"/>
          </a:p>
          <a:p>
            <a:pPr rtl="1"/>
            <a:r>
              <a:rPr lang="ar-JO" sz="2800" b="1" dirty="0" smtClean="0"/>
              <a:t>ثانيا: حماية الصالح العام للدولة</a:t>
            </a:r>
            <a:endParaRPr lang="en-US" sz="2800" b="1" dirty="0" smtClean="0"/>
          </a:p>
          <a:p>
            <a:pPr rtl="1"/>
            <a:r>
              <a:rPr lang="ar-JO" sz="2800" b="1" dirty="0" smtClean="0"/>
              <a:t>ثالثا: الحصانات والتمثيل الدبلوماسي </a:t>
            </a:r>
            <a:endParaRPr lang="en-US" sz="2800" b="1" dirty="0" smtClean="0"/>
          </a:p>
          <a:p>
            <a:pPr rtl="1"/>
            <a:r>
              <a:rPr lang="ar-JO" sz="2800" b="1" dirty="0" smtClean="0"/>
              <a:t>رابعا: قواعد الإسناد في القانون الدولي الخاص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r>
              <a:rPr lang="ar-SA" sz="2400" b="1" dirty="0" smtClean="0">
                <a:solidFill>
                  <a:srgbClr val="2D07CF"/>
                </a:solidFill>
                <a:latin typeface="AL-Mohanad"/>
              </a:rPr>
              <a:t>نتناول تطبيق القانون من حيث الزمان في فرعين على النحو التالي :</a:t>
            </a:r>
            <a:endParaRPr lang="en-US" sz="2400" b="1" dirty="0" smtClean="0">
              <a:solidFill>
                <a:srgbClr val="2D07CF"/>
              </a:solidFill>
              <a:latin typeface="AL-Mohanad"/>
            </a:endParaRPr>
          </a:p>
          <a:p>
            <a:r>
              <a:rPr lang="ar-SA" sz="2400" b="1" dirty="0" smtClean="0">
                <a:solidFill>
                  <a:srgbClr val="2D07CF"/>
                </a:solidFill>
                <a:latin typeface="AL-Mohanad"/>
              </a:rPr>
              <a:t>الفرع الأول : إلغاء القانون .</a:t>
            </a:r>
            <a:endParaRPr lang="en-US" sz="2400" b="1" dirty="0" smtClean="0">
              <a:solidFill>
                <a:srgbClr val="2D07CF"/>
              </a:solidFill>
              <a:latin typeface="AL-Mohanad"/>
            </a:endParaRPr>
          </a:p>
          <a:p>
            <a:r>
              <a:rPr lang="ar-SA" sz="2400" b="1" dirty="0" smtClean="0">
                <a:solidFill>
                  <a:srgbClr val="2D07CF"/>
                </a:solidFill>
                <a:latin typeface="AL-Mohanad"/>
              </a:rPr>
              <a:t>الفرع الثاني : تنازع القوانين من حيث الزمان .</a:t>
            </a:r>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pPr rtl="1"/>
            <a:r>
              <a:rPr lang="ar-SA" sz="2800" b="1" dirty="0" smtClean="0"/>
              <a:t>الفرع الأول </a:t>
            </a:r>
            <a:r>
              <a:rPr lang="ar-EG" sz="2800" b="1" dirty="0" smtClean="0"/>
              <a:t>: إلغاء القاعدة القانونية:</a:t>
            </a:r>
            <a:endParaRPr lang="en-US" sz="2800" b="1" dirty="0" smtClean="0"/>
          </a:p>
          <a:p>
            <a:pPr rtl="1">
              <a:buFont typeface="Wingdings" pitchFamily="2" charset="2"/>
              <a:buChar char="v"/>
            </a:pPr>
            <a:r>
              <a:rPr lang="ar-EG" sz="2800" dirty="0" smtClean="0"/>
              <a:t>تسري قواعد القانون كأصل عام بأثر مباشر حتى ينقضي العمل </a:t>
            </a:r>
            <a:r>
              <a:rPr lang="ar-EG" sz="2800" dirty="0" err="1" smtClean="0"/>
              <a:t>به</a:t>
            </a:r>
            <a:r>
              <a:rPr lang="ar-EG" sz="2800" dirty="0" smtClean="0"/>
              <a:t> عن طريق الإلغاء</a:t>
            </a:r>
            <a:r>
              <a:rPr lang="ar-SA" sz="2800" dirty="0" smtClean="0"/>
              <a:t>.</a:t>
            </a:r>
            <a:endParaRPr lang="en-US" sz="2800" dirty="0" smtClean="0"/>
          </a:p>
          <a:p>
            <a:pPr rtl="1">
              <a:buFont typeface="Wingdings" pitchFamily="2" charset="2"/>
              <a:buChar char="v"/>
            </a:pPr>
            <a:r>
              <a:rPr lang="en-GB" sz="2800" b="1" dirty="0" smtClean="0">
                <a:solidFill>
                  <a:srgbClr val="FF0000"/>
                </a:solidFill>
              </a:rPr>
              <a:t> </a:t>
            </a:r>
            <a:r>
              <a:rPr lang="ar-EG" sz="2800" b="1" dirty="0" smtClean="0"/>
              <a:t>يقصد بإلغاء القاعدة القانونية تجريدها من قوتها الملزمة بالنسبة للمستقبل</a:t>
            </a:r>
            <a:r>
              <a:rPr lang="ar-SA" sz="2800" dirty="0" smtClean="0"/>
              <a:t>.</a:t>
            </a:r>
          </a:p>
          <a:p>
            <a:pPr rtl="1">
              <a:buFont typeface="Wingdings" pitchFamily="2" charset="2"/>
              <a:buChar char="v"/>
            </a:pPr>
            <a:r>
              <a:rPr lang="ar-SA" sz="2800" dirty="0" smtClean="0"/>
              <a:t>السلطة التي تملك إلغاء القاعدة القانونية</a:t>
            </a:r>
          </a:p>
          <a:p>
            <a:pPr lvl="0" rtl="1">
              <a:buFont typeface="Wingdings" pitchFamily="2" charset="2"/>
              <a:buChar char="v"/>
            </a:pPr>
            <a:r>
              <a:rPr lang="ar-EG" sz="2800" dirty="0" smtClean="0"/>
              <a:t>ويتخذ إلغاء القاعدة القانونية عدة </a:t>
            </a:r>
            <a:r>
              <a:rPr lang="ar-SA" sz="2800" dirty="0" smtClean="0"/>
              <a:t>أشكال</a:t>
            </a:r>
            <a:r>
              <a:rPr lang="ar-EG" sz="2800" dirty="0" smtClean="0"/>
              <a:t> هي</a:t>
            </a:r>
            <a:r>
              <a:rPr lang="ar-SA" sz="2800" dirty="0" smtClean="0"/>
              <a:t>:</a:t>
            </a:r>
            <a:endParaRPr lang="ar-SA" sz="2800" b="1" dirty="0" smtClean="0"/>
          </a:p>
          <a:p>
            <a:pPr lvl="0" rtl="1">
              <a:buFont typeface="Arial" pitchFamily="34" charset="0"/>
              <a:buChar char="•"/>
            </a:pPr>
            <a:r>
              <a:rPr lang="ar-EG" sz="2800" b="1" dirty="0" smtClean="0"/>
              <a:t>إحلال</a:t>
            </a:r>
            <a:r>
              <a:rPr lang="ar-EG" sz="2800" dirty="0" smtClean="0"/>
              <a:t> قانون جديد</a:t>
            </a:r>
            <a:r>
              <a:rPr lang="ar-SA" sz="2800" dirty="0" smtClean="0"/>
              <a:t> - </a:t>
            </a:r>
            <a:r>
              <a:rPr lang="ar-EG" sz="2800" b="1" dirty="0" smtClean="0"/>
              <a:t>تعديل</a:t>
            </a:r>
            <a:r>
              <a:rPr lang="ar-EG" sz="2800" dirty="0" smtClean="0"/>
              <a:t> مادة أو مجموعة مواد</a:t>
            </a:r>
            <a:r>
              <a:rPr lang="ar-SA" sz="2800" dirty="0" smtClean="0"/>
              <a:t> - </a:t>
            </a:r>
            <a:r>
              <a:rPr lang="ar-EG" sz="2800" b="1" dirty="0" smtClean="0"/>
              <a:t>إحلال مادة </a:t>
            </a:r>
            <a:r>
              <a:rPr lang="ar-EG" sz="2800" dirty="0" smtClean="0"/>
              <a:t>أو مواد جديدة محل مادة أو مواد</a:t>
            </a:r>
            <a:r>
              <a:rPr lang="ar-SA" sz="2800" dirty="0" smtClean="0"/>
              <a:t> – </a:t>
            </a:r>
            <a:r>
              <a:rPr lang="ar-SA" sz="2800" b="1" dirty="0" smtClean="0"/>
              <a:t>الاستغناء.</a:t>
            </a:r>
            <a:endParaRPr lang="en-US" sz="2800" dirty="0" smtClean="0"/>
          </a:p>
          <a:p>
            <a:pPr rtl="1" eaLnBrk="1" hangingPunct="1"/>
            <a:endParaRPr lang="en-US" sz="2400" dirty="0" smtClean="0"/>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57200" y="1524001"/>
            <a:ext cx="8229600" cy="4602163"/>
          </a:xfrm>
        </p:spPr>
        <p:txBody>
          <a:bodyPr>
            <a:normAutofit fontScale="92500"/>
          </a:bodyPr>
          <a:lstStyle/>
          <a:p>
            <a:pPr rtl="1">
              <a:buFont typeface="Wingdings" pitchFamily="2" charset="2"/>
              <a:buChar char="v"/>
            </a:pPr>
            <a:r>
              <a:rPr lang="ar-SA" sz="3600" b="1" dirty="0" smtClean="0"/>
              <a:t>صور الإلغاء</a:t>
            </a:r>
            <a:endParaRPr lang="en-US" sz="3600" b="1" dirty="0" smtClean="0"/>
          </a:p>
          <a:p>
            <a:pPr rtl="1"/>
            <a:r>
              <a:rPr lang="ar-SA" sz="2800" b="1" dirty="0" smtClean="0"/>
              <a:t>أولا: </a:t>
            </a:r>
            <a:r>
              <a:rPr lang="ar-EG" sz="2800" b="1" dirty="0" smtClean="0"/>
              <a:t>الإلغاء الصريح</a:t>
            </a:r>
            <a:r>
              <a:rPr lang="en-US" sz="2800" b="1" dirty="0" smtClean="0"/>
              <a:t>:</a:t>
            </a:r>
            <a:endParaRPr lang="ar-SA" sz="2800" b="1" dirty="0" smtClean="0"/>
          </a:p>
          <a:p>
            <a:pPr marL="514350" indent="-514350" rtl="1">
              <a:buFont typeface="+mj-lt"/>
              <a:buAutoNum type="arabicPeriod"/>
            </a:pPr>
            <a:r>
              <a:rPr lang="ar-EG" sz="2800" dirty="0" smtClean="0"/>
              <a:t>صراحة </a:t>
            </a:r>
            <a:r>
              <a:rPr lang="ar-SA" sz="2800" dirty="0" smtClean="0"/>
              <a:t> بموجب </a:t>
            </a:r>
            <a:r>
              <a:rPr lang="ar-EG" sz="2800" dirty="0" smtClean="0"/>
              <a:t>نص القاعدة القانونية</a:t>
            </a:r>
            <a:r>
              <a:rPr lang="ar-SA" sz="2800" dirty="0" smtClean="0"/>
              <a:t> الجديدة .</a:t>
            </a:r>
          </a:p>
          <a:p>
            <a:pPr marL="514350" indent="-514350" rtl="1">
              <a:buFont typeface="+mj-lt"/>
              <a:buAutoNum type="arabicPeriod"/>
            </a:pPr>
            <a:r>
              <a:rPr lang="ar-EG" sz="2800" dirty="0" smtClean="0"/>
              <a:t>انتهاء المدة المحددة لسريان القاعدة القانونية</a:t>
            </a:r>
            <a:r>
              <a:rPr lang="ar-SA" sz="2800" dirty="0" smtClean="0"/>
              <a:t> .</a:t>
            </a:r>
          </a:p>
          <a:p>
            <a:pPr rtl="1"/>
            <a:r>
              <a:rPr lang="ar-SA" sz="2800" b="1" dirty="0" smtClean="0"/>
              <a:t>ثانياً: </a:t>
            </a:r>
            <a:r>
              <a:rPr lang="ar-EG" sz="2800" b="1" dirty="0" smtClean="0"/>
              <a:t>الإلغاء الضمني</a:t>
            </a:r>
            <a:endParaRPr lang="ar-SA" sz="2800" dirty="0" smtClean="0"/>
          </a:p>
          <a:p>
            <a:pPr marL="514350" indent="-514350" rtl="1">
              <a:buFont typeface="+mj-lt"/>
              <a:buAutoNum type="arabicPeriod"/>
            </a:pPr>
            <a:r>
              <a:rPr lang="ar-SA" sz="2800" dirty="0" smtClean="0">
                <a:solidFill>
                  <a:srgbClr val="FF0000"/>
                </a:solidFill>
              </a:rPr>
              <a:t>التعارض بين النص الجديد والقديم ( جزئي وكلي)</a:t>
            </a:r>
            <a:endParaRPr lang="en-US" sz="2800" dirty="0" smtClean="0">
              <a:solidFill>
                <a:srgbClr val="FF0000"/>
              </a:solidFill>
            </a:endParaRPr>
          </a:p>
          <a:p>
            <a:pPr rtl="1"/>
            <a:r>
              <a:rPr lang="ar-SA" sz="2800" b="1" dirty="0" smtClean="0">
                <a:solidFill>
                  <a:sysClr val="windowText" lastClr="000000"/>
                </a:solidFill>
                <a:latin typeface="AL-Mohanad Bold"/>
              </a:rPr>
              <a:t>ويكون الإلغاء بقدر ما بين القاعدتين من تعارض على النحو التالي </a:t>
            </a:r>
            <a:r>
              <a:rPr lang="ar-SA" sz="2800" b="1" dirty="0" smtClean="0">
                <a:solidFill>
                  <a:sysClr val="windowText" lastClr="000000"/>
                </a:solidFill>
              </a:rPr>
              <a:t>:</a:t>
            </a:r>
            <a:endParaRPr lang="en-US" sz="2800" b="1" dirty="0" smtClean="0">
              <a:solidFill>
                <a:sysClr val="windowText" lastClr="00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57200" y="1524001"/>
            <a:ext cx="8229600" cy="4602163"/>
          </a:xfrm>
        </p:spPr>
        <p:txBody>
          <a:bodyPr>
            <a:normAutofit fontScale="92500" lnSpcReduction="10000"/>
          </a:bodyPr>
          <a:lstStyle/>
          <a:p>
            <a:pPr lvl="0" algn="just" rtl="1"/>
            <a:r>
              <a:rPr lang="ar-SA" sz="3600" dirty="0" smtClean="0">
                <a:cs typeface="AL-Mohanad Bold"/>
              </a:rPr>
              <a:t>التعارض الكلي :</a:t>
            </a:r>
            <a:endParaRPr lang="en-US" sz="3600" dirty="0" smtClean="0">
              <a:cs typeface="AL-Mohanad Bold"/>
            </a:endParaRPr>
          </a:p>
          <a:p>
            <a:pPr algn="just" rtl="1"/>
            <a:r>
              <a:rPr lang="ar-SA" sz="2800" b="1" dirty="0" smtClean="0">
                <a:solidFill>
                  <a:sysClr val="windowText" lastClr="000000"/>
                </a:solidFill>
                <a:cs typeface="AL-Mohanad Bold"/>
              </a:rPr>
              <a:t>  أن يكون التعارض تام بين القاعدتين ويكون ذلك إذا كانتا من طبيعة واحدة بأن تكون القاعدة القديمة عامة وكذلك الجديدة عامة أو العكس بأن تكون القاعدة القديمة خاصة وكذلك الجديدة</a:t>
            </a:r>
            <a:r>
              <a:rPr lang="ar-SA" sz="2800" b="1" dirty="0" smtClean="0">
                <a:solidFill>
                  <a:sysClr val="windowText" lastClr="000000"/>
                </a:solidFill>
              </a:rPr>
              <a:t>. </a:t>
            </a:r>
            <a:endParaRPr lang="en-US" sz="2800" b="1" dirty="0" smtClean="0">
              <a:solidFill>
                <a:sysClr val="windowText" lastClr="000000"/>
              </a:solidFill>
            </a:endParaRPr>
          </a:p>
          <a:p>
            <a:pPr lvl="0" algn="just" rtl="1"/>
            <a:r>
              <a:rPr lang="ar-SA" sz="3600" dirty="0" smtClean="0">
                <a:cs typeface="AL-Mohanad Bold"/>
              </a:rPr>
              <a:t>التعارض الجزئي : </a:t>
            </a:r>
            <a:endParaRPr lang="en-US" sz="3600" dirty="0" smtClean="0">
              <a:cs typeface="AL-Mohanad Bold"/>
            </a:endParaRPr>
          </a:p>
          <a:p>
            <a:pPr algn="just" rtl="1"/>
            <a:r>
              <a:rPr lang="ar-SA" sz="2800" b="1" dirty="0" smtClean="0">
                <a:solidFill>
                  <a:sysClr val="windowText" lastClr="000000"/>
                </a:solidFill>
                <a:cs typeface="AL-Mohanad Bold"/>
              </a:rPr>
              <a:t>عندما تختلف طبيعة القاعدتين فتكون احدهما عامة والأخرى خاصة فيقع تعارض جزئي بينهما</a:t>
            </a:r>
            <a:endParaRPr lang="en-US" sz="2800" b="1" dirty="0" smtClean="0">
              <a:solidFill>
                <a:sysClr val="windowText" lastClr="000000"/>
              </a:solidFill>
              <a:cs typeface="AL-Mohanad Bold"/>
            </a:endParaRPr>
          </a:p>
          <a:p>
            <a:pPr rtl="1"/>
            <a:r>
              <a:rPr lang="ar-SA" sz="2800" dirty="0" smtClean="0">
                <a:solidFill>
                  <a:srgbClr val="FF0000"/>
                </a:solidFill>
              </a:rPr>
              <a:t>2- إعادة تنظيم الموضوع من جديد</a:t>
            </a:r>
            <a:endParaRPr lang="en-US" sz="2800" dirty="0" smtClean="0">
              <a:solidFill>
                <a:srgbClr val="FF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الفرع الثاني :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ysClr val="windowText" lastClr="000000"/>
                </a:solidFill>
                <a:cs typeface="+mj-cs"/>
              </a:rPr>
              <a:t>لكل قاعدة قانونية نطاق زماني تطبق فيه يبدأ من وقت نفاذ القانون وحتى لحظة إلغائه, لذلك فان الأصل هو عدم تطبيق القانون إلا علي الوقائع والتصرفات التي تحدث من وقت نفاذه وهو ما يعرف بمبدأ الأثر الفوري أو المباشر للقانون ،أما الوقائع التي حدثت قبل نفاذه فإنها تظل خاضعة للقانون الذي كان ساريا لحظة وقوعها، وهو ما يعرف بمبدأ عدم رجعية القانون .</a:t>
            </a:r>
            <a:endParaRPr lang="en-US" sz="2800" b="1" dirty="0" smtClean="0">
              <a:solidFill>
                <a:sysClr val="windowText" lastClr="000000"/>
              </a:solidFill>
              <a:cs typeface="+mj-cs"/>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57200" y="1524001"/>
            <a:ext cx="8229600" cy="4602163"/>
          </a:xfrm>
        </p:spPr>
        <p:txBody>
          <a:bodyPr>
            <a:normAutofit lnSpcReduction="10000"/>
          </a:bodyPr>
          <a:lstStyle/>
          <a:p>
            <a:pPr rtl="1">
              <a:buFont typeface="Wingdings" pitchFamily="2" charset="2"/>
              <a:buChar char="v"/>
            </a:pPr>
            <a:r>
              <a:rPr lang="ar-SA" sz="2800" b="1" dirty="0" smtClean="0"/>
              <a:t>مبدأ</a:t>
            </a:r>
            <a:r>
              <a:rPr lang="ar-EG" sz="2800" b="1" dirty="0" smtClean="0"/>
              <a:t>عدم رجعية القوانين</a:t>
            </a:r>
            <a:r>
              <a:rPr lang="ar-SA" sz="2800" b="1" dirty="0" smtClean="0"/>
              <a:t> :يقضي هذا المبدأ بعدم سريان القاعدة القانونية على التصرفات والمراكز القانونية التي تمت قبل نفاذها .</a:t>
            </a:r>
          </a:p>
          <a:p>
            <a:pPr rtl="1"/>
            <a:r>
              <a:rPr lang="ar-SA" sz="2800" dirty="0" smtClean="0"/>
              <a:t>يقوم هذا المبدأ على اعتبارات من أهمها: تحقيق العدالة، واستقرار المعاملات،</a:t>
            </a:r>
            <a:r>
              <a:rPr lang="en-GB" sz="2800" dirty="0" smtClean="0"/>
              <a:t>    </a:t>
            </a:r>
            <a:r>
              <a:rPr lang="ar-SA" sz="2800" dirty="0" smtClean="0"/>
              <a:t> والمنطق السليم .</a:t>
            </a:r>
          </a:p>
          <a:p>
            <a:pPr rtl="1"/>
            <a:r>
              <a:rPr lang="ar-EG" sz="2800" b="1" dirty="0" smtClean="0"/>
              <a:t>الاستثناءات</a:t>
            </a:r>
            <a:r>
              <a:rPr lang="ar-SA" sz="2800" b="1" dirty="0" smtClean="0"/>
              <a:t> التي ترد على مبدأ عدم رجعية القوانين</a:t>
            </a:r>
            <a:endParaRPr lang="en-US" sz="2800" b="1" dirty="0" smtClean="0"/>
          </a:p>
          <a:p>
            <a:pPr rtl="1"/>
            <a:r>
              <a:rPr lang="ar-SA" sz="2800" dirty="0" smtClean="0"/>
              <a:t>1ـ النص الصريح</a:t>
            </a:r>
            <a:endParaRPr lang="en-US" sz="2800" dirty="0" smtClean="0"/>
          </a:p>
          <a:p>
            <a:pPr rtl="1"/>
            <a:r>
              <a:rPr lang="ar-SA" sz="2800" dirty="0" smtClean="0"/>
              <a:t>2ـ القوانين  الأصلح للمتهم </a:t>
            </a:r>
            <a:endParaRPr lang="en-US" sz="2800" dirty="0" smtClean="0"/>
          </a:p>
          <a:p>
            <a:pPr rtl="1"/>
            <a:r>
              <a:rPr lang="ar-SA" sz="2800" dirty="0" smtClean="0"/>
              <a:t>3ـ القوانين المفسرة</a:t>
            </a:r>
            <a:endParaRPr lang="en-US" sz="2800" dirty="0" smtClean="0"/>
          </a:p>
          <a:p>
            <a:pPr rtl="1"/>
            <a:r>
              <a:rPr lang="ar-SA" sz="2800" dirty="0" smtClean="0"/>
              <a:t>4ـ القوانين المتعلقة بالنظام العام أو الآداب </a:t>
            </a:r>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buFont typeface="Wingdings" pitchFamily="2" charset="2"/>
              <a:buChar char="v"/>
            </a:pPr>
            <a:r>
              <a:rPr lang="ar-SA" b="1" dirty="0" smtClean="0"/>
              <a:t>مبدأ الأثر الفوري والمباشر للقانون يعني أن القانون الجديد يسري على كافة الوقائع والتصرفات التي تحدث بعد نفاذه .</a:t>
            </a:r>
          </a:p>
          <a:p>
            <a:pPr algn="just" rtl="1">
              <a:buFont typeface="Wingdings" pitchFamily="2" charset="2"/>
              <a:buChar char="v"/>
            </a:pPr>
            <a:r>
              <a:rPr lang="ar-SA" b="1" dirty="0" smtClean="0"/>
              <a:t>يستثنى من هذا المبدأ العقود التي تمت في ظل القانون القديم ، بحيث تظل المراكز القانونية التي نشأت عنها قائمة وتنتج آثارها طبقا لأحكام القانون القديم  </a:t>
            </a:r>
            <a:r>
              <a:rPr lang="ar-SA" b="1" u="sng" dirty="0" smtClean="0"/>
              <a:t>بشرط ألا تكون قواعد القانون الجديد آمرة</a:t>
            </a:r>
            <a:endParaRPr lang="en-US" b="1" u="sng" dirty="0" smtClean="0"/>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العاشرة</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chemeClr val="tx1"/>
                </a:solidFill>
              </a:rPr>
              <a:t>القسم الثاني </a:t>
            </a:r>
          </a:p>
          <a:p>
            <a:pPr fontAlgn="auto">
              <a:spcBef>
                <a:spcPts val="0"/>
              </a:spcBef>
              <a:spcAft>
                <a:spcPts val="0"/>
              </a:spcAft>
              <a:defRPr/>
            </a:pPr>
            <a:r>
              <a:rPr lang="ar-SA" sz="4800" b="1" dirty="0" smtClean="0">
                <a:solidFill>
                  <a:schemeClr val="tx1"/>
                </a:solidFill>
              </a:rPr>
              <a:t>نظرية الحق</a:t>
            </a: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4000" b="1" dirty="0" smtClean="0"/>
              <a:t>الباب الأول : ماهية الحق</a:t>
            </a:r>
            <a:endParaRPr lang="en-US" sz="4000" dirty="0" smtClean="0"/>
          </a:p>
        </p:txBody>
      </p:sp>
      <p:sp>
        <p:nvSpPr>
          <p:cNvPr id="3" name="Content Placeholder 2"/>
          <p:cNvSpPr>
            <a:spLocks noGrp="1"/>
          </p:cNvSpPr>
          <p:nvPr>
            <p:ph idx="1"/>
          </p:nvPr>
        </p:nvSpPr>
        <p:spPr>
          <a:xfrm>
            <a:off x="211015" y="1371600"/>
            <a:ext cx="8792308" cy="4953000"/>
          </a:xfrm>
        </p:spPr>
        <p:txBody>
          <a:bodyPr/>
          <a:lstStyle/>
          <a:p>
            <a:pPr algn="just" rtl="1" eaLnBrk="1" hangingPunct="1"/>
            <a:r>
              <a:rPr lang="ar-SA" sz="2800" b="1" dirty="0" smtClean="0">
                <a:latin typeface="AL-Mohanad"/>
              </a:rPr>
              <a:t>الحق هو سلطة يمنحها القانون لشخص يكون له بمقتضاها أن يقوم بعمل معين تحقيقا لمصلحة يقرها القانون ويحميها .</a:t>
            </a:r>
            <a:endParaRPr lang="en-US" sz="2800" b="1" dirty="0" smtClean="0">
              <a:latin typeface="AL-Mohanad"/>
            </a:endParaRPr>
          </a:p>
          <a:p>
            <a:pPr algn="just" rtl="1" eaLnBrk="1" hangingPunct="1"/>
            <a:r>
              <a:rPr lang="ar-SA" sz="2800" b="1" dirty="0" smtClean="0">
                <a:latin typeface="AL-Mohanad"/>
              </a:rPr>
              <a:t>يمكن تقسيم الحقوق إلي حقوق غير مالية وحقوق مالية وحقوق مختلطة :</a:t>
            </a:r>
          </a:p>
          <a:p>
            <a:pPr algn="just" rtl="1" eaLnBrk="1" hangingPunct="1"/>
            <a:r>
              <a:rPr lang="ar-SA" sz="2800" b="1" dirty="0" smtClean="0">
                <a:latin typeface="AL-Mohanad"/>
              </a:rPr>
              <a:t>- فالحقوق غير المالية هي التي لا يمكن تقويمها بالنقود لأنها تنطوي علي قيمة معنوية وليس قيمة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المالية فهي التي يمكن تقويمها بالنقود وتحقق مصلحة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المختلطة هي التي يمتزج فيها جانبان : جانب مالي يمكن تقويمه بالنقود وجانب غير مالي لا يمكن تقويمه بالنقود .</a:t>
            </a:r>
            <a:endParaRPr lang="en-US" sz="2800" b="1" dirty="0" smtClean="0">
              <a:latin typeface="AL-Mohanad"/>
            </a:endParaRP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أنواع الحقوق</a:t>
            </a:r>
            <a:endParaRPr lang="en-US" sz="4000" dirty="0"/>
          </a:p>
        </p:txBody>
      </p:sp>
      <p:sp>
        <p:nvSpPr>
          <p:cNvPr id="3" name="Content Placeholder 2"/>
          <p:cNvSpPr>
            <a:spLocks noGrp="1"/>
          </p:cNvSpPr>
          <p:nvPr>
            <p:ph idx="1"/>
          </p:nvPr>
        </p:nvSpPr>
        <p:spPr>
          <a:xfrm>
            <a:off x="211015" y="1371600"/>
            <a:ext cx="8792308" cy="4953000"/>
          </a:xfrm>
        </p:spPr>
        <p:txBody>
          <a:bodyPr/>
          <a:lstStyle/>
          <a:p>
            <a:pPr algn="ctr"/>
            <a:r>
              <a:rPr lang="ar-SA" sz="2800" b="1" dirty="0" smtClean="0">
                <a:solidFill>
                  <a:srgbClr val="FF0000"/>
                </a:solidFill>
              </a:rPr>
              <a:t>المبحث الأول :الحقوق غير المالية</a:t>
            </a:r>
            <a:endParaRPr lang="en-US" sz="2800" dirty="0" smtClean="0">
              <a:solidFill>
                <a:srgbClr val="FF0000"/>
              </a:solidFill>
            </a:endParaRPr>
          </a:p>
          <a:p>
            <a:pPr rtl="1" eaLnBrk="1" hangingPunct="1"/>
            <a:r>
              <a:rPr lang="ar-SA" sz="2800" b="1" dirty="0" smtClean="0">
                <a:latin typeface="AL-Mohanad"/>
              </a:rPr>
              <a:t>- يندرج ضمن هذه الحقوق : الحقوق السياسية ، وحقوق الأسرة ، والحقوق اللصيقة بالشخصية . </a:t>
            </a:r>
            <a:endParaRPr lang="en-US" sz="2800" b="1" dirty="0" smtClean="0">
              <a:solidFill>
                <a:schemeClr val="bg1"/>
              </a:solidFill>
              <a:latin typeface="AL-Mohanad"/>
              <a:cs typeface="AL-Mohanad Bold" pitchFamily="2" charset="-78"/>
            </a:endParaRPr>
          </a:p>
          <a:p>
            <a:pPr rtl="1" eaLnBrk="1" hangingPunct="1"/>
            <a:r>
              <a:rPr lang="ar-SA" sz="2800" b="1" dirty="0" smtClean="0">
                <a:latin typeface="AL-Mohanad"/>
              </a:rPr>
              <a:t>المطلب الأول: الحقوق السياسية</a:t>
            </a:r>
          </a:p>
          <a:p>
            <a:pPr rtl="1" eaLnBrk="1" hangingPunct="1"/>
            <a:r>
              <a:rPr lang="ar-SA" sz="2800" b="1" dirty="0" smtClean="0">
                <a:latin typeface="AL-Mohanad"/>
              </a:rPr>
              <a:t>هي التي تمنح للشخص باعتباره عضوا في جماعة سياسية ، وتخول لصاحبها حق المشاركة في الحكم وإدارة شئون بلده ، مثل حق الانتخاب وحق الترشيح وحق تولي الوظائف العامة وتتميز بالخصائص التالية :</a:t>
            </a:r>
            <a:endParaRPr lang="en-US" sz="2800" b="1" dirty="0" smtClean="0">
              <a:latin typeface="AL-Mohanad"/>
            </a:endParaRPr>
          </a:p>
          <a:p>
            <a:pPr rtl="1" eaLnBrk="1" hangingPunct="1"/>
            <a:r>
              <a:rPr lang="ar-SA" sz="2800" b="1" dirty="0" smtClean="0">
                <a:latin typeface="AL-Mohanad Bold"/>
              </a:rPr>
              <a:t>أولا : أنها قاصرة عادة على المواطنين أي التابعين لجنسية الدولة </a:t>
            </a:r>
          </a:p>
          <a:p>
            <a:pPr rtl="1" eaLnBrk="1" hangingPunct="1"/>
            <a:r>
              <a:rPr lang="ar-SA" sz="2800" b="1" dirty="0" smtClean="0">
                <a:latin typeface="AL-Mohanad"/>
              </a:rPr>
              <a:t>ثانيا : أنها ليست حقوقاً خالصة بل تخالطها الواجبات</a:t>
            </a:r>
            <a:r>
              <a:rPr lang="en-US" sz="2800" b="1" dirty="0" smtClean="0">
                <a:latin typeface="AL-Mohanad"/>
              </a:rPr>
              <a:t> ..</a:t>
            </a:r>
            <a:endParaRPr lang="en-US" sz="2800" b="1" dirty="0" smtClean="0">
              <a:solidFill>
                <a:srgbClr val="2D07CF"/>
              </a:solidFill>
              <a:latin typeface="AL-Mohanad"/>
              <a:cs typeface="AL-Mohanad Bol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92</a:t>
            </a:fld>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algn="ctr" rtl="1"/>
            <a:r>
              <a:rPr lang="ar-SA" sz="4000" b="1" dirty="0" smtClean="0"/>
              <a:t/>
            </a:r>
            <a:br>
              <a:rPr lang="ar-SA" sz="4000" b="1" dirty="0" smtClean="0"/>
            </a:br>
            <a:r>
              <a:rPr lang="ar-SA" sz="4000" b="1" dirty="0" smtClean="0"/>
              <a:t>ت :الحقوق غير المالية</a:t>
            </a: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endParaRPr lang="en-US" sz="2800" b="1" dirty="0" smtClean="0"/>
          </a:p>
          <a:p>
            <a:pPr rtl="1"/>
            <a:r>
              <a:rPr lang="en-US" sz="2800" b="1" dirty="0" smtClean="0"/>
              <a:t> </a:t>
            </a:r>
            <a:r>
              <a:rPr lang="ar-SA" sz="2800" b="1" dirty="0" smtClean="0"/>
              <a:t>ثالثا : الحق السياسي لا يمكن التصرف فيه ولا يسقط بالتقادم ولا ينتقل للورثة . </a:t>
            </a:r>
          </a:p>
          <a:p>
            <a:pPr rtl="1"/>
            <a:endParaRPr lang="en-US" sz="2800" b="1" dirty="0" smtClean="0">
              <a:solidFill>
                <a:srgbClr val="2D07CF"/>
              </a:solidFill>
              <a:cs typeface="AL-Mohanad Bold"/>
            </a:endParaRPr>
          </a:p>
          <a:p>
            <a:pPr rtl="1" eaLnBrk="1" hangingPunct="1"/>
            <a:r>
              <a:rPr lang="ar-SA" sz="2800" b="1" dirty="0" smtClean="0"/>
              <a:t>تختلف الحقوق السياسية عن الحقوق المدنية التي تنظم نشاط الفرد في علاقته مع غيره -مثل حق الشخص في الحياة وحقه في الزواج وحريته في التعاملات - في انها تهتم بمصالح الجماعة في حين تهتم الحقوق المدنية بالمصالح الفردية .</a:t>
            </a:r>
            <a:endParaRPr lang="en-US" sz="2800" b="1" dirty="0" smtClean="0"/>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المطلب الثاني :حقوق الأسرة</a:t>
            </a:r>
            <a:endParaRPr lang="en-US" sz="2800" b="1" dirty="0" smtClean="0">
              <a:solidFill>
                <a:srgbClr val="FF0000"/>
              </a:solidFill>
            </a:endParaRPr>
          </a:p>
          <a:p>
            <a:pPr algn="just" rtl="1"/>
            <a:r>
              <a:rPr lang="ar-SA" sz="2800" b="1" dirty="0" smtClean="0"/>
              <a:t>هي الحقوق التي تثبت للإنسان باعتباره عضوا في أسرة معينة سواء أكان ذلك بسبب الزواج أم النسب . ومن أمثلتها حق الزوج في الطاعة ، وحق الزوجة في إنفاق زوجها عليها ، وحق الأب في تأديب أولاده ، وحق الأولاد في إنفاق والدهم عليهم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rtl="1"/>
            <a:r>
              <a:rPr lang="ar-SA" sz="2400" b="1" dirty="0" smtClean="0">
                <a:solidFill>
                  <a:srgbClr val="FF0000"/>
                </a:solidFill>
              </a:rPr>
              <a:t>المطلب الثالث :الحقوق اللصيقة بالشخصية </a:t>
            </a:r>
          </a:p>
          <a:p>
            <a:pPr algn="ctr"/>
            <a:endParaRPr lang="en-US" sz="2400" b="1" dirty="0" smtClean="0">
              <a:solidFill>
                <a:srgbClr val="FF0000"/>
              </a:solidFill>
            </a:endParaRPr>
          </a:p>
          <a:p>
            <a:pPr algn="just" rtl="1"/>
            <a:r>
              <a:rPr lang="ar-SA" sz="2400" b="1" dirty="0" smtClean="0"/>
              <a:t>يقصد بها تلك الحقوق المقررة للأشخاص للمحافظة علي شخصيتهم ، وتثبت هذه الحقوق لكل إنسان سواء كان من المواطنين أو الأجانب ، ومع ذلك يحق للدولة أن تفرض بعض القيود علي الأجانب بالنسبة لممارسة هذه الحقوق .</a:t>
            </a:r>
            <a:endParaRPr lang="en-US" sz="2400" b="1" dirty="0" smtClean="0"/>
          </a:p>
          <a:p>
            <a:pPr algn="just" rtl="1"/>
            <a:r>
              <a:rPr lang="ar-SA" sz="2400" b="1" dirty="0" smtClean="0"/>
              <a:t>ومن أمثلتها تلك التي تهدف إلى حماية الكيان المادي للإنسان كالحق في الحياة وفي سلامة الجسم والأعضاء ، وكذلك التي تهدف إلي حماية الكيان الأدبي والمعنوي للإنسان كالحق في السمعة والشرف ، ومنها الحريات الشخصية التي تمكن الشخص من مزاولة نشاطه كحرية التنقل وحرية العمل وحرية التعاقد وحرية الزواج .</a:t>
            </a:r>
            <a:endParaRPr lang="en-US" sz="2400" b="1" dirty="0" smtClean="0"/>
          </a:p>
          <a:p>
            <a:pPr algn="l" rtl="1"/>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ctr" rtl="1"/>
            <a:r>
              <a:rPr lang="ar-SA" sz="2800" b="1" dirty="0" smtClean="0">
                <a:solidFill>
                  <a:srgbClr val="FF0000"/>
                </a:solidFill>
              </a:rPr>
              <a:t>خصائص الحقوق اللصيقة بالشخصية</a:t>
            </a:r>
            <a:endParaRPr lang="ar-SA" sz="2800" dirty="0" smtClean="0"/>
          </a:p>
          <a:p>
            <a:pPr rtl="1" eaLnBrk="1" hangingPunct="1">
              <a:buFontTx/>
              <a:buChar char="-"/>
            </a:pPr>
            <a:r>
              <a:rPr lang="ar-SA" sz="2800" b="1" dirty="0" smtClean="0"/>
              <a:t>أولا : لا يجوز تصرف صاحبها فيها إلي الغير.</a:t>
            </a:r>
          </a:p>
          <a:p>
            <a:pPr rtl="1" eaLnBrk="1" hangingPunct="1">
              <a:buFontTx/>
              <a:buChar char="-"/>
            </a:pPr>
            <a:r>
              <a:rPr lang="ar-SA" sz="2800" b="1" dirty="0" smtClean="0"/>
              <a:t>ثانيا :لا تسقط هذه الحقوق ولا تكتسب بالتقادم.</a:t>
            </a:r>
            <a:endParaRPr lang="en-US" sz="2800" b="1" dirty="0" smtClean="0"/>
          </a:p>
          <a:p>
            <a:pPr rtl="1" eaLnBrk="1" hangingPunct="1">
              <a:buFontTx/>
              <a:buChar char="-"/>
            </a:pPr>
            <a:r>
              <a:rPr lang="ar-SA" sz="2800" b="1" dirty="0" smtClean="0"/>
              <a:t>ثالثا : لا ينتقل معظمها إلي الورثة.</a:t>
            </a:r>
          </a:p>
          <a:p>
            <a:pPr rtl="1" eaLnBrk="1" hangingPunct="1">
              <a:buFontTx/>
              <a:buChar char="-"/>
            </a:pPr>
            <a:r>
              <a:rPr lang="ar-SA" sz="2800" b="1" dirty="0" smtClean="0"/>
              <a:t>رابعا : الاعتداء عليها ينشئ حقا ماليا في التعويض.</a:t>
            </a:r>
            <a:endParaRPr lang="en-US" sz="2800" b="1"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lstStyle/>
          <a:p>
            <a:pPr algn="ctr" rtl="1"/>
            <a:r>
              <a:rPr lang="ar-SA" sz="3200" b="1" dirty="0" smtClean="0"/>
              <a:t>المبحث الثاني الحقوق المالية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22031" y="1752601"/>
            <a:ext cx="8229600" cy="3992563"/>
          </a:xfrm>
        </p:spPr>
        <p:txBody>
          <a:bodyPr/>
          <a:lstStyle/>
          <a:p>
            <a:pPr algn="just" rtl="1"/>
            <a:r>
              <a:rPr lang="ar-SA" sz="2800" b="1" dirty="0" smtClean="0"/>
              <a:t>هي الحقوق التي يمكن تقويمها بالنقود ،وتنقسم هذه الحقوق إلي حقوق عينية ، وحقوق دائنية أو شخصية </a:t>
            </a:r>
            <a:endParaRPr lang="en-US" sz="2800" b="1" dirty="0" smtClean="0"/>
          </a:p>
          <a:p>
            <a:pPr rtl="1"/>
            <a:r>
              <a:rPr lang="ar-SA" sz="2800" b="1" dirty="0" smtClean="0">
                <a:cs typeface="Simplified Arabic" pitchFamily="2" charset="-78"/>
              </a:rPr>
              <a:t>المطلب الأول: الحقوق العينية</a:t>
            </a:r>
            <a:endParaRPr lang="en-US" sz="2800" b="1" dirty="0" smtClean="0">
              <a:solidFill>
                <a:srgbClr val="FF0000"/>
              </a:solidFill>
            </a:endParaRPr>
          </a:p>
          <a:p>
            <a:pPr algn="just" rtl="1"/>
            <a:r>
              <a:rPr lang="ar-SA" sz="2800" b="1" dirty="0" smtClean="0"/>
              <a:t>الحق العيني سلطة مباشرة لشخص علي شئ مادي معين تخوله حق الحصول علي منافع مادية من هذا الشئ . </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rgbClr val="FF0000"/>
                </a:solidFill>
              </a:rPr>
              <a:t>الحقوق العينية</a:t>
            </a:r>
          </a:p>
          <a:p>
            <a:pPr algn="just" rtl="1"/>
            <a:r>
              <a:rPr lang="ar-SA" sz="2800" b="1" dirty="0" smtClean="0">
                <a:solidFill>
                  <a:srgbClr val="FF0000"/>
                </a:solidFill>
              </a:rPr>
              <a:t> </a:t>
            </a:r>
            <a:r>
              <a:rPr lang="en-US" sz="2800" b="1" dirty="0" smtClean="0">
                <a:cs typeface="Simplified Arabic" pitchFamily="2" charset="-78"/>
              </a:rPr>
              <a:t/>
            </a:r>
            <a:br>
              <a:rPr lang="en-US" sz="2800" b="1" dirty="0" smtClean="0">
                <a:cs typeface="Simplified Arabic" pitchFamily="2" charset="-78"/>
              </a:rPr>
            </a:br>
            <a:r>
              <a:rPr lang="ar-SA" sz="2800" b="1" dirty="0" smtClean="0"/>
              <a:t>يتميز الحق العيني عن غيره من الحقوق في أنه يرد علي شئ معين بالذات ، ويخول صاحبه سلطة مباشرة علي هذا الشئ ، فهو يتميز عن الحق المعنوي الذي يرد علي شئ معنوي ، ويتميز عن حق الدائنية الذي لا يخول صاحبه سلطة مباشرة علي محل حقه ، لأنه لا يستطيع الوصول إليه إلا عن طريق شخص آخر هو المدين بهذا الحق .</a:t>
            </a:r>
            <a:endParaRPr lang="en-US" sz="2800"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57200" y="1524001"/>
            <a:ext cx="8229600" cy="4602163"/>
          </a:xfrm>
        </p:spPr>
        <p:txBody>
          <a:bodyPr/>
          <a:lstStyle/>
          <a:p>
            <a:pPr rtl="1">
              <a:buFont typeface="Wingdings" pitchFamily="2" charset="2"/>
              <a:buChar char="v"/>
            </a:pPr>
            <a:r>
              <a:rPr lang="ar-SA" sz="2800" b="1" dirty="0" smtClean="0">
                <a:solidFill>
                  <a:srgbClr val="FF0000"/>
                </a:solidFill>
              </a:rPr>
              <a:t>تنقسم الحقوق العينية إلي قسمين </a:t>
            </a:r>
            <a:r>
              <a:rPr lang="en-US" sz="2800" b="1" dirty="0" smtClean="0">
                <a:solidFill>
                  <a:srgbClr val="FF0000"/>
                </a:solidFill>
              </a:rPr>
              <a:t>:</a:t>
            </a:r>
            <a:endParaRPr lang="ar-SA" sz="2800" b="1" dirty="0" smtClean="0">
              <a:solidFill>
                <a:srgbClr val="FF0000"/>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rgbClr val="FF0000"/>
                </a:solidFill>
              </a:rPr>
              <a:t>أولا : الحقوق العينية الأصلية :</a:t>
            </a:r>
            <a:r>
              <a:rPr lang="ar-SA" sz="2800" dirty="0" smtClean="0">
                <a:solidFill>
                  <a:srgbClr val="FF0000"/>
                </a:solidFill>
              </a:rPr>
              <a:t> </a:t>
            </a:r>
            <a:r>
              <a:rPr lang="ar-SA" sz="2800" b="1" dirty="0" smtClean="0"/>
              <a:t>وهي الحقوق التي تنشأ مستقلة غير تابعة لحق آخر ، فهي تكون مقصودة لذاتها ، لذلك فهي أصلية وتخول صاحبها سلطة مباشرة علي شئ مادي معين ولذلك هي عينية .</a:t>
            </a:r>
            <a:endParaRPr lang="en-US" sz="2800" b="1" dirty="0" smtClean="0"/>
          </a:p>
          <a:p>
            <a:pPr algn="just" rtl="1">
              <a:buFont typeface="Wingdings" pitchFamily="2" charset="2"/>
              <a:buChar char="v"/>
            </a:pPr>
            <a:r>
              <a:rPr lang="ar-SA" sz="2800" b="1" dirty="0" smtClean="0"/>
              <a:t>وتخول هذه الحقوق لصاحبها سلطات استعمال الشئ أو استغلاله أو التصرف فيه أو جزء من هذه السلطات وأبرز مثال لها حق الملكية .</a:t>
            </a:r>
            <a:endParaRPr lang="en-US" sz="2800" b="1" dirty="0" smtClean="0"/>
          </a:p>
          <a:p>
            <a:pPr rtl="1">
              <a:buFont typeface="Wingdings" pitchFamily="2" charset="2"/>
              <a:buChar char="v"/>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57200" y="1524001"/>
            <a:ext cx="8229600" cy="4602163"/>
          </a:xfrm>
        </p:spPr>
        <p:txBody>
          <a:bodyPr>
            <a:normAutofit fontScale="92500" lnSpcReduction="10000"/>
          </a:bodyPr>
          <a:lstStyle/>
          <a:p>
            <a:pPr algn="just" rtl="1"/>
            <a:r>
              <a:rPr lang="ar-SA" sz="2800" b="1" dirty="0" smtClean="0">
                <a:solidFill>
                  <a:srgbClr val="FF0000"/>
                </a:solidFill>
                <a:latin typeface="AL-Mohanad Bold"/>
              </a:rPr>
              <a:t>ثانيا :الحقوق العينية التبعية :</a:t>
            </a:r>
            <a:r>
              <a:rPr lang="ar-SA" sz="2800" b="1" dirty="0" smtClean="0">
                <a:latin typeface="AL-Mohanad Bold"/>
              </a:rPr>
              <a:t>هي الحقوق التي تخول صاحبها سلطة مباشرة علي شئ مادي معين ضمانا للوفاء بحق شخصي . وقد سميت حقوقا عينية تبعية لأنها تخول صاحبها سلطة مباشرة علي شئ مادي معين لذلك فهي عينية وهي لا تقصد لذاتها ، وإنما تنشأ تابعة لحق شخصي تضمن الوفاء به ، فهي تدور معه وجودا وعدما لذلك فهي تسمي تبعية .</a:t>
            </a:r>
            <a:endParaRPr lang="en-US" sz="2800" b="1" dirty="0" smtClean="0">
              <a:latin typeface="AL-Mohanad Bold"/>
            </a:endParaRPr>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فهي ضمانات أو تأمينات عينية يتطلبها الدائن لضمان الوفاء بدينه حيث تخول له أن يكون مفضلا علي سائر الدائنين العاديين في استيفاء حقه من ثمن مال معين يملكه المدين فهي توفر للدائن ميزة الأولوية كما تخول له أيضا تتبع المال الذي ترد عليه هذه الحقوق . وأبرز مثال عليها حق الرهن الرسمي والرهن الحيازي </a:t>
            </a:r>
            <a:r>
              <a:rPr lang="ar-SA" sz="2800" b="1" dirty="0" smtClean="0"/>
              <a:t>.</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57200" y="1524001"/>
            <a:ext cx="8229600" cy="4602163"/>
          </a:xfrm>
        </p:spPr>
        <p:txBody>
          <a:bodyPr/>
          <a:lstStyle/>
          <a:p>
            <a:pPr algn="ctr" rtl="1"/>
            <a:r>
              <a:rPr lang="ar-SA" sz="2800" b="1" dirty="0" smtClean="0">
                <a:solidFill>
                  <a:srgbClr val="FF0000"/>
                </a:solidFill>
              </a:rPr>
              <a:t>المطلب الثاني حق الدائنية</a:t>
            </a:r>
            <a:endParaRPr lang="en-US" sz="2800" b="1" dirty="0" smtClean="0">
              <a:solidFill>
                <a:srgbClr val="FF0000"/>
              </a:solidFill>
            </a:endParaRPr>
          </a:p>
          <a:p>
            <a:pPr algn="ctr"/>
            <a:r>
              <a:rPr lang="ar-SA" sz="2800" b="1" dirty="0" smtClean="0">
                <a:solidFill>
                  <a:srgbClr val="FF0000"/>
                </a:solidFill>
              </a:rPr>
              <a:t>الحق الشخصي</a:t>
            </a:r>
            <a:endParaRPr lang="en-US" sz="2800" b="1" dirty="0" smtClean="0">
              <a:solidFill>
                <a:srgbClr val="FF0000"/>
              </a:solidFill>
            </a:endParaRPr>
          </a:p>
          <a:p>
            <a:pPr algn="just" rtl="1"/>
            <a:r>
              <a:rPr lang="ar-SA" sz="2800" b="1" dirty="0" smtClean="0"/>
              <a:t>هو عبارة عن رابطة بين شخصين تخول لأحدهما وهو الدائن الحق في مطالبة الآخر وهو المدين بالقيام بعمل أو الامتناع عن عمل ، مثل التزام المهندس ببناء منزل لأحد الأشخاص ،والتزام العامل بعدم العمل لدي صاحب عمل منافس لمن يعمل عنده .ولا يخول هذا الحق لصاحبه حق التقدم أو التتبع . </a:t>
            </a:r>
            <a:endParaRPr lang="en-US" sz="2800" b="1" dirty="0" smtClean="0"/>
          </a:p>
          <a:p>
            <a:pPr rtl="1"/>
            <a:endParaRPr lang="en-US" sz="2800" dirty="0">
              <a:solidFill>
                <a:srgbClr val="FF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101</a:t>
            </a:fld>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المبحث الثالث :الحقوق المختلطة " الحقوق الذهنية "</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t>الحقوق المختلطة هي الحقوق التي يمتزج فيها جانبان : جانب مالي يمكن تقويمه بالنقود ، وجانب غير مالي لا يمكن تقويمه بالنقود . وابرز أمثلتها هي الحقوق الذهنية .</a:t>
            </a:r>
            <a:endParaRPr lang="en-US" sz="2800" b="1" dirty="0" smtClean="0"/>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الحقوق الذهنية هي سلطات خولها القانون لشخص علي نتاج فكره وثمرة جهده الذهني سواء كانت هذه الثمرة أو هذا النتاج فكرة أبتكرها أو اختراع اكتشفه أو أي إضافة جديدة أضافها ذهنه بحيث برزت فيها شخصيته ، ومن أمثلة الحقوق الذهنية حق المؤلف ، وحقوق الملكية الصناعية .</a:t>
            </a:r>
            <a:endParaRPr lang="en-US" sz="2800" b="1" dirty="0" smtClean="0">
              <a:latin typeface="AL-Mohanad Bold"/>
            </a:endParaRPr>
          </a:p>
          <a:p>
            <a:pPr algn="just" rtl="1"/>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102</a:t>
            </a:fld>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المختلطة " الحقوق الذهنية "</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endParaRPr lang="ar-SA" sz="2800" b="1" dirty="0" smtClean="0"/>
          </a:p>
          <a:p>
            <a:pPr algn="just" rtl="1"/>
            <a:r>
              <a:rPr lang="ar-SA" sz="2800" b="1" dirty="0" smtClean="0"/>
              <a:t>الحقوق الذهنية حقوق مختلطة ، لأنها تحتوي علي جانبين ، الأول : جانب أدبي يتمثل في حق الشخص أن ينسب إليه ثمرة فكره ونتاج ذهنه وهذا الحق لا يجوز التنازل عنه ولا يسقط بمضي المدة . والثاني جانب مادي يخول صاحب الحق سلطات الاستغلال المالي لنتاج ذهنه وثمرة  أفكاره ويمكن التعامل فيه ويرد </a:t>
            </a:r>
            <a:r>
              <a:rPr lang="ar-SA" sz="2800" b="1" smtClean="0"/>
              <a:t>عليه التقادم.</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103</a:t>
            </a:fld>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الحادية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rgbClr val="FF0000"/>
                </a:solidFill>
                <a:cs typeface="AL-Mohanad Bold"/>
              </a:rPr>
              <a:t>أركان الحق </a:t>
            </a:r>
            <a:endParaRPr lang="en-US" sz="4000" b="1" dirty="0" smtClean="0">
              <a:solidFill>
                <a:srgbClr val="2D07CF"/>
              </a:solidFill>
              <a:cs typeface="AL-Mohanad Bold"/>
            </a:endParaRPr>
          </a:p>
          <a:p>
            <a:pPr fontAlgn="auto">
              <a:spcBef>
                <a:spcPts val="0"/>
              </a:spcBef>
              <a:spcAft>
                <a:spcPts val="0"/>
              </a:spcAft>
              <a:defRPr/>
            </a:pP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3200" b="1" dirty="0" smtClean="0">
                <a:solidFill>
                  <a:srgbClr val="FF0000"/>
                </a:solidFill>
              </a:rPr>
              <a:t>الفصل الأول أشخـــــــــــــــــــــــاص الحـــــــــــــق</a:t>
            </a:r>
            <a:endParaRPr lang="en-US" sz="3200" dirty="0" smtClean="0"/>
          </a:p>
        </p:txBody>
      </p:sp>
      <p:sp>
        <p:nvSpPr>
          <p:cNvPr id="3" name="Content Placeholder 2"/>
          <p:cNvSpPr>
            <a:spLocks noGrp="1"/>
          </p:cNvSpPr>
          <p:nvPr>
            <p:ph idx="1"/>
          </p:nvPr>
        </p:nvSpPr>
        <p:spPr>
          <a:xfrm>
            <a:off x="211015" y="1371600"/>
            <a:ext cx="8792308" cy="4953000"/>
          </a:xfrm>
        </p:spPr>
        <p:txBody>
          <a:bodyPr/>
          <a:lstStyle/>
          <a:p>
            <a:pPr algn="just" rtl="1" eaLnBrk="1" hangingPunct="1"/>
            <a:endParaRPr lang="ar-SA" sz="2800" b="1" dirty="0" smtClean="0">
              <a:solidFill>
                <a:srgbClr val="2D07CF"/>
              </a:solidFill>
              <a:cs typeface="AL-Mohanad Bold"/>
            </a:endParaRPr>
          </a:p>
          <a:p>
            <a:pPr algn="just" rtl="1" eaLnBrk="1" hangingPunct="1"/>
            <a:r>
              <a:rPr lang="ar-SA" sz="2800" b="1" dirty="0" smtClean="0">
                <a:solidFill>
                  <a:srgbClr val="2D07CF"/>
                </a:solidFill>
                <a:cs typeface="AL-Mohanad Bold"/>
              </a:rPr>
              <a:t>صاحب الحق لا يكون إلا شخصا ، والشخص في نظر القانون هو كل كائن صالح لاكتساب الحقوق والتحمل بالالتزامات . فالشخص قانونا هو من له الصلاحية لأن يلعب دورا في الحياة القانونية . وفي دراستنا للشخص القانوني ، نتناول في مبحث أول الشخص الطبيعي ، وفي مبحث ثان الشخص الاعتباري .</a:t>
            </a:r>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105</a:t>
            </a:fld>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المبحث الأول الشخص الطبيعي</a:t>
            </a:r>
            <a:endParaRPr lang="en-US" sz="4000" dirty="0"/>
          </a:p>
        </p:txBody>
      </p:sp>
      <p:sp>
        <p:nvSpPr>
          <p:cNvPr id="3" name="Content Placeholder 2"/>
          <p:cNvSpPr>
            <a:spLocks noGrp="1"/>
          </p:cNvSpPr>
          <p:nvPr>
            <p:ph idx="1"/>
          </p:nvPr>
        </p:nvSpPr>
        <p:spPr>
          <a:xfrm>
            <a:off x="211015" y="1371600"/>
            <a:ext cx="8792308" cy="4953000"/>
          </a:xfrm>
        </p:spPr>
        <p:txBody>
          <a:bodyPr/>
          <a:lstStyle/>
          <a:p>
            <a:r>
              <a:rPr lang="ar-SA" sz="2800" b="1" dirty="0" smtClean="0">
                <a:solidFill>
                  <a:sysClr val="windowText" lastClr="000000"/>
                </a:solidFill>
                <a:cs typeface="AL-Mohanad Bold"/>
              </a:rPr>
              <a:t>الشخص الطبيعي هو الإنسان ، وتثبت له الشخصية القانونية بمجرد ولادته حيا وتنتهي بوفاته.</a:t>
            </a:r>
            <a:endParaRPr lang="en-US" sz="2800" b="1" dirty="0" smtClean="0">
              <a:solidFill>
                <a:sysClr val="windowText" lastClr="000000"/>
              </a:solidFill>
              <a:cs typeface="AL-Mohanad Bold"/>
            </a:endParaRPr>
          </a:p>
          <a:p>
            <a:r>
              <a:rPr lang="ar-SA" sz="2800" b="1" dirty="0" smtClean="0">
                <a:solidFill>
                  <a:sysClr val="windowText" lastClr="000000"/>
                </a:solidFill>
                <a:cs typeface="AL-Mohanad Bold"/>
              </a:rPr>
              <a:t>وفي دراستنا للشخص الطبيعي،نتناول في مطلب أول بدء الشخصية القانونية  وانتهاؤها وفي مطلب ثان نتناول خصائص الشخصية القانونية .</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106</a:t>
            </a:fld>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المطلب الأول </a:t>
            </a:r>
            <a:r>
              <a:rPr lang="ar-SA" sz="2800" b="1" dirty="0" smtClean="0">
                <a:solidFill>
                  <a:prstClr val="black"/>
                </a:solidFill>
                <a:latin typeface="Constantia"/>
                <a:ea typeface="+mn-ea"/>
              </a:rPr>
              <a:t>مدة الشخصية القانونية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endParaRPr lang="en-US" sz="2800" b="1" dirty="0" smtClean="0"/>
          </a:p>
          <a:p>
            <a:pPr algn="ctr" rtl="1"/>
            <a:r>
              <a:rPr lang="en-US" sz="2800" b="1" dirty="0" smtClean="0"/>
              <a:t> </a:t>
            </a:r>
            <a:r>
              <a:rPr lang="ar-SA" sz="2800" b="1" dirty="0" smtClean="0">
                <a:solidFill>
                  <a:srgbClr val="FF0000"/>
                </a:solidFill>
                <a:latin typeface="Constantia"/>
              </a:rPr>
              <a:t>بدء الشـــــــــــــــــخصية القـــــــــــانونية</a:t>
            </a:r>
          </a:p>
          <a:p>
            <a:pPr algn="just" rtl="1"/>
            <a:r>
              <a:rPr lang="ar-SA" sz="2800" b="1" dirty="0" smtClean="0">
                <a:solidFill>
                  <a:sysClr val="windowText" lastClr="000000"/>
                </a:solidFill>
                <a:cs typeface="AL-Mohanad Bold"/>
              </a:rPr>
              <a:t>تتحدد مدة الشخصية بين تاريخين بداية الشخصية ونهايتها , أي الفترة مابين ميلاد الإنسان ووفاته . </a:t>
            </a:r>
            <a:endParaRPr lang="en-US" sz="2800" b="1" dirty="0" smtClean="0">
              <a:solidFill>
                <a:sysClr val="windowText" lastClr="000000"/>
              </a:solidFill>
              <a:cs typeface="AL-Mohanad Bold"/>
            </a:endParaRPr>
          </a:p>
          <a:p>
            <a:pPr rtl="1"/>
            <a:r>
              <a:rPr lang="ar-SA" sz="2800" b="1" dirty="0" smtClean="0">
                <a:solidFill>
                  <a:sysClr val="windowText" lastClr="000000"/>
                </a:solidFill>
                <a:cs typeface="AL-Mohanad Bold"/>
              </a:rPr>
              <a:t>وتثبت واقعة الميلاد بشهادة الميلاد</a:t>
            </a:r>
            <a:endParaRPr lang="en-US" sz="2800" b="1" dirty="0" smtClean="0">
              <a:solidFill>
                <a:sysClr val="windowText" lastClr="000000"/>
              </a:solidFill>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107</a:t>
            </a:fld>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مركز الجنين (( الحمل المستكن ))</a:t>
            </a: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ysClr val="windowText" lastClr="000000"/>
                </a:solidFill>
                <a:cs typeface="AL-Mohanad Bold"/>
              </a:rPr>
              <a:t>إذا كانت القاعدة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كما رأينا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أن شخصية الإنسان تبدأ بتمام ولادته حيا , إلا أن القانون خرج على هذه القاعدة بالنسبة للجنين في بطن الأم واعترف له بالشخصية القانونية على سبيل الاستثناء.</a:t>
            </a:r>
            <a:endParaRPr lang="en-US" sz="2800" dirty="0" smtClean="0"/>
          </a:p>
          <a:p>
            <a:pPr rtl="1">
              <a:buFont typeface="Wingdings" pitchFamily="2" charset="2"/>
              <a:buChar char="v"/>
            </a:pPr>
            <a:r>
              <a:rPr lang="ar-SA" sz="2800" b="1" dirty="0" smtClean="0">
                <a:solidFill>
                  <a:sysClr val="windowText" lastClr="000000"/>
                </a:solidFill>
                <a:cs typeface="AL-Mohanad Bold"/>
              </a:rPr>
              <a:t>وتثبت الشخصية القانونية للجنين من وقت ثبوت الحمل , إلا أنها شخصية من نوع خاص حيث تثبت بعض الحقوق للجنين , ولكن هذه الحقوق ليست مساوية للحقوق التي تثبت لمن ولد حيا , وقد منح المشرع للجنين في بطن أمه شخصية ناقصة أو محدودة.</a:t>
            </a:r>
            <a:endParaRPr lang="en-US" sz="2800" b="1" dirty="0" smtClean="0">
              <a:solidFill>
                <a:sysClr val="windowText" lastClr="000000"/>
              </a:solidFill>
              <a:cs typeface="AL-Mohanad Bold"/>
            </a:endParaRPr>
          </a:p>
          <a:p>
            <a:pPr rtl="1">
              <a:buFont typeface="Wingdings" pitchFamily="2" charset="2"/>
              <a:buChar char="v"/>
            </a:pPr>
            <a:r>
              <a:rPr lang="ar-SA" sz="2800" b="1" dirty="0" smtClean="0">
                <a:solidFill>
                  <a:sysClr val="windowText" lastClr="000000"/>
                </a:solidFill>
                <a:cs typeface="AL-Mohanad Bold"/>
              </a:rPr>
              <a:t>فالشخصية الثابتة للحمل المستكن معلقة على شرط تمام ولادته حيا . </a:t>
            </a:r>
            <a:endParaRPr lang="en-US" sz="2800" b="1" dirty="0" smtClean="0">
              <a:solidFill>
                <a:sysClr val="windowText" lastClr="000000"/>
              </a:solidFill>
              <a:cs typeface="AL-Mohanad Bold"/>
            </a:endParaRPr>
          </a:p>
          <a:p>
            <a:pPr lvl="0"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3600" b="1" dirty="0" smtClean="0">
                <a:solidFill>
                  <a:srgbClr val="FF0000"/>
                </a:solidFill>
              </a:rPr>
              <a:t>انتهاء الشخصية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marL="320040" indent="-320040" rtl="1" eaLnBrk="1" fontAlgn="auto" hangingPunct="1">
              <a:spcAft>
                <a:spcPts val="0"/>
              </a:spcAft>
              <a:defRPr/>
            </a:pPr>
            <a:r>
              <a:rPr lang="ar-SA" sz="2400" b="1" dirty="0" smtClean="0">
                <a:solidFill>
                  <a:sysClr val="windowText" lastClr="000000"/>
                </a:solidFill>
                <a:cs typeface="AL-Mohanad Bold"/>
              </a:rPr>
              <a:t>تنتهي الشخصية بموت الإنسان.</a:t>
            </a:r>
          </a:p>
          <a:p>
            <a:pPr marL="320040" indent="-320040" rtl="1" eaLnBrk="1" fontAlgn="auto" hangingPunct="1">
              <a:spcAft>
                <a:spcPts val="0"/>
              </a:spcAft>
              <a:defRPr/>
            </a:pPr>
            <a:endParaRPr lang="en-US" sz="2400" b="1" dirty="0" smtClean="0">
              <a:solidFill>
                <a:sysClr val="windowText" lastClr="000000"/>
              </a:solidFill>
              <a:cs typeface="AL-Mohanad Bold"/>
            </a:endParaRPr>
          </a:p>
          <a:p>
            <a:pPr marL="320040" indent="-320040" rtl="1" eaLnBrk="1" fontAlgn="auto" hangingPunct="1">
              <a:spcAft>
                <a:spcPts val="0"/>
              </a:spcAft>
              <a:defRPr/>
            </a:pPr>
            <a:r>
              <a:rPr lang="ar-SA" sz="2400" b="1" dirty="0" smtClean="0">
                <a:solidFill>
                  <a:sysClr val="windowText" lastClr="000000"/>
                </a:solidFill>
                <a:cs typeface="AL-Mohanad Bold"/>
              </a:rPr>
              <a:t>والموت الذي يؤدي إلى زوال شخصية الإنسان هو الموت </a:t>
            </a:r>
            <a:r>
              <a:rPr lang="ar-SA" sz="2400" b="1" dirty="0" err="1" smtClean="0">
                <a:solidFill>
                  <a:sysClr val="windowText" lastClr="000000"/>
                </a:solidFill>
                <a:cs typeface="AL-Mohanad Bold"/>
              </a:rPr>
              <a:t>الحقيقي</a:t>
            </a:r>
            <a:r>
              <a:rPr lang="ar-SA" sz="2400" b="1" dirty="0" smtClean="0">
                <a:solidFill>
                  <a:sysClr val="windowText" lastClr="000000"/>
                </a:solidFill>
                <a:cs typeface="AL-Mohanad Bold"/>
              </a:rPr>
              <a:t> </a:t>
            </a:r>
            <a:r>
              <a:rPr lang="ar-SA" sz="2400" b="1" smtClean="0">
                <a:solidFill>
                  <a:sysClr val="windowText" lastClr="000000"/>
                </a:solidFill>
                <a:cs typeface="AL-Mohanad Bold"/>
              </a:rPr>
              <a:t>والموت الحكمي. </a:t>
            </a:r>
            <a:endParaRPr lang="en-US" sz="2400" b="1" dirty="0" smtClean="0">
              <a:solidFill>
                <a:sysClr val="windowText" lastClr="000000"/>
              </a:solidFill>
              <a:cs typeface="AL-Mohanad Bold"/>
            </a:endParaRPr>
          </a:p>
          <a:p>
            <a:pPr marL="320040" indent="-320040"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cs typeface="AL-Mohanad Bold"/>
              </a:rPr>
              <a:t>الموت الحكمي </a:t>
            </a:r>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just" rtl="1"/>
            <a:r>
              <a:rPr lang="ar-SA" sz="2800" b="1" dirty="0" smtClean="0">
                <a:solidFill>
                  <a:sysClr val="windowText" lastClr="000000"/>
                </a:solidFill>
                <a:cs typeface="AL-Mohanad Bold"/>
              </a:rPr>
              <a:t>تنتهي الشخصية القانونية للإنسان بوفاته متى كانت الوفاة يقينية ومؤكدة ، ومع ذلك قد يفترض القانون موت الشخص في بعض الأحيان ، إذا لم يمكن القطع بحياته من مماته ، وهذا هو الشأن للمفقود.</a:t>
            </a:r>
            <a:endParaRPr lang="ar-SA" sz="2800" dirty="0" smtClean="0"/>
          </a:p>
          <a:p>
            <a:pPr algn="just" rtl="1"/>
            <a:r>
              <a:rPr lang="ar-SA" sz="2800" b="1" dirty="0" smtClean="0">
                <a:solidFill>
                  <a:sysClr val="windowText" lastClr="000000"/>
                </a:solidFill>
                <a:cs typeface="AL-Mohanad Bold"/>
              </a:rPr>
              <a:t>وقد استقت كثير من التشريعات القانونية العربية أحكامها في تنظيم مركز المفقود من أحكام الشريعة الإسلامية , فتفرق التشريعات بين حالتين للمفقود تبعا لما إذا كان الشخص قد فقد في  ظروف عادية أم في ظروف يغلب فيها الهلاك وذلك على النحو التالي.</a:t>
            </a:r>
            <a:endParaRPr lang="en-US" sz="2800" dirty="0" smtClean="0"/>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lstStyle/>
          <a:p>
            <a:pPr algn="ctr" rtl="1"/>
            <a:r>
              <a:rPr lang="ar-SA" sz="3200" b="1" dirty="0" smtClean="0">
                <a:solidFill>
                  <a:srgbClr val="FF0000"/>
                </a:solidFill>
                <a:cs typeface="AL-Mohanad Bold"/>
              </a:rPr>
              <a:t>ت الموت الحكمي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22031" y="1752601"/>
            <a:ext cx="8229600" cy="3992563"/>
          </a:xfrm>
        </p:spPr>
        <p:txBody>
          <a:bodyPr/>
          <a:lstStyle/>
          <a:p>
            <a:pPr rtl="1"/>
            <a:r>
              <a:rPr lang="ar-SA" sz="2800" b="1" dirty="0" smtClean="0">
                <a:solidFill>
                  <a:srgbClr val="2D07CF"/>
                </a:solidFill>
              </a:rPr>
              <a:t>الحالة الأولي: حالة المفقود الذي يغلب عليه الهلاك : </a:t>
            </a:r>
            <a:endParaRPr lang="en-US" sz="2800" b="1" dirty="0" smtClean="0">
              <a:solidFill>
                <a:srgbClr val="2D07CF"/>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ysClr val="windowText" lastClr="000000"/>
                </a:solidFill>
                <a:cs typeface="AL-Mohanad Bold"/>
              </a:rPr>
              <a:t> تتحقق هذه الحالة عند ما يكون الشخص قد فقد في ظروف يغلب فيها الهلاك كمن يفقد في حرب أو كارثة أو فيضان أو زلزال أو حادث سقوط طائرة أو غرق سفينة وفي هذه الحالة يصدر القاضي حكما بموته بعد مضي أربع سنوات على فقده وفقا للمذهب الحنبلي.</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rgbClr val="2D07CF"/>
                </a:solidFill>
              </a:rPr>
              <a:t>الحالة الثانية : حالة المفقود الذي يختفي في ظروف لا يغلب فيها الهلاك :</a:t>
            </a:r>
          </a:p>
          <a:p>
            <a:pPr algn="just" rtl="1"/>
            <a:endParaRPr lang="ar-SA" sz="2800" b="1" dirty="0" smtClean="0">
              <a:solidFill>
                <a:srgbClr val="2D07CF"/>
              </a:solidFill>
            </a:endParaRPr>
          </a:p>
          <a:p>
            <a:pPr algn="just" rtl="1"/>
            <a:r>
              <a:rPr lang="ar-SA" sz="2800" b="1" dirty="0" smtClean="0">
                <a:solidFill>
                  <a:sysClr val="windowText" lastClr="000000"/>
                </a:solidFill>
                <a:latin typeface="AL-Mohanad Bold"/>
              </a:rPr>
              <a:t>ففي هذه الحالة تكون الظروف التي اختفى فيها المفقود عادية لا يغلب فيها الهلاك كمن سافر إلى بلد أجنبي للتجارة أو السياحة أو طلب العلم وانقطعت أخباره فلا يعرف إذا كان حيا أو ميتا . وفي هذه الحالة يصدر القاضي حكما بموت المفقود بعد انقضاء مدة زمنية معينة من تاريخ فقده والتحري عنه بكافة الطرق الممكنة لمعرفة ما إذا كان حيا أم ميتا .</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مركز المفقود قبل الحكم بموته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بالنسبة لفترة قيام الشك حول مصير المفقود وعدم معرفة حياته من مماته يفترض أمرين </a:t>
            </a:r>
            <a:r>
              <a:rPr lang="ar-SA" sz="2800" dirty="0" smtClean="0">
                <a:solidFill>
                  <a:prstClr val="black"/>
                </a:solidFill>
                <a:latin typeface="Constantia"/>
              </a:rPr>
              <a:t>: </a:t>
            </a:r>
          </a:p>
          <a:p>
            <a:pPr marL="0" lvl="0" indent="0" algn="just" rtl="1" eaLnBrk="1" hangingPunct="1">
              <a:spcBef>
                <a:spcPct val="0"/>
              </a:spcBef>
            </a:pPr>
            <a:endParaRPr lang="ar-SA" sz="2800"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بالنسبة لزوجته وأمواله .</a:t>
            </a:r>
            <a:endParaRPr lang="en-US" sz="2800" b="1" dirty="0" smtClean="0">
              <a:solidFill>
                <a:prstClr val="black"/>
              </a:solidFill>
              <a:latin typeface="Constantia"/>
              <a:cs typeface="AL-Mohanad Bold"/>
            </a:endParaRPr>
          </a:p>
          <a:p>
            <a:pPr marL="0" lvl="0" indent="0" algn="just" rtl="1" eaLnBrk="1" hangingPunct="1">
              <a:spcBef>
                <a:spcPct val="0"/>
              </a:spcBef>
            </a:pPr>
            <a:endParaRPr lang="ar-SA" sz="2800" dirty="0" smtClean="0">
              <a:solidFill>
                <a:sysClr val="windowText" lastClr="000000"/>
              </a:solidFill>
              <a:cs typeface="AL-Mohanad" pitchFamily="2" charset="-78"/>
            </a:endParaRPr>
          </a:p>
          <a:p>
            <a:pPr marL="0" indent="0" algn="just" rtl="1" eaLnBrk="1" hangingPunct="1">
              <a:spcBef>
                <a:spcPct val="0"/>
              </a:spcBef>
            </a:pPr>
            <a:r>
              <a:rPr lang="ar-SA" sz="2800" b="1" dirty="0" smtClean="0">
                <a:solidFill>
                  <a:prstClr val="black"/>
                </a:solidFill>
                <a:latin typeface="Constantia"/>
                <a:cs typeface="AL-Mohanad Bold"/>
              </a:rPr>
              <a:t>بالنسبة للأموال التي يحق للمفقود أن يرثها في تركة غيره</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113</a:t>
            </a:fld>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57200" y="1524001"/>
            <a:ext cx="8229600" cy="4602163"/>
          </a:xfrm>
        </p:spPr>
        <p:txBody>
          <a:bodyPr/>
          <a:lstStyle/>
          <a:p>
            <a:pPr algn="just" rtl="1"/>
            <a:r>
              <a:rPr lang="ar-SA" sz="2800" b="1" dirty="0" smtClean="0">
                <a:solidFill>
                  <a:srgbClr val="FF0000"/>
                </a:solidFill>
              </a:rPr>
              <a:t>مركز المفقود بعد الحكم بموته</a:t>
            </a:r>
          </a:p>
          <a:p>
            <a:pPr algn="just" rtl="1"/>
            <a:endParaRPr lang="ar-SA" sz="2800" b="1" dirty="0" smtClean="0">
              <a:solidFill>
                <a:srgbClr val="FF0000"/>
              </a:solidFill>
            </a:endParaRPr>
          </a:p>
          <a:p>
            <a:pPr algn="ctr" rtl="1"/>
            <a:r>
              <a:rPr lang="ar-SA" sz="2800" b="1" dirty="0" smtClean="0">
                <a:solidFill>
                  <a:srgbClr val="FF0000"/>
                </a:solidFill>
              </a:rPr>
              <a:t>أثر ظهور المفقود حيا بعد الحكم بموته</a:t>
            </a:r>
          </a:p>
          <a:p>
            <a:pPr algn="ctr" rtl="1"/>
            <a:endParaRPr lang="ar-SA"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AL-Mohanad"/>
              </a:rPr>
              <a:t>إذا علمت حياة المفقود ، أو ظهر حيا بعد الحكم بموته ، فإنه يسترد شخصيته القانونية التي فقدها ، مع ما يترتب على ذلك من أثار ، وبالتالي تزول كافة الآثار التي ترتبت على الحكم باعتباره ميتا</a:t>
            </a:r>
            <a:r>
              <a:rPr lang="ar-SA" sz="2800" b="1" dirty="0" smtClean="0">
                <a:solidFill>
                  <a:prstClr val="black"/>
                </a:solidFill>
                <a:latin typeface="AL-Mohanad"/>
                <a:cs typeface="AL-Mohanad Bold"/>
              </a:rPr>
              <a:t>. </a:t>
            </a:r>
            <a:endParaRPr lang="en-US" sz="2800" b="1" dirty="0" smtClean="0">
              <a:solidFill>
                <a:prstClr val="black"/>
              </a:solidFill>
              <a:latin typeface="AL-Mohanad"/>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114</a:t>
            </a:fld>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الثانية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rgbClr val="FF0000"/>
                </a:solidFill>
                <a:cs typeface="AL-Mohanad Bold"/>
              </a:rPr>
              <a:t>خصائص الشخصية القانونية</a:t>
            </a:r>
            <a:endParaRPr lang="en-US" sz="4000" b="1" dirty="0" smtClean="0">
              <a:solidFill>
                <a:srgbClr val="2D07CF"/>
              </a:solidFill>
              <a:cs typeface="AL-Mohanad Bold"/>
            </a:endParaRPr>
          </a:p>
          <a:p>
            <a:pPr fontAlgn="auto">
              <a:spcBef>
                <a:spcPts val="0"/>
              </a:spcBef>
              <a:spcAft>
                <a:spcPts val="0"/>
              </a:spcAft>
              <a:defRPr/>
            </a:pP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srgbClr val="FF0000"/>
                </a:solidFill>
                <a:latin typeface="Constantia"/>
                <a:cs typeface="AL-Mohanad Bold"/>
              </a:rPr>
              <a:t>الفرع الأول: الأهلية</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11015" y="1371600"/>
            <a:ext cx="8792308" cy="4953000"/>
          </a:xfrm>
        </p:spPr>
        <p:txBody>
          <a:bodyPr/>
          <a:lstStyle/>
          <a:p>
            <a:pPr algn="just" rtl="1" eaLnBrk="1" hangingPunct="1"/>
            <a:endParaRPr lang="ar-SA" sz="2800" b="1" dirty="0" smtClean="0">
              <a:solidFill>
                <a:srgbClr val="2D07CF"/>
              </a:solidFill>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أولا :مفهوم الأهلية وأنواعها:</a:t>
            </a:r>
            <a:endParaRPr lang="en-US" sz="2800" b="1" dirty="0" smtClean="0">
              <a:solidFill>
                <a:srgbClr val="2D07CF"/>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الأهلية في اللغة هي الصلاحية ، فيقال فلان أهل لكذا أي هو صالح له ، ويعرفها فقهاء القانون بأنها صلاحية الشخص لاكتساب الحقوق ، وتحمل الالتزامات وصلاحيته لأن يباشر التصرفات القانونية بنفسه .  </a:t>
            </a:r>
          </a:p>
          <a:p>
            <a:pPr marL="0" lvl="0" indent="0" algn="just" rtl="1" eaLnBrk="1" hangingPunct="1">
              <a:spcBef>
                <a:spcPct val="0"/>
              </a:spcBef>
            </a:pPr>
            <a:r>
              <a:rPr lang="ar-SA" sz="2800" b="1" dirty="0" smtClean="0">
                <a:solidFill>
                  <a:prstClr val="black"/>
                </a:solidFill>
                <a:latin typeface="Constantia"/>
                <a:cs typeface="AL-Mohanad Bold"/>
              </a:rPr>
              <a:t>ويتبين من هذا التعريف أن الأهلية نوعان.</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srgbClr val="FF0000"/>
                </a:solidFill>
                <a:latin typeface="Constantia"/>
                <a:cs typeface="AL-Mohanad Bold"/>
              </a:rPr>
              <a:t>1- أهلية الوجوب:</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أهلية الوجوب تعنى صلاحية الشخص لاكتساب الحقوق وتحمل الالتزامات ،وتثبت للشخص بمجرد الميلاد .</a:t>
            </a:r>
            <a:endParaRPr lang="en-US" sz="2800" dirty="0" smtClean="0">
              <a:solidFill>
                <a:srgbClr val="2D07CF"/>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وتختلف  أهلية الوجوب عن الشخصية القانونية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116</a:t>
            </a:fld>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ت الأهلية</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2-أهلية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هي صلاحية الشخص لإبرام التصرفات القانونية ،فهي قدرة الشخص على مباشرة التصرفات القانونية بنفسه واكتساب الحقوق وتقرير الالتزامات في ذمته.</a:t>
            </a:r>
          </a:p>
          <a:p>
            <a:pPr marL="0" lvl="0" indent="0" algn="just" rtl="1" eaLnBrk="1" hangingPunct="1">
              <a:spcBef>
                <a:spcPct val="0"/>
              </a:spcBef>
            </a:pPr>
            <a:endParaRPr lang="ar-SA" sz="2800" b="1" dirty="0" smtClean="0">
              <a:solidFill>
                <a:prstClr val="black"/>
              </a:solidFill>
              <a:latin typeface="Constantia"/>
              <a:cs typeface="AL-Mohanad Bold"/>
            </a:endParaRPr>
          </a:p>
          <a:p>
            <a:pPr marL="0" indent="0" algn="just" rtl="1" eaLnBrk="1" hangingPunct="1">
              <a:spcBef>
                <a:spcPct val="0"/>
              </a:spcBef>
            </a:pPr>
            <a:r>
              <a:rPr lang="ar-SA" sz="2800" b="1" dirty="0" smtClean="0">
                <a:solidFill>
                  <a:prstClr val="black"/>
                </a:solidFill>
                <a:latin typeface="AL-Mohanad"/>
                <a:cs typeface="AL-Mohanad Bold"/>
              </a:rPr>
              <a:t> - توافر أهلية الأداء لشخص يفترض توافر أهلية الوجوب.</a:t>
            </a:r>
            <a:endParaRPr lang="ar-SA" sz="2800" b="1" smtClean="0">
              <a:solidFill>
                <a:prstClr val="black"/>
              </a:solidFill>
              <a:latin typeface="AL-Mohanad"/>
              <a:cs typeface="AL-Mohanad Bold"/>
            </a:endParaRPr>
          </a:p>
          <a:p>
            <a:pPr marL="0" indent="0" algn="just" rtl="1" eaLnBrk="1" hangingPunct="1">
              <a:spcBef>
                <a:spcPct val="0"/>
              </a:spcBef>
            </a:pPr>
            <a:endParaRPr lang="ar-SA" sz="2800" b="1" dirty="0" smtClean="0">
              <a:solidFill>
                <a:prstClr val="black"/>
              </a:solidFill>
              <a:latin typeface="AL-Mohanad"/>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-يقتصر نشاط أهلية الأداء على التصرفات القانونية التي تعتبر الإرادة هي أداة القيام </a:t>
            </a:r>
            <a:r>
              <a:rPr lang="ar-SA" sz="2800" b="1" dirty="0" err="1" smtClean="0">
                <a:solidFill>
                  <a:prstClr val="black"/>
                </a:solidFill>
                <a:latin typeface="Constantia"/>
                <a:cs typeface="AL-Mohanad Bold"/>
              </a:rPr>
              <a:t>بها</a:t>
            </a:r>
            <a:r>
              <a:rPr lang="ar-SA" sz="2800" b="1" dirty="0" smtClean="0">
                <a:solidFill>
                  <a:prstClr val="black"/>
                </a:solidFill>
                <a:latin typeface="Constantia"/>
                <a:cs typeface="AL-Mohanad Bold"/>
              </a:rPr>
              <a:t> .</a:t>
            </a:r>
          </a:p>
          <a:p>
            <a:pPr marL="0" lvl="0" indent="0" algn="just" rtl="1" eaLnBrk="1" hangingPunct="1">
              <a:spcBef>
                <a:spcPct val="0"/>
              </a:spcBef>
            </a:pPr>
            <a:endParaRPr lang="en-US" sz="2800" b="1" dirty="0" smtClean="0">
              <a:solidFill>
                <a:prstClr val="black"/>
              </a:solidFill>
              <a:latin typeface="Constantia"/>
              <a:cs typeface="AL-Mohanad Bold"/>
            </a:endParaRPr>
          </a:p>
          <a:p>
            <a:pPr marL="0" indent="0" algn="just" rtl="1" eaLnBrk="1" hangingPunct="1">
              <a:spcBef>
                <a:spcPct val="0"/>
              </a:spcBef>
              <a:buFontTx/>
              <a:buChar char="-"/>
            </a:pPr>
            <a:r>
              <a:rPr lang="ar-SA" sz="2800" b="1" dirty="0" smtClean="0">
                <a:solidFill>
                  <a:prstClr val="black"/>
                </a:solidFill>
                <a:latin typeface="AL-Mohanad"/>
              </a:rPr>
              <a:t>أساس أهلية الأداء التمييز.</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117</a:t>
            </a:fld>
            <a:endParaRPr 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FF0000"/>
                </a:solidFill>
              </a:rPr>
              <a:t>ت الأهلية</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rtl="1" eaLnBrk="1" hangingPunct="1">
              <a:spcBef>
                <a:spcPct val="0"/>
              </a:spcBef>
            </a:pPr>
            <a:r>
              <a:rPr lang="en-US" sz="2800" b="1" dirty="0" smtClean="0"/>
              <a:t> </a:t>
            </a:r>
            <a:r>
              <a:rPr lang="ar-SA" sz="2800" b="1" dirty="0" smtClean="0">
                <a:solidFill>
                  <a:srgbClr val="FF0000"/>
                </a:solidFill>
                <a:latin typeface="Constantia"/>
                <a:cs typeface="AL-Mohanad Bold"/>
              </a:rPr>
              <a:t>ثانيا : أحكام الأهلية :</a:t>
            </a:r>
          </a:p>
          <a:p>
            <a:pPr marL="0" lvl="0" indent="0" algn="just" rtl="1" eaLnBrk="1" hangingPunct="1">
              <a:spcBef>
                <a:spcPct val="0"/>
              </a:spcBef>
            </a:pPr>
            <a:r>
              <a:rPr lang="ar-SA" sz="2800" b="1" dirty="0" smtClean="0">
                <a:solidFill>
                  <a:srgbClr val="FF0000"/>
                </a:solidFill>
                <a:latin typeface="Constantia"/>
                <a:cs typeface="AL-Mohanad Bold"/>
              </a:rPr>
              <a:t>1- تقسيم التصرفات القانونية من حيث 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تنقسم التصرفات القانونية من حيث أهلية الأداء إلى ثلاثة أنواع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 أ – تصرفات نافعة نفعا محضا : وهي تلك التي يترتب عليها إثراء الشخص دون أن يدفع مقابل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تصرفات ضارة ضررا محضا :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التي يترتب عليها افتقار الشخص أو نقص في ذمة من يجريها دون أن يأخذ مقابل .</a:t>
            </a:r>
          </a:p>
          <a:p>
            <a:pPr marL="0" lvl="0" indent="0" algn="just" rtl="1" eaLnBrk="1" hangingPunct="1">
              <a:spcBef>
                <a:spcPct val="0"/>
              </a:spcBef>
            </a:pPr>
            <a:r>
              <a:rPr lang="ar-SA" sz="2800" b="1" dirty="0" smtClean="0">
                <a:solidFill>
                  <a:prstClr val="black"/>
                </a:solidFill>
                <a:latin typeface="Constantia"/>
                <a:cs typeface="AL-Mohanad Bold"/>
              </a:rPr>
              <a:t> ج- تصرفات دائرة بين النفع والضرر: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وهي لا يترتب عليه الاغتناء المحض أو الافتقار المحض وإنما تدور بين الكسب والخسارة ، فهي تعطى للشخص حقوقا وتلزمه بالتزامات .</a:t>
            </a:r>
            <a:endParaRPr lang="en-US" sz="2800" b="1" dirty="0" smtClean="0">
              <a:solidFill>
                <a:prstClr val="black"/>
              </a:solidFill>
              <a:latin typeface="Constantia"/>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 </a:t>
            </a:r>
            <a:r>
              <a:rPr lang="ar-SA" sz="3600" b="1" dirty="0" smtClean="0">
                <a:solidFill>
                  <a:srgbClr val="FF0000"/>
                </a:solidFill>
              </a:rPr>
              <a:t>ت الأهلية</a:t>
            </a:r>
            <a:endParaRPr lang="en-US" sz="3600" b="1" dirty="0" smtClean="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ar-SA" sz="2800" b="1" dirty="0" smtClean="0">
                <a:solidFill>
                  <a:srgbClr val="FF0000"/>
                </a:solidFill>
              </a:rPr>
              <a:t>2- تدرج الأهلية بحسب السن : </a:t>
            </a:r>
            <a:endParaRPr lang="en-US" sz="2800" dirty="0" smtClean="0">
              <a:solidFill>
                <a:srgbClr val="FF0000"/>
              </a:solidFill>
            </a:endParaRPr>
          </a:p>
          <a:p>
            <a:pPr rtl="1"/>
            <a:r>
              <a:rPr lang="ar-SA" sz="2800" b="1" dirty="0" smtClean="0">
                <a:solidFill>
                  <a:prstClr val="black"/>
                </a:solidFill>
                <a:latin typeface="AL-Mohanad"/>
                <a:cs typeface="AL-Mohanad Bold"/>
              </a:rPr>
              <a:t>ربط القانون بين السن ودرجة الأهلية وقسم حياة الإنسان إلى ثلاث مراحل :</a:t>
            </a:r>
          </a:p>
          <a:p>
            <a:pPr rtl="1"/>
            <a:endParaRPr lang="en-US" sz="2800" b="1" dirty="0" smtClean="0">
              <a:solidFill>
                <a:prstClr val="black"/>
              </a:solidFill>
              <a:latin typeface="AL-Mohanad"/>
              <a:cs typeface="AL-Mohanad Bold"/>
            </a:endParaRPr>
          </a:p>
          <a:p>
            <a:pPr algn="just" rtl="1"/>
            <a:r>
              <a:rPr lang="ar-SA" sz="2800" b="1" dirty="0" smtClean="0">
                <a:solidFill>
                  <a:srgbClr val="2D07CF"/>
                </a:solidFill>
              </a:rPr>
              <a:t>أ-مرحلة الصبي غير المميز ( انعدام الأهلية ) :</a:t>
            </a:r>
            <a:r>
              <a:rPr lang="ar-SA" sz="2800" b="1" dirty="0" smtClean="0">
                <a:cs typeface="AL-Mohanad Bold"/>
              </a:rPr>
              <a:t>وتبدأ بميلاد الشخص وتنتهي 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r>
              <a:rPr lang="en-US" sz="2800" b="1" dirty="0" smtClean="0">
                <a:cs typeface="AL-Mohanad Bold"/>
              </a:rPr>
              <a:t> </a:t>
            </a:r>
            <a:r>
              <a:rPr lang="ar-SA" sz="2800" dirty="0" smtClean="0"/>
              <a:t> </a:t>
            </a:r>
            <a:r>
              <a:rPr lang="ar-SA" sz="2800" b="1" dirty="0" smtClean="0">
                <a:solidFill>
                  <a:schemeClr val="bg1"/>
                </a:solidFill>
                <a:cs typeface="AL-Mohanad Bold"/>
              </a:rPr>
              <a:t>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119</a:t>
            </a:fld>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normAutofit lnSpcReduction="10000"/>
          </a:bodyPr>
          <a:lstStyle/>
          <a:p>
            <a:pPr marL="0" lvl="0" indent="0" algn="just" rtl="1" eaLnBrk="1" hangingPunct="1">
              <a:spcBef>
                <a:spcPct val="0"/>
              </a:spcBef>
            </a:pPr>
            <a:r>
              <a:rPr lang="ar-SA" b="1" dirty="0" smtClean="0">
                <a:solidFill>
                  <a:prstClr val="black"/>
                </a:solidFill>
                <a:latin typeface="Constantia"/>
              </a:rPr>
              <a:t>ب – الصبي المميز ( مرحلة نقص الأهلية ): </a:t>
            </a:r>
            <a:endParaRPr lang="en-US"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المرحلة التي تبدأ من سن التمييز وحتى سن الرشد , ويعد الشخص في هذه المرحلة ناقص الأهلية , ويطلق عليه اصطلاح " قاصر " حيث أنه أصاب قدرا من التمييز وإن لم يكتمل بعد فتأخذ تصرفاته في هذه المرحلة الأحكام التالية:</a:t>
            </a:r>
          </a:p>
          <a:p>
            <a:pPr marL="0" lvl="0" indent="0" algn="just" rtl="1" eaLnBrk="1" hangingPunct="1">
              <a:spcBef>
                <a:spcPct val="0"/>
              </a:spcBef>
            </a:pPr>
            <a:r>
              <a:rPr lang="ar-SA" sz="2800" b="1" dirty="0" smtClean="0">
                <a:solidFill>
                  <a:prstClr val="black"/>
                </a:solidFill>
                <a:latin typeface="AL-Mohanad"/>
                <a:cs typeface="AL-Mohanad Bold"/>
              </a:rPr>
              <a:t>-التصرفات النافعة نفعا محضا , تكون له في هذه الحالة أهلية أداء كاملة وتعد تصرفاته صحيحة دون حاجة إلى إذن من الولي أو الوصي .</a:t>
            </a:r>
            <a:endParaRPr lang="en-US" sz="2800" b="1" dirty="0" smtClean="0">
              <a:solidFill>
                <a:prstClr val="black"/>
              </a:solidFill>
              <a:latin typeface="AL-Mohanad"/>
              <a:cs typeface="AL-Mohanad Bold"/>
            </a:endParaRPr>
          </a:p>
          <a:p>
            <a:pPr marL="0" indent="0" algn="just" rtl="1" eaLnBrk="1" hangingPunct="1">
              <a:spcBef>
                <a:spcPct val="0"/>
              </a:spcBef>
            </a:pPr>
            <a:r>
              <a:rPr lang="ar-SA" sz="2800" b="1" dirty="0" smtClean="0">
                <a:solidFill>
                  <a:prstClr val="black"/>
                </a:solidFill>
                <a:latin typeface="Constantia"/>
                <a:cs typeface="AL-Mohanad Bold"/>
              </a:rPr>
              <a:t>- التصرفات الضارة ضررا محضا , يكون الشخص في هذه الحالة عديم الأهلية لا تقبل منه هذه التصرفات ولا يترتب عليها أية أثار قانونية</a:t>
            </a: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120</a:t>
            </a:fld>
            <a:endParaRPr 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AL-Mohanad"/>
                <a:cs typeface="AL-Mohanad Bold"/>
              </a:rPr>
              <a:t>-</a:t>
            </a:r>
            <a:r>
              <a:rPr lang="ar-SA" sz="2800" b="1" dirty="0" smtClean="0">
                <a:solidFill>
                  <a:prstClr val="black"/>
                </a:solidFill>
                <a:latin typeface="Constantia"/>
              </a:rPr>
              <a:t> التصرفات المالية الدائرة بين النفع والضرر , تكون للقاصر في هذه الحالة أهلية أداء ناقصة فتكون تصرفاته قابلة للإبطال لمصلحته ويزول حق التمسك بالإبطال إذا أجاز القاصر التصرف بعد بلوغه سن الرشد أو إذا صدرت الإجازة من وليه أومن المحكمة . </a:t>
            </a:r>
          </a:p>
          <a:p>
            <a:pPr marL="0" lvl="0" indent="0" algn="just" rtl="1" eaLnBrk="1" hangingPunct="1">
              <a:spcBef>
                <a:spcPct val="0"/>
              </a:spcBef>
            </a:pPr>
            <a:endParaRPr lang="ar-SA"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ج – البالغ الرشيد ( مرحلة كمال الأهلية )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تبدأ هذه المرحلة ببلوغ سن الرشد وهو ثمانية عشر سنة هجرية وفقا لقرار مجلس الشورى رقم 114 الصادر بتاريخ 5-11-1374هـ ، وهي مرحلة كمال الأهلية وتكون تصرفات الشخص فيها صحيحة أيا كان نوعها.</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121</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22031" y="1752601"/>
            <a:ext cx="8229600" cy="3992563"/>
          </a:xfrm>
        </p:spPr>
        <p:txBody>
          <a:bodyPr/>
          <a:lstStyle/>
          <a:p>
            <a:pPr marL="0" lvl="0" indent="0" algn="just" rtl="1" eaLnBrk="1" hangingPunct="1">
              <a:spcBef>
                <a:spcPct val="0"/>
              </a:spcBef>
            </a:pPr>
            <a:r>
              <a:rPr lang="ar-SA" sz="2800" b="1" dirty="0" smtClean="0">
                <a:solidFill>
                  <a:prstClr val="black"/>
                </a:solidFill>
                <a:latin typeface="AL-Mohanad"/>
              </a:rPr>
              <a:t>هي أمور تعرض للشخص  فتؤثر على التمييز عنده , فتعدمه أو تنقص منه ، وتبعا لذلك يفقد أهليته تماما أو يكون ناقص الأهلية . وعوارض الأهلية أما عاهات تصيب العقل ، وهي الجنون والعته ، وإما عاهات تفسد التدبير ، وهي السفه والغفلة .</a:t>
            </a:r>
          </a:p>
          <a:p>
            <a:pPr marL="0" indent="0" algn="just" rtl="1" eaLnBrk="1" hangingPunct="1">
              <a:spcBef>
                <a:spcPct val="0"/>
              </a:spcBef>
            </a:pPr>
            <a:r>
              <a:rPr lang="ar-SA" sz="2800" b="1" dirty="0" smtClean="0">
                <a:solidFill>
                  <a:srgbClr val="2D07CF"/>
                </a:solidFill>
              </a:rPr>
              <a:t>أ-الجــــــــــنون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cs typeface="AL-Mohanad Bold"/>
              </a:rPr>
              <a:t>الجنون آفة تصيب العقل فتذهب </a:t>
            </a:r>
            <a:r>
              <a:rPr lang="ar-SA" sz="2800" b="1" dirty="0" err="1" smtClean="0">
                <a:solidFill>
                  <a:prstClr val="black"/>
                </a:solidFill>
                <a:latin typeface="Constantia"/>
                <a:cs typeface="AL-Mohanad Bold"/>
              </a:rPr>
              <a:t>به</a:t>
            </a:r>
            <a:r>
              <a:rPr lang="ar-SA" sz="2800" b="1" dirty="0" smtClean="0">
                <a:solidFill>
                  <a:prstClr val="black"/>
                </a:solidFill>
                <a:latin typeface="Constantia"/>
                <a:cs typeface="AL-Mohanad Bold"/>
              </a:rPr>
              <a:t> , ويفقد المجنون التمييز , وتبعا لذلك يفقد أهليته , ويأخذ حكم الصبي غير المميز , فتكون كل تصرفاته أيا كان نوعها باطلة بطلانا مطلقا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122</a:t>
            </a:fld>
            <a:endParaRPr 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22031" y="1752601"/>
            <a:ext cx="8229600" cy="3992563"/>
          </a:xfrm>
        </p:spPr>
        <p:txBody>
          <a:bodyPr/>
          <a:lstStyle/>
          <a:p>
            <a:pPr marL="0" indent="0" algn="just" rtl="1" eaLnBrk="1" hangingPunct="1">
              <a:spcBef>
                <a:spcPct val="0"/>
              </a:spcBef>
            </a:pPr>
            <a:endParaRPr lang="ar-SA" sz="2800" b="1" dirty="0" smtClean="0">
              <a:solidFill>
                <a:srgbClr val="2D07CF"/>
              </a:solidFill>
            </a:endParaRPr>
          </a:p>
          <a:p>
            <a:pPr marL="0" indent="0" algn="just" rtl="1" eaLnBrk="1" hangingPunct="1">
              <a:spcBef>
                <a:spcPct val="0"/>
              </a:spcBef>
            </a:pPr>
            <a:r>
              <a:rPr lang="ar-SA" sz="2800" b="1" dirty="0" smtClean="0">
                <a:solidFill>
                  <a:srgbClr val="2D07CF"/>
                </a:solidFill>
              </a:rPr>
              <a:t>ب – العــــــــــــــــــــته :</a:t>
            </a:r>
            <a:endParaRPr lang="en-US" sz="2800" b="1" dirty="0" smtClean="0">
              <a:solidFill>
                <a:srgbClr val="2D07CF"/>
              </a:solidFill>
            </a:endParaRPr>
          </a:p>
          <a:p>
            <a:pPr marL="0" indent="0" algn="just" rtl="1" eaLnBrk="1" hangingPunct="1">
              <a:spcBef>
                <a:spcPct val="0"/>
              </a:spcBef>
            </a:pPr>
            <a:r>
              <a:rPr lang="ar-SA" sz="2800" b="1" dirty="0" smtClean="0">
                <a:solidFill>
                  <a:prstClr val="black"/>
                </a:solidFill>
                <a:latin typeface="Constantia"/>
                <a:cs typeface="AL-Mohanad Bold"/>
              </a:rPr>
              <a:t>العته نقص في العقل واختلال وليس زوال العقل كلية كما هو الحال في الجنون ، فالمعتوه هو شخص مختلط الكلام , قليل الفهم ، فاسد التدبير , فالعته لا يعدم التمييز كلية ، وبناء على ذلك يتمتع المعتوه بأهلية ناقصة ويكون حكمه في ذلك حكم الصبي المميز"وهذا هو المعمول به في المملكة .</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123</a:t>
            </a:fld>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22031" y="1752601"/>
            <a:ext cx="8229600" cy="3992563"/>
          </a:xfrm>
        </p:spPr>
        <p:txBody>
          <a:bodyPr/>
          <a:lstStyle/>
          <a:p>
            <a:pPr marL="0" indent="0" algn="just" rtl="1" eaLnBrk="1" hangingPunct="1">
              <a:spcBef>
                <a:spcPct val="0"/>
              </a:spcBef>
            </a:pPr>
            <a:r>
              <a:rPr lang="ar-SA" sz="2800" b="1" dirty="0" smtClean="0">
                <a:solidFill>
                  <a:srgbClr val="2D07CF"/>
                </a:solidFill>
              </a:rPr>
              <a:t>ج – السفه والغفلة :</a:t>
            </a:r>
            <a:endParaRPr lang="en-US" sz="2800" dirty="0" smtClean="0">
              <a:solidFill>
                <a:srgbClr val="2D07CF"/>
              </a:solidFill>
            </a:endParaRPr>
          </a:p>
          <a:p>
            <a:pPr marL="0" indent="0" algn="just" rtl="1" eaLnBrk="1" hangingPunct="1">
              <a:spcBef>
                <a:spcPct val="0"/>
              </a:spcBef>
            </a:pPr>
            <a:r>
              <a:rPr lang="ar-SA" sz="2800" b="1" dirty="0" smtClean="0">
                <a:solidFill>
                  <a:prstClr val="black"/>
                </a:solidFill>
                <a:latin typeface="Constantia"/>
              </a:rPr>
              <a:t>يقصد بالسفه , تبذير المال على غير مقتضى العقل والشرع , أما ذو الغفلة فهو الشخص الذي لا يمكنه التمييز بين التصرفات الرابحة والتصرفات الخاسرة.</a:t>
            </a:r>
          </a:p>
          <a:p>
            <a:pPr marL="0" indent="0" algn="just" rtl="1" eaLnBrk="1" hangingPunct="1">
              <a:spcBef>
                <a:spcPct val="0"/>
              </a:spcBef>
            </a:pPr>
            <a:r>
              <a:rPr lang="ar-SA" sz="2800" b="1" dirty="0" smtClean="0">
                <a:solidFill>
                  <a:prstClr val="black"/>
                </a:solidFill>
                <a:latin typeface="Constantia"/>
                <a:cs typeface="AL-Mohanad Bold"/>
              </a:rPr>
              <a:t>وتعتبر تصرفات كل من السفيه وذي الغفلة كتصرفات ناقص الأهلية الصبي المميز , إذا صدر حكم بالحجر عليه . أما قبل صدور هذا الحكم فتعد تصرفات كل منهما صحيحة وترتب أثارا قانونية , إلا إذا تمت نتيجة تواطؤ وسوء نية قصد به التهرب من حكم الحجر فتأخذ عندئذ حكم التصرفات التي تمت بعد قرار الحجر.</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124</a:t>
            </a:fld>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عوارض الأهلية</a:t>
            </a:r>
            <a:endParaRPr lang="en-US" sz="3200" dirty="0"/>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prstClr val="black"/>
                </a:solidFill>
                <a:latin typeface="Constantia"/>
              </a:rPr>
              <a:t>الولاية على المال : </a:t>
            </a:r>
            <a:r>
              <a:rPr lang="ar-SA" sz="2800" dirty="0" smtClean="0">
                <a:solidFill>
                  <a:prstClr val="black"/>
                </a:solidFill>
                <a:latin typeface="Constantia"/>
              </a:rPr>
              <a:t> </a:t>
            </a:r>
            <a:r>
              <a:rPr lang="ar-SA" sz="2800" b="1" dirty="0" smtClean="0">
                <a:solidFill>
                  <a:prstClr val="black"/>
                </a:solidFill>
                <a:latin typeface="Constantia"/>
                <a:cs typeface="AL-Mohanad Bold"/>
              </a:rPr>
              <a:t>متى كان الشخص غير رشيد أو بلغ سن الرشد وكان مجنونا أو معتوها أو سفيها أو ذا غفلة , لم يكن كامل الأهلية أو كان فاقدها , يعين عليه ولي . </a:t>
            </a: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125</a:t>
            </a:fld>
            <a:endParaRPr lang="en-US"/>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4</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a:rPr>
              <a:t>هي ظروف خارجة عن الشخص تؤدي إلى الحيلولة بينه وبين مباشرة التصرفات القانونية بالرغم من بلوغه سن الرشد عاقلا .فيقوم القانون بتعيين من يتولى مباشرة هذه التصرفات نيابة عنه، أو يساعده في ذلك متى ظلت هذه الظروف قائمة.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تختلف موانع الأهلية عن عوارض الأهلية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وموانع الأهلية ثلاثة ، مانع مادي وهو الغيبة ومانع قانوني أو نظامي كالحكم بعقوبة مقيدة للحرية، ومانع طبيعي كما هو الحال عند إصابة الشخص بعاهة مزدوجة أو عجز جسماني شديد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126</a:t>
            </a:fld>
            <a:endParaRPr 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 </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57200" y="1524001"/>
            <a:ext cx="8229600" cy="4602163"/>
          </a:xfrm>
        </p:spPr>
        <p:txBody>
          <a:bodyPr/>
          <a:lstStyle/>
          <a:p>
            <a:pPr marL="0" indent="0" algn="just" rtl="1" eaLnBrk="1" hangingPunct="1">
              <a:spcBef>
                <a:spcPct val="0"/>
              </a:spcBef>
            </a:pPr>
            <a:r>
              <a:rPr lang="ar-SA" sz="2800" b="1" dirty="0" smtClean="0">
                <a:solidFill>
                  <a:srgbClr val="2D07CF"/>
                </a:solidFill>
              </a:rPr>
              <a:t>-المانع المادي ( الغيبة )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rPr>
              <a:t>الغائب  هو الشخص الذي ترك وطنه وماله راضيا أو مرغما وحالت ظروف قاهرة دون إمكانية إدارة شئونه بنفسه بحيث ترتب على ذلك تعطيل مصالحه ومصالح غيره المرتبطة </a:t>
            </a:r>
            <a:r>
              <a:rPr lang="ar-SA" sz="2800" b="1" dirty="0" err="1" smtClean="0">
                <a:solidFill>
                  <a:prstClr val="black"/>
                </a:solidFill>
                <a:latin typeface="Constantia"/>
              </a:rPr>
              <a:t>بها</a:t>
            </a:r>
            <a:r>
              <a:rPr lang="ar-SA" sz="2800" b="1" dirty="0" smtClean="0">
                <a:solidFill>
                  <a:prstClr val="black"/>
                </a:solidFill>
                <a:latin typeface="Constantia"/>
              </a:rPr>
              <a:t>.</a:t>
            </a:r>
          </a:p>
          <a:p>
            <a:pPr marL="0" lvl="0" indent="0" algn="just" rtl="1" eaLnBrk="1" hangingPunct="1">
              <a:spcBef>
                <a:spcPct val="0"/>
              </a:spcBef>
            </a:pPr>
            <a:r>
              <a:rPr lang="ar-SA" sz="2800" b="1" dirty="0" smtClean="0">
                <a:solidFill>
                  <a:prstClr val="black"/>
                </a:solidFill>
                <a:latin typeface="Constantia"/>
              </a:rPr>
              <a:t>والغائب رغم كمال أهليته لا  يستطيع مباشرة إدارة أمواله بنفسه أو إجراء التصرفات القانونية عليها لأنه بعيد عنها . وفي مثل هذه الظروف قد تقتضي ظروف الغائب تعيين نائب عنه , فإذا كان قد عينه ، يبقي وإلا قامت المحكمة بتعيين نائب عنه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127</a:t>
            </a:fld>
            <a:endParaRPr lang="en-US"/>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buFontTx/>
              <a:buChar char="-"/>
            </a:pPr>
            <a:r>
              <a:rPr lang="ar-SA" b="1" dirty="0" smtClean="0">
                <a:solidFill>
                  <a:prstClr val="black"/>
                </a:solidFill>
                <a:latin typeface="Constantia"/>
              </a:rPr>
              <a:t>المانع القانوني / النظامي ( الحكم بعقوبة سالبة للحرية ) </a:t>
            </a:r>
          </a:p>
          <a:p>
            <a:pPr marL="0" indent="0" algn="just" rtl="1" eaLnBrk="1" hangingPunct="1">
              <a:spcBef>
                <a:spcPct val="0"/>
              </a:spcBef>
            </a:pPr>
            <a:r>
              <a:rPr lang="ar-SA" sz="2800" b="1" dirty="0" smtClean="0"/>
              <a:t>– مانع طبيعي ( العاهات الجسمانية والعجز الجسماني الشديد ) :</a:t>
            </a:r>
            <a:endParaRPr lang="en-US" sz="2800"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قد يصاب الشخص بعاهة أو عجز جسماني شديد لا يؤثر في تمييزه أو أهليته وإنما يؤدي إلي عجزه عن القيام بمباشرة التصرفات القانونية بمفرده كأن يكون أصم وأبكم ،وأبكم وأعمي ،وأصم وأعمي ،ففي هذه الحالة لا يستطيع الشخص أن يعبر عن إرادته بمفرده ،فيجوز للمحكمة أن تعين له مساعدا قضائيا يعاونه في إبرام التصرفات القانونية.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AL-Mohanad"/>
                <a:cs typeface="AL-Mohanad Bold"/>
              </a:rPr>
              <a:t>ومتى تم تعيين مساعد قضائي فلا يجوز عندئذ للمساعد ولا من تقررت مساعدته الانفراد بالتصرف , ويكون تصرف أي منهما منفردا قابلا للإبطال لمصلحة ذي العاهتين.</a:t>
            </a:r>
            <a:endParaRPr lang="en-US" sz="2800" b="1" dirty="0" smtClean="0">
              <a:solidFill>
                <a:prstClr val="black"/>
              </a:solidFill>
              <a:latin typeface="AL-Mohanad"/>
              <a:cs typeface="AL-Mohanad Bold"/>
            </a:endParaRPr>
          </a:p>
          <a:p>
            <a:pPr marL="0" lvl="0" indent="0" algn="just" rtl="1" eaLnBrk="1" hangingPunct="1">
              <a:spcBef>
                <a:spcPct val="0"/>
              </a:spcBef>
              <a:buFontTx/>
              <a:buChar char="-"/>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128</a:t>
            </a:fld>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الأهلية</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57200" y="1524001"/>
            <a:ext cx="8229600" cy="4602163"/>
          </a:xfrm>
        </p:spPr>
        <p:txBody>
          <a:bodyPr/>
          <a:lstStyle/>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r>
              <a:rPr lang="ar-SA" sz="2800" b="1" dirty="0" smtClean="0">
                <a:solidFill>
                  <a:srgbClr val="FF0000"/>
                </a:solidFill>
              </a:rPr>
              <a:t>5- أحكام الأهلية متعلقة بالنظام العام </a:t>
            </a:r>
          </a:p>
          <a:p>
            <a:pPr marL="0" lvl="1" indent="0" algn="ctr" rtl="1" eaLnBrk="1" hangingPunct="1">
              <a:spcBef>
                <a:spcPct val="0"/>
              </a:spcBef>
            </a:pPr>
            <a:r>
              <a:rPr lang="ar-SA" b="1" dirty="0" smtClean="0">
                <a:solidFill>
                  <a:srgbClr val="2D07CF"/>
                </a:solidFill>
                <a:cs typeface="AL-Mohanad Bold"/>
              </a:rPr>
              <a:t>تتعلق أحكام الأهلية بالنظام العام , فلا يجوز الاتفاق على مخالفتها . </a:t>
            </a:r>
            <a:endParaRPr lang="en-US" b="1" dirty="0" smtClean="0">
              <a:solidFill>
                <a:srgbClr val="2D07CF"/>
              </a:solidFill>
              <a:cs typeface="AL-Mohanad Bold"/>
            </a:endParaRPr>
          </a:p>
          <a:p>
            <a:pPr marL="0" indent="0" algn="ctr" rtl="1" eaLnBrk="1" hangingPunct="1">
              <a:spcBef>
                <a:spcPct val="0"/>
              </a:spcBef>
            </a:pPr>
            <a:endParaRPr lang="en-US" sz="2800" dirty="0" smtClean="0">
              <a:solidFill>
                <a:srgbClr val="FF0000"/>
              </a:solidFill>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129</a:t>
            </a:fld>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2D07CF"/>
                </a:solidFill>
              </a:rPr>
              <a:t>الفرع الثاني:الذمة </a:t>
            </a:r>
            <a:r>
              <a:rPr lang="ar-SA" sz="3200" b="1" dirty="0" smtClean="0">
                <a:solidFill>
                  <a:srgbClr val="2D07CF"/>
                </a:solidFill>
              </a:rPr>
              <a:t>المالية</a:t>
            </a:r>
            <a:endParaRPr lang="en-US" sz="3200" dirty="0">
              <a:solidFill>
                <a:srgbClr val="2D07CF"/>
              </a:solidFill>
            </a:endParaRPr>
          </a:p>
        </p:txBody>
      </p:sp>
      <p:sp>
        <p:nvSpPr>
          <p:cNvPr id="3" name="Content Placeholder 2"/>
          <p:cNvSpPr>
            <a:spLocks noGrp="1"/>
          </p:cNvSpPr>
          <p:nvPr>
            <p:ph idx="1"/>
          </p:nvPr>
        </p:nvSpPr>
        <p:spPr>
          <a:xfrm>
            <a:off x="457200" y="1524001"/>
            <a:ext cx="8229600" cy="4602163"/>
          </a:xfrm>
        </p:spPr>
        <p:txBody>
          <a:bodyPr/>
          <a:lstStyle/>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الذمة المالية هي مجموع ما للشخص من حقوق وما عليه من التزامات . والفرض أن تكون هذه الحقوق والالتزامات ذات طبيعة مالية . وللذمة جانبان : </a:t>
            </a:r>
            <a:r>
              <a:rPr lang="ar-SA" sz="2800" b="1" dirty="0" smtClean="0">
                <a:solidFill>
                  <a:srgbClr val="FF0000"/>
                </a:solidFill>
                <a:latin typeface="Constantia"/>
                <a:cs typeface="AL-Mohanad Bold"/>
              </a:rPr>
              <a:t>جانب ايجابي </a:t>
            </a:r>
            <a:r>
              <a:rPr lang="ar-SA" sz="2800" b="1" dirty="0" smtClean="0">
                <a:solidFill>
                  <a:prstClr val="black"/>
                </a:solidFill>
                <a:latin typeface="Constantia"/>
                <a:cs typeface="AL-Mohanad Bold"/>
              </a:rPr>
              <a:t>، يشمل الحقوق الشخصية ، والحقوق العينية والحقوق المعنوية في ناحيتها المالية ، وحقوق الأسرة ذات الطابع  المالي ، كالنفقة والميراث </a:t>
            </a:r>
            <a:r>
              <a:rPr lang="ar-SA" sz="2800" b="1" dirty="0" smtClean="0">
                <a:solidFill>
                  <a:srgbClr val="FF0000"/>
                </a:solidFill>
                <a:latin typeface="Constantia"/>
                <a:cs typeface="AL-Mohanad Bold"/>
              </a:rPr>
              <a:t>وجانب سلبي </a:t>
            </a:r>
            <a:r>
              <a:rPr lang="ar-SA" sz="2800" b="1" dirty="0" smtClean="0">
                <a:solidFill>
                  <a:prstClr val="black"/>
                </a:solidFill>
                <a:latin typeface="Constantia"/>
                <a:cs typeface="AL-Mohanad Bold"/>
              </a:rPr>
              <a:t>يتضمن الالتزامات الشخصية والتكاليف العينية التي تكون للغير على عين مملوكة للشخص .</a:t>
            </a:r>
            <a:endParaRPr lang="en-US" sz="2800" b="1" dirty="0" smtClean="0">
              <a:solidFill>
                <a:prstClr val="black"/>
              </a:solidFill>
              <a:latin typeface="Constantia"/>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130</a:t>
            </a:fld>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الثالثة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b="1" dirty="0" smtClean="0">
                <a:solidFill>
                  <a:prstClr val="black"/>
                </a:solidFill>
                <a:latin typeface="Constantia"/>
              </a:rPr>
              <a:t>الشخص الاعتباري</a:t>
            </a: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prstClr val="black"/>
                </a:solidFill>
                <a:latin typeface="Constantia"/>
                <a:ea typeface="+mn-ea"/>
              </a:rPr>
              <a:t>الشخص الاعتباري</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Constantia"/>
              </a:rPr>
              <a:t>- لا تقتصر الشخصية القانونية على الأشخاص الطبيعيين فقط ولكنها تمتد أيضا إلى غيرهم من تجمعات الأشخاص وتجمعات الأموال التي تنشأ بهدف تحقيق غرض معين .</a:t>
            </a:r>
          </a:p>
          <a:p>
            <a:pPr marL="0" lvl="0" indent="0" algn="just" rtl="1" eaLnBrk="1" hangingPunct="1">
              <a:spcBef>
                <a:spcPct val="0"/>
              </a:spcBef>
            </a:pPr>
            <a:r>
              <a:rPr lang="ar-SA" sz="2800" b="1" dirty="0" smtClean="0">
                <a:solidFill>
                  <a:prstClr val="black"/>
                </a:solidFill>
                <a:latin typeface="Constantia"/>
              </a:rPr>
              <a:t>- فالشخص المعنوي أو الاعتباري، هو جماعة من الأشخاص أو مجموعة من الأموال ، تهدف إلى تحقيق غرض معين ، ويعترف لها القانون بالشخصية القانونية بالقدر اللازم لتحقيق غرضها.</a:t>
            </a:r>
          </a:p>
          <a:p>
            <a:pPr marL="0" lvl="0" indent="0" algn="just" rtl="1" eaLnBrk="1" hangingPunct="1">
              <a:spcBef>
                <a:spcPct val="0"/>
              </a:spcBef>
              <a:buFontTx/>
              <a:buChar char="-"/>
            </a:pPr>
            <a:r>
              <a:rPr lang="ar-SA" sz="2800" b="1" dirty="0" smtClean="0">
                <a:solidFill>
                  <a:prstClr val="black"/>
                </a:solidFill>
                <a:latin typeface="Constantia"/>
              </a:rPr>
              <a:t>أهمية فكرة الشخص الاعتباري</a:t>
            </a:r>
          </a:p>
          <a:p>
            <a:pPr marL="0" lvl="0" indent="0" algn="just" rtl="1" eaLnBrk="1" hangingPunct="1">
              <a:spcBef>
                <a:spcPct val="0"/>
              </a:spcBef>
            </a:pPr>
            <a:r>
              <a:rPr lang="ar-SA" sz="2800" b="1" dirty="0" smtClean="0">
                <a:solidFill>
                  <a:prstClr val="black"/>
                </a:solidFill>
                <a:latin typeface="Constantia"/>
              </a:rPr>
              <a:t>- تنقسم الأشخاص الاعتبارية إلى أشخاص عامة وأشخاص خاصة .</a:t>
            </a:r>
            <a:endParaRPr lang="en-US" sz="2800" b="1" dirty="0" smtClean="0">
              <a:solidFill>
                <a:prstClr val="black"/>
              </a:solidFill>
              <a:latin typeface="Constantia"/>
              <a:cs typeface="+mn-cs"/>
            </a:endParaRPr>
          </a:p>
          <a:p>
            <a:pPr marL="0" lvl="0" indent="0" algn="just" rtl="1" eaLnBrk="1" hangingPunct="1">
              <a:spcBef>
                <a:spcPct val="0"/>
              </a:spcBef>
              <a:buFontTx/>
              <a:buChar char="-"/>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132</a:t>
            </a:fld>
            <a:endParaRPr lang="en-US"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المطلب الأول :مدة الشخصية الاعتبارية</a:t>
            </a:r>
            <a:endParaRPr lang="en-US" sz="4000" dirty="0"/>
          </a:p>
        </p:txBody>
      </p:sp>
      <p:sp>
        <p:nvSpPr>
          <p:cNvPr id="3" name="Content Placeholder 2"/>
          <p:cNvSpPr>
            <a:spLocks noGrp="1"/>
          </p:cNvSpPr>
          <p:nvPr>
            <p:ph idx="1"/>
          </p:nvPr>
        </p:nvSpPr>
        <p:spPr>
          <a:xfrm>
            <a:off x="211015" y="1371600"/>
            <a:ext cx="8792308" cy="4953000"/>
          </a:xfrm>
        </p:spPr>
        <p:txBody>
          <a:bodyPr>
            <a:normAutofit lnSpcReduction="10000"/>
          </a:bodyPr>
          <a:lstStyle/>
          <a:p>
            <a:pPr algn="ctr"/>
            <a:r>
              <a:rPr lang="ar-SA" sz="2800" b="1" dirty="0" smtClean="0">
                <a:solidFill>
                  <a:srgbClr val="FF0000"/>
                </a:solidFill>
              </a:rPr>
              <a:t>الفرع الأول :بداية الشخصية الاعتبارية</a:t>
            </a:r>
            <a:endParaRPr lang="en-US"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Constantia"/>
              </a:rPr>
              <a:t>تبدأ الشخصية القانونية للشخص الاعتباري  باعتراف القانون ( النظام ) بوجوده . فلا يكفي وجود جماعات من الأشخاص أو مجموعات من الأموال , تسعى لتحقيق غرض معين لنشأة الشخص الاعتباري ، بل يجب أن يعترف لها القانون بالشخصية القانونية .</a:t>
            </a:r>
          </a:p>
          <a:p>
            <a:pPr marL="0" lvl="0" indent="0" rtl="1" eaLnBrk="1" hangingPunct="1">
              <a:spcBef>
                <a:spcPct val="0"/>
              </a:spcBef>
            </a:pPr>
            <a:r>
              <a:rPr lang="ar-SA" sz="2800" b="1" dirty="0" smtClean="0">
                <a:solidFill>
                  <a:prstClr val="black"/>
                </a:solidFill>
                <a:latin typeface="Constantia"/>
              </a:rPr>
              <a:t>واعتراف القانون بالشخص الاعتباري ليس مجرد اعتراف بكائن موجود من قبل بل يعد إنشاء لشخص قانوني جديد ، والاعتراف إما أن يكون عاما أو خاصا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srgbClr val="FF0000"/>
                </a:solidFill>
                <a:latin typeface="Constantia"/>
              </a:rPr>
              <a:t>الاعتراف العام: </a:t>
            </a:r>
          </a:p>
          <a:p>
            <a:pPr marL="0" lvl="0" indent="0" algn="just" rtl="1" eaLnBrk="1" hangingPunct="1">
              <a:spcBef>
                <a:spcPct val="0"/>
              </a:spcBef>
            </a:pPr>
            <a:r>
              <a:rPr lang="ar-SA" sz="2800" b="1" dirty="0" smtClean="0">
                <a:solidFill>
                  <a:prstClr val="black"/>
                </a:solidFill>
                <a:latin typeface="Constantia"/>
              </a:rPr>
              <a:t>يعني أن يحدد النظام شروطا مسبقة عامة ، إذا توفرات هذه الشروط في مجموعة من الأشخاص أو الأموال اكتسبت هذه التجمعات الشخصية الاعتبارية بمجرد اجتماع هذه الشروط .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133</a:t>
            </a:fld>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ت:مدة الشخصية الاعتبارية</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srgbClr val="FF0000"/>
                </a:solidFill>
                <a:latin typeface="Constantia"/>
              </a:rPr>
              <a:t>الاعتراف الخاص :</a:t>
            </a:r>
          </a:p>
          <a:p>
            <a:pPr marL="0" lvl="0" indent="0" algn="just" rtl="1" eaLnBrk="1" hangingPunct="1">
              <a:spcBef>
                <a:spcPct val="0"/>
              </a:spcBef>
            </a:pPr>
            <a:r>
              <a:rPr lang="ar-SA" sz="2800" b="1" dirty="0" smtClean="0">
                <a:solidFill>
                  <a:prstClr val="black"/>
                </a:solidFill>
                <a:latin typeface="Constantia"/>
                <a:cs typeface="AL-Mohanad Bold"/>
              </a:rPr>
              <a:t>فهو الذي يستلزم لوجود الشخص الاعتباري صدور إذن خاص أو ترخيص بقيام الشخصية الاعتبارية .</a:t>
            </a: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ctr" eaLnBrk="1" hangingPunct="1">
              <a:spcBef>
                <a:spcPct val="0"/>
              </a:spcBef>
            </a:pPr>
            <a:r>
              <a:rPr lang="ar-SA" sz="2800" b="1" dirty="0" smtClean="0">
                <a:solidFill>
                  <a:srgbClr val="FF0000"/>
                </a:solidFill>
                <a:latin typeface="Constantia"/>
              </a:rPr>
              <a:t>الفرع الثاني :انتهاء الشخصية الاعتبارية</a:t>
            </a:r>
            <a:endParaRPr lang="en-US" sz="2800" b="1" dirty="0" smtClean="0">
              <a:solidFill>
                <a:srgbClr val="FF0000"/>
              </a:solidFill>
              <a:latin typeface="Constantia"/>
            </a:endParaRPr>
          </a:p>
          <a:p>
            <a:pPr marL="0" lvl="0" indent="0" algn="ctr" eaLnBrk="1" hangingPunct="1">
              <a:spcBef>
                <a:spcPct val="0"/>
              </a:spcBef>
            </a:pPr>
            <a:endParaRPr lang="en-US" sz="2800" b="1" dirty="0" smtClean="0">
              <a:solidFill>
                <a:srgbClr val="FF0000"/>
              </a:solidFill>
              <a:latin typeface="Constantia"/>
              <a:cs typeface="+mn-cs"/>
            </a:endParaRPr>
          </a:p>
          <a:p>
            <a:pPr marL="0" lvl="0" indent="0" algn="justLow" rtl="1" eaLnBrk="1" hangingPunct="1">
              <a:spcBef>
                <a:spcPct val="0"/>
              </a:spcBef>
            </a:pPr>
            <a:r>
              <a:rPr lang="ar-SA" sz="2800" b="1" dirty="0" smtClean="0">
                <a:solidFill>
                  <a:prstClr val="black"/>
                </a:solidFill>
                <a:latin typeface="Constantia"/>
                <a:cs typeface="AL-Mohanad Bold"/>
              </a:rPr>
              <a:t>تختلف الأسباب التي تنقضي بها الشخصية الاعتبارية – تبعا لاختلاف الأشخاص الاعتبارية.</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134</a:t>
            </a:fld>
            <a:endParaRPr lang="en-US"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algn="ctr" rtl="1" eaLnBrk="1" hangingPunct="1"/>
            <a:r>
              <a:rPr lang="ar-SA" sz="4000" b="1" dirty="0" smtClean="0"/>
              <a:t/>
            </a:r>
            <a:br>
              <a:rPr lang="ar-SA" sz="4000" b="1" dirty="0" smtClean="0"/>
            </a:br>
            <a:r>
              <a:rPr lang="ar-SA" sz="4000" b="1" dirty="0" smtClean="0">
                <a:solidFill>
                  <a:schemeClr val="bg1"/>
                </a:solidFill>
              </a:rPr>
              <a:t>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2D07CF"/>
                </a:solidFill>
              </a:rPr>
              <a:t>المطلب الثاني :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أولا: الاسم : </a:t>
            </a:r>
            <a:r>
              <a:rPr lang="ar-SA" sz="2800" b="1" dirty="0" smtClean="0">
                <a:cs typeface="AL-Mohanad Bold"/>
              </a:rPr>
              <a:t>للشخص الاعتباري اسم يعرف به ويميزه عن غيره من الأشخاص يختاره المؤسسون عند إنشائه، وينص عليه في سند الإنشاء ، وهو يستمد عادة من الغرض الذي أنشأ الشخص من أجله.</a:t>
            </a:r>
          </a:p>
          <a:p>
            <a:pPr marL="0" lvl="0" indent="0" algn="just" rtl="1" eaLnBrk="1" hangingPunct="1">
              <a:spcBef>
                <a:spcPct val="0"/>
              </a:spcBef>
            </a:pPr>
            <a:r>
              <a:rPr lang="ar-SA" sz="2800" b="1" dirty="0" smtClean="0">
                <a:solidFill>
                  <a:srgbClr val="FF0000"/>
                </a:solidFill>
                <a:cs typeface="AL-Mohanad Bold"/>
              </a:rPr>
              <a:t>ثانيا:الموطن:</a:t>
            </a:r>
          </a:p>
          <a:p>
            <a:pPr marL="0" lvl="0" indent="0" algn="just" rtl="1" eaLnBrk="1" hangingPunct="1">
              <a:spcBef>
                <a:spcPct val="0"/>
              </a:spcBef>
            </a:pPr>
            <a:r>
              <a:rPr lang="ar-SA" sz="2800" b="1" dirty="0" smtClean="0">
                <a:cs typeface="AL-Mohanad Bold"/>
              </a:rPr>
              <a:t>يتحدد موطن الشخص الاعتباري بالمكان الذي يوجد فيه مركز إدارته. غير أن الأشخاص الاعتبارية التي يكون مركزها الرئيسي في الخارج ولها نشاط في المملكة يعتبر مركز إدارتها بالنسبة للقانون السعودي المكان الذي توجد فيه الإدارة المحلية.</a:t>
            </a: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135</a:t>
            </a:fld>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en-US" sz="2800" b="1" dirty="0" smtClean="0">
                <a:solidFill>
                  <a:srgbClr val="FF0000"/>
                </a:solidFill>
              </a:rPr>
              <a:t> </a:t>
            </a:r>
            <a:r>
              <a:rPr lang="ar-SA" sz="2800" b="1" dirty="0" smtClean="0">
                <a:solidFill>
                  <a:srgbClr val="FF0000"/>
                </a:solidFill>
                <a:cs typeface="AL-Mohanad Bold"/>
              </a:rPr>
              <a:t>ثالثا: الحالة / الجنسية:</a:t>
            </a:r>
          </a:p>
          <a:p>
            <a:pPr marL="0" lvl="0" indent="0" algn="just" rtl="1" eaLnBrk="1" hangingPunct="1">
              <a:spcBef>
                <a:spcPct val="0"/>
              </a:spcBef>
            </a:pPr>
            <a:endParaRPr lang="ar-SA" sz="2800" b="1" dirty="0" smtClean="0">
              <a:solidFill>
                <a:srgbClr val="FF0000"/>
              </a:solidFill>
              <a:cs typeface="AL-Mohanad Bold"/>
            </a:endParaRPr>
          </a:p>
          <a:p>
            <a:pPr marL="0" lvl="0" indent="0" algn="just" rtl="1" eaLnBrk="1" hangingPunct="1">
              <a:spcBef>
                <a:spcPct val="0"/>
              </a:spcBef>
            </a:pPr>
            <a:r>
              <a:rPr lang="ar-SA" sz="2800" b="1" dirty="0" smtClean="0">
                <a:cs typeface="AL-Mohanad Bold"/>
              </a:rPr>
              <a:t>تتحدد جنسية الشخص الاعتباري بجنسية الدولة التي يوجد </a:t>
            </a:r>
            <a:r>
              <a:rPr lang="ar-SA" sz="2800" b="1" dirty="0" err="1" smtClean="0">
                <a:cs typeface="AL-Mohanad Bold"/>
              </a:rPr>
              <a:t>بها</a:t>
            </a:r>
            <a:r>
              <a:rPr lang="ar-SA" sz="2800" b="1" dirty="0" smtClean="0">
                <a:cs typeface="AL-Mohanad Bold"/>
              </a:rPr>
              <a:t> مركز إدارته الرئيسي.</a:t>
            </a:r>
          </a:p>
          <a:p>
            <a:pPr marL="0" lvl="0" indent="0" algn="just" rtl="1" eaLnBrk="1" hangingPunct="1">
              <a:spcBef>
                <a:spcPct val="0"/>
              </a:spcBef>
            </a:pPr>
            <a:r>
              <a:rPr lang="ar-SA" sz="2800" b="1" dirty="0" smtClean="0">
                <a:cs typeface="AL-Mohanad Bold"/>
              </a:rPr>
              <a:t>تكتسب الشركة الجنسية السعودية إذا تم تأسيسها وفقا لنظام الشركات السعودي وكانت المملكة مركزها الرئيسي.</a:t>
            </a: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136</a:t>
            </a:fld>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normAutofit fontScale="90000"/>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رابعا: الأهلية : </a:t>
            </a:r>
            <a:r>
              <a:rPr lang="ar-SA" sz="2800" b="1" dirty="0" smtClean="0">
                <a:cs typeface="AL-Mohanad Bold"/>
              </a:rPr>
              <a:t>للشخص الاعتباري أهلية كما هو الحال بالنسبة للشخص الطبيعي غير أن هذه الأهلية تختلف عن أهلية الشخص الطبيعي تبعا لاختلاف طبيعة كل منهما ،سواء فيما يتعلق بأهلية الوجوب أو أهلية الأداء.</a:t>
            </a:r>
          </a:p>
          <a:p>
            <a:pPr marL="0" lvl="0" indent="0" algn="just" rtl="1" eaLnBrk="1" hangingPunct="1">
              <a:spcBef>
                <a:spcPct val="0"/>
              </a:spcBef>
            </a:pPr>
            <a:r>
              <a:rPr lang="ar-SA" sz="2800" dirty="0" smtClean="0">
                <a:solidFill>
                  <a:prstClr val="black"/>
                </a:solidFill>
                <a:latin typeface="Constantia"/>
              </a:rPr>
              <a:t>أ</a:t>
            </a:r>
            <a:r>
              <a:rPr lang="ar-SA" sz="2800" b="1" dirty="0" smtClean="0">
                <a:solidFill>
                  <a:prstClr val="black"/>
                </a:solidFill>
                <a:latin typeface="Constantia"/>
              </a:rPr>
              <a:t> – أهلية الوجوب :للشخص المعنوي أهلية وجوب , أي الصلاحية لاكتساب الحقوق وتحمل الالتزامات  إلا أنها أضيق نطاقا من أهلية الوجوب المعترف بها للشخص الطبيعي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أهلية الأداء: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الأصل في أهلية الأداء ارتباطها بالإرادة والتمييز . لكن نظرا لأن الشخص الاعتباري لا تتوافر له إرادة مستقلة أو تمييز حقيقي،لذا استلزم القانون أن يوجد من يقوم بمباشرة التصرفات القانونية والنشاط القانوني لحساب الشخص الاعتباري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137</a:t>
            </a:fld>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3600" b="1" dirty="0" smtClean="0">
                <a:solidFill>
                  <a:prstClr val="black"/>
                </a:solidFill>
                <a:latin typeface="Constantia"/>
              </a:rPr>
              <a:t>ت</a:t>
            </a:r>
            <a:r>
              <a:rPr lang="ar-SA" sz="3600" b="1" dirty="0" smtClean="0">
                <a:solidFill>
                  <a:srgbClr val="2D07CF"/>
                </a:solidFill>
              </a:rPr>
              <a:t>: خصائص الشخصية الاعتبارية</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rgbClr val="FF0000"/>
                </a:solidFill>
                <a:latin typeface="Constantia"/>
              </a:rPr>
              <a:t>خامسا:</a:t>
            </a:r>
            <a:r>
              <a:rPr lang="ar-SA" sz="2800" b="1" dirty="0" smtClean="0">
                <a:solidFill>
                  <a:srgbClr val="FF0000"/>
                </a:solidFill>
              </a:rPr>
              <a:t>الذمة المالية </a:t>
            </a:r>
          </a:p>
          <a:p>
            <a:pPr algn="just" rtl="1"/>
            <a:r>
              <a:rPr lang="ar-SA" sz="2800" b="1" dirty="0" smtClean="0"/>
              <a:t>بمجرد قيام الشخص الاعتباري تصبح له ذمته المالية المستقلة عن ذمة كل شخص قائما على إدارته أو داخل في تكوينه وتصبح له حقوق والتزامات مستقلة عن حقوق والتزامات أعضائه أو مؤسسيه . ويترتب على هذه الذمة المستقلة النتائج التالية:</a:t>
            </a:r>
            <a:endParaRPr lang="en-US" sz="2800" b="1" dirty="0" smtClean="0"/>
          </a:p>
          <a:p>
            <a:pPr marL="0" lvl="0" indent="0" algn="just" rtl="1" eaLnBrk="1" hangingPunct="1">
              <a:spcBef>
                <a:spcPct val="0"/>
              </a:spcBef>
            </a:pPr>
            <a:r>
              <a:rPr lang="ar-SA" sz="2800" b="1" dirty="0" smtClean="0">
                <a:solidFill>
                  <a:prstClr val="black"/>
                </a:solidFill>
                <a:latin typeface="Constantia"/>
              </a:rPr>
              <a:t>1- تتنقل ملكية الأموال التي يقدمها الأشخاص المكونين للشخص الاعتباري من ذمتهم إلى ذمة الشخص الاعتباري ويفقدون حق التصرف فيها ، متى كان تقديمها على سبيل التمليك .  </a:t>
            </a:r>
            <a:endParaRPr lang="en-US" sz="2800" b="1" dirty="0" smtClean="0">
              <a:solidFill>
                <a:prstClr val="black"/>
              </a:solidFill>
              <a:latin typeface="Constantia"/>
              <a:cs typeface="+mn-cs"/>
            </a:endParaRPr>
          </a:p>
          <a:p>
            <a:pPr algn="just"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138</a:t>
            </a:fld>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ar-SA" sz="3600" b="1" dirty="0" smtClean="0">
                <a:solidFill>
                  <a:srgbClr val="FF0000"/>
                </a:solidFill>
              </a:rPr>
              <a:t>ت الذمة المالية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lvl="0" algn="just" rtl="1"/>
            <a:r>
              <a:rPr lang="ar-SA" sz="2800" b="1" dirty="0" smtClean="0"/>
              <a:t>2– تدخل الحقوق والالتزامات الناتجة عن تعاملات الشخص المعنوي مع الغير في ذمته لا  ذمة الأشخاص المكونين له أو الذين يتولون إدارته . ولا يستطيع أن يطالب بحقوق الشخص الاعتباري لدى الغير إلا من كان يمثله قانونا . </a:t>
            </a: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139</a:t>
            </a:fld>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الذمة المالية</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Low" rtl="1" eaLnBrk="1" hangingPunct="1">
              <a:spcBef>
                <a:spcPct val="0"/>
              </a:spcBef>
            </a:pPr>
            <a:r>
              <a:rPr lang="ar-SA" sz="2800" b="1" dirty="0" smtClean="0">
                <a:solidFill>
                  <a:prstClr val="black"/>
                </a:solidFill>
                <a:latin typeface="Constantia"/>
              </a:rPr>
              <a:t>3 – تضمن ذمة الشخص الاعتباري مديونيته فقط دون مديونية الأشخاص المكونين له أو الأشخاص الذين يتولون إدارته , ولذلك لا يجوز لدائني هؤلاء الأشخاص أن يرجعوا بديونهم على الشخص الاعتباري , كما أنه لا يجوز من حيث الأصل لدائن الشخص الاعتباري التنفيذ علي الأموال الخاصة بالأشخاص المكونين للشخص الاعتباري . فديون الشخص الاعتباري مضمونة بحقوقه فقط فالاستقلال تام بين ذمته المالية والذمة المالية للأشخاص المكونين له . </a:t>
            </a:r>
          </a:p>
          <a:p>
            <a:pPr marL="0" lvl="0" indent="0" algn="justLow" rtl="1" eaLnBrk="1" hangingPunct="1">
              <a:spcBef>
                <a:spcPct val="0"/>
              </a:spcBef>
            </a:pPr>
            <a:r>
              <a:rPr lang="ar-SA" sz="2800" b="1" dirty="0" smtClean="0">
                <a:solidFill>
                  <a:prstClr val="black"/>
                </a:solidFill>
                <a:latin typeface="Constantia"/>
              </a:rPr>
              <a:t>باستثناء شركة التضامن وشركة التوصية حيث يسأل الشريك المتضامن فيهما عن ديون الشركة في أمواله الخاصة</a:t>
            </a: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140</a:t>
            </a:fld>
            <a:endParaRPr lang="en-US"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33046" y="2339976"/>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الرابعة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33046" y="4191000"/>
            <a:ext cx="8018585"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2800" b="1" dirty="0" smtClean="0">
                <a:solidFill>
                  <a:prstClr val="black"/>
                </a:solidFill>
                <a:latin typeface="AL-Mohanad Bold"/>
              </a:rPr>
              <a:t>- الحماية القانونية للحق </a:t>
            </a:r>
          </a:p>
          <a:p>
            <a:pPr fontAlgn="auto">
              <a:spcBef>
                <a:spcPts val="0"/>
              </a:spcBef>
              <a:spcAft>
                <a:spcPts val="0"/>
              </a:spcAft>
              <a:defRPr/>
            </a:pPr>
            <a:r>
              <a:rPr lang="ar-SA" sz="2800" b="1" dirty="0" smtClean="0">
                <a:solidFill>
                  <a:prstClr val="black"/>
                </a:solidFill>
                <a:latin typeface="Constantia"/>
              </a:rPr>
              <a:t>- مصـــــــــــــــادر الحــــــــــــق وإثباته</a:t>
            </a:r>
            <a:endParaRPr lang="en-US" sz="2800" dirty="0" smtClean="0">
              <a:solidFill>
                <a:schemeClr val="tx1"/>
              </a:solidFill>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2800" b="1" dirty="0" smtClean="0">
                <a:solidFill>
                  <a:prstClr val="black"/>
                </a:solidFill>
                <a:latin typeface="AL-Mohanad Bold"/>
                <a:ea typeface="+mn-ea"/>
              </a:rPr>
              <a:t>الحماية القانونية للحق</a:t>
            </a:r>
            <a:r>
              <a:rPr lang="en-US" sz="2800" b="1" dirty="0" smtClean="0">
                <a:solidFill>
                  <a:srgbClr val="2D07CF"/>
                </a:solidFill>
                <a:latin typeface="AL-Mohanad Bold"/>
                <a:ea typeface="+mn-ea"/>
                <a:cs typeface="+mn-cs"/>
              </a:rPr>
              <a:t/>
            </a:r>
            <a:br>
              <a:rPr lang="en-US" sz="2800" b="1" dirty="0" smtClean="0">
                <a:solidFill>
                  <a:srgbClr val="2D07CF"/>
                </a:solidFill>
                <a:latin typeface="AL-Mohanad Bold"/>
                <a:ea typeface="+mn-ea"/>
                <a:cs typeface="+mn-cs"/>
              </a:rPr>
            </a:br>
            <a:endParaRPr lang="en-US" sz="2800" b="1" dirty="0">
              <a:solidFill>
                <a:prstClr val="black"/>
              </a:solidFill>
              <a:latin typeface="AL-Mohanad Bold"/>
              <a:ea typeface="+mn-ea"/>
              <a:cs typeface="+mn-cs"/>
            </a:endParaRPr>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AL-Mohanad Bold"/>
              </a:rPr>
              <a:t>الحماية القانونية للحق هي اعتراف القانون بهذا الحق , وبالسلطات التي يخولها لصاحبه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الوسيلة التي يضعها القانون في حوزة صاحب الحق عند استعماله المشروع لحقه هي " الدعوى " التي يحركها إذا ما كان هناك اعتداء علي حقه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غير أن حماية الحق ليست مطلقة بل هي مقيدة بضرورة استعمال الحق في الحدود المشروعة والتي يحددها القانون .</a:t>
            </a:r>
          </a:p>
          <a:p>
            <a:pPr marL="0" lvl="0" indent="0" algn="just" rtl="1" eaLnBrk="1" hangingPunct="1">
              <a:spcBef>
                <a:spcPct val="0"/>
              </a:spcBef>
            </a:pPr>
            <a:r>
              <a:rPr lang="ar-SA" sz="2800" b="1" dirty="0" smtClean="0">
                <a:solidFill>
                  <a:prstClr val="black"/>
                </a:solidFill>
                <a:latin typeface="AL-Mohanad"/>
              </a:rPr>
              <a:t>ومن ثم نتناول الحماية القانونية للحق من خلال التعرض للدعوى كوسيلة للحماية القانونية للحق , وحدود هذه الحماية التي إذا تجاوزها صاحب الحق لم يعد جديرا بالحماية وكان متعسفا في استعمال حقه وذلك على النحو التالي :</a:t>
            </a:r>
            <a:endParaRPr lang="en-US" sz="2800" b="1" dirty="0" smtClean="0">
              <a:solidFill>
                <a:prstClr val="black"/>
              </a:solidFill>
              <a:latin typeface="AL-Mohanad"/>
              <a:cs typeface="+mn-cs"/>
            </a:endParaRPr>
          </a:p>
          <a:p>
            <a:pPr mar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142</a:t>
            </a:fld>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أولا:وسيلة حماية الحق</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Constantia"/>
              </a:rPr>
              <a:t>الدعوي ، هي الوسيلة القانونية التي تمكن صاحب الحق من حماية حقه والدفاع عنه متى كان هذا الحق محل اعتداء أو منازعة من جانب الغير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وإذا كانت الدعوى القضائية هي الأساس لإقرار الحقوق ودفع الاعتداء عنها ، إلا أنها تختلف حسب نوع الاعتداء ، فتوجد دعوى مدنية ، ودعوى جنائية ودعوى إدارية.</a:t>
            </a: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ويشترط لقبول الدعوى المدنية والإدارية أن يكون لصاحبها مصلحة في رفعها حيث أنه لا دعوى بلا مصلحة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prstClr val="black"/>
                </a:solidFill>
                <a:latin typeface="Constantia"/>
              </a:rPr>
              <a:t>ويجب أن يكون رافع الدعوى أهلا للتقاضي . وتتحدد أهلية التقاضي بأهلية الشخص للتصرفات التي يرتبها الحق الذي ترفع الدعوى بشأنه .</a:t>
            </a: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143</a:t>
            </a:fld>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2800" b="1" dirty="0" smtClean="0">
                <a:solidFill>
                  <a:prstClr val="black"/>
                </a:solidFill>
                <a:latin typeface="Constantia"/>
                <a:ea typeface="+mn-ea"/>
              </a:rPr>
              <a:t>ثانيا:حدود حماية الحق</a:t>
            </a: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ar-SA" sz="2800" b="1" dirty="0" smtClean="0">
                <a:solidFill>
                  <a:prstClr val="black"/>
                </a:solidFill>
                <a:latin typeface="AL-Mohanad"/>
              </a:rPr>
              <a:t>يخول الحق صاحبه سلطات ومزايا معينة تحقيقا لمصلحة يرعاها ويحميها القانون ، فإذا خرج الشخص عن حدود هذه السلطات ، فإن ذلك لا يعتبر استعمالا للحق وإنما تجاوز عن حدود الحق.</a:t>
            </a:r>
            <a:endParaRPr lang="en-US" sz="2800" b="1" dirty="0" smtClean="0">
              <a:solidFill>
                <a:prstClr val="black"/>
              </a:solidFill>
              <a:latin typeface="AL-Mohanad"/>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أما إذا كان الشخص قد التزم حدود الحق وأثناء استعماله لحقه نتج عن هذا الاستعمال ضرر للغير فهل يكون صاحب الحق مسئولا عن تعويض هذا الضرر.</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وفقا لما ذهب إليه الفقه الإسلامي والتشريعات الحديثة يعتبر الشخص متعسفا في  استعمال حقه في الحالات الآتية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144</a:t>
            </a:fld>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228600"/>
            <a:ext cx="8229600" cy="1066800"/>
          </a:xfrm>
        </p:spPr>
        <p:txBody>
          <a:bodyPr/>
          <a:lstStyle/>
          <a:p>
            <a:pPr algn="ctr" rtl="1" eaLnBrk="1" hangingPunct="1"/>
            <a:r>
              <a:rPr lang="ar-SA" sz="4000" b="1" dirty="0" smtClean="0"/>
              <a:t/>
            </a:r>
            <a:br>
              <a:rPr lang="ar-SA" sz="4000" b="1" dirty="0" smtClean="0"/>
            </a:br>
            <a:r>
              <a:rPr lang="ar-SA" sz="2800" b="1" dirty="0" smtClean="0">
                <a:solidFill>
                  <a:prstClr val="black"/>
                </a:solidFill>
                <a:latin typeface="Constantia"/>
              </a:rPr>
              <a:t> </a:t>
            </a:r>
            <a:r>
              <a:rPr lang="en-US" sz="2800" dirty="0" smtClean="0">
                <a:solidFill>
                  <a:srgbClr val="2D07CF"/>
                </a:solidFill>
              </a:rPr>
              <a:t/>
            </a:r>
            <a:br>
              <a:rPr lang="en-US" sz="2800" dirty="0" smtClean="0">
                <a:solidFill>
                  <a:srgbClr val="2D07CF"/>
                </a:solidFill>
              </a:rPr>
            </a:br>
            <a:r>
              <a:rPr lang="ar-SA" sz="2800" b="1" dirty="0" smtClean="0">
                <a:solidFill>
                  <a:srgbClr val="2D07CF"/>
                </a:solidFill>
              </a:rPr>
              <a:t>حالات التعسف في استعمال الحق</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en-US" sz="2800" b="1" dirty="0" smtClean="0"/>
              <a:t> </a:t>
            </a:r>
            <a:r>
              <a:rPr lang="ar-SA" sz="2800" b="1" dirty="0" smtClean="0">
                <a:solidFill>
                  <a:prstClr val="black"/>
                </a:solidFill>
                <a:latin typeface="Constantia"/>
              </a:rPr>
              <a:t>1-قصد الإضرار بالغير: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الحق ، إذا قصد أساسا الأضرار بالغير.</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2 – عدم التناسب بين مصلحة صاحب الحق والضرر الذي يصيب 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إلى تحقيقها قليلة الأهمية بحيث لا تتناسب البتة مع ما يصيب الغير من ضرر بسببها.</a:t>
            </a:r>
          </a:p>
          <a:p>
            <a:pPr marL="0" lvl="0" indent="0" algn="just" rtl="1" eaLnBrk="1" hangingPunct="1">
              <a:spcBef>
                <a:spcPct val="0"/>
              </a:spcBef>
            </a:pP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3- عدم مشروعية المصلحة التي يهدف صاحب الحق تحقيقها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إلي تحقيقها من وراء ذلك غير مشروعة أي تخالف حكما من أحكام القانون أو تتعارض مع النظام العام أو الآداب. </a:t>
            </a:r>
            <a:endParaRPr lang="en-US" sz="2800" b="1" dirty="0" smtClean="0">
              <a:solidFill>
                <a:prstClr val="black"/>
              </a:solidFill>
              <a:latin typeface="AL-Mohanad Bold"/>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145</a:t>
            </a:fld>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3200" b="1" dirty="0" smtClean="0">
                <a:solidFill>
                  <a:prstClr val="black"/>
                </a:solidFill>
                <a:latin typeface="Constantia"/>
                <a:ea typeface="+mn-ea"/>
              </a:rPr>
              <a:t> مصـــــــــــــــادر الحــــــــــــق وإثباته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ctr" rtl="1" eaLnBrk="1" hangingPunct="1">
              <a:spcBef>
                <a:spcPct val="0"/>
              </a:spcBef>
            </a:pPr>
            <a:r>
              <a:rPr lang="ar-SA" sz="2800" b="1" dirty="0" smtClean="0">
                <a:solidFill>
                  <a:srgbClr val="FF0000"/>
                </a:solidFill>
                <a:latin typeface="Constantia"/>
              </a:rPr>
              <a:t>الفصل :مصادر الحق</a:t>
            </a:r>
          </a:p>
          <a:p>
            <a:pPr marL="0" lvl="0" indent="0" algn="just" rtl="1" eaLnBrk="1" hangingPunct="1">
              <a:spcBef>
                <a:spcPct val="0"/>
              </a:spcBef>
            </a:pPr>
            <a:r>
              <a:rPr lang="ar-SA" sz="2800" b="1" dirty="0" smtClean="0">
                <a:solidFill>
                  <a:prstClr val="black"/>
                </a:solidFill>
                <a:latin typeface="Constantia"/>
              </a:rPr>
              <a:t>يقصد بمصدر الحق السبب القانوني المنشئ له . وتنحصر مصادر الحقوق في الوقائع القانونية .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srgbClr val="FF0000"/>
                </a:solidFill>
              </a:rPr>
              <a:t>تعريف الواقعة القانونية  </a:t>
            </a:r>
            <a:r>
              <a:rPr lang="ar-SA" sz="2800" b="1" dirty="0" smtClean="0"/>
              <a:t>:يقصد بالواقعة القانونية كل حدث يرتب عليه القانون أثرا معينا سواء كان هذا الحدث إراديا أم غير إراديا ، والأثر الذي يرتبه القانون قد يكون إنشاء حق أو نقله أو انقضائه . وتنقسم الواقعة القانونية إلى وقائع مادية وتصرفات قانونية.</a:t>
            </a:r>
            <a:r>
              <a:rPr lang="ar-SA" sz="2800" b="1" dirty="0" smtClean="0">
                <a:solidFill>
                  <a:schemeClr val="bg1"/>
                </a:solidFill>
              </a:rPr>
              <a:t> </a:t>
            </a:r>
          </a:p>
          <a:p>
            <a:pPr marL="0" indent="0" algn="just" rtl="1" eaLnBrk="1" hangingPunct="1">
              <a:spcBef>
                <a:spcPct val="0"/>
              </a:spcBef>
            </a:pPr>
            <a:r>
              <a:rPr lang="ar-SA" sz="2800" b="1" dirty="0" smtClean="0">
                <a:solidFill>
                  <a:srgbClr val="FF0000"/>
                </a:solidFill>
              </a:rPr>
              <a:t>أولا :الواقعة المادية : </a:t>
            </a:r>
          </a:p>
          <a:p>
            <a:pPr marL="0" indent="0" algn="just" rtl="1" eaLnBrk="1" hangingPunct="1">
              <a:spcBef>
                <a:spcPct val="0"/>
              </a:spcBef>
            </a:pPr>
            <a:r>
              <a:rPr lang="ar-SA" sz="2800" b="1" dirty="0" smtClean="0"/>
              <a:t>هي كل أمر يحدث فيرتب عليه القانون أثرا ، قد يكون نشوء حق أو إنقضائه أو نقله دون إعتداد بإرادة الإنسان . وتنقسم إلي وقائع طبيعية وأعمال مادية : </a:t>
            </a:r>
            <a:endParaRPr lang="en-US" sz="2800" b="1" dirty="0" smtClean="0"/>
          </a:p>
          <a:p>
            <a:pPr marL="0" indent="0" algn="just" rtl="1" eaLnBrk="1" hangingPunct="1">
              <a:spcBef>
                <a:spcPct val="0"/>
              </a:spcBef>
            </a:pPr>
            <a:endParaRPr lang="en-US" sz="2800" b="1" dirty="0" smtClean="0">
              <a:solidFill>
                <a:schemeClr val="bg1"/>
              </a:solidFill>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146</a:t>
            </a:fld>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4800"/>
            <a:ext cx="8229600" cy="1066800"/>
          </a:xfrm>
        </p:spPr>
        <p:txBody>
          <a:bodyPr/>
          <a:lstStyle/>
          <a:p>
            <a:pPr lvl="0"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a:t>
            </a:r>
            <a:r>
              <a:rPr lang="ar-SA" sz="2800" b="1" dirty="0" smtClean="0">
                <a:solidFill>
                  <a:srgbClr val="FF0000"/>
                </a:solidFill>
                <a:latin typeface="Constantia"/>
              </a:rPr>
              <a:t>مصادر الحق / الوقائع المادية</a:t>
            </a:r>
            <a:br>
              <a:rPr lang="ar-SA" sz="2800" b="1" dirty="0" smtClean="0">
                <a:solidFill>
                  <a:srgbClr val="FF0000"/>
                </a:solidFill>
                <a:latin typeface="Constantia"/>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11015" y="1371600"/>
            <a:ext cx="8792308"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latin typeface="Constantia"/>
              </a:rPr>
              <a:t>أ: الوقائع الطبيعية :</a:t>
            </a:r>
            <a:endParaRPr lang="en-US" sz="2800" b="1"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الوقائع الطبيعية هي التي تحدث دون أن يكون للإنسان دخل في حدوثها كمرور الزمن والموت والقرابة والكوارث الطبيعية كالزلازل والفيضانات وغيرها .</a:t>
            </a: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srgbClr val="FF0000"/>
                </a:solidFill>
                <a:latin typeface="Constantia"/>
              </a:rPr>
              <a:t>ب – الأعمال المادية :</a:t>
            </a:r>
            <a:endParaRPr lang="en-US" sz="2800"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AL-Mohanad"/>
              </a:rPr>
              <a:t>هي تلك الأعمال المادية التي تصدر عن الإنسان فيرتب عليها القانون أثارا قانونية بصرف النظر عن نية من صدرت عنه , أي سواء اتجهت إرادته إلى إحداث هذا الأثر أم لا . وتنقسم الأعمال المادية إلى نوعين هما الفعل النافع والفعل الضار . </a:t>
            </a:r>
            <a:endParaRPr lang="en-US" sz="2800" b="1" dirty="0" smtClean="0">
              <a:solidFill>
                <a:prstClr val="black"/>
              </a:solidFill>
              <a:latin typeface="AL-Mohanad"/>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147</a:t>
            </a:fld>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ت</a:t>
            </a:r>
            <a:r>
              <a:rPr lang="ar-SA" sz="3600" b="1" dirty="0" smtClean="0">
                <a:solidFill>
                  <a:srgbClr val="2D07CF"/>
                </a:solidFill>
              </a:rPr>
              <a:t>: </a:t>
            </a:r>
            <a:r>
              <a:rPr lang="ar-SA" sz="3600" b="1" dirty="0" smtClean="0">
                <a:solidFill>
                  <a:srgbClr val="FF0000"/>
                </a:solidFill>
                <a:latin typeface="Constantia"/>
              </a:rPr>
              <a:t>مصادر الحق </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rtl="1"/>
            <a:r>
              <a:rPr lang="ar-SA" sz="2800" b="1" dirty="0" smtClean="0"/>
              <a:t>ثانيا :التصرفات القانونية :</a:t>
            </a:r>
            <a:endParaRPr lang="en-US" sz="2800" dirty="0" smtClean="0"/>
          </a:p>
          <a:p>
            <a:pPr algn="just" rtl="1"/>
            <a:r>
              <a:rPr lang="ar-SA" sz="2800" b="1" dirty="0" smtClean="0"/>
              <a:t>يقصد بالتصرف القانوني اتجاه الإرادة نحو إحداث أثر قانوني , ويستوي في ذلك أن يكون الأثر المقصود هو إنشاء أونقل أوتعديل أو إنقضاء حق من الحقوق .</a:t>
            </a:r>
            <a:endParaRPr lang="en-US" sz="2800" b="1" dirty="0" smtClean="0"/>
          </a:p>
          <a:p>
            <a:pPr algn="just" rtl="1"/>
            <a:r>
              <a:rPr lang="ar-SA" sz="2800" b="1" dirty="0" smtClean="0"/>
              <a:t>وينقسم  التصرف القانوني إلى تصرف قانوني من جانب واحد وتصرف قانوني من جانبين , كما ينقسم إلى تصرف منشئ وتصرف كاشف أو مقرر .</a:t>
            </a:r>
            <a:endParaRPr lang="en-US" sz="2800" b="1" dirty="0" smtClean="0"/>
          </a:p>
          <a:p>
            <a:pPr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148</a:t>
            </a:fld>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التصرفات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marL="0" lvl="0" indent="0" algn="just" rtl="1" eaLnBrk="1" hangingPunct="1">
              <a:spcBef>
                <a:spcPct val="0"/>
              </a:spcBef>
            </a:pPr>
            <a:r>
              <a:rPr lang="ar-SA" sz="2800" b="1" dirty="0" smtClean="0">
                <a:solidFill>
                  <a:prstClr val="black"/>
                </a:solidFill>
                <a:latin typeface="Constantia"/>
              </a:rPr>
              <a:t>( 1 ) التصرف القانوني الصادر من جانب واحد أومن جانبين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ينقسم التصرف من حيث تكوينه , إلى تصرف من جانب واحد وتصرف صادر من جانبين . فالتصرف القانوني قد يصدر عن إرادة منفردة ( جانب واحد )       كالإقرار والوصية  والوعد بالجائزة . كذلك قد يصدر التصرف القانوني عن إرادتين ( من جانبين ) كالعقود ومنها عقد البيع وعقد الإيجار وعقد الصلح وعقد التامين وعقد الوكالة  .............................."</a:t>
            </a:r>
            <a:endParaRPr lang="en-US" sz="2800" b="1" dirty="0" smtClean="0">
              <a:solidFill>
                <a:prstClr val="black"/>
              </a:solidFill>
              <a:latin typeface="Constantia"/>
              <a:cs typeface="+mn-cs"/>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149</a:t>
            </a:fld>
            <a:endParaRPr lang="en-US"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التصرفات القانونية </a:t>
            </a:r>
            <a:br>
              <a:rPr lang="ar-SA" sz="3600" b="1" dirty="0" smtClean="0">
                <a:solidFill>
                  <a:srgbClr val="FF0000"/>
                </a:solidFill>
              </a:rPr>
            </a:b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rPr>
              <a:t>( 2) التصرف المنشئ والتصرف الكاشف أو المقرر: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تنقسم التصرفات القانونية من حيث أثرها على الحق إلى نوعين تصرفات منشئة وتصرفات كاشفة أو مقررة . والتصرف المنشئ هو الذي يترتب عليه نشوء حق ابتداء أو انتقالا من شخص آخر. </a:t>
            </a:r>
          </a:p>
          <a:p>
            <a:pPr marL="0" lvl="0" indent="0" algn="just" rtl="1" eaLnBrk="1" hangingPunct="1">
              <a:spcBef>
                <a:spcPct val="0"/>
              </a:spcBef>
            </a:pPr>
            <a:r>
              <a:rPr lang="ar-SA" sz="2800" b="1" dirty="0" smtClean="0">
                <a:solidFill>
                  <a:prstClr val="black"/>
                </a:solidFill>
                <a:latin typeface="Constantia"/>
              </a:rPr>
              <a:t>- أما التصرف الكاشف أو المقرر فهو لا يكسب الشخص حقا لم يكن له من قبل وإنما يتناول حقا للشخص كان ثابتا له من قبل بمقتضى مصدر أخر فيخلصه من أوضاع كانت تحد من فاعليته أو تشوب تحديده .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 أهمية التمييز بين الوقائع المادية والتصرفات القانونية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150</a:t>
            </a:fld>
            <a:endParaRPr lang="en-US"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ln>
                  <a:solidFill>
                    <a:sysClr val="windowText" lastClr="000000"/>
                  </a:solidFill>
                </a:ln>
                <a:solidFill>
                  <a:srgbClr val="FF0000"/>
                </a:solidFill>
              </a:rPr>
              <a:t>الفصل الثاني: إثبات الحق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algn="just" rtl="1"/>
            <a:r>
              <a:rPr lang="ar-SA" sz="2800" b="1" dirty="0" smtClean="0">
                <a:ln>
                  <a:solidFill>
                    <a:sysClr val="windowText" lastClr="000000"/>
                  </a:solidFill>
                </a:ln>
                <a:latin typeface="AL-Mohanad Bold"/>
              </a:rPr>
              <a:t>الإثبات هو إقامة الدليل أمام القضاء على مصدر الحق الذي يدعيه الشخص. وللإثبات طرق ووسائل مختلفة هي الإقرار ،والكتابة ، وشهادة الشهود ، والقرائن ،واليمين.</a:t>
            </a:r>
            <a:endParaRPr lang="en-US" sz="2800" b="1" dirty="0" smtClean="0">
              <a:ln>
                <a:solidFill>
                  <a:sysClr val="windowText" lastClr="000000"/>
                </a:solidFill>
              </a:ln>
              <a:latin typeface="AL-Mohanad Bold"/>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1943100" y="6376989"/>
            <a:ext cx="527538" cy="365125"/>
          </a:xfrm>
          <a:prstGeom prst="rect">
            <a:avLst/>
          </a:prstGeom>
        </p:spPr>
        <p:txBody>
          <a:bodyPr/>
          <a:lstStyle/>
          <a:p>
            <a:pPr>
              <a:defRPr/>
            </a:pPr>
            <a:fld id="{FFF0F569-9724-490C-8368-9A7E0DF21DA7}" type="slidenum">
              <a:rPr lang="ar-SA" smtClean="0"/>
              <a:pPr>
                <a:defRPr/>
              </a:pPr>
              <a:t>151</a:t>
            </a:fld>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9623</Words>
  <Application>Microsoft Office PowerPoint</Application>
  <PresentationFormat>عرض على الشاشة (3:4)‏</PresentationFormat>
  <Paragraphs>983</Paragraphs>
  <Slides>152</Slides>
  <Notes>0</Notes>
  <HiddenSlides>0</HiddenSlides>
  <MMClips>0</MMClips>
  <ScaleCrop>false</ScaleCrop>
  <HeadingPairs>
    <vt:vector size="4" baseType="variant">
      <vt:variant>
        <vt:lpstr>سمة</vt:lpstr>
      </vt:variant>
      <vt:variant>
        <vt:i4>1</vt:i4>
      </vt:variant>
      <vt:variant>
        <vt:lpstr>عناوين الشرائح</vt:lpstr>
      </vt:variant>
      <vt:variant>
        <vt:i4>152</vt:i4>
      </vt:variant>
    </vt:vector>
  </HeadingPairs>
  <TitlesOfParts>
    <vt:vector size="153" baseType="lpstr">
      <vt:lpstr>سمة Office</vt:lpstr>
      <vt:lpstr>الشريحة 1</vt:lpstr>
      <vt:lpstr>محاضرة تمهيدية  </vt:lpstr>
      <vt:lpstr>محاور المحاضرة</vt:lpstr>
      <vt:lpstr>أهمية القانون </vt:lpstr>
      <vt:lpstr>أهمية القانون </vt:lpstr>
      <vt:lpstr>مفردات المادة </vt:lpstr>
      <vt:lpstr>المرجع الأساسي</vt:lpstr>
      <vt:lpstr>طريقة التقييم</vt:lpstr>
      <vt:lpstr>موضوعات الدراسة</vt:lpstr>
      <vt:lpstr>موضوعات الدراسة</vt:lpstr>
      <vt:lpstr>التواصل مع أستاذ المقرر</vt:lpstr>
      <vt:lpstr>نظرية القانون المحاضرة الأولى</vt:lpstr>
      <vt:lpstr>عناصرالمحاضرة</vt:lpstr>
      <vt:lpstr>تعريف القانون</vt:lpstr>
      <vt:lpstr>خصائص القاعدة القانونية</vt:lpstr>
      <vt:lpstr>ت خصائص القاعدة القانونية</vt:lpstr>
      <vt:lpstr>ت خصائص القاعدة القانونية</vt:lpstr>
      <vt:lpstr>الشريحة 18</vt:lpstr>
      <vt:lpstr>التمييزبين قواعد القانون والقواعد الاجتماعية الاخرى</vt:lpstr>
      <vt:lpstr>ت التمييز بين قواعد القانون والقواعد الاجتماعية الاخرى</vt:lpstr>
      <vt:lpstr>التمييزبين قواعد القانون والقواعد الاجتماعية الاخرى (يتبع)</vt:lpstr>
      <vt:lpstr>التمييزبين قواعد القانون والقواعد الاجتماعية الاخرى (يتبع)</vt:lpstr>
      <vt:lpstr>تقسيمات القانون وفروعه المختلفة</vt:lpstr>
      <vt:lpstr>تقسيم قواعد القانون إلى عام وخاص</vt:lpstr>
      <vt:lpstr>الشريحة 25</vt:lpstr>
      <vt:lpstr>القانون العام وفروعه</vt:lpstr>
      <vt:lpstr>ت فروع القانون العام</vt:lpstr>
      <vt:lpstr>أقسام القانون العام الداخلي</vt:lpstr>
      <vt:lpstr>اقسام القانون العام الداخلي(يتبع)</vt:lpstr>
      <vt:lpstr>القانون العام الداخلي (يتبع)</vt:lpstr>
      <vt:lpstr>القانون العام الداخلي (يتبع)</vt:lpstr>
      <vt:lpstr>القانون العام الداخلي (يتبع)</vt:lpstr>
      <vt:lpstr>الشريحة 33</vt:lpstr>
      <vt:lpstr>القانون الخاص وفروعه</vt:lpstr>
      <vt:lpstr>ت فروع القانون الخاص</vt:lpstr>
      <vt:lpstr>ت القانون الخاص وفروعه</vt:lpstr>
      <vt:lpstr>ت القانون الخاص وفروعه</vt:lpstr>
      <vt:lpstr>ت القانون الخاص وفروعه</vt:lpstr>
      <vt:lpstr>ت القانون الخاص وفروعه</vt:lpstr>
      <vt:lpstr>ت القانون الخاص وفروعه</vt:lpstr>
      <vt:lpstr>تقسيم القواعد القانونية تبعا لقوتها القواعد الآمرة والمكملة</vt:lpstr>
      <vt:lpstr>معيار التمييز بين القواعد الآمرة، والقواعد المكملة</vt:lpstr>
      <vt:lpstr>ت معيار التمييز بين القواعد الآمرة، والقواعد المكملة</vt:lpstr>
      <vt:lpstr>الشريحة 44</vt:lpstr>
      <vt:lpstr>مصادر القاعدة القانونية</vt:lpstr>
      <vt:lpstr>المصادر الرسمية الأصلية </vt:lpstr>
      <vt:lpstr>المصادر الرسمية الأصلية ت</vt:lpstr>
      <vt:lpstr>المصادر الرسمية الأصلية ت</vt:lpstr>
      <vt:lpstr>المصادر الرسمية الأصلية ت</vt:lpstr>
      <vt:lpstr>المصادر الرسمية الأصلية ت</vt:lpstr>
      <vt:lpstr>المصادر الرسمية الأصلية ت</vt:lpstr>
      <vt:lpstr>الشريحة 52</vt:lpstr>
      <vt:lpstr>المصادر الرسمية الأصلية ت</vt:lpstr>
      <vt:lpstr>التشريع</vt:lpstr>
      <vt:lpstr>أنواع التشريع</vt:lpstr>
      <vt:lpstr>أنواع التشريع</vt:lpstr>
      <vt:lpstr>مراحل سن ونفاذ التشريع</vt:lpstr>
      <vt:lpstr>ثالثا: التشريع الفرعي (اللائحي)</vt:lpstr>
      <vt:lpstr>الشريحة 59</vt:lpstr>
      <vt:lpstr>المصادر الرسمية الاحتياطية</vt:lpstr>
      <vt:lpstr>ت المصادر الرسمية الاحتياطية</vt:lpstr>
      <vt:lpstr>ت المصادر الرسمية الاحتياطية</vt:lpstr>
      <vt:lpstr>مزايا العرف وعيوبه</vt:lpstr>
      <vt:lpstr>ت المصادر الرسمية الاحتياطية</vt:lpstr>
      <vt:lpstr>المصادر غير الرسمية ” التفسيرية ”</vt:lpstr>
      <vt:lpstr>المصادر غير الرسمية ” التفسيرية ”</vt:lpstr>
      <vt:lpstr>الشريحة 67</vt:lpstr>
      <vt:lpstr>تفسير القاعدة القانونية</vt:lpstr>
      <vt:lpstr>ت تفسير القاعدة القانونية</vt:lpstr>
      <vt:lpstr>تطبيق القانون </vt:lpstr>
      <vt:lpstr>السلطة القضائية في المملكة العربية السعودية</vt:lpstr>
      <vt:lpstr>ت السلطة القضائية في المملكة العربية السعودية  أ: القضاء العادي</vt:lpstr>
      <vt:lpstr>ت السلطة القضائية في المملكة العربية السعودية  أ: القضاء العادي</vt:lpstr>
      <vt:lpstr>ت السلطة القضائية في المملكة العربية السعودية  ب: ديوان المظالم(القضاء الإداري) </vt:lpstr>
      <vt:lpstr>ت السلطة القضائية في المملكة العربية السعودية  تدرج محاكم القضاء الإداري </vt:lpstr>
      <vt:lpstr>تعدد درجات التقاضي في ديوان المظالم "القضاء الإداري" </vt:lpstr>
      <vt:lpstr>اللجان شبه القضائية </vt:lpstr>
      <vt:lpstr>الشريحة 78</vt:lpstr>
      <vt:lpstr>سنتناول في هذه المحاضرة </vt:lpstr>
      <vt:lpstr>أولا :نطاق تطبيق القانون من حيث المكان</vt:lpstr>
      <vt:lpstr>ت :نطاق تطبيق القانون من حيث المكان</vt:lpstr>
      <vt:lpstr>ت :نطاق تطبيق القانون من حيث المكان</vt:lpstr>
      <vt:lpstr>ثانيا: نطاق تطبيق القانون من حيث الزمان</vt:lpstr>
      <vt:lpstr>ثانيا: نطاق تطبيق القانون من حيث الزمان</vt:lpstr>
      <vt:lpstr>ت إلغاء القانون</vt:lpstr>
      <vt:lpstr>ت إلغاء القانون</vt:lpstr>
      <vt:lpstr>الفرع الثاني : تنازع القوانين من حيث الزمان:</vt:lpstr>
      <vt:lpstr>ت تنازع القوانين من حيث الزمان</vt:lpstr>
      <vt:lpstr>ت تنازع القوانين من حيث الزمان</vt:lpstr>
      <vt:lpstr>الشريحة 90</vt:lpstr>
      <vt:lpstr>الباب الأول : ماهية الحق</vt:lpstr>
      <vt:lpstr>أنواع الحقوق</vt:lpstr>
      <vt:lpstr> ت :الحقوق غير المالية </vt:lpstr>
      <vt:lpstr>ت :الحقوق غير المالية</vt:lpstr>
      <vt:lpstr>ت :الحقوق غير المالية</vt:lpstr>
      <vt:lpstr>ت :الحقوق غير المالية</vt:lpstr>
      <vt:lpstr>المبحث الثاني الحقوق المالية  </vt:lpstr>
      <vt:lpstr>ت الحقوق المالية</vt:lpstr>
      <vt:lpstr>ت الحقوق المالية</vt:lpstr>
      <vt:lpstr>ت الحقوق المالية</vt:lpstr>
      <vt:lpstr>ت الحقوق المالية</vt:lpstr>
      <vt:lpstr>المبحث الثالث :الحقوق المختلطة " الحقوق الذهنية "</vt:lpstr>
      <vt:lpstr>ت الحقوق المختلطة " الحقوق الذهنية "</vt:lpstr>
      <vt:lpstr>الشريحة 104</vt:lpstr>
      <vt:lpstr>الفصل الأول أشخـــــــــــــــــــــــاص الحـــــــــــــق</vt:lpstr>
      <vt:lpstr>المبحث الأول الشخص الطبيعي</vt:lpstr>
      <vt:lpstr> مدة   المطلب الأول مدة الشخصية القانونية   </vt:lpstr>
      <vt:lpstr>مركز الجنين (( الحمل المستكن ))</vt:lpstr>
      <vt:lpstr>انتهاء الشخصية القانونية </vt:lpstr>
      <vt:lpstr>الموت الحكمي </vt:lpstr>
      <vt:lpstr>ت الموت الحكمي  </vt:lpstr>
      <vt:lpstr>ت الموت الحكمي</vt:lpstr>
      <vt:lpstr>ت الموت الحكمي</vt:lpstr>
      <vt:lpstr>ت الموت الحكمي</vt:lpstr>
      <vt:lpstr>الشريحة 115</vt:lpstr>
      <vt:lpstr>الفرع الأول: الأهلية</vt:lpstr>
      <vt:lpstr>ت الأهلية</vt:lpstr>
      <vt:lpstr> مدة   ت الأهلية  </vt:lpstr>
      <vt:lpstr> ت الأهلية</vt:lpstr>
      <vt:lpstr>ت تدرج الأهلية بحسب السن  </vt:lpstr>
      <vt:lpstr>ت تدرج الأهلية بحسب السن</vt:lpstr>
      <vt:lpstr> 3- عوارض الأهلية :    </vt:lpstr>
      <vt:lpstr> 3- عوارض الأهلية :    </vt:lpstr>
      <vt:lpstr> 3- عوارض الأهلية :    </vt:lpstr>
      <vt:lpstr>ت عوارض الأهلية</vt:lpstr>
      <vt:lpstr>4- موانع الأهلية :</vt:lpstr>
      <vt:lpstr>ت  موانع الأهلية :</vt:lpstr>
      <vt:lpstr>ت موانع الأهلية :</vt:lpstr>
      <vt:lpstr>الأهلية</vt:lpstr>
      <vt:lpstr>الفرع الثاني:الذمة المالية</vt:lpstr>
      <vt:lpstr>الشريحة 131</vt:lpstr>
      <vt:lpstr>الشخص الاعتباري</vt:lpstr>
      <vt:lpstr>المطلب الأول :مدة الشخصية الاعتبارية</vt:lpstr>
      <vt:lpstr>ت:مدة الشخصية الاعتبارية</vt:lpstr>
      <vt:lpstr>    المطلب الثاني : خصائص الشخصية الاعتبارية   </vt:lpstr>
      <vt:lpstr>   ت: خصائص الشخصية الاعتبارية   </vt:lpstr>
      <vt:lpstr>  ت: خصائص الشخصية الاعتبارية   </vt:lpstr>
      <vt:lpstr>ت: خصائص الشخصية الاعتبارية </vt:lpstr>
      <vt:lpstr>ت الذمة المالية  </vt:lpstr>
      <vt:lpstr>ت الذمة المالية</vt:lpstr>
      <vt:lpstr>الشريحة 141</vt:lpstr>
      <vt:lpstr>الحماية القانونية للحق </vt:lpstr>
      <vt:lpstr>أولا:وسيلة حماية الحق</vt:lpstr>
      <vt:lpstr>ثانيا:حدود حماية الحق</vt:lpstr>
      <vt:lpstr>   حالات التعسف في استعمال الحق  </vt:lpstr>
      <vt:lpstr>   مصـــــــــــــــادر الحــــــــــــق وإثباته   </vt:lpstr>
      <vt:lpstr>  ت: مصادر الحق / الوقائع المادية   </vt:lpstr>
      <vt:lpstr>ت: مصادر الحق  </vt:lpstr>
      <vt:lpstr>ت التصرفات القانونية </vt:lpstr>
      <vt:lpstr>ت التصرفات القانونية  </vt:lpstr>
      <vt:lpstr>الفصل الثاني: إثبات الحق  </vt:lpstr>
      <vt:lpstr>الشريحة 152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adminuser</dc:creator>
  <cp:lastModifiedBy>win 7</cp:lastModifiedBy>
  <cp:revision>6</cp:revision>
  <dcterms:created xsi:type="dcterms:W3CDTF">2012-09-05T10:51:53Z</dcterms:created>
  <dcterms:modified xsi:type="dcterms:W3CDTF">2013-11-23T19:32:50Z</dcterms:modified>
</cp:coreProperties>
</file>