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907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19829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4201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444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2271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925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930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009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8209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847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2509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409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842662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392899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3149488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603454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389979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3048160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93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867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795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67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8EF8D-D7C0-4D8A-BEAE-AD0075EBB29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F507D-3423-4B33-BF47-BEE697A042D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631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81354" y="5791201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844062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97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smtClean="0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75031" y="46482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عمادة التعلم الإلكتروني والتعليم عن بعد</a:t>
            </a:r>
            <a:endParaRPr lang="en-US" sz="2400" b="1" dirty="0">
              <a:solidFill>
                <a:srgbClr val="1F497D">
                  <a:lumMod val="75000"/>
                </a:srgbClr>
              </a:solidFill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1F497D">
                    <a:lumMod val="75000"/>
                  </a:srgbClr>
                </a:solidFill>
              </a:rPr>
              <a:t>	</a:t>
            </a:r>
            <a:endParaRPr lang="en-U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1"/>
            <a:ext cx="5205046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</a:p>
          <a:p>
            <a:pPr algn="ctr"/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المحاضر/ فتحي </a:t>
            </a:r>
            <a:r>
              <a:rPr lang="ar-SA" sz="3700" b="1" dirty="0" err="1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الميدني</a:t>
            </a:r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>
                <a:solidFill>
                  <a:srgbClr val="7F7F7F"/>
                </a:solidFill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</a:endParaRPr>
          </a:p>
          <a:p>
            <a:pPr algn="ctr"/>
            <a:endParaRPr lang="en-US" sz="2600" b="1" dirty="0">
              <a:solidFill>
                <a:srgbClr val="7F7F7F"/>
              </a:solidFill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</a:rPr>
              <a:pPr rtl="0"/>
              <a:t>1</a:t>
            </a:fld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1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703385" y="274638"/>
            <a:ext cx="7174523" cy="868362"/>
          </a:xfrm>
          <a:solidFill>
            <a:schemeClr val="accent1"/>
          </a:solidFill>
        </p:spPr>
        <p:txBody>
          <a:bodyPr/>
          <a:lstStyle/>
          <a:p>
            <a:pPr algn="ctr" rtl="1"/>
            <a:r>
              <a:rPr lang="ar-SA" sz="2400" b="1" dirty="0" smtClean="0">
                <a:solidFill>
                  <a:schemeClr val="tx1"/>
                </a:solidFill>
                <a:cs typeface="Arial" pitchFamily="34" charset="0"/>
              </a:rPr>
              <a:t>أولاً: المدخل لعلم المحاسبة </a:t>
            </a: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sz="2400" b="1" dirty="0" smtClean="0">
                <a:solidFill>
                  <a:schemeClr val="tx1"/>
                </a:solidFill>
                <a:cs typeface="Arial" pitchFamily="34" charset="0"/>
              </a:rPr>
              <a:t>حل الحالة التطبيقية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  <a:cs typeface="Arial" pitchFamily="34" charset="0"/>
              </a:rPr>
              <a:t> رقم (1/1) ص </a:t>
            </a:r>
            <a:r>
              <a:rPr lang="ar-SA" sz="2400" b="1" dirty="0" err="1" smtClean="0">
                <a:solidFill>
                  <a:schemeClr val="tx1"/>
                </a:solidFill>
                <a:cs typeface="Arial" pitchFamily="34" charset="0"/>
              </a:rPr>
              <a:t>ص</a:t>
            </a:r>
            <a:r>
              <a:rPr lang="ar-SA" sz="2400" b="1" dirty="0" smtClean="0">
                <a:solidFill>
                  <a:schemeClr val="tx1"/>
                </a:solidFill>
                <a:cs typeface="Arial" pitchFamily="34" charset="0"/>
              </a:rPr>
              <a:t> 21 – 22 بالكتاب المقرر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109682"/>
              </p:ext>
            </p:extLst>
          </p:nvPr>
        </p:nvGraphicFramePr>
        <p:xfrm>
          <a:off x="323526" y="1267949"/>
          <a:ext cx="8496945" cy="5015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الخصوم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المنشأة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المستخدم الداخلي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إمساك الدفاتر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المحاسبة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99650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قائمة المركز المالي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الخصوم قصيرة الأجل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الأصول المتداولة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الخصوم طويلة الأجل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الأصول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99650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المصروفات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قائمة الدخل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الإيرادات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الأصول غير الملموسة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حقوق الملكية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747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المحاسبة الحكومية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محاسبة التكاليف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صافي الخسارة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القوائم المالية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صافي الربح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الثبات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الفترة المحاسبية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التكلفة التاريخية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المراجعة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المحاسبة المالية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2661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الحيطة والحذر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الاعتراف بالإيراد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المقابلة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الموضوعية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الملائمة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5724" marB="45724"/>
                </a:tc>
              </a:tr>
            </a:tbl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501662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2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98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51693" y="274638"/>
            <a:ext cx="8440615" cy="1143000"/>
          </a:xfrm>
          <a:solidFill>
            <a:schemeClr val="accent1"/>
          </a:solidFill>
        </p:spPr>
        <p:txBody>
          <a:bodyPr/>
          <a:lstStyle/>
          <a:p>
            <a:r>
              <a:rPr lang="ar-SA" sz="3000" b="1" dirty="0" smtClean="0">
                <a:solidFill>
                  <a:schemeClr val="tx1"/>
                </a:solidFill>
                <a:cs typeface="Arial" pitchFamily="34" charset="0"/>
              </a:rPr>
              <a:t>حل الأسئلة أرقام ( 16، 17، 18) ص </a:t>
            </a:r>
            <a:r>
              <a:rPr lang="ar-SA" sz="3000" b="1" dirty="0" err="1" smtClean="0">
                <a:solidFill>
                  <a:schemeClr val="tx1"/>
                </a:solidFill>
                <a:cs typeface="Arial" pitchFamily="34" charset="0"/>
              </a:rPr>
              <a:t>ص</a:t>
            </a:r>
            <a:r>
              <a:rPr lang="ar-SA" sz="3000" b="1" dirty="0" smtClean="0">
                <a:solidFill>
                  <a:schemeClr val="tx1"/>
                </a:solidFill>
                <a:cs typeface="Arial" pitchFamily="34" charset="0"/>
              </a:rPr>
              <a:t> 23 – 25 بالكتاب المقرر</a:t>
            </a:r>
            <a:endParaRPr lang="en-GB" sz="3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sz="quarter" idx="1"/>
          </p:nvPr>
        </p:nvSpPr>
        <p:spPr>
          <a:xfrm>
            <a:off x="492369" y="1676401"/>
            <a:ext cx="8229600" cy="4525963"/>
          </a:xfrm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16</a:t>
            </a:r>
            <a:endParaRPr lang="en-US" dirty="0" smtClean="0">
              <a:cs typeface="Arial" pitchFamily="34" charset="0"/>
            </a:endParaRPr>
          </a:p>
          <a:p>
            <a:pPr>
              <a:buFont typeface="Wingdings 2" pitchFamily="18" charset="2"/>
              <a:buNone/>
            </a:pPr>
            <a:endParaRPr lang="ar-SA" dirty="0" smtClean="0">
              <a:cs typeface="Arial" pitchFamily="34" charset="0"/>
            </a:endParaRPr>
          </a:p>
          <a:p>
            <a:pPr>
              <a:buFont typeface="Wingdings 2" pitchFamily="18" charset="2"/>
              <a:buNone/>
            </a:pPr>
            <a:endParaRPr lang="ar-SA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17</a:t>
            </a:r>
          </a:p>
          <a:p>
            <a:pPr>
              <a:buFont typeface="Wingdings 2" pitchFamily="18" charset="2"/>
              <a:buNone/>
            </a:pPr>
            <a:endParaRPr lang="ar-SA" dirty="0" smtClean="0">
              <a:cs typeface="Arial" pitchFamily="34" charset="0"/>
            </a:endParaRPr>
          </a:p>
          <a:p>
            <a:pPr>
              <a:buFont typeface="Wingdings 2" pitchFamily="18" charset="2"/>
              <a:buNone/>
            </a:pPr>
            <a:endParaRPr lang="ar-SA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18</a:t>
            </a:r>
          </a:p>
          <a:p>
            <a:endParaRPr lang="ar-SA" dirty="0" smtClean="0">
              <a:cs typeface="Arial" pitchFamily="34" charset="0"/>
            </a:endParaRPr>
          </a:p>
          <a:p>
            <a:endParaRPr lang="en-GB" dirty="0" smtClean="0">
              <a:cs typeface="Arial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914400" y="1600200"/>
          <a:ext cx="6682158" cy="12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594"/>
                <a:gridCol w="954594"/>
                <a:gridCol w="954594"/>
                <a:gridCol w="954594"/>
                <a:gridCol w="954594"/>
                <a:gridCol w="954594"/>
                <a:gridCol w="954594"/>
              </a:tblGrid>
              <a:tr h="456925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ز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و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هـ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د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ج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</a:t>
                      </a:r>
                      <a:endParaRPr lang="en-GB" sz="2400" dirty="0"/>
                    </a:p>
                  </a:txBody>
                  <a:tcPr marL="84406" marR="84406" marT="45624" marB="45624">
                    <a:solidFill>
                      <a:srgbClr val="FF0000"/>
                    </a:solidFill>
                  </a:tcPr>
                </a:tc>
              </a:tr>
              <a:tr h="82260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صحيحة</a:t>
                      </a:r>
                      <a:endParaRPr lang="en-GB" sz="2400" dirty="0"/>
                    </a:p>
                  </a:txBody>
                  <a:tcPr marL="84406" marR="84406" marT="45624" marB="456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smtClean="0"/>
                        <a:t>خاطئة</a:t>
                      </a:r>
                      <a:endParaRPr lang="en-GB" sz="2400" dirty="0"/>
                    </a:p>
                  </a:txBody>
                  <a:tcPr marL="84406" marR="84406" marT="45624" marB="456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خاطئة</a:t>
                      </a:r>
                      <a:endParaRPr lang="en-GB" sz="2400" dirty="0"/>
                    </a:p>
                  </a:txBody>
                  <a:tcPr marL="84406" marR="84406" marT="45624" marB="45624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صحيحة</a:t>
                      </a:r>
                      <a:endParaRPr lang="en-GB" sz="2400" dirty="0" smtClean="0"/>
                    </a:p>
                    <a:p>
                      <a:pPr algn="ctr"/>
                      <a:endParaRPr lang="en-GB" sz="2400" dirty="0"/>
                    </a:p>
                  </a:txBody>
                  <a:tcPr marL="84406" marR="84406" marT="45624" marB="456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خاطئة</a:t>
                      </a:r>
                      <a:endParaRPr lang="en-GB" sz="2400" dirty="0"/>
                    </a:p>
                  </a:txBody>
                  <a:tcPr marL="84406" marR="84406" marT="45624" marB="456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خاطئة</a:t>
                      </a:r>
                      <a:endParaRPr lang="en-GB" sz="2400" dirty="0"/>
                    </a:p>
                  </a:txBody>
                  <a:tcPr marL="84406" marR="84406" marT="45624" marB="456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خاطئة</a:t>
                      </a:r>
                      <a:endParaRPr lang="en-GB" sz="2400" dirty="0"/>
                    </a:p>
                  </a:txBody>
                  <a:tcPr marL="84406" marR="84406" marT="45624" marB="45624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62708" y="3403600"/>
          <a:ext cx="7104185" cy="1198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724"/>
                <a:gridCol w="804983"/>
                <a:gridCol w="789354"/>
                <a:gridCol w="789354"/>
                <a:gridCol w="789354"/>
                <a:gridCol w="789354"/>
                <a:gridCol w="789354"/>
                <a:gridCol w="789354"/>
                <a:gridCol w="789354"/>
              </a:tblGrid>
              <a:tr h="5585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ط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ح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ز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و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هـ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د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ج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</a:t>
                      </a:r>
                      <a:endParaRPr lang="en-GB" sz="2400" dirty="0"/>
                    </a:p>
                  </a:txBody>
                  <a:tcPr marL="84406" marR="84406" marT="45699" marB="45699">
                    <a:solidFill>
                      <a:srgbClr val="FF0000"/>
                    </a:solidFill>
                  </a:tcPr>
                </a:tc>
              </a:tr>
              <a:tr h="640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صحيحة</a:t>
                      </a:r>
                      <a:endParaRPr lang="en-GB" sz="1800" dirty="0" smtClean="0"/>
                    </a:p>
                    <a:p>
                      <a:pPr algn="ctr"/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صحيحة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smtClean="0"/>
                        <a:t>صحيحة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صحيحة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خاطئة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صحيحة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خاطئة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خاطئة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خاطئة</a:t>
                      </a:r>
                      <a:endParaRPr lang="en-GB" sz="1800" dirty="0"/>
                    </a:p>
                  </a:txBody>
                  <a:tcPr marL="84406" marR="84406" marT="45699" marB="45699"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984738" y="5156200"/>
          <a:ext cx="654147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95"/>
                <a:gridCol w="1308295"/>
                <a:gridCol w="1308295"/>
                <a:gridCol w="1308295"/>
                <a:gridCol w="13082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هـ</a:t>
                      </a:r>
                      <a:endParaRPr lang="en-GB" sz="2400" dirty="0"/>
                    </a:p>
                  </a:txBody>
                  <a:tcPr marL="84406" marR="8440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د</a:t>
                      </a:r>
                      <a:endParaRPr lang="en-GB" sz="2400" dirty="0"/>
                    </a:p>
                  </a:txBody>
                  <a:tcPr marL="84406" marR="8440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ج</a:t>
                      </a:r>
                      <a:endParaRPr lang="en-GB" sz="2400" dirty="0"/>
                    </a:p>
                  </a:txBody>
                  <a:tcPr marL="84406" marR="8440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</a:t>
                      </a:r>
                      <a:endParaRPr lang="en-GB" sz="2400" dirty="0"/>
                    </a:p>
                  </a:txBody>
                  <a:tcPr marL="84406" marR="8440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</a:t>
                      </a:r>
                      <a:endParaRPr lang="en-GB" sz="2400" dirty="0"/>
                    </a:p>
                  </a:txBody>
                  <a:tcPr marL="84406" marR="84406"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4</a:t>
                      </a:r>
                      <a:endParaRPr lang="en-GB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3</a:t>
                      </a:r>
                      <a:endParaRPr lang="en-GB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5</a:t>
                      </a:r>
                      <a:endParaRPr lang="en-GB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3</a:t>
                      </a:r>
                      <a:endParaRPr lang="en-GB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4</a:t>
                      </a:r>
                      <a:endParaRPr lang="en-GB" sz="2400" dirty="0"/>
                    </a:p>
                  </a:txBody>
                  <a:tcPr marL="84406" marR="84406"/>
                </a:tc>
              </a:tr>
            </a:tbl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01662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3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59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172</Words>
  <Application>Microsoft Office PowerPoint</Application>
  <PresentationFormat>عرض على الشاشة (3:4)‏</PresentationFormat>
  <Paragraphs>124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3</vt:i4>
      </vt:variant>
    </vt:vector>
  </HeadingPairs>
  <TitlesOfParts>
    <vt:vector size="5" baseType="lpstr">
      <vt:lpstr>نسق Office</vt:lpstr>
      <vt:lpstr>Office Theme</vt:lpstr>
      <vt:lpstr>عرض تقديمي في PowerPoint</vt:lpstr>
      <vt:lpstr>أولاً: المدخل لعلم المحاسبة  حل الحالة التطبيقية  رقم (1/1) ص ص 21 – 22 بالكتاب المقرر</vt:lpstr>
      <vt:lpstr>حل الأسئلة أرقام ( 16، 17، 18) ص ص 23 – 25 بالكتاب المقرر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TOSHIBA</dc:creator>
  <cp:lastModifiedBy>TOSHIBA</cp:lastModifiedBy>
  <cp:revision>1</cp:revision>
  <dcterms:created xsi:type="dcterms:W3CDTF">2013-10-06T23:35:48Z</dcterms:created>
  <dcterms:modified xsi:type="dcterms:W3CDTF">2013-10-06T23:42:43Z</dcterms:modified>
</cp:coreProperties>
</file>