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sldIdLst>
    <p:sldId id="257"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3" d="100"/>
          <a:sy n="103" d="100"/>
        </p:scale>
        <p:origin x="2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ظهور بند جديد لاستخدامات الأموال وهو المبنى بمبلغ 250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المنشأة بالبنك بمبلغ 250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71050ED5-82D5-42FE-B1D4-C9514ECA9731}" type="presOf" srcId="{904AEDEB-8149-439F-9CFC-7C473CECE20A}" destId="{1EB464F3-587A-4B7D-B431-303211C4D597}" srcOrd="0" destOrd="0" presId="urn:microsoft.com/office/officeart/2005/8/layout/orgChart1"/>
    <dgm:cxn modelId="{B9C09C19-997A-42C6-9163-E58128BB7923}" type="presOf" srcId="{FACA5C1E-AACB-4ED8-9C50-BFE553CAE440}" destId="{CE62D83F-A450-47AF-B53A-6E8AD00EAA48}" srcOrd="0" destOrd="0" presId="urn:microsoft.com/office/officeart/2005/8/layout/orgChart1"/>
    <dgm:cxn modelId="{3FB1E0FB-C863-4076-99B5-604411FB66DC}" type="presOf" srcId="{82BBD5B0-471F-4E20-8370-6C8693165063}" destId="{AC409670-32ED-4576-8295-EF50FC32B8C4}" srcOrd="0" destOrd="0" presId="urn:microsoft.com/office/officeart/2005/8/layout/orgChart1"/>
    <dgm:cxn modelId="{96E4969A-5D28-4BC9-B77E-3E8505ED219E}" type="presOf" srcId="{1F76C4BB-51DE-45B8-8394-0A0F020EEC9D}" destId="{341059F2-4045-43E1-B5F4-43DDB1FC98CF}" srcOrd="0" destOrd="0" presId="urn:microsoft.com/office/officeart/2005/8/layout/orgChart1"/>
    <dgm:cxn modelId="{1F23B69A-CB24-41F1-8610-73965334EC88}" type="presOf" srcId="{904AEDEB-8149-439F-9CFC-7C473CECE20A}" destId="{7424572B-5851-4328-8FFC-B1EA9B7450ED}" srcOrd="1" destOrd="0" presId="urn:microsoft.com/office/officeart/2005/8/layout/orgChart1"/>
    <dgm:cxn modelId="{3419B4BD-FBE7-4BFE-8F14-C09366A89EDE}" type="presOf" srcId="{94EB7EF2-F8AD-48CC-9095-F662C730554C}" destId="{4C879745-EA2D-4ECD-A062-78A944E62366}" srcOrd="0" destOrd="0" presId="urn:microsoft.com/office/officeart/2005/8/layout/orgChart1"/>
    <dgm:cxn modelId="{C671AAC8-8CED-49A8-901D-92FD871EEFA8}" type="presOf" srcId="{FACA5C1E-AACB-4ED8-9C50-BFE553CAE440}" destId="{ACDE0E0B-418B-425D-BA8D-7F47CF2E6399}" srcOrd="1" destOrd="0" presId="urn:microsoft.com/office/officeart/2005/8/layout/orgChart1"/>
    <dgm:cxn modelId="{CADF8C09-629F-489B-BBFE-DFCA66CCA652}" type="presOf" srcId="{3541CC7D-EC17-4945-B19F-4EE040871B8F}" destId="{F5D8F0AC-AB89-41B2-A025-8D8ADA98CA02}" srcOrd="1" destOrd="0" presId="urn:microsoft.com/office/officeart/2005/8/layout/orgChart1"/>
    <dgm:cxn modelId="{02DE631D-4CDA-438A-827B-FE1A021CC275}" type="presOf" srcId="{E5D44F09-13C4-448D-9B12-353D09C94712}" destId="{EBE6141B-EECB-406F-8CF9-5D7A7DE4EAC5}"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1E330E72-BA1E-4B59-8182-95F78541C393}" srcId="{8AA1D6ED-50C0-4FC4-B942-582428E2E097}" destId="{3541CC7D-EC17-4945-B19F-4EE040871B8F}" srcOrd="2" destOrd="0" parTransId="{94EB7EF2-F8AD-48CC-9095-F662C730554C}" sibTransId="{A2151CE8-62D9-4A53-A150-A554C3900697}"/>
    <dgm:cxn modelId="{17426357-A2A8-49DE-A6FF-6720616EEAEA}" type="presOf" srcId="{3541CC7D-EC17-4945-B19F-4EE040871B8F}" destId="{549A9472-CEF8-410D-B806-EA471E1E19D3}" srcOrd="0" destOrd="0" presId="urn:microsoft.com/office/officeart/2005/8/layout/orgChart1"/>
    <dgm:cxn modelId="{65F27D5F-1EA6-468D-BA32-6BDAEAF171A0}" type="presOf" srcId="{8AA1D6ED-50C0-4FC4-B942-582428E2E097}" destId="{73E42993-6A8C-4DEC-947A-CE689BCB0C69}" srcOrd="0" destOrd="0" presId="urn:microsoft.com/office/officeart/2005/8/layout/orgChart1"/>
    <dgm:cxn modelId="{828364FE-FF16-43A3-9064-CC5E644F2E2F}" type="presOf" srcId="{8AA1D6ED-50C0-4FC4-B942-582428E2E097}" destId="{C2E5BC77-8AAE-442F-A03B-21F9716795C4}" srcOrd="1"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3FECCC52-B417-4EEC-9F35-C390829EDEDC}" type="presParOf" srcId="{EBE6141B-EECB-406F-8CF9-5D7A7DE4EAC5}" destId="{D6CD46A3-2965-41F2-A139-6BFB0EDD3827}" srcOrd="0" destOrd="0" presId="urn:microsoft.com/office/officeart/2005/8/layout/orgChart1"/>
    <dgm:cxn modelId="{3CE6169F-51CB-4A24-B694-C68AC552A61F}" type="presParOf" srcId="{D6CD46A3-2965-41F2-A139-6BFB0EDD3827}" destId="{B5262786-F85C-4D32-ADE7-B7A222368651}" srcOrd="0" destOrd="0" presId="urn:microsoft.com/office/officeart/2005/8/layout/orgChart1"/>
    <dgm:cxn modelId="{93718950-0B6A-4154-902A-4FEE957B6D5B}" type="presParOf" srcId="{B5262786-F85C-4D32-ADE7-B7A222368651}" destId="{73E42993-6A8C-4DEC-947A-CE689BCB0C69}" srcOrd="0" destOrd="0" presId="urn:microsoft.com/office/officeart/2005/8/layout/orgChart1"/>
    <dgm:cxn modelId="{7810BBA0-B96C-45A6-BB75-642EBE031AD7}" type="presParOf" srcId="{B5262786-F85C-4D32-ADE7-B7A222368651}" destId="{C2E5BC77-8AAE-442F-A03B-21F9716795C4}" srcOrd="1" destOrd="0" presId="urn:microsoft.com/office/officeart/2005/8/layout/orgChart1"/>
    <dgm:cxn modelId="{979F50B2-F900-4A08-9F97-D76A192432E1}" type="presParOf" srcId="{D6CD46A3-2965-41F2-A139-6BFB0EDD3827}" destId="{A5A7BC98-A96E-49B9-9D29-74EF91E81B27}" srcOrd="1" destOrd="0" presId="urn:microsoft.com/office/officeart/2005/8/layout/orgChart1"/>
    <dgm:cxn modelId="{2A8B1F9C-E5F3-4893-8493-A8205304CE7E}" type="presParOf" srcId="{A5A7BC98-A96E-49B9-9D29-74EF91E81B27}" destId="{341059F2-4045-43E1-B5F4-43DDB1FC98CF}" srcOrd="0" destOrd="0" presId="urn:microsoft.com/office/officeart/2005/8/layout/orgChart1"/>
    <dgm:cxn modelId="{2EE517EE-2CC1-4E23-9BF3-9FB1222E27C0}" type="presParOf" srcId="{A5A7BC98-A96E-49B9-9D29-74EF91E81B27}" destId="{08F72A3E-4DDB-49C8-A39A-5025CAB4BEC3}" srcOrd="1" destOrd="0" presId="urn:microsoft.com/office/officeart/2005/8/layout/orgChart1"/>
    <dgm:cxn modelId="{16FD40CD-E1C5-4538-ABAA-EDBD94D4F1C3}" type="presParOf" srcId="{08F72A3E-4DDB-49C8-A39A-5025CAB4BEC3}" destId="{1FB44A53-37DD-44B1-9548-C427AFB0180F}" srcOrd="0" destOrd="0" presId="urn:microsoft.com/office/officeart/2005/8/layout/orgChart1"/>
    <dgm:cxn modelId="{0270856C-31E4-4F8C-A57E-B88C69F87C54}" type="presParOf" srcId="{1FB44A53-37DD-44B1-9548-C427AFB0180F}" destId="{CE62D83F-A450-47AF-B53A-6E8AD00EAA48}" srcOrd="0" destOrd="0" presId="urn:microsoft.com/office/officeart/2005/8/layout/orgChart1"/>
    <dgm:cxn modelId="{3E181AD6-5DC1-473C-B75F-B69BCFEDF94D}" type="presParOf" srcId="{1FB44A53-37DD-44B1-9548-C427AFB0180F}" destId="{ACDE0E0B-418B-425D-BA8D-7F47CF2E6399}" srcOrd="1" destOrd="0" presId="urn:microsoft.com/office/officeart/2005/8/layout/orgChart1"/>
    <dgm:cxn modelId="{DDA6139D-B869-484A-8968-B3122CCA73E3}" type="presParOf" srcId="{08F72A3E-4DDB-49C8-A39A-5025CAB4BEC3}" destId="{AEACD3EA-A6D9-4A9E-A9F0-D9ABFE5E873D}" srcOrd="1" destOrd="0" presId="urn:microsoft.com/office/officeart/2005/8/layout/orgChart1"/>
    <dgm:cxn modelId="{0742F109-BE91-4F59-92CF-50F4CE9CBDA2}" type="presParOf" srcId="{08F72A3E-4DDB-49C8-A39A-5025CAB4BEC3}" destId="{F24B981E-3E6E-45BD-A5AE-7194E1B6F41F}" srcOrd="2" destOrd="0" presId="urn:microsoft.com/office/officeart/2005/8/layout/orgChart1"/>
    <dgm:cxn modelId="{823C0EF1-0E10-45EA-8510-BC1EF94AA82F}" type="presParOf" srcId="{A5A7BC98-A96E-49B9-9D29-74EF91E81B27}" destId="{AC409670-32ED-4576-8295-EF50FC32B8C4}" srcOrd="2" destOrd="0" presId="urn:microsoft.com/office/officeart/2005/8/layout/orgChart1"/>
    <dgm:cxn modelId="{32311318-68E5-43AB-8FC8-159C10C82834}" type="presParOf" srcId="{A5A7BC98-A96E-49B9-9D29-74EF91E81B27}" destId="{AD3EEF58-E852-418F-AC74-28FB7379E40A}" srcOrd="3" destOrd="0" presId="urn:microsoft.com/office/officeart/2005/8/layout/orgChart1"/>
    <dgm:cxn modelId="{7FD04979-0E21-4041-9D98-CF736CD68E11}" type="presParOf" srcId="{AD3EEF58-E852-418F-AC74-28FB7379E40A}" destId="{E3C8F7D7-72A4-4F64-85D4-7CF6B0A50A65}" srcOrd="0" destOrd="0" presId="urn:microsoft.com/office/officeart/2005/8/layout/orgChart1"/>
    <dgm:cxn modelId="{37045838-B3C4-4824-9108-D47BCE932D34}" type="presParOf" srcId="{E3C8F7D7-72A4-4F64-85D4-7CF6B0A50A65}" destId="{1EB464F3-587A-4B7D-B431-303211C4D597}" srcOrd="0" destOrd="0" presId="urn:microsoft.com/office/officeart/2005/8/layout/orgChart1"/>
    <dgm:cxn modelId="{69E3E6E8-990A-4AA9-99F4-E6211573BBF3}" type="presParOf" srcId="{E3C8F7D7-72A4-4F64-85D4-7CF6B0A50A65}" destId="{7424572B-5851-4328-8FFC-B1EA9B7450ED}" srcOrd="1" destOrd="0" presId="urn:microsoft.com/office/officeart/2005/8/layout/orgChart1"/>
    <dgm:cxn modelId="{F093AAA8-56D4-47D5-A475-67D4814DCDF5}" type="presParOf" srcId="{AD3EEF58-E852-418F-AC74-28FB7379E40A}" destId="{545C8141-DE8B-4049-AE2A-3F916E55DE1D}" srcOrd="1" destOrd="0" presId="urn:microsoft.com/office/officeart/2005/8/layout/orgChart1"/>
    <dgm:cxn modelId="{FC24E9DD-B6FE-40E1-B5AF-36F61B7E3E88}" type="presParOf" srcId="{AD3EEF58-E852-418F-AC74-28FB7379E40A}" destId="{70E13C40-AA4A-4E63-A5BC-48E1A2942EE1}" srcOrd="2" destOrd="0" presId="urn:microsoft.com/office/officeart/2005/8/layout/orgChart1"/>
    <dgm:cxn modelId="{7420A6A3-DB3B-4054-A552-2183BA36A900}" type="presParOf" srcId="{A5A7BC98-A96E-49B9-9D29-74EF91E81B27}" destId="{4C879745-EA2D-4ECD-A062-78A944E62366}" srcOrd="4" destOrd="0" presId="urn:microsoft.com/office/officeart/2005/8/layout/orgChart1"/>
    <dgm:cxn modelId="{A39481CA-D680-49CB-BE14-5AF9CB0071DE}" type="presParOf" srcId="{A5A7BC98-A96E-49B9-9D29-74EF91E81B27}" destId="{DEA912C8-A03E-45C0-B56C-E4A1D3FB7301}" srcOrd="5" destOrd="0" presId="urn:microsoft.com/office/officeart/2005/8/layout/orgChart1"/>
    <dgm:cxn modelId="{125BACF3-EE01-42F1-A8DA-1FB657F33428}" type="presParOf" srcId="{DEA912C8-A03E-45C0-B56C-E4A1D3FB7301}" destId="{43A87811-EC26-45A6-85E6-6C26354E794A}" srcOrd="0" destOrd="0" presId="urn:microsoft.com/office/officeart/2005/8/layout/orgChart1"/>
    <dgm:cxn modelId="{980FB7B8-2F58-4E55-AE83-7DAA630E8181}" type="presParOf" srcId="{43A87811-EC26-45A6-85E6-6C26354E794A}" destId="{549A9472-CEF8-410D-B806-EA471E1E19D3}" srcOrd="0" destOrd="0" presId="urn:microsoft.com/office/officeart/2005/8/layout/orgChart1"/>
    <dgm:cxn modelId="{C5062920-0FEB-4755-8C5D-4CC18491B0A3}" type="presParOf" srcId="{43A87811-EC26-45A6-85E6-6C26354E794A}" destId="{F5D8F0AC-AB89-41B2-A025-8D8ADA98CA02}" srcOrd="1" destOrd="0" presId="urn:microsoft.com/office/officeart/2005/8/layout/orgChart1"/>
    <dgm:cxn modelId="{552837BA-1DF4-48EC-BEAC-AF21BDEDE7D2}" type="presParOf" srcId="{DEA912C8-A03E-45C0-B56C-E4A1D3FB7301}" destId="{7A9ACF45-A754-4769-8510-5B416CFBDBFE}" srcOrd="1" destOrd="0" presId="urn:microsoft.com/office/officeart/2005/8/layout/orgChart1"/>
    <dgm:cxn modelId="{981BF03A-16B3-49E8-A368-FB463436F91F}" type="presParOf" srcId="{DEA912C8-A03E-45C0-B56C-E4A1D3FB7301}" destId="{B440DB50-09C2-45A9-8238-17B1D0DE101C}" srcOrd="2" destOrd="0" presId="urn:microsoft.com/office/officeart/2005/8/layout/orgChart1"/>
    <dgm:cxn modelId="{C8B120C5-D64E-465D-A2CE-A276994F592C}" type="presParOf" srcId="{D6CD46A3-2965-41F2-A139-6BFB0EDD3827}" destId="{B60C4072-3D3D-4D49-A6FD-3D04A1CBE534}" srcOrd="2" destOrd="0" presId="urn:microsoft.com/office/officeart/2005/8/layout/orgChart1"/>
  </dgm:cxnLst>
  <dgm:bg>
    <a:solidFill>
      <a:srgbClr val="FFFF0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ظهور بند جديد لاستخدامات الأموال وهو الآلات والمعدات بمبلغ 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المنشأة بالبنك بمبلغ 50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2E51AEB6-58A2-471E-B745-2663EB8B7CCD}" type="presOf" srcId="{3541CC7D-EC17-4945-B19F-4EE040871B8F}" destId="{549A9472-CEF8-410D-B806-EA471E1E19D3}" srcOrd="0"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C53DC96D-8430-425A-87D9-C5E7B05FB345}" type="presOf" srcId="{1F76C4BB-51DE-45B8-8394-0A0F020EEC9D}" destId="{341059F2-4045-43E1-B5F4-43DDB1FC98CF}" srcOrd="0" destOrd="0" presId="urn:microsoft.com/office/officeart/2005/8/layout/orgChart1"/>
    <dgm:cxn modelId="{26C48C18-C443-4186-A1F0-FC2AD40D55FD}" type="presOf" srcId="{8AA1D6ED-50C0-4FC4-B942-582428E2E097}" destId="{73E42993-6A8C-4DEC-947A-CE689BCB0C69}"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9C4845FB-6249-41AE-8994-EC54DE16E211}" type="presOf" srcId="{FACA5C1E-AACB-4ED8-9C50-BFE553CAE440}" destId="{ACDE0E0B-418B-425D-BA8D-7F47CF2E6399}" srcOrd="1" destOrd="0" presId="urn:microsoft.com/office/officeart/2005/8/layout/orgChart1"/>
    <dgm:cxn modelId="{881408DE-AEB2-4B22-8037-DDB11A0618B5}" type="presOf" srcId="{904AEDEB-8149-439F-9CFC-7C473CECE20A}" destId="{7424572B-5851-4328-8FFC-B1EA9B7450ED}" srcOrd="1" destOrd="0" presId="urn:microsoft.com/office/officeart/2005/8/layout/orgChart1"/>
    <dgm:cxn modelId="{85820994-67A7-43B6-96F7-03036166A913}" type="presOf" srcId="{904AEDEB-8149-439F-9CFC-7C473CECE20A}" destId="{1EB464F3-587A-4B7D-B431-303211C4D597}" srcOrd="0" destOrd="0" presId="urn:microsoft.com/office/officeart/2005/8/layout/orgChart1"/>
    <dgm:cxn modelId="{3F892F44-1021-4089-85D5-02FDFA01E00A}" type="presOf" srcId="{E5D44F09-13C4-448D-9B12-353D09C94712}" destId="{EBE6141B-EECB-406F-8CF9-5D7A7DE4EAC5}"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A5C9260F-006E-4715-8013-99316D9C68B0}" type="presOf" srcId="{FACA5C1E-AACB-4ED8-9C50-BFE553CAE440}" destId="{CE62D83F-A450-47AF-B53A-6E8AD00EAA48}" srcOrd="0" destOrd="0" presId="urn:microsoft.com/office/officeart/2005/8/layout/orgChart1"/>
    <dgm:cxn modelId="{F4BE69E4-8AF7-40A7-9FCC-3B85BE11FD13}" type="presOf" srcId="{82BBD5B0-471F-4E20-8370-6C8693165063}" destId="{AC409670-32ED-4576-8295-EF50FC32B8C4}"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60C9088C-2154-4ABE-8BAD-E0A38BAC6728}" type="presOf" srcId="{3541CC7D-EC17-4945-B19F-4EE040871B8F}" destId="{F5D8F0AC-AB89-41B2-A025-8D8ADA98CA02}" srcOrd="1" destOrd="0" presId="urn:microsoft.com/office/officeart/2005/8/layout/orgChart1"/>
    <dgm:cxn modelId="{6E69AFF8-8BF1-4108-A68F-84184A721494}" type="presOf" srcId="{8AA1D6ED-50C0-4FC4-B942-582428E2E097}" destId="{C2E5BC77-8AAE-442F-A03B-21F9716795C4}" srcOrd="1" destOrd="0" presId="urn:microsoft.com/office/officeart/2005/8/layout/orgChart1"/>
    <dgm:cxn modelId="{B633381C-68E0-4086-ADE6-54644A104B8C}" type="presOf" srcId="{94EB7EF2-F8AD-48CC-9095-F662C730554C}" destId="{4C879745-EA2D-4ECD-A062-78A944E62366}" srcOrd="0" destOrd="0" presId="urn:microsoft.com/office/officeart/2005/8/layout/orgChart1"/>
    <dgm:cxn modelId="{75B4651F-07A7-4A92-BA8F-2DD9E8348C0F}" type="presParOf" srcId="{EBE6141B-EECB-406F-8CF9-5D7A7DE4EAC5}" destId="{D6CD46A3-2965-41F2-A139-6BFB0EDD3827}" srcOrd="0" destOrd="0" presId="urn:microsoft.com/office/officeart/2005/8/layout/orgChart1"/>
    <dgm:cxn modelId="{83630A74-F3DE-4842-82FA-ADD5D692519A}" type="presParOf" srcId="{D6CD46A3-2965-41F2-A139-6BFB0EDD3827}" destId="{B5262786-F85C-4D32-ADE7-B7A222368651}" srcOrd="0" destOrd="0" presId="urn:microsoft.com/office/officeart/2005/8/layout/orgChart1"/>
    <dgm:cxn modelId="{4BF473BB-CABC-4E65-A164-203FCA888693}" type="presParOf" srcId="{B5262786-F85C-4D32-ADE7-B7A222368651}" destId="{73E42993-6A8C-4DEC-947A-CE689BCB0C69}" srcOrd="0" destOrd="0" presId="urn:microsoft.com/office/officeart/2005/8/layout/orgChart1"/>
    <dgm:cxn modelId="{89726930-1BF6-478D-B3D2-6D916E051866}" type="presParOf" srcId="{B5262786-F85C-4D32-ADE7-B7A222368651}" destId="{C2E5BC77-8AAE-442F-A03B-21F9716795C4}" srcOrd="1" destOrd="0" presId="urn:microsoft.com/office/officeart/2005/8/layout/orgChart1"/>
    <dgm:cxn modelId="{B8EEFF79-B0E3-4B2B-9B44-852FCA1F51D7}" type="presParOf" srcId="{D6CD46A3-2965-41F2-A139-6BFB0EDD3827}" destId="{A5A7BC98-A96E-49B9-9D29-74EF91E81B27}" srcOrd="1" destOrd="0" presId="urn:microsoft.com/office/officeart/2005/8/layout/orgChart1"/>
    <dgm:cxn modelId="{F1921570-CB49-4C41-BCB4-5AC82A2D0A4E}" type="presParOf" srcId="{A5A7BC98-A96E-49B9-9D29-74EF91E81B27}" destId="{341059F2-4045-43E1-B5F4-43DDB1FC98CF}" srcOrd="0" destOrd="0" presId="urn:microsoft.com/office/officeart/2005/8/layout/orgChart1"/>
    <dgm:cxn modelId="{6325813B-8476-4FE0-A4A0-4ED2481E5548}" type="presParOf" srcId="{A5A7BC98-A96E-49B9-9D29-74EF91E81B27}" destId="{08F72A3E-4DDB-49C8-A39A-5025CAB4BEC3}" srcOrd="1" destOrd="0" presId="urn:microsoft.com/office/officeart/2005/8/layout/orgChart1"/>
    <dgm:cxn modelId="{536F1A01-F59B-4348-B46B-3B2E6EA54169}" type="presParOf" srcId="{08F72A3E-4DDB-49C8-A39A-5025CAB4BEC3}" destId="{1FB44A53-37DD-44B1-9548-C427AFB0180F}" srcOrd="0" destOrd="0" presId="urn:microsoft.com/office/officeart/2005/8/layout/orgChart1"/>
    <dgm:cxn modelId="{6F35225C-4A61-4CE0-B1C2-FF58A218DD0F}" type="presParOf" srcId="{1FB44A53-37DD-44B1-9548-C427AFB0180F}" destId="{CE62D83F-A450-47AF-B53A-6E8AD00EAA48}" srcOrd="0" destOrd="0" presId="urn:microsoft.com/office/officeart/2005/8/layout/orgChart1"/>
    <dgm:cxn modelId="{7DD67B5D-5F8A-4AAA-8880-05F23C06C646}" type="presParOf" srcId="{1FB44A53-37DD-44B1-9548-C427AFB0180F}" destId="{ACDE0E0B-418B-425D-BA8D-7F47CF2E6399}" srcOrd="1" destOrd="0" presId="urn:microsoft.com/office/officeart/2005/8/layout/orgChart1"/>
    <dgm:cxn modelId="{70AE4CE3-2549-4B2A-BA27-729BDED4A316}" type="presParOf" srcId="{08F72A3E-4DDB-49C8-A39A-5025CAB4BEC3}" destId="{AEACD3EA-A6D9-4A9E-A9F0-D9ABFE5E873D}" srcOrd="1" destOrd="0" presId="urn:microsoft.com/office/officeart/2005/8/layout/orgChart1"/>
    <dgm:cxn modelId="{0155ECAD-0A0E-4B83-B86E-E99C396EF2A4}" type="presParOf" srcId="{08F72A3E-4DDB-49C8-A39A-5025CAB4BEC3}" destId="{F24B981E-3E6E-45BD-A5AE-7194E1B6F41F}" srcOrd="2" destOrd="0" presId="urn:microsoft.com/office/officeart/2005/8/layout/orgChart1"/>
    <dgm:cxn modelId="{A480A467-206B-4644-9765-2D5277478D6A}" type="presParOf" srcId="{A5A7BC98-A96E-49B9-9D29-74EF91E81B27}" destId="{AC409670-32ED-4576-8295-EF50FC32B8C4}" srcOrd="2" destOrd="0" presId="urn:microsoft.com/office/officeart/2005/8/layout/orgChart1"/>
    <dgm:cxn modelId="{534179B5-B6AC-495E-9D26-8B079AF125AC}" type="presParOf" srcId="{A5A7BC98-A96E-49B9-9D29-74EF91E81B27}" destId="{AD3EEF58-E852-418F-AC74-28FB7379E40A}" srcOrd="3" destOrd="0" presId="urn:microsoft.com/office/officeart/2005/8/layout/orgChart1"/>
    <dgm:cxn modelId="{E0DDC597-98D5-4F94-AD1E-413CDBCB086D}" type="presParOf" srcId="{AD3EEF58-E852-418F-AC74-28FB7379E40A}" destId="{E3C8F7D7-72A4-4F64-85D4-7CF6B0A50A65}" srcOrd="0" destOrd="0" presId="urn:microsoft.com/office/officeart/2005/8/layout/orgChart1"/>
    <dgm:cxn modelId="{52D6BAB2-445A-48D3-B123-A895A76BB624}" type="presParOf" srcId="{E3C8F7D7-72A4-4F64-85D4-7CF6B0A50A65}" destId="{1EB464F3-587A-4B7D-B431-303211C4D597}" srcOrd="0" destOrd="0" presId="urn:microsoft.com/office/officeart/2005/8/layout/orgChart1"/>
    <dgm:cxn modelId="{D73CC329-9574-489A-A4F5-8218D369C345}" type="presParOf" srcId="{E3C8F7D7-72A4-4F64-85D4-7CF6B0A50A65}" destId="{7424572B-5851-4328-8FFC-B1EA9B7450ED}" srcOrd="1" destOrd="0" presId="urn:microsoft.com/office/officeart/2005/8/layout/orgChart1"/>
    <dgm:cxn modelId="{ACDAB681-C566-4064-B719-63E9155E3EAD}" type="presParOf" srcId="{AD3EEF58-E852-418F-AC74-28FB7379E40A}" destId="{545C8141-DE8B-4049-AE2A-3F916E55DE1D}" srcOrd="1" destOrd="0" presId="urn:microsoft.com/office/officeart/2005/8/layout/orgChart1"/>
    <dgm:cxn modelId="{3DECE4AC-3F4C-4FA7-8F33-1F0A29CD9CC6}" type="presParOf" srcId="{AD3EEF58-E852-418F-AC74-28FB7379E40A}" destId="{70E13C40-AA4A-4E63-A5BC-48E1A2942EE1}" srcOrd="2" destOrd="0" presId="urn:microsoft.com/office/officeart/2005/8/layout/orgChart1"/>
    <dgm:cxn modelId="{82037CF1-0DA4-4236-9395-3A39C212A68F}" type="presParOf" srcId="{A5A7BC98-A96E-49B9-9D29-74EF91E81B27}" destId="{4C879745-EA2D-4ECD-A062-78A944E62366}" srcOrd="4" destOrd="0" presId="urn:microsoft.com/office/officeart/2005/8/layout/orgChart1"/>
    <dgm:cxn modelId="{1BC8FAB3-8B46-4790-AC20-D10CFD418A56}" type="presParOf" srcId="{A5A7BC98-A96E-49B9-9D29-74EF91E81B27}" destId="{DEA912C8-A03E-45C0-B56C-E4A1D3FB7301}" srcOrd="5" destOrd="0" presId="urn:microsoft.com/office/officeart/2005/8/layout/orgChart1"/>
    <dgm:cxn modelId="{947E388B-F001-4FDC-B6A4-6AFBD61E0596}" type="presParOf" srcId="{DEA912C8-A03E-45C0-B56C-E4A1D3FB7301}" destId="{43A87811-EC26-45A6-85E6-6C26354E794A}" srcOrd="0" destOrd="0" presId="urn:microsoft.com/office/officeart/2005/8/layout/orgChart1"/>
    <dgm:cxn modelId="{6C6632C6-D9AB-43EB-B990-5BA32C034AE2}" type="presParOf" srcId="{43A87811-EC26-45A6-85E6-6C26354E794A}" destId="{549A9472-CEF8-410D-B806-EA471E1E19D3}" srcOrd="0" destOrd="0" presId="urn:microsoft.com/office/officeart/2005/8/layout/orgChart1"/>
    <dgm:cxn modelId="{58AA33BB-4C58-453D-8F06-8CFCD722E077}" type="presParOf" srcId="{43A87811-EC26-45A6-85E6-6C26354E794A}" destId="{F5D8F0AC-AB89-41B2-A025-8D8ADA98CA02}" srcOrd="1" destOrd="0" presId="urn:microsoft.com/office/officeart/2005/8/layout/orgChart1"/>
    <dgm:cxn modelId="{C2ADD1AB-0791-437B-A08A-E2A119920DC9}" type="presParOf" srcId="{DEA912C8-A03E-45C0-B56C-E4A1D3FB7301}" destId="{7A9ACF45-A754-4769-8510-5B416CFBDBFE}" srcOrd="1" destOrd="0" presId="urn:microsoft.com/office/officeart/2005/8/layout/orgChart1"/>
    <dgm:cxn modelId="{B527EA36-8D33-4B49-A2DE-E20CF130C063}" type="presParOf" srcId="{DEA912C8-A03E-45C0-B56C-E4A1D3FB7301}" destId="{B440DB50-09C2-45A9-8238-17B1D0DE101C}" srcOrd="2" destOrd="0" presId="urn:microsoft.com/office/officeart/2005/8/layout/orgChart1"/>
    <dgm:cxn modelId="{74D91115-8C16-4F9C-A3C3-81B1252F61CC}" type="presParOf" srcId="{D6CD46A3-2965-41F2-A139-6BFB0EDD3827}" destId="{B60C4072-3D3D-4D49-A6FD-3D04A1CBE534}" srcOrd="2" destOrd="0" presId="urn:microsoft.com/office/officeart/2005/8/layout/orgChart1"/>
  </dgm:cxnLst>
  <dgm:bg>
    <a:solidFill>
      <a:schemeClr val="bg2">
        <a:lumMod val="9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ظهور بند جديد لاستخدامات الأموال وهو النقدية بالصندوق بمبلغ 100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المنشأة بالبنك بمبلغ 100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623D08D6-A11E-4F12-A882-C7F4784CD8E3}" type="presOf" srcId="{3541CC7D-EC17-4945-B19F-4EE040871B8F}" destId="{549A9472-CEF8-410D-B806-EA471E1E19D3}" srcOrd="0" destOrd="0" presId="urn:microsoft.com/office/officeart/2005/8/layout/orgChart1"/>
    <dgm:cxn modelId="{9E7CC6DE-7663-4A5E-9B1E-76FAB98ED5E6}" type="presOf" srcId="{904AEDEB-8149-439F-9CFC-7C473CECE20A}" destId="{1EB464F3-587A-4B7D-B431-303211C4D597}" srcOrd="0" destOrd="0" presId="urn:microsoft.com/office/officeart/2005/8/layout/orgChart1"/>
    <dgm:cxn modelId="{9E2ECB0E-3B8C-4D89-9983-ED5F021BC2AD}" type="presOf" srcId="{1F76C4BB-51DE-45B8-8394-0A0F020EEC9D}" destId="{341059F2-4045-43E1-B5F4-43DDB1FC98CF}" srcOrd="0" destOrd="0" presId="urn:microsoft.com/office/officeart/2005/8/layout/orgChart1"/>
    <dgm:cxn modelId="{6A5B882A-C1AB-4867-90E6-B043A93E6D70}" type="presOf" srcId="{E5D44F09-13C4-448D-9B12-353D09C94712}" destId="{EBE6141B-EECB-406F-8CF9-5D7A7DE4EAC5}" srcOrd="0" destOrd="0" presId="urn:microsoft.com/office/officeart/2005/8/layout/orgChart1"/>
    <dgm:cxn modelId="{AD9439F6-EB1B-47E7-AEC6-0CE40BF87DD1}" type="presOf" srcId="{94EB7EF2-F8AD-48CC-9095-F662C730554C}" destId="{4C879745-EA2D-4ECD-A062-78A944E62366}"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59928CC3-D017-4FA7-B00F-62B5C665F7E0}" type="presOf" srcId="{FACA5C1E-AACB-4ED8-9C50-BFE553CAE440}" destId="{CE62D83F-A450-47AF-B53A-6E8AD00EAA48}" srcOrd="0"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78024A99-6243-4D0C-85C8-D4BCE6CC2435}" type="presOf" srcId="{904AEDEB-8149-439F-9CFC-7C473CECE20A}" destId="{7424572B-5851-4328-8FFC-B1EA9B7450ED}"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EE02305B-FA84-440C-BAED-8472ECB3F424}" type="presOf" srcId="{FACA5C1E-AACB-4ED8-9C50-BFE553CAE440}" destId="{ACDE0E0B-418B-425D-BA8D-7F47CF2E6399}" srcOrd="1" destOrd="0" presId="urn:microsoft.com/office/officeart/2005/8/layout/orgChart1"/>
    <dgm:cxn modelId="{42B63A41-BAB7-4929-95CA-2B60734ABD9D}" type="presOf" srcId="{8AA1D6ED-50C0-4FC4-B942-582428E2E097}" destId="{C2E5BC77-8AAE-442F-A03B-21F9716795C4}" srcOrd="1" destOrd="0" presId="urn:microsoft.com/office/officeart/2005/8/layout/orgChart1"/>
    <dgm:cxn modelId="{9D7DA624-214D-4E62-B565-949661824C0A}" type="presOf" srcId="{82BBD5B0-471F-4E20-8370-6C8693165063}" destId="{AC409670-32ED-4576-8295-EF50FC32B8C4}" srcOrd="0" destOrd="0" presId="urn:microsoft.com/office/officeart/2005/8/layout/orgChart1"/>
    <dgm:cxn modelId="{9ED2B70D-3851-4253-B050-FEAF1555C8E7}" type="presOf" srcId="{3541CC7D-EC17-4945-B19F-4EE040871B8F}" destId="{F5D8F0AC-AB89-41B2-A025-8D8ADA98CA02}" srcOrd="1" destOrd="0" presId="urn:microsoft.com/office/officeart/2005/8/layout/orgChart1"/>
    <dgm:cxn modelId="{CE5FC5E4-5B23-4236-A2F7-FE7EE985F5FA}" type="presOf" srcId="{8AA1D6ED-50C0-4FC4-B942-582428E2E097}" destId="{73E42993-6A8C-4DEC-947A-CE689BCB0C69}"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FCC0F601-7AB1-48F0-B2B2-5D45D1F2C7FF}" type="presParOf" srcId="{EBE6141B-EECB-406F-8CF9-5D7A7DE4EAC5}" destId="{D6CD46A3-2965-41F2-A139-6BFB0EDD3827}" srcOrd="0" destOrd="0" presId="urn:microsoft.com/office/officeart/2005/8/layout/orgChart1"/>
    <dgm:cxn modelId="{385D49B3-BCAE-46C6-9ADA-6A6BA6425A12}" type="presParOf" srcId="{D6CD46A3-2965-41F2-A139-6BFB0EDD3827}" destId="{B5262786-F85C-4D32-ADE7-B7A222368651}" srcOrd="0" destOrd="0" presId="urn:microsoft.com/office/officeart/2005/8/layout/orgChart1"/>
    <dgm:cxn modelId="{B6AC04D9-136A-4199-9796-D6D297585E5F}" type="presParOf" srcId="{B5262786-F85C-4D32-ADE7-B7A222368651}" destId="{73E42993-6A8C-4DEC-947A-CE689BCB0C69}" srcOrd="0" destOrd="0" presId="urn:microsoft.com/office/officeart/2005/8/layout/orgChart1"/>
    <dgm:cxn modelId="{197C6464-E9B2-4EB2-A2C4-2B801D27968F}" type="presParOf" srcId="{B5262786-F85C-4D32-ADE7-B7A222368651}" destId="{C2E5BC77-8AAE-442F-A03B-21F9716795C4}" srcOrd="1" destOrd="0" presId="urn:microsoft.com/office/officeart/2005/8/layout/orgChart1"/>
    <dgm:cxn modelId="{4E661C6B-89D7-4109-B43E-A9B286C6F7D3}" type="presParOf" srcId="{D6CD46A3-2965-41F2-A139-6BFB0EDD3827}" destId="{A5A7BC98-A96E-49B9-9D29-74EF91E81B27}" srcOrd="1" destOrd="0" presId="urn:microsoft.com/office/officeart/2005/8/layout/orgChart1"/>
    <dgm:cxn modelId="{074FF9D5-6697-4E33-9061-40C2551E8A25}" type="presParOf" srcId="{A5A7BC98-A96E-49B9-9D29-74EF91E81B27}" destId="{341059F2-4045-43E1-B5F4-43DDB1FC98CF}" srcOrd="0" destOrd="0" presId="urn:microsoft.com/office/officeart/2005/8/layout/orgChart1"/>
    <dgm:cxn modelId="{8E56B9B2-A4CE-4090-85AE-A03FA9FC00D3}" type="presParOf" srcId="{A5A7BC98-A96E-49B9-9D29-74EF91E81B27}" destId="{08F72A3E-4DDB-49C8-A39A-5025CAB4BEC3}" srcOrd="1" destOrd="0" presId="urn:microsoft.com/office/officeart/2005/8/layout/orgChart1"/>
    <dgm:cxn modelId="{DA36E8F9-BFA6-4CDA-B6E7-5D34DB110354}" type="presParOf" srcId="{08F72A3E-4DDB-49C8-A39A-5025CAB4BEC3}" destId="{1FB44A53-37DD-44B1-9548-C427AFB0180F}" srcOrd="0" destOrd="0" presId="urn:microsoft.com/office/officeart/2005/8/layout/orgChart1"/>
    <dgm:cxn modelId="{AF10C15B-90EB-4448-9957-E216E7E1191E}" type="presParOf" srcId="{1FB44A53-37DD-44B1-9548-C427AFB0180F}" destId="{CE62D83F-A450-47AF-B53A-6E8AD00EAA48}" srcOrd="0" destOrd="0" presId="urn:microsoft.com/office/officeart/2005/8/layout/orgChart1"/>
    <dgm:cxn modelId="{961F98E8-A18B-4907-9627-D65A1A6BE496}" type="presParOf" srcId="{1FB44A53-37DD-44B1-9548-C427AFB0180F}" destId="{ACDE0E0B-418B-425D-BA8D-7F47CF2E6399}" srcOrd="1" destOrd="0" presId="urn:microsoft.com/office/officeart/2005/8/layout/orgChart1"/>
    <dgm:cxn modelId="{64ACE245-736B-47BC-9BC9-7F94B01D8B7B}" type="presParOf" srcId="{08F72A3E-4DDB-49C8-A39A-5025CAB4BEC3}" destId="{AEACD3EA-A6D9-4A9E-A9F0-D9ABFE5E873D}" srcOrd="1" destOrd="0" presId="urn:microsoft.com/office/officeart/2005/8/layout/orgChart1"/>
    <dgm:cxn modelId="{81A927D3-2736-44CA-A4B2-1B4DCD13B1F2}" type="presParOf" srcId="{08F72A3E-4DDB-49C8-A39A-5025CAB4BEC3}" destId="{F24B981E-3E6E-45BD-A5AE-7194E1B6F41F}" srcOrd="2" destOrd="0" presId="urn:microsoft.com/office/officeart/2005/8/layout/orgChart1"/>
    <dgm:cxn modelId="{F1C707E0-7898-41E6-94DF-2EC439754769}" type="presParOf" srcId="{A5A7BC98-A96E-49B9-9D29-74EF91E81B27}" destId="{AC409670-32ED-4576-8295-EF50FC32B8C4}" srcOrd="2" destOrd="0" presId="urn:microsoft.com/office/officeart/2005/8/layout/orgChart1"/>
    <dgm:cxn modelId="{A4B03375-AEED-48EA-B312-AD7368A1ECEB}" type="presParOf" srcId="{A5A7BC98-A96E-49B9-9D29-74EF91E81B27}" destId="{AD3EEF58-E852-418F-AC74-28FB7379E40A}" srcOrd="3" destOrd="0" presId="urn:microsoft.com/office/officeart/2005/8/layout/orgChart1"/>
    <dgm:cxn modelId="{E4971BFD-A5FE-4560-A0DD-5877CAA9A82B}" type="presParOf" srcId="{AD3EEF58-E852-418F-AC74-28FB7379E40A}" destId="{E3C8F7D7-72A4-4F64-85D4-7CF6B0A50A65}" srcOrd="0" destOrd="0" presId="urn:microsoft.com/office/officeart/2005/8/layout/orgChart1"/>
    <dgm:cxn modelId="{D477C430-85CF-44B6-866B-0B152143A152}" type="presParOf" srcId="{E3C8F7D7-72A4-4F64-85D4-7CF6B0A50A65}" destId="{1EB464F3-587A-4B7D-B431-303211C4D597}" srcOrd="0" destOrd="0" presId="urn:microsoft.com/office/officeart/2005/8/layout/orgChart1"/>
    <dgm:cxn modelId="{A49E00D5-E9B4-40AE-B784-E3992CFFE4A3}" type="presParOf" srcId="{E3C8F7D7-72A4-4F64-85D4-7CF6B0A50A65}" destId="{7424572B-5851-4328-8FFC-B1EA9B7450ED}" srcOrd="1" destOrd="0" presId="urn:microsoft.com/office/officeart/2005/8/layout/orgChart1"/>
    <dgm:cxn modelId="{A0923188-8543-4EFA-8D51-5E533F41267B}" type="presParOf" srcId="{AD3EEF58-E852-418F-AC74-28FB7379E40A}" destId="{545C8141-DE8B-4049-AE2A-3F916E55DE1D}" srcOrd="1" destOrd="0" presId="urn:microsoft.com/office/officeart/2005/8/layout/orgChart1"/>
    <dgm:cxn modelId="{F056244E-5800-4BAC-A580-073EAFA95342}" type="presParOf" srcId="{AD3EEF58-E852-418F-AC74-28FB7379E40A}" destId="{70E13C40-AA4A-4E63-A5BC-48E1A2942EE1}" srcOrd="2" destOrd="0" presId="urn:microsoft.com/office/officeart/2005/8/layout/orgChart1"/>
    <dgm:cxn modelId="{0FCAFDA5-A06C-44C7-96A1-5D6135114294}" type="presParOf" srcId="{A5A7BC98-A96E-49B9-9D29-74EF91E81B27}" destId="{4C879745-EA2D-4ECD-A062-78A944E62366}" srcOrd="4" destOrd="0" presId="urn:microsoft.com/office/officeart/2005/8/layout/orgChart1"/>
    <dgm:cxn modelId="{42220590-0913-400D-B4AF-F7D548CE74D3}" type="presParOf" srcId="{A5A7BC98-A96E-49B9-9D29-74EF91E81B27}" destId="{DEA912C8-A03E-45C0-B56C-E4A1D3FB7301}" srcOrd="5" destOrd="0" presId="urn:microsoft.com/office/officeart/2005/8/layout/orgChart1"/>
    <dgm:cxn modelId="{ABBFBAD9-0E3F-4695-923F-C2F7CDE71859}" type="presParOf" srcId="{DEA912C8-A03E-45C0-B56C-E4A1D3FB7301}" destId="{43A87811-EC26-45A6-85E6-6C26354E794A}" srcOrd="0" destOrd="0" presId="urn:microsoft.com/office/officeart/2005/8/layout/orgChart1"/>
    <dgm:cxn modelId="{231F241D-6356-4DC9-92B6-D39D1BABEFC8}" type="presParOf" srcId="{43A87811-EC26-45A6-85E6-6C26354E794A}" destId="{549A9472-CEF8-410D-B806-EA471E1E19D3}" srcOrd="0" destOrd="0" presId="urn:microsoft.com/office/officeart/2005/8/layout/orgChart1"/>
    <dgm:cxn modelId="{4517F74C-5BB2-45B1-A7BF-1582F9F03F6F}" type="presParOf" srcId="{43A87811-EC26-45A6-85E6-6C26354E794A}" destId="{F5D8F0AC-AB89-41B2-A025-8D8ADA98CA02}" srcOrd="1" destOrd="0" presId="urn:microsoft.com/office/officeart/2005/8/layout/orgChart1"/>
    <dgm:cxn modelId="{95C50B91-480C-408F-AD68-8155000134D5}" type="presParOf" srcId="{DEA912C8-A03E-45C0-B56C-E4A1D3FB7301}" destId="{7A9ACF45-A754-4769-8510-5B416CFBDBFE}" srcOrd="1" destOrd="0" presId="urn:microsoft.com/office/officeart/2005/8/layout/orgChart1"/>
    <dgm:cxn modelId="{4365F855-514B-4B7C-9100-7F22F6526D48}" type="presParOf" srcId="{DEA912C8-A03E-45C0-B56C-E4A1D3FB7301}" destId="{B440DB50-09C2-45A9-8238-17B1D0DE101C}" srcOrd="2" destOrd="0" presId="urn:microsoft.com/office/officeart/2005/8/layout/orgChart1"/>
    <dgm:cxn modelId="{58537B66-CCFC-4F90-9B81-8A3F7A383776}" type="presParOf" srcId="{D6CD46A3-2965-41F2-A139-6BFB0EDD3827}" destId="{B60C4072-3D3D-4D49-A6FD-3D04A1CBE534}" srcOrd="2" destOrd="0" presId="urn:microsoft.com/office/officeart/2005/8/layout/orgChart1"/>
  </dgm:cxnLst>
  <dgm:bg>
    <a:solidFill>
      <a:srgbClr val="92D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نشأة التزام على المنشأة في جانب المصادر بمبلغ 30 ألف ريال لصالح شركة الأمل ويسمى الدائنون</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تخفيض رصيد النقدية بالصندوق في جانب الاستخدامات بمبلغ 40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ظهور بند جديد في جانب الاستخدامات وهو الأثاث والتجهيزات بمبلغ 70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69751"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X="98804" custScaleY="158894" custLinFactNeighborX="-492" custLinFactNeighborY="14364">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71524"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9E1F029F-174A-4BFA-B6FA-435515413F09}" type="presOf" srcId="{3541CC7D-EC17-4945-B19F-4EE040871B8F}" destId="{F5D8F0AC-AB89-41B2-A025-8D8ADA98CA02}" srcOrd="1"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B8B2CD41-860C-4DB2-B93A-1F711C1CB5D5}" srcId="{8AA1D6ED-50C0-4FC4-B942-582428E2E097}" destId="{904AEDEB-8149-439F-9CFC-7C473CECE20A}" srcOrd="1" destOrd="0" parTransId="{82BBD5B0-471F-4E20-8370-6C8693165063}" sibTransId="{59410769-4AEE-46F3-B508-5B5A35903E12}"/>
    <dgm:cxn modelId="{A71091F5-AE40-4816-B157-4BB81FF67075}" type="presOf" srcId="{904AEDEB-8149-439F-9CFC-7C473CECE20A}" destId="{7424572B-5851-4328-8FFC-B1EA9B7450ED}"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7C056EDF-D1F0-45FF-926F-D485C62F3B6B}" type="presOf" srcId="{904AEDEB-8149-439F-9CFC-7C473CECE20A}" destId="{1EB464F3-587A-4B7D-B431-303211C4D597}" srcOrd="0" destOrd="0" presId="urn:microsoft.com/office/officeart/2005/8/layout/orgChart1"/>
    <dgm:cxn modelId="{204B2D9A-F533-41D4-A622-4D441D35169E}" type="presOf" srcId="{82BBD5B0-471F-4E20-8370-6C8693165063}" destId="{AC409670-32ED-4576-8295-EF50FC32B8C4}" srcOrd="0" destOrd="0" presId="urn:microsoft.com/office/officeart/2005/8/layout/orgChart1"/>
    <dgm:cxn modelId="{A293BDA2-DBFD-421D-8253-9C8165ECB281}" type="presOf" srcId="{3541CC7D-EC17-4945-B19F-4EE040871B8F}" destId="{549A9472-CEF8-410D-B806-EA471E1E19D3}" srcOrd="0" destOrd="0" presId="urn:microsoft.com/office/officeart/2005/8/layout/orgChart1"/>
    <dgm:cxn modelId="{041A4155-E453-441F-8BD3-715E9E1D8FC7}" type="presOf" srcId="{94EB7EF2-F8AD-48CC-9095-F662C730554C}" destId="{4C879745-EA2D-4ECD-A062-78A944E62366}" srcOrd="0" destOrd="0" presId="urn:microsoft.com/office/officeart/2005/8/layout/orgChart1"/>
    <dgm:cxn modelId="{A0B1C0FE-906F-467B-86C6-5A166664DC73}" type="presOf" srcId="{8AA1D6ED-50C0-4FC4-B942-582428E2E097}" destId="{C2E5BC77-8AAE-442F-A03B-21F9716795C4}" srcOrd="1" destOrd="0" presId="urn:microsoft.com/office/officeart/2005/8/layout/orgChart1"/>
    <dgm:cxn modelId="{38B2854A-FFD3-4FE5-87F0-904BD06C96B6}" type="presOf" srcId="{FACA5C1E-AACB-4ED8-9C50-BFE553CAE440}" destId="{ACDE0E0B-418B-425D-BA8D-7F47CF2E6399}" srcOrd="1" destOrd="0" presId="urn:microsoft.com/office/officeart/2005/8/layout/orgChart1"/>
    <dgm:cxn modelId="{9F148647-23A7-4BC1-B3F2-0967D1E6A96F}" type="presOf" srcId="{1F76C4BB-51DE-45B8-8394-0A0F020EEC9D}" destId="{341059F2-4045-43E1-B5F4-43DDB1FC98CF}" srcOrd="0" destOrd="0" presId="urn:microsoft.com/office/officeart/2005/8/layout/orgChart1"/>
    <dgm:cxn modelId="{64CB88F8-AB3D-41D6-B6C9-8028045E9AEC}" type="presOf" srcId="{FACA5C1E-AACB-4ED8-9C50-BFE553CAE440}" destId="{CE62D83F-A450-47AF-B53A-6E8AD00EAA48}"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7973ACF0-6E44-4F02-A168-95C81375B31B}" type="presOf" srcId="{8AA1D6ED-50C0-4FC4-B942-582428E2E097}" destId="{73E42993-6A8C-4DEC-947A-CE689BCB0C69}" srcOrd="0" destOrd="0" presId="urn:microsoft.com/office/officeart/2005/8/layout/orgChart1"/>
    <dgm:cxn modelId="{6BF6FB18-6C57-4876-AEBD-21439A973856}" type="presOf" srcId="{E5D44F09-13C4-448D-9B12-353D09C94712}" destId="{EBE6141B-EECB-406F-8CF9-5D7A7DE4EAC5}" srcOrd="0" destOrd="0" presId="urn:microsoft.com/office/officeart/2005/8/layout/orgChart1"/>
    <dgm:cxn modelId="{E2555746-3EAD-4F36-9DB1-87398429B7F5}" type="presParOf" srcId="{EBE6141B-EECB-406F-8CF9-5D7A7DE4EAC5}" destId="{D6CD46A3-2965-41F2-A139-6BFB0EDD3827}" srcOrd="0" destOrd="0" presId="urn:microsoft.com/office/officeart/2005/8/layout/orgChart1"/>
    <dgm:cxn modelId="{8161438E-EC8B-4D6A-889E-BF1937DCDF43}" type="presParOf" srcId="{D6CD46A3-2965-41F2-A139-6BFB0EDD3827}" destId="{B5262786-F85C-4D32-ADE7-B7A222368651}" srcOrd="0" destOrd="0" presId="urn:microsoft.com/office/officeart/2005/8/layout/orgChart1"/>
    <dgm:cxn modelId="{91E12DC3-8731-4553-AC78-1B07F5AAC04E}" type="presParOf" srcId="{B5262786-F85C-4D32-ADE7-B7A222368651}" destId="{73E42993-6A8C-4DEC-947A-CE689BCB0C69}" srcOrd="0" destOrd="0" presId="urn:microsoft.com/office/officeart/2005/8/layout/orgChart1"/>
    <dgm:cxn modelId="{4C2245F9-5183-4594-B710-CA7BDCBED2DC}" type="presParOf" srcId="{B5262786-F85C-4D32-ADE7-B7A222368651}" destId="{C2E5BC77-8AAE-442F-A03B-21F9716795C4}" srcOrd="1" destOrd="0" presId="urn:microsoft.com/office/officeart/2005/8/layout/orgChart1"/>
    <dgm:cxn modelId="{1596E6F6-F4D8-44DC-9A22-BE11A5F2569D}" type="presParOf" srcId="{D6CD46A3-2965-41F2-A139-6BFB0EDD3827}" destId="{A5A7BC98-A96E-49B9-9D29-74EF91E81B27}" srcOrd="1" destOrd="0" presId="urn:microsoft.com/office/officeart/2005/8/layout/orgChart1"/>
    <dgm:cxn modelId="{95A33997-7594-4AD8-A842-A3B7D62EC8FF}" type="presParOf" srcId="{A5A7BC98-A96E-49B9-9D29-74EF91E81B27}" destId="{341059F2-4045-43E1-B5F4-43DDB1FC98CF}" srcOrd="0" destOrd="0" presId="urn:microsoft.com/office/officeart/2005/8/layout/orgChart1"/>
    <dgm:cxn modelId="{B5FB36D4-39BD-411A-B8A3-E1022DD631FE}" type="presParOf" srcId="{A5A7BC98-A96E-49B9-9D29-74EF91E81B27}" destId="{08F72A3E-4DDB-49C8-A39A-5025CAB4BEC3}" srcOrd="1" destOrd="0" presId="urn:microsoft.com/office/officeart/2005/8/layout/orgChart1"/>
    <dgm:cxn modelId="{41D83AF4-5816-499B-A6E8-CEE6B5A592E5}" type="presParOf" srcId="{08F72A3E-4DDB-49C8-A39A-5025CAB4BEC3}" destId="{1FB44A53-37DD-44B1-9548-C427AFB0180F}" srcOrd="0" destOrd="0" presId="urn:microsoft.com/office/officeart/2005/8/layout/orgChart1"/>
    <dgm:cxn modelId="{D081AC95-C5B5-4E55-AE3C-6AD190592DE5}" type="presParOf" srcId="{1FB44A53-37DD-44B1-9548-C427AFB0180F}" destId="{CE62D83F-A450-47AF-B53A-6E8AD00EAA48}" srcOrd="0" destOrd="0" presId="urn:microsoft.com/office/officeart/2005/8/layout/orgChart1"/>
    <dgm:cxn modelId="{133D1CB8-D2D8-43F7-9220-2857A7CB8DFC}" type="presParOf" srcId="{1FB44A53-37DD-44B1-9548-C427AFB0180F}" destId="{ACDE0E0B-418B-425D-BA8D-7F47CF2E6399}" srcOrd="1" destOrd="0" presId="urn:microsoft.com/office/officeart/2005/8/layout/orgChart1"/>
    <dgm:cxn modelId="{D36E5555-8D3B-4AFE-96A2-8A29AB681D99}" type="presParOf" srcId="{08F72A3E-4DDB-49C8-A39A-5025CAB4BEC3}" destId="{AEACD3EA-A6D9-4A9E-A9F0-D9ABFE5E873D}" srcOrd="1" destOrd="0" presId="urn:microsoft.com/office/officeart/2005/8/layout/orgChart1"/>
    <dgm:cxn modelId="{7975246E-33E4-47BE-92B8-4241760553E8}" type="presParOf" srcId="{08F72A3E-4DDB-49C8-A39A-5025CAB4BEC3}" destId="{F24B981E-3E6E-45BD-A5AE-7194E1B6F41F}" srcOrd="2" destOrd="0" presId="urn:microsoft.com/office/officeart/2005/8/layout/orgChart1"/>
    <dgm:cxn modelId="{0FA95365-204E-445A-AA1E-1CDDD6879AEB}" type="presParOf" srcId="{A5A7BC98-A96E-49B9-9D29-74EF91E81B27}" destId="{AC409670-32ED-4576-8295-EF50FC32B8C4}" srcOrd="2" destOrd="0" presId="urn:microsoft.com/office/officeart/2005/8/layout/orgChart1"/>
    <dgm:cxn modelId="{585E1729-D83A-4995-BE3C-9AE085CCC3D3}" type="presParOf" srcId="{A5A7BC98-A96E-49B9-9D29-74EF91E81B27}" destId="{AD3EEF58-E852-418F-AC74-28FB7379E40A}" srcOrd="3" destOrd="0" presId="urn:microsoft.com/office/officeart/2005/8/layout/orgChart1"/>
    <dgm:cxn modelId="{37763553-2EE2-43AC-BA7D-951844579BFC}" type="presParOf" srcId="{AD3EEF58-E852-418F-AC74-28FB7379E40A}" destId="{E3C8F7D7-72A4-4F64-85D4-7CF6B0A50A65}" srcOrd="0" destOrd="0" presId="urn:microsoft.com/office/officeart/2005/8/layout/orgChart1"/>
    <dgm:cxn modelId="{0F7D58A3-36B5-486D-847B-BF51106355A4}" type="presParOf" srcId="{E3C8F7D7-72A4-4F64-85D4-7CF6B0A50A65}" destId="{1EB464F3-587A-4B7D-B431-303211C4D597}" srcOrd="0" destOrd="0" presId="urn:microsoft.com/office/officeart/2005/8/layout/orgChart1"/>
    <dgm:cxn modelId="{FDAD5FC1-5A38-4A8C-82EF-8E2C7B068628}" type="presParOf" srcId="{E3C8F7D7-72A4-4F64-85D4-7CF6B0A50A65}" destId="{7424572B-5851-4328-8FFC-B1EA9B7450ED}" srcOrd="1" destOrd="0" presId="urn:microsoft.com/office/officeart/2005/8/layout/orgChart1"/>
    <dgm:cxn modelId="{FE58A360-7DDA-40F4-82BC-006E57DDE4C8}" type="presParOf" srcId="{AD3EEF58-E852-418F-AC74-28FB7379E40A}" destId="{545C8141-DE8B-4049-AE2A-3F916E55DE1D}" srcOrd="1" destOrd="0" presId="urn:microsoft.com/office/officeart/2005/8/layout/orgChart1"/>
    <dgm:cxn modelId="{D20B3B64-A9BF-4CA1-AA66-6C6E8419DB7B}" type="presParOf" srcId="{AD3EEF58-E852-418F-AC74-28FB7379E40A}" destId="{70E13C40-AA4A-4E63-A5BC-48E1A2942EE1}" srcOrd="2" destOrd="0" presId="urn:microsoft.com/office/officeart/2005/8/layout/orgChart1"/>
    <dgm:cxn modelId="{3F1A7EED-9DC2-49C8-AF6F-F96025BAA613}" type="presParOf" srcId="{A5A7BC98-A96E-49B9-9D29-74EF91E81B27}" destId="{4C879745-EA2D-4ECD-A062-78A944E62366}" srcOrd="4" destOrd="0" presId="urn:microsoft.com/office/officeart/2005/8/layout/orgChart1"/>
    <dgm:cxn modelId="{A774B94F-76ED-4499-B8B9-7DBAC0A68194}" type="presParOf" srcId="{A5A7BC98-A96E-49B9-9D29-74EF91E81B27}" destId="{DEA912C8-A03E-45C0-B56C-E4A1D3FB7301}" srcOrd="5" destOrd="0" presId="urn:microsoft.com/office/officeart/2005/8/layout/orgChart1"/>
    <dgm:cxn modelId="{F57012A3-6282-4117-B867-BD8ED1EBD0A5}" type="presParOf" srcId="{DEA912C8-A03E-45C0-B56C-E4A1D3FB7301}" destId="{43A87811-EC26-45A6-85E6-6C26354E794A}" srcOrd="0" destOrd="0" presId="urn:microsoft.com/office/officeart/2005/8/layout/orgChart1"/>
    <dgm:cxn modelId="{B3389FD3-E34A-45FD-93D6-631DB26331CD}" type="presParOf" srcId="{43A87811-EC26-45A6-85E6-6C26354E794A}" destId="{549A9472-CEF8-410D-B806-EA471E1E19D3}" srcOrd="0" destOrd="0" presId="urn:microsoft.com/office/officeart/2005/8/layout/orgChart1"/>
    <dgm:cxn modelId="{0FF7F06F-5361-4EBB-B22F-BD4E1F3D0AB3}" type="presParOf" srcId="{43A87811-EC26-45A6-85E6-6C26354E794A}" destId="{F5D8F0AC-AB89-41B2-A025-8D8ADA98CA02}" srcOrd="1" destOrd="0" presId="urn:microsoft.com/office/officeart/2005/8/layout/orgChart1"/>
    <dgm:cxn modelId="{4AAB3CFD-EFE5-4FE5-A49E-F4C400871CF7}" type="presParOf" srcId="{DEA912C8-A03E-45C0-B56C-E4A1D3FB7301}" destId="{7A9ACF45-A754-4769-8510-5B416CFBDBFE}" srcOrd="1" destOrd="0" presId="urn:microsoft.com/office/officeart/2005/8/layout/orgChart1"/>
    <dgm:cxn modelId="{94F29397-D8C3-4D1D-A3F1-BB591D6533A3}" type="presParOf" srcId="{DEA912C8-A03E-45C0-B56C-E4A1D3FB7301}" destId="{B440DB50-09C2-45A9-8238-17B1D0DE101C}" srcOrd="2" destOrd="0" presId="urn:microsoft.com/office/officeart/2005/8/layout/orgChart1"/>
    <dgm:cxn modelId="{AAA7185C-DB96-495A-8C06-4ED94B973A68}" type="presParOf" srcId="{D6CD46A3-2965-41F2-A139-6BFB0EDD3827}" destId="{B60C4072-3D3D-4D49-A6FD-3D04A1CBE534}" srcOrd="2" destOrd="0" presId="urn:microsoft.com/office/officeart/2005/8/layout/orgChart1"/>
  </dgm:cxnLst>
  <dgm:bg>
    <a:solidFill>
      <a:srgbClr val="00B0F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نقص رصيد البنك في جانب الاستخدامات بمبلغ 200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ظهور بند جديد ضمن الاستخدامات وهو البضاعة بمبلغ 200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9B2810E1-D608-41D0-BF5A-2BC963B96687}" type="presOf" srcId="{3541CC7D-EC17-4945-B19F-4EE040871B8F}" destId="{549A9472-CEF8-410D-B806-EA471E1E19D3}" srcOrd="0" destOrd="0" presId="urn:microsoft.com/office/officeart/2005/8/layout/orgChart1"/>
    <dgm:cxn modelId="{B4F43C79-C78F-407D-B6A5-F7F9E00E7691}" type="presOf" srcId="{FACA5C1E-AACB-4ED8-9C50-BFE553CAE440}" destId="{ACDE0E0B-418B-425D-BA8D-7F47CF2E6399}" srcOrd="1" destOrd="0" presId="urn:microsoft.com/office/officeart/2005/8/layout/orgChart1"/>
    <dgm:cxn modelId="{4C2D6046-6DD8-429C-A686-9813149E73F8}" type="presOf" srcId="{FACA5C1E-AACB-4ED8-9C50-BFE553CAE440}" destId="{CE62D83F-A450-47AF-B53A-6E8AD00EAA48}" srcOrd="0" destOrd="0" presId="urn:microsoft.com/office/officeart/2005/8/layout/orgChart1"/>
    <dgm:cxn modelId="{F464DF43-A40B-4C66-B03C-97635803AFD6}" type="presOf" srcId="{904AEDEB-8149-439F-9CFC-7C473CECE20A}" destId="{7424572B-5851-4328-8FFC-B1EA9B7450ED}" srcOrd="1" destOrd="0" presId="urn:microsoft.com/office/officeart/2005/8/layout/orgChart1"/>
    <dgm:cxn modelId="{5ADE520D-E9C8-48BB-B974-A8009EF405F5}" type="presOf" srcId="{E5D44F09-13C4-448D-9B12-353D09C94712}" destId="{EBE6141B-EECB-406F-8CF9-5D7A7DE4EAC5}" srcOrd="0" destOrd="0" presId="urn:microsoft.com/office/officeart/2005/8/layout/orgChart1"/>
    <dgm:cxn modelId="{628C0368-45C5-4099-B711-A485756D4CEB}" type="presOf" srcId="{3541CC7D-EC17-4945-B19F-4EE040871B8F}" destId="{F5D8F0AC-AB89-41B2-A025-8D8ADA98CA02}"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1E330E72-BA1E-4B59-8182-95F78541C393}" srcId="{8AA1D6ED-50C0-4FC4-B942-582428E2E097}" destId="{3541CC7D-EC17-4945-B19F-4EE040871B8F}" srcOrd="2" destOrd="0" parTransId="{94EB7EF2-F8AD-48CC-9095-F662C730554C}" sibTransId="{A2151CE8-62D9-4A53-A150-A554C3900697}"/>
    <dgm:cxn modelId="{369BA420-ABCA-4F4B-A516-CE46E37FEAC8}" type="presOf" srcId="{8AA1D6ED-50C0-4FC4-B942-582428E2E097}" destId="{C2E5BC77-8AAE-442F-A03B-21F9716795C4}"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6E23CED4-0215-4E29-91CA-8C7BF54CFC6C}" type="presOf" srcId="{1F76C4BB-51DE-45B8-8394-0A0F020EEC9D}" destId="{341059F2-4045-43E1-B5F4-43DDB1FC98CF}" srcOrd="0" destOrd="0" presId="urn:microsoft.com/office/officeart/2005/8/layout/orgChart1"/>
    <dgm:cxn modelId="{DA43CAD1-F014-4509-A95F-65749695E8C2}" type="presOf" srcId="{8AA1D6ED-50C0-4FC4-B942-582428E2E097}" destId="{73E42993-6A8C-4DEC-947A-CE689BCB0C69}" srcOrd="0" destOrd="0" presId="urn:microsoft.com/office/officeart/2005/8/layout/orgChart1"/>
    <dgm:cxn modelId="{F9911DB9-49E5-4B09-9280-3D89B8B009CD}" type="presOf" srcId="{904AEDEB-8149-439F-9CFC-7C473CECE20A}" destId="{1EB464F3-587A-4B7D-B431-303211C4D597}" srcOrd="0" destOrd="0" presId="urn:microsoft.com/office/officeart/2005/8/layout/orgChart1"/>
    <dgm:cxn modelId="{6F990106-9256-4ED4-AA2D-4C84BA34DD1A}" type="presOf" srcId="{94EB7EF2-F8AD-48CC-9095-F662C730554C}" destId="{4C879745-EA2D-4ECD-A062-78A944E62366}"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E11AC84B-17E4-41EF-B866-DA8372E0690F}" type="presOf" srcId="{82BBD5B0-471F-4E20-8370-6C8693165063}" destId="{AC409670-32ED-4576-8295-EF50FC32B8C4}" srcOrd="0" destOrd="0" presId="urn:microsoft.com/office/officeart/2005/8/layout/orgChart1"/>
    <dgm:cxn modelId="{CC701081-9D3C-46EA-825E-70A8636AE2B5}" type="presParOf" srcId="{EBE6141B-EECB-406F-8CF9-5D7A7DE4EAC5}" destId="{D6CD46A3-2965-41F2-A139-6BFB0EDD3827}" srcOrd="0" destOrd="0" presId="urn:microsoft.com/office/officeart/2005/8/layout/orgChart1"/>
    <dgm:cxn modelId="{8F4E4666-BF71-4F9F-8550-AD48A35C9F9E}" type="presParOf" srcId="{D6CD46A3-2965-41F2-A139-6BFB0EDD3827}" destId="{B5262786-F85C-4D32-ADE7-B7A222368651}" srcOrd="0" destOrd="0" presId="urn:microsoft.com/office/officeart/2005/8/layout/orgChart1"/>
    <dgm:cxn modelId="{63690E19-1543-4132-85FB-196E6B32388A}" type="presParOf" srcId="{B5262786-F85C-4D32-ADE7-B7A222368651}" destId="{73E42993-6A8C-4DEC-947A-CE689BCB0C69}" srcOrd="0" destOrd="0" presId="urn:microsoft.com/office/officeart/2005/8/layout/orgChart1"/>
    <dgm:cxn modelId="{01CDE27A-D871-4580-948F-00CE9A154655}" type="presParOf" srcId="{B5262786-F85C-4D32-ADE7-B7A222368651}" destId="{C2E5BC77-8AAE-442F-A03B-21F9716795C4}" srcOrd="1" destOrd="0" presId="urn:microsoft.com/office/officeart/2005/8/layout/orgChart1"/>
    <dgm:cxn modelId="{5B69AAEC-345F-4491-921E-A6B54C3EC6F6}" type="presParOf" srcId="{D6CD46A3-2965-41F2-A139-6BFB0EDD3827}" destId="{A5A7BC98-A96E-49B9-9D29-74EF91E81B27}" srcOrd="1" destOrd="0" presId="urn:microsoft.com/office/officeart/2005/8/layout/orgChart1"/>
    <dgm:cxn modelId="{EE444F42-CCB5-4D86-8DCC-D094B909015C}" type="presParOf" srcId="{A5A7BC98-A96E-49B9-9D29-74EF91E81B27}" destId="{341059F2-4045-43E1-B5F4-43DDB1FC98CF}" srcOrd="0" destOrd="0" presId="urn:microsoft.com/office/officeart/2005/8/layout/orgChart1"/>
    <dgm:cxn modelId="{8F44F671-0FBB-4241-93F2-2F58C6BC0C4A}" type="presParOf" srcId="{A5A7BC98-A96E-49B9-9D29-74EF91E81B27}" destId="{08F72A3E-4DDB-49C8-A39A-5025CAB4BEC3}" srcOrd="1" destOrd="0" presId="urn:microsoft.com/office/officeart/2005/8/layout/orgChart1"/>
    <dgm:cxn modelId="{BB151738-EA02-46DC-9C9F-14E7813783C4}" type="presParOf" srcId="{08F72A3E-4DDB-49C8-A39A-5025CAB4BEC3}" destId="{1FB44A53-37DD-44B1-9548-C427AFB0180F}" srcOrd="0" destOrd="0" presId="urn:microsoft.com/office/officeart/2005/8/layout/orgChart1"/>
    <dgm:cxn modelId="{A6F5DDA6-6087-45B0-A29F-68CD3FDEC522}" type="presParOf" srcId="{1FB44A53-37DD-44B1-9548-C427AFB0180F}" destId="{CE62D83F-A450-47AF-B53A-6E8AD00EAA48}" srcOrd="0" destOrd="0" presId="urn:microsoft.com/office/officeart/2005/8/layout/orgChart1"/>
    <dgm:cxn modelId="{85AD76AE-1A7F-4E66-9A55-7CC409F1DCC8}" type="presParOf" srcId="{1FB44A53-37DD-44B1-9548-C427AFB0180F}" destId="{ACDE0E0B-418B-425D-BA8D-7F47CF2E6399}" srcOrd="1" destOrd="0" presId="urn:microsoft.com/office/officeart/2005/8/layout/orgChart1"/>
    <dgm:cxn modelId="{F99C4AB9-A94C-41CE-8B51-584B78AE3A82}" type="presParOf" srcId="{08F72A3E-4DDB-49C8-A39A-5025CAB4BEC3}" destId="{AEACD3EA-A6D9-4A9E-A9F0-D9ABFE5E873D}" srcOrd="1" destOrd="0" presId="urn:microsoft.com/office/officeart/2005/8/layout/orgChart1"/>
    <dgm:cxn modelId="{61E61C08-B1B5-4DF8-B4F2-A6382536C616}" type="presParOf" srcId="{08F72A3E-4DDB-49C8-A39A-5025CAB4BEC3}" destId="{F24B981E-3E6E-45BD-A5AE-7194E1B6F41F}" srcOrd="2" destOrd="0" presId="urn:microsoft.com/office/officeart/2005/8/layout/orgChart1"/>
    <dgm:cxn modelId="{5ACB77C6-0E38-48EA-9078-AD37A2DEE717}" type="presParOf" srcId="{A5A7BC98-A96E-49B9-9D29-74EF91E81B27}" destId="{AC409670-32ED-4576-8295-EF50FC32B8C4}" srcOrd="2" destOrd="0" presId="urn:microsoft.com/office/officeart/2005/8/layout/orgChart1"/>
    <dgm:cxn modelId="{F5C316D1-0C42-4808-B6C6-EDB4C27F6E94}" type="presParOf" srcId="{A5A7BC98-A96E-49B9-9D29-74EF91E81B27}" destId="{AD3EEF58-E852-418F-AC74-28FB7379E40A}" srcOrd="3" destOrd="0" presId="urn:microsoft.com/office/officeart/2005/8/layout/orgChart1"/>
    <dgm:cxn modelId="{B9788621-742E-40BA-958C-3AB2940C7F07}" type="presParOf" srcId="{AD3EEF58-E852-418F-AC74-28FB7379E40A}" destId="{E3C8F7D7-72A4-4F64-85D4-7CF6B0A50A65}" srcOrd="0" destOrd="0" presId="urn:microsoft.com/office/officeart/2005/8/layout/orgChart1"/>
    <dgm:cxn modelId="{05EFB3B5-ACF6-437E-BB42-FE62F472EA38}" type="presParOf" srcId="{E3C8F7D7-72A4-4F64-85D4-7CF6B0A50A65}" destId="{1EB464F3-587A-4B7D-B431-303211C4D597}" srcOrd="0" destOrd="0" presId="urn:microsoft.com/office/officeart/2005/8/layout/orgChart1"/>
    <dgm:cxn modelId="{27240CCB-8BD1-40AB-916B-FB41A1B0665F}" type="presParOf" srcId="{E3C8F7D7-72A4-4F64-85D4-7CF6B0A50A65}" destId="{7424572B-5851-4328-8FFC-B1EA9B7450ED}" srcOrd="1" destOrd="0" presId="urn:microsoft.com/office/officeart/2005/8/layout/orgChart1"/>
    <dgm:cxn modelId="{1B710D94-A3F7-4F3E-A9D7-5994B7FA0E12}" type="presParOf" srcId="{AD3EEF58-E852-418F-AC74-28FB7379E40A}" destId="{545C8141-DE8B-4049-AE2A-3F916E55DE1D}" srcOrd="1" destOrd="0" presId="urn:microsoft.com/office/officeart/2005/8/layout/orgChart1"/>
    <dgm:cxn modelId="{A5B85E35-5959-4313-BD3A-961F74A1350C}" type="presParOf" srcId="{AD3EEF58-E852-418F-AC74-28FB7379E40A}" destId="{70E13C40-AA4A-4E63-A5BC-48E1A2942EE1}" srcOrd="2" destOrd="0" presId="urn:microsoft.com/office/officeart/2005/8/layout/orgChart1"/>
    <dgm:cxn modelId="{606B895B-057E-433B-9D54-AA3866B8CF8E}" type="presParOf" srcId="{A5A7BC98-A96E-49B9-9D29-74EF91E81B27}" destId="{4C879745-EA2D-4ECD-A062-78A944E62366}" srcOrd="4" destOrd="0" presId="urn:microsoft.com/office/officeart/2005/8/layout/orgChart1"/>
    <dgm:cxn modelId="{21DD015B-05AE-43D3-AC65-735E8418031B}" type="presParOf" srcId="{A5A7BC98-A96E-49B9-9D29-74EF91E81B27}" destId="{DEA912C8-A03E-45C0-B56C-E4A1D3FB7301}" srcOrd="5" destOrd="0" presId="urn:microsoft.com/office/officeart/2005/8/layout/orgChart1"/>
    <dgm:cxn modelId="{FAB2F4E2-E2E2-47AD-9477-0FFC39B9EEB6}" type="presParOf" srcId="{DEA912C8-A03E-45C0-B56C-E4A1D3FB7301}" destId="{43A87811-EC26-45A6-85E6-6C26354E794A}" srcOrd="0" destOrd="0" presId="urn:microsoft.com/office/officeart/2005/8/layout/orgChart1"/>
    <dgm:cxn modelId="{26FA59FC-BDE7-4474-924E-7A1A83245177}" type="presParOf" srcId="{43A87811-EC26-45A6-85E6-6C26354E794A}" destId="{549A9472-CEF8-410D-B806-EA471E1E19D3}" srcOrd="0" destOrd="0" presId="urn:microsoft.com/office/officeart/2005/8/layout/orgChart1"/>
    <dgm:cxn modelId="{8542206B-B85D-4397-AB4B-9FF253922670}" type="presParOf" srcId="{43A87811-EC26-45A6-85E6-6C26354E794A}" destId="{F5D8F0AC-AB89-41B2-A025-8D8ADA98CA02}" srcOrd="1" destOrd="0" presId="urn:microsoft.com/office/officeart/2005/8/layout/orgChart1"/>
    <dgm:cxn modelId="{736C0DDA-47DB-4B8A-841C-B6DB215C3C83}" type="presParOf" srcId="{DEA912C8-A03E-45C0-B56C-E4A1D3FB7301}" destId="{7A9ACF45-A754-4769-8510-5B416CFBDBFE}" srcOrd="1" destOrd="0" presId="urn:microsoft.com/office/officeart/2005/8/layout/orgChart1"/>
    <dgm:cxn modelId="{19B1BC4E-9C82-49B7-BC99-4B882F8B5C02}" type="presParOf" srcId="{DEA912C8-A03E-45C0-B56C-E4A1D3FB7301}" destId="{B440DB50-09C2-45A9-8238-17B1D0DE101C}" srcOrd="2" destOrd="0" presId="urn:microsoft.com/office/officeart/2005/8/layout/orgChart1"/>
    <dgm:cxn modelId="{500624E9-D553-4E61-8DF8-AEE3868D05EC}" type="presParOf" srcId="{D6CD46A3-2965-41F2-A139-6BFB0EDD3827}" destId="{B60C4072-3D3D-4D49-A6FD-3D04A1CBE534}" srcOrd="2" destOrd="0" presId="urn:microsoft.com/office/officeart/2005/8/layout/orgChart1"/>
  </dgm:cxnLst>
  <dgm:bg>
    <a:solidFill>
      <a:schemeClr val="tx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pPr algn="ctr"/>
          <a:r>
            <a:rPr lang="ar-SA" sz="2000" b="0" dirty="0" smtClean="0">
              <a:solidFill>
                <a:schemeClr val="tx1"/>
              </a:solidFill>
            </a:rPr>
            <a:t>الفرق بين ثمن بيع البضاعة وتكلفتها (70000 – 50000 = 20000) يمثل أرباح تؤدي إلى زيادة حقوق الملكية في جانب مصادر الأموال</a:t>
          </a:r>
          <a:endParaRPr lang="en-GB" sz="2000" b="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نقص رصيد البضاعة في جانب الاستخدامات بمبلغ 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زيادة رصيد النقدية بالصندوق في جانب الاستخدامات بمبلغ 70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3721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Y="138152"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38152"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49DFE873-80C4-4487-B5F7-4F3057B8D387}" type="presOf" srcId="{8AA1D6ED-50C0-4FC4-B942-582428E2E097}" destId="{C2E5BC77-8AAE-442F-A03B-21F9716795C4}" srcOrd="1"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D73A090D-6117-4EBE-BE7E-61A13A282C36}" type="presOf" srcId="{904AEDEB-8149-439F-9CFC-7C473CECE20A}" destId="{7424572B-5851-4328-8FFC-B1EA9B7450ED}" srcOrd="1"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8075ADBC-14F0-4F7A-A261-7A89C277FB15}" type="presOf" srcId="{3541CC7D-EC17-4945-B19F-4EE040871B8F}" destId="{F5D8F0AC-AB89-41B2-A025-8D8ADA98CA02}"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99B34949-3232-4740-AAE9-D7E2B05002FE}" type="presOf" srcId="{3541CC7D-EC17-4945-B19F-4EE040871B8F}" destId="{549A9472-CEF8-410D-B806-EA471E1E19D3}" srcOrd="0" destOrd="0" presId="urn:microsoft.com/office/officeart/2005/8/layout/orgChart1"/>
    <dgm:cxn modelId="{CBC4616E-68AF-4732-B1D3-D835D190953F}" type="presOf" srcId="{E5D44F09-13C4-448D-9B12-353D09C94712}" destId="{EBE6141B-EECB-406F-8CF9-5D7A7DE4EAC5}" srcOrd="0" destOrd="0" presId="urn:microsoft.com/office/officeart/2005/8/layout/orgChart1"/>
    <dgm:cxn modelId="{96CD6FED-7B2B-4713-BA2D-303C8E80E370}" type="presOf" srcId="{82BBD5B0-471F-4E20-8370-6C8693165063}" destId="{AC409670-32ED-4576-8295-EF50FC32B8C4}" srcOrd="0" destOrd="0" presId="urn:microsoft.com/office/officeart/2005/8/layout/orgChart1"/>
    <dgm:cxn modelId="{2C49FFCE-CC28-47F9-ACFA-74E6502EF9E6}" type="presOf" srcId="{94EB7EF2-F8AD-48CC-9095-F662C730554C}" destId="{4C879745-EA2D-4ECD-A062-78A944E62366}" srcOrd="0" destOrd="0" presId="urn:microsoft.com/office/officeart/2005/8/layout/orgChart1"/>
    <dgm:cxn modelId="{D392FD57-6A73-4E36-8D65-3CFD03043070}" type="presOf" srcId="{8AA1D6ED-50C0-4FC4-B942-582428E2E097}" destId="{73E42993-6A8C-4DEC-947A-CE689BCB0C69}"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52EC2EB3-B2D8-46F5-8F84-43A494618267}" type="presOf" srcId="{FACA5C1E-AACB-4ED8-9C50-BFE553CAE440}" destId="{CE62D83F-A450-47AF-B53A-6E8AD00EAA48}" srcOrd="0" destOrd="0" presId="urn:microsoft.com/office/officeart/2005/8/layout/orgChart1"/>
    <dgm:cxn modelId="{094942F5-5C1C-42C3-B9A0-7C21C99AAA13}" type="presOf" srcId="{1F76C4BB-51DE-45B8-8394-0A0F020EEC9D}" destId="{341059F2-4045-43E1-B5F4-43DDB1FC98CF}" srcOrd="0" destOrd="0" presId="urn:microsoft.com/office/officeart/2005/8/layout/orgChart1"/>
    <dgm:cxn modelId="{74B239C0-0937-4286-9B44-F0D71F9E5EAC}" type="presOf" srcId="{FACA5C1E-AACB-4ED8-9C50-BFE553CAE440}" destId="{ACDE0E0B-418B-425D-BA8D-7F47CF2E6399}" srcOrd="1" destOrd="0" presId="urn:microsoft.com/office/officeart/2005/8/layout/orgChart1"/>
    <dgm:cxn modelId="{A7FBAA96-D6DD-4F9C-AE5E-9ED94A245340}" type="presOf" srcId="{904AEDEB-8149-439F-9CFC-7C473CECE20A}" destId="{1EB464F3-587A-4B7D-B431-303211C4D597}" srcOrd="0" destOrd="0" presId="urn:microsoft.com/office/officeart/2005/8/layout/orgChart1"/>
    <dgm:cxn modelId="{82EE7751-F922-4FCF-9DB8-2C47271C8473}" type="presParOf" srcId="{EBE6141B-EECB-406F-8CF9-5D7A7DE4EAC5}" destId="{D6CD46A3-2965-41F2-A139-6BFB0EDD3827}" srcOrd="0" destOrd="0" presId="urn:microsoft.com/office/officeart/2005/8/layout/orgChart1"/>
    <dgm:cxn modelId="{A442F6BA-BEFF-4617-8926-729CCEE7BC0F}" type="presParOf" srcId="{D6CD46A3-2965-41F2-A139-6BFB0EDD3827}" destId="{B5262786-F85C-4D32-ADE7-B7A222368651}" srcOrd="0" destOrd="0" presId="urn:microsoft.com/office/officeart/2005/8/layout/orgChart1"/>
    <dgm:cxn modelId="{D17C7970-A1EC-43BA-8403-8E7867C5BEFF}" type="presParOf" srcId="{B5262786-F85C-4D32-ADE7-B7A222368651}" destId="{73E42993-6A8C-4DEC-947A-CE689BCB0C69}" srcOrd="0" destOrd="0" presId="urn:microsoft.com/office/officeart/2005/8/layout/orgChart1"/>
    <dgm:cxn modelId="{64767392-3620-403B-915D-264172A5286C}" type="presParOf" srcId="{B5262786-F85C-4D32-ADE7-B7A222368651}" destId="{C2E5BC77-8AAE-442F-A03B-21F9716795C4}" srcOrd="1" destOrd="0" presId="urn:microsoft.com/office/officeart/2005/8/layout/orgChart1"/>
    <dgm:cxn modelId="{4681424B-D97D-4313-947B-D8C150736F9E}" type="presParOf" srcId="{D6CD46A3-2965-41F2-A139-6BFB0EDD3827}" destId="{A5A7BC98-A96E-49B9-9D29-74EF91E81B27}" srcOrd="1" destOrd="0" presId="urn:microsoft.com/office/officeart/2005/8/layout/orgChart1"/>
    <dgm:cxn modelId="{5B3525FF-7359-4F1B-8A5D-01DA0B7AA090}" type="presParOf" srcId="{A5A7BC98-A96E-49B9-9D29-74EF91E81B27}" destId="{341059F2-4045-43E1-B5F4-43DDB1FC98CF}" srcOrd="0" destOrd="0" presId="urn:microsoft.com/office/officeart/2005/8/layout/orgChart1"/>
    <dgm:cxn modelId="{911278AC-9C57-4CBB-97EE-9EAA10E3FCA3}" type="presParOf" srcId="{A5A7BC98-A96E-49B9-9D29-74EF91E81B27}" destId="{08F72A3E-4DDB-49C8-A39A-5025CAB4BEC3}" srcOrd="1" destOrd="0" presId="urn:microsoft.com/office/officeart/2005/8/layout/orgChart1"/>
    <dgm:cxn modelId="{DB98AFF8-8219-4FC8-A296-D52AC83B7BEB}" type="presParOf" srcId="{08F72A3E-4DDB-49C8-A39A-5025CAB4BEC3}" destId="{1FB44A53-37DD-44B1-9548-C427AFB0180F}" srcOrd="0" destOrd="0" presId="urn:microsoft.com/office/officeart/2005/8/layout/orgChart1"/>
    <dgm:cxn modelId="{52A75FEA-78F1-42F5-8632-3FA7D16631D0}" type="presParOf" srcId="{1FB44A53-37DD-44B1-9548-C427AFB0180F}" destId="{CE62D83F-A450-47AF-B53A-6E8AD00EAA48}" srcOrd="0" destOrd="0" presId="urn:microsoft.com/office/officeart/2005/8/layout/orgChart1"/>
    <dgm:cxn modelId="{BBCABDE4-03C3-4E38-A5EC-7248E7DAADA8}" type="presParOf" srcId="{1FB44A53-37DD-44B1-9548-C427AFB0180F}" destId="{ACDE0E0B-418B-425D-BA8D-7F47CF2E6399}" srcOrd="1" destOrd="0" presId="urn:microsoft.com/office/officeart/2005/8/layout/orgChart1"/>
    <dgm:cxn modelId="{772B3462-2F3E-4451-9EBA-268F50AB9D97}" type="presParOf" srcId="{08F72A3E-4DDB-49C8-A39A-5025CAB4BEC3}" destId="{AEACD3EA-A6D9-4A9E-A9F0-D9ABFE5E873D}" srcOrd="1" destOrd="0" presId="urn:microsoft.com/office/officeart/2005/8/layout/orgChart1"/>
    <dgm:cxn modelId="{5368C2F0-7FDA-438B-8B6F-BE3EE592BD6A}" type="presParOf" srcId="{08F72A3E-4DDB-49C8-A39A-5025CAB4BEC3}" destId="{F24B981E-3E6E-45BD-A5AE-7194E1B6F41F}" srcOrd="2" destOrd="0" presId="urn:microsoft.com/office/officeart/2005/8/layout/orgChart1"/>
    <dgm:cxn modelId="{8345BF0A-C61F-4410-BF1F-91D30A99EB77}" type="presParOf" srcId="{A5A7BC98-A96E-49B9-9D29-74EF91E81B27}" destId="{AC409670-32ED-4576-8295-EF50FC32B8C4}" srcOrd="2" destOrd="0" presId="urn:microsoft.com/office/officeart/2005/8/layout/orgChart1"/>
    <dgm:cxn modelId="{36CDAA79-198C-42BA-9812-B94D7EAE5EE9}" type="presParOf" srcId="{A5A7BC98-A96E-49B9-9D29-74EF91E81B27}" destId="{AD3EEF58-E852-418F-AC74-28FB7379E40A}" srcOrd="3" destOrd="0" presId="urn:microsoft.com/office/officeart/2005/8/layout/orgChart1"/>
    <dgm:cxn modelId="{39F34189-F7E0-4553-891D-4193DD71A832}" type="presParOf" srcId="{AD3EEF58-E852-418F-AC74-28FB7379E40A}" destId="{E3C8F7D7-72A4-4F64-85D4-7CF6B0A50A65}" srcOrd="0" destOrd="0" presId="urn:microsoft.com/office/officeart/2005/8/layout/orgChart1"/>
    <dgm:cxn modelId="{43F52659-C147-4338-B0ED-43D2F647374C}" type="presParOf" srcId="{E3C8F7D7-72A4-4F64-85D4-7CF6B0A50A65}" destId="{1EB464F3-587A-4B7D-B431-303211C4D597}" srcOrd="0" destOrd="0" presId="urn:microsoft.com/office/officeart/2005/8/layout/orgChart1"/>
    <dgm:cxn modelId="{FCA3B67C-68C2-49D3-9CFD-9FB422779BB2}" type="presParOf" srcId="{E3C8F7D7-72A4-4F64-85D4-7CF6B0A50A65}" destId="{7424572B-5851-4328-8FFC-B1EA9B7450ED}" srcOrd="1" destOrd="0" presId="urn:microsoft.com/office/officeart/2005/8/layout/orgChart1"/>
    <dgm:cxn modelId="{03213A22-1245-465D-A67E-00C3950A7557}" type="presParOf" srcId="{AD3EEF58-E852-418F-AC74-28FB7379E40A}" destId="{545C8141-DE8B-4049-AE2A-3F916E55DE1D}" srcOrd="1" destOrd="0" presId="urn:microsoft.com/office/officeart/2005/8/layout/orgChart1"/>
    <dgm:cxn modelId="{F3426B62-932B-4B0C-AF21-755998725F0D}" type="presParOf" srcId="{AD3EEF58-E852-418F-AC74-28FB7379E40A}" destId="{70E13C40-AA4A-4E63-A5BC-48E1A2942EE1}" srcOrd="2" destOrd="0" presId="urn:microsoft.com/office/officeart/2005/8/layout/orgChart1"/>
    <dgm:cxn modelId="{A0467E40-F062-4818-A5F0-6C61A99F03A8}" type="presParOf" srcId="{A5A7BC98-A96E-49B9-9D29-74EF91E81B27}" destId="{4C879745-EA2D-4ECD-A062-78A944E62366}" srcOrd="4" destOrd="0" presId="urn:microsoft.com/office/officeart/2005/8/layout/orgChart1"/>
    <dgm:cxn modelId="{00CD76F9-A352-4F7F-BB09-AD342AF70AE9}" type="presParOf" srcId="{A5A7BC98-A96E-49B9-9D29-74EF91E81B27}" destId="{DEA912C8-A03E-45C0-B56C-E4A1D3FB7301}" srcOrd="5" destOrd="0" presId="urn:microsoft.com/office/officeart/2005/8/layout/orgChart1"/>
    <dgm:cxn modelId="{F1272DBA-1E7A-4C5E-9653-D00575642AA7}" type="presParOf" srcId="{DEA912C8-A03E-45C0-B56C-E4A1D3FB7301}" destId="{43A87811-EC26-45A6-85E6-6C26354E794A}" srcOrd="0" destOrd="0" presId="urn:microsoft.com/office/officeart/2005/8/layout/orgChart1"/>
    <dgm:cxn modelId="{5DCA6E89-AB45-4DB2-82EA-5B9FBF47ED07}" type="presParOf" srcId="{43A87811-EC26-45A6-85E6-6C26354E794A}" destId="{549A9472-CEF8-410D-B806-EA471E1E19D3}" srcOrd="0" destOrd="0" presId="urn:microsoft.com/office/officeart/2005/8/layout/orgChart1"/>
    <dgm:cxn modelId="{DCBC9A4E-154D-4F8A-A8E9-0CF41861A121}" type="presParOf" srcId="{43A87811-EC26-45A6-85E6-6C26354E794A}" destId="{F5D8F0AC-AB89-41B2-A025-8D8ADA98CA02}" srcOrd="1" destOrd="0" presId="urn:microsoft.com/office/officeart/2005/8/layout/orgChart1"/>
    <dgm:cxn modelId="{0E90C78D-60A1-44F9-8F02-CA33FE3925FE}" type="presParOf" srcId="{DEA912C8-A03E-45C0-B56C-E4A1D3FB7301}" destId="{7A9ACF45-A754-4769-8510-5B416CFBDBFE}" srcOrd="1" destOrd="0" presId="urn:microsoft.com/office/officeart/2005/8/layout/orgChart1"/>
    <dgm:cxn modelId="{B0F3F5E9-4751-469E-B6F3-179D5009139F}" type="presParOf" srcId="{DEA912C8-A03E-45C0-B56C-E4A1D3FB7301}" destId="{B440DB50-09C2-45A9-8238-17B1D0DE101C}" srcOrd="2" destOrd="0" presId="urn:microsoft.com/office/officeart/2005/8/layout/orgChart1"/>
    <dgm:cxn modelId="{E1275EE0-4057-42A8-9609-74C5087303BE}" type="presParOf" srcId="{D6CD46A3-2965-41F2-A139-6BFB0EDD3827}" destId="{B60C4072-3D3D-4D49-A6FD-3D04A1CBE534}" srcOrd="2" destOrd="0" presId="urn:microsoft.com/office/officeart/2005/8/layout/orgChart1"/>
  </dgm:cxnLst>
  <dgm:bg>
    <a:solidFill>
      <a:srgbClr val="0070C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b="0" dirty="0" smtClean="0">
              <a:solidFill>
                <a:schemeClr val="tx1"/>
              </a:solidFill>
            </a:rPr>
            <a:t>الفرق بين ثمن بيع البضاعة وتكلفتها 40000 – 50000 = (10000) يمثل خسائرتؤدي إلى تخفيض حقوق الملكية في جانب مصادر الأموال</a:t>
          </a:r>
          <a:endParaRPr lang="en-GB" sz="2000" b="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نقص رصيد البضاعة في جانب الاستخدامات بمبلغ 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ظهور بند جديد يعرف بالمدينين في جانب الاستخدامات بمبلغ 40 ألف ريال بقيمة البضاعة المباعة على الحساب(بالأجل)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3721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Y="138152"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38152"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0FB8431C-1247-4467-ADDA-1E0B6EDF832E}" type="presOf" srcId="{904AEDEB-8149-439F-9CFC-7C473CECE20A}" destId="{7424572B-5851-4328-8FFC-B1EA9B7450ED}" srcOrd="1" destOrd="0" presId="urn:microsoft.com/office/officeart/2005/8/layout/orgChart1"/>
    <dgm:cxn modelId="{2D28BB17-21EE-4455-A4ED-2240135842C9}" type="presOf" srcId="{E5D44F09-13C4-448D-9B12-353D09C94712}" destId="{EBE6141B-EECB-406F-8CF9-5D7A7DE4EAC5}" srcOrd="0" destOrd="0" presId="urn:microsoft.com/office/officeart/2005/8/layout/orgChart1"/>
    <dgm:cxn modelId="{B7C4D4CE-FA88-4B83-85FD-CCABE149349F}" type="presOf" srcId="{FACA5C1E-AACB-4ED8-9C50-BFE553CAE440}" destId="{CE62D83F-A450-47AF-B53A-6E8AD00EAA48}" srcOrd="0" destOrd="0" presId="urn:microsoft.com/office/officeart/2005/8/layout/orgChart1"/>
    <dgm:cxn modelId="{28089FC5-7EB9-4A10-B46C-F60F3AD96453}" type="presOf" srcId="{3541CC7D-EC17-4945-B19F-4EE040871B8F}" destId="{549A9472-CEF8-410D-B806-EA471E1E19D3}" srcOrd="0" destOrd="0" presId="urn:microsoft.com/office/officeart/2005/8/layout/orgChart1"/>
    <dgm:cxn modelId="{10852EB6-A5D2-4E95-ABA9-D9E9E875B93A}" type="presOf" srcId="{904AEDEB-8149-439F-9CFC-7C473CECE20A}" destId="{1EB464F3-587A-4B7D-B431-303211C4D597}" srcOrd="0" destOrd="0" presId="urn:microsoft.com/office/officeart/2005/8/layout/orgChart1"/>
    <dgm:cxn modelId="{922D4EC2-7D71-4F06-B093-3D46C1ADEAE7}" type="presOf" srcId="{3541CC7D-EC17-4945-B19F-4EE040871B8F}" destId="{F5D8F0AC-AB89-41B2-A025-8D8ADA98CA02}" srcOrd="1" destOrd="0" presId="urn:microsoft.com/office/officeart/2005/8/layout/orgChart1"/>
    <dgm:cxn modelId="{0C9F816F-7B51-479D-B17D-DF83F48327E5}" type="presOf" srcId="{94EB7EF2-F8AD-48CC-9095-F662C730554C}" destId="{4C879745-EA2D-4ECD-A062-78A944E62366}"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8A96F670-3244-4E92-9044-F86BF0958EC1}" type="presOf" srcId="{82BBD5B0-471F-4E20-8370-6C8693165063}" destId="{AC409670-32ED-4576-8295-EF50FC32B8C4}" srcOrd="0" destOrd="0" presId="urn:microsoft.com/office/officeart/2005/8/layout/orgChart1"/>
    <dgm:cxn modelId="{088F90CB-A503-4E40-B631-CBFFDCD336FE}" type="presOf" srcId="{8AA1D6ED-50C0-4FC4-B942-582428E2E097}" destId="{73E42993-6A8C-4DEC-947A-CE689BCB0C69}" srcOrd="0" destOrd="0" presId="urn:microsoft.com/office/officeart/2005/8/layout/orgChart1"/>
    <dgm:cxn modelId="{061EC0E8-E8CF-4B72-A746-834528060D5F}" type="presOf" srcId="{FACA5C1E-AACB-4ED8-9C50-BFE553CAE440}" destId="{ACDE0E0B-418B-425D-BA8D-7F47CF2E6399}" srcOrd="1"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8CEB9E84-4292-4CF0-9FFF-160785509284}" type="presOf" srcId="{8AA1D6ED-50C0-4FC4-B942-582428E2E097}" destId="{C2E5BC77-8AAE-442F-A03B-21F9716795C4}" srcOrd="1"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A274D032-E759-4B63-B979-4374E2BBCF70}" type="presOf" srcId="{1F76C4BB-51DE-45B8-8394-0A0F020EEC9D}" destId="{341059F2-4045-43E1-B5F4-43DDB1FC98CF}" srcOrd="0" destOrd="0" presId="urn:microsoft.com/office/officeart/2005/8/layout/orgChart1"/>
    <dgm:cxn modelId="{4741BF11-5880-4863-B53E-17C548FF9F7E}" type="presParOf" srcId="{EBE6141B-EECB-406F-8CF9-5D7A7DE4EAC5}" destId="{D6CD46A3-2965-41F2-A139-6BFB0EDD3827}" srcOrd="0" destOrd="0" presId="urn:microsoft.com/office/officeart/2005/8/layout/orgChart1"/>
    <dgm:cxn modelId="{D9971035-839E-4482-B45D-89AC7F9CC549}" type="presParOf" srcId="{D6CD46A3-2965-41F2-A139-6BFB0EDD3827}" destId="{B5262786-F85C-4D32-ADE7-B7A222368651}" srcOrd="0" destOrd="0" presId="urn:microsoft.com/office/officeart/2005/8/layout/orgChart1"/>
    <dgm:cxn modelId="{3302C202-9027-460F-98C5-3BB39165FA4C}" type="presParOf" srcId="{B5262786-F85C-4D32-ADE7-B7A222368651}" destId="{73E42993-6A8C-4DEC-947A-CE689BCB0C69}" srcOrd="0" destOrd="0" presId="urn:microsoft.com/office/officeart/2005/8/layout/orgChart1"/>
    <dgm:cxn modelId="{BF100AF2-9F01-49E8-9481-2C01F46906E8}" type="presParOf" srcId="{B5262786-F85C-4D32-ADE7-B7A222368651}" destId="{C2E5BC77-8AAE-442F-A03B-21F9716795C4}" srcOrd="1" destOrd="0" presId="urn:microsoft.com/office/officeart/2005/8/layout/orgChart1"/>
    <dgm:cxn modelId="{B26C3D7B-10D7-46C9-9C4A-DF1A9B248D37}" type="presParOf" srcId="{D6CD46A3-2965-41F2-A139-6BFB0EDD3827}" destId="{A5A7BC98-A96E-49B9-9D29-74EF91E81B27}" srcOrd="1" destOrd="0" presId="urn:microsoft.com/office/officeart/2005/8/layout/orgChart1"/>
    <dgm:cxn modelId="{2C65C5DF-80C0-4344-B932-38E6DC3057E2}" type="presParOf" srcId="{A5A7BC98-A96E-49B9-9D29-74EF91E81B27}" destId="{341059F2-4045-43E1-B5F4-43DDB1FC98CF}" srcOrd="0" destOrd="0" presId="urn:microsoft.com/office/officeart/2005/8/layout/orgChart1"/>
    <dgm:cxn modelId="{2BD66C1B-4749-4369-8167-1694F398755A}" type="presParOf" srcId="{A5A7BC98-A96E-49B9-9D29-74EF91E81B27}" destId="{08F72A3E-4DDB-49C8-A39A-5025CAB4BEC3}" srcOrd="1" destOrd="0" presId="urn:microsoft.com/office/officeart/2005/8/layout/orgChart1"/>
    <dgm:cxn modelId="{8F375199-808F-4DE0-9E07-08E495720042}" type="presParOf" srcId="{08F72A3E-4DDB-49C8-A39A-5025CAB4BEC3}" destId="{1FB44A53-37DD-44B1-9548-C427AFB0180F}" srcOrd="0" destOrd="0" presId="urn:microsoft.com/office/officeart/2005/8/layout/orgChart1"/>
    <dgm:cxn modelId="{CE70E0F2-DC05-4C56-9E6E-DD518868F572}" type="presParOf" srcId="{1FB44A53-37DD-44B1-9548-C427AFB0180F}" destId="{CE62D83F-A450-47AF-B53A-6E8AD00EAA48}" srcOrd="0" destOrd="0" presId="urn:microsoft.com/office/officeart/2005/8/layout/orgChart1"/>
    <dgm:cxn modelId="{22A5C3BD-7662-4F3C-B2B6-CB0CAAA83F81}" type="presParOf" srcId="{1FB44A53-37DD-44B1-9548-C427AFB0180F}" destId="{ACDE0E0B-418B-425D-BA8D-7F47CF2E6399}" srcOrd="1" destOrd="0" presId="urn:microsoft.com/office/officeart/2005/8/layout/orgChart1"/>
    <dgm:cxn modelId="{D8585458-4446-4B04-9126-B3BCE5CC648D}" type="presParOf" srcId="{08F72A3E-4DDB-49C8-A39A-5025CAB4BEC3}" destId="{AEACD3EA-A6D9-4A9E-A9F0-D9ABFE5E873D}" srcOrd="1" destOrd="0" presId="urn:microsoft.com/office/officeart/2005/8/layout/orgChart1"/>
    <dgm:cxn modelId="{10A678E6-7639-46FC-A1EB-97DE3C17A56A}" type="presParOf" srcId="{08F72A3E-4DDB-49C8-A39A-5025CAB4BEC3}" destId="{F24B981E-3E6E-45BD-A5AE-7194E1B6F41F}" srcOrd="2" destOrd="0" presId="urn:microsoft.com/office/officeart/2005/8/layout/orgChart1"/>
    <dgm:cxn modelId="{1A3CA1CE-0D9A-47CE-AB25-5D677C0591D3}" type="presParOf" srcId="{A5A7BC98-A96E-49B9-9D29-74EF91E81B27}" destId="{AC409670-32ED-4576-8295-EF50FC32B8C4}" srcOrd="2" destOrd="0" presId="urn:microsoft.com/office/officeart/2005/8/layout/orgChart1"/>
    <dgm:cxn modelId="{455DEAE1-C513-4F75-853D-DEDDC86B70A0}" type="presParOf" srcId="{A5A7BC98-A96E-49B9-9D29-74EF91E81B27}" destId="{AD3EEF58-E852-418F-AC74-28FB7379E40A}" srcOrd="3" destOrd="0" presId="urn:microsoft.com/office/officeart/2005/8/layout/orgChart1"/>
    <dgm:cxn modelId="{3613802F-05A0-474D-8D61-E893EEFB1A9B}" type="presParOf" srcId="{AD3EEF58-E852-418F-AC74-28FB7379E40A}" destId="{E3C8F7D7-72A4-4F64-85D4-7CF6B0A50A65}" srcOrd="0" destOrd="0" presId="urn:microsoft.com/office/officeart/2005/8/layout/orgChart1"/>
    <dgm:cxn modelId="{97DFFAE2-2050-4B5D-B12D-B7CA55F73E6A}" type="presParOf" srcId="{E3C8F7D7-72A4-4F64-85D4-7CF6B0A50A65}" destId="{1EB464F3-587A-4B7D-B431-303211C4D597}" srcOrd="0" destOrd="0" presId="urn:microsoft.com/office/officeart/2005/8/layout/orgChart1"/>
    <dgm:cxn modelId="{BF4469DB-7A66-4870-A006-807255EC7A8C}" type="presParOf" srcId="{E3C8F7D7-72A4-4F64-85D4-7CF6B0A50A65}" destId="{7424572B-5851-4328-8FFC-B1EA9B7450ED}" srcOrd="1" destOrd="0" presId="urn:microsoft.com/office/officeart/2005/8/layout/orgChart1"/>
    <dgm:cxn modelId="{F0880A3E-7BB1-47EB-9889-9D0CFCDEAF44}" type="presParOf" srcId="{AD3EEF58-E852-418F-AC74-28FB7379E40A}" destId="{545C8141-DE8B-4049-AE2A-3F916E55DE1D}" srcOrd="1" destOrd="0" presId="urn:microsoft.com/office/officeart/2005/8/layout/orgChart1"/>
    <dgm:cxn modelId="{D4F358D8-6563-4DC8-9A93-236618773145}" type="presParOf" srcId="{AD3EEF58-E852-418F-AC74-28FB7379E40A}" destId="{70E13C40-AA4A-4E63-A5BC-48E1A2942EE1}" srcOrd="2" destOrd="0" presId="urn:microsoft.com/office/officeart/2005/8/layout/orgChart1"/>
    <dgm:cxn modelId="{11CF49AE-8C7B-4583-BDCF-BBAAAA705317}" type="presParOf" srcId="{A5A7BC98-A96E-49B9-9D29-74EF91E81B27}" destId="{4C879745-EA2D-4ECD-A062-78A944E62366}" srcOrd="4" destOrd="0" presId="urn:microsoft.com/office/officeart/2005/8/layout/orgChart1"/>
    <dgm:cxn modelId="{82687857-A427-47C8-9EA1-94FD1CDB084C}" type="presParOf" srcId="{A5A7BC98-A96E-49B9-9D29-74EF91E81B27}" destId="{DEA912C8-A03E-45C0-B56C-E4A1D3FB7301}" srcOrd="5" destOrd="0" presId="urn:microsoft.com/office/officeart/2005/8/layout/orgChart1"/>
    <dgm:cxn modelId="{0E4B6A47-6AE1-44DF-B2EE-F9D2E77979D6}" type="presParOf" srcId="{DEA912C8-A03E-45C0-B56C-E4A1D3FB7301}" destId="{43A87811-EC26-45A6-85E6-6C26354E794A}" srcOrd="0" destOrd="0" presId="urn:microsoft.com/office/officeart/2005/8/layout/orgChart1"/>
    <dgm:cxn modelId="{328D22B9-F0A8-4AC5-97DB-DC364776171F}" type="presParOf" srcId="{43A87811-EC26-45A6-85E6-6C26354E794A}" destId="{549A9472-CEF8-410D-B806-EA471E1E19D3}" srcOrd="0" destOrd="0" presId="urn:microsoft.com/office/officeart/2005/8/layout/orgChart1"/>
    <dgm:cxn modelId="{E37AC1D1-0B9A-48F0-8D17-EFC8C84629AA}" type="presParOf" srcId="{43A87811-EC26-45A6-85E6-6C26354E794A}" destId="{F5D8F0AC-AB89-41B2-A025-8D8ADA98CA02}" srcOrd="1" destOrd="0" presId="urn:microsoft.com/office/officeart/2005/8/layout/orgChart1"/>
    <dgm:cxn modelId="{EA3FA207-A3C9-4CC6-8352-C28E0771EBAD}" type="presParOf" srcId="{DEA912C8-A03E-45C0-B56C-E4A1D3FB7301}" destId="{7A9ACF45-A754-4769-8510-5B416CFBDBFE}" srcOrd="1" destOrd="0" presId="urn:microsoft.com/office/officeart/2005/8/layout/orgChart1"/>
    <dgm:cxn modelId="{175AA22B-6546-4D8F-8648-1D9151B4B34B}" type="presParOf" srcId="{DEA912C8-A03E-45C0-B56C-E4A1D3FB7301}" destId="{B440DB50-09C2-45A9-8238-17B1D0DE101C}" srcOrd="2" destOrd="0" presId="urn:microsoft.com/office/officeart/2005/8/layout/orgChart1"/>
    <dgm:cxn modelId="{0BEB5ADE-B861-49F3-9C73-5E62B79A092F}" type="presParOf" srcId="{D6CD46A3-2965-41F2-A139-6BFB0EDD3827}" destId="{B60C4072-3D3D-4D49-A6FD-3D04A1CBE534}" srcOrd="2" destOrd="0" presId="urn:microsoft.com/office/officeart/2005/8/layout/orgChart1"/>
  </dgm:cxnLst>
  <dgm:bg>
    <a:solidFill>
      <a:srgbClr val="00B0F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1800" dirty="0" smtClean="0">
              <a:solidFill>
                <a:schemeClr val="tx1"/>
              </a:solidFill>
            </a:rPr>
            <a:t>تخفيض رصيد حساب الدائنين (شركة الأمل) في جانب مصادر الأموال بمبلغ 10000 ريال</a:t>
          </a:r>
          <a:endParaRPr lang="en-GB" sz="18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البنك في جـانب الاستخدامـــات بمبلغ 10000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ScaleX="89561" custScaleY="80113"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72931" custScaleY="92340" custLinFactNeighborX="4529" custLinFactNeighborY="649">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74903" custScaleY="89846" custLinFactNeighborX="-569" custLinFactNeighborY="1015">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C824CE30-CD56-42B8-B577-FBD7AC507749}" type="presOf" srcId="{94EB7EF2-F8AD-48CC-9095-F662C730554C}" destId="{4C879745-EA2D-4ECD-A062-78A944E62366}"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4BC2AC51-40D7-4203-9501-6369FEAACED6}" type="presOf" srcId="{1F76C4BB-51DE-45B8-8394-0A0F020EEC9D}" destId="{341059F2-4045-43E1-B5F4-43DDB1FC98CF}"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BA36CEA5-1438-4483-949E-71AC70D85784}" type="presOf" srcId="{FACA5C1E-AACB-4ED8-9C50-BFE553CAE440}" destId="{ACDE0E0B-418B-425D-BA8D-7F47CF2E6399}" srcOrd="1" destOrd="0" presId="urn:microsoft.com/office/officeart/2005/8/layout/orgChart1"/>
    <dgm:cxn modelId="{94F21B64-872E-41FB-BAF3-3D730A1EFC55}" type="presOf" srcId="{E5D44F09-13C4-448D-9B12-353D09C94712}" destId="{EBE6141B-EECB-406F-8CF9-5D7A7DE4EAC5}" srcOrd="0" destOrd="0" presId="urn:microsoft.com/office/officeart/2005/8/layout/orgChart1"/>
    <dgm:cxn modelId="{308D94E8-6782-4E08-A788-5E32A2349758}" type="presOf" srcId="{FACA5C1E-AACB-4ED8-9C50-BFE553CAE440}" destId="{CE62D83F-A450-47AF-B53A-6E8AD00EAA48}" srcOrd="0" destOrd="0" presId="urn:microsoft.com/office/officeart/2005/8/layout/orgChart1"/>
    <dgm:cxn modelId="{39F76186-A4B0-4AA7-A2EC-1CF97BEBA841}" type="presOf" srcId="{3541CC7D-EC17-4945-B19F-4EE040871B8F}" destId="{549A9472-CEF8-410D-B806-EA471E1E19D3}" srcOrd="0" destOrd="0" presId="urn:microsoft.com/office/officeart/2005/8/layout/orgChart1"/>
    <dgm:cxn modelId="{E496B468-196F-41F2-976E-14B22842F91E}" type="presOf" srcId="{3541CC7D-EC17-4945-B19F-4EE040871B8F}" destId="{F5D8F0AC-AB89-41B2-A025-8D8ADA98CA02}" srcOrd="1" destOrd="0" presId="urn:microsoft.com/office/officeart/2005/8/layout/orgChart1"/>
    <dgm:cxn modelId="{7F5923EE-B3BB-41B3-A986-AFBD6F498D52}" type="presOf" srcId="{8AA1D6ED-50C0-4FC4-B942-582428E2E097}" destId="{C2E5BC77-8AAE-442F-A03B-21F9716795C4}"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E4CCCEA6-EDA9-46CA-91F3-CB0DF0584D00}" type="presOf" srcId="{8AA1D6ED-50C0-4FC4-B942-582428E2E097}" destId="{73E42993-6A8C-4DEC-947A-CE689BCB0C69}" srcOrd="0" destOrd="0" presId="urn:microsoft.com/office/officeart/2005/8/layout/orgChart1"/>
    <dgm:cxn modelId="{4FE2BB2B-4F2A-474D-90F0-A13BCF991F8E}" type="presParOf" srcId="{EBE6141B-EECB-406F-8CF9-5D7A7DE4EAC5}" destId="{D6CD46A3-2965-41F2-A139-6BFB0EDD3827}" srcOrd="0" destOrd="0" presId="urn:microsoft.com/office/officeart/2005/8/layout/orgChart1"/>
    <dgm:cxn modelId="{A0EC3824-40B0-4044-B3C1-46604445965F}" type="presParOf" srcId="{D6CD46A3-2965-41F2-A139-6BFB0EDD3827}" destId="{B5262786-F85C-4D32-ADE7-B7A222368651}" srcOrd="0" destOrd="0" presId="urn:microsoft.com/office/officeart/2005/8/layout/orgChart1"/>
    <dgm:cxn modelId="{CFFF4974-7F52-4468-80E3-17D19D336FE8}" type="presParOf" srcId="{B5262786-F85C-4D32-ADE7-B7A222368651}" destId="{73E42993-6A8C-4DEC-947A-CE689BCB0C69}" srcOrd="0" destOrd="0" presId="urn:microsoft.com/office/officeart/2005/8/layout/orgChart1"/>
    <dgm:cxn modelId="{4C020CC6-3B41-44C6-84B8-7BA05FC7167E}" type="presParOf" srcId="{B5262786-F85C-4D32-ADE7-B7A222368651}" destId="{C2E5BC77-8AAE-442F-A03B-21F9716795C4}" srcOrd="1" destOrd="0" presId="urn:microsoft.com/office/officeart/2005/8/layout/orgChart1"/>
    <dgm:cxn modelId="{C5BB0833-04D1-4200-9329-243C1E10898E}" type="presParOf" srcId="{D6CD46A3-2965-41F2-A139-6BFB0EDD3827}" destId="{A5A7BC98-A96E-49B9-9D29-74EF91E81B27}" srcOrd="1" destOrd="0" presId="urn:microsoft.com/office/officeart/2005/8/layout/orgChart1"/>
    <dgm:cxn modelId="{9CE167DE-3CF2-4158-8E28-358643A730FB}" type="presParOf" srcId="{A5A7BC98-A96E-49B9-9D29-74EF91E81B27}" destId="{341059F2-4045-43E1-B5F4-43DDB1FC98CF}" srcOrd="0" destOrd="0" presId="urn:microsoft.com/office/officeart/2005/8/layout/orgChart1"/>
    <dgm:cxn modelId="{858DC271-8DE0-4013-85AF-5533F90C80A3}" type="presParOf" srcId="{A5A7BC98-A96E-49B9-9D29-74EF91E81B27}" destId="{08F72A3E-4DDB-49C8-A39A-5025CAB4BEC3}" srcOrd="1" destOrd="0" presId="urn:microsoft.com/office/officeart/2005/8/layout/orgChart1"/>
    <dgm:cxn modelId="{16B4D119-36E2-45C1-ADB9-2164CC810958}" type="presParOf" srcId="{08F72A3E-4DDB-49C8-A39A-5025CAB4BEC3}" destId="{1FB44A53-37DD-44B1-9548-C427AFB0180F}" srcOrd="0" destOrd="0" presId="urn:microsoft.com/office/officeart/2005/8/layout/orgChart1"/>
    <dgm:cxn modelId="{DFA4F3EB-4C19-4CF0-869D-2C8B7624567F}" type="presParOf" srcId="{1FB44A53-37DD-44B1-9548-C427AFB0180F}" destId="{CE62D83F-A450-47AF-B53A-6E8AD00EAA48}" srcOrd="0" destOrd="0" presId="urn:microsoft.com/office/officeart/2005/8/layout/orgChart1"/>
    <dgm:cxn modelId="{DAE7C37D-A8E0-4C43-A2BC-293FDF1C7D36}" type="presParOf" srcId="{1FB44A53-37DD-44B1-9548-C427AFB0180F}" destId="{ACDE0E0B-418B-425D-BA8D-7F47CF2E6399}" srcOrd="1" destOrd="0" presId="urn:microsoft.com/office/officeart/2005/8/layout/orgChart1"/>
    <dgm:cxn modelId="{6CB28E15-8C2D-4355-9A67-D8DB7E2A3819}" type="presParOf" srcId="{08F72A3E-4DDB-49C8-A39A-5025CAB4BEC3}" destId="{AEACD3EA-A6D9-4A9E-A9F0-D9ABFE5E873D}" srcOrd="1" destOrd="0" presId="urn:microsoft.com/office/officeart/2005/8/layout/orgChart1"/>
    <dgm:cxn modelId="{B3389B35-B346-4374-AEF6-E78178556329}" type="presParOf" srcId="{08F72A3E-4DDB-49C8-A39A-5025CAB4BEC3}" destId="{F24B981E-3E6E-45BD-A5AE-7194E1B6F41F}" srcOrd="2" destOrd="0" presId="urn:microsoft.com/office/officeart/2005/8/layout/orgChart1"/>
    <dgm:cxn modelId="{EE2EA3C2-42B6-4069-81CB-56AC220B80CF}" type="presParOf" srcId="{A5A7BC98-A96E-49B9-9D29-74EF91E81B27}" destId="{4C879745-EA2D-4ECD-A062-78A944E62366}" srcOrd="2" destOrd="0" presId="urn:microsoft.com/office/officeart/2005/8/layout/orgChart1"/>
    <dgm:cxn modelId="{8D879D9E-3A92-4A79-A460-0F37A5D8ED1A}" type="presParOf" srcId="{A5A7BC98-A96E-49B9-9D29-74EF91E81B27}" destId="{DEA912C8-A03E-45C0-B56C-E4A1D3FB7301}" srcOrd="3" destOrd="0" presId="urn:microsoft.com/office/officeart/2005/8/layout/orgChart1"/>
    <dgm:cxn modelId="{F74893A3-3BFB-46A1-BD4A-A27F159FBAD5}" type="presParOf" srcId="{DEA912C8-A03E-45C0-B56C-E4A1D3FB7301}" destId="{43A87811-EC26-45A6-85E6-6C26354E794A}" srcOrd="0" destOrd="0" presId="urn:microsoft.com/office/officeart/2005/8/layout/orgChart1"/>
    <dgm:cxn modelId="{A191F657-9076-4905-BBFE-7E879BB6A8F0}" type="presParOf" srcId="{43A87811-EC26-45A6-85E6-6C26354E794A}" destId="{549A9472-CEF8-410D-B806-EA471E1E19D3}" srcOrd="0" destOrd="0" presId="urn:microsoft.com/office/officeart/2005/8/layout/orgChart1"/>
    <dgm:cxn modelId="{1A64A5E5-D920-48F7-A3E1-107ED02A43B2}" type="presParOf" srcId="{43A87811-EC26-45A6-85E6-6C26354E794A}" destId="{F5D8F0AC-AB89-41B2-A025-8D8ADA98CA02}" srcOrd="1" destOrd="0" presId="urn:microsoft.com/office/officeart/2005/8/layout/orgChart1"/>
    <dgm:cxn modelId="{8FF87A24-CBC7-4E5B-B987-F9BDDB4A2621}" type="presParOf" srcId="{DEA912C8-A03E-45C0-B56C-E4A1D3FB7301}" destId="{7A9ACF45-A754-4769-8510-5B416CFBDBFE}" srcOrd="1" destOrd="0" presId="urn:microsoft.com/office/officeart/2005/8/layout/orgChart1"/>
    <dgm:cxn modelId="{8ADD7405-ED34-4EA4-8B29-F850BF561D0B}" type="presParOf" srcId="{DEA912C8-A03E-45C0-B56C-E4A1D3FB7301}" destId="{B440DB50-09C2-45A9-8238-17B1D0DE101C}" srcOrd="2" destOrd="0" presId="urn:microsoft.com/office/officeart/2005/8/layout/orgChart1"/>
    <dgm:cxn modelId="{7549C163-9134-4FC4-B97C-532990F2CF43}" type="presParOf" srcId="{D6CD46A3-2965-41F2-A139-6BFB0EDD3827}" destId="{B60C4072-3D3D-4D49-A6FD-3D04A1CBE534}" srcOrd="2" destOrd="0" presId="urn:microsoft.com/office/officeart/2005/8/layout/orgChart1"/>
  </dgm:cxnLst>
  <dgm:bg>
    <a:solidFill>
      <a:srgbClr val="FFC00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زيادة رصيد النقدية في جانب الاستخدامات بمبلغ 20000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حساب المدينين (شركة النصر) في جانب الاسـتخدامـات بمبلغ 20000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3721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Y="138152"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38152"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C8F752FA-3F72-4956-BE1A-40B2C50A14D8}" type="presOf" srcId="{3541CC7D-EC17-4945-B19F-4EE040871B8F}" destId="{549A9472-CEF8-410D-B806-EA471E1E19D3}" srcOrd="0" destOrd="0" presId="urn:microsoft.com/office/officeart/2005/8/layout/orgChart1"/>
    <dgm:cxn modelId="{7BC67CDB-E014-4DF1-BC7E-6918A24BDFD6}" type="presOf" srcId="{904AEDEB-8149-439F-9CFC-7C473CECE20A}" destId="{1EB464F3-587A-4B7D-B431-303211C4D597}" srcOrd="0" destOrd="0" presId="urn:microsoft.com/office/officeart/2005/8/layout/orgChart1"/>
    <dgm:cxn modelId="{3D755E18-4004-4D6B-9215-C889EC803E38}" type="presOf" srcId="{1F76C4BB-51DE-45B8-8394-0A0F020EEC9D}" destId="{341059F2-4045-43E1-B5F4-43DDB1FC98CF}" srcOrd="0" destOrd="0" presId="urn:microsoft.com/office/officeart/2005/8/layout/orgChart1"/>
    <dgm:cxn modelId="{F1C6FFF3-6567-4EDD-B380-F3622A88C62F}" type="presOf" srcId="{FACA5C1E-AACB-4ED8-9C50-BFE553CAE440}" destId="{CE62D83F-A450-47AF-B53A-6E8AD00EAA48}" srcOrd="0" destOrd="0" presId="urn:microsoft.com/office/officeart/2005/8/layout/orgChart1"/>
    <dgm:cxn modelId="{06A957F1-A318-4BD6-908F-40407A90A805}" type="presOf" srcId="{E5D44F09-13C4-448D-9B12-353D09C94712}" destId="{EBE6141B-EECB-406F-8CF9-5D7A7DE4EAC5}" srcOrd="0" destOrd="0" presId="urn:microsoft.com/office/officeart/2005/8/layout/orgChart1"/>
    <dgm:cxn modelId="{27D40326-51B8-40A3-A7E8-7307E48A27A4}" type="presOf" srcId="{904AEDEB-8149-439F-9CFC-7C473CECE20A}" destId="{7424572B-5851-4328-8FFC-B1EA9B7450ED}" srcOrd="1" destOrd="0" presId="urn:microsoft.com/office/officeart/2005/8/layout/orgChart1"/>
    <dgm:cxn modelId="{A5EC6B2F-0E6A-4D94-B449-8EAD204A4E1D}" type="presOf" srcId="{82BBD5B0-471F-4E20-8370-6C8693165063}" destId="{AC409670-32ED-4576-8295-EF50FC32B8C4}"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4F50BD0-A835-4FC8-8E55-42BB38718EE0}" srcId="{E5D44F09-13C4-448D-9B12-353D09C94712}" destId="{8AA1D6ED-50C0-4FC4-B942-582428E2E097}" srcOrd="0" destOrd="0" parTransId="{05190E6A-D2BC-4C59-B41B-6BA7A48626DE}" sibTransId="{D51DE234-53D0-4823-8172-F218996116CF}"/>
    <dgm:cxn modelId="{0DF20CF4-4E76-4675-837B-202255C32728}" type="presOf" srcId="{FACA5C1E-AACB-4ED8-9C50-BFE553CAE440}" destId="{ACDE0E0B-418B-425D-BA8D-7F47CF2E6399}" srcOrd="1" destOrd="0" presId="urn:microsoft.com/office/officeart/2005/8/layout/orgChart1"/>
    <dgm:cxn modelId="{87413686-D3B9-4378-A9BA-327AF14B4BF5}" type="presOf" srcId="{94EB7EF2-F8AD-48CC-9095-F662C730554C}" destId="{4C879745-EA2D-4ECD-A062-78A944E62366}" srcOrd="0" destOrd="0" presId="urn:microsoft.com/office/officeart/2005/8/layout/orgChart1"/>
    <dgm:cxn modelId="{622614CD-7069-46D6-9942-642A8E2E49A9}" type="presOf" srcId="{8AA1D6ED-50C0-4FC4-B942-582428E2E097}" destId="{73E42993-6A8C-4DEC-947A-CE689BCB0C69}" srcOrd="0" destOrd="0" presId="urn:microsoft.com/office/officeart/2005/8/layout/orgChart1"/>
    <dgm:cxn modelId="{1E1B174E-3F45-4510-B26D-5A0DF9E7BE28}" type="presOf" srcId="{3541CC7D-EC17-4945-B19F-4EE040871B8F}" destId="{F5D8F0AC-AB89-41B2-A025-8D8ADA98CA02}" srcOrd="1"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6B61600E-3F42-49CF-928F-C9A2778B0021}" type="presOf" srcId="{8AA1D6ED-50C0-4FC4-B942-582428E2E097}" destId="{C2E5BC77-8AAE-442F-A03B-21F9716795C4}" srcOrd="1"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8D0E371C-BB25-47C5-944C-0644C27B62CB}" type="presParOf" srcId="{EBE6141B-EECB-406F-8CF9-5D7A7DE4EAC5}" destId="{D6CD46A3-2965-41F2-A139-6BFB0EDD3827}" srcOrd="0" destOrd="0" presId="urn:microsoft.com/office/officeart/2005/8/layout/orgChart1"/>
    <dgm:cxn modelId="{8770CD7B-B4E2-4390-A777-943752233324}" type="presParOf" srcId="{D6CD46A3-2965-41F2-A139-6BFB0EDD3827}" destId="{B5262786-F85C-4D32-ADE7-B7A222368651}" srcOrd="0" destOrd="0" presId="urn:microsoft.com/office/officeart/2005/8/layout/orgChart1"/>
    <dgm:cxn modelId="{FE0EFFC1-DAE5-405E-8861-2782FCF6739A}" type="presParOf" srcId="{B5262786-F85C-4D32-ADE7-B7A222368651}" destId="{73E42993-6A8C-4DEC-947A-CE689BCB0C69}" srcOrd="0" destOrd="0" presId="urn:microsoft.com/office/officeart/2005/8/layout/orgChart1"/>
    <dgm:cxn modelId="{281F897F-E885-4D59-928D-D72CDB55829F}" type="presParOf" srcId="{B5262786-F85C-4D32-ADE7-B7A222368651}" destId="{C2E5BC77-8AAE-442F-A03B-21F9716795C4}" srcOrd="1" destOrd="0" presId="urn:microsoft.com/office/officeart/2005/8/layout/orgChart1"/>
    <dgm:cxn modelId="{A8F64410-3435-4DD4-9846-D5A78A6FD4BE}" type="presParOf" srcId="{D6CD46A3-2965-41F2-A139-6BFB0EDD3827}" destId="{A5A7BC98-A96E-49B9-9D29-74EF91E81B27}" srcOrd="1" destOrd="0" presId="urn:microsoft.com/office/officeart/2005/8/layout/orgChart1"/>
    <dgm:cxn modelId="{F369149E-3DBB-4657-A250-99C92AC9F34C}" type="presParOf" srcId="{A5A7BC98-A96E-49B9-9D29-74EF91E81B27}" destId="{341059F2-4045-43E1-B5F4-43DDB1FC98CF}" srcOrd="0" destOrd="0" presId="urn:microsoft.com/office/officeart/2005/8/layout/orgChart1"/>
    <dgm:cxn modelId="{43F63E65-8981-427A-9BE0-674167540C69}" type="presParOf" srcId="{A5A7BC98-A96E-49B9-9D29-74EF91E81B27}" destId="{08F72A3E-4DDB-49C8-A39A-5025CAB4BEC3}" srcOrd="1" destOrd="0" presId="urn:microsoft.com/office/officeart/2005/8/layout/orgChart1"/>
    <dgm:cxn modelId="{BEC2B762-6F9B-43DF-B6DA-83A7B99B63F2}" type="presParOf" srcId="{08F72A3E-4DDB-49C8-A39A-5025CAB4BEC3}" destId="{1FB44A53-37DD-44B1-9548-C427AFB0180F}" srcOrd="0" destOrd="0" presId="urn:microsoft.com/office/officeart/2005/8/layout/orgChart1"/>
    <dgm:cxn modelId="{D011F052-7B1D-4CAA-9556-F343C98F5E50}" type="presParOf" srcId="{1FB44A53-37DD-44B1-9548-C427AFB0180F}" destId="{CE62D83F-A450-47AF-B53A-6E8AD00EAA48}" srcOrd="0" destOrd="0" presId="urn:microsoft.com/office/officeart/2005/8/layout/orgChart1"/>
    <dgm:cxn modelId="{12C1B4AC-DF7E-40F9-A526-9DBE93E40CCF}" type="presParOf" srcId="{1FB44A53-37DD-44B1-9548-C427AFB0180F}" destId="{ACDE0E0B-418B-425D-BA8D-7F47CF2E6399}" srcOrd="1" destOrd="0" presId="urn:microsoft.com/office/officeart/2005/8/layout/orgChart1"/>
    <dgm:cxn modelId="{5845AF3C-6CB9-40D9-8737-5A78AAA54338}" type="presParOf" srcId="{08F72A3E-4DDB-49C8-A39A-5025CAB4BEC3}" destId="{AEACD3EA-A6D9-4A9E-A9F0-D9ABFE5E873D}" srcOrd="1" destOrd="0" presId="urn:microsoft.com/office/officeart/2005/8/layout/orgChart1"/>
    <dgm:cxn modelId="{FDB82D86-4144-42FC-B183-62C392AB4B5E}" type="presParOf" srcId="{08F72A3E-4DDB-49C8-A39A-5025CAB4BEC3}" destId="{F24B981E-3E6E-45BD-A5AE-7194E1B6F41F}" srcOrd="2" destOrd="0" presId="urn:microsoft.com/office/officeart/2005/8/layout/orgChart1"/>
    <dgm:cxn modelId="{82E2E1F1-8455-41D6-B45B-F1D97E993F51}" type="presParOf" srcId="{A5A7BC98-A96E-49B9-9D29-74EF91E81B27}" destId="{AC409670-32ED-4576-8295-EF50FC32B8C4}" srcOrd="2" destOrd="0" presId="urn:microsoft.com/office/officeart/2005/8/layout/orgChart1"/>
    <dgm:cxn modelId="{305AD1E3-2A56-4755-BBC2-0FF7673847EB}" type="presParOf" srcId="{A5A7BC98-A96E-49B9-9D29-74EF91E81B27}" destId="{AD3EEF58-E852-418F-AC74-28FB7379E40A}" srcOrd="3" destOrd="0" presId="urn:microsoft.com/office/officeart/2005/8/layout/orgChart1"/>
    <dgm:cxn modelId="{16FAE789-7DEF-4A7F-9DAE-39A9D856FDF0}" type="presParOf" srcId="{AD3EEF58-E852-418F-AC74-28FB7379E40A}" destId="{E3C8F7D7-72A4-4F64-85D4-7CF6B0A50A65}" srcOrd="0" destOrd="0" presId="urn:microsoft.com/office/officeart/2005/8/layout/orgChart1"/>
    <dgm:cxn modelId="{BB65FDBB-D43C-4237-B866-F5FAA8C30709}" type="presParOf" srcId="{E3C8F7D7-72A4-4F64-85D4-7CF6B0A50A65}" destId="{1EB464F3-587A-4B7D-B431-303211C4D597}" srcOrd="0" destOrd="0" presId="urn:microsoft.com/office/officeart/2005/8/layout/orgChart1"/>
    <dgm:cxn modelId="{E9DA5A70-2E13-4FCD-B5E1-81621184E3FA}" type="presParOf" srcId="{E3C8F7D7-72A4-4F64-85D4-7CF6B0A50A65}" destId="{7424572B-5851-4328-8FFC-B1EA9B7450ED}" srcOrd="1" destOrd="0" presId="urn:microsoft.com/office/officeart/2005/8/layout/orgChart1"/>
    <dgm:cxn modelId="{D5263BB2-3901-442E-B16E-05FF80330594}" type="presParOf" srcId="{AD3EEF58-E852-418F-AC74-28FB7379E40A}" destId="{545C8141-DE8B-4049-AE2A-3F916E55DE1D}" srcOrd="1" destOrd="0" presId="urn:microsoft.com/office/officeart/2005/8/layout/orgChart1"/>
    <dgm:cxn modelId="{8B3236D3-6E36-431C-B237-A53FB1F90CDB}" type="presParOf" srcId="{AD3EEF58-E852-418F-AC74-28FB7379E40A}" destId="{70E13C40-AA4A-4E63-A5BC-48E1A2942EE1}" srcOrd="2" destOrd="0" presId="urn:microsoft.com/office/officeart/2005/8/layout/orgChart1"/>
    <dgm:cxn modelId="{DC010EAF-3CA6-4F7C-A565-C6675F4462BF}" type="presParOf" srcId="{A5A7BC98-A96E-49B9-9D29-74EF91E81B27}" destId="{4C879745-EA2D-4ECD-A062-78A944E62366}" srcOrd="4" destOrd="0" presId="urn:microsoft.com/office/officeart/2005/8/layout/orgChart1"/>
    <dgm:cxn modelId="{B0480062-E661-4E9E-83ED-1003DBE28E6B}" type="presParOf" srcId="{A5A7BC98-A96E-49B9-9D29-74EF91E81B27}" destId="{DEA912C8-A03E-45C0-B56C-E4A1D3FB7301}" srcOrd="5" destOrd="0" presId="urn:microsoft.com/office/officeart/2005/8/layout/orgChart1"/>
    <dgm:cxn modelId="{EF901E6E-682C-4F83-AE72-14760212C82E}" type="presParOf" srcId="{DEA912C8-A03E-45C0-B56C-E4A1D3FB7301}" destId="{43A87811-EC26-45A6-85E6-6C26354E794A}" srcOrd="0" destOrd="0" presId="urn:microsoft.com/office/officeart/2005/8/layout/orgChart1"/>
    <dgm:cxn modelId="{A2B21D43-89FA-4073-B492-7BCCD86239E7}" type="presParOf" srcId="{43A87811-EC26-45A6-85E6-6C26354E794A}" destId="{549A9472-CEF8-410D-B806-EA471E1E19D3}" srcOrd="0" destOrd="0" presId="urn:microsoft.com/office/officeart/2005/8/layout/orgChart1"/>
    <dgm:cxn modelId="{4718FD0F-21A3-4CF3-AFCC-123CDC5E0870}" type="presParOf" srcId="{43A87811-EC26-45A6-85E6-6C26354E794A}" destId="{F5D8F0AC-AB89-41B2-A025-8D8ADA98CA02}" srcOrd="1" destOrd="0" presId="urn:microsoft.com/office/officeart/2005/8/layout/orgChart1"/>
    <dgm:cxn modelId="{8BAE9F23-1773-47B4-985E-46E346B46E06}" type="presParOf" srcId="{DEA912C8-A03E-45C0-B56C-E4A1D3FB7301}" destId="{7A9ACF45-A754-4769-8510-5B416CFBDBFE}" srcOrd="1" destOrd="0" presId="urn:microsoft.com/office/officeart/2005/8/layout/orgChart1"/>
    <dgm:cxn modelId="{BD8BA621-B028-4658-9DB6-1717B8C6A462}" type="presParOf" srcId="{DEA912C8-A03E-45C0-B56C-E4A1D3FB7301}" destId="{B440DB50-09C2-45A9-8238-17B1D0DE101C}" srcOrd="2" destOrd="0" presId="urn:microsoft.com/office/officeart/2005/8/layout/orgChart1"/>
    <dgm:cxn modelId="{B3E83617-16A1-4959-B960-976E409B272D}" type="presParOf" srcId="{D6CD46A3-2965-41F2-A139-6BFB0EDD3827}" destId="{B60C4072-3D3D-4D49-A6FD-3D04A1CBE534}" srcOrd="2" destOrd="0" presId="urn:microsoft.com/office/officeart/2005/8/layout/orgChart1"/>
  </dgm:cxnLst>
  <dgm:bg>
    <a:solidFill>
      <a:srgbClr val="00B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79745-EA2D-4ECD-A062-78A944E62366}">
      <dsp:nvSpPr>
        <dsp:cNvPr id="0" name=""/>
        <dsp:cNvSpPr/>
      </dsp:nvSpPr>
      <dsp:spPr>
        <a:xfrm>
          <a:off x="3927610" y="1447205"/>
          <a:ext cx="2790637" cy="479925"/>
        </a:xfrm>
        <a:custGeom>
          <a:avLst/>
          <a:gdLst/>
          <a:ahLst/>
          <a:cxnLst/>
          <a:rect l="0" t="0" r="0" b="0"/>
          <a:pathLst>
            <a:path>
              <a:moveTo>
                <a:pt x="0" y="0"/>
              </a:moveTo>
              <a:lnTo>
                <a:pt x="0" y="238363"/>
              </a:lnTo>
              <a:lnTo>
                <a:pt x="2790637" y="238363"/>
              </a:lnTo>
              <a:lnTo>
                <a:pt x="2790637" y="479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3881890" y="1447205"/>
          <a:ext cx="91440" cy="479925"/>
        </a:xfrm>
        <a:custGeom>
          <a:avLst/>
          <a:gdLst/>
          <a:ahLst/>
          <a:cxnLst/>
          <a:rect l="0" t="0" r="0" b="0"/>
          <a:pathLst>
            <a:path>
              <a:moveTo>
                <a:pt x="45720" y="0"/>
              </a:moveTo>
              <a:lnTo>
                <a:pt x="45720" y="238363"/>
              </a:lnTo>
              <a:lnTo>
                <a:pt x="52644" y="238363"/>
              </a:lnTo>
              <a:lnTo>
                <a:pt x="52644" y="479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150822" y="1447205"/>
          <a:ext cx="2776787" cy="479925"/>
        </a:xfrm>
        <a:custGeom>
          <a:avLst/>
          <a:gdLst/>
          <a:ahLst/>
          <a:cxnLst/>
          <a:rect l="0" t="0" r="0" b="0"/>
          <a:pathLst>
            <a:path>
              <a:moveTo>
                <a:pt x="2776787" y="0"/>
              </a:moveTo>
              <a:lnTo>
                <a:pt x="2776787" y="238363"/>
              </a:lnTo>
              <a:lnTo>
                <a:pt x="0" y="238363"/>
              </a:lnTo>
              <a:lnTo>
                <a:pt x="0" y="479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777315" y="296911"/>
          <a:ext cx="2300588" cy="1150294"/>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777315" y="296911"/>
        <a:ext cx="2300588" cy="1150294"/>
      </dsp:txXfrm>
    </dsp:sp>
    <dsp:sp modelId="{CE62D83F-A450-47AF-B53A-6E8AD00EAA48}">
      <dsp:nvSpPr>
        <dsp:cNvPr id="0" name=""/>
        <dsp:cNvSpPr/>
      </dsp:nvSpPr>
      <dsp:spPr>
        <a:xfrm>
          <a:off x="528" y="1927131"/>
          <a:ext cx="2300588" cy="1578353"/>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عدم تأثر جانب مصادر الأموال</a:t>
          </a:r>
          <a:endParaRPr lang="en-GB" sz="2000" kern="1200" dirty="0">
            <a:solidFill>
              <a:schemeClr val="tx1"/>
            </a:solidFill>
          </a:endParaRPr>
        </a:p>
      </dsp:txBody>
      <dsp:txXfrm>
        <a:off x="528" y="1927131"/>
        <a:ext cx="2300588" cy="1578353"/>
      </dsp:txXfrm>
    </dsp:sp>
    <dsp:sp modelId="{1EB464F3-587A-4B7D-B431-303211C4D597}">
      <dsp:nvSpPr>
        <dsp:cNvPr id="0" name=""/>
        <dsp:cNvSpPr/>
      </dsp:nvSpPr>
      <dsp:spPr>
        <a:xfrm>
          <a:off x="2784240" y="1927131"/>
          <a:ext cx="2300588" cy="1589154"/>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زيادة رصيد النقدية في جانب الاستخدامات بمبلغ 20000 ريال</a:t>
          </a:r>
          <a:endParaRPr lang="en-GB" sz="2000" kern="1200" dirty="0">
            <a:solidFill>
              <a:schemeClr val="tx1"/>
            </a:solidFill>
          </a:endParaRPr>
        </a:p>
      </dsp:txBody>
      <dsp:txXfrm>
        <a:off x="2784240" y="1927131"/>
        <a:ext cx="2300588" cy="1589154"/>
      </dsp:txXfrm>
    </dsp:sp>
    <dsp:sp modelId="{549A9472-CEF8-410D-B806-EA471E1E19D3}">
      <dsp:nvSpPr>
        <dsp:cNvPr id="0" name=""/>
        <dsp:cNvSpPr/>
      </dsp:nvSpPr>
      <dsp:spPr>
        <a:xfrm>
          <a:off x="5567952" y="1927131"/>
          <a:ext cx="2300588" cy="1589154"/>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تخفيض حساب المدينين (شركة النصر) في جانب الاسـتخدامـات بمبلغ 20000 ريال</a:t>
          </a:r>
          <a:endParaRPr lang="en-GB" sz="2000" kern="1200" dirty="0">
            <a:solidFill>
              <a:schemeClr val="tx1"/>
            </a:solidFill>
          </a:endParaRPr>
        </a:p>
      </dsp:txBody>
      <dsp:txXfrm>
        <a:off x="5567952" y="1927131"/>
        <a:ext cx="2300588" cy="158915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9"/>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B037374-9261-4124-BF33-73029CA77449}"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4281288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B037374-9261-4124-BF33-73029CA77449}"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2305324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4"/>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B037374-9261-4124-BF33-73029CA77449}"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2548900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B037374-9261-4124-BF33-73029CA77449}"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1701624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B037374-9261-4124-BF33-73029CA77449}" type="datetimeFigureOut">
              <a:rPr lang="ar-SA" smtClean="0"/>
              <a:t>20/11/34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2568886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AB037374-9261-4124-BF33-73029CA77449}" type="datetimeFigureOut">
              <a:rPr lang="ar-SA" smtClean="0"/>
              <a:t>20/11/34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1527570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B037374-9261-4124-BF33-73029CA77449}" type="datetimeFigureOut">
              <a:rPr lang="ar-SA" smtClean="0"/>
              <a:t>20/11/34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95546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037374-9261-4124-BF33-73029CA77449}"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3729942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037374-9261-4124-BF33-73029CA77449}" type="datetimeFigureOut">
              <a:rPr lang="ar-SA" smtClean="0"/>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1753886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B037374-9261-4124-BF33-73029CA77449}"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1323859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2"/>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B037374-9261-4124-BF33-73029CA77449}" type="datetimeFigureOut">
              <a:rPr lang="ar-SA" smtClean="0"/>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8F7FDC1-E781-4AF1-A34F-211AB4159988}" type="slidenum">
              <a:rPr lang="ar-SA" smtClean="0"/>
              <a:t>‹#›</a:t>
            </a:fld>
            <a:endParaRPr lang="ar-SA"/>
          </a:p>
        </p:txBody>
      </p:sp>
    </p:spTree>
    <p:extLst>
      <p:ext uri="{BB962C8B-B14F-4D97-AF65-F5344CB8AC3E}">
        <p14:creationId xmlns:p14="http://schemas.microsoft.com/office/powerpoint/2010/main" val="2587633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31"/>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6" y="6356355"/>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688922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100770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539881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489164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989568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87777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060562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637362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702698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527001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4"/>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4"/>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791930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4"/>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4"/>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037374-9261-4124-BF33-73029CA77449}" type="datetimeFigureOut">
              <a:rPr lang="ar-SA" smtClean="0"/>
              <a:t>20/11/34</a:t>
            </a:fld>
            <a:endParaRPr lang="ar-SA"/>
          </a:p>
        </p:txBody>
      </p:sp>
      <p:sp>
        <p:nvSpPr>
          <p:cNvPr id="5" name="عنصر نائب للتذييل 4"/>
          <p:cNvSpPr>
            <a:spLocks noGrp="1"/>
          </p:cNvSpPr>
          <p:nvPr>
            <p:ph type="ftr" sz="quarter" idx="3"/>
          </p:nvPr>
        </p:nvSpPr>
        <p:spPr>
          <a:xfrm>
            <a:off x="3124200" y="6356354"/>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4"/>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8F7FDC1-E781-4AF1-A34F-211AB4159988}" type="slidenum">
              <a:rPr lang="ar-SA" smtClean="0"/>
              <a:t>‹#›</a:t>
            </a:fld>
            <a:endParaRPr lang="ar-SA"/>
          </a:p>
        </p:txBody>
      </p:sp>
    </p:spTree>
    <p:extLst>
      <p:ext uri="{BB962C8B-B14F-4D97-AF65-F5344CB8AC3E}">
        <p14:creationId xmlns:p14="http://schemas.microsoft.com/office/powerpoint/2010/main" val="16658707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8"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93"/>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6" y="5791205"/>
            <a:ext cx="773723" cy="938645"/>
          </a:xfrm>
          <a:prstGeom prst="rect">
            <a:avLst/>
          </a:prstGeom>
        </p:spPr>
      </p:pic>
      <p:sp>
        <p:nvSpPr>
          <p:cNvPr id="19" name="Rectangle 18"/>
          <p:cNvSpPr/>
          <p:nvPr userDrawn="1"/>
        </p:nvSpPr>
        <p:spPr>
          <a:xfrm>
            <a:off x="844062" y="6581006"/>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2380268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30"/>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black">
                    <a:tint val="75000"/>
                  </a:prstClr>
                </a:solidFill>
              </a:rPr>
              <a:pPr/>
              <a:t>1</a:t>
            </a:fld>
            <a:endParaRPr lang="en-US" smtClean="0">
              <a:solidFill>
                <a:prstClr val="black">
                  <a:tint val="75000"/>
                </a:prstClr>
              </a:solidFill>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5375033" y="46482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1F497D">
                    <a:lumMod val="75000"/>
                  </a:srgbClr>
                </a:solidFill>
              </a:rPr>
              <a:t>جامعة الملك فيصل</a:t>
            </a:r>
          </a:p>
          <a:p>
            <a:pPr algn="ctr" rtl="0">
              <a:spcBef>
                <a:spcPct val="20000"/>
              </a:spcBef>
              <a:buFont typeface="Arial" pitchFamily="34" charset="0"/>
              <a:buNone/>
            </a:pPr>
            <a:r>
              <a:rPr lang="ar-SA" sz="2400" b="1" dirty="0">
                <a:solidFill>
                  <a:srgbClr val="1F497D">
                    <a:lumMod val="75000"/>
                  </a:srgbClr>
                </a:solidFill>
              </a:rPr>
              <a:t>عمادة التعلم الإلكتروني والتعليم عن بعد</a:t>
            </a:r>
            <a:endParaRPr lang="en-US" sz="2400" b="1" dirty="0">
              <a:solidFill>
                <a:srgbClr val="1F497D">
                  <a:lumMod val="75000"/>
                </a:srgbClr>
              </a:solidFill>
            </a:endParaRPr>
          </a:p>
          <a:p>
            <a:pPr algn="ctr" rtl="0">
              <a:spcBef>
                <a:spcPct val="20000"/>
              </a:spcBef>
              <a:buFont typeface="Arial" pitchFamily="34" charset="0"/>
              <a:buNone/>
            </a:pPr>
            <a:r>
              <a:rPr lang="ar-SA" sz="2400" dirty="0">
                <a:solidFill>
                  <a:srgbClr val="1F497D">
                    <a:lumMod val="75000"/>
                  </a:srgbClr>
                </a:solidFill>
              </a:rPr>
              <a:t>	</a:t>
            </a:r>
            <a:endParaRPr lang="en-US" sz="2400" dirty="0">
              <a:solidFill>
                <a:srgbClr val="1F497D">
                  <a:lumMod val="75000"/>
                </a:srgbClr>
              </a:solidFill>
            </a:endParaRPr>
          </a:p>
        </p:txBody>
      </p:sp>
      <p:grpSp>
        <p:nvGrpSpPr>
          <p:cNvPr id="2" name="Group 7"/>
          <p:cNvGrpSpPr>
            <a:grpSpLocks/>
          </p:cNvGrpSpPr>
          <p:nvPr/>
        </p:nvGrpSpPr>
        <p:grpSpPr bwMode="auto">
          <a:xfrm>
            <a:off x="5994889" y="1981205"/>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130" name="Title 1"/>
          <p:cNvSpPr txBox="1">
            <a:spLocks/>
          </p:cNvSpPr>
          <p:nvPr/>
        </p:nvSpPr>
        <p:spPr bwMode="auto">
          <a:xfrm>
            <a:off x="0" y="3810005"/>
            <a:ext cx="5205046" cy="1470025"/>
          </a:xfrm>
          <a:prstGeom prst="rect">
            <a:avLst/>
          </a:prstGeom>
          <a:noFill/>
          <a:ln w="9525">
            <a:noFill/>
            <a:miter lim="800000"/>
            <a:headEnd/>
            <a:tailEnd/>
          </a:ln>
        </p:spPr>
        <p:txBody>
          <a:bodyPr anchor="ctr"/>
          <a:lstStyle/>
          <a:p>
            <a:pPr algn="ctr" rtl="0">
              <a:defRPr/>
            </a:pPr>
            <a:endParaRPr lang="en-US" sz="3700" b="1" dirty="0">
              <a:solidFill>
                <a:srgbClr val="4F81BD">
                  <a:lumMod val="50000"/>
                </a:srgbClr>
              </a:solidFill>
              <a:latin typeface="AYM Wadiy S_U normal."/>
              <a:cs typeface="Times New Roman" pitchFamily="18" charset="0"/>
            </a:endParaRPr>
          </a:p>
          <a:p>
            <a:pPr algn="ctr" rtl="0">
              <a:defRPr/>
            </a:pPr>
            <a:endParaRPr lang="en-US"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مبادئ المحاسبة (1)</a:t>
            </a:r>
          </a:p>
          <a:p>
            <a:pPr algn="ctr"/>
            <a:endParaRPr lang="ar-SA" sz="3700" b="1" dirty="0">
              <a:solidFill>
                <a:srgbClr val="4F81BD">
                  <a:lumMod val="50000"/>
                </a:srgbClr>
              </a:solidFill>
              <a:latin typeface="AYM Wadiy S_U normal."/>
              <a:cs typeface="Times New Roman" pitchFamily="18" charset="0"/>
            </a:endParaRPr>
          </a:p>
          <a:p>
            <a:pPr algn="ctr"/>
            <a:r>
              <a:rPr lang="ar-SA" sz="3700" b="1" dirty="0">
                <a:solidFill>
                  <a:srgbClr val="4F81BD">
                    <a:lumMod val="50000"/>
                  </a:srgbClr>
                </a:solidFill>
                <a:latin typeface="AYM Wadiy S_U normal."/>
                <a:cs typeface="Times New Roman" pitchFamily="18" charset="0"/>
              </a:rPr>
              <a:t>المحاضر/ فتحي </a:t>
            </a:r>
            <a:r>
              <a:rPr lang="ar-SA" sz="3700" b="1" dirty="0" err="1">
                <a:solidFill>
                  <a:srgbClr val="4F81BD">
                    <a:lumMod val="50000"/>
                  </a:srgbClr>
                </a:solidFill>
                <a:latin typeface="AYM Wadiy S_U normal."/>
                <a:cs typeface="Times New Roman" pitchFamily="18" charset="0"/>
              </a:rPr>
              <a:t>الميدني</a:t>
            </a:r>
            <a:endParaRPr lang="ar-SA" sz="3700" b="1" dirty="0">
              <a:solidFill>
                <a:srgbClr val="4F81BD">
                  <a:lumMod val="50000"/>
                </a:srgbClr>
              </a:solidFill>
              <a:latin typeface="AYM Wadiy S_U normal."/>
              <a:cs typeface="Times New Roman" pitchFamily="18" charset="0"/>
            </a:endParaRPr>
          </a:p>
          <a:p>
            <a:pPr algn="ctr"/>
            <a:r>
              <a:rPr lang="ar-EG" b="1" dirty="0">
                <a:solidFill>
                  <a:srgbClr val="7F7F7F"/>
                </a:solidFill>
                <a:cs typeface="Times New Roman" pitchFamily="18" charset="0"/>
              </a:rPr>
              <a:t/>
            </a:r>
            <a:br>
              <a:rPr lang="ar-EG" b="1" dirty="0">
                <a:solidFill>
                  <a:srgbClr val="7F7F7F"/>
                </a:solidFill>
                <a:cs typeface="Times New Roman" pitchFamily="18" charset="0"/>
              </a:rPr>
            </a:br>
            <a:endParaRPr lang="en-US" sz="1700" b="1" dirty="0">
              <a:solidFill>
                <a:srgbClr val="7F7F7F"/>
              </a:solidFill>
            </a:endParaRPr>
          </a:p>
          <a:p>
            <a:pPr algn="ctr"/>
            <a:endParaRPr lang="en-US" sz="2600" b="1" dirty="0">
              <a:solidFill>
                <a:srgbClr val="7F7F7F"/>
              </a:solidFill>
            </a:endParaRPr>
          </a:p>
        </p:txBody>
      </p:sp>
      <p:sp>
        <p:nvSpPr>
          <p:cNvPr id="5131" name="Slide Number Placeholder 10"/>
          <p:cNvSpPr txBox="1">
            <a:spLocks/>
          </p:cNvSpPr>
          <p:nvPr/>
        </p:nvSpPr>
        <p:spPr bwMode="auto">
          <a:xfrm>
            <a:off x="351692" y="6405568"/>
            <a:ext cx="21336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rPr>
              <a:pPr rtl="0"/>
              <a:t>1</a:t>
            </a:fld>
            <a:endParaRPr lang="en-US" sz="1200">
              <a:solidFill>
                <a:prstClr val="white"/>
              </a:solidFill>
            </a:endParaRPr>
          </a:p>
        </p:txBody>
      </p:sp>
    </p:spTree>
    <p:extLst>
      <p:ext uri="{BB962C8B-B14F-4D97-AF65-F5344CB8AC3E}">
        <p14:creationId xmlns:p14="http://schemas.microsoft.com/office/powerpoint/2010/main" val="241411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7"/>
            <a:ext cx="445477" cy="365125"/>
          </a:xfrm>
          <a:noFill/>
          <a:ln>
            <a:miter lim="800000"/>
            <a:headEnd/>
            <a:tailEnd/>
          </a:ln>
        </p:spPr>
        <p:txBody>
          <a:bodyPr/>
          <a:lstStyle/>
          <a:p>
            <a:r>
              <a:rPr lang="ar-SA" dirty="0" smtClean="0">
                <a:solidFill>
                  <a:prstClr val="white"/>
                </a:solidFill>
                <a:cs typeface="Arial" pitchFamily="34" charset="0"/>
              </a:rPr>
              <a:t>2</a:t>
            </a:r>
            <a:endParaRPr lang="en-US" dirty="0" smtClean="0">
              <a:solidFill>
                <a:prstClr val="white"/>
              </a:solidFill>
              <a:cs typeface="Arial" pitchFamily="34" charset="0"/>
            </a:endParaRPr>
          </a:p>
        </p:txBody>
      </p:sp>
      <p:sp>
        <p:nvSpPr>
          <p:cNvPr id="5" name="Title 4"/>
          <p:cNvSpPr txBox="1">
            <a:spLocks/>
          </p:cNvSpPr>
          <p:nvPr/>
        </p:nvSpPr>
        <p:spPr bwMode="auto">
          <a:xfrm>
            <a:off x="633046" y="2133607"/>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الثاني</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الثانية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7"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معادلة المحاسبة: نقطة البداية</a:t>
            </a:r>
          </a:p>
        </p:txBody>
      </p:sp>
    </p:spTree>
    <p:extLst>
      <p:ext uri="{BB962C8B-B14F-4D97-AF65-F5344CB8AC3E}">
        <p14:creationId xmlns:p14="http://schemas.microsoft.com/office/powerpoint/2010/main" val="2401887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51692" y="228600"/>
            <a:ext cx="8335108" cy="1143000"/>
          </a:xfrm>
          <a:solidFill>
            <a:schemeClr val="accent1"/>
          </a:solidFill>
        </p:spPr>
        <p:txBody>
          <a:bodyPr/>
          <a:lstStyle/>
          <a:p>
            <a:pPr rtl="1"/>
            <a:r>
              <a:rPr lang="ar-SA" sz="3600" b="1" dirty="0" smtClean="0">
                <a:solidFill>
                  <a:schemeClr val="tx1"/>
                </a:solidFill>
                <a:cs typeface="Arial" pitchFamily="34" charset="0"/>
              </a:rPr>
              <a:t>ثانياً: تحليل العمليات المالية</a:t>
            </a:r>
            <a:endParaRPr lang="en-GB" sz="3600" dirty="0" smtClean="0">
              <a:solidFill>
                <a:schemeClr val="tx1"/>
              </a:solidFill>
              <a:cs typeface="Arial" pitchFamily="34" charset="0"/>
            </a:endParaRPr>
          </a:p>
        </p:txBody>
      </p:sp>
      <p:sp>
        <p:nvSpPr>
          <p:cNvPr id="49156" name="Slide Number Placeholder 5"/>
          <p:cNvSpPr>
            <a:spLocks noGrp="1"/>
          </p:cNvSpPr>
          <p:nvPr>
            <p:ph type="sldNum" sz="quarter" idx="4294967295"/>
          </p:nvPr>
        </p:nvSpPr>
        <p:spPr bwMode="auto">
          <a:xfrm>
            <a:off x="4572000" y="6309320"/>
            <a:ext cx="4572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rtl="1"/>
            <a:r>
              <a:rPr lang="ar-SA" dirty="0" smtClean="0">
                <a:solidFill>
                  <a:schemeClr val="bg1"/>
                </a:solidFill>
                <a:cs typeface="Arial" pitchFamily="34" charset="0"/>
              </a:rPr>
              <a:t>3</a:t>
            </a:r>
            <a:endParaRPr lang="en-US" dirty="0" smtClean="0">
              <a:solidFill>
                <a:schemeClr val="bg1"/>
              </a:solidFill>
              <a:cs typeface="Arial" pitchFamily="34" charset="0"/>
            </a:endParaRPr>
          </a:p>
        </p:txBody>
      </p:sp>
      <p:sp>
        <p:nvSpPr>
          <p:cNvPr id="21" name="Content Placeholder 2"/>
          <p:cNvSpPr>
            <a:spLocks noGrp="1"/>
          </p:cNvSpPr>
          <p:nvPr>
            <p:ph sz="quarter" idx="1"/>
          </p:nvPr>
        </p:nvSpPr>
        <p:spPr>
          <a:xfrm>
            <a:off x="351693" y="1371600"/>
            <a:ext cx="8299938" cy="4419600"/>
          </a:xfrm>
          <a:solidFill>
            <a:schemeClr val="bg2"/>
          </a:solidFill>
        </p:spPr>
        <p:txBody>
          <a:bodyPr>
            <a:normAutofit lnSpcReduction="10000"/>
          </a:bodyPr>
          <a:lstStyle/>
          <a:p>
            <a:pPr algn="just" rtl="1">
              <a:buFont typeface="Wingdings 2" pitchFamily="18" charset="2"/>
              <a:buNone/>
              <a:defRPr/>
            </a:pPr>
            <a:r>
              <a:rPr lang="ar-SA" sz="2800" b="1" dirty="0" smtClean="0">
                <a:solidFill>
                  <a:srgbClr val="C00000"/>
                </a:solidFill>
              </a:rPr>
              <a:t>مفهوم العمليات المالية</a:t>
            </a:r>
            <a:r>
              <a:rPr lang="en-GB" sz="2800" b="1" dirty="0" smtClean="0">
                <a:solidFill>
                  <a:srgbClr val="C00000"/>
                </a:solidFill>
              </a:rPr>
              <a:t>   </a:t>
            </a:r>
            <a:r>
              <a:rPr lang="en-US" sz="2800" b="1" dirty="0" smtClean="0">
                <a:solidFill>
                  <a:srgbClr val="C00000"/>
                </a:solidFill>
              </a:rPr>
              <a:t> </a:t>
            </a:r>
            <a:r>
              <a:rPr lang="ar-SA" sz="2800" b="1" dirty="0" smtClean="0">
                <a:solidFill>
                  <a:srgbClr val="C00000"/>
                </a:solidFill>
              </a:rPr>
              <a:t> </a:t>
            </a:r>
            <a:r>
              <a:rPr lang="en-GB" sz="2800" b="1" dirty="0" smtClean="0"/>
              <a:t>Financial Transaction</a:t>
            </a:r>
            <a:endParaRPr lang="ar-SA" sz="2800" b="1" dirty="0" smtClean="0"/>
          </a:p>
          <a:p>
            <a:pPr algn="just" rtl="1">
              <a:buFont typeface="Wingdings 2" pitchFamily="18" charset="2"/>
              <a:buNone/>
              <a:defRPr/>
            </a:pPr>
            <a:r>
              <a:rPr lang="ar-SA" sz="2800" dirty="0" smtClean="0"/>
              <a:t>تشير إلى العمليات التي تقوم بها المنشأة من تكوين لرأس المال واقتراض للأموال، وكذا عمليات البيع والشراء والتحصيل والسداد وما إلى ذلك، وتكون جميعها في صورة مالية، أي يمكن التعبير عنها باستخدام النقود.</a:t>
            </a:r>
          </a:p>
          <a:p>
            <a:pPr algn="just" rtl="1">
              <a:buFont typeface="Wingdings 2" pitchFamily="18" charset="2"/>
              <a:buNone/>
              <a:defRPr/>
            </a:pPr>
            <a:r>
              <a:rPr lang="ar-SA" sz="2800" dirty="0" smtClean="0"/>
              <a:t> </a:t>
            </a:r>
          </a:p>
          <a:p>
            <a:pPr algn="just" rtl="1">
              <a:buFont typeface="Wingdings 2" pitchFamily="18" charset="2"/>
              <a:buNone/>
              <a:defRPr/>
            </a:pPr>
            <a:r>
              <a:rPr lang="ar-SA" sz="2800" b="1" dirty="0" smtClean="0">
                <a:solidFill>
                  <a:srgbClr val="C00000"/>
                </a:solidFill>
              </a:rPr>
              <a:t>مفهوم معادلة الميزانية (معادلة المحاسبة</a:t>
            </a:r>
            <a:r>
              <a:rPr lang="en-GB" sz="2800" b="1" dirty="0" smtClean="0">
                <a:solidFill>
                  <a:srgbClr val="C00000"/>
                </a:solidFill>
              </a:rPr>
              <a:t>(</a:t>
            </a:r>
            <a:r>
              <a:rPr lang="en-GB" sz="2800" b="1" dirty="0" smtClean="0"/>
              <a:t>Accounting Equation </a:t>
            </a:r>
            <a:endParaRPr lang="ar-SA" sz="2800" b="1" dirty="0" smtClean="0"/>
          </a:p>
          <a:p>
            <a:pPr algn="just" rtl="1">
              <a:buFont typeface="Wingdings 2" pitchFamily="18" charset="2"/>
              <a:buNone/>
              <a:defRPr/>
            </a:pPr>
            <a:r>
              <a:rPr lang="ar-SA" sz="2800" dirty="0" smtClean="0"/>
              <a:t>ترتكز المحاسبة المالية على قاعدة منطقية مفادها أن جميع ممتلكات المنشأة تتساوى مع مصادر الأموال التي استخدمت في حيازة تلك الممتلكات، أي أن استخدامات الأموال تساوي دائماً مصادر الأموال.</a:t>
            </a:r>
            <a:endParaRPr lang="en-GB" sz="2800" dirty="0" smtClean="0"/>
          </a:p>
          <a:p>
            <a:pPr algn="l" rtl="1">
              <a:defRPr/>
            </a:pPr>
            <a:endParaRPr lang="ar-SA" sz="2800" b="1" dirty="0" smtClean="0"/>
          </a:p>
          <a:p>
            <a:pPr marL="274320" indent="-274320" algn="l" rtl="1" eaLnBrk="1" fontAlgn="auto" hangingPunct="1">
              <a:spcBef>
                <a:spcPts val="580"/>
              </a:spcBef>
              <a:spcAft>
                <a:spcPts val="0"/>
              </a:spcAft>
              <a:buFont typeface="Wingdings" pitchFamily="2" charset="2"/>
              <a:buNone/>
              <a:defRPr/>
            </a:pPr>
            <a:endParaRPr lang="en-US" sz="2800" dirty="0">
              <a:cs typeface="+mj-cs"/>
            </a:endParaRPr>
          </a:p>
        </p:txBody>
      </p:sp>
    </p:spTree>
    <p:extLst>
      <p:ext uri="{BB962C8B-B14F-4D97-AF65-F5344CB8AC3E}">
        <p14:creationId xmlns:p14="http://schemas.microsoft.com/office/powerpoint/2010/main" val="311311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linds(horizontal)">
                                      <p:cBhvr>
                                        <p:cTn id="7" dur="500"/>
                                        <p:tgtEl>
                                          <p:spTgt spid="1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bg/>
                                          </p:spTgt>
                                        </p:tgtEl>
                                        <p:attrNameLst>
                                          <p:attrName>style.visibility</p:attrName>
                                        </p:attrNameLst>
                                      </p:cBhvr>
                                      <p:to>
                                        <p:strVal val="visible"/>
                                      </p:to>
                                    </p:set>
                                    <p:animEffect transition="in" filter="blinds(horizontal)">
                                      <p:cBhvr>
                                        <p:cTn id="12" dur="500"/>
                                        <p:tgtEl>
                                          <p:spTgt spid="21">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blinds(horizontal)">
                                      <p:cBhvr>
                                        <p:cTn id="17" dur="500"/>
                                        <p:tgtEl>
                                          <p:spTgt spid="2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xEl>
                                              <p:pRg st="1" end="1"/>
                                            </p:txEl>
                                          </p:spTgt>
                                        </p:tgtEl>
                                        <p:attrNameLst>
                                          <p:attrName>style.visibility</p:attrName>
                                        </p:attrNameLst>
                                      </p:cBhvr>
                                      <p:to>
                                        <p:strVal val="visible"/>
                                      </p:to>
                                    </p:set>
                                    <p:animEffect transition="in" filter="blinds(horizontal)">
                                      <p:cBhvr>
                                        <p:cTn id="22" dur="500"/>
                                        <p:tgtEl>
                                          <p:spTgt spid="2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xEl>
                                              <p:pRg st="2" end="2"/>
                                            </p:txEl>
                                          </p:spTgt>
                                        </p:tgtEl>
                                        <p:attrNameLst>
                                          <p:attrName>style.visibility</p:attrName>
                                        </p:attrNameLst>
                                      </p:cBhvr>
                                      <p:to>
                                        <p:strVal val="visible"/>
                                      </p:to>
                                    </p:set>
                                    <p:animEffect transition="in" filter="blinds(horizontal)">
                                      <p:cBhvr>
                                        <p:cTn id="27" dur="500"/>
                                        <p:tgtEl>
                                          <p:spTgt spid="2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xEl>
                                              <p:pRg st="3" end="3"/>
                                            </p:txEl>
                                          </p:spTgt>
                                        </p:tgtEl>
                                        <p:attrNameLst>
                                          <p:attrName>style.visibility</p:attrName>
                                        </p:attrNameLst>
                                      </p:cBhvr>
                                      <p:to>
                                        <p:strVal val="visible"/>
                                      </p:to>
                                    </p:set>
                                    <p:animEffect transition="in" filter="blinds(horizontal)">
                                      <p:cBhvr>
                                        <p:cTn id="32" dur="500"/>
                                        <p:tgtEl>
                                          <p:spTgt spid="2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txEl>
                                              <p:pRg st="4" end="4"/>
                                            </p:txEl>
                                          </p:spTgt>
                                        </p:tgtEl>
                                        <p:attrNameLst>
                                          <p:attrName>style.visibility</p:attrName>
                                        </p:attrNameLst>
                                      </p:cBhvr>
                                      <p:to>
                                        <p:strVal val="visible"/>
                                      </p:to>
                                    </p:set>
                                    <p:animEffect transition="in" filter="blinds(horizontal)">
                                      <p:cBhvr>
                                        <p:cTn id="37" dur="500"/>
                                        <p:tgtEl>
                                          <p:spTgt spid="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21"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14400" y="274638"/>
            <a:ext cx="7772400" cy="1020762"/>
          </a:xfrm>
          <a:solidFill>
            <a:schemeClr val="accent1"/>
          </a:solidFill>
        </p:spPr>
        <p:txBody>
          <a:bodyPr/>
          <a:lstStyle/>
          <a:p>
            <a:pPr algn="ctr"/>
            <a:r>
              <a:rPr lang="ar-SA" sz="3200" b="1" dirty="0" smtClean="0">
                <a:solidFill>
                  <a:schemeClr val="tx1"/>
                </a:solidFill>
                <a:cs typeface="Arial" pitchFamily="34" charset="0"/>
              </a:rPr>
              <a:t>مفهوم</a:t>
            </a:r>
            <a:r>
              <a:rPr lang="ar-SA" sz="3200" b="1" dirty="0" smtClean="0">
                <a:solidFill>
                  <a:srgbClr val="001600"/>
                </a:solidFill>
                <a:latin typeface="Times New Roman" pitchFamily="18" charset="0"/>
                <a:cs typeface="Arial" pitchFamily="34" charset="0"/>
              </a:rPr>
              <a:t> معادلة الميزانية</a:t>
            </a:r>
            <a:r>
              <a:rPr lang="ar-SA" sz="3200" b="1" dirty="0" smtClean="0">
                <a:solidFill>
                  <a:srgbClr val="001600"/>
                </a:solidFill>
                <a:latin typeface="Tahoma" pitchFamily="34" charset="0"/>
                <a:cs typeface="Arial" pitchFamily="34" charset="0"/>
              </a:rPr>
              <a:t> </a:t>
            </a:r>
            <a:r>
              <a:rPr lang="en-GB" sz="3200" b="1" dirty="0" smtClean="0">
                <a:solidFill>
                  <a:srgbClr val="001600"/>
                </a:solidFill>
                <a:latin typeface="Tahoma" pitchFamily="34" charset="0"/>
                <a:cs typeface="Arial" pitchFamily="34" charset="0"/>
              </a:rPr>
              <a:t/>
            </a:r>
            <a:br>
              <a:rPr lang="en-GB" sz="3200" b="1" dirty="0" smtClean="0">
                <a:solidFill>
                  <a:srgbClr val="001600"/>
                </a:solidFill>
                <a:latin typeface="Tahoma" pitchFamily="34" charset="0"/>
                <a:cs typeface="Arial" pitchFamily="34" charset="0"/>
              </a:rPr>
            </a:br>
            <a:endParaRPr lang="en-GB" sz="3200" dirty="0" smtClean="0">
              <a:solidFill>
                <a:schemeClr val="tx1"/>
              </a:solidFill>
              <a:cs typeface="Arial" pitchFamily="34" charset="0"/>
            </a:endParaRPr>
          </a:p>
        </p:txBody>
      </p:sp>
      <p:sp>
        <p:nvSpPr>
          <p:cNvPr id="50180" name="Slide Number Placeholder 5"/>
          <p:cNvSpPr>
            <a:spLocks noGrp="1"/>
          </p:cNvSpPr>
          <p:nvPr>
            <p:ph type="sldNum" sz="quarter" idx="4294967295"/>
          </p:nvPr>
        </p:nvSpPr>
        <p:spPr bwMode="auto">
          <a:xfrm>
            <a:off x="4501661" y="6309320"/>
            <a:ext cx="562708" cy="537592"/>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ar-SA" dirty="0" smtClean="0">
                <a:solidFill>
                  <a:schemeClr val="bg1"/>
                </a:solidFill>
                <a:cs typeface="Arial" pitchFamily="34" charset="0"/>
              </a:rPr>
              <a:t>4</a:t>
            </a:r>
            <a:endParaRPr lang="en-US" dirty="0" smtClean="0">
              <a:solidFill>
                <a:schemeClr val="bg1"/>
              </a:solidFill>
              <a:cs typeface="Arial" pitchFamily="34" charset="0"/>
            </a:endParaRPr>
          </a:p>
        </p:txBody>
      </p:sp>
      <p:sp>
        <p:nvSpPr>
          <p:cNvPr id="50181" name="Content Placeholder 5"/>
          <p:cNvSpPr>
            <a:spLocks noGrp="1"/>
          </p:cNvSpPr>
          <p:nvPr>
            <p:ph idx="1"/>
          </p:nvPr>
        </p:nvSpPr>
        <p:spPr/>
        <p:txBody>
          <a:bodyPr/>
          <a:lstStyle/>
          <a:p>
            <a:endParaRPr lang="en-GB" dirty="0" smtClean="0">
              <a:cs typeface="Arial" pitchFamily="34" charset="0"/>
            </a:endParaRPr>
          </a:p>
        </p:txBody>
      </p:sp>
      <p:sp>
        <p:nvSpPr>
          <p:cNvPr id="17" name="AutoShape 5"/>
          <p:cNvSpPr>
            <a:spLocks noChangeArrowheads="1"/>
          </p:cNvSpPr>
          <p:nvPr/>
        </p:nvSpPr>
        <p:spPr bwMode="auto">
          <a:xfrm>
            <a:off x="5064369" y="4038600"/>
            <a:ext cx="2883877" cy="10668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800" b="1" dirty="0">
                <a:solidFill>
                  <a:srgbClr val="001600"/>
                </a:solidFill>
                <a:latin typeface="Times New Roman" pitchFamily="18" charset="0"/>
                <a:cs typeface="Simplified Arabic" pitchFamily="2" charset="-78"/>
              </a:rPr>
              <a:t>الأصول</a:t>
            </a:r>
            <a:endParaRPr lang="en-GB" sz="2800" b="1" dirty="0">
              <a:solidFill>
                <a:srgbClr val="001600"/>
              </a:solidFill>
              <a:latin typeface="Times New Roman" pitchFamily="18" charset="0"/>
              <a:cs typeface="Simplified Arabic" pitchFamily="2" charset="-78"/>
            </a:endParaRPr>
          </a:p>
        </p:txBody>
      </p:sp>
      <p:sp>
        <p:nvSpPr>
          <p:cNvPr id="18" name="AutoShape 6"/>
          <p:cNvSpPr>
            <a:spLocks noChangeArrowheads="1"/>
          </p:cNvSpPr>
          <p:nvPr/>
        </p:nvSpPr>
        <p:spPr bwMode="auto">
          <a:xfrm>
            <a:off x="5064369" y="2895600"/>
            <a:ext cx="2908789"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استخدامات الأموال</a:t>
            </a:r>
            <a:endParaRPr lang="en-GB" sz="2400" b="1" dirty="0">
              <a:solidFill>
                <a:srgbClr val="001600"/>
              </a:solidFill>
              <a:latin typeface="Times New Roman" pitchFamily="18" charset="0"/>
              <a:cs typeface="Simplified Arabic" pitchFamily="2" charset="-78"/>
            </a:endParaRPr>
          </a:p>
        </p:txBody>
      </p:sp>
      <p:sp>
        <p:nvSpPr>
          <p:cNvPr id="19" name="AutoShape 8"/>
          <p:cNvSpPr>
            <a:spLocks noChangeArrowheads="1"/>
          </p:cNvSpPr>
          <p:nvPr/>
        </p:nvSpPr>
        <p:spPr bwMode="auto">
          <a:xfrm>
            <a:off x="5064369" y="1676400"/>
            <a:ext cx="2954215"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defRPr/>
            </a:pPr>
            <a:r>
              <a:rPr lang="ar-SA" sz="2400" b="1" dirty="0">
                <a:solidFill>
                  <a:srgbClr val="001600"/>
                </a:solidFill>
                <a:latin typeface="Times New Roman" pitchFamily="18" charset="0"/>
                <a:cs typeface="Simplified Arabic" pitchFamily="2" charset="-78"/>
              </a:rPr>
              <a:t>ما للمنشــأة من أمــوال </a:t>
            </a:r>
            <a:endParaRPr lang="en-GB" sz="2400" b="1" dirty="0">
              <a:solidFill>
                <a:srgbClr val="001600"/>
              </a:solidFill>
              <a:latin typeface="Times New Roman" pitchFamily="18" charset="0"/>
              <a:cs typeface="Simplified Arabic" pitchFamily="2" charset="-78"/>
            </a:endParaRPr>
          </a:p>
        </p:txBody>
      </p:sp>
      <p:sp>
        <p:nvSpPr>
          <p:cNvPr id="20" name="AutoShape 9"/>
          <p:cNvSpPr>
            <a:spLocks noChangeArrowheads="1"/>
          </p:cNvSpPr>
          <p:nvPr/>
        </p:nvSpPr>
        <p:spPr bwMode="auto">
          <a:xfrm>
            <a:off x="914400" y="5373689"/>
            <a:ext cx="7174523" cy="625475"/>
          </a:xfrm>
          <a:prstGeom prst="flowChartTerminator">
            <a:avLst/>
          </a:prstGeom>
          <a:solidFill>
            <a:schemeClr val="accent6">
              <a:lumMod val="60000"/>
              <a:lumOff val="40000"/>
            </a:schemeClr>
          </a:solidFill>
          <a:ln w="9525">
            <a:noFill/>
            <a:miter lim="800000"/>
            <a:headEnd/>
            <a:tailEnd/>
          </a:ln>
          <a:effectLst>
            <a:prstShdw prst="shdw17" dist="17961" dir="2700000">
              <a:srgbClr val="96897C"/>
            </a:prstShdw>
          </a:effectLst>
        </p:spPr>
        <p:txBody>
          <a:bodyPr wrap="none" anchor="ctr"/>
          <a:lstStyle/>
          <a:p>
            <a:pPr algn="ctr">
              <a:defRPr/>
            </a:pPr>
            <a:r>
              <a:rPr lang="ar-SA" sz="2800" b="1" dirty="0">
                <a:latin typeface="Times New Roman" pitchFamily="18" charset="0"/>
              </a:rPr>
              <a:t>وهذا هو ما يطلق عليه معادلة الميزانية </a:t>
            </a:r>
            <a:r>
              <a:rPr lang="ar-SA" sz="2800" b="1" dirty="0">
                <a:latin typeface="Tahoma" pitchFamily="34" charset="0"/>
              </a:rPr>
              <a:t> </a:t>
            </a:r>
            <a:endParaRPr lang="en-GB" sz="2800" b="1" dirty="0">
              <a:latin typeface="Tahoma" pitchFamily="34" charset="0"/>
            </a:endParaRPr>
          </a:p>
        </p:txBody>
      </p:sp>
      <p:sp>
        <p:nvSpPr>
          <p:cNvPr id="21" name="AutoShape 18"/>
          <p:cNvSpPr>
            <a:spLocks noChangeArrowheads="1"/>
          </p:cNvSpPr>
          <p:nvPr/>
        </p:nvSpPr>
        <p:spPr bwMode="auto">
          <a:xfrm>
            <a:off x="844062" y="1676400"/>
            <a:ext cx="2731477"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rtl="0" eaLnBrk="0" hangingPunct="0">
              <a:defRPr/>
            </a:pPr>
            <a:r>
              <a:rPr lang="ar-SA" sz="2400" b="1" dirty="0">
                <a:solidFill>
                  <a:srgbClr val="001600"/>
                </a:solidFill>
                <a:latin typeface="Times New Roman" pitchFamily="18" charset="0"/>
                <a:cs typeface="Simplified Arabic" pitchFamily="2" charset="-78"/>
              </a:rPr>
              <a:t>ما عليها من التزامات تجاه</a:t>
            </a:r>
          </a:p>
          <a:p>
            <a:pPr rtl="0" eaLnBrk="0" hangingPunct="0">
              <a:defRPr/>
            </a:pPr>
            <a:r>
              <a:rPr lang="ar-SA" sz="2400" b="1" dirty="0">
                <a:solidFill>
                  <a:srgbClr val="001600"/>
                </a:solidFill>
                <a:latin typeface="Times New Roman" pitchFamily="18" charset="0"/>
                <a:cs typeface="Simplified Arabic" pitchFamily="2" charset="-78"/>
              </a:rPr>
              <a:t> الغير بما في ذلك الملاك</a:t>
            </a:r>
            <a:r>
              <a:rPr lang="en-US" sz="2000" b="1" dirty="0">
                <a:solidFill>
                  <a:srgbClr val="001600"/>
                </a:solidFill>
                <a:latin typeface="Times New Roman" pitchFamily="18" charset="0"/>
                <a:cs typeface="Simplified Arabic" pitchFamily="2" charset="-78"/>
              </a:rPr>
              <a:t> </a:t>
            </a:r>
          </a:p>
        </p:txBody>
      </p:sp>
      <p:sp>
        <p:nvSpPr>
          <p:cNvPr id="22" name="AutoShape 19"/>
          <p:cNvSpPr>
            <a:spLocks noChangeArrowheads="1"/>
          </p:cNvSpPr>
          <p:nvPr/>
        </p:nvSpPr>
        <p:spPr bwMode="auto">
          <a:xfrm>
            <a:off x="844062" y="2819400"/>
            <a:ext cx="2743200"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مصادر الأموال</a:t>
            </a:r>
            <a:endParaRPr lang="en-GB" sz="2400" b="1" dirty="0">
              <a:solidFill>
                <a:srgbClr val="001600"/>
              </a:solidFill>
              <a:latin typeface="Times New Roman" pitchFamily="18" charset="0"/>
              <a:cs typeface="Simplified Arabic" pitchFamily="2" charset="-78"/>
            </a:endParaRPr>
          </a:p>
        </p:txBody>
      </p:sp>
      <p:sp>
        <p:nvSpPr>
          <p:cNvPr id="23" name="AutoShape 20"/>
          <p:cNvSpPr>
            <a:spLocks noChangeArrowheads="1"/>
          </p:cNvSpPr>
          <p:nvPr/>
        </p:nvSpPr>
        <p:spPr bwMode="auto">
          <a:xfrm>
            <a:off x="844062" y="3962400"/>
            <a:ext cx="2813538" cy="10668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الخصوم + حقوق الملكية</a:t>
            </a:r>
          </a:p>
          <a:p>
            <a:pPr rtl="0" eaLnBrk="0" hangingPunct="0">
              <a:defRPr/>
            </a:pPr>
            <a:r>
              <a:rPr lang="ar-SA" sz="2400" b="1" dirty="0">
                <a:solidFill>
                  <a:srgbClr val="001600"/>
                </a:solidFill>
                <a:latin typeface="Times New Roman" pitchFamily="18" charset="0"/>
                <a:cs typeface="Simplified Arabic" pitchFamily="2" charset="-78"/>
              </a:rPr>
              <a:t>(+</a:t>
            </a:r>
            <a:r>
              <a:rPr lang="ar-SA" sz="2400" b="1" dirty="0" err="1">
                <a:solidFill>
                  <a:srgbClr val="001600"/>
                </a:solidFill>
                <a:latin typeface="Times New Roman" pitchFamily="18" charset="0"/>
                <a:cs typeface="Simplified Arabic" pitchFamily="2" charset="-78"/>
              </a:rPr>
              <a:t>الايرادات</a:t>
            </a:r>
            <a:r>
              <a:rPr lang="ar-SA" sz="2400" b="1" dirty="0">
                <a:solidFill>
                  <a:srgbClr val="001600"/>
                </a:solidFill>
                <a:latin typeface="Times New Roman" pitchFamily="18" charset="0"/>
                <a:cs typeface="Simplified Arabic" pitchFamily="2" charset="-78"/>
              </a:rPr>
              <a:t> – المصروفات)</a:t>
            </a:r>
            <a:endParaRPr lang="en-US" sz="2400" b="1" dirty="0">
              <a:solidFill>
                <a:srgbClr val="001600"/>
              </a:solidFill>
              <a:latin typeface="Times New Roman" pitchFamily="18" charset="0"/>
              <a:cs typeface="Simplified Arabic" pitchFamily="2" charset="-78"/>
            </a:endParaRPr>
          </a:p>
        </p:txBody>
      </p:sp>
      <p:sp>
        <p:nvSpPr>
          <p:cNvPr id="11277" name="Line 21"/>
          <p:cNvSpPr>
            <a:spLocks noChangeShapeType="1"/>
          </p:cNvSpPr>
          <p:nvPr/>
        </p:nvSpPr>
        <p:spPr bwMode="auto">
          <a:xfrm flipH="1">
            <a:off x="4142643" y="2057400"/>
            <a:ext cx="562708"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1278" name="Line 23"/>
          <p:cNvSpPr>
            <a:spLocks noChangeShapeType="1"/>
          </p:cNvSpPr>
          <p:nvPr/>
        </p:nvSpPr>
        <p:spPr bwMode="auto">
          <a:xfrm flipH="1" flipV="1">
            <a:off x="4142643" y="2209800"/>
            <a:ext cx="562708" cy="0"/>
          </a:xfrm>
          <a:prstGeom prst="line">
            <a:avLst/>
          </a:prstGeom>
          <a:noFill/>
          <a:ln w="9525">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1279" name="Line 24"/>
          <p:cNvSpPr>
            <a:spLocks noChangeShapeType="1"/>
          </p:cNvSpPr>
          <p:nvPr/>
        </p:nvSpPr>
        <p:spPr bwMode="auto">
          <a:xfrm flipH="1">
            <a:off x="4142643" y="3276600"/>
            <a:ext cx="562708"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1280" name="Line 25"/>
          <p:cNvSpPr>
            <a:spLocks noChangeShapeType="1"/>
          </p:cNvSpPr>
          <p:nvPr/>
        </p:nvSpPr>
        <p:spPr bwMode="auto">
          <a:xfrm flipH="1">
            <a:off x="4142643" y="3429000"/>
            <a:ext cx="562708"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1281" name="Line 26"/>
          <p:cNvSpPr>
            <a:spLocks noChangeShapeType="1"/>
          </p:cNvSpPr>
          <p:nvPr/>
        </p:nvSpPr>
        <p:spPr bwMode="auto">
          <a:xfrm flipH="1">
            <a:off x="4149969" y="4419600"/>
            <a:ext cx="562708"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11282" name="Line 27"/>
          <p:cNvSpPr>
            <a:spLocks noChangeShapeType="1"/>
          </p:cNvSpPr>
          <p:nvPr/>
        </p:nvSpPr>
        <p:spPr bwMode="auto">
          <a:xfrm flipH="1">
            <a:off x="4149969" y="4572000"/>
            <a:ext cx="562708" cy="0"/>
          </a:xfrm>
          <a:prstGeom prst="line">
            <a:avLst/>
          </a:prstGeom>
          <a:noFill/>
          <a:ln w="19050">
            <a:solidFill>
              <a:srgbClr val="993300"/>
            </a:solidFill>
            <a:round/>
            <a:headEnd/>
            <a:tailEnd/>
          </a:ln>
          <a:extLst>
            <a:ext uri="{909E8E84-426E-40DD-AFC4-6F175D3DCCD1}">
              <a14:hiddenFill xmlns:a14="http://schemas.microsoft.com/office/drawing/2010/main">
                <a:noFill/>
              </a14:hiddenFill>
            </a:ext>
          </a:extLst>
        </p:spPr>
        <p:txBody>
          <a:bodyPr/>
          <a:lstStyle/>
          <a:p>
            <a:endParaRPr lang="ar-SA"/>
          </a:p>
        </p:txBody>
      </p:sp>
    </p:spTree>
    <p:extLst>
      <p:ext uri="{BB962C8B-B14F-4D97-AF65-F5344CB8AC3E}">
        <p14:creationId xmlns:p14="http://schemas.microsoft.com/office/powerpoint/2010/main" val="24205002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linds(horizontal)">
                                      <p:cBhvr>
                                        <p:cTn id="7" dur="500"/>
                                        <p:tgtEl>
                                          <p:spTgt spid="1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278"/>
                                        </p:tgtEl>
                                        <p:attrNameLst>
                                          <p:attrName>style.visibility</p:attrName>
                                        </p:attrNameLst>
                                      </p:cBhvr>
                                      <p:to>
                                        <p:strVal val="visible"/>
                                      </p:to>
                                    </p:set>
                                    <p:animEffect transition="in" filter="blinds(horizontal)">
                                      <p:cBhvr>
                                        <p:cTn id="17" dur="500"/>
                                        <p:tgtEl>
                                          <p:spTgt spid="11278"/>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1277"/>
                                        </p:tgtEl>
                                        <p:attrNameLst>
                                          <p:attrName>style.visibility</p:attrName>
                                        </p:attrNameLst>
                                      </p:cBhvr>
                                      <p:to>
                                        <p:strVal val="visible"/>
                                      </p:to>
                                    </p:set>
                                    <p:animEffect transition="in" filter="blinds(horizontal)">
                                      <p:cBhvr>
                                        <p:cTn id="20" dur="500"/>
                                        <p:tgtEl>
                                          <p:spTgt spid="1127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linds(horizontal)">
                                      <p:cBhvr>
                                        <p:cTn id="30" dur="500"/>
                                        <p:tgtEl>
                                          <p:spTgt spid="1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279"/>
                                        </p:tgtEl>
                                        <p:attrNameLst>
                                          <p:attrName>style.visibility</p:attrName>
                                        </p:attrNameLst>
                                      </p:cBhvr>
                                      <p:to>
                                        <p:strVal val="visible"/>
                                      </p:to>
                                    </p:set>
                                    <p:animEffect transition="in" filter="blinds(horizontal)">
                                      <p:cBhvr>
                                        <p:cTn id="35" dur="500"/>
                                        <p:tgtEl>
                                          <p:spTgt spid="11279"/>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1280"/>
                                        </p:tgtEl>
                                        <p:attrNameLst>
                                          <p:attrName>style.visibility</p:attrName>
                                        </p:attrNameLst>
                                      </p:cBhvr>
                                      <p:to>
                                        <p:strVal val="visible"/>
                                      </p:to>
                                    </p:set>
                                    <p:animEffect transition="in" filter="blinds(horizontal)">
                                      <p:cBhvr>
                                        <p:cTn id="38" dur="500"/>
                                        <p:tgtEl>
                                          <p:spTgt spid="1128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linds(horizontal)">
                                      <p:cBhvr>
                                        <p:cTn id="43" dur="500"/>
                                        <p:tgtEl>
                                          <p:spTgt spid="2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linds(horizontal)">
                                      <p:cBhvr>
                                        <p:cTn id="48" dur="500"/>
                                        <p:tgtEl>
                                          <p:spTgt spid="17"/>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1281"/>
                                        </p:tgtEl>
                                        <p:attrNameLst>
                                          <p:attrName>style.visibility</p:attrName>
                                        </p:attrNameLst>
                                      </p:cBhvr>
                                      <p:to>
                                        <p:strVal val="visible"/>
                                      </p:to>
                                    </p:set>
                                    <p:animEffect transition="in" filter="blinds(horizontal)">
                                      <p:cBhvr>
                                        <p:cTn id="53" dur="500"/>
                                        <p:tgtEl>
                                          <p:spTgt spid="11281"/>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11282"/>
                                        </p:tgtEl>
                                        <p:attrNameLst>
                                          <p:attrName>style.visibility</p:attrName>
                                        </p:attrNameLst>
                                      </p:cBhvr>
                                      <p:to>
                                        <p:strVal val="visible"/>
                                      </p:to>
                                    </p:set>
                                    <p:animEffect transition="in" filter="blinds(horizontal)">
                                      <p:cBhvr>
                                        <p:cTn id="56" dur="500"/>
                                        <p:tgtEl>
                                          <p:spTgt spid="1128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blinds(horizontal)">
                                      <p:cBhvr>
                                        <p:cTn id="61" dur="500"/>
                                        <p:tgtEl>
                                          <p:spTgt spid="2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blinds(horizontal)">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9" grpId="0" animBg="1"/>
      <p:bldP spid="11277" grpId="0" animBg="1"/>
      <p:bldP spid="11278" grpId="0" animBg="1"/>
      <p:bldP spid="11279" grpId="0" animBg="1"/>
      <p:bldP spid="11280" grpId="0" animBg="1"/>
      <p:bldP spid="11281" grpId="0" animBg="1"/>
      <p:bldP spid="112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496944" cy="1143000"/>
          </a:xfrm>
          <a:solidFill>
            <a:schemeClr val="accent1"/>
          </a:solidFill>
        </p:spPr>
        <p:txBody>
          <a:bodyPr/>
          <a:lstStyle/>
          <a:p>
            <a:pPr rtl="1"/>
            <a:r>
              <a:rPr lang="ar-SA" sz="3200" b="1" dirty="0">
                <a:solidFill>
                  <a:schemeClr val="tx1"/>
                </a:solidFill>
                <a:cs typeface="Arial" pitchFamily="34" charset="0"/>
              </a:rPr>
              <a:t>تحليل أثر العمليات المالية للمنشأة على معادلة </a:t>
            </a:r>
            <a:r>
              <a:rPr lang="ar-SA" sz="3200" b="1" dirty="0" smtClean="0">
                <a:solidFill>
                  <a:schemeClr val="tx1"/>
                </a:solidFill>
                <a:cs typeface="Arial" pitchFamily="34" charset="0"/>
              </a:rPr>
              <a:t>الميزانية (الميزانية</a:t>
            </a:r>
            <a:r>
              <a:rPr lang="ar-SA" sz="3200" b="1" dirty="0">
                <a:solidFill>
                  <a:schemeClr val="tx1"/>
                </a:solidFill>
                <a:cs typeface="Arial" pitchFamily="34" charset="0"/>
              </a:rPr>
              <a:t>)</a:t>
            </a:r>
            <a:endParaRPr lang="ar-SA" sz="3200" dirty="0"/>
          </a:p>
        </p:txBody>
      </p:sp>
      <p:sp>
        <p:nvSpPr>
          <p:cNvPr id="3" name="عنصر نائب للمحتوى 2"/>
          <p:cNvSpPr>
            <a:spLocks noGrp="1"/>
          </p:cNvSpPr>
          <p:nvPr>
            <p:ph idx="1"/>
          </p:nvPr>
        </p:nvSpPr>
        <p:spPr/>
        <p:txBody>
          <a:bodyPr/>
          <a:lstStyle/>
          <a:p>
            <a:pPr algn="just" rtl="1"/>
            <a:r>
              <a:rPr lang="ar-SA" sz="2800" dirty="0">
                <a:cs typeface="Arial" pitchFamily="34" charset="0"/>
              </a:rPr>
              <a:t>تؤثر أي عملية مالية على جانبي معادلة الميزانية بنفس المقدار، ومن ثم تتوازن معادلة الميزانية (الميزانية) بعد كل عملية.</a:t>
            </a:r>
          </a:p>
          <a:p>
            <a:pPr algn="just" rtl="1"/>
            <a:endParaRPr lang="ar-SA" sz="2800" dirty="0">
              <a:cs typeface="Arial" pitchFamily="34" charset="0"/>
            </a:endParaRPr>
          </a:p>
          <a:p>
            <a:pPr algn="just" rtl="1"/>
            <a:r>
              <a:rPr lang="ar-SA" sz="2800" dirty="0">
                <a:cs typeface="Arial" pitchFamily="34" charset="0"/>
              </a:rPr>
              <a:t>سوف يتم توضيح الفكرة السابقة من خلال التطبيق على منشأة تجارية فردية (أي يمتلكها فرد واحد) وذلك على النحو التالي:</a:t>
            </a:r>
          </a:p>
          <a:p>
            <a:pPr algn="just" rtl="1"/>
            <a:endParaRPr lang="ar-SA" sz="2800" dirty="0">
              <a:cs typeface="Arial" pitchFamily="34" charset="0"/>
            </a:endParaRPr>
          </a:p>
          <a:p>
            <a:pPr algn="just" rtl="1"/>
            <a:r>
              <a:rPr lang="ar-SA" sz="2800" b="1" dirty="0">
                <a:solidFill>
                  <a:srgbClr val="FF0000"/>
                </a:solidFill>
                <a:cs typeface="Arial" pitchFamily="34" charset="0"/>
              </a:rPr>
              <a:t>مثال توضيحي: </a:t>
            </a:r>
            <a:r>
              <a:rPr lang="ar-SA" sz="2800" dirty="0">
                <a:cs typeface="Arial" pitchFamily="34" charset="0"/>
              </a:rPr>
              <a:t>قرر فاضل القيام بتأسيس منشأة للعمل في مجال تجارة الجوالات، والتي أسماها (جوالات 2020)، وقد خصص لذلك مبلغ 500 ألف ريال أودعها بنك الرياض في حساب نشاط المنشأة التجارية. </a:t>
            </a:r>
          </a:p>
          <a:p>
            <a:endParaRPr lang="ar-SA" dirty="0"/>
          </a:p>
        </p:txBody>
      </p:sp>
      <p:sp>
        <p:nvSpPr>
          <p:cNvPr id="4" name="Slide Number Placeholder 5"/>
          <p:cNvSpPr txBox="1">
            <a:spLocks/>
          </p:cNvSpPr>
          <p:nvPr/>
        </p:nvSpPr>
        <p:spPr bwMode="auto">
          <a:xfrm>
            <a:off x="4501661" y="6309320"/>
            <a:ext cx="562708" cy="537592"/>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1" latinLnBrk="0" hangingPunct="1">
              <a:defRPr sz="1200" kern="1200">
                <a:solidFill>
                  <a:schemeClr val="bg1"/>
                </a:solidFill>
                <a:latin typeface="Calibri" pitchFamily="34" charset="0"/>
                <a:ea typeface="+mn-ea"/>
                <a:cs typeface="Arial" charset="0"/>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800" dirty="0" smtClean="0">
                <a:cs typeface="Arial" pitchFamily="34" charset="0"/>
              </a:rPr>
              <a:t>5</a:t>
            </a:r>
            <a:endParaRPr lang="en-US" sz="1800" dirty="0" smtClean="0">
              <a:cs typeface="Arial" pitchFamily="34" charset="0"/>
            </a:endParaRPr>
          </a:p>
        </p:txBody>
      </p:sp>
    </p:spTree>
    <p:extLst>
      <p:ext uri="{BB962C8B-B14F-4D97-AF65-F5344CB8AC3E}">
        <p14:creationId xmlns:p14="http://schemas.microsoft.com/office/powerpoint/2010/main" val="873807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solidFill>
        </p:spPr>
        <p:txBody>
          <a:bodyPr/>
          <a:lstStyle/>
          <a:p>
            <a:r>
              <a:rPr lang="ar-SA" sz="3200" b="1" dirty="0">
                <a:solidFill>
                  <a:schemeClr val="tx1"/>
                </a:solidFill>
                <a:cs typeface="Arial" pitchFamily="34" charset="0"/>
              </a:rPr>
              <a:t>العملية الأولى: إيداع مبلغ 500 ألف ريال في حساب المنشأة التجارية ببنك الرياض كرأس مال للمنشأة.</a:t>
            </a:r>
            <a:endParaRPr lang="ar-SA" sz="32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3736" y="2275036"/>
            <a:ext cx="6096528" cy="3176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txBox="1">
            <a:spLocks/>
          </p:cNvSpPr>
          <p:nvPr/>
        </p:nvSpPr>
        <p:spPr bwMode="auto">
          <a:xfrm>
            <a:off x="4501661" y="6309320"/>
            <a:ext cx="562708" cy="537592"/>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1" latinLnBrk="0" hangingPunct="1">
              <a:defRPr sz="1200" kern="1200">
                <a:solidFill>
                  <a:schemeClr val="bg1"/>
                </a:solidFill>
                <a:latin typeface="Calibri" pitchFamily="34" charset="0"/>
                <a:ea typeface="+mn-ea"/>
                <a:cs typeface="Arial" charset="0"/>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800" dirty="0" smtClean="0">
                <a:cs typeface="Arial" pitchFamily="34" charset="0"/>
              </a:rPr>
              <a:t>6</a:t>
            </a:r>
            <a:endParaRPr lang="en-US" sz="1800" dirty="0" smtClean="0">
              <a:cs typeface="Arial" pitchFamily="34" charset="0"/>
            </a:endParaRPr>
          </a:p>
        </p:txBody>
      </p:sp>
    </p:spTree>
    <p:extLst>
      <p:ext uri="{BB962C8B-B14F-4D97-AF65-F5344CB8AC3E}">
        <p14:creationId xmlns:p14="http://schemas.microsoft.com/office/powerpoint/2010/main" val="59777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itle 1"/>
          <p:cNvSpPr>
            <a:spLocks noGrp="1"/>
          </p:cNvSpPr>
          <p:nvPr>
            <p:ph type="title"/>
          </p:nvPr>
        </p:nvSpPr>
        <p:spPr>
          <a:solidFill>
            <a:schemeClr val="accent1"/>
          </a:solidFill>
        </p:spPr>
        <p:txBody>
          <a:bodyPr/>
          <a:lstStyle/>
          <a:p>
            <a:pPr rtl="1"/>
            <a:r>
              <a:rPr lang="ar-SA" sz="2800" b="1" dirty="0" smtClean="0">
                <a:solidFill>
                  <a:schemeClr val="tx1"/>
                </a:solidFill>
                <a:cs typeface="Arial" pitchFamily="34" charset="0"/>
              </a:rPr>
              <a:t> العملية الثانية: اقترضت منشأة فاضل مبلغ 200 ألف ريال من بنك الرياض لاستكمال مستلزمات بدء النشاط أودعها حساب المنشأة بالبنك</a:t>
            </a:r>
            <a:endParaRPr lang="en-GB" sz="2800" dirty="0" smtClean="0">
              <a:solidFill>
                <a:schemeClr val="tx1"/>
              </a:solidFill>
              <a:cs typeface="Arial" pitchFamily="34" charset="0"/>
            </a:endParaRPr>
          </a:p>
        </p:txBody>
      </p:sp>
      <p:sp>
        <p:nvSpPr>
          <p:cNvPr id="53253" name="Content Placeholder 5"/>
          <p:cNvSpPr>
            <a:spLocks noGrp="1"/>
          </p:cNvSpPr>
          <p:nvPr>
            <p:ph idx="1"/>
          </p:nvPr>
        </p:nvSpPr>
        <p:spPr>
          <a:xfrm>
            <a:off x="457200" y="1600205"/>
            <a:ext cx="8229600" cy="4709115"/>
          </a:xfrm>
        </p:spPr>
        <p:txBody>
          <a:bodyPr/>
          <a:lstStyle/>
          <a:p>
            <a:endParaRPr lang="en-GB" smtClean="0">
              <a:cs typeface="Arial" pitchFamily="34" charset="0"/>
            </a:endParaRPr>
          </a:p>
        </p:txBody>
      </p:sp>
      <p:sp>
        <p:nvSpPr>
          <p:cNvPr id="8" name="Content Placeholder 2"/>
          <p:cNvSpPr txBox="1">
            <a:spLocks/>
          </p:cNvSpPr>
          <p:nvPr/>
        </p:nvSpPr>
        <p:spPr bwMode="auto">
          <a:xfrm>
            <a:off x="492369" y="1600200"/>
            <a:ext cx="8159262" cy="4114800"/>
          </a:xfrm>
          <a:prstGeom prst="rect">
            <a:avLst/>
          </a:prstGeom>
          <a:solidFill>
            <a:schemeClr val="bg2"/>
          </a:solidFill>
          <a:ln w="9525">
            <a:solidFill>
              <a:schemeClr val="accent1"/>
            </a:solidFill>
            <a:miter lim="800000"/>
            <a:headEnd/>
            <a:tailEnd/>
          </a:ln>
        </p:spPr>
        <p:txBody>
          <a:bodyPr/>
          <a:lstStyle/>
          <a:p>
            <a:pPr marL="342900" indent="-342900" rtl="0" eaLnBrk="0" hangingPunct="0">
              <a:spcBef>
                <a:spcPct val="20000"/>
              </a:spcBef>
              <a:buFont typeface="Wingdings 2" pitchFamily="18" charset="2"/>
              <a:buNone/>
              <a:defRPr/>
            </a:pPr>
            <a:r>
              <a:rPr lang="ar-SA" sz="3200" dirty="0">
                <a:latin typeface="+mn-lt"/>
                <a:cs typeface="Arial" charset="0"/>
              </a:rPr>
              <a:t> </a:t>
            </a: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r>
              <a:rPr lang="ar-SA" sz="2400" b="1" dirty="0">
                <a:latin typeface="+mn-lt"/>
                <a:cs typeface="Arial" charset="0"/>
              </a:rPr>
              <a:t>معادلة الميزانية:            الأصـــــــــــــول        =   الخصوم      +   حقوق الملكية</a:t>
            </a:r>
          </a:p>
          <a:p>
            <a:pPr marL="342900" indent="-342900" rtl="0" eaLnBrk="0" hangingPunct="0">
              <a:spcBef>
                <a:spcPct val="20000"/>
              </a:spcBef>
              <a:buFont typeface="Wingdings 2" pitchFamily="18" charset="2"/>
              <a:buNone/>
              <a:defRPr/>
            </a:pPr>
            <a:endParaRPr lang="ar-SA" sz="2000" dirty="0">
              <a:latin typeface="+mn-lt"/>
              <a:cs typeface="Arial"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759985139"/>
              </p:ext>
            </p:extLst>
          </p:nvPr>
        </p:nvGraphicFramePr>
        <p:xfrm>
          <a:off x="984738" y="1600200"/>
          <a:ext cx="6539591" cy="1968030"/>
        </p:xfrm>
        <a:graphic>
          <a:graphicData uri="http://schemas.openxmlformats.org/drawingml/2006/table">
            <a:tbl>
              <a:tblPr firstRow="1" bandRow="1">
                <a:tableStyleId>{5C22544A-7EE6-4342-B048-85BDC9FD1C3A}</a:tableStyleId>
              </a:tblPr>
              <a:tblGrid>
                <a:gridCol w="1993778"/>
                <a:gridCol w="1515271"/>
                <a:gridCol w="3030542"/>
              </a:tblGrid>
              <a:tr h="419675">
                <a:tc gridSpan="3">
                  <a:txBody>
                    <a:bodyPr/>
                    <a:lstStyle/>
                    <a:p>
                      <a:pPr algn="r"/>
                      <a:r>
                        <a:rPr lang="ar-SA" sz="2400" dirty="0" smtClean="0"/>
                        <a:t>       </a:t>
                      </a:r>
                      <a:r>
                        <a:rPr lang="ar-SA" sz="2400" b="1" dirty="0" smtClean="0"/>
                        <a:t>استخدامات الأموال     =          مصادر الأموال</a:t>
                      </a:r>
                    </a:p>
                  </a:txBody>
                  <a:tcPr marL="84406" marR="84406">
                    <a:solidFill>
                      <a:schemeClr val="accent6">
                        <a:lumMod val="75000"/>
                      </a:schemeClr>
                    </a:solidFill>
                  </a:tcPr>
                </a:tc>
                <a:tc hMerge="1">
                  <a:txBody>
                    <a:bodyPr/>
                    <a:lstStyle/>
                    <a:p>
                      <a:pPr algn="ctr"/>
                      <a:endParaRPr lang="en-GB" sz="2400" dirty="0"/>
                    </a:p>
                  </a:txBody>
                  <a:tcPr/>
                </a:tc>
                <a:tc hMerge="1">
                  <a:txBody>
                    <a:bodyPr/>
                    <a:lstStyle/>
                    <a:p>
                      <a:pPr algn="ctr"/>
                      <a:endParaRPr lang="en-GB" sz="2400" dirty="0"/>
                    </a:p>
                  </a:txBody>
                  <a:tcPr/>
                </a:tc>
              </a:tr>
              <a:tr h="755415">
                <a:tc gridSpan="2">
                  <a:txBody>
                    <a:bodyPr/>
                    <a:lstStyle/>
                    <a:p>
                      <a:pPr algn="r"/>
                      <a:r>
                        <a:rPr lang="ar-SA" sz="2400" b="1" dirty="0" smtClean="0"/>
                        <a:t> 200000</a:t>
                      </a:r>
                      <a:r>
                        <a:rPr lang="ar-SA" sz="2400" b="1" baseline="0" dirty="0" smtClean="0"/>
                        <a:t>    +    500000</a:t>
                      </a:r>
                      <a:endParaRPr lang="en-GB" b="1" dirty="0"/>
                    </a:p>
                  </a:txBody>
                  <a:tcPr marL="84406" marR="84406"/>
                </a:tc>
                <a:tc hMerge="1">
                  <a:txBody>
                    <a:bodyPr/>
                    <a:lstStyle/>
                    <a:p>
                      <a:pPr algn="ctr"/>
                      <a:endParaRPr lang="en-GB" dirty="0"/>
                    </a:p>
                  </a:txBody>
                  <a:tcPr/>
                </a:tc>
                <a:tc>
                  <a:txBody>
                    <a:bodyPr/>
                    <a:lstStyle/>
                    <a:p>
                      <a:pPr algn="ctr"/>
                      <a:r>
                        <a:rPr lang="ar-SA" sz="2400" b="1" dirty="0" smtClean="0"/>
                        <a:t>700000</a:t>
                      </a:r>
                      <a:endParaRPr lang="en-GB" sz="2400" b="1" dirty="0"/>
                    </a:p>
                  </a:txBody>
                  <a:tcPr marL="84406" marR="84406"/>
                </a:tc>
              </a:tr>
              <a:tr h="755415">
                <a:tc>
                  <a:txBody>
                    <a:bodyPr/>
                    <a:lstStyle/>
                    <a:p>
                      <a:pPr algn="ctr"/>
                      <a:r>
                        <a:rPr lang="ar-SA" sz="2400" b="1" dirty="0" smtClean="0"/>
                        <a:t>رأس المال</a:t>
                      </a:r>
                      <a:endParaRPr lang="en-GB" sz="2400" b="1" dirty="0"/>
                    </a:p>
                  </a:txBody>
                  <a:tcPr marL="84406" marR="84406"/>
                </a:tc>
                <a:tc>
                  <a:txBody>
                    <a:bodyPr/>
                    <a:lstStyle/>
                    <a:p>
                      <a:pPr algn="ctr"/>
                      <a:r>
                        <a:rPr lang="ar-SA" sz="2400" b="1" dirty="0" smtClean="0"/>
                        <a:t>قرض البنك</a:t>
                      </a:r>
                      <a:endParaRPr lang="en-GB" sz="2400" b="1" dirty="0"/>
                    </a:p>
                  </a:txBody>
                  <a:tcPr marL="84406" marR="84406"/>
                </a:tc>
                <a:tc>
                  <a:txBody>
                    <a:bodyPr/>
                    <a:lstStyle/>
                    <a:p>
                      <a:pPr algn="ctr"/>
                      <a:r>
                        <a:rPr lang="ar-SA" sz="2400" b="1" dirty="0" smtClean="0"/>
                        <a:t>حساب جاري بنك الرياض</a:t>
                      </a:r>
                      <a:endParaRPr lang="en-GB" sz="2400" b="1" dirty="0"/>
                    </a:p>
                  </a:txBody>
                  <a:tcPr marL="84406" marR="84406"/>
                </a:tc>
              </a:tr>
            </a:tbl>
          </a:graphicData>
        </a:graphic>
      </p:graphicFrame>
      <p:sp>
        <p:nvSpPr>
          <p:cNvPr id="10" name="Down Arrow 9"/>
          <p:cNvSpPr/>
          <p:nvPr/>
        </p:nvSpPr>
        <p:spPr>
          <a:xfrm>
            <a:off x="3165231" y="3352800"/>
            <a:ext cx="446943"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Down Arrow 10"/>
          <p:cNvSpPr/>
          <p:nvPr/>
        </p:nvSpPr>
        <p:spPr>
          <a:xfrm>
            <a:off x="1547446" y="3352800"/>
            <a:ext cx="446943"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Down Arrow 11"/>
          <p:cNvSpPr/>
          <p:nvPr/>
        </p:nvSpPr>
        <p:spPr>
          <a:xfrm>
            <a:off x="5205046" y="3352800"/>
            <a:ext cx="446943"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5275385" y="4343400"/>
            <a:ext cx="446943"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3235569" y="4419600"/>
            <a:ext cx="446943"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5" name="Down Arrow 14"/>
          <p:cNvSpPr/>
          <p:nvPr/>
        </p:nvSpPr>
        <p:spPr>
          <a:xfrm>
            <a:off x="1477108" y="4419600"/>
            <a:ext cx="446943"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aphicFrame>
        <p:nvGraphicFramePr>
          <p:cNvPr id="16" name="Table 15"/>
          <p:cNvGraphicFramePr>
            <a:graphicFrameLocks noGrp="1"/>
          </p:cNvGraphicFramePr>
          <p:nvPr/>
        </p:nvGraphicFramePr>
        <p:xfrm>
          <a:off x="562708" y="4953000"/>
          <a:ext cx="8018585" cy="914400"/>
        </p:xfrm>
        <a:graphic>
          <a:graphicData uri="http://schemas.openxmlformats.org/drawingml/2006/table">
            <a:tbl>
              <a:tblPr firstRow="1" bandRow="1">
                <a:tableStyleId>{5C22544A-7EE6-4342-B048-85BDC9FD1C3A}</a:tableStyleId>
              </a:tblPr>
              <a:tblGrid>
                <a:gridCol w="1798561"/>
                <a:gridCol w="1648681"/>
                <a:gridCol w="2566697"/>
                <a:gridCol w="2004646"/>
              </a:tblGrid>
              <a:tr h="685800">
                <a:tc>
                  <a:txBody>
                    <a:bodyPr/>
                    <a:lstStyle/>
                    <a:p>
                      <a:pPr algn="ctr" rtl="0"/>
                      <a:r>
                        <a:rPr lang="ar-SA" dirty="0" smtClean="0">
                          <a:solidFill>
                            <a:schemeClr val="tx1"/>
                          </a:solidFill>
                        </a:rPr>
                        <a:t>التزامات على المنشأة</a:t>
                      </a:r>
                      <a:r>
                        <a:rPr lang="ar-SA" baseline="0" dirty="0" smtClean="0">
                          <a:solidFill>
                            <a:schemeClr val="tx1"/>
                          </a:solidFill>
                        </a:rPr>
                        <a:t> تجاه صاحب المنشأة)</a:t>
                      </a:r>
                      <a:endParaRPr lang="en-GB" dirty="0">
                        <a:solidFill>
                          <a:schemeClr val="tx1"/>
                        </a:solidFill>
                      </a:endParaRPr>
                    </a:p>
                  </a:txBody>
                  <a:tcPr marL="84406" marR="84406">
                    <a:solidFill>
                      <a:schemeClr val="accent6">
                        <a:lumMod val="20000"/>
                        <a:lumOff val="80000"/>
                      </a:schemeClr>
                    </a:solidFill>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solidFill>
                            <a:schemeClr val="tx1"/>
                          </a:solidFill>
                        </a:rPr>
                        <a:t>(التزامات على المنشأة تجاه الغير)</a:t>
                      </a:r>
                      <a:endParaRPr lang="en-GB" sz="1800" dirty="0" smtClean="0">
                        <a:solidFill>
                          <a:schemeClr val="tx1"/>
                        </a:solidFill>
                      </a:endParaRPr>
                    </a:p>
                    <a:p>
                      <a:pPr algn="ctr"/>
                      <a:endParaRPr lang="en-GB" dirty="0">
                        <a:solidFill>
                          <a:schemeClr val="tx1"/>
                        </a:solidFill>
                      </a:endParaRPr>
                    </a:p>
                  </a:txBody>
                  <a:tcPr marL="84406" marR="84406">
                    <a:solidFill>
                      <a:schemeClr val="accent6">
                        <a:lumMod val="20000"/>
                        <a:lumOff val="80000"/>
                      </a:schemeClr>
                    </a:solidFill>
                  </a:tcPr>
                </a:tc>
                <a:tc>
                  <a:txBody>
                    <a:bodyPr/>
                    <a:lstStyle/>
                    <a:p>
                      <a:pPr algn="ctr" rtl="1"/>
                      <a:r>
                        <a:rPr lang="ar-SA" sz="1800" dirty="0" smtClean="0">
                          <a:solidFill>
                            <a:schemeClr val="tx1"/>
                          </a:solidFill>
                        </a:rPr>
                        <a:t>(  الممتلكات  )</a:t>
                      </a:r>
                      <a:endParaRPr lang="en-GB" dirty="0">
                        <a:solidFill>
                          <a:schemeClr val="tx1"/>
                        </a:solidFill>
                      </a:endParaRPr>
                    </a:p>
                  </a:txBody>
                  <a:tcPr marL="84406" marR="84406">
                    <a:solidFill>
                      <a:schemeClr val="accent6">
                        <a:lumMod val="20000"/>
                        <a:lumOff val="80000"/>
                      </a:schemeClr>
                    </a:solidFill>
                  </a:tcPr>
                </a:tc>
                <a:tc>
                  <a:txBody>
                    <a:bodyPr/>
                    <a:lstStyle/>
                    <a:p>
                      <a:pPr algn="ctr"/>
                      <a:r>
                        <a:rPr lang="ar-SA" sz="1800" b="1" dirty="0" smtClean="0">
                          <a:solidFill>
                            <a:schemeClr val="tx1"/>
                          </a:solidFill>
                        </a:rPr>
                        <a:t>(المعادلة المحاسبية) </a:t>
                      </a:r>
                      <a:endParaRPr lang="en-GB" b="1" dirty="0">
                        <a:solidFill>
                          <a:schemeClr val="tx1"/>
                        </a:solidFill>
                      </a:endParaRPr>
                    </a:p>
                  </a:txBody>
                  <a:tcPr marL="84406" marR="84406">
                    <a:solidFill>
                      <a:schemeClr val="accent6">
                        <a:lumMod val="20000"/>
                        <a:lumOff val="80000"/>
                      </a:schemeClr>
                    </a:solidFill>
                  </a:tcPr>
                </a:tc>
              </a:tr>
            </a:tbl>
          </a:graphicData>
        </a:graphic>
      </p:graphicFrame>
      <p:sp>
        <p:nvSpPr>
          <p:cNvPr id="17" name="Slide Number Placeholder 5"/>
          <p:cNvSpPr txBox="1">
            <a:spLocks/>
          </p:cNvSpPr>
          <p:nvPr/>
        </p:nvSpPr>
        <p:spPr bwMode="auto">
          <a:xfrm>
            <a:off x="4501661" y="6309320"/>
            <a:ext cx="562708" cy="537592"/>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1" latinLnBrk="0" hangingPunct="1">
              <a:defRPr sz="1200" kern="1200">
                <a:solidFill>
                  <a:schemeClr val="bg1"/>
                </a:solidFill>
                <a:latin typeface="Calibri" pitchFamily="34" charset="0"/>
                <a:ea typeface="+mn-ea"/>
                <a:cs typeface="Arial" charset="0"/>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800" dirty="0" smtClean="0">
                <a:cs typeface="Arial" pitchFamily="34" charset="0"/>
              </a:rPr>
              <a:t>7</a:t>
            </a:r>
            <a:endParaRPr lang="en-US" sz="1800" dirty="0" smtClean="0">
              <a:cs typeface="Arial" pitchFamily="34" charset="0"/>
            </a:endParaRPr>
          </a:p>
        </p:txBody>
      </p:sp>
    </p:spTree>
    <p:extLst>
      <p:ext uri="{BB962C8B-B14F-4D97-AF65-F5344CB8AC3E}">
        <p14:creationId xmlns:p14="http://schemas.microsoft.com/office/powerpoint/2010/main" val="12326093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linds(horizontal)">
                                      <p:cBhvr>
                                        <p:cTn id="46" dur="500"/>
                                        <p:tgtEl>
                                          <p:spTgt spid="14"/>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linds(horizontal)">
                                      <p:cBhvr>
                                        <p:cTn id="49" dur="500"/>
                                        <p:tgtEl>
                                          <p:spTgt spid="1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blinds(horizontal)">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08" y="274638"/>
            <a:ext cx="8124092" cy="1143000"/>
          </a:xfrm>
          <a:solidFill>
            <a:schemeClr val="accent1"/>
          </a:solidFill>
        </p:spPr>
        <p:txBody>
          <a:bodyPr/>
          <a:lstStyle/>
          <a:p>
            <a:r>
              <a:rPr lang="ar-SA" sz="2800" b="1" dirty="0" smtClean="0">
                <a:solidFill>
                  <a:schemeClr val="tx1"/>
                </a:solidFill>
                <a:cs typeface="Arial" pitchFamily="34" charset="0"/>
              </a:rPr>
              <a:t>يمكن إعداد ميزانية منشأة فاضل التجارية (جوالات 2020) بعد العملية السابقة كما يلي:</a:t>
            </a:r>
            <a:endParaRPr lang="en-GB" sz="2800" dirty="0" smtClean="0">
              <a:solidFill>
                <a:schemeClr val="tx1"/>
              </a:solidFill>
              <a:cs typeface="Arial" pitchFamily="34" charset="0"/>
            </a:endParaRPr>
          </a:p>
        </p:txBody>
      </p:sp>
      <p:sp>
        <p:nvSpPr>
          <p:cNvPr id="54275" name="Content Placeholder 2"/>
          <p:cNvSpPr>
            <a:spLocks noGrp="1"/>
          </p:cNvSpPr>
          <p:nvPr>
            <p:ph idx="1"/>
          </p:nvPr>
        </p:nvSpPr>
        <p:spPr/>
        <p:txBody>
          <a:bodyPr/>
          <a:lstStyle/>
          <a:p>
            <a:endParaRPr lang="en-GB" smtClean="0">
              <a:cs typeface="Arial" pitchFamily="34" charset="0"/>
            </a:endParaRPr>
          </a:p>
        </p:txBody>
      </p:sp>
      <p:sp>
        <p:nvSpPr>
          <p:cNvPr id="54276"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8</a:t>
            </a:r>
            <a:endParaRPr lang="en-US" dirty="0" smtClean="0">
              <a:solidFill>
                <a:schemeClr val="bg1"/>
              </a:solidFill>
              <a:latin typeface="Calibri" pitchFamily="34" charset="0"/>
            </a:endParaRPr>
          </a:p>
        </p:txBody>
      </p:sp>
      <p:sp>
        <p:nvSpPr>
          <p:cNvPr id="7" name="Content Placeholder 2"/>
          <p:cNvSpPr txBox="1">
            <a:spLocks/>
          </p:cNvSpPr>
          <p:nvPr/>
        </p:nvSpPr>
        <p:spPr bwMode="auto">
          <a:xfrm>
            <a:off x="844062" y="1371600"/>
            <a:ext cx="7174523" cy="4495800"/>
          </a:xfrm>
          <a:prstGeom prst="rect">
            <a:avLst/>
          </a:prstGeom>
          <a:noFill/>
          <a:ln w="9525">
            <a:noFill/>
            <a:miter lim="800000"/>
            <a:headEnd/>
            <a:tailEnd/>
          </a:ln>
        </p:spPr>
        <p:txBody>
          <a:bodyPr/>
          <a:lstStyle/>
          <a:p>
            <a:pPr marL="342900" indent="-342900" algn="ctr" rtl="0" eaLnBrk="0" hangingPunct="0">
              <a:spcBef>
                <a:spcPct val="20000"/>
              </a:spcBef>
              <a:buFont typeface="Wingdings 2" pitchFamily="18" charset="2"/>
              <a:buNone/>
              <a:defRPr/>
            </a:pPr>
            <a:r>
              <a:rPr lang="ar-SA" sz="3200" b="1" dirty="0">
                <a:latin typeface="+mn-lt"/>
                <a:cs typeface="Arial" charset="0"/>
              </a:rPr>
              <a:t>الميزانية </a:t>
            </a:r>
          </a:p>
          <a:p>
            <a:pPr marL="342900" indent="-342900" rtl="0" eaLnBrk="0" hangingPunct="0">
              <a:spcBef>
                <a:spcPct val="20000"/>
              </a:spcBef>
              <a:buFont typeface="Wingdings 2" pitchFamily="18" charset="2"/>
              <a:buNone/>
              <a:defRPr/>
            </a:pPr>
            <a:endParaRPr lang="en-GB" sz="3200" dirty="0">
              <a:latin typeface="+mn-lt"/>
              <a:cs typeface="Arial" charset="0"/>
            </a:endParaRPr>
          </a:p>
        </p:txBody>
      </p:sp>
      <p:graphicFrame>
        <p:nvGraphicFramePr>
          <p:cNvPr id="9" name="Table 8"/>
          <p:cNvGraphicFramePr>
            <a:graphicFrameLocks noGrp="1"/>
          </p:cNvGraphicFramePr>
          <p:nvPr>
            <p:extLst>
              <p:ext uri="{D42A27DB-BD31-4B8C-83A1-F6EECF244321}">
                <p14:modId xmlns:p14="http://schemas.microsoft.com/office/powerpoint/2010/main" val="191983539"/>
              </p:ext>
            </p:extLst>
          </p:nvPr>
        </p:nvGraphicFramePr>
        <p:xfrm>
          <a:off x="1406769" y="2057400"/>
          <a:ext cx="5829527" cy="3657598"/>
        </p:xfrm>
        <a:graphic>
          <a:graphicData uri="http://schemas.openxmlformats.org/drawingml/2006/table">
            <a:tbl>
              <a:tblPr firstRow="1" bandRow="1">
                <a:tableStyleId>{5C22544A-7EE6-4342-B048-85BDC9FD1C3A}</a:tableStyleId>
              </a:tblPr>
              <a:tblGrid>
                <a:gridCol w="1581055"/>
                <a:gridCol w="1232483"/>
                <a:gridCol w="1828800"/>
                <a:gridCol w="1187189"/>
              </a:tblGrid>
              <a:tr h="522514">
                <a:tc>
                  <a:txBody>
                    <a:bodyPr/>
                    <a:lstStyle/>
                    <a:p>
                      <a:pPr algn="r" rtl="1"/>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solidFill>
                          <a:srgbClr val="FF0000"/>
                        </a:solidFill>
                      </a:endParaRPr>
                    </a:p>
                  </a:txBody>
                  <a:tcPr marL="84406" marR="84406">
                    <a:solidFill>
                      <a:schemeClr val="tx2">
                        <a:lumMod val="20000"/>
                        <a:lumOff val="80000"/>
                      </a:schemeClr>
                    </a:solidFill>
                  </a:tcPr>
                </a:tc>
                <a:tc>
                  <a:txBody>
                    <a:bodyPr/>
                    <a:lstStyle/>
                    <a:p>
                      <a:pPr algn="r" rtl="1"/>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dirty="0" smtClean="0"/>
                        <a:t>قرض البنك</a:t>
                      </a:r>
                      <a:endParaRPr lang="en-GB" sz="2000" dirty="0"/>
                    </a:p>
                  </a:txBody>
                  <a:tcPr marL="84406" marR="84406">
                    <a:solidFill>
                      <a:schemeClr val="tx2">
                        <a:lumMod val="20000"/>
                        <a:lumOff val="80000"/>
                      </a:schemeClr>
                    </a:solidFill>
                  </a:tcPr>
                </a:tc>
                <a:tc>
                  <a:txBody>
                    <a:bodyPr/>
                    <a:lstStyle/>
                    <a:p>
                      <a:pPr algn="r" rtl="1"/>
                      <a:r>
                        <a:rPr lang="ar-SA" sz="2000" b="1" dirty="0" smtClean="0"/>
                        <a:t>200000</a:t>
                      </a:r>
                      <a:endParaRPr lang="en-GB" sz="2000" b="1" dirty="0"/>
                    </a:p>
                  </a:txBody>
                  <a:tcPr marL="84406" marR="84406">
                    <a:solidFill>
                      <a:schemeClr val="tx2">
                        <a:lumMod val="20000"/>
                        <a:lumOff val="80000"/>
                      </a:schemeClr>
                    </a:solidFill>
                  </a:tcPr>
                </a:tc>
                <a:tc>
                  <a:txBody>
                    <a:bodyPr/>
                    <a:lstStyle/>
                    <a:p>
                      <a:pPr algn="r" rtl="1"/>
                      <a:r>
                        <a:rPr lang="ar-SA" sz="2000" dirty="0" smtClean="0"/>
                        <a:t>بنك</a:t>
                      </a:r>
                      <a:endParaRPr lang="en-GB" sz="2000" dirty="0"/>
                    </a:p>
                  </a:txBody>
                  <a:tcPr marL="84406" marR="84406">
                    <a:solidFill>
                      <a:schemeClr val="tx2">
                        <a:lumMod val="20000"/>
                        <a:lumOff val="80000"/>
                      </a:schemeClr>
                    </a:solidFill>
                  </a:tcPr>
                </a:tc>
                <a:tc>
                  <a:txBody>
                    <a:bodyPr/>
                    <a:lstStyle/>
                    <a:p>
                      <a:pPr algn="r" rtl="1"/>
                      <a:r>
                        <a:rPr lang="ar-SA" sz="2000" b="1" dirty="0" smtClean="0"/>
                        <a:t>700000</a:t>
                      </a:r>
                      <a:endParaRPr lang="en-GB" sz="2000" b="1" dirty="0"/>
                    </a:p>
                  </a:txBody>
                  <a:tcPr marL="84406" marR="84406">
                    <a:solidFill>
                      <a:schemeClr val="tx2">
                        <a:lumMod val="20000"/>
                        <a:lumOff val="80000"/>
                      </a:schemeClr>
                    </a:solidFill>
                  </a:tcPr>
                </a:tc>
              </a:tr>
              <a:tr h="522514">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b="1" u="sng" dirty="0" smtClean="0">
                          <a:solidFill>
                            <a:srgbClr val="FF0000"/>
                          </a:solidFill>
                        </a:rPr>
                        <a:t>حقوق الملكية</a:t>
                      </a:r>
                      <a:endParaRPr lang="en-GB" sz="2000" b="1"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dirty="0" smtClean="0"/>
                        <a:t>رأس المال</a:t>
                      </a:r>
                      <a:endParaRPr lang="en-GB" sz="2000" dirty="0"/>
                    </a:p>
                  </a:txBody>
                  <a:tcPr marL="84406" marR="84406">
                    <a:solidFill>
                      <a:schemeClr val="bg2"/>
                    </a:solidFill>
                  </a:tcPr>
                </a:tc>
                <a:tc>
                  <a:txBody>
                    <a:bodyPr/>
                    <a:lstStyle/>
                    <a:p>
                      <a:pPr algn="r" rtl="1"/>
                      <a:r>
                        <a:rPr lang="ar-SA" sz="2000" b="1" dirty="0" smtClean="0"/>
                        <a:t>500000</a:t>
                      </a:r>
                      <a:endParaRPr lang="en-GB" sz="2000" b="1" dirty="0"/>
                    </a:p>
                  </a:txBody>
                  <a:tcPr marL="84406" marR="84406">
                    <a:solidFill>
                      <a:schemeClr val="bg2"/>
                    </a:solidFill>
                  </a:tcPr>
                </a:tc>
                <a:tc>
                  <a:txBody>
                    <a:bodyPr/>
                    <a:lstStyle/>
                    <a:p>
                      <a:pPr algn="r" rtl="1"/>
                      <a:endParaRPr lang="en-GB" sz="2000" dirty="0"/>
                    </a:p>
                  </a:txBody>
                  <a:tcPr marL="84406" marR="84406">
                    <a:solidFill>
                      <a:schemeClr val="bg2"/>
                    </a:solidFill>
                  </a:tcPr>
                </a:tc>
                <a:tc>
                  <a:txBody>
                    <a:bodyPr/>
                    <a:lstStyle/>
                    <a:p>
                      <a:pPr algn="r" rtl="1"/>
                      <a:endParaRPr lang="en-GB" sz="2000" b="1" dirty="0"/>
                    </a:p>
                  </a:txBody>
                  <a:tcPr marL="84406" marR="84406">
                    <a:solidFill>
                      <a:schemeClr val="bg2"/>
                    </a:solidFill>
                  </a:tcPr>
                </a:tc>
              </a:tr>
              <a:tr h="522514">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val="520672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5299" name="Content Placeholder 2"/>
          <p:cNvSpPr>
            <a:spLocks noGrp="1"/>
          </p:cNvSpPr>
          <p:nvPr>
            <p:ph idx="1"/>
          </p:nvPr>
        </p:nvSpPr>
        <p:spPr>
          <a:xfrm>
            <a:off x="457200" y="1600200"/>
            <a:ext cx="8229600" cy="4565104"/>
          </a:xfrm>
        </p:spPr>
        <p:txBody>
          <a:bodyPr/>
          <a:lstStyle/>
          <a:p>
            <a:endParaRPr lang="en-GB" smtClean="0">
              <a:cs typeface="Arial" pitchFamily="34" charset="0"/>
            </a:endParaRPr>
          </a:p>
        </p:txBody>
      </p:sp>
      <p:sp>
        <p:nvSpPr>
          <p:cNvPr id="6" name="Title 1"/>
          <p:cNvSpPr txBox="1">
            <a:spLocks/>
          </p:cNvSpPr>
          <p:nvPr/>
        </p:nvSpPr>
        <p:spPr bwMode="auto">
          <a:xfrm>
            <a:off x="422031" y="381000"/>
            <a:ext cx="8229600" cy="990600"/>
          </a:xfrm>
          <a:prstGeom prst="rect">
            <a:avLst/>
          </a:prstGeom>
          <a:solidFill>
            <a:schemeClr val="accent1"/>
          </a:solidFill>
          <a:ln w="9525">
            <a:noFill/>
            <a:miter lim="800000"/>
            <a:headEnd/>
            <a:tailEnd/>
          </a:ln>
        </p:spPr>
        <p:txBody>
          <a:bodyPr anchor="ctr"/>
          <a:lstStyle/>
          <a:p>
            <a:pPr algn="just" eaLnBrk="0" hangingPunct="0">
              <a:defRPr/>
            </a:pPr>
            <a:r>
              <a:rPr lang="ar-SA" sz="2800" b="1" dirty="0">
                <a:latin typeface="+mj-lt"/>
                <a:ea typeface="+mj-ea"/>
                <a:cs typeface="Arial" charset="0"/>
              </a:rPr>
              <a:t>العملية الثالثة: </a:t>
            </a:r>
            <a:r>
              <a:rPr lang="ar-SA" sz="2400" b="1" dirty="0">
                <a:latin typeface="+mj-lt"/>
                <a:ea typeface="+mj-ea"/>
                <a:cs typeface="Arial" charset="0"/>
              </a:rPr>
              <a:t>اشترت منشأة فاضل مبنى بمبلغ 250 ألف ريال ليكون مقراً للنشاط، وقد تم سداد القيمة لصاحب المبنى بشيك مسحوب على حساب المنشأة ببنك الرياض</a:t>
            </a:r>
            <a:endParaRPr lang="en-GB" sz="2400" b="1" dirty="0">
              <a:latin typeface="+mj-lt"/>
              <a:ea typeface="+mj-ea"/>
              <a:cs typeface="Arial" charset="0"/>
            </a:endParaRPr>
          </a:p>
        </p:txBody>
      </p:sp>
      <p:sp>
        <p:nvSpPr>
          <p:cNvPr id="7" name="Content Placeholder 2"/>
          <p:cNvSpPr txBox="1">
            <a:spLocks/>
          </p:cNvSpPr>
          <p:nvPr/>
        </p:nvSpPr>
        <p:spPr bwMode="auto">
          <a:xfrm>
            <a:off x="633046" y="1295400"/>
            <a:ext cx="7385538" cy="3962400"/>
          </a:xfrm>
          <a:prstGeom prst="rect">
            <a:avLst/>
          </a:prstGeom>
          <a:noFill/>
          <a:ln w="9525">
            <a:noFill/>
            <a:miter lim="800000"/>
            <a:headEnd/>
            <a:tailEnd/>
          </a:ln>
        </p:spPr>
        <p:txBody>
          <a:bodyPr/>
          <a:lstStyle/>
          <a:p>
            <a:pPr marL="342900" indent="-342900" rtl="0" eaLnBrk="0" hangingPunct="0">
              <a:spcBef>
                <a:spcPct val="20000"/>
              </a:spcBef>
              <a:buFont typeface="Wingdings 2" pitchFamily="18" charset="2"/>
              <a:buNone/>
              <a:defRPr/>
            </a:pPr>
            <a:endParaRPr lang="en-GB"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r>
              <a:rPr lang="ar-SA" sz="2000" b="1" dirty="0">
                <a:latin typeface="+mn-lt"/>
                <a:cs typeface="Arial" charset="0"/>
              </a:rPr>
              <a:t>معادلة الميزانية:  الأصول  =  الخصوم  +  حقوق الملكية</a:t>
            </a:r>
            <a:endParaRPr lang="en-GB" sz="2000" b="1" dirty="0">
              <a:latin typeface="+mn-lt"/>
              <a:cs typeface="Arial" charset="0"/>
            </a:endParaRPr>
          </a:p>
          <a:p>
            <a:pPr marL="342900" indent="-342900" rtl="0" eaLnBrk="0" hangingPunct="0">
              <a:spcBef>
                <a:spcPct val="20000"/>
              </a:spcBef>
              <a:buFont typeface="Wingdings 2" pitchFamily="18" charset="2"/>
              <a:buNone/>
              <a:defRPr/>
            </a:pPr>
            <a:r>
              <a:rPr lang="ar-SA" b="1" dirty="0">
                <a:latin typeface="+mn-lt"/>
                <a:cs typeface="Arial" charset="0"/>
              </a:rPr>
              <a:t>450000 بنك + 250000 مبنى = 200000 قرض البنك + 500000 رأس المال</a:t>
            </a:r>
            <a:endParaRPr lang="en-GB" b="1"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p:txBody>
      </p:sp>
      <p:graphicFrame>
        <p:nvGraphicFramePr>
          <p:cNvPr id="8" name="Content Placeholder 7"/>
          <p:cNvGraphicFramePr>
            <a:graphicFrameLocks/>
          </p:cNvGraphicFramePr>
          <p:nvPr/>
        </p:nvGraphicFramePr>
        <p:xfrm>
          <a:off x="703385" y="1676400"/>
          <a:ext cx="7385538"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9</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2588167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animEffect transition="in" filter="blinds(horizontal)">
                                      <p:cBhvr>
                                        <p:cTn id="17" dur="500"/>
                                        <p:tgtEl>
                                          <p:spTgt spid="7">
                                            <p:txEl>
                                              <p:pRg st="7" end="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
                                            <p:txEl>
                                              <p:pRg st="8" end="8"/>
                                            </p:txEl>
                                          </p:spTgt>
                                        </p:tgtEl>
                                        <p:attrNameLst>
                                          <p:attrName>style.visibility</p:attrName>
                                        </p:attrNameLst>
                                      </p:cBhvr>
                                      <p:to>
                                        <p:strVal val="visible"/>
                                      </p:to>
                                    </p:set>
                                    <p:animEffect transition="in" filter="blinds(horizontal)">
                                      <p:cBhvr>
                                        <p:cTn id="2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6323" name="Content Placeholder 2"/>
          <p:cNvSpPr>
            <a:spLocks noGrp="1"/>
          </p:cNvSpPr>
          <p:nvPr>
            <p:ph idx="1"/>
          </p:nvPr>
        </p:nvSpPr>
        <p:spPr/>
        <p:txBody>
          <a:bodyPr/>
          <a:lstStyle/>
          <a:p>
            <a:endParaRPr lang="en-GB" smtClean="0">
              <a:cs typeface="Arial" pitchFamily="34" charset="0"/>
            </a:endParaRPr>
          </a:p>
        </p:txBody>
      </p:sp>
      <p:sp>
        <p:nvSpPr>
          <p:cNvPr id="56324" name="Slide Number Placeholder 3"/>
          <p:cNvSpPr>
            <a:spLocks noGrp="1"/>
          </p:cNvSpPr>
          <p:nvPr>
            <p:ph type="sldNum" sz="quarter" idx="4294967295"/>
          </p:nvPr>
        </p:nvSpPr>
        <p:spPr bwMode="auto">
          <a:xfrm>
            <a:off x="4526421"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10</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018585" cy="944562"/>
          </a:xfrm>
          <a:prstGeom prst="rect">
            <a:avLst/>
          </a:prstGeom>
          <a:solidFill>
            <a:schemeClr val="accent1"/>
          </a:solidFill>
          <a:ln w="9525">
            <a:noFill/>
            <a:miter lim="800000"/>
            <a:headEnd/>
            <a:tailEnd/>
          </a:ln>
        </p:spPr>
        <p:txBody>
          <a:bodyPr anchor="ctr"/>
          <a:lstStyle/>
          <a:p>
            <a:pPr rtl="0" eaLnBrk="0" hangingPunct="0">
              <a:defRPr/>
            </a:pPr>
            <a:r>
              <a:rPr lang="ar-SA" sz="2800" b="1" dirty="0">
                <a:latin typeface="+mj-lt"/>
                <a:ea typeface="+mj-ea"/>
                <a:cs typeface="Arial" charset="0"/>
              </a:rPr>
              <a:t>بعد العملية السابقة تظهر ميزانية منشأة فاضل التجارية على النحو التالي:</a:t>
            </a:r>
            <a:endParaRPr lang="en-GB" sz="2800" b="1" dirty="0">
              <a:latin typeface="+mj-lt"/>
              <a:ea typeface="+mj-ea"/>
              <a:cs typeface="Arial" charset="0"/>
            </a:endParaRPr>
          </a:p>
        </p:txBody>
      </p:sp>
      <p:sp>
        <p:nvSpPr>
          <p:cNvPr id="6" name="Content Placeholder 2"/>
          <p:cNvSpPr txBox="1">
            <a:spLocks/>
          </p:cNvSpPr>
          <p:nvPr/>
        </p:nvSpPr>
        <p:spPr bwMode="auto">
          <a:xfrm>
            <a:off x="844062" y="1447800"/>
            <a:ext cx="7666892" cy="4572000"/>
          </a:xfrm>
          <a:prstGeom prst="rect">
            <a:avLst/>
          </a:prstGeom>
          <a:noFill/>
          <a:ln w="9525">
            <a:noFill/>
            <a:miter lim="800000"/>
            <a:headEnd/>
            <a:tailEnd/>
          </a:ln>
        </p:spPr>
        <p:txBody>
          <a:bodyPr/>
          <a:lstStyle/>
          <a:p>
            <a:pPr marL="342900" indent="-342900" algn="ctr" rtl="0" eaLnBrk="0" hangingPunct="0">
              <a:spcBef>
                <a:spcPct val="20000"/>
              </a:spcBef>
              <a:buFont typeface="Wingdings 2" pitchFamily="18" charset="2"/>
              <a:buNone/>
              <a:defRPr/>
            </a:pPr>
            <a:r>
              <a:rPr lang="ar-SA" sz="3200" b="1" dirty="0">
                <a:latin typeface="+mn-lt"/>
                <a:cs typeface="Arial" charset="0"/>
              </a:rPr>
              <a:t>الميزانية</a:t>
            </a: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en-GB" sz="3200" dirty="0">
              <a:latin typeface="+mn-lt"/>
              <a:cs typeface="Arial" charset="0"/>
            </a:endParaRPr>
          </a:p>
        </p:txBody>
      </p:sp>
      <p:sp>
        <p:nvSpPr>
          <p:cNvPr id="7" name="Content Placeholder 2"/>
          <p:cNvSpPr txBox="1">
            <a:spLocks/>
          </p:cNvSpPr>
          <p:nvPr/>
        </p:nvSpPr>
        <p:spPr bwMode="auto">
          <a:xfrm>
            <a:off x="844062" y="1295400"/>
            <a:ext cx="7666892"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03384" y="2057401"/>
          <a:ext cx="7244862" cy="3581401"/>
        </p:xfrm>
        <a:graphic>
          <a:graphicData uri="http://schemas.openxmlformats.org/drawingml/2006/table">
            <a:tbl>
              <a:tblPr firstRow="1" bandRow="1">
                <a:tableStyleId>{5C22544A-7EE6-4342-B048-85BDC9FD1C3A}</a:tableStyleId>
              </a:tblPr>
              <a:tblGrid>
                <a:gridCol w="2354580"/>
                <a:gridCol w="1267851"/>
                <a:gridCol w="2354580"/>
                <a:gridCol w="1267851"/>
              </a:tblGrid>
              <a:tr h="504423">
                <a:tc>
                  <a:txBody>
                    <a:bodyPr/>
                    <a:lstStyle/>
                    <a:p>
                      <a:pPr algn="r" rtl="1"/>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solidFill>
                          <a:srgbClr val="FF0000"/>
                        </a:solidFill>
                      </a:endParaRPr>
                    </a:p>
                  </a:txBody>
                  <a:tcPr marL="84406" marR="84406">
                    <a:solidFill>
                      <a:schemeClr val="tx2">
                        <a:lumMod val="20000"/>
                        <a:lumOff val="80000"/>
                      </a:schemeClr>
                    </a:solidFill>
                  </a:tcPr>
                </a:tc>
                <a:tc>
                  <a:txBody>
                    <a:bodyPr/>
                    <a:lstStyle/>
                    <a:p>
                      <a:pPr algn="r" rtl="1"/>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54863">
                <a:tc>
                  <a:txBody>
                    <a:bodyPr/>
                    <a:lstStyle/>
                    <a:p>
                      <a:pPr algn="r" rtl="1"/>
                      <a:r>
                        <a:rPr lang="ar-SA" sz="2000" dirty="0" smtClean="0"/>
                        <a:t>قرض البنك</a:t>
                      </a:r>
                      <a:endParaRPr lang="en-GB" sz="2000" dirty="0"/>
                    </a:p>
                  </a:txBody>
                  <a:tcPr marL="84406" marR="84406">
                    <a:solidFill>
                      <a:schemeClr val="tx2">
                        <a:lumMod val="20000"/>
                        <a:lumOff val="80000"/>
                      </a:schemeClr>
                    </a:solidFill>
                  </a:tcPr>
                </a:tc>
                <a:tc>
                  <a:txBody>
                    <a:bodyPr/>
                    <a:lstStyle/>
                    <a:p>
                      <a:pPr algn="r" rtl="1"/>
                      <a:r>
                        <a:rPr lang="ar-SA" sz="2000" b="1" dirty="0" smtClean="0"/>
                        <a:t>200000</a:t>
                      </a:r>
                      <a:endParaRPr lang="en-GB" sz="2000" b="1" dirty="0"/>
                    </a:p>
                  </a:txBody>
                  <a:tcPr marL="84406" marR="84406">
                    <a:solidFill>
                      <a:schemeClr val="tx2">
                        <a:lumMod val="20000"/>
                        <a:lumOff val="80000"/>
                      </a:schemeClr>
                    </a:solidFill>
                  </a:tcPr>
                </a:tc>
                <a:tc>
                  <a:txBody>
                    <a:bodyPr/>
                    <a:lstStyle/>
                    <a:p>
                      <a:pPr algn="r" rtl="1"/>
                      <a:r>
                        <a:rPr lang="ar-SA" sz="2000" dirty="0" smtClean="0"/>
                        <a:t>بنك</a:t>
                      </a:r>
                      <a:endParaRPr lang="en-GB" sz="2000" dirty="0"/>
                    </a:p>
                  </a:txBody>
                  <a:tcPr marL="84406" marR="84406">
                    <a:solidFill>
                      <a:schemeClr val="tx2">
                        <a:lumMod val="20000"/>
                        <a:lumOff val="80000"/>
                      </a:schemeClr>
                    </a:solidFill>
                  </a:tcPr>
                </a:tc>
                <a:tc>
                  <a:txBody>
                    <a:bodyPr/>
                    <a:lstStyle/>
                    <a:p>
                      <a:pPr algn="r" rtl="1"/>
                      <a:r>
                        <a:rPr lang="ar-SA" sz="2000" b="1" dirty="0" smtClean="0"/>
                        <a:t>450000</a:t>
                      </a:r>
                      <a:endParaRPr lang="en-GB" sz="2000" b="1" dirty="0"/>
                    </a:p>
                  </a:txBody>
                  <a:tcPr marL="84406" marR="84406">
                    <a:solidFill>
                      <a:schemeClr val="tx2">
                        <a:lumMod val="20000"/>
                        <a:lumOff val="80000"/>
                      </a:schemeClr>
                    </a:solidFill>
                  </a:tcPr>
                </a:tc>
              </a:tr>
              <a:tr h="504423">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r>
                        <a:rPr lang="ar-SA" sz="2000" dirty="0" smtClean="0"/>
                        <a:t>مبنى</a:t>
                      </a:r>
                      <a:endParaRPr lang="en-GB" sz="2000" dirty="0"/>
                    </a:p>
                  </a:txBody>
                  <a:tcPr marL="84406" marR="84406">
                    <a:solidFill>
                      <a:schemeClr val="tx2">
                        <a:lumMod val="20000"/>
                        <a:lumOff val="80000"/>
                      </a:schemeClr>
                    </a:solidFill>
                  </a:tcPr>
                </a:tc>
                <a:tc>
                  <a:txBody>
                    <a:bodyPr/>
                    <a:lstStyle/>
                    <a:p>
                      <a:pPr algn="r" rtl="1"/>
                      <a:r>
                        <a:rPr lang="ar-SA" sz="2000" b="1" dirty="0" smtClean="0"/>
                        <a:t>250000</a:t>
                      </a:r>
                      <a:endParaRPr lang="en-GB" sz="2000" b="1" dirty="0"/>
                    </a:p>
                  </a:txBody>
                  <a:tcPr marL="84406" marR="84406">
                    <a:solidFill>
                      <a:schemeClr val="tx2">
                        <a:lumMod val="20000"/>
                        <a:lumOff val="80000"/>
                      </a:schemeClr>
                    </a:solidFill>
                  </a:tcPr>
                </a:tc>
              </a:tr>
              <a:tr h="504423">
                <a:tc>
                  <a:txBody>
                    <a:bodyPr/>
                    <a:lstStyle/>
                    <a:p>
                      <a:pPr algn="r" rtl="1"/>
                      <a:r>
                        <a:rPr lang="ar-SA" sz="2000" b="1" u="sng" dirty="0" smtClean="0">
                          <a:solidFill>
                            <a:srgbClr val="FF0000"/>
                          </a:solidFill>
                        </a:rPr>
                        <a:t>حقوق الملكية</a:t>
                      </a:r>
                      <a:endParaRPr lang="en-GB" sz="2000" b="1"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04423">
                <a:tc>
                  <a:txBody>
                    <a:bodyPr/>
                    <a:lstStyle/>
                    <a:p>
                      <a:pPr algn="r" rtl="1"/>
                      <a:r>
                        <a:rPr lang="ar-SA" sz="2000" dirty="0" smtClean="0"/>
                        <a:t>رأس المال</a:t>
                      </a:r>
                      <a:endParaRPr lang="en-GB" sz="2000" dirty="0"/>
                    </a:p>
                  </a:txBody>
                  <a:tcPr marL="84406" marR="84406">
                    <a:solidFill>
                      <a:schemeClr val="tx2">
                        <a:lumMod val="20000"/>
                        <a:lumOff val="80000"/>
                      </a:schemeClr>
                    </a:solidFill>
                  </a:tcPr>
                </a:tc>
                <a:tc>
                  <a:txBody>
                    <a:bodyPr/>
                    <a:lstStyle/>
                    <a:p>
                      <a:pPr algn="r" rtl="1"/>
                      <a:r>
                        <a:rPr lang="ar-SA" sz="2000" b="1" dirty="0" smtClean="0"/>
                        <a:t>500000</a:t>
                      </a:r>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04423">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04423">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val="2735226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7347" name="Content Placeholder 2"/>
          <p:cNvSpPr>
            <a:spLocks noGrp="1"/>
          </p:cNvSpPr>
          <p:nvPr>
            <p:ph idx="1"/>
          </p:nvPr>
        </p:nvSpPr>
        <p:spPr/>
        <p:txBody>
          <a:bodyPr/>
          <a:lstStyle/>
          <a:p>
            <a:endParaRPr lang="en-GB" smtClean="0">
              <a:cs typeface="Arial" pitchFamily="34" charset="0"/>
            </a:endParaRPr>
          </a:p>
        </p:txBody>
      </p:sp>
      <p:sp>
        <p:nvSpPr>
          <p:cNvPr id="57348" name="Slide Number Placeholder 3"/>
          <p:cNvSpPr>
            <a:spLocks noGrp="1"/>
          </p:cNvSpPr>
          <p:nvPr>
            <p:ph type="sldNum" sz="quarter" idx="4294967295"/>
          </p:nvPr>
        </p:nvSpPr>
        <p:spPr bwMode="auto">
          <a:xfrm>
            <a:off x="4572000" y="6381328"/>
            <a:ext cx="527538" cy="3607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11</a:t>
            </a:r>
            <a:endParaRPr lang="en-US" dirty="0" smtClean="0">
              <a:solidFill>
                <a:schemeClr val="bg1"/>
              </a:solidFill>
              <a:latin typeface="Calibri" pitchFamily="34" charset="0"/>
            </a:endParaRPr>
          </a:p>
        </p:txBody>
      </p:sp>
      <p:sp>
        <p:nvSpPr>
          <p:cNvPr id="5" name="Title 1"/>
          <p:cNvSpPr txBox="1">
            <a:spLocks/>
          </p:cNvSpPr>
          <p:nvPr/>
        </p:nvSpPr>
        <p:spPr bwMode="auto">
          <a:xfrm>
            <a:off x="492369" y="381000"/>
            <a:ext cx="8159262" cy="11430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latin typeface="+mj-lt"/>
                <a:ea typeface="+mj-ea"/>
                <a:cs typeface="+mj-cs"/>
              </a:rPr>
              <a:t>العملية الرابعة: اشترت منشأة فاضل أجهزة تكييف وحاسب آلي من محلات الهدى بمبلغ 50 ألف ريال وتم السداد بشيك.</a:t>
            </a:r>
            <a:endParaRPr lang="en-GB" sz="2800" b="1" dirty="0">
              <a:latin typeface="+mj-lt"/>
              <a:ea typeface="+mj-ea"/>
              <a:cs typeface="+mj-cs"/>
            </a:endParaRPr>
          </a:p>
        </p:txBody>
      </p:sp>
      <p:sp>
        <p:nvSpPr>
          <p:cNvPr id="6" name="Content Placeholder 2"/>
          <p:cNvSpPr txBox="1">
            <a:spLocks/>
          </p:cNvSpPr>
          <p:nvPr/>
        </p:nvSpPr>
        <p:spPr bwMode="auto">
          <a:xfrm>
            <a:off x="417636" y="1905000"/>
            <a:ext cx="8233996" cy="4191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a:defRPr/>
            </a:pPr>
            <a:r>
              <a:rPr lang="ar-SA" sz="2000" b="1" dirty="0">
                <a:latin typeface="Arial" charset="0"/>
                <a:cs typeface="Arial" charset="0"/>
              </a:rPr>
              <a:t>معادلة الميزانية:</a:t>
            </a:r>
            <a:r>
              <a:rPr lang="en-US" sz="2000" b="1" dirty="0">
                <a:latin typeface="Arial" charset="0"/>
                <a:cs typeface="Arial" charset="0"/>
              </a:rPr>
              <a:t> </a:t>
            </a:r>
            <a:r>
              <a:rPr lang="ar-SA" sz="2000" b="1" dirty="0">
                <a:latin typeface="Arial" charset="0"/>
                <a:cs typeface="Arial" charset="0"/>
              </a:rPr>
              <a:t>                                الأصول </a:t>
            </a:r>
            <a:r>
              <a:rPr lang="en-US" sz="2000" b="1" dirty="0">
                <a:latin typeface="Arial" charset="0"/>
                <a:cs typeface="Arial" charset="0"/>
              </a:rPr>
              <a:t>      </a:t>
            </a:r>
            <a:r>
              <a:rPr lang="ar-SA" sz="2000" b="1" dirty="0">
                <a:latin typeface="Arial" charset="0"/>
                <a:cs typeface="Arial" charset="0"/>
              </a:rPr>
              <a:t> = </a:t>
            </a:r>
            <a:r>
              <a:rPr lang="en-US" sz="2000" b="1" dirty="0">
                <a:latin typeface="Arial" charset="0"/>
                <a:cs typeface="Arial" charset="0"/>
              </a:rPr>
              <a:t>  </a:t>
            </a:r>
            <a:r>
              <a:rPr lang="ar-SA" sz="2000" b="1" dirty="0">
                <a:latin typeface="Arial" charset="0"/>
                <a:cs typeface="Arial" charset="0"/>
              </a:rPr>
              <a:t> الخصوم  +  حقوق الملكية</a:t>
            </a:r>
            <a:endParaRPr lang="en-GB" sz="2000" b="1" dirty="0">
              <a:latin typeface="Arial" charset="0"/>
              <a:cs typeface="Arial" charset="0"/>
            </a:endParaRPr>
          </a:p>
          <a:p>
            <a:pPr marL="273050" indent="-273050" eaLnBrk="0" hangingPunct="0">
              <a:spcBef>
                <a:spcPts val="575"/>
              </a:spcBef>
              <a:buClr>
                <a:schemeClr val="accent1"/>
              </a:buClr>
              <a:buSzPct val="85000"/>
              <a:buFont typeface="Wingdings 2" pitchFamily="18" charset="2"/>
              <a:buNone/>
              <a:defRPr/>
            </a:pPr>
            <a:r>
              <a:rPr lang="en-US" sz="1600" b="1" dirty="0">
                <a:latin typeface="+mn-lt"/>
                <a:cs typeface="+mn-cs"/>
              </a:rPr>
              <a:t>   </a:t>
            </a:r>
            <a:r>
              <a:rPr lang="ar-SA" sz="1600" b="1" dirty="0">
                <a:latin typeface="+mn-lt"/>
                <a:cs typeface="+mn-cs"/>
              </a:rPr>
              <a:t> </a:t>
            </a:r>
            <a:r>
              <a:rPr lang="en-US" sz="1600" b="1" dirty="0">
                <a:latin typeface="+mn-lt"/>
                <a:cs typeface="+mn-cs"/>
              </a:rPr>
              <a:t> </a:t>
            </a:r>
            <a:r>
              <a:rPr lang="ar-SA" b="1" dirty="0">
                <a:latin typeface="+mn-lt"/>
                <a:cs typeface="+mn-cs"/>
              </a:rPr>
              <a:t>400000 بنك + 250000 مبنى + 50000 آلات ومعدات   = 200000 قرض البنك + 500000 رأس المال</a:t>
            </a:r>
            <a:endParaRPr lang="en-GB" b="1"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7" name="Content Placeholder 7"/>
          <p:cNvGraphicFramePr>
            <a:graphicFrameLocks/>
          </p:cNvGraphicFramePr>
          <p:nvPr/>
        </p:nvGraphicFramePr>
        <p:xfrm>
          <a:off x="420002" y="2057400"/>
          <a:ext cx="8237716"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5179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animEffect transition="in" filter="blinds(horizontal)">
                                      <p:cBhvr>
                                        <p:cTn id="17" dur="500"/>
                                        <p:tgtEl>
                                          <p:spTgt spid="6">
                                            <p:txEl>
                                              <p:pRg st="7" end="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8" end="8"/>
                                            </p:txEl>
                                          </p:spTgt>
                                        </p:tgtEl>
                                        <p:attrNameLst>
                                          <p:attrName>style.visibility</p:attrName>
                                        </p:attrNameLst>
                                      </p:cBhvr>
                                      <p:to>
                                        <p:strVal val="visible"/>
                                      </p:to>
                                    </p:set>
                                    <p:animEffect transition="in" filter="blinds(horizontal)">
                                      <p:cBhvr>
                                        <p:cTn id="2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8371" name="Content Placeholder 2"/>
          <p:cNvSpPr>
            <a:spLocks noGrp="1"/>
          </p:cNvSpPr>
          <p:nvPr>
            <p:ph idx="1"/>
          </p:nvPr>
        </p:nvSpPr>
        <p:spPr/>
        <p:txBody>
          <a:bodyPr/>
          <a:lstStyle/>
          <a:p>
            <a:endParaRPr lang="en-GB" smtClean="0">
              <a:cs typeface="Arial" pitchFamily="34" charset="0"/>
            </a:endParaRPr>
          </a:p>
        </p:txBody>
      </p:sp>
      <p:sp>
        <p:nvSpPr>
          <p:cNvPr id="58372"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12</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159262" cy="1020762"/>
          </a:xfrm>
          <a:prstGeom prst="rect">
            <a:avLst/>
          </a:prstGeom>
          <a:solidFill>
            <a:schemeClr val="accent1"/>
          </a:solidFill>
          <a:ln w="9525">
            <a:noFill/>
            <a:miter lim="800000"/>
            <a:headEnd/>
            <a:tailEnd/>
          </a:ln>
        </p:spPr>
        <p:txBody>
          <a:bodyPr bIns="91440" anchor="b"/>
          <a:lstStyle/>
          <a:p>
            <a:pPr eaLnBrk="0" hangingPunct="0">
              <a:defRPr/>
            </a:pPr>
            <a:r>
              <a:rPr lang="ar-SA" sz="2800" b="1" dirty="0">
                <a:latin typeface="+mj-lt"/>
                <a:ea typeface="+mj-ea"/>
                <a:cs typeface="+mn-cs"/>
              </a:rPr>
              <a:t>بعد العملية السابقة تظهر ميزانية منشأة فاضل التجارية على النحو التالي:</a:t>
            </a:r>
            <a:endParaRPr lang="en-GB" sz="2800" b="1" dirty="0">
              <a:latin typeface="+mj-lt"/>
              <a:ea typeface="+mj-ea"/>
              <a:cs typeface="+mn-cs"/>
            </a:endParaRPr>
          </a:p>
        </p:txBody>
      </p:sp>
      <p:sp>
        <p:nvSpPr>
          <p:cNvPr id="6" name="Content Placeholder 2"/>
          <p:cNvSpPr txBox="1">
            <a:spLocks/>
          </p:cNvSpPr>
          <p:nvPr/>
        </p:nvSpPr>
        <p:spPr bwMode="auto">
          <a:xfrm>
            <a:off x="492369" y="1447800"/>
            <a:ext cx="8159262"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92369" y="1295400"/>
            <a:ext cx="8159262"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03385" y="2057400"/>
          <a:ext cx="7455878" cy="3527426"/>
        </p:xfrm>
        <a:graphic>
          <a:graphicData uri="http://schemas.openxmlformats.org/drawingml/2006/table">
            <a:tbl>
              <a:tblPr firstRow="1" bandRow="1">
                <a:tableStyleId>{5C22544A-7EE6-4342-B048-85BDC9FD1C3A}</a:tableStyleId>
              </a:tblPr>
              <a:tblGrid>
                <a:gridCol w="2423161"/>
                <a:gridCol w="1304778"/>
                <a:gridCol w="2423161"/>
                <a:gridCol w="1304778"/>
              </a:tblGrid>
              <a:tr h="435485">
                <a:tc>
                  <a:txBody>
                    <a:bodyPr/>
                    <a:lstStyle/>
                    <a:p>
                      <a:pPr algn="r"/>
                      <a:r>
                        <a:rPr lang="ar-SA" sz="2000" u="sng" dirty="0" smtClean="0">
                          <a:solidFill>
                            <a:srgbClr val="FF0000"/>
                          </a:solidFill>
                        </a:rPr>
                        <a:t>الخصوم</a:t>
                      </a:r>
                      <a:endParaRPr lang="en-GB" sz="2000" u="sng" dirty="0">
                        <a:solidFill>
                          <a:srgbClr val="FF0000"/>
                        </a:solidFill>
                      </a:endParaRPr>
                    </a:p>
                  </a:txBody>
                  <a:tcPr marL="84406" marR="84406" marT="45726" marB="45726">
                    <a:solidFill>
                      <a:schemeClr val="tx2">
                        <a:lumMod val="20000"/>
                        <a:lumOff val="80000"/>
                      </a:schemeClr>
                    </a:solidFill>
                  </a:tcPr>
                </a:tc>
                <a:tc>
                  <a:txBody>
                    <a:bodyPr/>
                    <a:lstStyle/>
                    <a:p>
                      <a:pPr algn="r"/>
                      <a:endParaRPr lang="en-GB" sz="2000" b="1" dirty="0">
                        <a:solidFill>
                          <a:srgbClr val="FF0000"/>
                        </a:solidFill>
                      </a:endParaRPr>
                    </a:p>
                  </a:txBody>
                  <a:tcPr marL="84406" marR="84406" marT="45726" marB="45726">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r>
              <a:tr h="479031">
                <a:tc>
                  <a:txBody>
                    <a:bodyPr/>
                    <a:lstStyle/>
                    <a:p>
                      <a:pPr algn="r"/>
                      <a:r>
                        <a:rPr lang="ar-SA" sz="2000" dirty="0" smtClean="0"/>
                        <a:t>قرض البنك</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200000</a:t>
                      </a:r>
                      <a:endParaRPr lang="en-GB" sz="2000" b="1" dirty="0"/>
                    </a:p>
                  </a:txBody>
                  <a:tcPr marL="84406" marR="84406" marT="45726" marB="45726">
                    <a:solidFill>
                      <a:schemeClr val="tx2">
                        <a:lumMod val="20000"/>
                        <a:lumOff val="80000"/>
                      </a:schemeClr>
                    </a:solidFill>
                  </a:tcPr>
                </a:tc>
                <a:tc>
                  <a:txBody>
                    <a:bodyPr/>
                    <a:lstStyle/>
                    <a:p>
                      <a:pPr algn="r"/>
                      <a:r>
                        <a:rPr lang="ar-SA" sz="2000" dirty="0" smtClean="0"/>
                        <a:t>بنك</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400000</a:t>
                      </a:r>
                      <a:endParaRPr lang="en-GB" sz="2000" b="1" dirty="0"/>
                    </a:p>
                  </a:txBody>
                  <a:tcPr marL="84406" marR="84406" marT="45726" marB="45726">
                    <a:solidFill>
                      <a:schemeClr val="tx2">
                        <a:lumMod val="20000"/>
                        <a:lumOff val="80000"/>
                      </a:schemeClr>
                    </a:solidFill>
                  </a:tcPr>
                </a:tc>
              </a:tr>
              <a:tr h="435485">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r>
                        <a:rPr lang="ar-SA" sz="2000" dirty="0" smtClean="0"/>
                        <a:t>آلات ومعدات</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50000</a:t>
                      </a:r>
                      <a:endParaRPr lang="en-GB" sz="2000" b="1" dirty="0"/>
                    </a:p>
                  </a:txBody>
                  <a:tcPr marL="84406" marR="84406" marT="45726" marB="45726">
                    <a:solidFill>
                      <a:schemeClr val="tx2">
                        <a:lumMod val="20000"/>
                        <a:lumOff val="80000"/>
                      </a:schemeClr>
                    </a:solidFill>
                  </a:tcPr>
                </a:tc>
              </a:tr>
              <a:tr h="435485">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r>
                        <a:rPr lang="ar-SA" sz="2000" dirty="0" smtClean="0"/>
                        <a:t>مبنى</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250000</a:t>
                      </a:r>
                      <a:endParaRPr lang="en-GB" sz="2000" b="1" dirty="0"/>
                    </a:p>
                  </a:txBody>
                  <a:tcPr marL="84406" marR="84406" marT="45726" marB="45726">
                    <a:solidFill>
                      <a:schemeClr val="tx2">
                        <a:lumMod val="20000"/>
                        <a:lumOff val="80000"/>
                      </a:schemeClr>
                    </a:solidFill>
                  </a:tcPr>
                </a:tc>
              </a:tr>
              <a:tr h="435485">
                <a:tc>
                  <a:txBody>
                    <a:bodyPr/>
                    <a:lstStyle/>
                    <a:p>
                      <a:pPr algn="r"/>
                      <a:r>
                        <a:rPr lang="ar-SA" sz="2000" b="1" u="sng" dirty="0" smtClean="0">
                          <a:solidFill>
                            <a:srgbClr val="FF0000"/>
                          </a:solidFill>
                        </a:rPr>
                        <a:t>حقوق الملكية</a:t>
                      </a:r>
                      <a:endParaRPr lang="en-GB" sz="2000" b="1" u="sng" dirty="0">
                        <a:solidFill>
                          <a:srgbClr val="FF0000"/>
                        </a:solidFill>
                      </a:endParaRPr>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endParaRPr lang="en-GB" sz="1800" dirty="0"/>
                    </a:p>
                  </a:txBody>
                  <a:tcPr marL="84406" marR="84406" marT="45726" marB="45726">
                    <a:solidFill>
                      <a:schemeClr val="tx2">
                        <a:lumMod val="20000"/>
                        <a:lumOff val="80000"/>
                      </a:schemeClr>
                    </a:solidFill>
                  </a:tcPr>
                </a:tc>
                <a:tc>
                  <a:txBody>
                    <a:bodyPr/>
                    <a:lstStyle/>
                    <a:p>
                      <a:pPr algn="r"/>
                      <a:endParaRPr lang="en-GB" sz="1800" dirty="0"/>
                    </a:p>
                  </a:txBody>
                  <a:tcPr marL="84406" marR="84406" marT="45726" marB="45726">
                    <a:solidFill>
                      <a:schemeClr val="tx2">
                        <a:lumMod val="20000"/>
                        <a:lumOff val="80000"/>
                      </a:schemeClr>
                    </a:solidFill>
                  </a:tcPr>
                </a:tc>
              </a:tr>
              <a:tr h="435485">
                <a:tc>
                  <a:txBody>
                    <a:bodyPr/>
                    <a:lstStyle/>
                    <a:p>
                      <a:pPr algn="r"/>
                      <a:r>
                        <a:rPr lang="ar-SA" sz="2000" dirty="0" smtClean="0"/>
                        <a:t>رأس المال</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500000</a:t>
                      </a:r>
                      <a:endParaRPr lang="en-GB" sz="2000" b="1" dirty="0"/>
                    </a:p>
                  </a:txBody>
                  <a:tcPr marL="84406" marR="84406" marT="45726" marB="45726">
                    <a:solidFill>
                      <a:schemeClr val="tx2">
                        <a:lumMod val="20000"/>
                        <a:lumOff val="80000"/>
                      </a:schemeClr>
                    </a:solidFill>
                  </a:tcPr>
                </a:tc>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r>
              <a:tr h="435485">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r>
              <a:tr h="435485">
                <a:tc>
                  <a:txBody>
                    <a:bodyPr/>
                    <a:lstStyle/>
                    <a:p>
                      <a:pPr algn="r"/>
                      <a:r>
                        <a:rPr lang="ar-SA" sz="2000" dirty="0" smtClean="0"/>
                        <a:t>المجموع</a:t>
                      </a:r>
                      <a:endParaRPr lang="en-GB" sz="2000" dirty="0"/>
                    </a:p>
                  </a:txBody>
                  <a:tcPr marL="84406" marR="84406" marT="45726" marB="45726">
                    <a:solidFill>
                      <a:srgbClr val="FFFF00"/>
                    </a:solidFill>
                  </a:tcPr>
                </a:tc>
                <a:tc>
                  <a:txBody>
                    <a:bodyPr/>
                    <a:lstStyle/>
                    <a:p>
                      <a:pPr algn="r"/>
                      <a:r>
                        <a:rPr lang="ar-SA" sz="2000" b="1" dirty="0" smtClean="0"/>
                        <a:t>700000</a:t>
                      </a:r>
                      <a:endParaRPr lang="en-GB" sz="2000" b="1" dirty="0"/>
                    </a:p>
                  </a:txBody>
                  <a:tcPr marL="84406" marR="84406" marT="45726" marB="45726">
                    <a:solidFill>
                      <a:srgbClr val="FFFF00"/>
                    </a:solidFill>
                  </a:tcPr>
                </a:tc>
                <a:tc>
                  <a:txBody>
                    <a:bodyPr/>
                    <a:lstStyle/>
                    <a:p>
                      <a:pPr algn="r"/>
                      <a:r>
                        <a:rPr lang="ar-SA" sz="2000" dirty="0" smtClean="0"/>
                        <a:t>المجموع</a:t>
                      </a:r>
                      <a:endParaRPr lang="en-GB" sz="2000" dirty="0"/>
                    </a:p>
                  </a:txBody>
                  <a:tcPr marL="84406" marR="84406" marT="45726" marB="45726">
                    <a:solidFill>
                      <a:srgbClr val="FFFF00"/>
                    </a:solidFill>
                  </a:tcPr>
                </a:tc>
                <a:tc>
                  <a:txBody>
                    <a:bodyPr/>
                    <a:lstStyle/>
                    <a:p>
                      <a:pPr algn="r"/>
                      <a:r>
                        <a:rPr lang="ar-SA" sz="2000" b="1" dirty="0" smtClean="0"/>
                        <a:t>700000</a:t>
                      </a:r>
                      <a:endParaRPr lang="en-GB" sz="2000" b="1" dirty="0"/>
                    </a:p>
                  </a:txBody>
                  <a:tcPr marL="84406" marR="84406" marT="45726" marB="45726">
                    <a:solidFill>
                      <a:srgbClr val="FFFF00"/>
                    </a:solidFill>
                  </a:tcPr>
                </a:tc>
              </a:tr>
            </a:tbl>
          </a:graphicData>
        </a:graphic>
      </p:graphicFrame>
    </p:spTree>
    <p:extLst>
      <p:ext uri="{BB962C8B-B14F-4D97-AF65-F5344CB8AC3E}">
        <p14:creationId xmlns:p14="http://schemas.microsoft.com/office/powerpoint/2010/main" val="1747027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9395" name="Content Placeholder 2"/>
          <p:cNvSpPr>
            <a:spLocks noGrp="1"/>
          </p:cNvSpPr>
          <p:nvPr>
            <p:ph idx="1"/>
          </p:nvPr>
        </p:nvSpPr>
        <p:spPr/>
        <p:txBody>
          <a:bodyPr/>
          <a:lstStyle/>
          <a:p>
            <a:endParaRPr lang="en-GB" smtClean="0">
              <a:cs typeface="Arial" pitchFamily="34" charset="0"/>
            </a:endParaRPr>
          </a:p>
        </p:txBody>
      </p:sp>
      <p:sp>
        <p:nvSpPr>
          <p:cNvPr id="59396" name="Slide Number Placeholder 3"/>
          <p:cNvSpPr>
            <a:spLocks noGrp="1"/>
          </p:cNvSpPr>
          <p:nvPr>
            <p:ph type="sldNum" sz="quarter" idx="4294967295"/>
          </p:nvPr>
        </p:nvSpPr>
        <p:spPr bwMode="auto">
          <a:xfrm>
            <a:off x="4539992"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13</a:t>
            </a:r>
            <a:endParaRPr lang="en-US" dirty="0" smtClean="0">
              <a:solidFill>
                <a:schemeClr val="bg1"/>
              </a:solidFill>
              <a:latin typeface="Calibri" pitchFamily="34" charset="0"/>
            </a:endParaRPr>
          </a:p>
        </p:txBody>
      </p:sp>
      <p:sp>
        <p:nvSpPr>
          <p:cNvPr id="5" name="Title 1"/>
          <p:cNvSpPr txBox="1">
            <a:spLocks/>
          </p:cNvSpPr>
          <p:nvPr/>
        </p:nvSpPr>
        <p:spPr bwMode="auto">
          <a:xfrm>
            <a:off x="492369" y="260648"/>
            <a:ext cx="8159262" cy="1263352"/>
          </a:xfrm>
          <a:prstGeom prst="rect">
            <a:avLst/>
          </a:prstGeom>
          <a:solidFill>
            <a:schemeClr val="accent1"/>
          </a:solidFill>
          <a:ln w="9525">
            <a:noFill/>
            <a:miter lim="800000"/>
            <a:headEnd/>
            <a:tailEnd/>
          </a:ln>
        </p:spPr>
        <p:txBody>
          <a:bodyPr bIns="91440" anchor="b"/>
          <a:lstStyle/>
          <a:p>
            <a:pPr algn="just" eaLnBrk="0" hangingPunct="0">
              <a:defRPr/>
            </a:pPr>
            <a:r>
              <a:rPr lang="ar-SA" sz="2600" b="1" dirty="0">
                <a:ea typeface="+mj-ea"/>
              </a:rPr>
              <a:t>العملية الخامسة: سحبت منشأة فاضل مبلغ 100 ألف ريال من حساب المنشأة بالبنك وأودعته صندوق المنشأة لمواجهة احتياجات المنشأة من النقدية</a:t>
            </a:r>
            <a:endParaRPr lang="en-GB" sz="2600" b="1" dirty="0">
              <a:ea typeface="+mj-ea"/>
            </a:endParaRPr>
          </a:p>
        </p:txBody>
      </p:sp>
      <p:sp>
        <p:nvSpPr>
          <p:cNvPr id="6" name="Content Placeholder 2"/>
          <p:cNvSpPr txBox="1">
            <a:spLocks/>
          </p:cNvSpPr>
          <p:nvPr/>
        </p:nvSpPr>
        <p:spPr bwMode="auto">
          <a:xfrm>
            <a:off x="417635" y="1905000"/>
            <a:ext cx="8316057" cy="4191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a:defRPr/>
            </a:pPr>
            <a:r>
              <a:rPr lang="ar-SA" sz="2000" b="1" dirty="0"/>
              <a:t>معادلة الميزانية:               الأصول                                   = الخصوم            +  حقوق الملكية</a:t>
            </a:r>
            <a:endParaRPr lang="en-GB" sz="2000" b="1" dirty="0"/>
          </a:p>
          <a:p>
            <a:pPr marL="273050" indent="-273050" eaLnBrk="0" hangingPunct="0">
              <a:spcBef>
                <a:spcPts val="575"/>
              </a:spcBef>
              <a:buClr>
                <a:schemeClr val="accent1"/>
              </a:buClr>
              <a:buSzPct val="85000"/>
              <a:buFont typeface="Wingdings 2" pitchFamily="18" charset="2"/>
              <a:buNone/>
              <a:defRPr/>
            </a:pPr>
            <a:r>
              <a:rPr lang="ar-SA" sz="1600" b="1" dirty="0">
                <a:latin typeface="+mn-lt"/>
                <a:cs typeface="+mn-cs"/>
              </a:rPr>
              <a:t>300000 بنك + 100000صندوق + 250000 مبنى + 50000 آلات ومعدات  = 200000 قرض البنك + 500000 رأس </a:t>
            </a:r>
            <a:r>
              <a:rPr lang="ar-SA" sz="1600" b="1" dirty="0" smtClean="0">
                <a:latin typeface="+mn-lt"/>
                <a:cs typeface="+mn-cs"/>
              </a:rPr>
              <a:t>المال</a:t>
            </a:r>
            <a:endParaRPr lang="en-GB" sz="1600" b="1" dirty="0">
              <a:latin typeface="+mn-lt"/>
              <a:cs typeface="+mn-cs"/>
            </a:endParaRPr>
          </a:p>
        </p:txBody>
      </p:sp>
      <p:graphicFrame>
        <p:nvGraphicFramePr>
          <p:cNvPr id="7" name="Content Placeholder 7"/>
          <p:cNvGraphicFramePr>
            <a:graphicFrameLocks/>
          </p:cNvGraphicFramePr>
          <p:nvPr/>
        </p:nvGraphicFramePr>
        <p:xfrm>
          <a:off x="420002" y="2057400"/>
          <a:ext cx="8237716"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90843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animEffect transition="in" filter="blinds(horizontal)">
                                      <p:cBhvr>
                                        <p:cTn id="17" dur="500"/>
                                        <p:tgtEl>
                                          <p:spTgt spid="6">
                                            <p:txEl>
                                              <p:pRg st="7" end="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8" end="8"/>
                                            </p:txEl>
                                          </p:spTgt>
                                        </p:tgtEl>
                                        <p:attrNameLst>
                                          <p:attrName>style.visibility</p:attrName>
                                        </p:attrNameLst>
                                      </p:cBhvr>
                                      <p:to>
                                        <p:strVal val="visible"/>
                                      </p:to>
                                    </p:set>
                                    <p:animEffect transition="in" filter="blinds(horizontal)">
                                      <p:cBhvr>
                                        <p:cTn id="2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0419" name="Content Placeholder 2"/>
          <p:cNvSpPr>
            <a:spLocks noGrp="1"/>
          </p:cNvSpPr>
          <p:nvPr>
            <p:ph idx="1"/>
          </p:nvPr>
        </p:nvSpPr>
        <p:spPr/>
        <p:txBody>
          <a:bodyPr/>
          <a:lstStyle/>
          <a:p>
            <a:endParaRPr lang="en-GB" smtClean="0">
              <a:cs typeface="Arial" pitchFamily="34" charset="0"/>
            </a:endParaRPr>
          </a:p>
        </p:txBody>
      </p:sp>
      <p:sp>
        <p:nvSpPr>
          <p:cNvPr id="60420" name="Slide Number Placeholder 3"/>
          <p:cNvSpPr>
            <a:spLocks noGrp="1"/>
          </p:cNvSpPr>
          <p:nvPr>
            <p:ph type="sldNum" sz="quarter" idx="4294967295"/>
          </p:nvPr>
        </p:nvSpPr>
        <p:spPr bwMode="auto">
          <a:xfrm>
            <a:off x="4537328"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14</a:t>
            </a:r>
            <a:endParaRPr lang="en-US" dirty="0" smtClean="0">
              <a:solidFill>
                <a:schemeClr val="bg1"/>
              </a:solidFill>
              <a:latin typeface="Calibri" pitchFamily="34" charset="0"/>
            </a:endParaRPr>
          </a:p>
        </p:txBody>
      </p:sp>
      <p:sp>
        <p:nvSpPr>
          <p:cNvPr id="5" name="Title 1"/>
          <p:cNvSpPr txBox="1">
            <a:spLocks/>
          </p:cNvSpPr>
          <p:nvPr/>
        </p:nvSpPr>
        <p:spPr bwMode="auto">
          <a:xfrm>
            <a:off x="422031" y="152400"/>
            <a:ext cx="8299938" cy="1066800"/>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endParaRPr lang="en-GB" sz="2800" b="1" dirty="0">
              <a:ea typeface="+mj-ea"/>
            </a:endParaRPr>
          </a:p>
        </p:txBody>
      </p:sp>
      <p:sp>
        <p:nvSpPr>
          <p:cNvPr id="6" name="Content Placeholder 2"/>
          <p:cNvSpPr txBox="1">
            <a:spLocks/>
          </p:cNvSpPr>
          <p:nvPr/>
        </p:nvSpPr>
        <p:spPr bwMode="auto">
          <a:xfrm>
            <a:off x="422031" y="1447800"/>
            <a:ext cx="829993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22031" y="1295400"/>
            <a:ext cx="8299938"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633046" y="2057401"/>
          <a:ext cx="7526216" cy="3810003"/>
        </p:xfrm>
        <a:graphic>
          <a:graphicData uri="http://schemas.openxmlformats.org/drawingml/2006/table">
            <a:tbl>
              <a:tblPr firstRow="1" bandRow="1">
                <a:tableStyleId>{5C22544A-7EE6-4342-B048-85BDC9FD1C3A}</a:tableStyleId>
              </a:tblPr>
              <a:tblGrid>
                <a:gridCol w="2446020"/>
                <a:gridCol w="1317088"/>
                <a:gridCol w="2446020"/>
                <a:gridCol w="1317088"/>
              </a:tblGrid>
              <a:tr h="414131">
                <a:tc>
                  <a:txBody>
                    <a:bodyPr/>
                    <a:lstStyle/>
                    <a:p>
                      <a:pPr algn="r"/>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solidFill>
                          <a:srgbClr val="FF0000"/>
                        </a:solidFill>
                      </a:endParaRPr>
                    </a:p>
                  </a:txBody>
                  <a:tcPr marL="84406" marR="84406">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455543">
                <a:tc>
                  <a:txBody>
                    <a:bodyPr/>
                    <a:lstStyle/>
                    <a:p>
                      <a:pPr algn="r"/>
                      <a:r>
                        <a:rPr lang="ar-SA" sz="2000" dirty="0" smtClean="0"/>
                        <a:t>قرض البنك</a:t>
                      </a:r>
                      <a:endParaRPr lang="en-GB" sz="2000" dirty="0"/>
                    </a:p>
                  </a:txBody>
                  <a:tcPr marL="84406" marR="84406">
                    <a:solidFill>
                      <a:schemeClr val="tx2">
                        <a:lumMod val="20000"/>
                        <a:lumOff val="80000"/>
                      </a:schemeClr>
                    </a:solidFill>
                  </a:tcPr>
                </a:tc>
                <a:tc>
                  <a:txBody>
                    <a:bodyPr/>
                    <a:lstStyle/>
                    <a:p>
                      <a:pPr algn="r"/>
                      <a:r>
                        <a:rPr lang="ar-SA" sz="2000" b="1" dirty="0" smtClean="0"/>
                        <a:t>200000</a:t>
                      </a:r>
                      <a:endParaRPr lang="en-GB" sz="2000" b="1" dirty="0"/>
                    </a:p>
                  </a:txBody>
                  <a:tcPr marL="84406" marR="84406">
                    <a:solidFill>
                      <a:schemeClr val="tx2">
                        <a:lumMod val="20000"/>
                        <a:lumOff val="80000"/>
                      </a:schemeClr>
                    </a:solidFill>
                  </a:tcPr>
                </a:tc>
                <a:tc>
                  <a:txBody>
                    <a:bodyPr/>
                    <a:lstStyle/>
                    <a:p>
                      <a:pPr algn="r"/>
                      <a:r>
                        <a:rPr lang="ar-SA" sz="2000" dirty="0" smtClean="0"/>
                        <a:t>صندوق</a:t>
                      </a:r>
                      <a:endParaRPr lang="en-GB" sz="2000" dirty="0"/>
                    </a:p>
                  </a:txBody>
                  <a:tcPr marL="84406" marR="84406">
                    <a:solidFill>
                      <a:schemeClr val="tx2">
                        <a:lumMod val="20000"/>
                        <a:lumOff val="80000"/>
                      </a:schemeClr>
                    </a:solidFill>
                  </a:tcPr>
                </a:tc>
                <a:tc>
                  <a:txBody>
                    <a:bodyPr/>
                    <a:lstStyle/>
                    <a:p>
                      <a:pPr algn="r"/>
                      <a:r>
                        <a:rPr lang="ar-SA" sz="2000" b="1" dirty="0" smtClean="0"/>
                        <a:t>100000</a:t>
                      </a:r>
                      <a:endParaRPr lang="en-GB" sz="2000" b="1" dirty="0"/>
                    </a:p>
                  </a:txBody>
                  <a:tcPr marL="84406" marR="84406">
                    <a:solidFill>
                      <a:schemeClr val="tx2">
                        <a:lumMod val="20000"/>
                        <a:lumOff val="80000"/>
                      </a:schemeClr>
                    </a:solidFill>
                  </a:tcPr>
                </a:tc>
              </a:tr>
              <a:tr h="455543">
                <a:tc>
                  <a:txBody>
                    <a:bodyPr/>
                    <a:lstStyle/>
                    <a:p>
                      <a:pPr algn="r"/>
                      <a:endParaRPr lang="en-GB" sz="180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r>
                        <a:rPr lang="ar-SA" sz="2000" dirty="0" smtClean="0"/>
                        <a:t>بنك</a:t>
                      </a:r>
                      <a:endParaRPr lang="en-GB" sz="2000" dirty="0"/>
                    </a:p>
                  </a:txBody>
                  <a:tcPr marL="84406" marR="84406">
                    <a:solidFill>
                      <a:schemeClr val="tx2">
                        <a:lumMod val="20000"/>
                        <a:lumOff val="80000"/>
                      </a:schemeClr>
                    </a:solidFill>
                  </a:tcPr>
                </a:tc>
                <a:tc>
                  <a:txBody>
                    <a:bodyPr/>
                    <a:lstStyle/>
                    <a:p>
                      <a:pPr algn="r"/>
                      <a:r>
                        <a:rPr lang="ar-SA" sz="2000" b="1" dirty="0" smtClean="0"/>
                        <a:t>300000</a:t>
                      </a:r>
                      <a:endParaRPr lang="en-GB" sz="2000" b="1" dirty="0"/>
                    </a:p>
                  </a:txBody>
                  <a:tcPr marL="84406" marR="84406">
                    <a:solidFill>
                      <a:schemeClr val="tx2">
                        <a:lumMod val="20000"/>
                        <a:lumOff val="80000"/>
                      </a:schemeClr>
                    </a:solidFill>
                  </a:tcPr>
                </a:tc>
              </a:tr>
              <a:tr h="414131">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آلات ومعدات</a:t>
                      </a:r>
                      <a:endParaRPr lang="en-GB" sz="2000" dirty="0"/>
                    </a:p>
                  </a:txBody>
                  <a:tcPr marL="84406" marR="84406">
                    <a:solidFill>
                      <a:schemeClr val="tx2">
                        <a:lumMod val="20000"/>
                        <a:lumOff val="80000"/>
                      </a:schemeClr>
                    </a:solidFill>
                  </a:tcPr>
                </a:tc>
                <a:tc>
                  <a:txBody>
                    <a:bodyPr/>
                    <a:lstStyle/>
                    <a:p>
                      <a:pPr algn="r"/>
                      <a:r>
                        <a:rPr lang="ar-SA" sz="2000" b="1" dirty="0" smtClean="0"/>
                        <a:t>50000</a:t>
                      </a:r>
                      <a:endParaRPr lang="en-GB" sz="2000" b="1" dirty="0"/>
                    </a:p>
                  </a:txBody>
                  <a:tcPr marL="84406" marR="84406">
                    <a:solidFill>
                      <a:schemeClr val="tx2">
                        <a:lumMod val="20000"/>
                        <a:lumOff val="80000"/>
                      </a:schemeClr>
                    </a:solidFill>
                  </a:tcPr>
                </a:tc>
              </a:tr>
              <a:tr h="414131">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مبنى</a:t>
                      </a:r>
                      <a:endParaRPr lang="en-GB" sz="2000" dirty="0"/>
                    </a:p>
                  </a:txBody>
                  <a:tcPr marL="84406" marR="84406">
                    <a:solidFill>
                      <a:schemeClr val="tx2">
                        <a:lumMod val="20000"/>
                        <a:lumOff val="80000"/>
                      </a:schemeClr>
                    </a:solidFill>
                  </a:tcPr>
                </a:tc>
                <a:tc>
                  <a:txBody>
                    <a:bodyPr/>
                    <a:lstStyle/>
                    <a:p>
                      <a:pPr algn="r"/>
                      <a:r>
                        <a:rPr lang="ar-SA" sz="2000" b="1" dirty="0" smtClean="0"/>
                        <a:t>250000</a:t>
                      </a:r>
                      <a:endParaRPr lang="en-GB" sz="2000" b="1" dirty="0"/>
                    </a:p>
                  </a:txBody>
                  <a:tcPr marL="84406" marR="84406">
                    <a:solidFill>
                      <a:schemeClr val="tx2">
                        <a:lumMod val="20000"/>
                        <a:lumOff val="80000"/>
                      </a:schemeClr>
                    </a:solidFill>
                  </a:tcPr>
                </a:tc>
              </a:tr>
              <a:tr h="414131">
                <a:tc>
                  <a:txBody>
                    <a:bodyPr/>
                    <a:lstStyle/>
                    <a:p>
                      <a:pPr algn="r"/>
                      <a:r>
                        <a:rPr lang="ar-SA" sz="2000" b="1" u="sng" dirty="0" smtClean="0">
                          <a:solidFill>
                            <a:srgbClr val="FF0000"/>
                          </a:solidFill>
                        </a:rPr>
                        <a:t>حقوق الملكية</a:t>
                      </a:r>
                      <a:endParaRPr lang="en-GB" sz="2000" b="1"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sz="180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r>
              <a:tr h="414131">
                <a:tc>
                  <a:txBody>
                    <a:bodyPr/>
                    <a:lstStyle/>
                    <a:p>
                      <a:pPr algn="r"/>
                      <a:r>
                        <a:rPr lang="ar-SA" sz="2000" dirty="0" smtClean="0"/>
                        <a:t>رأس المال</a:t>
                      </a:r>
                      <a:endParaRPr lang="en-GB" sz="2000" dirty="0"/>
                    </a:p>
                  </a:txBody>
                  <a:tcPr marL="84406" marR="84406">
                    <a:solidFill>
                      <a:schemeClr val="tx2">
                        <a:lumMod val="20000"/>
                        <a:lumOff val="80000"/>
                      </a:schemeClr>
                    </a:solidFill>
                  </a:tcPr>
                </a:tc>
                <a:tc>
                  <a:txBody>
                    <a:bodyPr/>
                    <a:lstStyle/>
                    <a:p>
                      <a:pPr algn="r"/>
                      <a:r>
                        <a:rPr lang="ar-SA" sz="2000" b="1" dirty="0" smtClean="0"/>
                        <a:t>500000</a:t>
                      </a: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414131">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414131">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700000</a:t>
                      </a:r>
                      <a:endParaRPr lang="en-GB" sz="2000" b="1" dirty="0"/>
                    </a:p>
                  </a:txBody>
                  <a:tcPr marL="84406" marR="84406">
                    <a:solidFill>
                      <a:srgbClr val="FFFF00"/>
                    </a:solidFill>
                  </a:tcPr>
                </a:tc>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700000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val="1131340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61443" name="Content Placeholder 2"/>
          <p:cNvSpPr>
            <a:spLocks noGrp="1"/>
          </p:cNvSpPr>
          <p:nvPr>
            <p:ph idx="1"/>
          </p:nvPr>
        </p:nvSpPr>
        <p:spPr>
          <a:xfrm>
            <a:off x="457200" y="1600200"/>
            <a:ext cx="8229600" cy="4038600"/>
          </a:xfrm>
        </p:spPr>
        <p:txBody>
          <a:bodyPr/>
          <a:lstStyle/>
          <a:p>
            <a:endParaRPr lang="en-GB" smtClean="0">
              <a:cs typeface="Arial" pitchFamily="34" charset="0"/>
            </a:endParaRPr>
          </a:p>
        </p:txBody>
      </p:sp>
      <p:sp>
        <p:nvSpPr>
          <p:cNvPr id="5" name="Content Placeholder 2"/>
          <p:cNvSpPr txBox="1">
            <a:spLocks/>
          </p:cNvSpPr>
          <p:nvPr/>
        </p:nvSpPr>
        <p:spPr bwMode="auto">
          <a:xfrm>
            <a:off x="637443" y="1752600"/>
            <a:ext cx="8071338" cy="1219200"/>
          </a:xfrm>
          <a:prstGeom prst="rect">
            <a:avLst/>
          </a:prstGeom>
          <a:noFill/>
          <a:ln w="9525">
            <a:noFill/>
            <a:miter lim="800000"/>
            <a:headEnd/>
            <a:tailEnd/>
          </a:ln>
        </p:spPr>
        <p:txBody>
          <a:bodyPr/>
          <a:lstStyle/>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p:txBody>
      </p:sp>
      <p:sp>
        <p:nvSpPr>
          <p:cNvPr id="6" name="Title 1"/>
          <p:cNvSpPr txBox="1">
            <a:spLocks/>
          </p:cNvSpPr>
          <p:nvPr/>
        </p:nvSpPr>
        <p:spPr bwMode="auto">
          <a:xfrm>
            <a:off x="492369" y="188640"/>
            <a:ext cx="8229600" cy="1106760"/>
          </a:xfrm>
          <a:prstGeom prst="rect">
            <a:avLst/>
          </a:prstGeom>
          <a:solidFill>
            <a:schemeClr val="accent1"/>
          </a:solidFill>
          <a:ln w="9525">
            <a:noFill/>
            <a:miter lim="800000"/>
            <a:headEnd/>
            <a:tailEnd/>
          </a:ln>
        </p:spPr>
        <p:txBody>
          <a:bodyPr bIns="91440" anchor="b"/>
          <a:lstStyle/>
          <a:p>
            <a:pPr algn="just" eaLnBrk="0" hangingPunct="0">
              <a:defRPr/>
            </a:pPr>
            <a:endParaRPr lang="ar-SA" sz="2400" b="1" dirty="0">
              <a:ea typeface="+mj-ea"/>
            </a:endParaRPr>
          </a:p>
          <a:p>
            <a:pPr algn="just" eaLnBrk="0" hangingPunct="0">
              <a:defRPr/>
            </a:pPr>
            <a:endParaRPr lang="ar-SA" sz="2400" b="1" dirty="0">
              <a:ea typeface="+mj-ea"/>
            </a:endParaRPr>
          </a:p>
          <a:p>
            <a:pPr algn="just" eaLnBrk="0" hangingPunct="0">
              <a:defRPr/>
            </a:pPr>
            <a:endParaRPr lang="ar-SA" sz="2400" b="1" dirty="0">
              <a:ea typeface="+mj-ea"/>
            </a:endParaRPr>
          </a:p>
          <a:p>
            <a:pPr algn="just" eaLnBrk="0" hangingPunct="0">
              <a:defRPr/>
            </a:pPr>
            <a:r>
              <a:rPr lang="ar-SA" sz="2400" b="1" dirty="0">
                <a:ea typeface="+mj-ea"/>
              </a:rPr>
              <a:t>العملية السادسة: قامت منشأة فاضل بشراء أثاث وتجهيزات للمنشأة من شركة الأمل بمبلغ 70 ألف ريال دفعت منها مبلغ 40 ألف ريال نقداً والباقي على الحساب (بالأجل)</a:t>
            </a:r>
            <a:endParaRPr lang="en-GB" sz="2400" b="1" dirty="0">
              <a:ea typeface="+mj-ea"/>
            </a:endParaRPr>
          </a:p>
        </p:txBody>
      </p:sp>
      <p:sp>
        <p:nvSpPr>
          <p:cNvPr id="7" name="Content Placeholder 2"/>
          <p:cNvSpPr txBox="1">
            <a:spLocks/>
          </p:cNvSpPr>
          <p:nvPr/>
        </p:nvSpPr>
        <p:spPr bwMode="auto">
          <a:xfrm>
            <a:off x="417635" y="1676400"/>
            <a:ext cx="8387862" cy="44196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8" name="Content Placeholder 7"/>
          <p:cNvGraphicFramePr>
            <a:graphicFrameLocks/>
          </p:cNvGraphicFramePr>
          <p:nvPr/>
        </p:nvGraphicFramePr>
        <p:xfrm>
          <a:off x="420001" y="1524000"/>
          <a:ext cx="8308731"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536" name="Rectangle 8"/>
          <p:cNvSpPr>
            <a:spLocks noChangeArrowheads="1"/>
          </p:cNvSpPr>
          <p:nvPr/>
        </p:nvSpPr>
        <p:spPr bwMode="auto">
          <a:xfrm>
            <a:off x="1688123" y="5638800"/>
            <a:ext cx="590843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rtl="0" eaLnBrk="0" hangingPunct="0">
              <a:spcBef>
                <a:spcPct val="20000"/>
              </a:spcBef>
            </a:pPr>
            <a:r>
              <a:rPr lang="ar-SA" b="1"/>
              <a:t>              معادلة الميزانية:  الأصول = الخصوم  +  حقوق الملكية</a:t>
            </a:r>
            <a:endParaRPr lang="en-GB" b="1"/>
          </a:p>
        </p:txBody>
      </p:sp>
      <p:sp>
        <p:nvSpPr>
          <p:cNvPr id="61450" name="Slide Number Placeholder 3"/>
          <p:cNvSpPr>
            <a:spLocks noGrp="1"/>
          </p:cNvSpPr>
          <p:nvPr>
            <p:ph type="sldNum" sz="quarter" idx="4294967295"/>
          </p:nvPr>
        </p:nvSpPr>
        <p:spPr bwMode="auto">
          <a:xfrm>
            <a:off x="4540641"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15</a:t>
            </a:r>
            <a:endParaRPr lang="en-US" dirty="0" smtClean="0">
              <a:solidFill>
                <a:schemeClr val="bg1"/>
              </a:solidFill>
              <a:latin typeface="Calibri" pitchFamily="34" charset="0"/>
            </a:endParaRPr>
          </a:p>
        </p:txBody>
      </p:sp>
    </p:spTree>
    <p:extLst>
      <p:ext uri="{BB962C8B-B14F-4D97-AF65-F5344CB8AC3E}">
        <p14:creationId xmlns:p14="http://schemas.microsoft.com/office/powerpoint/2010/main" val="3516802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2536">
                                            <p:txEl>
                                              <p:pRg st="0" end="0"/>
                                            </p:txEl>
                                          </p:spTgt>
                                        </p:tgtEl>
                                        <p:attrNameLst>
                                          <p:attrName>style.visibility</p:attrName>
                                        </p:attrNameLst>
                                      </p:cBhvr>
                                      <p:to>
                                        <p:strVal val="visible"/>
                                      </p:to>
                                    </p:set>
                                    <p:animEffect transition="in" filter="blinds(horizontal)">
                                      <p:cBhvr>
                                        <p:cTn id="17" dur="500"/>
                                        <p:tgtEl>
                                          <p:spTgt spid="225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2467" name="Content Placeholder 2"/>
          <p:cNvSpPr>
            <a:spLocks noGrp="1"/>
          </p:cNvSpPr>
          <p:nvPr>
            <p:ph idx="1"/>
          </p:nvPr>
        </p:nvSpPr>
        <p:spPr/>
        <p:txBody>
          <a:bodyPr/>
          <a:lstStyle/>
          <a:p>
            <a:endParaRPr lang="en-GB" smtClean="0">
              <a:cs typeface="Arial" pitchFamily="34" charset="0"/>
            </a:endParaRPr>
          </a:p>
        </p:txBody>
      </p:sp>
      <p:sp>
        <p:nvSpPr>
          <p:cNvPr id="62468" name="Slide Number Placeholder 3"/>
          <p:cNvSpPr>
            <a:spLocks noGrp="1"/>
          </p:cNvSpPr>
          <p:nvPr>
            <p:ph type="sldNum" sz="quarter" idx="4294967295"/>
          </p:nvPr>
        </p:nvSpPr>
        <p:spPr bwMode="auto">
          <a:xfrm>
            <a:off x="4535658"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16</a:t>
            </a:r>
            <a:endParaRPr lang="en-US" dirty="0" smtClean="0">
              <a:solidFill>
                <a:schemeClr val="bg1"/>
              </a:solidFill>
              <a:latin typeface="Calibri" pitchFamily="34" charset="0"/>
            </a:endParaRPr>
          </a:p>
        </p:txBody>
      </p:sp>
      <p:sp>
        <p:nvSpPr>
          <p:cNvPr id="5" name="Title 1"/>
          <p:cNvSpPr txBox="1">
            <a:spLocks/>
          </p:cNvSpPr>
          <p:nvPr/>
        </p:nvSpPr>
        <p:spPr bwMode="auto">
          <a:xfrm>
            <a:off x="562708" y="274639"/>
            <a:ext cx="8088923" cy="1004887"/>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endParaRPr lang="en-GB" sz="2800" b="1" dirty="0">
              <a:ea typeface="+mj-ea"/>
            </a:endParaRPr>
          </a:p>
        </p:txBody>
      </p:sp>
      <p:sp>
        <p:nvSpPr>
          <p:cNvPr id="6" name="Content Placeholder 2"/>
          <p:cNvSpPr txBox="1">
            <a:spLocks/>
          </p:cNvSpPr>
          <p:nvPr/>
        </p:nvSpPr>
        <p:spPr bwMode="auto">
          <a:xfrm>
            <a:off x="844062" y="1447800"/>
            <a:ext cx="7174523" cy="4191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844062" y="1295400"/>
            <a:ext cx="7174523" cy="4191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03384" y="1981200"/>
          <a:ext cx="7244862" cy="3962400"/>
        </p:xfrm>
        <a:graphic>
          <a:graphicData uri="http://schemas.openxmlformats.org/drawingml/2006/table">
            <a:tbl>
              <a:tblPr firstRow="1" bandRow="1">
                <a:tableStyleId>{5C22544A-7EE6-4342-B048-85BDC9FD1C3A}</a:tableStyleId>
              </a:tblPr>
              <a:tblGrid>
                <a:gridCol w="2354580"/>
                <a:gridCol w="1267851"/>
                <a:gridCol w="2354580"/>
                <a:gridCol w="1267851"/>
              </a:tblGrid>
              <a:tr h="363220">
                <a:tc>
                  <a:txBody>
                    <a:bodyPr/>
                    <a:lstStyle/>
                    <a:p>
                      <a:pPr algn="r"/>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solidFill>
                          <a:srgbClr val="FF0000"/>
                        </a:solidFill>
                      </a:endParaRPr>
                    </a:p>
                  </a:txBody>
                  <a:tcPr marL="84406" marR="84406">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395363">
                <a:tc>
                  <a:txBody>
                    <a:bodyPr/>
                    <a:lstStyle/>
                    <a:p>
                      <a:pPr algn="r"/>
                      <a:r>
                        <a:rPr lang="ar-SA" sz="2000" b="0" dirty="0" smtClean="0"/>
                        <a:t>دائنون (شركة الأمل)</a:t>
                      </a:r>
                      <a:endParaRPr lang="en-GB" sz="2000" b="0" dirty="0"/>
                    </a:p>
                  </a:txBody>
                  <a:tcPr marL="84406" marR="84406">
                    <a:solidFill>
                      <a:schemeClr val="tx2">
                        <a:lumMod val="20000"/>
                        <a:lumOff val="80000"/>
                      </a:schemeClr>
                    </a:solidFill>
                  </a:tcPr>
                </a:tc>
                <a:tc>
                  <a:txBody>
                    <a:bodyPr/>
                    <a:lstStyle/>
                    <a:p>
                      <a:pPr algn="r"/>
                      <a:r>
                        <a:rPr lang="ar-SA" b="1" dirty="0" smtClean="0"/>
                        <a:t>30000</a:t>
                      </a:r>
                      <a:endParaRPr lang="en-GB" b="1" dirty="0"/>
                    </a:p>
                  </a:txBody>
                  <a:tcPr marL="84406" marR="84406">
                    <a:solidFill>
                      <a:schemeClr val="tx2">
                        <a:lumMod val="20000"/>
                        <a:lumOff val="80000"/>
                      </a:schemeClr>
                    </a:solidFill>
                  </a:tcPr>
                </a:tc>
                <a:tc>
                  <a:txBody>
                    <a:bodyPr/>
                    <a:lstStyle/>
                    <a:p>
                      <a:pPr algn="r"/>
                      <a:r>
                        <a:rPr lang="ar-SA" sz="2000" dirty="0" smtClean="0"/>
                        <a:t>بنك</a:t>
                      </a:r>
                      <a:endParaRPr lang="en-GB" sz="2000" dirty="0"/>
                    </a:p>
                  </a:txBody>
                  <a:tcPr marL="84406" marR="84406">
                    <a:solidFill>
                      <a:schemeClr val="tx2">
                        <a:lumMod val="20000"/>
                        <a:lumOff val="80000"/>
                      </a:schemeClr>
                    </a:solidFill>
                  </a:tcPr>
                </a:tc>
                <a:tc>
                  <a:txBody>
                    <a:bodyPr/>
                    <a:lstStyle/>
                    <a:p>
                      <a:pPr algn="r"/>
                      <a:r>
                        <a:rPr lang="ar-SA" sz="2000" b="1" dirty="0" smtClean="0"/>
                        <a:t>300000</a:t>
                      </a:r>
                      <a:endParaRPr lang="en-GB" sz="2000" b="1" dirty="0"/>
                    </a:p>
                  </a:txBody>
                  <a:tcPr marL="84406" marR="84406">
                    <a:solidFill>
                      <a:schemeClr val="tx2">
                        <a:lumMod val="20000"/>
                        <a:lumOff val="80000"/>
                      </a:schemeClr>
                    </a:solidFill>
                  </a:tcPr>
                </a:tc>
              </a:tr>
              <a:tr h="395363">
                <a:tc>
                  <a:txBody>
                    <a:bodyPr/>
                    <a:lstStyle/>
                    <a:p>
                      <a:pPr algn="r"/>
                      <a:r>
                        <a:rPr lang="ar-SA" sz="2000" b="0" dirty="0" smtClean="0"/>
                        <a:t>قرض البنك</a:t>
                      </a:r>
                      <a:endParaRPr lang="en-GB" sz="2000" b="0" dirty="0"/>
                    </a:p>
                  </a:txBody>
                  <a:tcPr marL="84406" marR="84406">
                    <a:solidFill>
                      <a:schemeClr val="tx2">
                        <a:lumMod val="20000"/>
                        <a:lumOff val="80000"/>
                      </a:schemeClr>
                    </a:solidFill>
                  </a:tcPr>
                </a:tc>
                <a:tc>
                  <a:txBody>
                    <a:bodyPr/>
                    <a:lstStyle/>
                    <a:p>
                      <a:pPr algn="r"/>
                      <a:r>
                        <a:rPr lang="ar-SA" sz="2000" b="1" dirty="0" smtClean="0"/>
                        <a:t>200000</a:t>
                      </a:r>
                      <a:endParaRPr lang="en-GB" sz="2000" b="1" dirty="0"/>
                    </a:p>
                  </a:txBody>
                  <a:tcPr marL="84406" marR="84406">
                    <a:solidFill>
                      <a:schemeClr val="tx2">
                        <a:lumMod val="20000"/>
                        <a:lumOff val="80000"/>
                      </a:schemeClr>
                    </a:solidFill>
                  </a:tcPr>
                </a:tc>
                <a:tc>
                  <a:txBody>
                    <a:bodyPr/>
                    <a:lstStyle/>
                    <a:p>
                      <a:pPr algn="r"/>
                      <a:r>
                        <a:rPr lang="ar-SA" sz="2000" dirty="0" smtClean="0"/>
                        <a:t>صندوق</a:t>
                      </a:r>
                      <a:endParaRPr lang="en-GB" sz="2000" dirty="0"/>
                    </a:p>
                  </a:txBody>
                  <a:tcPr marL="84406" marR="84406">
                    <a:solidFill>
                      <a:schemeClr val="tx2">
                        <a:lumMod val="20000"/>
                        <a:lumOff val="80000"/>
                      </a:schemeClr>
                    </a:solidFill>
                  </a:tcPr>
                </a:tc>
                <a:tc>
                  <a:txBody>
                    <a:bodyPr/>
                    <a:lstStyle/>
                    <a:p>
                      <a:pPr algn="r"/>
                      <a:r>
                        <a:rPr lang="ar-SA" sz="2000" b="1" dirty="0" smtClean="0"/>
                        <a:t>60000</a:t>
                      </a:r>
                      <a:endParaRPr lang="en-GB" sz="2000" b="1" dirty="0"/>
                    </a:p>
                  </a:txBody>
                  <a:tcPr marL="84406" marR="84406">
                    <a:solidFill>
                      <a:schemeClr val="tx2">
                        <a:lumMod val="20000"/>
                        <a:lumOff val="80000"/>
                      </a:schemeClr>
                    </a:solidFill>
                  </a:tcPr>
                </a:tc>
              </a:tr>
              <a:tr h="395363">
                <a:tc>
                  <a:txBody>
                    <a:bodyPr/>
                    <a:lstStyle/>
                    <a:p>
                      <a:pPr algn="r"/>
                      <a:endParaRPr lang="en-GB" sz="2000" b="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أثاث وتجهيزات</a:t>
                      </a:r>
                      <a:endParaRPr lang="en-GB" sz="2000" dirty="0"/>
                    </a:p>
                  </a:txBody>
                  <a:tcPr marL="84406" marR="84406">
                    <a:solidFill>
                      <a:schemeClr val="tx2">
                        <a:lumMod val="20000"/>
                        <a:lumOff val="80000"/>
                      </a:schemeClr>
                    </a:solidFill>
                  </a:tcPr>
                </a:tc>
                <a:tc>
                  <a:txBody>
                    <a:bodyPr/>
                    <a:lstStyle/>
                    <a:p>
                      <a:pPr algn="r"/>
                      <a:r>
                        <a:rPr lang="ar-SA" sz="2000" b="1" dirty="0" smtClean="0"/>
                        <a:t>70000</a:t>
                      </a:r>
                      <a:endParaRPr lang="en-GB" sz="2000" b="1" dirty="0"/>
                    </a:p>
                  </a:txBody>
                  <a:tcPr marL="84406" marR="84406">
                    <a:solidFill>
                      <a:schemeClr val="tx2">
                        <a:lumMod val="20000"/>
                        <a:lumOff val="80000"/>
                      </a:schemeClr>
                    </a:solidFill>
                  </a:tcPr>
                </a:tc>
              </a:tr>
              <a:tr h="363220">
                <a:tc>
                  <a:txBody>
                    <a:bodyPr/>
                    <a:lstStyle/>
                    <a:p>
                      <a:pPr algn="r"/>
                      <a:endParaRPr lang="en-GB" sz="2000" b="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آلات ومعدات</a:t>
                      </a:r>
                      <a:endParaRPr lang="en-GB" sz="2000" dirty="0"/>
                    </a:p>
                  </a:txBody>
                  <a:tcPr marL="84406" marR="84406">
                    <a:solidFill>
                      <a:schemeClr val="tx2">
                        <a:lumMod val="20000"/>
                        <a:lumOff val="80000"/>
                      </a:schemeClr>
                    </a:solidFill>
                  </a:tcPr>
                </a:tc>
                <a:tc>
                  <a:txBody>
                    <a:bodyPr/>
                    <a:lstStyle/>
                    <a:p>
                      <a:pPr algn="r"/>
                      <a:r>
                        <a:rPr lang="ar-SA" sz="2000" b="1" dirty="0" smtClean="0"/>
                        <a:t>50000</a:t>
                      </a:r>
                      <a:endParaRPr lang="en-GB" sz="2000" b="1" dirty="0"/>
                    </a:p>
                  </a:txBody>
                  <a:tcPr marL="84406" marR="84406">
                    <a:solidFill>
                      <a:schemeClr val="tx2">
                        <a:lumMod val="20000"/>
                        <a:lumOff val="80000"/>
                      </a:schemeClr>
                    </a:solidFill>
                  </a:tcPr>
                </a:tc>
              </a:tr>
              <a:tr h="363220">
                <a:tc>
                  <a:txBody>
                    <a:bodyPr/>
                    <a:lstStyle/>
                    <a:p>
                      <a:pPr algn="r"/>
                      <a:endParaRPr lang="en-GB" sz="2000" b="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مبنى</a:t>
                      </a:r>
                      <a:endParaRPr lang="en-GB" sz="2000" dirty="0"/>
                    </a:p>
                  </a:txBody>
                  <a:tcPr marL="84406" marR="84406">
                    <a:solidFill>
                      <a:schemeClr val="tx2">
                        <a:lumMod val="20000"/>
                        <a:lumOff val="80000"/>
                      </a:schemeClr>
                    </a:solidFill>
                  </a:tcPr>
                </a:tc>
                <a:tc>
                  <a:txBody>
                    <a:bodyPr/>
                    <a:lstStyle/>
                    <a:p>
                      <a:pPr algn="r"/>
                      <a:r>
                        <a:rPr lang="ar-SA" sz="2000" b="1" dirty="0" smtClean="0"/>
                        <a:t>250000</a:t>
                      </a:r>
                      <a:endParaRPr lang="en-GB" sz="2000" b="1" dirty="0"/>
                    </a:p>
                  </a:txBody>
                  <a:tcPr marL="84406" marR="84406">
                    <a:solidFill>
                      <a:schemeClr val="tx2">
                        <a:lumMod val="20000"/>
                        <a:lumOff val="80000"/>
                      </a:schemeClr>
                    </a:solidFill>
                  </a:tcPr>
                </a:tc>
              </a:tr>
              <a:tr h="363220">
                <a:tc>
                  <a:txBody>
                    <a:bodyPr/>
                    <a:lstStyle/>
                    <a:p>
                      <a:pPr algn="r"/>
                      <a:r>
                        <a:rPr lang="ar-SA" sz="2000" b="0" u="sng" dirty="0" smtClean="0">
                          <a:solidFill>
                            <a:srgbClr val="FF0000"/>
                          </a:solidFill>
                        </a:rPr>
                        <a:t>حقوق الملكية</a:t>
                      </a:r>
                      <a:endParaRPr lang="en-GB" sz="2000" b="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a:p>
                  </a:txBody>
                  <a:tcPr marL="84406" marR="84406">
                    <a:solidFill>
                      <a:schemeClr val="tx2">
                        <a:lumMod val="20000"/>
                        <a:lumOff val="80000"/>
                      </a:schemeClr>
                    </a:solidFill>
                  </a:tcPr>
                </a:tc>
                <a:tc>
                  <a:txBody>
                    <a:bodyPr/>
                    <a:lstStyle/>
                    <a:p>
                      <a:pPr algn="r"/>
                      <a:endParaRPr lang="en-GB" dirty="0"/>
                    </a:p>
                  </a:txBody>
                  <a:tcPr marL="84406" marR="84406">
                    <a:solidFill>
                      <a:schemeClr val="tx2">
                        <a:lumMod val="20000"/>
                        <a:lumOff val="80000"/>
                      </a:schemeClr>
                    </a:solidFill>
                  </a:tcPr>
                </a:tc>
              </a:tr>
              <a:tr h="363220">
                <a:tc>
                  <a:txBody>
                    <a:bodyPr/>
                    <a:lstStyle/>
                    <a:p>
                      <a:pPr algn="r"/>
                      <a:r>
                        <a:rPr lang="ar-SA" sz="2000" b="0" dirty="0" smtClean="0"/>
                        <a:t>رأس المال</a:t>
                      </a:r>
                      <a:endParaRPr lang="en-GB" sz="2000" b="0" dirty="0"/>
                    </a:p>
                  </a:txBody>
                  <a:tcPr marL="84406" marR="84406">
                    <a:solidFill>
                      <a:schemeClr val="tx2">
                        <a:lumMod val="20000"/>
                        <a:lumOff val="80000"/>
                      </a:schemeClr>
                    </a:solidFill>
                  </a:tcPr>
                </a:tc>
                <a:tc>
                  <a:txBody>
                    <a:bodyPr/>
                    <a:lstStyle/>
                    <a:p>
                      <a:pPr algn="r"/>
                      <a:r>
                        <a:rPr lang="ar-SA" sz="2000" b="1" dirty="0" smtClean="0"/>
                        <a:t>500000</a:t>
                      </a: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363220">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363220">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730000</a:t>
                      </a:r>
                      <a:endParaRPr lang="en-GB" sz="2000" b="1" dirty="0"/>
                    </a:p>
                  </a:txBody>
                  <a:tcPr marL="84406" marR="84406">
                    <a:solidFill>
                      <a:srgbClr val="FFFF00"/>
                    </a:solidFill>
                  </a:tcPr>
                </a:tc>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730000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val="1470259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3491" name="Content Placeholder 2"/>
          <p:cNvSpPr>
            <a:spLocks noGrp="1"/>
          </p:cNvSpPr>
          <p:nvPr>
            <p:ph idx="1"/>
          </p:nvPr>
        </p:nvSpPr>
        <p:spPr/>
        <p:txBody>
          <a:bodyPr/>
          <a:lstStyle/>
          <a:p>
            <a:endParaRPr lang="en-GB" smtClean="0">
              <a:cs typeface="Arial" pitchFamily="34" charset="0"/>
            </a:endParaRPr>
          </a:p>
        </p:txBody>
      </p:sp>
      <p:sp>
        <p:nvSpPr>
          <p:cNvPr id="63492" name="Slide Number Placeholder 3"/>
          <p:cNvSpPr>
            <a:spLocks noGrp="1"/>
          </p:cNvSpPr>
          <p:nvPr>
            <p:ph type="sldNum" sz="quarter" idx="4294967295"/>
          </p:nvPr>
        </p:nvSpPr>
        <p:spPr bwMode="auto">
          <a:xfrm>
            <a:off x="4572000" y="6381328"/>
            <a:ext cx="453824" cy="2931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17</a:t>
            </a:r>
            <a:endParaRPr lang="en-US" dirty="0" smtClean="0">
              <a:solidFill>
                <a:schemeClr val="bg1"/>
              </a:solidFill>
              <a:latin typeface="Calibri" pitchFamily="34" charset="0"/>
            </a:endParaRPr>
          </a:p>
        </p:txBody>
      </p:sp>
      <p:sp>
        <p:nvSpPr>
          <p:cNvPr id="5" name="Content Placeholder 2"/>
          <p:cNvSpPr txBox="1">
            <a:spLocks/>
          </p:cNvSpPr>
          <p:nvPr/>
        </p:nvSpPr>
        <p:spPr bwMode="auto">
          <a:xfrm>
            <a:off x="844062" y="1447800"/>
            <a:ext cx="7795846" cy="4495800"/>
          </a:xfrm>
          <a:prstGeom prst="rect">
            <a:avLst/>
          </a:prstGeom>
          <a:noFill/>
          <a:ln w="9525">
            <a:noFill/>
            <a:miter lim="800000"/>
            <a:headEnd/>
            <a:tailEnd/>
          </a:ln>
        </p:spPr>
        <p:txBody>
          <a:bodyPr/>
          <a:lstStyle/>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defRPr/>
            </a:pPr>
            <a:endParaRPr lang="ar-SA" sz="2800" b="1" dirty="0">
              <a:cs typeface="Arial" charset="0"/>
            </a:endParaRPr>
          </a:p>
          <a:p>
            <a:pPr marL="342900" indent="-342900" rtl="0" eaLnBrk="0" hangingPunct="0">
              <a:spcBef>
                <a:spcPct val="20000"/>
              </a:spcBef>
              <a:defRPr/>
            </a:pPr>
            <a:r>
              <a:rPr lang="ar-SA" sz="2400" b="1" dirty="0">
                <a:cs typeface="Arial" charset="0"/>
              </a:rPr>
              <a:t>              معادلة الميزانية:  الأصول  =  الخصوم  +  حقوق </a:t>
            </a:r>
            <a:r>
              <a:rPr lang="ar-SA" sz="2400" b="1" dirty="0" smtClean="0">
                <a:cs typeface="Arial" charset="0"/>
              </a:rPr>
              <a:t>الملكية</a:t>
            </a:r>
            <a:endParaRPr lang="ar-SA" sz="2400" b="1" dirty="0">
              <a:cs typeface="Arial" charset="0"/>
            </a:endParaRPr>
          </a:p>
        </p:txBody>
      </p:sp>
      <p:sp>
        <p:nvSpPr>
          <p:cNvPr id="6" name="Title 1"/>
          <p:cNvSpPr txBox="1">
            <a:spLocks/>
          </p:cNvSpPr>
          <p:nvPr/>
        </p:nvSpPr>
        <p:spPr bwMode="auto">
          <a:xfrm>
            <a:off x="492369" y="381000"/>
            <a:ext cx="8159262" cy="11430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السابعة: قامت منشأة فاضل بشراء بضاعة من شركة الهلال بمبلغ 200 ألف ريال وسددت قيمتها بشيك.</a:t>
            </a:r>
            <a:endParaRPr lang="en-GB" sz="2800" b="1" dirty="0">
              <a:ea typeface="+mj-ea"/>
            </a:endParaRPr>
          </a:p>
        </p:txBody>
      </p:sp>
      <p:graphicFrame>
        <p:nvGraphicFramePr>
          <p:cNvPr id="8" name="Content Placeholder 7"/>
          <p:cNvGraphicFramePr>
            <a:graphicFrameLocks/>
          </p:cNvGraphicFramePr>
          <p:nvPr/>
        </p:nvGraphicFramePr>
        <p:xfrm>
          <a:off x="633046" y="1828800"/>
          <a:ext cx="8024671"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81295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blinds(horizontal)">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4515" name="Content Placeholder 2"/>
          <p:cNvSpPr>
            <a:spLocks noGrp="1"/>
          </p:cNvSpPr>
          <p:nvPr>
            <p:ph idx="1"/>
          </p:nvPr>
        </p:nvSpPr>
        <p:spPr/>
        <p:txBody>
          <a:bodyPr/>
          <a:lstStyle/>
          <a:p>
            <a:endParaRPr lang="en-GB" smtClean="0">
              <a:cs typeface="Arial" pitchFamily="34" charset="0"/>
            </a:endParaRPr>
          </a:p>
        </p:txBody>
      </p:sp>
      <p:sp>
        <p:nvSpPr>
          <p:cNvPr id="64516" name="Slide Number Placeholder 3"/>
          <p:cNvSpPr>
            <a:spLocks noGrp="1"/>
          </p:cNvSpPr>
          <p:nvPr>
            <p:ph type="sldNum" sz="quarter" idx="4294967295"/>
          </p:nvPr>
        </p:nvSpPr>
        <p:spPr bwMode="auto">
          <a:xfrm>
            <a:off x="453683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18</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088923" cy="1020762"/>
          </a:xfrm>
          <a:prstGeom prst="rect">
            <a:avLst/>
          </a:prstGeom>
          <a:solidFill>
            <a:schemeClr val="accent1"/>
          </a:solidFill>
          <a:ln w="9525">
            <a:noFill/>
            <a:miter lim="800000"/>
            <a:headEnd/>
            <a:tailEnd/>
          </a:ln>
        </p:spPr>
        <p:txBody>
          <a:bodyPr bIns="91440" anchor="b"/>
          <a:lstStyle/>
          <a:p>
            <a:pPr eaLnBrk="0" hangingPunct="0">
              <a:defRPr/>
            </a:pPr>
            <a:endParaRPr lang="ar-SA" sz="2800" b="1" dirty="0">
              <a:ea typeface="+mj-ea"/>
            </a:endParaRPr>
          </a:p>
          <a:p>
            <a:pPr eaLnBrk="0" hangingPunct="0">
              <a:defRPr/>
            </a:pPr>
            <a:endParaRPr lang="ar-SA" sz="2800" b="1" dirty="0">
              <a:ea typeface="+mj-ea"/>
            </a:endParaRPr>
          </a:p>
          <a:p>
            <a:pPr eaLnBrk="0" hangingPunct="0">
              <a:defRPr/>
            </a:pPr>
            <a:endParaRPr lang="ar-SA" sz="2800" b="1" dirty="0">
              <a:ea typeface="+mj-ea"/>
            </a:endParaRPr>
          </a:p>
          <a:p>
            <a:pPr eaLnBrk="0" hangingPunct="0">
              <a:defRPr/>
            </a:pPr>
            <a:endParaRPr lang="ar-SA" sz="2800" b="1" dirty="0">
              <a:ea typeface="+mj-ea"/>
            </a:endParaRPr>
          </a:p>
          <a:p>
            <a:pPr eaLnBrk="0" hangingPunct="0">
              <a:defRPr/>
            </a:pPr>
            <a:r>
              <a:rPr lang="ar-SA" sz="2800" b="1" dirty="0">
                <a:ea typeface="+mj-ea"/>
              </a:rPr>
              <a:t>بعد العملية السابقة تظهر ميزانية منشأة فاضل التجارية على النحو التالي:</a:t>
            </a:r>
            <a:endParaRPr lang="en-GB" sz="2800" b="1" dirty="0">
              <a:ea typeface="+mj-ea"/>
            </a:endParaRPr>
          </a:p>
        </p:txBody>
      </p:sp>
      <p:sp>
        <p:nvSpPr>
          <p:cNvPr id="6" name="Content Placeholder 2"/>
          <p:cNvSpPr txBox="1">
            <a:spLocks/>
          </p:cNvSpPr>
          <p:nvPr/>
        </p:nvSpPr>
        <p:spPr bwMode="auto">
          <a:xfrm>
            <a:off x="492369" y="1447800"/>
            <a:ext cx="8088923" cy="407035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92369" y="1295401"/>
            <a:ext cx="8088923" cy="3865563"/>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892420" y="1981200"/>
          <a:ext cx="6978160" cy="4022854"/>
        </p:xfrm>
        <a:graphic>
          <a:graphicData uri="http://schemas.openxmlformats.org/drawingml/2006/table">
            <a:tbl>
              <a:tblPr firstRow="1" bandRow="1">
                <a:tableStyleId>{5C22544A-7EE6-4342-B048-85BDC9FD1C3A}</a:tableStyleId>
              </a:tblPr>
              <a:tblGrid>
                <a:gridCol w="2267902"/>
                <a:gridCol w="1221178"/>
                <a:gridCol w="2267902"/>
                <a:gridCol w="1221178"/>
              </a:tblGrid>
              <a:tr h="365702">
                <a:tc>
                  <a:txBody>
                    <a:bodyPr/>
                    <a:lstStyle/>
                    <a:p>
                      <a:pPr algn="r"/>
                      <a:r>
                        <a:rPr lang="ar-SA" sz="1800" u="sng" dirty="0" smtClean="0">
                          <a:solidFill>
                            <a:srgbClr val="FF0000"/>
                          </a:solidFill>
                        </a:rPr>
                        <a:t>الخصوم</a:t>
                      </a:r>
                      <a:endParaRPr lang="en-GB" sz="1800" u="sng" dirty="0">
                        <a:solidFill>
                          <a:srgbClr val="FF0000"/>
                        </a:solidFill>
                      </a:endParaRPr>
                    </a:p>
                  </a:txBody>
                  <a:tcPr marL="84406" marR="84406" marT="45697" marB="45697">
                    <a:solidFill>
                      <a:schemeClr val="tx2">
                        <a:lumMod val="20000"/>
                        <a:lumOff val="80000"/>
                      </a:schemeClr>
                    </a:solidFill>
                  </a:tcPr>
                </a:tc>
                <a:tc>
                  <a:txBody>
                    <a:bodyPr/>
                    <a:lstStyle/>
                    <a:p>
                      <a:pPr algn="r"/>
                      <a:endParaRPr lang="en-GB" sz="1800" b="1" dirty="0">
                        <a:solidFill>
                          <a:srgbClr val="FF0000"/>
                        </a:solidFill>
                      </a:endParaRPr>
                    </a:p>
                  </a:txBody>
                  <a:tcPr marL="84406" marR="84406" marT="45697" marB="45697">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r>
              <a:tr h="365702">
                <a:tc>
                  <a:txBody>
                    <a:bodyPr/>
                    <a:lstStyle/>
                    <a:p>
                      <a:pPr algn="r"/>
                      <a:r>
                        <a:rPr lang="ar-SA" sz="1800" dirty="0" smtClean="0"/>
                        <a:t>دائنون (شركة الأمل)</a:t>
                      </a:r>
                      <a:endParaRPr lang="en-GB" sz="1800" dirty="0"/>
                    </a:p>
                  </a:txBody>
                  <a:tcPr marL="84406" marR="84406" marT="45697" marB="45697">
                    <a:solidFill>
                      <a:schemeClr val="tx2">
                        <a:lumMod val="20000"/>
                        <a:lumOff val="80000"/>
                      </a:schemeClr>
                    </a:solidFill>
                  </a:tcPr>
                </a:tc>
                <a:tc>
                  <a:txBody>
                    <a:bodyPr/>
                    <a:lstStyle/>
                    <a:p>
                      <a:pPr algn="r"/>
                      <a:r>
                        <a:rPr lang="ar-SA" sz="1800" dirty="0" smtClean="0"/>
                        <a:t>30000</a:t>
                      </a:r>
                      <a:endParaRPr lang="en-GB" sz="1800" dirty="0"/>
                    </a:p>
                  </a:txBody>
                  <a:tcPr marL="84406" marR="84406" marT="45697" marB="45697">
                    <a:solidFill>
                      <a:schemeClr val="tx2">
                        <a:lumMod val="20000"/>
                        <a:lumOff val="80000"/>
                      </a:schemeClr>
                    </a:solidFill>
                  </a:tcPr>
                </a:tc>
                <a:tc>
                  <a:txBody>
                    <a:bodyPr/>
                    <a:lstStyle/>
                    <a:p>
                      <a:pPr algn="r"/>
                      <a:r>
                        <a:rPr lang="ar-SA" sz="1800" dirty="0" smtClean="0"/>
                        <a:t>صندوق</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60000</a:t>
                      </a:r>
                      <a:endParaRPr lang="en-GB" sz="1800" b="1" dirty="0"/>
                    </a:p>
                  </a:txBody>
                  <a:tcPr marL="84406" marR="84406" marT="45697" marB="45697">
                    <a:solidFill>
                      <a:schemeClr val="tx2">
                        <a:lumMod val="20000"/>
                        <a:lumOff val="80000"/>
                      </a:schemeClr>
                    </a:solidFill>
                  </a:tcPr>
                </a:tc>
              </a:tr>
              <a:tr h="365702">
                <a:tc>
                  <a:txBody>
                    <a:bodyPr/>
                    <a:lstStyle/>
                    <a:p>
                      <a:pPr algn="r"/>
                      <a:r>
                        <a:rPr lang="ar-SA" sz="1800" dirty="0" smtClean="0"/>
                        <a:t>قرض البنك</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200000</a:t>
                      </a:r>
                      <a:endParaRPr lang="en-GB" sz="1800" b="1" dirty="0"/>
                    </a:p>
                  </a:txBody>
                  <a:tcPr marL="84406" marR="84406" marT="45697" marB="45697">
                    <a:solidFill>
                      <a:schemeClr val="tx2">
                        <a:lumMod val="20000"/>
                        <a:lumOff val="80000"/>
                      </a:schemeClr>
                    </a:solidFill>
                  </a:tcPr>
                </a:tc>
                <a:tc>
                  <a:txBody>
                    <a:bodyPr/>
                    <a:lstStyle/>
                    <a:p>
                      <a:pPr algn="r"/>
                      <a:r>
                        <a:rPr lang="ar-SA" sz="1800" dirty="0" smtClean="0"/>
                        <a:t>بنك</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100000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c>
                  <a:txBody>
                    <a:bodyPr/>
                    <a:lstStyle/>
                    <a:p>
                      <a:pPr algn="r"/>
                      <a:r>
                        <a:rPr lang="ar-SA" sz="1800" dirty="0" smtClean="0"/>
                        <a:t>بضاعة</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200000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r>
                        <a:rPr lang="ar-SA" sz="1800" dirty="0" smtClean="0"/>
                        <a:t>أثاث وتجهيزات</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70000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r>
                        <a:rPr lang="ar-SA" sz="1800" dirty="0" smtClean="0"/>
                        <a:t>آلات ومعدات</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50000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r>
                        <a:rPr lang="ar-SA" sz="1800" dirty="0" smtClean="0"/>
                        <a:t>مبنى</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250000</a:t>
                      </a:r>
                      <a:endParaRPr lang="en-GB" sz="1800" b="1" dirty="0"/>
                    </a:p>
                  </a:txBody>
                  <a:tcPr marL="84406" marR="84406" marT="45697" marB="45697">
                    <a:solidFill>
                      <a:schemeClr val="tx2">
                        <a:lumMod val="20000"/>
                        <a:lumOff val="80000"/>
                      </a:schemeClr>
                    </a:solidFill>
                  </a:tcPr>
                </a:tc>
              </a:tr>
              <a:tr h="365702">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endParaRPr lang="en-GB" sz="180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r>
              <a:tr h="365702">
                <a:tc>
                  <a:txBody>
                    <a:bodyPr/>
                    <a:lstStyle/>
                    <a:p>
                      <a:pPr algn="r"/>
                      <a:r>
                        <a:rPr lang="ar-SA" sz="1800" dirty="0" smtClean="0"/>
                        <a:t>رأس المال</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500000</a:t>
                      </a:r>
                      <a:endParaRPr lang="en-GB" sz="1800" b="1" dirty="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r>
              <a:tr h="365702">
                <a:tc>
                  <a:txBody>
                    <a:bodyPr/>
                    <a:lstStyle/>
                    <a:p>
                      <a:pPr algn="r"/>
                      <a:r>
                        <a:rPr lang="ar-SA" sz="1800" dirty="0" smtClean="0"/>
                        <a:t>المجموع</a:t>
                      </a:r>
                      <a:endParaRPr lang="en-GB" sz="1800" dirty="0"/>
                    </a:p>
                  </a:txBody>
                  <a:tcPr marL="84406" marR="84406" marT="45697" marB="45697">
                    <a:solidFill>
                      <a:srgbClr val="FFFF00"/>
                    </a:solidFill>
                  </a:tcPr>
                </a:tc>
                <a:tc>
                  <a:txBody>
                    <a:bodyPr/>
                    <a:lstStyle/>
                    <a:p>
                      <a:pPr algn="r"/>
                      <a:r>
                        <a:rPr lang="ar-SA" sz="1800" b="1" dirty="0" smtClean="0"/>
                        <a:t>730000</a:t>
                      </a:r>
                      <a:endParaRPr lang="en-GB" sz="1800" b="1" dirty="0"/>
                    </a:p>
                  </a:txBody>
                  <a:tcPr marL="84406" marR="84406" marT="45697" marB="45697">
                    <a:solidFill>
                      <a:srgbClr val="FFFF00"/>
                    </a:solidFill>
                  </a:tcPr>
                </a:tc>
                <a:tc>
                  <a:txBody>
                    <a:bodyPr/>
                    <a:lstStyle/>
                    <a:p>
                      <a:pPr algn="r"/>
                      <a:r>
                        <a:rPr lang="ar-SA" sz="1800" dirty="0" smtClean="0"/>
                        <a:t>المجموع</a:t>
                      </a:r>
                      <a:endParaRPr lang="en-GB" sz="1800" dirty="0"/>
                    </a:p>
                  </a:txBody>
                  <a:tcPr marL="84406" marR="84406" marT="45697" marB="45697">
                    <a:solidFill>
                      <a:srgbClr val="FFFF00"/>
                    </a:solidFill>
                  </a:tcPr>
                </a:tc>
                <a:tc>
                  <a:txBody>
                    <a:bodyPr/>
                    <a:lstStyle/>
                    <a:p>
                      <a:pPr algn="r"/>
                      <a:r>
                        <a:rPr lang="ar-SA" sz="1800" b="1" dirty="0" smtClean="0"/>
                        <a:t>730000</a:t>
                      </a:r>
                      <a:endParaRPr lang="en-GB" sz="1800" b="1" dirty="0"/>
                    </a:p>
                  </a:txBody>
                  <a:tcPr marL="84406" marR="84406" marT="45697" marB="45697">
                    <a:solidFill>
                      <a:srgbClr val="FFFF00"/>
                    </a:solidFill>
                  </a:tcPr>
                </a:tc>
              </a:tr>
            </a:tbl>
          </a:graphicData>
        </a:graphic>
      </p:graphicFrame>
    </p:spTree>
    <p:extLst>
      <p:ext uri="{BB962C8B-B14F-4D97-AF65-F5344CB8AC3E}">
        <p14:creationId xmlns:p14="http://schemas.microsoft.com/office/powerpoint/2010/main" val="2627651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5539"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637443" y="274638"/>
            <a:ext cx="7933592" cy="1143000"/>
          </a:xfrm>
          <a:prstGeom prst="rect">
            <a:avLst/>
          </a:prstGeom>
          <a:noFill/>
          <a:ln w="9525">
            <a:noFill/>
            <a:miter lim="800000"/>
            <a:headEnd/>
            <a:tailEnd/>
          </a:ln>
        </p:spPr>
        <p:txBody>
          <a:bodyPr anchor="ctr"/>
          <a:lstStyle/>
          <a:p>
            <a:pPr rtl="0" eaLnBrk="0" hangingPunct="0">
              <a:defRPr/>
            </a:pPr>
            <a:r>
              <a:rPr lang="ar-SA" sz="4400">
                <a:solidFill>
                  <a:schemeClr val="accent1">
                    <a:lumMod val="75000"/>
                  </a:schemeClr>
                </a:solidFill>
                <a:latin typeface="+mj-lt"/>
                <a:ea typeface="+mj-ea"/>
                <a:cs typeface="Arial" charset="0"/>
              </a:rPr>
              <a:t> </a:t>
            </a:r>
            <a:endParaRPr lang="en-GB" sz="4400">
              <a:solidFill>
                <a:schemeClr val="accent1">
                  <a:lumMod val="75000"/>
                </a:schemeClr>
              </a:solidFill>
              <a:latin typeface="+mj-lt"/>
              <a:ea typeface="+mj-ea"/>
              <a:cs typeface="Arial" charset="0"/>
            </a:endParaRPr>
          </a:p>
        </p:txBody>
      </p:sp>
      <p:sp>
        <p:nvSpPr>
          <p:cNvPr id="6" name="Title 1"/>
          <p:cNvSpPr txBox="1">
            <a:spLocks/>
          </p:cNvSpPr>
          <p:nvPr/>
        </p:nvSpPr>
        <p:spPr bwMode="auto">
          <a:xfrm>
            <a:off x="492369" y="228600"/>
            <a:ext cx="8088923" cy="9906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الثامنة: باعت منشأة فاضل بضاعة بمبلغ 70 ألف ريال نقداً، علماً بأن تكلفة هذه البضاعة 50 ألف ريال.</a:t>
            </a:r>
            <a:endParaRPr lang="en-GB" sz="2800" b="1" dirty="0">
              <a:ea typeface="+mj-ea"/>
            </a:endParaRPr>
          </a:p>
        </p:txBody>
      </p:sp>
      <p:sp>
        <p:nvSpPr>
          <p:cNvPr id="7" name="Content Placeholder 2"/>
          <p:cNvSpPr txBox="1">
            <a:spLocks/>
          </p:cNvSpPr>
          <p:nvPr/>
        </p:nvSpPr>
        <p:spPr bwMode="auto">
          <a:xfrm>
            <a:off x="417635" y="1981200"/>
            <a:ext cx="8244254"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8" name="Content Placeholder 7"/>
          <p:cNvGraphicFramePr>
            <a:graphicFrameLocks/>
          </p:cNvGraphicFramePr>
          <p:nvPr/>
        </p:nvGraphicFramePr>
        <p:xfrm>
          <a:off x="420002" y="1371600"/>
          <a:ext cx="8166702"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21"/>
          <p:cNvSpPr>
            <a:spLocks noChangeArrowheads="1"/>
          </p:cNvSpPr>
          <p:nvPr/>
        </p:nvSpPr>
        <p:spPr bwMode="auto">
          <a:xfrm>
            <a:off x="423497" y="5029201"/>
            <a:ext cx="8011257"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ar-SA" b="1" dirty="0"/>
              <a:t>معادلة الميزانية:    الأصول = الخصوم + حقوق الملكية        (رأس المال + الأرباح)</a:t>
            </a:r>
          </a:p>
          <a:p>
            <a:pPr marL="273050" indent="-273050" eaLnBrk="0" hangingPunct="0">
              <a:spcBef>
                <a:spcPts val="575"/>
              </a:spcBef>
              <a:buClr>
                <a:schemeClr val="accent1"/>
              </a:buClr>
              <a:buSzPct val="85000"/>
            </a:pPr>
            <a:r>
              <a:rPr lang="ar-SA" b="1" dirty="0"/>
              <a:t>                       الأصول = الخصوم + حقوق الملكية        (رأس المال + الإيرادات - المصروفات)</a:t>
            </a:r>
          </a:p>
          <a:p>
            <a:pPr marL="273050" indent="-273050" eaLnBrk="0" hangingPunct="0">
              <a:spcBef>
                <a:spcPts val="575"/>
              </a:spcBef>
              <a:buClr>
                <a:schemeClr val="accent1"/>
              </a:buClr>
              <a:buSzPct val="85000"/>
            </a:pPr>
            <a:r>
              <a:rPr lang="en-US" b="1" dirty="0"/>
              <a:t>       </a:t>
            </a:r>
            <a:r>
              <a:rPr lang="ar-SA" b="1" dirty="0"/>
              <a:t>إذاً معادلة الميزانية</a:t>
            </a:r>
            <a:r>
              <a:rPr lang="ar-SA" b="1" dirty="0" smtClean="0"/>
              <a:t>: </a:t>
            </a:r>
            <a:r>
              <a:rPr lang="ar-SA" b="1" dirty="0" smtClean="0">
                <a:solidFill>
                  <a:srgbClr val="FF0000"/>
                </a:solidFill>
              </a:rPr>
              <a:t>الأصول </a:t>
            </a:r>
            <a:r>
              <a:rPr lang="ar-SA" b="1" dirty="0">
                <a:solidFill>
                  <a:srgbClr val="FF0000"/>
                </a:solidFill>
              </a:rPr>
              <a:t>+ المصروفات = الخصوم + رأس المال + الإيرادات</a:t>
            </a:r>
            <a:endParaRPr lang="en-GB" b="1" dirty="0">
              <a:solidFill>
                <a:srgbClr val="FF0000"/>
              </a:solidFill>
            </a:endParaRPr>
          </a:p>
          <a:p>
            <a:pPr marL="273050" indent="-273050" eaLnBrk="0" hangingPunct="0">
              <a:spcBef>
                <a:spcPts val="575"/>
              </a:spcBef>
              <a:buClr>
                <a:schemeClr val="accent1"/>
              </a:buClr>
              <a:buSzPct val="85000"/>
            </a:pPr>
            <a:endParaRPr lang="ar-SA" b="1" dirty="0"/>
          </a:p>
        </p:txBody>
      </p:sp>
      <p:sp>
        <p:nvSpPr>
          <p:cNvPr id="10" name="Left Arrow 9"/>
          <p:cNvSpPr/>
          <p:nvPr/>
        </p:nvSpPr>
        <p:spPr>
          <a:xfrm>
            <a:off x="3889424" y="5105400"/>
            <a:ext cx="155331"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Left Arrow 10"/>
          <p:cNvSpPr/>
          <p:nvPr/>
        </p:nvSpPr>
        <p:spPr>
          <a:xfrm>
            <a:off x="3909646" y="5486400"/>
            <a:ext cx="155331"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Slide Number Placeholder 3"/>
          <p:cNvSpPr txBox="1">
            <a:spLocks/>
          </p:cNvSpPr>
          <p:nvPr/>
        </p:nvSpPr>
        <p:spPr bwMode="auto">
          <a:xfrm>
            <a:off x="4539762"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19</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4173073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blinds(horizontal)">
                                      <p:cBhvr>
                                        <p:cTn id="17" dur="500"/>
                                        <p:tgtEl>
                                          <p:spTgt spid="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blinds(horizontal)">
                                      <p:cBhvr>
                                        <p:cTn id="22" dur="500"/>
                                        <p:tgtEl>
                                          <p:spTgt spid="9">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blinds(horizontal)">
                                      <p:cBhvr>
                                        <p:cTn id="2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6563" name="Content Placeholder 2"/>
          <p:cNvSpPr>
            <a:spLocks noGrp="1"/>
          </p:cNvSpPr>
          <p:nvPr>
            <p:ph idx="1"/>
          </p:nvPr>
        </p:nvSpPr>
        <p:spPr/>
        <p:txBody>
          <a:bodyPr/>
          <a:lstStyle/>
          <a:p>
            <a:endParaRPr lang="en-GB" smtClean="0">
              <a:cs typeface="Arial" pitchFamily="34" charset="0"/>
            </a:endParaRPr>
          </a:p>
        </p:txBody>
      </p:sp>
      <p:sp>
        <p:nvSpPr>
          <p:cNvPr id="66564"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20</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159262" cy="868362"/>
          </a:xfrm>
          <a:prstGeom prst="rect">
            <a:avLst/>
          </a:prstGeom>
          <a:solidFill>
            <a:schemeClr val="accent1"/>
          </a:solidFill>
          <a:ln w="9525">
            <a:noFill/>
            <a:miter lim="800000"/>
            <a:headEnd/>
            <a:tailEnd/>
          </a:ln>
        </p:spPr>
        <p:txBody>
          <a:bodyPr bIns="91440" anchor="b"/>
          <a:lstStyle/>
          <a:p>
            <a:pPr eaLnBrk="0" hangingPunct="0">
              <a:defRPr/>
            </a:pPr>
            <a:r>
              <a:rPr lang="ar-SA" sz="2400" b="1" dirty="0">
                <a:latin typeface="+mj-lt"/>
                <a:ea typeface="+mj-ea"/>
                <a:cs typeface="+mj-cs"/>
              </a:rPr>
              <a:t>بعد العملية السابقة تظهر ميزانية منشأة فاضل التجارية على النحو التالي:</a:t>
            </a:r>
            <a:endParaRPr lang="en-GB" sz="2400" b="1" dirty="0">
              <a:latin typeface="+mj-lt"/>
              <a:ea typeface="+mj-ea"/>
              <a:cs typeface="+mj-cs"/>
            </a:endParaRPr>
          </a:p>
        </p:txBody>
      </p:sp>
      <p:sp>
        <p:nvSpPr>
          <p:cNvPr id="6" name="Content Placeholder 2"/>
          <p:cNvSpPr txBox="1">
            <a:spLocks/>
          </p:cNvSpPr>
          <p:nvPr/>
        </p:nvSpPr>
        <p:spPr bwMode="auto">
          <a:xfrm>
            <a:off x="492369" y="1447800"/>
            <a:ext cx="8159262"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92369" y="1295400"/>
            <a:ext cx="8159262" cy="43434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1055077" y="1905000"/>
          <a:ext cx="6877052" cy="4022854"/>
        </p:xfrm>
        <a:graphic>
          <a:graphicData uri="http://schemas.openxmlformats.org/drawingml/2006/table">
            <a:tbl>
              <a:tblPr firstRow="1" bandRow="1">
                <a:tableStyleId>{5C22544A-7EE6-4342-B048-85BDC9FD1C3A}</a:tableStyleId>
              </a:tblPr>
              <a:tblGrid>
                <a:gridCol w="2235041"/>
                <a:gridCol w="1203485"/>
                <a:gridCol w="2235041"/>
                <a:gridCol w="1203485"/>
              </a:tblGrid>
              <a:tr h="365702">
                <a:tc>
                  <a:txBody>
                    <a:bodyPr/>
                    <a:lstStyle/>
                    <a:p>
                      <a:pPr algn="r"/>
                      <a:r>
                        <a:rPr lang="ar-SA" sz="1800" u="sng" dirty="0" smtClean="0">
                          <a:solidFill>
                            <a:srgbClr val="FF0000"/>
                          </a:solidFill>
                        </a:rPr>
                        <a:t>الخصوم</a:t>
                      </a:r>
                      <a:endParaRPr lang="en-GB" sz="1800" u="sng" dirty="0">
                        <a:solidFill>
                          <a:srgbClr val="FF0000"/>
                        </a:solidFill>
                      </a:endParaRPr>
                    </a:p>
                  </a:txBody>
                  <a:tcPr marL="84412" marR="84412" marT="45697" marB="45697">
                    <a:solidFill>
                      <a:schemeClr val="tx2">
                        <a:lumMod val="20000"/>
                        <a:lumOff val="80000"/>
                      </a:schemeClr>
                    </a:solidFill>
                  </a:tcPr>
                </a:tc>
                <a:tc>
                  <a:txBody>
                    <a:bodyPr/>
                    <a:lstStyle/>
                    <a:p>
                      <a:pPr algn="r"/>
                      <a:endParaRPr lang="en-GB" sz="1800" b="1" dirty="0">
                        <a:solidFill>
                          <a:srgbClr val="FF0000"/>
                        </a:solidFill>
                      </a:endParaRPr>
                    </a:p>
                  </a:txBody>
                  <a:tcPr marL="84412" marR="84412" marT="45697" marB="45697">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دائنون (شركة الأمل)</a:t>
                      </a:r>
                      <a:endParaRPr lang="en-GB" sz="1800" dirty="0"/>
                    </a:p>
                  </a:txBody>
                  <a:tcPr marL="84412" marR="84412" marT="45697" marB="45697">
                    <a:solidFill>
                      <a:schemeClr val="tx2">
                        <a:lumMod val="20000"/>
                        <a:lumOff val="80000"/>
                      </a:schemeClr>
                    </a:solidFill>
                  </a:tcPr>
                </a:tc>
                <a:tc>
                  <a:txBody>
                    <a:bodyPr/>
                    <a:lstStyle/>
                    <a:p>
                      <a:pPr algn="r"/>
                      <a:r>
                        <a:rPr lang="ar-SA" sz="1800" dirty="0" smtClean="0"/>
                        <a:t>30000</a:t>
                      </a:r>
                      <a:endParaRPr lang="en-GB" sz="1800" dirty="0"/>
                    </a:p>
                  </a:txBody>
                  <a:tcPr marL="84412" marR="84412" marT="45697" marB="45697">
                    <a:solidFill>
                      <a:schemeClr val="tx2">
                        <a:lumMod val="20000"/>
                        <a:lumOff val="80000"/>
                      </a:schemeClr>
                    </a:solidFill>
                  </a:tcPr>
                </a:tc>
                <a:tc>
                  <a:txBody>
                    <a:bodyPr/>
                    <a:lstStyle/>
                    <a:p>
                      <a:pPr algn="r"/>
                      <a:r>
                        <a:rPr lang="ar-SA" sz="1800" dirty="0" smtClean="0"/>
                        <a:t>صندوق</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130000</a:t>
                      </a: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قرض البنك</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200000</a:t>
                      </a:r>
                      <a:endParaRPr lang="en-GB" sz="1800" b="1" dirty="0"/>
                    </a:p>
                  </a:txBody>
                  <a:tcPr marL="84412" marR="84412" marT="45697" marB="45697">
                    <a:solidFill>
                      <a:schemeClr val="tx2">
                        <a:lumMod val="20000"/>
                        <a:lumOff val="80000"/>
                      </a:schemeClr>
                    </a:solidFill>
                  </a:tcPr>
                </a:tc>
                <a:tc>
                  <a:txBody>
                    <a:bodyPr/>
                    <a:lstStyle/>
                    <a:p>
                      <a:pPr algn="r"/>
                      <a:r>
                        <a:rPr lang="ar-SA" sz="1800" dirty="0" smtClean="0"/>
                        <a:t>بنك</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100000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c>
                  <a:txBody>
                    <a:bodyPr/>
                    <a:lstStyle/>
                    <a:p>
                      <a:pPr algn="r"/>
                      <a:r>
                        <a:rPr lang="ar-SA" sz="1800" dirty="0" smtClean="0"/>
                        <a:t>بضاعة</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150000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r>
                        <a:rPr lang="ar-SA" sz="1800" dirty="0" smtClean="0"/>
                        <a:t>أثاث وتجهيزات</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70000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r>
                        <a:rPr lang="ar-SA" sz="1800" dirty="0" smtClean="0"/>
                        <a:t>آلات ومعدات</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50000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r>
                        <a:rPr lang="ar-SA" sz="1800" dirty="0" smtClean="0"/>
                        <a:t>مبنى</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250000</a:t>
                      </a:r>
                      <a:endParaRPr lang="en-GB" sz="1800" b="1" dirty="0"/>
                    </a:p>
                  </a:txBody>
                  <a:tcPr marL="84412" marR="84412" marT="45697" marB="45697">
                    <a:solidFill>
                      <a:schemeClr val="tx2">
                        <a:lumMod val="20000"/>
                        <a:lumOff val="80000"/>
                      </a:schemeClr>
                    </a:solidFill>
                  </a:tcPr>
                </a:tc>
              </a:tr>
              <a:tr h="365702">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endParaRPr lang="en-GB" sz="180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r>
              <a:tr h="365702">
                <a:tc>
                  <a:txBody>
                    <a:bodyPr/>
                    <a:lstStyle/>
                    <a:p>
                      <a:pPr algn="r"/>
                      <a:r>
                        <a:rPr lang="ar-SA" sz="1800" dirty="0" smtClean="0"/>
                        <a:t>رأس المال</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500000</a:t>
                      </a:r>
                      <a:endParaRPr lang="en-GB" sz="1800" b="1" dirty="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أرباح</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20000</a:t>
                      </a:r>
                      <a:endParaRPr lang="en-GB" sz="1800" b="1" dirty="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المجموع</a:t>
                      </a:r>
                      <a:endParaRPr lang="en-GB" sz="1800" dirty="0"/>
                    </a:p>
                  </a:txBody>
                  <a:tcPr marL="84412" marR="84412" marT="45697" marB="45697">
                    <a:solidFill>
                      <a:srgbClr val="FFFF00"/>
                    </a:solidFill>
                  </a:tcPr>
                </a:tc>
                <a:tc>
                  <a:txBody>
                    <a:bodyPr/>
                    <a:lstStyle/>
                    <a:p>
                      <a:pPr algn="r"/>
                      <a:r>
                        <a:rPr lang="ar-SA" sz="1800" b="1" dirty="0" smtClean="0"/>
                        <a:t>750000</a:t>
                      </a:r>
                      <a:endParaRPr lang="en-GB" sz="1800" b="1" dirty="0"/>
                    </a:p>
                  </a:txBody>
                  <a:tcPr marL="84412" marR="84412" marT="45697" marB="45697">
                    <a:solidFill>
                      <a:srgbClr val="FFFF00"/>
                    </a:solidFill>
                  </a:tcPr>
                </a:tc>
                <a:tc>
                  <a:txBody>
                    <a:bodyPr/>
                    <a:lstStyle/>
                    <a:p>
                      <a:pPr algn="r"/>
                      <a:r>
                        <a:rPr lang="ar-SA" sz="1800" dirty="0" smtClean="0"/>
                        <a:t>المجموع</a:t>
                      </a:r>
                      <a:endParaRPr lang="en-GB" sz="1800" dirty="0"/>
                    </a:p>
                  </a:txBody>
                  <a:tcPr marL="84412" marR="84412" marT="45697" marB="45697">
                    <a:solidFill>
                      <a:srgbClr val="FFFF00"/>
                    </a:solidFill>
                  </a:tcPr>
                </a:tc>
                <a:tc>
                  <a:txBody>
                    <a:bodyPr/>
                    <a:lstStyle/>
                    <a:p>
                      <a:pPr algn="r"/>
                      <a:r>
                        <a:rPr lang="ar-SA" sz="1800" b="1" dirty="0" smtClean="0"/>
                        <a:t>750000</a:t>
                      </a:r>
                      <a:endParaRPr lang="en-GB" sz="1800" b="1" dirty="0"/>
                    </a:p>
                  </a:txBody>
                  <a:tcPr marL="84412" marR="84412" marT="45697" marB="45697">
                    <a:solidFill>
                      <a:srgbClr val="FFFF00"/>
                    </a:solidFill>
                  </a:tcPr>
                </a:tc>
              </a:tr>
            </a:tbl>
          </a:graphicData>
        </a:graphic>
      </p:graphicFrame>
    </p:spTree>
    <p:extLst>
      <p:ext uri="{BB962C8B-B14F-4D97-AF65-F5344CB8AC3E}">
        <p14:creationId xmlns:p14="http://schemas.microsoft.com/office/powerpoint/2010/main" val="1947206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7587" name="Content Placeholder 2"/>
          <p:cNvSpPr>
            <a:spLocks noGrp="1"/>
          </p:cNvSpPr>
          <p:nvPr>
            <p:ph idx="1"/>
          </p:nvPr>
        </p:nvSpPr>
        <p:spPr/>
        <p:txBody>
          <a:bodyPr/>
          <a:lstStyle/>
          <a:p>
            <a:endParaRPr lang="en-GB" smtClean="0">
              <a:cs typeface="Arial" pitchFamily="34" charset="0"/>
            </a:endParaRPr>
          </a:p>
        </p:txBody>
      </p:sp>
      <p:sp>
        <p:nvSpPr>
          <p:cNvPr id="67588"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21</a:t>
            </a:r>
            <a:endParaRPr lang="en-US" dirty="0" smtClean="0">
              <a:solidFill>
                <a:schemeClr val="bg1"/>
              </a:solidFill>
              <a:latin typeface="Calibri" pitchFamily="34" charset="0"/>
            </a:endParaRPr>
          </a:p>
        </p:txBody>
      </p:sp>
      <p:sp>
        <p:nvSpPr>
          <p:cNvPr id="5" name="Title 1"/>
          <p:cNvSpPr txBox="1">
            <a:spLocks/>
          </p:cNvSpPr>
          <p:nvPr/>
        </p:nvSpPr>
        <p:spPr bwMode="auto">
          <a:xfrm>
            <a:off x="492369" y="152400"/>
            <a:ext cx="8159262" cy="914400"/>
          </a:xfrm>
          <a:prstGeom prst="rect">
            <a:avLst/>
          </a:prstGeom>
          <a:solidFill>
            <a:schemeClr val="accent1"/>
          </a:solidFill>
          <a:ln w="9525">
            <a:noFill/>
            <a:miter lim="800000"/>
            <a:headEnd/>
            <a:tailEnd/>
          </a:ln>
        </p:spPr>
        <p:txBody>
          <a:bodyPr bIns="91440" anchor="b"/>
          <a:lstStyle/>
          <a:p>
            <a:pPr algn="just" eaLnBrk="0" hangingPunct="0">
              <a:defRPr/>
            </a:pPr>
            <a:r>
              <a:rPr lang="ar-SA" sz="2700" b="1" dirty="0">
                <a:ea typeface="+mj-ea"/>
              </a:rPr>
              <a:t>العملية التاسعة: باعت منشأة فاضل بضاعة لشركة النصر بمبلغ 40 ألف ريال على الحساب، علماً بأن تكلفة هذه البضاعة تبلغ 50 ألف ريال.</a:t>
            </a:r>
            <a:endParaRPr lang="en-GB" sz="2700" b="1" dirty="0">
              <a:ea typeface="+mj-ea"/>
            </a:endParaRPr>
          </a:p>
        </p:txBody>
      </p:sp>
      <p:sp>
        <p:nvSpPr>
          <p:cNvPr id="6" name="Content Placeholder 2"/>
          <p:cNvSpPr txBox="1">
            <a:spLocks/>
          </p:cNvSpPr>
          <p:nvPr/>
        </p:nvSpPr>
        <p:spPr bwMode="auto">
          <a:xfrm>
            <a:off x="417635" y="1981200"/>
            <a:ext cx="8316057"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7" name="Content Placeholder 7"/>
          <p:cNvGraphicFramePr>
            <a:graphicFrameLocks/>
          </p:cNvGraphicFramePr>
          <p:nvPr/>
        </p:nvGraphicFramePr>
        <p:xfrm>
          <a:off x="420002" y="1143000"/>
          <a:ext cx="8237716"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24"/>
          <p:cNvSpPr>
            <a:spLocks noChangeArrowheads="1"/>
          </p:cNvSpPr>
          <p:nvPr/>
        </p:nvSpPr>
        <p:spPr bwMode="auto">
          <a:xfrm>
            <a:off x="423496" y="5486401"/>
            <a:ext cx="8081596"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ar-SA" sz="2000" b="1" dirty="0"/>
              <a:t>معادلة الميزانية:  الأصول = الخصوم + حقوق الملكية        (رأس المال + الأرباح - الخسائر)</a:t>
            </a:r>
          </a:p>
          <a:p>
            <a:pPr marL="273050" indent="-273050" eaLnBrk="0" hangingPunct="0">
              <a:spcBef>
                <a:spcPts val="575"/>
              </a:spcBef>
              <a:buClr>
                <a:schemeClr val="accent1"/>
              </a:buClr>
              <a:buSzPct val="85000"/>
            </a:pPr>
            <a:endParaRPr lang="ar-SA" b="1" dirty="0"/>
          </a:p>
        </p:txBody>
      </p:sp>
      <p:sp>
        <p:nvSpPr>
          <p:cNvPr id="9" name="Left Arrow 8"/>
          <p:cNvSpPr/>
          <p:nvPr/>
        </p:nvSpPr>
        <p:spPr>
          <a:xfrm>
            <a:off x="3635896" y="5486401"/>
            <a:ext cx="156797"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35236463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8611" name="Content Placeholder 2"/>
          <p:cNvSpPr>
            <a:spLocks noGrp="1"/>
          </p:cNvSpPr>
          <p:nvPr>
            <p:ph idx="1"/>
          </p:nvPr>
        </p:nvSpPr>
        <p:spPr/>
        <p:txBody>
          <a:bodyPr/>
          <a:lstStyle/>
          <a:p>
            <a:endParaRPr lang="en-GB" smtClean="0">
              <a:cs typeface="Arial" pitchFamily="34" charset="0"/>
            </a:endParaRPr>
          </a:p>
        </p:txBody>
      </p:sp>
      <p:sp>
        <p:nvSpPr>
          <p:cNvPr id="68612" name="Slide Number Placeholder 3"/>
          <p:cNvSpPr>
            <a:spLocks noGrp="1"/>
          </p:cNvSpPr>
          <p:nvPr>
            <p:ph type="sldNum" sz="quarter" idx="4294967295"/>
          </p:nvPr>
        </p:nvSpPr>
        <p:spPr bwMode="auto">
          <a:xfrm>
            <a:off x="4536831"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22</a:t>
            </a:r>
            <a:endParaRPr lang="en-US" dirty="0" smtClean="0">
              <a:solidFill>
                <a:schemeClr val="bg1"/>
              </a:solidFill>
              <a:latin typeface="Calibri" pitchFamily="34" charset="0"/>
            </a:endParaRPr>
          </a:p>
        </p:txBody>
      </p:sp>
      <p:sp>
        <p:nvSpPr>
          <p:cNvPr id="5" name="Title 1"/>
          <p:cNvSpPr txBox="1">
            <a:spLocks/>
          </p:cNvSpPr>
          <p:nvPr/>
        </p:nvSpPr>
        <p:spPr bwMode="auto">
          <a:xfrm>
            <a:off x="844062" y="228600"/>
            <a:ext cx="7315200" cy="762000"/>
          </a:xfrm>
          <a:prstGeom prst="rect">
            <a:avLst/>
          </a:prstGeom>
          <a:solidFill>
            <a:schemeClr val="accent1"/>
          </a:solidFill>
          <a:ln w="9525">
            <a:noFill/>
            <a:miter lim="800000"/>
            <a:headEnd/>
            <a:tailEnd/>
          </a:ln>
        </p:spPr>
        <p:txBody>
          <a:bodyPr bIns="91440" anchor="b"/>
          <a:lstStyle/>
          <a:p>
            <a:pPr eaLnBrk="0" hangingPunct="0">
              <a:defRPr/>
            </a:pPr>
            <a:r>
              <a:rPr lang="ar-SA" sz="2400" b="1" dirty="0">
                <a:latin typeface="+mj-lt"/>
                <a:ea typeface="+mj-ea"/>
                <a:cs typeface="+mj-cs"/>
              </a:rPr>
              <a:t>بعد العملية السابقة تظهر ميزانية منشأة فاضل التجارية على النحو التالي:</a:t>
            </a:r>
          </a:p>
        </p:txBody>
      </p:sp>
      <p:sp>
        <p:nvSpPr>
          <p:cNvPr id="6" name="Content Placeholder 2"/>
          <p:cNvSpPr txBox="1">
            <a:spLocks/>
          </p:cNvSpPr>
          <p:nvPr/>
        </p:nvSpPr>
        <p:spPr bwMode="auto">
          <a:xfrm>
            <a:off x="1223597" y="1447800"/>
            <a:ext cx="7312269"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250582" y="1524000"/>
            <a:ext cx="7312269"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844062" y="1524000"/>
          <a:ext cx="6893170" cy="4754620"/>
        </p:xfrm>
        <a:graphic>
          <a:graphicData uri="http://schemas.openxmlformats.org/drawingml/2006/table">
            <a:tbl>
              <a:tblPr firstRow="1" bandRow="1">
                <a:tableStyleId>{5C22544A-7EE6-4342-B048-85BDC9FD1C3A}</a:tableStyleId>
              </a:tblPr>
              <a:tblGrid>
                <a:gridCol w="2240280"/>
                <a:gridCol w="1206305"/>
                <a:gridCol w="2240280"/>
                <a:gridCol w="1206305"/>
              </a:tblGrid>
              <a:tr h="365736">
                <a:tc>
                  <a:txBody>
                    <a:bodyPr/>
                    <a:lstStyle/>
                    <a:p>
                      <a:pPr algn="r"/>
                      <a:r>
                        <a:rPr lang="ar-SA" sz="1800" u="sng" dirty="0" smtClean="0">
                          <a:solidFill>
                            <a:srgbClr val="FF0000"/>
                          </a:solidFill>
                        </a:rPr>
                        <a:t>الخصوم</a:t>
                      </a:r>
                      <a:endParaRPr lang="en-GB" sz="1800" u="sng" dirty="0">
                        <a:solidFill>
                          <a:srgbClr val="FF0000"/>
                        </a:solidFill>
                      </a:endParaRPr>
                    </a:p>
                  </a:txBody>
                  <a:tcPr marL="84406" marR="84406" marT="45710" marB="45710">
                    <a:solidFill>
                      <a:schemeClr val="tx2">
                        <a:lumMod val="20000"/>
                        <a:lumOff val="80000"/>
                      </a:schemeClr>
                    </a:solidFill>
                  </a:tcPr>
                </a:tc>
                <a:tc>
                  <a:txBody>
                    <a:bodyPr/>
                    <a:lstStyle/>
                    <a:p>
                      <a:pPr algn="r"/>
                      <a:endParaRPr lang="en-GB" sz="1800" b="1" dirty="0">
                        <a:solidFill>
                          <a:srgbClr val="FF0000"/>
                        </a:solidFill>
                      </a:endParaRPr>
                    </a:p>
                  </a:txBody>
                  <a:tcPr marL="84406" marR="84406" marT="45710" marB="45710">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دائنون (شركة الأمل)</a:t>
                      </a:r>
                      <a:endParaRPr lang="en-GB" sz="1800" dirty="0"/>
                    </a:p>
                  </a:txBody>
                  <a:tcPr marL="84406" marR="84406" marT="45710" marB="45710">
                    <a:solidFill>
                      <a:schemeClr val="tx2">
                        <a:lumMod val="20000"/>
                        <a:lumOff val="80000"/>
                      </a:schemeClr>
                    </a:solidFill>
                  </a:tcPr>
                </a:tc>
                <a:tc>
                  <a:txBody>
                    <a:bodyPr/>
                    <a:lstStyle/>
                    <a:p>
                      <a:pPr algn="r"/>
                      <a:r>
                        <a:rPr lang="ar-SA" sz="1800" dirty="0" smtClean="0"/>
                        <a:t>30000</a:t>
                      </a:r>
                      <a:endParaRPr lang="en-GB" sz="1800" dirty="0"/>
                    </a:p>
                  </a:txBody>
                  <a:tcPr marL="84406" marR="84406" marT="45710" marB="45710">
                    <a:solidFill>
                      <a:schemeClr val="tx2">
                        <a:lumMod val="20000"/>
                        <a:lumOff val="80000"/>
                      </a:schemeClr>
                    </a:solidFill>
                  </a:tcPr>
                </a:tc>
                <a:tc>
                  <a:txBody>
                    <a:bodyPr/>
                    <a:lstStyle/>
                    <a:p>
                      <a:pPr algn="r"/>
                      <a:r>
                        <a:rPr lang="ar-SA" sz="1800" dirty="0" smtClean="0"/>
                        <a:t>صندوق</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130000</a:t>
                      </a: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قرض البنك</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200000</a:t>
                      </a:r>
                      <a:endParaRPr lang="en-GB" sz="1800" b="1" dirty="0"/>
                    </a:p>
                  </a:txBody>
                  <a:tcPr marL="84406" marR="84406" marT="45710" marB="45710">
                    <a:solidFill>
                      <a:schemeClr val="tx2">
                        <a:lumMod val="20000"/>
                        <a:lumOff val="80000"/>
                      </a:schemeClr>
                    </a:solidFill>
                  </a:tcPr>
                </a:tc>
                <a:tc>
                  <a:txBody>
                    <a:bodyPr/>
                    <a:lstStyle/>
                    <a:p>
                      <a:pPr algn="r"/>
                      <a:r>
                        <a:rPr lang="ar-SA" sz="1800" dirty="0" smtClean="0"/>
                        <a:t>بنك</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100000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مدينون (شركة النصر)</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40000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r>
                        <a:rPr lang="ar-SA" sz="1800" dirty="0" smtClean="0"/>
                        <a:t>بضاعة</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100000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أثاث وتجهيزات</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70000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آلات ومعدات</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50000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مبنى</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250000</a:t>
                      </a:r>
                      <a:endParaRPr lang="en-GB" sz="1800" b="1" dirty="0"/>
                    </a:p>
                  </a:txBody>
                  <a:tcPr marL="84406" marR="84406" marT="45710" marB="45710">
                    <a:solidFill>
                      <a:schemeClr val="tx2">
                        <a:lumMod val="20000"/>
                        <a:lumOff val="80000"/>
                      </a:schemeClr>
                    </a:solidFill>
                  </a:tcPr>
                </a:tc>
              </a:tr>
              <a:tr h="365736">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endParaRPr lang="en-GB" sz="180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r>
              <a:tr h="365736">
                <a:tc>
                  <a:txBody>
                    <a:bodyPr/>
                    <a:lstStyle/>
                    <a:p>
                      <a:pPr algn="r"/>
                      <a:r>
                        <a:rPr lang="ar-SA" sz="1800" dirty="0" smtClean="0"/>
                        <a:t>رأس المال</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500000</a:t>
                      </a:r>
                      <a:endParaRPr lang="en-GB" sz="1800" b="1"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 أرباح</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20000</a:t>
                      </a:r>
                      <a:endParaRPr lang="en-GB" sz="1800" b="1"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 خسائر</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10000</a:t>
                      </a:r>
                      <a:endParaRPr lang="en-GB" sz="1800" b="1"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المجموع</a:t>
                      </a:r>
                      <a:endParaRPr lang="en-GB" sz="1800" dirty="0"/>
                    </a:p>
                  </a:txBody>
                  <a:tcPr marL="84406" marR="84406" marT="45710" marB="45710">
                    <a:solidFill>
                      <a:srgbClr val="FFFF00"/>
                    </a:solidFill>
                  </a:tcPr>
                </a:tc>
                <a:tc>
                  <a:txBody>
                    <a:bodyPr/>
                    <a:lstStyle/>
                    <a:p>
                      <a:pPr algn="r"/>
                      <a:r>
                        <a:rPr lang="ar-SA" sz="1800" b="1" dirty="0" smtClean="0"/>
                        <a:t>740000</a:t>
                      </a:r>
                      <a:endParaRPr lang="en-GB" sz="1800" b="1" dirty="0"/>
                    </a:p>
                  </a:txBody>
                  <a:tcPr marL="84406" marR="84406" marT="45710" marB="45710">
                    <a:solidFill>
                      <a:srgbClr val="FFFF00"/>
                    </a:solidFill>
                  </a:tcPr>
                </a:tc>
                <a:tc>
                  <a:txBody>
                    <a:bodyPr/>
                    <a:lstStyle/>
                    <a:p>
                      <a:pPr algn="r"/>
                      <a:r>
                        <a:rPr lang="ar-SA" sz="1800" dirty="0" smtClean="0"/>
                        <a:t>المجموع</a:t>
                      </a:r>
                      <a:endParaRPr lang="en-GB" sz="1800" dirty="0"/>
                    </a:p>
                  </a:txBody>
                  <a:tcPr marL="84406" marR="84406" marT="45710" marB="45710">
                    <a:solidFill>
                      <a:srgbClr val="FFFF00"/>
                    </a:solidFill>
                  </a:tcPr>
                </a:tc>
                <a:tc>
                  <a:txBody>
                    <a:bodyPr/>
                    <a:lstStyle/>
                    <a:p>
                      <a:pPr algn="r"/>
                      <a:r>
                        <a:rPr lang="ar-SA" sz="1800" b="1" dirty="0" smtClean="0"/>
                        <a:t>740000</a:t>
                      </a:r>
                      <a:endParaRPr lang="en-GB" sz="1800" b="1" dirty="0"/>
                    </a:p>
                  </a:txBody>
                  <a:tcPr marL="84406" marR="84406" marT="45710" marB="45710">
                    <a:solidFill>
                      <a:srgbClr val="FFFF00"/>
                    </a:solidFill>
                  </a:tcPr>
                </a:tc>
              </a:tr>
            </a:tbl>
          </a:graphicData>
        </a:graphic>
      </p:graphicFrame>
      <p:sp>
        <p:nvSpPr>
          <p:cNvPr id="9" name="Rectangle 8"/>
          <p:cNvSpPr>
            <a:spLocks noChangeArrowheads="1"/>
          </p:cNvSpPr>
          <p:nvPr/>
        </p:nvSpPr>
        <p:spPr bwMode="auto">
          <a:xfrm>
            <a:off x="3516923" y="990601"/>
            <a:ext cx="154744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ar-SA" sz="2400" b="1"/>
              <a:t>الميزانية</a:t>
            </a:r>
            <a:endParaRPr lang="en-GB" sz="2400" b="1"/>
          </a:p>
        </p:txBody>
      </p:sp>
    </p:spTree>
    <p:extLst>
      <p:ext uri="{BB962C8B-B14F-4D97-AF65-F5344CB8AC3E}">
        <p14:creationId xmlns:p14="http://schemas.microsoft.com/office/powerpoint/2010/main" val="3076153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9635"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703385" y="0"/>
            <a:ext cx="7807569" cy="10668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العاشرة: سددت منشأة فاضل مبلغ 10000 ريال من المبلغ المستحق عليها لشركة الأمل بشيك مسحوب على بنك الرياض.</a:t>
            </a:r>
            <a:endParaRPr lang="en-GB" sz="2800" b="1" dirty="0">
              <a:ea typeface="+mj-ea"/>
            </a:endParaRPr>
          </a:p>
        </p:txBody>
      </p:sp>
      <p:sp>
        <p:nvSpPr>
          <p:cNvPr id="6" name="Content Placeholder 2"/>
          <p:cNvSpPr txBox="1">
            <a:spLocks/>
          </p:cNvSpPr>
          <p:nvPr/>
        </p:nvSpPr>
        <p:spPr bwMode="auto">
          <a:xfrm>
            <a:off x="633047" y="1981200"/>
            <a:ext cx="7957038"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7" name="Content Placeholder 7"/>
          <p:cNvGraphicFramePr>
            <a:graphicFrameLocks/>
          </p:cNvGraphicFramePr>
          <p:nvPr/>
        </p:nvGraphicFramePr>
        <p:xfrm>
          <a:off x="633046" y="1219200"/>
          <a:ext cx="7882642"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24"/>
          <p:cNvSpPr>
            <a:spLocks noChangeArrowheads="1"/>
          </p:cNvSpPr>
          <p:nvPr/>
        </p:nvSpPr>
        <p:spPr bwMode="auto">
          <a:xfrm>
            <a:off x="633046" y="5486401"/>
            <a:ext cx="773283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en-US" sz="2000" b="1"/>
              <a:t>                    </a:t>
            </a:r>
            <a:r>
              <a:rPr lang="ar-SA" sz="2400" b="1"/>
              <a:t>معادلة الميزانية:  الأصول  =  الخصوم + حقوق الملكية</a:t>
            </a:r>
          </a:p>
          <a:p>
            <a:pPr marL="273050" indent="-273050" eaLnBrk="0" hangingPunct="0">
              <a:spcBef>
                <a:spcPts val="575"/>
              </a:spcBef>
              <a:buClr>
                <a:schemeClr val="accent1"/>
              </a:buClr>
              <a:buSzPct val="85000"/>
            </a:pPr>
            <a:endParaRPr lang="ar-SA" b="1"/>
          </a:p>
        </p:txBody>
      </p:sp>
      <p:sp>
        <p:nvSpPr>
          <p:cNvPr id="10" name="Slide Number Placeholder 3"/>
          <p:cNvSpPr txBox="1">
            <a:spLocks/>
          </p:cNvSpPr>
          <p:nvPr/>
        </p:nvSpPr>
        <p:spPr bwMode="auto">
          <a:xfrm>
            <a:off x="4591631" y="6377092"/>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23</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37680929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0659" name="Content Placeholder 2"/>
          <p:cNvSpPr>
            <a:spLocks noGrp="1"/>
          </p:cNvSpPr>
          <p:nvPr>
            <p:ph idx="1"/>
          </p:nvPr>
        </p:nvSpPr>
        <p:spPr/>
        <p:txBody>
          <a:bodyPr/>
          <a:lstStyle/>
          <a:p>
            <a:endParaRPr lang="en-GB" smtClean="0">
              <a:cs typeface="Arial" pitchFamily="34" charset="0"/>
            </a:endParaRPr>
          </a:p>
        </p:txBody>
      </p:sp>
      <p:sp>
        <p:nvSpPr>
          <p:cNvPr id="70660" name="Slide Number Placeholder 3"/>
          <p:cNvSpPr>
            <a:spLocks noGrp="1"/>
          </p:cNvSpPr>
          <p:nvPr>
            <p:ph type="sldNum" sz="quarter" idx="4294967295"/>
          </p:nvPr>
        </p:nvSpPr>
        <p:spPr bwMode="auto">
          <a:xfrm>
            <a:off x="453683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24</a:t>
            </a:r>
            <a:endParaRPr lang="en-US" dirty="0" smtClean="0">
              <a:solidFill>
                <a:schemeClr val="bg1"/>
              </a:solidFill>
              <a:latin typeface="Calibri" pitchFamily="34" charset="0"/>
            </a:endParaRPr>
          </a:p>
        </p:txBody>
      </p:sp>
      <p:sp>
        <p:nvSpPr>
          <p:cNvPr id="5" name="Content Placeholder 2"/>
          <p:cNvSpPr txBox="1">
            <a:spLocks/>
          </p:cNvSpPr>
          <p:nvPr/>
        </p:nvSpPr>
        <p:spPr bwMode="auto">
          <a:xfrm>
            <a:off x="637443" y="1219200"/>
            <a:ext cx="7933592" cy="4800600"/>
          </a:xfrm>
          <a:prstGeom prst="rect">
            <a:avLst/>
          </a:prstGeom>
          <a:noFill/>
          <a:ln w="9525">
            <a:noFill/>
            <a:miter lim="800000"/>
            <a:headEnd/>
            <a:tailEnd/>
          </a:ln>
        </p:spPr>
        <p:txBody>
          <a:bodyPr/>
          <a:lstStyle/>
          <a:p>
            <a:pPr marL="342900" indent="-342900" algn="ctr" rtl="0" eaLnBrk="0" hangingPunct="0">
              <a:spcBef>
                <a:spcPct val="20000"/>
              </a:spcBef>
              <a:buFont typeface="Arial" pitchFamily="34" charset="0"/>
              <a:buNone/>
              <a:defRPr/>
            </a:pPr>
            <a:r>
              <a:rPr lang="ar-SA" sz="2800" b="1" dirty="0">
                <a:latin typeface="+mn-lt"/>
                <a:cs typeface="Arial" charset="0"/>
              </a:rPr>
              <a:t>الميزانية</a:t>
            </a:r>
            <a:endParaRPr lang="en-GB" sz="2800" b="1" dirty="0">
              <a:latin typeface="+mn-lt"/>
              <a:cs typeface="Arial" charset="0"/>
            </a:endParaRPr>
          </a:p>
          <a:p>
            <a:pPr marL="342900" indent="-342900" rtl="0" eaLnBrk="0" hangingPunct="0">
              <a:spcBef>
                <a:spcPct val="20000"/>
              </a:spcBef>
              <a:buFont typeface="Wingdings 2" pitchFamily="18" charset="2"/>
              <a:buNone/>
              <a:defRPr/>
            </a:pPr>
            <a:endParaRPr lang="en-GB" sz="3200" dirty="0">
              <a:latin typeface="+mn-lt"/>
              <a:cs typeface="Arial" charset="0"/>
            </a:endParaRPr>
          </a:p>
        </p:txBody>
      </p:sp>
      <p:sp>
        <p:nvSpPr>
          <p:cNvPr id="6" name="Title 1"/>
          <p:cNvSpPr txBox="1">
            <a:spLocks/>
          </p:cNvSpPr>
          <p:nvPr/>
        </p:nvSpPr>
        <p:spPr bwMode="auto">
          <a:xfrm>
            <a:off x="492369" y="228600"/>
            <a:ext cx="8088923" cy="914400"/>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p>
        </p:txBody>
      </p:sp>
      <p:sp>
        <p:nvSpPr>
          <p:cNvPr id="7" name="Content Placeholder 2"/>
          <p:cNvSpPr txBox="1">
            <a:spLocks/>
          </p:cNvSpPr>
          <p:nvPr/>
        </p:nvSpPr>
        <p:spPr bwMode="auto">
          <a:xfrm>
            <a:off x="552451" y="1447800"/>
            <a:ext cx="8024446"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8" name="Content Placeholder 2"/>
          <p:cNvSpPr txBox="1">
            <a:spLocks/>
          </p:cNvSpPr>
          <p:nvPr/>
        </p:nvSpPr>
        <p:spPr bwMode="auto">
          <a:xfrm>
            <a:off x="552451" y="990600"/>
            <a:ext cx="8024446"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9" name="Table 8"/>
          <p:cNvGraphicFramePr>
            <a:graphicFrameLocks noGrp="1"/>
          </p:cNvGraphicFramePr>
          <p:nvPr/>
        </p:nvGraphicFramePr>
        <p:xfrm>
          <a:off x="492369" y="1676400"/>
          <a:ext cx="7447086" cy="4389444"/>
        </p:xfrm>
        <a:graphic>
          <a:graphicData uri="http://schemas.openxmlformats.org/drawingml/2006/table">
            <a:tbl>
              <a:tblPr firstRow="1" bandRow="1">
                <a:tableStyleId>{5C22544A-7EE6-4342-B048-85BDC9FD1C3A}</a:tableStyleId>
              </a:tblPr>
              <a:tblGrid>
                <a:gridCol w="2420303"/>
                <a:gridCol w="1303240"/>
                <a:gridCol w="2420303"/>
                <a:gridCol w="1303240"/>
              </a:tblGrid>
              <a:tr h="365787">
                <a:tc>
                  <a:txBody>
                    <a:bodyPr/>
                    <a:lstStyle/>
                    <a:p>
                      <a:pPr algn="r"/>
                      <a:r>
                        <a:rPr lang="ar-SA" sz="1800" u="sng" dirty="0" smtClean="0">
                          <a:solidFill>
                            <a:srgbClr val="FF0000"/>
                          </a:solidFill>
                        </a:rPr>
                        <a:t>الخصوم</a:t>
                      </a:r>
                      <a:endParaRPr lang="en-GB" sz="1800" u="sng" dirty="0">
                        <a:solidFill>
                          <a:srgbClr val="FF0000"/>
                        </a:solidFill>
                      </a:endParaRPr>
                    </a:p>
                  </a:txBody>
                  <a:tcPr marL="84399" marR="84399" marT="45723" marB="45723">
                    <a:solidFill>
                      <a:schemeClr val="tx2">
                        <a:lumMod val="20000"/>
                        <a:lumOff val="80000"/>
                      </a:schemeClr>
                    </a:solidFill>
                  </a:tcPr>
                </a:tc>
                <a:tc>
                  <a:txBody>
                    <a:bodyPr/>
                    <a:lstStyle/>
                    <a:p>
                      <a:pPr algn="r"/>
                      <a:endParaRPr lang="en-GB" sz="1800" b="1" dirty="0">
                        <a:solidFill>
                          <a:srgbClr val="FF0000"/>
                        </a:solidFill>
                      </a:endParaRPr>
                    </a:p>
                  </a:txBody>
                  <a:tcPr marL="84399" marR="84399" marT="45723" marB="45723">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t>دائنون (شركة الأمل)</a:t>
                      </a:r>
                      <a:endParaRPr lang="en-GB" sz="1800" dirty="0"/>
                    </a:p>
                  </a:txBody>
                  <a:tcPr marL="84399" marR="84399" marT="45723" marB="45723">
                    <a:solidFill>
                      <a:schemeClr val="tx2">
                        <a:lumMod val="20000"/>
                        <a:lumOff val="80000"/>
                      </a:schemeClr>
                    </a:solidFill>
                  </a:tcPr>
                </a:tc>
                <a:tc>
                  <a:txBody>
                    <a:bodyPr/>
                    <a:lstStyle/>
                    <a:p>
                      <a:pPr algn="r"/>
                      <a:r>
                        <a:rPr lang="ar-SA" sz="1800" dirty="0" smtClean="0"/>
                        <a:t>20000</a:t>
                      </a:r>
                      <a:endParaRPr lang="en-GB" sz="1800" dirty="0"/>
                    </a:p>
                  </a:txBody>
                  <a:tcPr marL="84399" marR="84399" marT="45723" marB="45723">
                    <a:solidFill>
                      <a:schemeClr val="tx2">
                        <a:lumMod val="20000"/>
                        <a:lumOff val="80000"/>
                      </a:schemeClr>
                    </a:solidFill>
                  </a:tcPr>
                </a:tc>
                <a:tc>
                  <a:txBody>
                    <a:bodyPr/>
                    <a:lstStyle/>
                    <a:p>
                      <a:pPr algn="r"/>
                      <a:r>
                        <a:rPr lang="ar-SA" sz="1800" dirty="0" smtClean="0"/>
                        <a:t>صندوق</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130000</a:t>
                      </a: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t>قرض البنك</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200000</a:t>
                      </a:r>
                      <a:endParaRPr lang="en-GB" sz="1800" b="1" dirty="0"/>
                    </a:p>
                  </a:txBody>
                  <a:tcPr marL="84399" marR="84399" marT="45723" marB="45723">
                    <a:solidFill>
                      <a:schemeClr val="tx2">
                        <a:lumMod val="20000"/>
                        <a:lumOff val="80000"/>
                      </a:schemeClr>
                    </a:solidFill>
                  </a:tcPr>
                </a:tc>
                <a:tc>
                  <a:txBody>
                    <a:bodyPr/>
                    <a:lstStyle/>
                    <a:p>
                      <a:pPr algn="r"/>
                      <a:r>
                        <a:rPr lang="ar-SA" sz="1800" dirty="0" smtClean="0"/>
                        <a:t>بنك</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90000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مدينون (شركة النصر)</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40000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c>
                  <a:txBody>
                    <a:bodyPr/>
                    <a:lstStyle/>
                    <a:p>
                      <a:pPr algn="r"/>
                      <a:r>
                        <a:rPr lang="ar-SA" sz="1800" dirty="0" smtClean="0"/>
                        <a:t>بضاعة</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100000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أثاث وتجهيزات</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70000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آلات ومعدات</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50000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مبنى</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250000</a:t>
                      </a:r>
                      <a:endParaRPr lang="en-GB" sz="1800" b="1" dirty="0"/>
                    </a:p>
                  </a:txBody>
                  <a:tcPr marL="84399" marR="84399" marT="45723" marB="45723">
                    <a:solidFill>
                      <a:schemeClr val="tx2">
                        <a:lumMod val="20000"/>
                        <a:lumOff val="80000"/>
                      </a:schemeClr>
                    </a:solidFill>
                  </a:tcPr>
                </a:tc>
              </a:tr>
              <a:tr h="365787">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endParaRPr lang="en-GB" sz="180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r>
              <a:tr h="365787">
                <a:tc>
                  <a:txBody>
                    <a:bodyPr/>
                    <a:lstStyle/>
                    <a:p>
                      <a:pPr algn="r"/>
                      <a:r>
                        <a:rPr lang="ar-SA" sz="1800" dirty="0" smtClean="0"/>
                        <a:t>رأس المال</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500000</a:t>
                      </a:r>
                      <a:endParaRPr lang="en-GB" sz="1800" b="1" dirty="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t>+ أرباح</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10000</a:t>
                      </a:r>
                      <a:endParaRPr lang="en-GB" sz="1800" b="1" dirty="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solidFill>
                            <a:schemeClr val="tx1"/>
                          </a:solidFill>
                        </a:rPr>
                        <a:t>المجموع</a:t>
                      </a:r>
                      <a:endParaRPr lang="en-GB" sz="1800" dirty="0">
                        <a:solidFill>
                          <a:schemeClr val="tx1"/>
                        </a:solidFill>
                      </a:endParaRPr>
                    </a:p>
                  </a:txBody>
                  <a:tcPr marL="84399" marR="84399" marT="45723" marB="45723">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399" marR="84399" marT="45723" marB="45723">
                    <a:solidFill>
                      <a:srgbClr val="FFFF00"/>
                    </a:solidFill>
                  </a:tcPr>
                </a:tc>
                <a:tc>
                  <a:txBody>
                    <a:bodyPr/>
                    <a:lstStyle/>
                    <a:p>
                      <a:pPr algn="r"/>
                      <a:r>
                        <a:rPr lang="ar-SA" sz="1800" dirty="0" smtClean="0">
                          <a:solidFill>
                            <a:schemeClr val="tx1"/>
                          </a:solidFill>
                        </a:rPr>
                        <a:t>المجموع</a:t>
                      </a:r>
                      <a:endParaRPr lang="en-GB" sz="1800" dirty="0">
                        <a:solidFill>
                          <a:schemeClr val="tx1"/>
                        </a:solidFill>
                      </a:endParaRPr>
                    </a:p>
                  </a:txBody>
                  <a:tcPr marL="84399" marR="84399" marT="45723" marB="45723">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399" marR="84399" marT="45723" marB="45723">
                    <a:solidFill>
                      <a:srgbClr val="FFFF00"/>
                    </a:solidFill>
                  </a:tcPr>
                </a:tc>
              </a:tr>
            </a:tbl>
          </a:graphicData>
        </a:graphic>
      </p:graphicFrame>
    </p:spTree>
    <p:extLst>
      <p:ext uri="{BB962C8B-B14F-4D97-AF65-F5344CB8AC3E}">
        <p14:creationId xmlns:p14="http://schemas.microsoft.com/office/powerpoint/2010/main" val="2771001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1683"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92370" y="228600"/>
            <a:ext cx="8022981" cy="9906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الحادية عشر: سددت شركة النصر مبلغ 20000 ريال من المبلغ المستحق عليها للمنشأة نقداً.</a:t>
            </a:r>
            <a:endParaRPr lang="en-GB" sz="2800" b="1" dirty="0">
              <a:ea typeface="+mj-ea"/>
            </a:endParaRPr>
          </a:p>
        </p:txBody>
      </p:sp>
      <p:sp>
        <p:nvSpPr>
          <p:cNvPr id="6" name="Content Placeholder 2"/>
          <p:cNvSpPr txBox="1">
            <a:spLocks/>
          </p:cNvSpPr>
          <p:nvPr/>
        </p:nvSpPr>
        <p:spPr bwMode="auto">
          <a:xfrm>
            <a:off x="417636" y="1981200"/>
            <a:ext cx="8178311"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sp>
        <p:nvSpPr>
          <p:cNvPr id="7" name="Rectangle 24"/>
          <p:cNvSpPr>
            <a:spLocks noChangeArrowheads="1"/>
          </p:cNvSpPr>
          <p:nvPr/>
        </p:nvSpPr>
        <p:spPr bwMode="auto">
          <a:xfrm>
            <a:off x="423496" y="5486401"/>
            <a:ext cx="7243396"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ar-SA" sz="2400" b="1"/>
              <a:t>معادلة الميزانية:  الأصول  =  الخصوم + حقوق الملكية</a:t>
            </a:r>
          </a:p>
          <a:p>
            <a:pPr marL="273050" indent="-273050" eaLnBrk="0" hangingPunct="0">
              <a:spcBef>
                <a:spcPts val="575"/>
              </a:spcBef>
              <a:buClr>
                <a:schemeClr val="accent1"/>
              </a:buClr>
              <a:buSzPct val="85000"/>
            </a:pPr>
            <a:endParaRPr lang="ar-SA" b="1"/>
          </a:p>
        </p:txBody>
      </p:sp>
      <p:graphicFrame>
        <p:nvGraphicFramePr>
          <p:cNvPr id="8" name="Content Placeholder 7"/>
          <p:cNvGraphicFramePr>
            <a:graphicFrameLocks/>
          </p:cNvGraphicFramePr>
          <p:nvPr/>
        </p:nvGraphicFramePr>
        <p:xfrm>
          <a:off x="637104" y="1447800"/>
          <a:ext cx="786907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3"/>
          <p:cNvSpPr txBox="1">
            <a:spLocks/>
          </p:cNvSpPr>
          <p:nvPr/>
        </p:nvSpPr>
        <p:spPr bwMode="auto">
          <a:xfrm>
            <a:off x="4544127"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25</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val="2125534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linds(horizont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8"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2707" name="Content Placeholder 2"/>
          <p:cNvSpPr>
            <a:spLocks noGrp="1"/>
          </p:cNvSpPr>
          <p:nvPr>
            <p:ph idx="1"/>
          </p:nvPr>
        </p:nvSpPr>
        <p:spPr/>
        <p:txBody>
          <a:bodyPr/>
          <a:lstStyle/>
          <a:p>
            <a:endParaRPr lang="en-GB" smtClean="0">
              <a:cs typeface="Arial" pitchFamily="34" charset="0"/>
            </a:endParaRPr>
          </a:p>
        </p:txBody>
      </p:sp>
      <p:sp>
        <p:nvSpPr>
          <p:cNvPr id="72708" name="Slide Number Placeholder 3"/>
          <p:cNvSpPr>
            <a:spLocks noGrp="1"/>
          </p:cNvSpPr>
          <p:nvPr>
            <p:ph type="sldNum" sz="quarter" idx="4294967295"/>
          </p:nvPr>
        </p:nvSpPr>
        <p:spPr bwMode="auto">
          <a:xfrm>
            <a:off x="4537417"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26</a:t>
            </a:r>
            <a:endParaRPr lang="en-US" dirty="0" smtClean="0">
              <a:solidFill>
                <a:schemeClr val="bg1"/>
              </a:solidFill>
              <a:latin typeface="Calibri" pitchFamily="34" charset="0"/>
            </a:endParaRPr>
          </a:p>
        </p:txBody>
      </p:sp>
      <p:sp>
        <p:nvSpPr>
          <p:cNvPr id="5" name="Content Placeholder 2"/>
          <p:cNvSpPr txBox="1">
            <a:spLocks/>
          </p:cNvSpPr>
          <p:nvPr/>
        </p:nvSpPr>
        <p:spPr bwMode="auto">
          <a:xfrm>
            <a:off x="716574" y="1143000"/>
            <a:ext cx="7927731" cy="5029200"/>
          </a:xfrm>
          <a:prstGeom prst="rect">
            <a:avLst/>
          </a:prstGeom>
          <a:noFill/>
          <a:ln w="9525">
            <a:noFill/>
            <a:miter lim="800000"/>
            <a:headEnd/>
            <a:tailEnd/>
          </a:ln>
        </p:spPr>
        <p:txBody>
          <a:bodyPr/>
          <a:lstStyle/>
          <a:p>
            <a:pPr marL="342900" indent="-342900" algn="ctr" rtl="0" eaLnBrk="0" hangingPunct="0">
              <a:spcBef>
                <a:spcPct val="20000"/>
              </a:spcBef>
              <a:buFont typeface="Arial" pitchFamily="34" charset="0"/>
              <a:buNone/>
              <a:defRPr/>
            </a:pPr>
            <a:r>
              <a:rPr lang="ar-SA" sz="2800" b="1" dirty="0">
                <a:latin typeface="+mn-lt"/>
                <a:cs typeface="Arial" charset="0"/>
              </a:rPr>
              <a:t>الميزانية</a:t>
            </a:r>
            <a:endParaRPr lang="en-GB" sz="2800" b="1" dirty="0">
              <a:latin typeface="+mn-lt"/>
              <a:cs typeface="Arial" charset="0"/>
            </a:endParaRPr>
          </a:p>
          <a:p>
            <a:pPr marL="342900" indent="-342900" algn="ctr" rtl="0" eaLnBrk="0" hangingPunct="0">
              <a:spcBef>
                <a:spcPct val="20000"/>
              </a:spcBef>
              <a:buFont typeface="Wingdings 2" pitchFamily="18" charset="2"/>
              <a:buNone/>
              <a:defRPr/>
            </a:pPr>
            <a:endParaRPr lang="en-GB" sz="3200" dirty="0">
              <a:latin typeface="+mn-lt"/>
              <a:cs typeface="Arial" charset="0"/>
            </a:endParaRPr>
          </a:p>
        </p:txBody>
      </p:sp>
      <p:sp>
        <p:nvSpPr>
          <p:cNvPr id="6" name="Title 1"/>
          <p:cNvSpPr txBox="1">
            <a:spLocks/>
          </p:cNvSpPr>
          <p:nvPr/>
        </p:nvSpPr>
        <p:spPr bwMode="auto">
          <a:xfrm>
            <a:off x="633046" y="228600"/>
            <a:ext cx="8018585" cy="914400"/>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p>
        </p:txBody>
      </p:sp>
      <p:sp>
        <p:nvSpPr>
          <p:cNvPr id="7" name="Content Placeholder 2"/>
          <p:cNvSpPr txBox="1">
            <a:spLocks/>
          </p:cNvSpPr>
          <p:nvPr/>
        </p:nvSpPr>
        <p:spPr bwMode="auto">
          <a:xfrm>
            <a:off x="633046" y="1447800"/>
            <a:ext cx="8018585"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8" name="Content Placeholder 2"/>
          <p:cNvSpPr txBox="1">
            <a:spLocks/>
          </p:cNvSpPr>
          <p:nvPr/>
        </p:nvSpPr>
        <p:spPr bwMode="auto">
          <a:xfrm>
            <a:off x="633046" y="990600"/>
            <a:ext cx="8018585"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9" name="Table 8"/>
          <p:cNvGraphicFramePr>
            <a:graphicFrameLocks noGrp="1"/>
          </p:cNvGraphicFramePr>
          <p:nvPr/>
        </p:nvGraphicFramePr>
        <p:xfrm>
          <a:off x="633046" y="1676400"/>
          <a:ext cx="7315200" cy="4495800"/>
        </p:xfrm>
        <a:graphic>
          <a:graphicData uri="http://schemas.openxmlformats.org/drawingml/2006/table">
            <a:tbl>
              <a:tblPr firstRow="1" bandRow="1">
                <a:tableStyleId>{5C22544A-7EE6-4342-B048-85BDC9FD1C3A}</a:tableStyleId>
              </a:tblPr>
              <a:tblGrid>
                <a:gridCol w="2377441"/>
                <a:gridCol w="1280159"/>
                <a:gridCol w="2377441"/>
                <a:gridCol w="1280159"/>
              </a:tblGrid>
              <a:tr h="374650">
                <a:tc>
                  <a:txBody>
                    <a:bodyPr/>
                    <a:lstStyle/>
                    <a:p>
                      <a:pPr algn="r"/>
                      <a:r>
                        <a:rPr lang="ar-SA" sz="1800" u="sng" dirty="0" smtClean="0">
                          <a:solidFill>
                            <a:srgbClr val="FF0000"/>
                          </a:solidFill>
                        </a:rPr>
                        <a:t>الخصوم</a:t>
                      </a:r>
                      <a:endParaRPr lang="en-GB" sz="1800" u="sng" dirty="0">
                        <a:solidFill>
                          <a:srgbClr val="FF0000"/>
                        </a:solidFill>
                      </a:endParaRPr>
                    </a:p>
                  </a:txBody>
                  <a:tcPr marL="84406" marR="84406">
                    <a:solidFill>
                      <a:schemeClr val="tx2">
                        <a:lumMod val="20000"/>
                        <a:lumOff val="80000"/>
                      </a:schemeClr>
                    </a:solidFill>
                  </a:tcPr>
                </a:tc>
                <a:tc>
                  <a:txBody>
                    <a:bodyPr/>
                    <a:lstStyle/>
                    <a:p>
                      <a:pPr algn="r"/>
                      <a:endParaRPr lang="en-GB" sz="1800" b="1" dirty="0">
                        <a:solidFill>
                          <a:srgbClr val="FF0000"/>
                        </a:solidFill>
                      </a:endParaRPr>
                    </a:p>
                  </a:txBody>
                  <a:tcPr marL="84406" marR="84406">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r>
              <a:tr h="374650">
                <a:tc>
                  <a:txBody>
                    <a:bodyPr/>
                    <a:lstStyle/>
                    <a:p>
                      <a:pPr algn="r"/>
                      <a:r>
                        <a:rPr lang="ar-SA" sz="1800" dirty="0" smtClean="0"/>
                        <a:t>دائنون (شركة الأمل)</a:t>
                      </a:r>
                      <a:endParaRPr lang="en-GB" sz="1800" dirty="0"/>
                    </a:p>
                  </a:txBody>
                  <a:tcPr marL="84406" marR="84406">
                    <a:solidFill>
                      <a:schemeClr val="tx2">
                        <a:lumMod val="20000"/>
                        <a:lumOff val="80000"/>
                      </a:schemeClr>
                    </a:solidFill>
                  </a:tcPr>
                </a:tc>
                <a:tc>
                  <a:txBody>
                    <a:bodyPr/>
                    <a:lstStyle/>
                    <a:p>
                      <a:pPr algn="r"/>
                      <a:r>
                        <a:rPr lang="ar-SA" sz="1800" dirty="0" smtClean="0"/>
                        <a:t>20000</a:t>
                      </a:r>
                      <a:endParaRPr lang="en-GB" sz="1800" dirty="0"/>
                    </a:p>
                  </a:txBody>
                  <a:tcPr marL="84406" marR="84406">
                    <a:solidFill>
                      <a:schemeClr val="tx2">
                        <a:lumMod val="20000"/>
                        <a:lumOff val="80000"/>
                      </a:schemeClr>
                    </a:solidFill>
                  </a:tcPr>
                </a:tc>
                <a:tc>
                  <a:txBody>
                    <a:bodyPr/>
                    <a:lstStyle/>
                    <a:p>
                      <a:pPr algn="r"/>
                      <a:r>
                        <a:rPr lang="ar-SA" sz="1800" dirty="0" smtClean="0"/>
                        <a:t>صندوق</a:t>
                      </a:r>
                      <a:endParaRPr lang="en-GB" sz="1800" dirty="0"/>
                    </a:p>
                  </a:txBody>
                  <a:tcPr marL="84406" marR="84406">
                    <a:solidFill>
                      <a:schemeClr val="tx2">
                        <a:lumMod val="20000"/>
                        <a:lumOff val="80000"/>
                      </a:schemeClr>
                    </a:solidFill>
                  </a:tcPr>
                </a:tc>
                <a:tc>
                  <a:txBody>
                    <a:bodyPr/>
                    <a:lstStyle/>
                    <a:p>
                      <a:pPr algn="r"/>
                      <a:r>
                        <a:rPr lang="ar-SA" sz="1800" b="1" dirty="0" smtClean="0"/>
                        <a:t>150000</a:t>
                      </a:r>
                      <a:endParaRPr lang="en-GB" sz="1800" b="1" dirty="0"/>
                    </a:p>
                  </a:txBody>
                  <a:tcPr marL="84406" marR="84406">
                    <a:solidFill>
                      <a:schemeClr val="tx2">
                        <a:lumMod val="20000"/>
                        <a:lumOff val="80000"/>
                      </a:schemeClr>
                    </a:solidFill>
                  </a:tcPr>
                </a:tc>
              </a:tr>
              <a:tr h="374650">
                <a:tc>
                  <a:txBody>
                    <a:bodyPr/>
                    <a:lstStyle/>
                    <a:p>
                      <a:pPr algn="r"/>
                      <a:r>
                        <a:rPr lang="ar-SA" sz="1800" dirty="0" smtClean="0"/>
                        <a:t>قرض البنك</a:t>
                      </a:r>
                      <a:endParaRPr lang="en-GB" sz="1800" dirty="0"/>
                    </a:p>
                  </a:txBody>
                  <a:tcPr marL="84406" marR="84406">
                    <a:solidFill>
                      <a:schemeClr val="tx2">
                        <a:lumMod val="20000"/>
                        <a:lumOff val="80000"/>
                      </a:schemeClr>
                    </a:solidFill>
                  </a:tcPr>
                </a:tc>
                <a:tc>
                  <a:txBody>
                    <a:bodyPr/>
                    <a:lstStyle/>
                    <a:p>
                      <a:pPr algn="r"/>
                      <a:r>
                        <a:rPr lang="ar-SA" sz="1800" b="1" dirty="0" smtClean="0"/>
                        <a:t>200000</a:t>
                      </a:r>
                      <a:endParaRPr lang="en-GB" sz="1800" b="1" dirty="0"/>
                    </a:p>
                  </a:txBody>
                  <a:tcPr marL="84406" marR="84406">
                    <a:solidFill>
                      <a:schemeClr val="tx2">
                        <a:lumMod val="20000"/>
                        <a:lumOff val="80000"/>
                      </a:schemeClr>
                    </a:solidFill>
                  </a:tcPr>
                </a:tc>
                <a:tc>
                  <a:txBody>
                    <a:bodyPr/>
                    <a:lstStyle/>
                    <a:p>
                      <a:pPr algn="r"/>
                      <a:r>
                        <a:rPr lang="ar-SA" sz="1800" dirty="0" smtClean="0"/>
                        <a:t>بنك</a:t>
                      </a:r>
                      <a:endParaRPr lang="en-GB" sz="1800" dirty="0"/>
                    </a:p>
                  </a:txBody>
                  <a:tcPr marL="84406" marR="84406">
                    <a:solidFill>
                      <a:schemeClr val="tx2">
                        <a:lumMod val="20000"/>
                        <a:lumOff val="80000"/>
                      </a:schemeClr>
                    </a:solidFill>
                  </a:tcPr>
                </a:tc>
                <a:tc>
                  <a:txBody>
                    <a:bodyPr/>
                    <a:lstStyle/>
                    <a:p>
                      <a:pPr algn="r"/>
                      <a:r>
                        <a:rPr lang="ar-SA" sz="1800" b="1" dirty="0" smtClean="0"/>
                        <a:t>90000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مدينون (شركة النصر)</a:t>
                      </a:r>
                      <a:endParaRPr lang="en-GB" sz="1800" dirty="0"/>
                    </a:p>
                  </a:txBody>
                  <a:tcPr marL="84406" marR="84406">
                    <a:solidFill>
                      <a:schemeClr val="tx2">
                        <a:lumMod val="20000"/>
                        <a:lumOff val="80000"/>
                      </a:schemeClr>
                    </a:solidFill>
                  </a:tcPr>
                </a:tc>
                <a:tc>
                  <a:txBody>
                    <a:bodyPr/>
                    <a:lstStyle/>
                    <a:p>
                      <a:pPr algn="r"/>
                      <a:r>
                        <a:rPr lang="ar-SA" sz="1800" b="1" dirty="0" smtClean="0"/>
                        <a:t>20000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r>
                        <a:rPr lang="ar-SA" sz="1800" dirty="0" smtClean="0"/>
                        <a:t>بضاعة</a:t>
                      </a:r>
                      <a:endParaRPr lang="en-GB" sz="1800" dirty="0"/>
                    </a:p>
                  </a:txBody>
                  <a:tcPr marL="84406" marR="84406">
                    <a:solidFill>
                      <a:schemeClr val="tx2">
                        <a:lumMod val="20000"/>
                        <a:lumOff val="80000"/>
                      </a:schemeClr>
                    </a:solidFill>
                  </a:tcPr>
                </a:tc>
                <a:tc>
                  <a:txBody>
                    <a:bodyPr/>
                    <a:lstStyle/>
                    <a:p>
                      <a:pPr algn="r"/>
                      <a:r>
                        <a:rPr lang="ar-SA" sz="1800" b="1" dirty="0" smtClean="0"/>
                        <a:t>100000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أثاث وتجهيزات</a:t>
                      </a:r>
                      <a:endParaRPr lang="en-GB" sz="1800" dirty="0"/>
                    </a:p>
                  </a:txBody>
                  <a:tcPr marL="84406" marR="84406">
                    <a:solidFill>
                      <a:schemeClr val="tx2">
                        <a:lumMod val="20000"/>
                        <a:lumOff val="80000"/>
                      </a:schemeClr>
                    </a:solidFill>
                  </a:tcPr>
                </a:tc>
                <a:tc>
                  <a:txBody>
                    <a:bodyPr/>
                    <a:lstStyle/>
                    <a:p>
                      <a:pPr algn="r"/>
                      <a:r>
                        <a:rPr lang="ar-SA" sz="1800" b="1" dirty="0" smtClean="0"/>
                        <a:t>70000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آلات ومعدات</a:t>
                      </a:r>
                      <a:endParaRPr lang="en-GB" sz="1800" dirty="0"/>
                    </a:p>
                  </a:txBody>
                  <a:tcPr marL="84406" marR="84406">
                    <a:solidFill>
                      <a:schemeClr val="tx2">
                        <a:lumMod val="20000"/>
                        <a:lumOff val="80000"/>
                      </a:schemeClr>
                    </a:solidFill>
                  </a:tcPr>
                </a:tc>
                <a:tc>
                  <a:txBody>
                    <a:bodyPr/>
                    <a:lstStyle/>
                    <a:p>
                      <a:pPr algn="r"/>
                      <a:r>
                        <a:rPr lang="ar-SA" sz="1800" b="1" dirty="0" smtClean="0"/>
                        <a:t>50000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مبنى</a:t>
                      </a:r>
                      <a:endParaRPr lang="en-GB" sz="1800" dirty="0"/>
                    </a:p>
                  </a:txBody>
                  <a:tcPr marL="84406" marR="84406">
                    <a:solidFill>
                      <a:schemeClr val="tx2">
                        <a:lumMod val="20000"/>
                        <a:lumOff val="80000"/>
                      </a:schemeClr>
                    </a:solidFill>
                  </a:tcPr>
                </a:tc>
                <a:tc>
                  <a:txBody>
                    <a:bodyPr/>
                    <a:lstStyle/>
                    <a:p>
                      <a:pPr algn="r"/>
                      <a:r>
                        <a:rPr lang="ar-SA" sz="1800" b="1" dirty="0" smtClean="0"/>
                        <a:t>250000</a:t>
                      </a:r>
                      <a:endParaRPr lang="en-GB" sz="1800" b="1" dirty="0"/>
                    </a:p>
                  </a:txBody>
                  <a:tcPr marL="84406" marR="84406">
                    <a:solidFill>
                      <a:schemeClr val="tx2">
                        <a:lumMod val="20000"/>
                        <a:lumOff val="80000"/>
                      </a:schemeClr>
                    </a:solidFill>
                  </a:tcPr>
                </a:tc>
              </a:tr>
              <a:tr h="374650">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endParaRPr lang="en-GB" sz="180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r>
              <a:tr h="374650">
                <a:tc>
                  <a:txBody>
                    <a:bodyPr/>
                    <a:lstStyle/>
                    <a:p>
                      <a:pPr algn="r"/>
                      <a:r>
                        <a:rPr lang="ar-SA" sz="1800" dirty="0" smtClean="0"/>
                        <a:t>رأس المال</a:t>
                      </a:r>
                      <a:endParaRPr lang="en-GB" sz="1800" dirty="0"/>
                    </a:p>
                  </a:txBody>
                  <a:tcPr marL="84406" marR="84406">
                    <a:solidFill>
                      <a:schemeClr val="tx2">
                        <a:lumMod val="20000"/>
                        <a:lumOff val="80000"/>
                      </a:schemeClr>
                    </a:solidFill>
                  </a:tcPr>
                </a:tc>
                <a:tc>
                  <a:txBody>
                    <a:bodyPr/>
                    <a:lstStyle/>
                    <a:p>
                      <a:pPr algn="r"/>
                      <a:r>
                        <a:rPr lang="ar-SA" sz="1800" b="1" dirty="0" smtClean="0"/>
                        <a:t>500000</a:t>
                      </a:r>
                      <a:endParaRPr lang="en-GB" sz="1800" b="1" dirty="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r>
              <a:tr h="374650">
                <a:tc>
                  <a:txBody>
                    <a:bodyPr/>
                    <a:lstStyle/>
                    <a:p>
                      <a:pPr algn="r"/>
                      <a:r>
                        <a:rPr lang="ar-SA" sz="1800" dirty="0" smtClean="0"/>
                        <a:t>+ أرباح</a:t>
                      </a:r>
                      <a:endParaRPr lang="en-GB" sz="1800" dirty="0"/>
                    </a:p>
                  </a:txBody>
                  <a:tcPr marL="84406" marR="84406">
                    <a:solidFill>
                      <a:schemeClr val="tx2">
                        <a:lumMod val="20000"/>
                        <a:lumOff val="80000"/>
                      </a:schemeClr>
                    </a:solidFill>
                  </a:tcPr>
                </a:tc>
                <a:tc>
                  <a:txBody>
                    <a:bodyPr/>
                    <a:lstStyle/>
                    <a:p>
                      <a:pPr algn="r"/>
                      <a:r>
                        <a:rPr lang="ar-SA" sz="1800" b="1" dirty="0" smtClean="0"/>
                        <a:t>10000</a:t>
                      </a:r>
                      <a:endParaRPr lang="en-GB" sz="1800" b="1" dirty="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r>
              <a:tr h="374650">
                <a:tc>
                  <a:txBody>
                    <a:bodyPr/>
                    <a:lstStyle/>
                    <a:p>
                      <a:pPr algn="r"/>
                      <a:r>
                        <a:rPr lang="ar-SA" sz="1800" dirty="0" smtClean="0">
                          <a:solidFill>
                            <a:schemeClr val="tx1"/>
                          </a:solidFill>
                        </a:rPr>
                        <a:t>المجموع</a:t>
                      </a:r>
                      <a:endParaRPr lang="en-GB" sz="1800" dirty="0">
                        <a:solidFill>
                          <a:schemeClr val="tx1"/>
                        </a:solidFill>
                      </a:endParaRPr>
                    </a:p>
                  </a:txBody>
                  <a:tcPr marL="84406" marR="84406">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406" marR="84406">
                    <a:solidFill>
                      <a:srgbClr val="FFFF00"/>
                    </a:solidFill>
                  </a:tcPr>
                </a:tc>
                <a:tc>
                  <a:txBody>
                    <a:bodyPr/>
                    <a:lstStyle/>
                    <a:p>
                      <a:pPr algn="r"/>
                      <a:r>
                        <a:rPr lang="ar-SA" sz="1800" dirty="0" smtClean="0">
                          <a:solidFill>
                            <a:schemeClr val="tx1"/>
                          </a:solidFill>
                        </a:rPr>
                        <a:t>المجموع</a:t>
                      </a:r>
                      <a:endParaRPr lang="en-GB" sz="1800" dirty="0">
                        <a:solidFill>
                          <a:schemeClr val="tx1"/>
                        </a:solidFill>
                      </a:endParaRPr>
                    </a:p>
                  </a:txBody>
                  <a:tcPr marL="84406" marR="84406">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406" marR="84406">
                    <a:solidFill>
                      <a:srgbClr val="FFFF00"/>
                    </a:solidFill>
                  </a:tcPr>
                </a:tc>
              </a:tr>
            </a:tbl>
          </a:graphicData>
        </a:graphic>
      </p:graphicFrame>
    </p:spTree>
    <p:extLst>
      <p:ext uri="{BB962C8B-B14F-4D97-AF65-F5344CB8AC3E}">
        <p14:creationId xmlns:p14="http://schemas.microsoft.com/office/powerpoint/2010/main" val="604816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3731" name="Content Placeholder 2"/>
          <p:cNvSpPr>
            <a:spLocks noGrp="1"/>
          </p:cNvSpPr>
          <p:nvPr>
            <p:ph idx="1"/>
          </p:nvPr>
        </p:nvSpPr>
        <p:spPr/>
        <p:txBody>
          <a:bodyPr/>
          <a:lstStyle/>
          <a:p>
            <a:endParaRPr lang="en-GB" dirty="0" smtClean="0">
              <a:cs typeface="Arial" pitchFamily="34" charset="0"/>
            </a:endParaRPr>
          </a:p>
        </p:txBody>
      </p:sp>
      <p:sp>
        <p:nvSpPr>
          <p:cNvPr id="73732" name="Slide Number Placeholder 3"/>
          <p:cNvSpPr>
            <a:spLocks noGrp="1"/>
          </p:cNvSpPr>
          <p:nvPr>
            <p:ph type="sldNum" sz="quarter" idx="4294967295"/>
          </p:nvPr>
        </p:nvSpPr>
        <p:spPr bwMode="auto">
          <a:xfrm>
            <a:off x="4536830" y="6381328"/>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27</a:t>
            </a:r>
            <a:endParaRPr lang="en-US" dirty="0" smtClean="0">
              <a:solidFill>
                <a:schemeClr val="bg1"/>
              </a:solidFill>
              <a:latin typeface="Calibri" pitchFamily="34" charset="0"/>
            </a:endParaRPr>
          </a:p>
        </p:txBody>
      </p:sp>
      <p:sp>
        <p:nvSpPr>
          <p:cNvPr id="5" name="Title 1"/>
          <p:cNvSpPr txBox="1">
            <a:spLocks/>
          </p:cNvSpPr>
          <p:nvPr/>
        </p:nvSpPr>
        <p:spPr bwMode="auto">
          <a:xfrm>
            <a:off x="422031" y="274638"/>
            <a:ext cx="8229600" cy="1020762"/>
          </a:xfrm>
          <a:prstGeom prst="rect">
            <a:avLst/>
          </a:prstGeom>
          <a:solidFill>
            <a:schemeClr val="accent1"/>
          </a:solidFill>
          <a:ln w="9525">
            <a:noFill/>
            <a:miter lim="800000"/>
            <a:headEnd/>
            <a:tailEnd/>
          </a:ln>
        </p:spPr>
        <p:txBody>
          <a:bodyPr anchor="ctr"/>
          <a:lstStyle/>
          <a:p>
            <a:pPr rtl="0" eaLnBrk="0" hangingPunct="0">
              <a:defRPr/>
            </a:pPr>
            <a:r>
              <a:rPr lang="ar-SA" sz="2800" b="1" dirty="0">
                <a:ea typeface="+mj-ea"/>
              </a:rPr>
              <a:t>المطلوب من الطلاب حتى هذه المرحلة:</a:t>
            </a:r>
            <a:endParaRPr lang="en-GB" sz="2800" b="1" dirty="0">
              <a:ea typeface="+mj-ea"/>
            </a:endParaRPr>
          </a:p>
        </p:txBody>
      </p:sp>
      <p:sp>
        <p:nvSpPr>
          <p:cNvPr id="6" name="Content Placeholder 2"/>
          <p:cNvSpPr txBox="1">
            <a:spLocks/>
          </p:cNvSpPr>
          <p:nvPr/>
        </p:nvSpPr>
        <p:spPr bwMode="auto">
          <a:xfrm>
            <a:off x="351692" y="1447800"/>
            <a:ext cx="8370277" cy="4114800"/>
          </a:xfrm>
          <a:prstGeom prst="rect">
            <a:avLst/>
          </a:prstGeom>
          <a:solidFill>
            <a:schemeClr val="accent5">
              <a:lumMod val="20000"/>
              <a:lumOff val="80000"/>
            </a:schemeClr>
          </a:solidFill>
          <a:ln w="9525">
            <a:noFill/>
            <a:miter lim="800000"/>
            <a:headEnd/>
            <a:tailEnd/>
          </a:ln>
        </p:spPr>
        <p:txBody>
          <a:bodyPr/>
          <a:lstStyle/>
          <a:p>
            <a:pPr marL="342900" indent="-342900" rtl="0" eaLnBrk="0" hangingPunct="0">
              <a:spcBef>
                <a:spcPct val="20000"/>
              </a:spcBef>
              <a:buFont typeface="Arial" pitchFamily="34" charset="0"/>
              <a:buNone/>
              <a:defRPr/>
            </a:pPr>
            <a:r>
              <a:rPr lang="ar-SA" sz="3200" dirty="0">
                <a:solidFill>
                  <a:srgbClr val="FF0000"/>
                </a:solidFill>
                <a:latin typeface="+mn-lt"/>
                <a:cs typeface="Arial" charset="0"/>
              </a:rPr>
              <a:t>مذاكرة المثال المحلول بالكتاب </a:t>
            </a:r>
            <a:r>
              <a:rPr lang="ar-SA" sz="3200" dirty="0" err="1">
                <a:solidFill>
                  <a:srgbClr val="FF0000"/>
                </a:solidFill>
                <a:latin typeface="+mn-lt"/>
                <a:cs typeface="Arial" charset="0"/>
              </a:rPr>
              <a:t>ص</a:t>
            </a:r>
            <a:r>
              <a:rPr lang="ar-SA" sz="3200" dirty="0">
                <a:solidFill>
                  <a:srgbClr val="FF0000"/>
                </a:solidFill>
                <a:latin typeface="+mn-lt"/>
                <a:cs typeface="Arial" charset="0"/>
              </a:rPr>
              <a:t> 31.</a:t>
            </a:r>
          </a:p>
          <a:p>
            <a:pPr marL="342900" indent="-342900" rtl="0" eaLnBrk="0" hangingPunct="0">
              <a:spcBef>
                <a:spcPct val="20000"/>
              </a:spcBef>
              <a:buFont typeface="Arial" pitchFamily="34" charset="0"/>
              <a:buNone/>
              <a:defRPr/>
            </a:pPr>
            <a:r>
              <a:rPr lang="ar-SA" sz="3200" dirty="0">
                <a:solidFill>
                  <a:srgbClr val="FF0000"/>
                </a:solidFill>
                <a:latin typeface="+mn-lt"/>
                <a:cs typeface="Arial" charset="0"/>
              </a:rPr>
              <a:t>حل الحالة التطبيقية رقم(1/2)  </a:t>
            </a:r>
            <a:r>
              <a:rPr lang="ar-SA" sz="3200" dirty="0" err="1">
                <a:solidFill>
                  <a:srgbClr val="FF0000"/>
                </a:solidFill>
                <a:latin typeface="+mn-lt"/>
                <a:cs typeface="Arial" charset="0"/>
              </a:rPr>
              <a:t>ص</a:t>
            </a:r>
            <a:r>
              <a:rPr lang="ar-SA" sz="3200" dirty="0">
                <a:solidFill>
                  <a:srgbClr val="FF0000"/>
                </a:solidFill>
                <a:latin typeface="+mn-lt"/>
                <a:cs typeface="Arial" charset="0"/>
              </a:rPr>
              <a:t> 41.</a:t>
            </a:r>
            <a:endParaRPr lang="en-US" sz="3200" dirty="0">
              <a:solidFill>
                <a:srgbClr val="FF0000"/>
              </a:solidFill>
              <a:latin typeface="+mn-lt"/>
              <a:cs typeface="Arial" charset="0"/>
            </a:endParaRPr>
          </a:p>
          <a:p>
            <a:pPr marL="342900" indent="-342900" rtl="0" eaLnBrk="0" hangingPunct="0">
              <a:spcBef>
                <a:spcPct val="20000"/>
              </a:spcBef>
              <a:buFont typeface="Arial" pitchFamily="34" charset="0"/>
              <a:buNone/>
              <a:defRPr/>
            </a:pPr>
            <a:r>
              <a:rPr lang="ar-SA" sz="3200" dirty="0">
                <a:latin typeface="+mn-lt"/>
                <a:cs typeface="Arial" charset="0"/>
              </a:rPr>
              <a:t>مراجعة الكتاب وتحضير الدرس القادم (ص ص 42 – 50) لمعرفة :</a:t>
            </a:r>
            <a:endParaRPr lang="en-GB" sz="3200" dirty="0">
              <a:latin typeface="+mn-lt"/>
              <a:cs typeface="Arial" charset="0"/>
            </a:endParaRPr>
          </a:p>
          <a:p>
            <a:pPr marL="342900" indent="-342900" eaLnBrk="0" hangingPunct="0">
              <a:spcBef>
                <a:spcPct val="20000"/>
              </a:spcBef>
              <a:buFont typeface="Arial" pitchFamily="34" charset="0"/>
              <a:buChar char="•"/>
              <a:defRPr/>
            </a:pPr>
            <a:r>
              <a:rPr lang="ar-SA" sz="3200" dirty="0">
                <a:latin typeface="+mn-lt"/>
                <a:cs typeface="Arial" charset="0"/>
              </a:rPr>
              <a:t>مفهوم الحسابات </a:t>
            </a:r>
            <a:endParaRPr lang="en-GB" sz="3200" dirty="0">
              <a:latin typeface="+mn-lt"/>
              <a:cs typeface="Arial" charset="0"/>
            </a:endParaRPr>
          </a:p>
          <a:p>
            <a:pPr marL="342900" indent="-342900" eaLnBrk="0" hangingPunct="0">
              <a:spcBef>
                <a:spcPct val="20000"/>
              </a:spcBef>
              <a:buFont typeface="Arial" pitchFamily="34" charset="0"/>
              <a:buChar char="•"/>
              <a:defRPr/>
            </a:pPr>
            <a:r>
              <a:rPr lang="ar-SA" sz="3200" dirty="0">
                <a:latin typeface="+mn-lt"/>
                <a:cs typeface="Arial" charset="0"/>
              </a:rPr>
              <a:t>أنواع الحسابات</a:t>
            </a:r>
            <a:endParaRPr lang="en-GB" sz="3200" dirty="0">
              <a:latin typeface="+mn-lt"/>
              <a:cs typeface="Arial" charset="0"/>
            </a:endParaRPr>
          </a:p>
          <a:p>
            <a:pPr marL="342900" indent="-342900" eaLnBrk="0" hangingPunct="0">
              <a:spcBef>
                <a:spcPct val="20000"/>
              </a:spcBef>
              <a:buFont typeface="Arial" pitchFamily="34" charset="0"/>
              <a:buChar char="•"/>
              <a:defRPr/>
            </a:pPr>
            <a:r>
              <a:rPr lang="ar-SA" sz="3200" dirty="0">
                <a:latin typeface="+mn-lt"/>
                <a:cs typeface="Arial" charset="0"/>
              </a:rPr>
              <a:t>مفهوم المدين والدائن</a:t>
            </a:r>
            <a:endParaRPr lang="en-GB" sz="3200" dirty="0">
              <a:latin typeface="+mn-lt"/>
              <a:cs typeface="Arial" charset="0"/>
            </a:endParaRPr>
          </a:p>
          <a:p>
            <a:pPr marL="342900" indent="-342900" rtl="0" eaLnBrk="0" hangingPunct="0">
              <a:spcBef>
                <a:spcPct val="20000"/>
              </a:spcBef>
              <a:buFont typeface="Wingdings 2" pitchFamily="18" charset="2"/>
              <a:buNone/>
              <a:defRPr/>
            </a:pPr>
            <a:r>
              <a:rPr lang="ar-SA" sz="3200" dirty="0">
                <a:solidFill>
                  <a:srgbClr val="FF0000"/>
                </a:solidFill>
                <a:latin typeface="+mn-lt"/>
                <a:cs typeface="Arial" charset="0"/>
              </a:rPr>
              <a:t>                            </a:t>
            </a:r>
            <a:endParaRPr lang="en-GB" sz="3200" b="1" dirty="0">
              <a:solidFill>
                <a:srgbClr val="FF0000"/>
              </a:solidFill>
              <a:latin typeface="+mn-lt"/>
              <a:cs typeface="Arial" charset="0"/>
            </a:endParaRPr>
          </a:p>
        </p:txBody>
      </p:sp>
    </p:spTree>
    <p:extLst>
      <p:ext uri="{BB962C8B-B14F-4D97-AF65-F5344CB8AC3E}">
        <p14:creationId xmlns:p14="http://schemas.microsoft.com/office/powerpoint/2010/main" val="21385426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linds(horizontal)">
                                      <p:cBhvr>
                                        <p:cTn id="22" dur="500"/>
                                        <p:tgtEl>
                                          <p:spTgt spid="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linds(horizontal)">
                                      <p:cBhvr>
                                        <p:cTn id="27" dur="500"/>
                                        <p:tgtEl>
                                          <p:spTgt spid="6">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linds(horizontal)">
                                      <p:cBhvr>
                                        <p:cTn id="32" dur="500"/>
                                        <p:tgtEl>
                                          <p:spTgt spid="6">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linds(horizontal)">
                                      <p:cBhvr>
                                        <p:cTn id="37" dur="500"/>
                                        <p:tgtEl>
                                          <p:spTgt spid="6">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blinds(horizontal)">
                                      <p:cBhvr>
                                        <p:cTn id="4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04800757"/>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1589</Words>
  <Application>Microsoft Office PowerPoint</Application>
  <PresentationFormat>On-screen Show (4:3)</PresentationFormat>
  <Paragraphs>496</Paragraphs>
  <Slides>28</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ae_AlMateen</vt:lpstr>
      <vt:lpstr>Arial</vt:lpstr>
      <vt:lpstr>AYM Wadiy S_U normal.</vt:lpstr>
      <vt:lpstr>Calibri</vt:lpstr>
      <vt:lpstr>Simplified Arabic</vt:lpstr>
      <vt:lpstr>Tahoma</vt:lpstr>
      <vt:lpstr>Times New Roman</vt:lpstr>
      <vt:lpstr>Wingdings</vt:lpstr>
      <vt:lpstr>Wingdings 2</vt:lpstr>
      <vt:lpstr>نسق Office</vt:lpstr>
      <vt:lpstr>Office Theme</vt:lpstr>
      <vt:lpstr>PowerPoint Presentation</vt:lpstr>
      <vt:lpstr>PowerPoint Presentation</vt:lpstr>
      <vt:lpstr>ثانياً: تحليل العمليات المالية</vt:lpstr>
      <vt:lpstr>مفهوم معادلة الميزانية  </vt:lpstr>
      <vt:lpstr>تحليل أثر العمليات المالية للمنشأة على معادلة الميزانية (الميزانية)</vt:lpstr>
      <vt:lpstr>العملية الأولى: إيداع مبلغ 500 ألف ريال في حساب المنشأة التجارية ببنك الرياض كرأس مال للمنشأة.</vt:lpstr>
      <vt:lpstr> العملية الثانية: اقترضت منشأة فاضل مبلغ 200 ألف ريال من بنك الرياض لاستكمال مستلزمات بدء النشاط أودعها حساب المنشأة بالبنك</vt:lpstr>
      <vt:lpstr>يمكن إعداد ميزانية منشأة فاضل التجارية (جوالات 2020) بعد العملية السابقة كما يلي: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Bassim Ali Yoseif Alsabbgh</cp:lastModifiedBy>
  <cp:revision>11</cp:revision>
  <dcterms:created xsi:type="dcterms:W3CDTF">2013-09-24T02:56:42Z</dcterms:created>
  <dcterms:modified xsi:type="dcterms:W3CDTF">2013-09-24T07:00:05Z</dcterms:modified>
</cp:coreProperties>
</file>