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</p:sldMasterIdLst>
  <p:notesMasterIdLst>
    <p:notesMasterId r:id="rId27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425F6B-103B-4F1D-8EFA-876FD0E01E9B}" type="doc">
      <dgm:prSet loTypeId="urn:microsoft.com/office/officeart/2005/8/layout/hProcess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757B11E-1923-44AC-9ABC-57B4891A07CF}">
      <dgm:prSet phldrT="[Text]" phldr="1"/>
      <dgm:spPr/>
      <dgm:t>
        <a:bodyPr/>
        <a:lstStyle/>
        <a:p>
          <a:endParaRPr lang="en-GB" dirty="0"/>
        </a:p>
      </dgm:t>
    </dgm:pt>
    <dgm:pt modelId="{0D74EF8F-75A7-43DD-8701-297EB5CE7CFE}" type="parTrans" cxnId="{0CD3E407-31BB-4080-9A2E-2803B34FDFBC}">
      <dgm:prSet/>
      <dgm:spPr/>
      <dgm:t>
        <a:bodyPr/>
        <a:lstStyle/>
        <a:p>
          <a:endParaRPr lang="en-GB"/>
        </a:p>
      </dgm:t>
    </dgm:pt>
    <dgm:pt modelId="{A3610998-02CE-4D62-A213-21314BC28FF9}" type="sibTrans" cxnId="{0CD3E407-31BB-4080-9A2E-2803B34FDFBC}">
      <dgm:prSet/>
      <dgm:spPr/>
      <dgm:t>
        <a:bodyPr/>
        <a:lstStyle/>
        <a:p>
          <a:endParaRPr lang="en-GB"/>
        </a:p>
      </dgm:t>
    </dgm:pt>
    <dgm:pt modelId="{01012ADB-387E-4F68-80F6-501767FEFF97}">
      <dgm:prSet phldrT="[Text]" custT="1"/>
      <dgm:spPr/>
      <dgm:t>
        <a:bodyPr/>
        <a:lstStyle/>
        <a:p>
          <a:pPr algn="ctr"/>
          <a:endParaRPr lang="ar-SA" sz="3200" dirty="0" smtClean="0"/>
        </a:p>
        <a:p>
          <a:pPr algn="ctr"/>
          <a:r>
            <a:rPr lang="ar-SA" sz="3200" dirty="0" smtClean="0">
              <a:solidFill>
                <a:schemeClr val="tx1"/>
              </a:solidFill>
            </a:rPr>
            <a:t>إعداد القوائم المالية</a:t>
          </a:r>
          <a:endParaRPr lang="en-GB" sz="3200" dirty="0">
            <a:solidFill>
              <a:schemeClr val="tx1"/>
            </a:solidFill>
          </a:endParaRPr>
        </a:p>
      </dgm:t>
    </dgm:pt>
    <dgm:pt modelId="{D2C929A2-2CB3-4DE4-A6F5-F2F1E70B5E12}" type="parTrans" cxnId="{05383928-4DE0-4FF9-BC2F-E83BB0614A77}">
      <dgm:prSet/>
      <dgm:spPr/>
      <dgm:t>
        <a:bodyPr/>
        <a:lstStyle/>
        <a:p>
          <a:endParaRPr lang="en-GB"/>
        </a:p>
      </dgm:t>
    </dgm:pt>
    <dgm:pt modelId="{7D92FBDE-A9D6-462B-BB05-75741D6D46C6}" type="sibTrans" cxnId="{05383928-4DE0-4FF9-BC2F-E83BB0614A77}">
      <dgm:prSet/>
      <dgm:spPr/>
      <dgm:t>
        <a:bodyPr/>
        <a:lstStyle/>
        <a:p>
          <a:endParaRPr lang="en-GB"/>
        </a:p>
      </dgm:t>
    </dgm:pt>
    <dgm:pt modelId="{3B759F95-92A6-45AD-B7D6-0AB27B053989}">
      <dgm:prSet phldrT="[Text]"/>
      <dgm:spPr/>
      <dgm:t>
        <a:bodyPr vert="horz" anchor="ctr" anchorCtr="0"/>
        <a:lstStyle/>
        <a:p>
          <a:endParaRPr lang="en-GB" dirty="0"/>
        </a:p>
      </dgm:t>
    </dgm:pt>
    <dgm:pt modelId="{4840F124-EC32-4A94-9F79-BB1DD5F914BC}" type="parTrans" cxnId="{79664BF6-2636-4E6E-842F-2C1EF976AF4C}">
      <dgm:prSet/>
      <dgm:spPr/>
      <dgm:t>
        <a:bodyPr/>
        <a:lstStyle/>
        <a:p>
          <a:endParaRPr lang="en-GB"/>
        </a:p>
      </dgm:t>
    </dgm:pt>
    <dgm:pt modelId="{1FF31BC5-A3F1-4A90-A4F5-A9045F5F3384}" type="sibTrans" cxnId="{79664BF6-2636-4E6E-842F-2C1EF976AF4C}">
      <dgm:prSet/>
      <dgm:spPr/>
      <dgm:t>
        <a:bodyPr/>
        <a:lstStyle/>
        <a:p>
          <a:endParaRPr lang="en-GB"/>
        </a:p>
      </dgm:t>
    </dgm:pt>
    <dgm:pt modelId="{33B7D2BE-FAD5-4FD4-9A54-B88445FDEFD9}">
      <dgm:prSet phldrT="[Text]" custT="1"/>
      <dgm:spPr/>
      <dgm:t>
        <a:bodyPr/>
        <a:lstStyle/>
        <a:p>
          <a:pPr algn="ctr"/>
          <a:endParaRPr lang="ar-SA" sz="3200" dirty="0" smtClean="0"/>
        </a:p>
        <a:p>
          <a:pPr algn="ctr"/>
          <a:r>
            <a:rPr lang="ar-SA" sz="3200" dirty="0" smtClean="0">
              <a:solidFill>
                <a:schemeClr val="tx1"/>
              </a:solidFill>
            </a:rPr>
            <a:t>الترحيل إلى دفتر الأستاذ</a:t>
          </a:r>
          <a:endParaRPr lang="en-GB" sz="3200" dirty="0">
            <a:solidFill>
              <a:schemeClr val="tx1"/>
            </a:solidFill>
          </a:endParaRPr>
        </a:p>
      </dgm:t>
    </dgm:pt>
    <dgm:pt modelId="{E5FD5763-1610-483C-82C1-CB6D55864408}" type="parTrans" cxnId="{F05ABE9B-A986-4564-A41A-C015BD2CD690}">
      <dgm:prSet/>
      <dgm:spPr/>
      <dgm:t>
        <a:bodyPr/>
        <a:lstStyle/>
        <a:p>
          <a:endParaRPr lang="en-GB"/>
        </a:p>
      </dgm:t>
    </dgm:pt>
    <dgm:pt modelId="{0888A219-C314-4163-A3E8-84F4A5A90AA4}" type="sibTrans" cxnId="{F05ABE9B-A986-4564-A41A-C015BD2CD690}">
      <dgm:prSet/>
      <dgm:spPr/>
      <dgm:t>
        <a:bodyPr/>
        <a:lstStyle/>
        <a:p>
          <a:endParaRPr lang="en-GB"/>
        </a:p>
      </dgm:t>
    </dgm:pt>
    <dgm:pt modelId="{1A38BE09-5731-40DB-A9BD-A92D8253FFD5}">
      <dgm:prSet phldrT="[Text]" phldr="1"/>
      <dgm:spPr/>
      <dgm:t>
        <a:bodyPr/>
        <a:lstStyle/>
        <a:p>
          <a:endParaRPr lang="en-GB" dirty="0"/>
        </a:p>
      </dgm:t>
    </dgm:pt>
    <dgm:pt modelId="{28598E8C-2F5B-4651-919F-70491CFDB118}" type="parTrans" cxnId="{BFC781F6-13CE-4723-ADDA-526AC475527B}">
      <dgm:prSet/>
      <dgm:spPr/>
      <dgm:t>
        <a:bodyPr/>
        <a:lstStyle/>
        <a:p>
          <a:endParaRPr lang="en-GB"/>
        </a:p>
      </dgm:t>
    </dgm:pt>
    <dgm:pt modelId="{11997ACA-0F7D-4CB0-8551-E62645A68AC0}" type="sibTrans" cxnId="{BFC781F6-13CE-4723-ADDA-526AC475527B}">
      <dgm:prSet/>
      <dgm:spPr/>
      <dgm:t>
        <a:bodyPr/>
        <a:lstStyle/>
        <a:p>
          <a:endParaRPr lang="en-GB"/>
        </a:p>
      </dgm:t>
    </dgm:pt>
    <dgm:pt modelId="{E27C13C4-754B-4A87-B82A-2A85D1902AF9}">
      <dgm:prSet phldrT="[Text]" custT="1"/>
      <dgm:spPr/>
      <dgm:t>
        <a:bodyPr/>
        <a:lstStyle/>
        <a:p>
          <a:pPr algn="ctr"/>
          <a:endParaRPr lang="ar-SA" sz="3200" dirty="0" smtClean="0"/>
        </a:p>
        <a:p>
          <a:pPr algn="ctr"/>
          <a:r>
            <a:rPr lang="ar-SA" sz="3200" dirty="0" smtClean="0">
              <a:solidFill>
                <a:schemeClr val="tx1"/>
              </a:solidFill>
            </a:rPr>
            <a:t>التسجيل في دفتر اليومية</a:t>
          </a:r>
          <a:endParaRPr lang="en-GB" sz="3200" dirty="0">
            <a:solidFill>
              <a:schemeClr val="tx1"/>
            </a:solidFill>
          </a:endParaRPr>
        </a:p>
      </dgm:t>
    </dgm:pt>
    <dgm:pt modelId="{5E2BF7A6-9375-48FF-B59C-FB072C0D8649}" type="parTrans" cxnId="{B777D647-904B-4715-B63A-5009D49ADE91}">
      <dgm:prSet/>
      <dgm:spPr/>
      <dgm:t>
        <a:bodyPr/>
        <a:lstStyle/>
        <a:p>
          <a:endParaRPr lang="en-GB"/>
        </a:p>
      </dgm:t>
    </dgm:pt>
    <dgm:pt modelId="{BF43F7F9-A535-4517-B840-91963E4483AC}" type="sibTrans" cxnId="{B777D647-904B-4715-B63A-5009D49ADE91}">
      <dgm:prSet/>
      <dgm:spPr/>
      <dgm:t>
        <a:bodyPr/>
        <a:lstStyle/>
        <a:p>
          <a:endParaRPr lang="en-GB"/>
        </a:p>
      </dgm:t>
    </dgm:pt>
    <dgm:pt modelId="{16DD0656-1923-44E7-AF1F-48503F36ADAA}">
      <dgm:prSet phldrT="[Text]" custT="1"/>
      <dgm:spPr>
        <a:ln>
          <a:solidFill>
            <a:schemeClr val="accent1"/>
          </a:solidFill>
        </a:ln>
        <a:scene3d>
          <a:camera prst="orthographicFront"/>
          <a:lightRig rig="threePt" dir="t"/>
        </a:scene3d>
        <a:sp3d>
          <a:bevelB/>
        </a:sp3d>
      </dgm:spPr>
      <dgm:t>
        <a:bodyPr vert="horz" anchor="ctr" anchorCtr="1"/>
        <a:lstStyle/>
        <a:p>
          <a:r>
            <a:rPr lang="ar-SA" sz="3200" dirty="0" smtClean="0"/>
            <a:t> </a:t>
          </a:r>
          <a:r>
            <a:rPr lang="ar-SA" sz="3200" dirty="0" smtClean="0">
              <a:solidFill>
                <a:schemeClr val="tx1"/>
              </a:solidFill>
            </a:rPr>
            <a:t>إعداد ميزان المراجعة</a:t>
          </a:r>
        </a:p>
        <a:p>
          <a:endParaRPr lang="ar-SA" sz="3200" dirty="0" smtClean="0"/>
        </a:p>
        <a:p>
          <a:endParaRPr lang="en-GB" sz="3200" dirty="0"/>
        </a:p>
      </dgm:t>
    </dgm:pt>
    <dgm:pt modelId="{1074EF64-78FC-4904-ADA2-9ABCF2CCB8E0}" type="parTrans" cxnId="{BA560CC7-3CBB-4269-9549-270C2255978A}">
      <dgm:prSet/>
      <dgm:spPr/>
      <dgm:t>
        <a:bodyPr/>
        <a:lstStyle/>
        <a:p>
          <a:endParaRPr lang="en-GB"/>
        </a:p>
      </dgm:t>
    </dgm:pt>
    <dgm:pt modelId="{DC252503-3176-4D19-93DB-8C6ED14DD72B}" type="sibTrans" cxnId="{BA560CC7-3CBB-4269-9549-270C2255978A}">
      <dgm:prSet/>
      <dgm:spPr/>
      <dgm:t>
        <a:bodyPr/>
        <a:lstStyle/>
        <a:p>
          <a:endParaRPr lang="en-GB"/>
        </a:p>
      </dgm:t>
    </dgm:pt>
    <dgm:pt modelId="{F51FAF95-B9AE-4E8A-A7A1-D08B6CD13AA6}" type="pres">
      <dgm:prSet presAssocID="{8F425F6B-103B-4F1D-8EFA-876FD0E01E9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E14CD83-D04B-403B-915B-5D93A61663D8}" type="pres">
      <dgm:prSet presAssocID="{D757B11E-1923-44AC-9ABC-57B4891A07CF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6F3BBBF-7FD0-442E-997E-7DE4DFD48812}" type="pres">
      <dgm:prSet presAssocID="{D757B11E-1923-44AC-9ABC-57B4891A07CF}" presName="bgRect" presStyleLbl="node1" presStyleIdx="0" presStyleCnt="4" custScaleX="88579" custScaleY="103923" custLinFactNeighborX="16538" custLinFactNeighborY="-2519"/>
      <dgm:spPr/>
      <dgm:t>
        <a:bodyPr/>
        <a:lstStyle/>
        <a:p>
          <a:endParaRPr lang="en-GB"/>
        </a:p>
      </dgm:t>
    </dgm:pt>
    <dgm:pt modelId="{F7787CF7-1CA8-4218-8760-F6F99981C44F}" type="pres">
      <dgm:prSet presAssocID="{D757B11E-1923-44AC-9ABC-57B4891A07CF}" presName="parentNode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E184FB4-F3ED-4E58-8F0B-1EADBC5FD796}" type="pres">
      <dgm:prSet presAssocID="{D757B11E-1923-44AC-9ABC-57B4891A07CF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0460D2-54C9-484F-8DB4-DD7F2D22B254}" type="pres">
      <dgm:prSet presAssocID="{A3610998-02CE-4D62-A213-21314BC28FF9}" presName="hSp" presStyleCnt="0"/>
      <dgm:spPr/>
      <dgm:t>
        <a:bodyPr/>
        <a:lstStyle/>
        <a:p>
          <a:endParaRPr lang="en-GB"/>
        </a:p>
      </dgm:t>
    </dgm:pt>
    <dgm:pt modelId="{E0082D74-8A6A-4533-BFCE-0781A912336F}" type="pres">
      <dgm:prSet presAssocID="{A3610998-02CE-4D62-A213-21314BC28FF9}" presName="vProcSp" presStyleCnt="0"/>
      <dgm:spPr/>
      <dgm:t>
        <a:bodyPr/>
        <a:lstStyle/>
        <a:p>
          <a:endParaRPr lang="en-GB"/>
        </a:p>
      </dgm:t>
    </dgm:pt>
    <dgm:pt modelId="{3EE80689-A2BC-475A-8F37-D193BAD9EB06}" type="pres">
      <dgm:prSet presAssocID="{A3610998-02CE-4D62-A213-21314BC28FF9}" presName="vSp1" presStyleCnt="0"/>
      <dgm:spPr/>
      <dgm:t>
        <a:bodyPr/>
        <a:lstStyle/>
        <a:p>
          <a:endParaRPr lang="en-GB"/>
        </a:p>
      </dgm:t>
    </dgm:pt>
    <dgm:pt modelId="{CB327440-BE26-49B3-97E2-98C56517EC25}" type="pres">
      <dgm:prSet presAssocID="{A3610998-02CE-4D62-A213-21314BC28FF9}" presName="simulatedConn" presStyleLbl="solidFgAcc1" presStyleIdx="0" presStyleCnt="3" custFlipVert="0" custFlipHor="1" custScaleX="201662" custScaleY="384448" custLinFactX="17339" custLinFactY="-115954" custLinFactNeighborX="100000" custLinFactNeighborY="-200000"/>
      <dgm:spPr>
        <a:solidFill>
          <a:schemeClr val="tx1"/>
        </a:solidFill>
      </dgm:spPr>
      <dgm:t>
        <a:bodyPr/>
        <a:lstStyle/>
        <a:p>
          <a:endParaRPr lang="en-GB"/>
        </a:p>
      </dgm:t>
    </dgm:pt>
    <dgm:pt modelId="{F56BC4E4-4F2E-4CD3-8F02-08BCA23FABA9}" type="pres">
      <dgm:prSet presAssocID="{A3610998-02CE-4D62-A213-21314BC28FF9}" presName="vSp2" presStyleCnt="0"/>
      <dgm:spPr/>
      <dgm:t>
        <a:bodyPr/>
        <a:lstStyle/>
        <a:p>
          <a:endParaRPr lang="en-GB"/>
        </a:p>
      </dgm:t>
    </dgm:pt>
    <dgm:pt modelId="{B6FE9DDB-25E1-42F7-B16A-3044DB1BB886}" type="pres">
      <dgm:prSet presAssocID="{A3610998-02CE-4D62-A213-21314BC28FF9}" presName="sibTrans" presStyleCnt="0"/>
      <dgm:spPr/>
      <dgm:t>
        <a:bodyPr/>
        <a:lstStyle/>
        <a:p>
          <a:endParaRPr lang="en-GB"/>
        </a:p>
      </dgm:t>
    </dgm:pt>
    <dgm:pt modelId="{E4827B7A-BB56-4E25-8396-8FF868B7356A}" type="pres">
      <dgm:prSet presAssocID="{16DD0656-1923-44E7-AF1F-48503F36ADAA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7DDCC47-6658-4956-BDF2-7AF8531510F4}" type="pres">
      <dgm:prSet presAssocID="{16DD0656-1923-44E7-AF1F-48503F36ADAA}" presName="bgRect" presStyleLbl="node1" presStyleIdx="1" presStyleCnt="4" custAng="16200000" custFlipVert="1" custScaleX="124233" custScaleY="80437" custLinFactNeighborX="5726" custLinFactNeighborY="6249"/>
      <dgm:spPr/>
      <dgm:t>
        <a:bodyPr/>
        <a:lstStyle/>
        <a:p>
          <a:endParaRPr lang="en-GB"/>
        </a:p>
      </dgm:t>
    </dgm:pt>
    <dgm:pt modelId="{B19E9F64-E2ED-462D-93D2-A94DCB122424}" type="pres">
      <dgm:prSet presAssocID="{16DD0656-1923-44E7-AF1F-48503F36ADAA}" presName="parentNode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8022C60-771B-48F5-8E03-31B0A0DCD72A}" type="pres">
      <dgm:prSet presAssocID="{DC252503-3176-4D19-93DB-8C6ED14DD72B}" presName="hSp" presStyleCnt="0"/>
      <dgm:spPr/>
      <dgm:t>
        <a:bodyPr/>
        <a:lstStyle/>
        <a:p>
          <a:endParaRPr lang="en-GB"/>
        </a:p>
      </dgm:t>
    </dgm:pt>
    <dgm:pt modelId="{AE084410-3341-4DE7-9740-DD69CFB4EA77}" type="pres">
      <dgm:prSet presAssocID="{DC252503-3176-4D19-93DB-8C6ED14DD72B}" presName="vProcSp" presStyleCnt="0"/>
      <dgm:spPr/>
      <dgm:t>
        <a:bodyPr/>
        <a:lstStyle/>
        <a:p>
          <a:endParaRPr lang="en-GB"/>
        </a:p>
      </dgm:t>
    </dgm:pt>
    <dgm:pt modelId="{33299FAF-ABFE-48C8-8473-07994D85EFDB}" type="pres">
      <dgm:prSet presAssocID="{DC252503-3176-4D19-93DB-8C6ED14DD72B}" presName="vSp1" presStyleCnt="0"/>
      <dgm:spPr/>
      <dgm:t>
        <a:bodyPr/>
        <a:lstStyle/>
        <a:p>
          <a:endParaRPr lang="en-GB"/>
        </a:p>
      </dgm:t>
    </dgm:pt>
    <dgm:pt modelId="{876B2A74-38D2-4D6E-9644-F1A27A7344F9}" type="pres">
      <dgm:prSet presAssocID="{DC252503-3176-4D19-93DB-8C6ED14DD72B}" presName="simulatedConn" presStyleLbl="solidFgAcc1" presStyleIdx="1" presStyleCnt="3" custFlipVert="1" custFlipHor="1" custScaleX="210346" custScaleY="280429" custLinFactY="-129431" custLinFactNeighborX="-85836" custLinFactNeighborY="-200000"/>
      <dgm:spPr>
        <a:solidFill>
          <a:schemeClr val="tx1"/>
        </a:solidFill>
      </dgm:spPr>
      <dgm:t>
        <a:bodyPr/>
        <a:lstStyle/>
        <a:p>
          <a:endParaRPr lang="en-GB"/>
        </a:p>
      </dgm:t>
    </dgm:pt>
    <dgm:pt modelId="{F6682586-B1BC-477B-908C-8C91D3213EC7}" type="pres">
      <dgm:prSet presAssocID="{DC252503-3176-4D19-93DB-8C6ED14DD72B}" presName="vSp2" presStyleCnt="0"/>
      <dgm:spPr/>
      <dgm:t>
        <a:bodyPr/>
        <a:lstStyle/>
        <a:p>
          <a:endParaRPr lang="en-GB"/>
        </a:p>
      </dgm:t>
    </dgm:pt>
    <dgm:pt modelId="{3B29BE8C-4051-4F98-8225-E16B18BC3615}" type="pres">
      <dgm:prSet presAssocID="{DC252503-3176-4D19-93DB-8C6ED14DD72B}" presName="sibTrans" presStyleCnt="0"/>
      <dgm:spPr/>
      <dgm:t>
        <a:bodyPr/>
        <a:lstStyle/>
        <a:p>
          <a:endParaRPr lang="en-GB"/>
        </a:p>
      </dgm:t>
    </dgm:pt>
    <dgm:pt modelId="{C3CE8765-2F7F-4814-A07E-6F3EC57533C3}" type="pres">
      <dgm:prSet presAssocID="{3B759F95-92A6-45AD-B7D6-0AB27B053989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F7485BD-D13C-4D94-AE54-01DFD1D07138}" type="pres">
      <dgm:prSet presAssocID="{3B759F95-92A6-45AD-B7D6-0AB27B053989}" presName="bgRect" presStyleLbl="node1" presStyleIdx="2" presStyleCnt="4" custScaleX="80572" custScaleY="103459" custLinFactNeighborX="-4282" custLinFactNeighborY="-2519"/>
      <dgm:spPr/>
      <dgm:t>
        <a:bodyPr/>
        <a:lstStyle/>
        <a:p>
          <a:endParaRPr lang="en-GB"/>
        </a:p>
      </dgm:t>
    </dgm:pt>
    <dgm:pt modelId="{BEC30514-E6EC-4622-BE19-A27ED274A650}" type="pres">
      <dgm:prSet presAssocID="{3B759F95-92A6-45AD-B7D6-0AB27B053989}" presName="parentNode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7F70F49-D92D-4F14-AA4F-048AFE8DEDE9}" type="pres">
      <dgm:prSet presAssocID="{3B759F95-92A6-45AD-B7D6-0AB27B053989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3DD461-3F16-4FD7-8BCB-66316044BCE7}" type="pres">
      <dgm:prSet presAssocID="{1FF31BC5-A3F1-4A90-A4F5-A9045F5F3384}" presName="hSp" presStyleCnt="0"/>
      <dgm:spPr/>
      <dgm:t>
        <a:bodyPr/>
        <a:lstStyle/>
        <a:p>
          <a:endParaRPr lang="en-GB"/>
        </a:p>
      </dgm:t>
    </dgm:pt>
    <dgm:pt modelId="{EB522D48-7D3E-4D95-901B-BD10F90F106D}" type="pres">
      <dgm:prSet presAssocID="{1FF31BC5-A3F1-4A90-A4F5-A9045F5F3384}" presName="vProcSp" presStyleCnt="0"/>
      <dgm:spPr/>
      <dgm:t>
        <a:bodyPr/>
        <a:lstStyle/>
        <a:p>
          <a:endParaRPr lang="en-GB"/>
        </a:p>
      </dgm:t>
    </dgm:pt>
    <dgm:pt modelId="{FE2FA00C-D716-414A-8EC9-5372F4D9D3AF}" type="pres">
      <dgm:prSet presAssocID="{1FF31BC5-A3F1-4A90-A4F5-A9045F5F3384}" presName="vSp1" presStyleCnt="0"/>
      <dgm:spPr/>
      <dgm:t>
        <a:bodyPr/>
        <a:lstStyle/>
        <a:p>
          <a:endParaRPr lang="en-GB"/>
        </a:p>
      </dgm:t>
    </dgm:pt>
    <dgm:pt modelId="{F5FEA3F7-9920-4B78-AF84-D5933CBFE787}" type="pres">
      <dgm:prSet presAssocID="{1FF31BC5-A3F1-4A90-A4F5-A9045F5F3384}" presName="simulatedConn" presStyleLbl="solidFgAcc1" presStyleIdx="2" presStyleCnt="3" custFlipVert="1" custFlipHor="1" custScaleX="174131" custScaleY="436744" custLinFactY="-139156" custLinFactNeighborX="-29061" custLinFactNeighborY="-200000"/>
      <dgm:spPr>
        <a:solidFill>
          <a:schemeClr val="tx1"/>
        </a:solidFill>
      </dgm:spPr>
      <dgm:t>
        <a:bodyPr/>
        <a:lstStyle/>
        <a:p>
          <a:endParaRPr lang="en-GB"/>
        </a:p>
      </dgm:t>
    </dgm:pt>
    <dgm:pt modelId="{27A2B04A-F379-4161-87DD-5D7E6E25B063}" type="pres">
      <dgm:prSet presAssocID="{1FF31BC5-A3F1-4A90-A4F5-A9045F5F3384}" presName="vSp2" presStyleCnt="0"/>
      <dgm:spPr/>
      <dgm:t>
        <a:bodyPr/>
        <a:lstStyle/>
        <a:p>
          <a:endParaRPr lang="en-GB"/>
        </a:p>
      </dgm:t>
    </dgm:pt>
    <dgm:pt modelId="{EF424C50-3610-46D4-AA09-CD3A03D5F039}" type="pres">
      <dgm:prSet presAssocID="{1FF31BC5-A3F1-4A90-A4F5-A9045F5F3384}" presName="sibTrans" presStyleCnt="0"/>
      <dgm:spPr/>
      <dgm:t>
        <a:bodyPr/>
        <a:lstStyle/>
        <a:p>
          <a:endParaRPr lang="en-GB"/>
        </a:p>
      </dgm:t>
    </dgm:pt>
    <dgm:pt modelId="{4A3034E0-58ED-4826-8EDA-B42719746ACC}" type="pres">
      <dgm:prSet presAssocID="{1A38BE09-5731-40DB-A9BD-A92D8253FFD5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5294A7E-4687-45E1-A80A-DD554E507A66}" type="pres">
      <dgm:prSet presAssocID="{1A38BE09-5731-40DB-A9BD-A92D8253FFD5}" presName="bgRect" presStyleLbl="node1" presStyleIdx="3" presStyleCnt="4" custScaleX="71351" custScaleY="103692" custLinFactNeighborX="-479" custLinFactNeighborY="383"/>
      <dgm:spPr/>
      <dgm:t>
        <a:bodyPr/>
        <a:lstStyle/>
        <a:p>
          <a:endParaRPr lang="en-GB"/>
        </a:p>
      </dgm:t>
    </dgm:pt>
    <dgm:pt modelId="{C7C51DB1-C198-4B63-8BF1-A7213A4F0BD0}" type="pres">
      <dgm:prSet presAssocID="{1A38BE09-5731-40DB-A9BD-A92D8253FFD5}" presName="parentNode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19E17C0-7A8C-4879-8318-797DA8C1C77A}" type="pres">
      <dgm:prSet presAssocID="{1A38BE09-5731-40DB-A9BD-A92D8253FFD5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694AB76-E9DB-4335-AAF7-03D6F941C754}" type="presOf" srcId="{1A38BE09-5731-40DB-A9BD-A92D8253FFD5}" destId="{C5294A7E-4687-45E1-A80A-DD554E507A66}" srcOrd="0" destOrd="0" presId="urn:microsoft.com/office/officeart/2005/8/layout/hProcess7#1"/>
    <dgm:cxn modelId="{BFC781F6-13CE-4723-ADDA-526AC475527B}" srcId="{8F425F6B-103B-4F1D-8EFA-876FD0E01E9B}" destId="{1A38BE09-5731-40DB-A9BD-A92D8253FFD5}" srcOrd="3" destOrd="0" parTransId="{28598E8C-2F5B-4651-919F-70491CFDB118}" sibTransId="{11997ACA-0F7D-4CB0-8551-E62645A68AC0}"/>
    <dgm:cxn modelId="{79664BF6-2636-4E6E-842F-2C1EF976AF4C}" srcId="{8F425F6B-103B-4F1D-8EFA-876FD0E01E9B}" destId="{3B759F95-92A6-45AD-B7D6-0AB27B053989}" srcOrd="2" destOrd="0" parTransId="{4840F124-EC32-4A94-9F79-BB1DD5F914BC}" sibTransId="{1FF31BC5-A3F1-4A90-A4F5-A9045F5F3384}"/>
    <dgm:cxn modelId="{F05ABE9B-A986-4564-A41A-C015BD2CD690}" srcId="{3B759F95-92A6-45AD-B7D6-0AB27B053989}" destId="{33B7D2BE-FAD5-4FD4-9A54-B88445FDEFD9}" srcOrd="0" destOrd="0" parTransId="{E5FD5763-1610-483C-82C1-CB6D55864408}" sibTransId="{0888A219-C314-4163-A3E8-84F4A5A90AA4}"/>
    <dgm:cxn modelId="{B777D647-904B-4715-B63A-5009D49ADE91}" srcId="{1A38BE09-5731-40DB-A9BD-A92D8253FFD5}" destId="{E27C13C4-754B-4A87-B82A-2A85D1902AF9}" srcOrd="0" destOrd="0" parTransId="{5E2BF7A6-9375-48FF-B59C-FB072C0D8649}" sibTransId="{BF43F7F9-A535-4517-B840-91963E4483AC}"/>
    <dgm:cxn modelId="{BB9C4FD5-E31A-4F10-8155-561E7BC118AA}" type="presOf" srcId="{33B7D2BE-FAD5-4FD4-9A54-B88445FDEFD9}" destId="{D7F70F49-D92D-4F14-AA4F-048AFE8DEDE9}" srcOrd="0" destOrd="0" presId="urn:microsoft.com/office/officeart/2005/8/layout/hProcess7#1"/>
    <dgm:cxn modelId="{C4EDAFDB-934C-4939-AAD7-42E717C4B0D1}" type="presOf" srcId="{8F425F6B-103B-4F1D-8EFA-876FD0E01E9B}" destId="{F51FAF95-B9AE-4E8A-A7A1-D08B6CD13AA6}" srcOrd="0" destOrd="0" presId="urn:microsoft.com/office/officeart/2005/8/layout/hProcess7#1"/>
    <dgm:cxn modelId="{AED0A490-3F4E-4B73-ADC1-6136F2F1B03E}" type="presOf" srcId="{D757B11E-1923-44AC-9ABC-57B4891A07CF}" destId="{86F3BBBF-7FD0-442E-997E-7DE4DFD48812}" srcOrd="0" destOrd="0" presId="urn:microsoft.com/office/officeart/2005/8/layout/hProcess7#1"/>
    <dgm:cxn modelId="{B3E18A10-FE5A-4F63-A9A7-460A97E2C3CC}" type="presOf" srcId="{E27C13C4-754B-4A87-B82A-2A85D1902AF9}" destId="{419E17C0-7A8C-4879-8318-797DA8C1C77A}" srcOrd="0" destOrd="0" presId="urn:microsoft.com/office/officeart/2005/8/layout/hProcess7#1"/>
    <dgm:cxn modelId="{05383928-4DE0-4FF9-BC2F-E83BB0614A77}" srcId="{D757B11E-1923-44AC-9ABC-57B4891A07CF}" destId="{01012ADB-387E-4F68-80F6-501767FEFF97}" srcOrd="0" destOrd="0" parTransId="{D2C929A2-2CB3-4DE4-A6F5-F2F1E70B5E12}" sibTransId="{7D92FBDE-A9D6-462B-BB05-75741D6D46C6}"/>
    <dgm:cxn modelId="{44EF64ED-BA15-4AD2-9D9C-5D14FB2CC8CA}" type="presOf" srcId="{16DD0656-1923-44E7-AF1F-48503F36ADAA}" destId="{97DDCC47-6658-4956-BDF2-7AF8531510F4}" srcOrd="0" destOrd="0" presId="urn:microsoft.com/office/officeart/2005/8/layout/hProcess7#1"/>
    <dgm:cxn modelId="{BA560CC7-3CBB-4269-9549-270C2255978A}" srcId="{8F425F6B-103B-4F1D-8EFA-876FD0E01E9B}" destId="{16DD0656-1923-44E7-AF1F-48503F36ADAA}" srcOrd="1" destOrd="0" parTransId="{1074EF64-78FC-4904-ADA2-9ABCF2CCB8E0}" sibTransId="{DC252503-3176-4D19-93DB-8C6ED14DD72B}"/>
    <dgm:cxn modelId="{4867CA55-6548-4B58-BF4D-2688526487DE}" type="presOf" srcId="{01012ADB-387E-4F68-80F6-501767FEFF97}" destId="{9E184FB4-F3ED-4E58-8F0B-1EADBC5FD796}" srcOrd="0" destOrd="0" presId="urn:microsoft.com/office/officeart/2005/8/layout/hProcess7#1"/>
    <dgm:cxn modelId="{76F45761-A689-4865-868C-A0CDB4A035BA}" type="presOf" srcId="{16DD0656-1923-44E7-AF1F-48503F36ADAA}" destId="{B19E9F64-E2ED-462D-93D2-A94DCB122424}" srcOrd="1" destOrd="0" presId="urn:microsoft.com/office/officeart/2005/8/layout/hProcess7#1"/>
    <dgm:cxn modelId="{5B4546E5-212B-4C74-83D5-CBF91B8657F9}" type="presOf" srcId="{3B759F95-92A6-45AD-B7D6-0AB27B053989}" destId="{BEC30514-E6EC-4622-BE19-A27ED274A650}" srcOrd="1" destOrd="0" presId="urn:microsoft.com/office/officeart/2005/8/layout/hProcess7#1"/>
    <dgm:cxn modelId="{0CD3E407-31BB-4080-9A2E-2803B34FDFBC}" srcId="{8F425F6B-103B-4F1D-8EFA-876FD0E01E9B}" destId="{D757B11E-1923-44AC-9ABC-57B4891A07CF}" srcOrd="0" destOrd="0" parTransId="{0D74EF8F-75A7-43DD-8701-297EB5CE7CFE}" sibTransId="{A3610998-02CE-4D62-A213-21314BC28FF9}"/>
    <dgm:cxn modelId="{7A3A7543-818F-4247-A516-8D255D8C1B78}" type="presOf" srcId="{D757B11E-1923-44AC-9ABC-57B4891A07CF}" destId="{F7787CF7-1CA8-4218-8760-F6F99981C44F}" srcOrd="1" destOrd="0" presId="urn:microsoft.com/office/officeart/2005/8/layout/hProcess7#1"/>
    <dgm:cxn modelId="{5856A406-1240-4BDB-AB0C-241A25C557FD}" type="presOf" srcId="{1A38BE09-5731-40DB-A9BD-A92D8253FFD5}" destId="{C7C51DB1-C198-4B63-8BF1-A7213A4F0BD0}" srcOrd="1" destOrd="0" presId="urn:microsoft.com/office/officeart/2005/8/layout/hProcess7#1"/>
    <dgm:cxn modelId="{C01E20AD-6C34-4C1F-80F1-EF90C88776CA}" type="presOf" srcId="{3B759F95-92A6-45AD-B7D6-0AB27B053989}" destId="{3F7485BD-D13C-4D94-AE54-01DFD1D07138}" srcOrd="0" destOrd="0" presId="urn:microsoft.com/office/officeart/2005/8/layout/hProcess7#1"/>
    <dgm:cxn modelId="{8FF74355-B501-4BB1-B1AF-D6A4ACDD88C3}" type="presParOf" srcId="{F51FAF95-B9AE-4E8A-A7A1-D08B6CD13AA6}" destId="{0E14CD83-D04B-403B-915B-5D93A61663D8}" srcOrd="0" destOrd="0" presId="urn:microsoft.com/office/officeart/2005/8/layout/hProcess7#1"/>
    <dgm:cxn modelId="{08A3142C-4518-4EB1-87D3-0ABEFCF60EEC}" type="presParOf" srcId="{0E14CD83-D04B-403B-915B-5D93A61663D8}" destId="{86F3BBBF-7FD0-442E-997E-7DE4DFD48812}" srcOrd="0" destOrd="0" presId="urn:microsoft.com/office/officeart/2005/8/layout/hProcess7#1"/>
    <dgm:cxn modelId="{863A6F1B-B435-4FB1-B187-79AAE863DCAA}" type="presParOf" srcId="{0E14CD83-D04B-403B-915B-5D93A61663D8}" destId="{F7787CF7-1CA8-4218-8760-F6F99981C44F}" srcOrd="1" destOrd="0" presId="urn:microsoft.com/office/officeart/2005/8/layout/hProcess7#1"/>
    <dgm:cxn modelId="{6D121EFC-07ED-4591-AC1B-859D46D7C528}" type="presParOf" srcId="{0E14CD83-D04B-403B-915B-5D93A61663D8}" destId="{9E184FB4-F3ED-4E58-8F0B-1EADBC5FD796}" srcOrd="2" destOrd="0" presId="urn:microsoft.com/office/officeart/2005/8/layout/hProcess7#1"/>
    <dgm:cxn modelId="{E0E24823-AE8A-4E8B-B9AB-4B62EE138144}" type="presParOf" srcId="{F51FAF95-B9AE-4E8A-A7A1-D08B6CD13AA6}" destId="{E90460D2-54C9-484F-8DB4-DD7F2D22B254}" srcOrd="1" destOrd="0" presId="urn:microsoft.com/office/officeart/2005/8/layout/hProcess7#1"/>
    <dgm:cxn modelId="{E0CF50E8-9BD4-41E0-85BB-C6CA3B73988E}" type="presParOf" srcId="{F51FAF95-B9AE-4E8A-A7A1-D08B6CD13AA6}" destId="{E0082D74-8A6A-4533-BFCE-0781A912336F}" srcOrd="2" destOrd="0" presId="urn:microsoft.com/office/officeart/2005/8/layout/hProcess7#1"/>
    <dgm:cxn modelId="{5F5E8CD7-62F4-4437-A3E9-2D7AA3F6F4CD}" type="presParOf" srcId="{E0082D74-8A6A-4533-BFCE-0781A912336F}" destId="{3EE80689-A2BC-475A-8F37-D193BAD9EB06}" srcOrd="0" destOrd="0" presId="urn:microsoft.com/office/officeart/2005/8/layout/hProcess7#1"/>
    <dgm:cxn modelId="{8D15395B-17D7-4154-9AD7-85C7FD026384}" type="presParOf" srcId="{E0082D74-8A6A-4533-BFCE-0781A912336F}" destId="{CB327440-BE26-49B3-97E2-98C56517EC25}" srcOrd="1" destOrd="0" presId="urn:microsoft.com/office/officeart/2005/8/layout/hProcess7#1"/>
    <dgm:cxn modelId="{C9E48C01-0DB3-4551-8375-86BD2A60ECDB}" type="presParOf" srcId="{E0082D74-8A6A-4533-BFCE-0781A912336F}" destId="{F56BC4E4-4F2E-4CD3-8F02-08BCA23FABA9}" srcOrd="2" destOrd="0" presId="urn:microsoft.com/office/officeart/2005/8/layout/hProcess7#1"/>
    <dgm:cxn modelId="{B86AA07D-9718-4729-B62D-EE0DDF9080D2}" type="presParOf" srcId="{F51FAF95-B9AE-4E8A-A7A1-D08B6CD13AA6}" destId="{B6FE9DDB-25E1-42F7-B16A-3044DB1BB886}" srcOrd="3" destOrd="0" presId="urn:microsoft.com/office/officeart/2005/8/layout/hProcess7#1"/>
    <dgm:cxn modelId="{890890AE-A4AD-4806-8C6D-F95B22FAAFD3}" type="presParOf" srcId="{F51FAF95-B9AE-4E8A-A7A1-D08B6CD13AA6}" destId="{E4827B7A-BB56-4E25-8396-8FF868B7356A}" srcOrd="4" destOrd="0" presId="urn:microsoft.com/office/officeart/2005/8/layout/hProcess7#1"/>
    <dgm:cxn modelId="{ACAEB8B2-DA41-4F05-A651-E05BC0A1154F}" type="presParOf" srcId="{E4827B7A-BB56-4E25-8396-8FF868B7356A}" destId="{97DDCC47-6658-4956-BDF2-7AF8531510F4}" srcOrd="0" destOrd="0" presId="urn:microsoft.com/office/officeart/2005/8/layout/hProcess7#1"/>
    <dgm:cxn modelId="{FC12649D-7675-4AC7-A680-7F4983E8DFA4}" type="presParOf" srcId="{E4827B7A-BB56-4E25-8396-8FF868B7356A}" destId="{B19E9F64-E2ED-462D-93D2-A94DCB122424}" srcOrd="1" destOrd="0" presId="urn:microsoft.com/office/officeart/2005/8/layout/hProcess7#1"/>
    <dgm:cxn modelId="{D57C9073-1AA0-46DA-8B46-B323274DE626}" type="presParOf" srcId="{F51FAF95-B9AE-4E8A-A7A1-D08B6CD13AA6}" destId="{18022C60-771B-48F5-8E03-31B0A0DCD72A}" srcOrd="5" destOrd="0" presId="urn:microsoft.com/office/officeart/2005/8/layout/hProcess7#1"/>
    <dgm:cxn modelId="{B4EB4167-0960-4288-B0FC-36607B264B3B}" type="presParOf" srcId="{F51FAF95-B9AE-4E8A-A7A1-D08B6CD13AA6}" destId="{AE084410-3341-4DE7-9740-DD69CFB4EA77}" srcOrd="6" destOrd="0" presId="urn:microsoft.com/office/officeart/2005/8/layout/hProcess7#1"/>
    <dgm:cxn modelId="{6EBBA276-99F9-4CDC-A21C-EE50F7380771}" type="presParOf" srcId="{AE084410-3341-4DE7-9740-DD69CFB4EA77}" destId="{33299FAF-ABFE-48C8-8473-07994D85EFDB}" srcOrd="0" destOrd="0" presId="urn:microsoft.com/office/officeart/2005/8/layout/hProcess7#1"/>
    <dgm:cxn modelId="{C162DD2B-6F6D-4213-8401-04931831DD39}" type="presParOf" srcId="{AE084410-3341-4DE7-9740-DD69CFB4EA77}" destId="{876B2A74-38D2-4D6E-9644-F1A27A7344F9}" srcOrd="1" destOrd="0" presId="urn:microsoft.com/office/officeart/2005/8/layout/hProcess7#1"/>
    <dgm:cxn modelId="{C4B8C6D3-BEF8-4C54-8DCE-CCAE3CE9AC5C}" type="presParOf" srcId="{AE084410-3341-4DE7-9740-DD69CFB4EA77}" destId="{F6682586-B1BC-477B-908C-8C91D3213EC7}" srcOrd="2" destOrd="0" presId="urn:microsoft.com/office/officeart/2005/8/layout/hProcess7#1"/>
    <dgm:cxn modelId="{C910BECC-25FA-479B-B0B3-2A76E7326C87}" type="presParOf" srcId="{F51FAF95-B9AE-4E8A-A7A1-D08B6CD13AA6}" destId="{3B29BE8C-4051-4F98-8225-E16B18BC3615}" srcOrd="7" destOrd="0" presId="urn:microsoft.com/office/officeart/2005/8/layout/hProcess7#1"/>
    <dgm:cxn modelId="{5A2DC16B-32FA-479C-8762-4095813F10ED}" type="presParOf" srcId="{F51FAF95-B9AE-4E8A-A7A1-D08B6CD13AA6}" destId="{C3CE8765-2F7F-4814-A07E-6F3EC57533C3}" srcOrd="8" destOrd="0" presId="urn:microsoft.com/office/officeart/2005/8/layout/hProcess7#1"/>
    <dgm:cxn modelId="{FC9AFE9D-675A-41FA-845E-FB15A9FFC3CD}" type="presParOf" srcId="{C3CE8765-2F7F-4814-A07E-6F3EC57533C3}" destId="{3F7485BD-D13C-4D94-AE54-01DFD1D07138}" srcOrd="0" destOrd="0" presId="urn:microsoft.com/office/officeart/2005/8/layout/hProcess7#1"/>
    <dgm:cxn modelId="{52BD3EE5-3A8C-4318-9A2D-DD70A0739EFB}" type="presParOf" srcId="{C3CE8765-2F7F-4814-A07E-6F3EC57533C3}" destId="{BEC30514-E6EC-4622-BE19-A27ED274A650}" srcOrd="1" destOrd="0" presId="urn:microsoft.com/office/officeart/2005/8/layout/hProcess7#1"/>
    <dgm:cxn modelId="{04934A6D-C3B8-415E-8B9F-880AA66513EF}" type="presParOf" srcId="{C3CE8765-2F7F-4814-A07E-6F3EC57533C3}" destId="{D7F70F49-D92D-4F14-AA4F-048AFE8DEDE9}" srcOrd="2" destOrd="0" presId="urn:microsoft.com/office/officeart/2005/8/layout/hProcess7#1"/>
    <dgm:cxn modelId="{E443914F-CC83-45DD-B8AB-88C7A3DD9A3E}" type="presParOf" srcId="{F51FAF95-B9AE-4E8A-A7A1-D08B6CD13AA6}" destId="{073DD461-3F16-4FD7-8BCB-66316044BCE7}" srcOrd="9" destOrd="0" presId="urn:microsoft.com/office/officeart/2005/8/layout/hProcess7#1"/>
    <dgm:cxn modelId="{F7A024A8-B79E-4746-A071-1028421032C3}" type="presParOf" srcId="{F51FAF95-B9AE-4E8A-A7A1-D08B6CD13AA6}" destId="{EB522D48-7D3E-4D95-901B-BD10F90F106D}" srcOrd="10" destOrd="0" presId="urn:microsoft.com/office/officeart/2005/8/layout/hProcess7#1"/>
    <dgm:cxn modelId="{3CA9EF10-AA8E-490F-99D8-49EBF1A9BEB7}" type="presParOf" srcId="{EB522D48-7D3E-4D95-901B-BD10F90F106D}" destId="{FE2FA00C-D716-414A-8EC9-5372F4D9D3AF}" srcOrd="0" destOrd="0" presId="urn:microsoft.com/office/officeart/2005/8/layout/hProcess7#1"/>
    <dgm:cxn modelId="{362A1960-D968-4015-87C6-A382D268A440}" type="presParOf" srcId="{EB522D48-7D3E-4D95-901B-BD10F90F106D}" destId="{F5FEA3F7-9920-4B78-AF84-D5933CBFE787}" srcOrd="1" destOrd="0" presId="urn:microsoft.com/office/officeart/2005/8/layout/hProcess7#1"/>
    <dgm:cxn modelId="{C1818EF9-168E-493A-A495-F664080D967F}" type="presParOf" srcId="{EB522D48-7D3E-4D95-901B-BD10F90F106D}" destId="{27A2B04A-F379-4161-87DD-5D7E6E25B063}" srcOrd="2" destOrd="0" presId="urn:microsoft.com/office/officeart/2005/8/layout/hProcess7#1"/>
    <dgm:cxn modelId="{BEFCFCA8-39BA-4474-BAA9-6F6855369168}" type="presParOf" srcId="{F51FAF95-B9AE-4E8A-A7A1-D08B6CD13AA6}" destId="{EF424C50-3610-46D4-AA09-CD3A03D5F039}" srcOrd="11" destOrd="0" presId="urn:microsoft.com/office/officeart/2005/8/layout/hProcess7#1"/>
    <dgm:cxn modelId="{CAE40605-8F5F-496F-964B-FB8B35EF5071}" type="presParOf" srcId="{F51FAF95-B9AE-4E8A-A7A1-D08B6CD13AA6}" destId="{4A3034E0-58ED-4826-8EDA-B42719746ACC}" srcOrd="12" destOrd="0" presId="urn:microsoft.com/office/officeart/2005/8/layout/hProcess7#1"/>
    <dgm:cxn modelId="{2D7EFAA2-3D6C-4EF0-B4E0-EDF27D11E69F}" type="presParOf" srcId="{4A3034E0-58ED-4826-8EDA-B42719746ACC}" destId="{C5294A7E-4687-45E1-A80A-DD554E507A66}" srcOrd="0" destOrd="0" presId="urn:microsoft.com/office/officeart/2005/8/layout/hProcess7#1"/>
    <dgm:cxn modelId="{4EAAB79B-C389-4A7E-BAF9-D3EE8396FE64}" type="presParOf" srcId="{4A3034E0-58ED-4826-8EDA-B42719746ACC}" destId="{C7C51DB1-C198-4B63-8BF1-A7213A4F0BD0}" srcOrd="1" destOrd="0" presId="urn:microsoft.com/office/officeart/2005/8/layout/hProcess7#1"/>
    <dgm:cxn modelId="{60038689-0ACF-47FC-85A8-98EBEDEB54C7}" type="presParOf" srcId="{4A3034E0-58ED-4826-8EDA-B42719746ACC}" destId="{419E17C0-7A8C-4879-8318-797DA8C1C77A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A6ECFE-BB9D-4EBE-A88C-3930493E818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533A70E-3B76-4BD3-8D40-28768AA0C532}">
      <dgm:prSet phldrT="[Text]" custT="1"/>
      <dgm:spPr/>
      <dgm:t>
        <a:bodyPr/>
        <a:lstStyle/>
        <a:p>
          <a:r>
            <a:rPr lang="ar-SA" sz="3600" dirty="0" smtClean="0"/>
            <a:t>أنواع المستندات</a:t>
          </a:r>
          <a:endParaRPr lang="en-GB" sz="3600" dirty="0"/>
        </a:p>
      </dgm:t>
    </dgm:pt>
    <dgm:pt modelId="{713C4EF9-A5A7-4270-A6FD-AC5328D7DA31}" type="parTrans" cxnId="{D66AA289-51BF-411E-9D45-ABC13361B5F3}">
      <dgm:prSet/>
      <dgm:spPr/>
      <dgm:t>
        <a:bodyPr/>
        <a:lstStyle/>
        <a:p>
          <a:endParaRPr lang="en-GB"/>
        </a:p>
      </dgm:t>
    </dgm:pt>
    <dgm:pt modelId="{03426298-720A-46D6-8065-F3D11FFE18D0}" type="sibTrans" cxnId="{D66AA289-51BF-411E-9D45-ABC13361B5F3}">
      <dgm:prSet/>
      <dgm:spPr/>
      <dgm:t>
        <a:bodyPr/>
        <a:lstStyle/>
        <a:p>
          <a:endParaRPr lang="en-GB"/>
        </a:p>
      </dgm:t>
    </dgm:pt>
    <dgm:pt modelId="{8FE904AF-6F59-4DA0-95A7-C0D9FFB3E870}">
      <dgm:prSet phldrT="[Text]" custT="1"/>
      <dgm:spPr/>
      <dgm:t>
        <a:bodyPr/>
        <a:lstStyle/>
        <a:p>
          <a:r>
            <a:rPr lang="ar-SA" sz="2800" u="sng" dirty="0" smtClean="0">
              <a:solidFill>
                <a:srgbClr val="FF0000"/>
              </a:solidFill>
            </a:rPr>
            <a:t>مستندات خارجية</a:t>
          </a:r>
        </a:p>
        <a:p>
          <a:r>
            <a:rPr lang="ar-SA" sz="2400" u="none" dirty="0" smtClean="0"/>
            <a:t>ترد إلى المنشأة ويحررها الغير مثل فاتورة الشراء</a:t>
          </a:r>
          <a:endParaRPr lang="en-GB" sz="2400" u="none" dirty="0"/>
        </a:p>
      </dgm:t>
    </dgm:pt>
    <dgm:pt modelId="{8F13D65D-F67B-47BC-8987-76962036CAC2}" type="parTrans" cxnId="{E0B5D77E-9D26-4E18-AD66-56B976DF9711}">
      <dgm:prSet/>
      <dgm:spPr/>
      <dgm:t>
        <a:bodyPr/>
        <a:lstStyle/>
        <a:p>
          <a:endParaRPr lang="en-GB"/>
        </a:p>
      </dgm:t>
    </dgm:pt>
    <dgm:pt modelId="{6C398DBA-DCE6-4399-AF48-CF383B7980BE}" type="sibTrans" cxnId="{E0B5D77E-9D26-4E18-AD66-56B976DF9711}">
      <dgm:prSet/>
      <dgm:spPr/>
      <dgm:t>
        <a:bodyPr/>
        <a:lstStyle/>
        <a:p>
          <a:endParaRPr lang="en-GB"/>
        </a:p>
      </dgm:t>
    </dgm:pt>
    <dgm:pt modelId="{0B883BEC-6B44-4C9A-AC08-0107D64B8D20}">
      <dgm:prSet phldrT="[Text]" custT="1"/>
      <dgm:spPr/>
      <dgm:t>
        <a:bodyPr/>
        <a:lstStyle/>
        <a:p>
          <a:r>
            <a:rPr lang="ar-SA" sz="2800" u="sng" dirty="0" smtClean="0">
              <a:solidFill>
                <a:srgbClr val="FF0000"/>
              </a:solidFill>
            </a:rPr>
            <a:t>مستندات داخلية</a:t>
          </a:r>
        </a:p>
        <a:p>
          <a:r>
            <a:rPr lang="ar-SA" sz="2400" u="none" dirty="0" smtClean="0"/>
            <a:t>تحرر بواسطة المنشأة مثل فاتورة البيع</a:t>
          </a:r>
          <a:endParaRPr lang="en-GB" sz="2400" u="none" dirty="0"/>
        </a:p>
      </dgm:t>
    </dgm:pt>
    <dgm:pt modelId="{E8F83433-FF5A-48B0-B206-D33A8DA0251E}" type="parTrans" cxnId="{4EA46AF5-6234-4D18-89CF-AE5A83042BFE}">
      <dgm:prSet/>
      <dgm:spPr/>
      <dgm:t>
        <a:bodyPr/>
        <a:lstStyle/>
        <a:p>
          <a:endParaRPr lang="en-GB"/>
        </a:p>
      </dgm:t>
    </dgm:pt>
    <dgm:pt modelId="{30DAE46E-32D7-41BC-95AF-E7A93D194B39}" type="sibTrans" cxnId="{4EA46AF5-6234-4D18-89CF-AE5A83042BFE}">
      <dgm:prSet/>
      <dgm:spPr/>
      <dgm:t>
        <a:bodyPr/>
        <a:lstStyle/>
        <a:p>
          <a:endParaRPr lang="en-GB"/>
        </a:p>
      </dgm:t>
    </dgm:pt>
    <dgm:pt modelId="{FF28B293-9693-419E-A1DE-47BB63B3984B}" type="pres">
      <dgm:prSet presAssocID="{5CA6ECFE-BB9D-4EBE-A88C-3930493E818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72B359E1-AE88-4A26-94EB-9BEE373A10E2}" type="pres">
      <dgm:prSet presAssocID="{5533A70E-3B76-4BD3-8D40-28768AA0C532}" presName="hierRoot1" presStyleCnt="0"/>
      <dgm:spPr/>
    </dgm:pt>
    <dgm:pt modelId="{E4FA810D-4940-41B3-9E1C-1AA82ACD4614}" type="pres">
      <dgm:prSet presAssocID="{5533A70E-3B76-4BD3-8D40-28768AA0C532}" presName="composite" presStyleCnt="0"/>
      <dgm:spPr/>
    </dgm:pt>
    <dgm:pt modelId="{1381C0F9-1D9A-45C6-97CC-940888B51246}" type="pres">
      <dgm:prSet presAssocID="{5533A70E-3B76-4BD3-8D40-28768AA0C532}" presName="background" presStyleLbl="node0" presStyleIdx="0" presStyleCnt="1"/>
      <dgm:spPr/>
    </dgm:pt>
    <dgm:pt modelId="{D551E479-B732-4D5E-A379-12E540ADE831}" type="pres">
      <dgm:prSet presAssocID="{5533A70E-3B76-4BD3-8D40-28768AA0C532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3C4E91C-CB49-44C9-B200-EF3C8DF663CA}" type="pres">
      <dgm:prSet presAssocID="{5533A70E-3B76-4BD3-8D40-28768AA0C532}" presName="hierChild2" presStyleCnt="0"/>
      <dgm:spPr/>
    </dgm:pt>
    <dgm:pt modelId="{B6632E2D-A8AA-4745-B0B1-54514233F36F}" type="pres">
      <dgm:prSet presAssocID="{8F13D65D-F67B-47BC-8987-76962036CAC2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4A51D46E-55E5-4668-8489-C84453F6CB5E}" type="pres">
      <dgm:prSet presAssocID="{8FE904AF-6F59-4DA0-95A7-C0D9FFB3E870}" presName="hierRoot2" presStyleCnt="0"/>
      <dgm:spPr/>
    </dgm:pt>
    <dgm:pt modelId="{BC5ACE7E-69AC-4912-B6B4-BE1F28F70DDA}" type="pres">
      <dgm:prSet presAssocID="{8FE904AF-6F59-4DA0-95A7-C0D9FFB3E870}" presName="composite2" presStyleCnt="0"/>
      <dgm:spPr/>
    </dgm:pt>
    <dgm:pt modelId="{ACB42424-FE3F-40F8-AFEF-F578D2986D76}" type="pres">
      <dgm:prSet presAssocID="{8FE904AF-6F59-4DA0-95A7-C0D9FFB3E870}" presName="background2" presStyleLbl="node2" presStyleIdx="0" presStyleCnt="2"/>
      <dgm:spPr/>
    </dgm:pt>
    <dgm:pt modelId="{8F4B5C09-D4A5-42F2-99E9-DA94D1C197DA}" type="pres">
      <dgm:prSet presAssocID="{8FE904AF-6F59-4DA0-95A7-C0D9FFB3E87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3E97827-9B57-46F7-B310-463F52291B92}" type="pres">
      <dgm:prSet presAssocID="{8FE904AF-6F59-4DA0-95A7-C0D9FFB3E870}" presName="hierChild3" presStyleCnt="0"/>
      <dgm:spPr/>
    </dgm:pt>
    <dgm:pt modelId="{2FD1C593-E33D-4B5F-9CF4-2CF4E2F70EB3}" type="pres">
      <dgm:prSet presAssocID="{E8F83433-FF5A-48B0-B206-D33A8DA0251E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AE2AC87A-0B2F-406B-9DF0-0A338FBD459E}" type="pres">
      <dgm:prSet presAssocID="{0B883BEC-6B44-4C9A-AC08-0107D64B8D20}" presName="hierRoot2" presStyleCnt="0"/>
      <dgm:spPr/>
    </dgm:pt>
    <dgm:pt modelId="{4D37656C-AC07-4990-8583-C9B1971544C7}" type="pres">
      <dgm:prSet presAssocID="{0B883BEC-6B44-4C9A-AC08-0107D64B8D20}" presName="composite2" presStyleCnt="0"/>
      <dgm:spPr/>
    </dgm:pt>
    <dgm:pt modelId="{CE20A370-3858-4E05-BE59-15D0C15AB687}" type="pres">
      <dgm:prSet presAssocID="{0B883BEC-6B44-4C9A-AC08-0107D64B8D20}" presName="background2" presStyleLbl="node2" presStyleIdx="1" presStyleCnt="2"/>
      <dgm:spPr/>
    </dgm:pt>
    <dgm:pt modelId="{0AEB8848-0583-46DD-B82D-46EAEFE4C6B2}" type="pres">
      <dgm:prSet presAssocID="{0B883BEC-6B44-4C9A-AC08-0107D64B8D2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6109382-8352-4FCB-99CF-37061A3783A9}" type="pres">
      <dgm:prSet presAssocID="{0B883BEC-6B44-4C9A-AC08-0107D64B8D20}" presName="hierChild3" presStyleCnt="0"/>
      <dgm:spPr/>
    </dgm:pt>
  </dgm:ptLst>
  <dgm:cxnLst>
    <dgm:cxn modelId="{A432F50C-B63D-4003-9444-571CAEC575E3}" type="presOf" srcId="{8FE904AF-6F59-4DA0-95A7-C0D9FFB3E870}" destId="{8F4B5C09-D4A5-42F2-99E9-DA94D1C197DA}" srcOrd="0" destOrd="0" presId="urn:microsoft.com/office/officeart/2005/8/layout/hierarchy1"/>
    <dgm:cxn modelId="{E0B5D77E-9D26-4E18-AD66-56B976DF9711}" srcId="{5533A70E-3B76-4BD3-8D40-28768AA0C532}" destId="{8FE904AF-6F59-4DA0-95A7-C0D9FFB3E870}" srcOrd="0" destOrd="0" parTransId="{8F13D65D-F67B-47BC-8987-76962036CAC2}" sibTransId="{6C398DBA-DCE6-4399-AF48-CF383B7980BE}"/>
    <dgm:cxn modelId="{B0099F17-90C0-4805-AB93-7BD13926C924}" type="presOf" srcId="{5CA6ECFE-BB9D-4EBE-A88C-3930493E818E}" destId="{FF28B293-9693-419E-A1DE-47BB63B3984B}" srcOrd="0" destOrd="0" presId="urn:microsoft.com/office/officeart/2005/8/layout/hierarchy1"/>
    <dgm:cxn modelId="{F7529771-3EDB-49F1-839D-1BAB98CA1E41}" type="presOf" srcId="{5533A70E-3B76-4BD3-8D40-28768AA0C532}" destId="{D551E479-B732-4D5E-A379-12E540ADE831}" srcOrd="0" destOrd="0" presId="urn:microsoft.com/office/officeart/2005/8/layout/hierarchy1"/>
    <dgm:cxn modelId="{C6E76BC7-8822-4BE1-8759-F4B623AFC0F9}" type="presOf" srcId="{0B883BEC-6B44-4C9A-AC08-0107D64B8D20}" destId="{0AEB8848-0583-46DD-B82D-46EAEFE4C6B2}" srcOrd="0" destOrd="0" presId="urn:microsoft.com/office/officeart/2005/8/layout/hierarchy1"/>
    <dgm:cxn modelId="{4EA46AF5-6234-4D18-89CF-AE5A83042BFE}" srcId="{5533A70E-3B76-4BD3-8D40-28768AA0C532}" destId="{0B883BEC-6B44-4C9A-AC08-0107D64B8D20}" srcOrd="1" destOrd="0" parTransId="{E8F83433-FF5A-48B0-B206-D33A8DA0251E}" sibTransId="{30DAE46E-32D7-41BC-95AF-E7A93D194B39}"/>
    <dgm:cxn modelId="{EBCD35C8-7C8C-4337-9A1B-2A51D5053A94}" type="presOf" srcId="{8F13D65D-F67B-47BC-8987-76962036CAC2}" destId="{B6632E2D-A8AA-4745-B0B1-54514233F36F}" srcOrd="0" destOrd="0" presId="urn:microsoft.com/office/officeart/2005/8/layout/hierarchy1"/>
    <dgm:cxn modelId="{A004B943-5C41-49CA-9755-2FFCD7649F4A}" type="presOf" srcId="{E8F83433-FF5A-48B0-B206-D33A8DA0251E}" destId="{2FD1C593-E33D-4B5F-9CF4-2CF4E2F70EB3}" srcOrd="0" destOrd="0" presId="urn:microsoft.com/office/officeart/2005/8/layout/hierarchy1"/>
    <dgm:cxn modelId="{D66AA289-51BF-411E-9D45-ABC13361B5F3}" srcId="{5CA6ECFE-BB9D-4EBE-A88C-3930493E818E}" destId="{5533A70E-3B76-4BD3-8D40-28768AA0C532}" srcOrd="0" destOrd="0" parTransId="{713C4EF9-A5A7-4270-A6FD-AC5328D7DA31}" sibTransId="{03426298-720A-46D6-8065-F3D11FFE18D0}"/>
    <dgm:cxn modelId="{F14B36F8-0A5F-4A0B-B7E4-78BD30354659}" type="presParOf" srcId="{FF28B293-9693-419E-A1DE-47BB63B3984B}" destId="{72B359E1-AE88-4A26-94EB-9BEE373A10E2}" srcOrd="0" destOrd="0" presId="urn:microsoft.com/office/officeart/2005/8/layout/hierarchy1"/>
    <dgm:cxn modelId="{8C00758F-0B68-4D86-A7C3-96BB2FAF31EA}" type="presParOf" srcId="{72B359E1-AE88-4A26-94EB-9BEE373A10E2}" destId="{E4FA810D-4940-41B3-9E1C-1AA82ACD4614}" srcOrd="0" destOrd="0" presId="urn:microsoft.com/office/officeart/2005/8/layout/hierarchy1"/>
    <dgm:cxn modelId="{8BC16172-07F3-434B-9C22-7DA0A128ABA6}" type="presParOf" srcId="{E4FA810D-4940-41B3-9E1C-1AA82ACD4614}" destId="{1381C0F9-1D9A-45C6-97CC-940888B51246}" srcOrd="0" destOrd="0" presId="urn:microsoft.com/office/officeart/2005/8/layout/hierarchy1"/>
    <dgm:cxn modelId="{DB7A3660-A8D8-41D2-B83A-B910D8B0AB70}" type="presParOf" srcId="{E4FA810D-4940-41B3-9E1C-1AA82ACD4614}" destId="{D551E479-B732-4D5E-A379-12E540ADE831}" srcOrd="1" destOrd="0" presId="urn:microsoft.com/office/officeart/2005/8/layout/hierarchy1"/>
    <dgm:cxn modelId="{BEF3AA33-C798-48C9-B132-1C953FD9645C}" type="presParOf" srcId="{72B359E1-AE88-4A26-94EB-9BEE373A10E2}" destId="{73C4E91C-CB49-44C9-B200-EF3C8DF663CA}" srcOrd="1" destOrd="0" presId="urn:microsoft.com/office/officeart/2005/8/layout/hierarchy1"/>
    <dgm:cxn modelId="{B2075FEE-F949-46D9-A83A-BD732485AAF3}" type="presParOf" srcId="{73C4E91C-CB49-44C9-B200-EF3C8DF663CA}" destId="{B6632E2D-A8AA-4745-B0B1-54514233F36F}" srcOrd="0" destOrd="0" presId="urn:microsoft.com/office/officeart/2005/8/layout/hierarchy1"/>
    <dgm:cxn modelId="{4B386B6C-EBFB-4876-B817-B590389EBBD0}" type="presParOf" srcId="{73C4E91C-CB49-44C9-B200-EF3C8DF663CA}" destId="{4A51D46E-55E5-4668-8489-C84453F6CB5E}" srcOrd="1" destOrd="0" presId="urn:microsoft.com/office/officeart/2005/8/layout/hierarchy1"/>
    <dgm:cxn modelId="{F5EF9618-CAF5-45B0-8CF5-05E3EF996E66}" type="presParOf" srcId="{4A51D46E-55E5-4668-8489-C84453F6CB5E}" destId="{BC5ACE7E-69AC-4912-B6B4-BE1F28F70DDA}" srcOrd="0" destOrd="0" presId="urn:microsoft.com/office/officeart/2005/8/layout/hierarchy1"/>
    <dgm:cxn modelId="{5B6B4D3D-912F-49D3-97D7-B1DDCFD80375}" type="presParOf" srcId="{BC5ACE7E-69AC-4912-B6B4-BE1F28F70DDA}" destId="{ACB42424-FE3F-40F8-AFEF-F578D2986D76}" srcOrd="0" destOrd="0" presId="urn:microsoft.com/office/officeart/2005/8/layout/hierarchy1"/>
    <dgm:cxn modelId="{997051BB-FEFF-4385-B9B9-25183369745C}" type="presParOf" srcId="{BC5ACE7E-69AC-4912-B6B4-BE1F28F70DDA}" destId="{8F4B5C09-D4A5-42F2-99E9-DA94D1C197DA}" srcOrd="1" destOrd="0" presId="urn:microsoft.com/office/officeart/2005/8/layout/hierarchy1"/>
    <dgm:cxn modelId="{ADC7424B-BE58-4570-B13C-4DE54EFE1119}" type="presParOf" srcId="{4A51D46E-55E5-4668-8489-C84453F6CB5E}" destId="{53E97827-9B57-46F7-B310-463F52291B92}" srcOrd="1" destOrd="0" presId="urn:microsoft.com/office/officeart/2005/8/layout/hierarchy1"/>
    <dgm:cxn modelId="{CC0DBDB1-4F5F-4C0A-BDF5-F8934DCF2E5F}" type="presParOf" srcId="{73C4E91C-CB49-44C9-B200-EF3C8DF663CA}" destId="{2FD1C593-E33D-4B5F-9CF4-2CF4E2F70EB3}" srcOrd="2" destOrd="0" presId="urn:microsoft.com/office/officeart/2005/8/layout/hierarchy1"/>
    <dgm:cxn modelId="{E96591CB-BE8F-441D-B633-70EDD746D8B1}" type="presParOf" srcId="{73C4E91C-CB49-44C9-B200-EF3C8DF663CA}" destId="{AE2AC87A-0B2F-406B-9DF0-0A338FBD459E}" srcOrd="3" destOrd="0" presId="urn:microsoft.com/office/officeart/2005/8/layout/hierarchy1"/>
    <dgm:cxn modelId="{E7C972C8-0D2E-44FE-A04C-9750CAC8EF49}" type="presParOf" srcId="{AE2AC87A-0B2F-406B-9DF0-0A338FBD459E}" destId="{4D37656C-AC07-4990-8583-C9B1971544C7}" srcOrd="0" destOrd="0" presId="urn:microsoft.com/office/officeart/2005/8/layout/hierarchy1"/>
    <dgm:cxn modelId="{10B59905-C571-4304-A818-DD4CC63655EE}" type="presParOf" srcId="{4D37656C-AC07-4990-8583-C9B1971544C7}" destId="{CE20A370-3858-4E05-BE59-15D0C15AB687}" srcOrd="0" destOrd="0" presId="urn:microsoft.com/office/officeart/2005/8/layout/hierarchy1"/>
    <dgm:cxn modelId="{CFF9956F-5D21-4512-998C-5381C0AEF4CA}" type="presParOf" srcId="{4D37656C-AC07-4990-8583-C9B1971544C7}" destId="{0AEB8848-0583-46DD-B82D-46EAEFE4C6B2}" srcOrd="1" destOrd="0" presId="urn:microsoft.com/office/officeart/2005/8/layout/hierarchy1"/>
    <dgm:cxn modelId="{4DD29D77-A5EB-4463-A682-2240104A954F}" type="presParOf" srcId="{AE2AC87A-0B2F-406B-9DF0-0A338FBD459E}" destId="{46109382-8352-4FCB-99CF-37061A3783A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F3BBBF-7FD0-442E-997E-7DE4DFD48812}">
      <dsp:nvSpPr>
        <dsp:cNvPr id="0" name=""/>
        <dsp:cNvSpPr/>
      </dsp:nvSpPr>
      <dsp:spPr>
        <a:xfrm>
          <a:off x="321965" y="999014"/>
          <a:ext cx="1712553" cy="241105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 dirty="0"/>
        </a:p>
      </dsp:txBody>
      <dsp:txXfrm rot="16200000">
        <a:off x="-495309" y="1816289"/>
        <a:ext cx="1977061" cy="342510"/>
      </dsp:txXfrm>
    </dsp:sp>
    <dsp:sp modelId="{9E184FB4-F3ED-4E58-8F0B-1EADBC5FD796}">
      <dsp:nvSpPr>
        <dsp:cNvPr id="0" name=""/>
        <dsp:cNvSpPr/>
      </dsp:nvSpPr>
      <dsp:spPr>
        <a:xfrm>
          <a:off x="680484" y="999014"/>
          <a:ext cx="1275852" cy="241105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200" kern="1200" dirty="0" smtClean="0"/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solidFill>
                <a:schemeClr val="tx1"/>
              </a:solidFill>
            </a:rPr>
            <a:t>إعداد القوائم المالية</a:t>
          </a:r>
          <a:endParaRPr lang="en-GB" sz="3200" kern="1200" dirty="0">
            <a:solidFill>
              <a:schemeClr val="tx1"/>
            </a:solidFill>
          </a:endParaRPr>
        </a:p>
      </dsp:txBody>
      <dsp:txXfrm>
        <a:off x="680484" y="999014"/>
        <a:ext cx="1275852" cy="2411050"/>
      </dsp:txXfrm>
    </dsp:sp>
    <dsp:sp modelId="{97DDCC47-6658-4956-BDF2-7AF8531510F4}">
      <dsp:nvSpPr>
        <dsp:cNvPr id="0" name=""/>
        <dsp:cNvSpPr/>
      </dsp:nvSpPr>
      <dsp:spPr>
        <a:xfrm rot="5400000" flipV="1">
          <a:off x="2187976" y="1202435"/>
          <a:ext cx="2401875" cy="1866167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threePt" dir="t"/>
        </a:scene3d>
        <a:sp3d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142240" bIns="0" numCol="1" spcCol="1270" anchor="ctr" anchorCtr="1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 </a:t>
          </a:r>
          <a:r>
            <a:rPr lang="ar-SA" sz="3200" kern="1200" dirty="0" smtClean="0">
              <a:solidFill>
                <a:schemeClr val="tx1"/>
              </a:solidFill>
            </a:rPr>
            <a:t>إعداد ميزان المراجعة</a:t>
          </a:r>
        </a:p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200" kern="1200" dirty="0" smtClean="0"/>
        </a:p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200" kern="1200" dirty="0"/>
        </a:p>
      </dsp:txBody>
      <dsp:txXfrm rot="-5400000">
        <a:off x="2455830" y="2856081"/>
        <a:ext cx="1530257" cy="480375"/>
      </dsp:txXfrm>
    </dsp:sp>
    <dsp:sp modelId="{CB327440-BE26-49B3-97E2-98C56517EC25}">
      <dsp:nvSpPr>
        <dsp:cNvPr id="0" name=""/>
        <dsp:cNvSpPr/>
      </dsp:nvSpPr>
      <dsp:spPr>
        <a:xfrm rot="16200000" flipH="1">
          <a:off x="1818267" y="2004652"/>
          <a:ext cx="923094" cy="584828"/>
        </a:xfrm>
        <a:prstGeom prst="flowChartExtract">
          <a:avLst/>
        </a:prstGeom>
        <a:solidFill>
          <a:schemeClr val="tx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7485BD-D13C-4D94-AE54-01DFD1D07138}">
      <dsp:nvSpPr>
        <dsp:cNvPr id="0" name=""/>
        <dsp:cNvSpPr/>
      </dsp:nvSpPr>
      <dsp:spPr>
        <a:xfrm>
          <a:off x="4784036" y="999014"/>
          <a:ext cx="1557749" cy="2400285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75565" bIns="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700" kern="1200" dirty="0"/>
        </a:p>
      </dsp:txBody>
      <dsp:txXfrm rot="16200000">
        <a:off x="3955693" y="1827356"/>
        <a:ext cx="1968234" cy="311549"/>
      </dsp:txXfrm>
    </dsp:sp>
    <dsp:sp modelId="{876B2A74-38D2-4D6E-9644-F1A27A7344F9}">
      <dsp:nvSpPr>
        <dsp:cNvPr id="0" name=""/>
        <dsp:cNvSpPr/>
      </dsp:nvSpPr>
      <dsp:spPr>
        <a:xfrm rot="5400000" flipH="1" flipV="1">
          <a:off x="4089786" y="1966964"/>
          <a:ext cx="755540" cy="610012"/>
        </a:xfrm>
        <a:prstGeom prst="flowChartExtract">
          <a:avLst/>
        </a:prstGeom>
        <a:solidFill>
          <a:schemeClr val="tx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70F49-D92D-4F14-AA4F-048AFE8DEDE9}">
      <dsp:nvSpPr>
        <dsp:cNvPr id="0" name=""/>
        <dsp:cNvSpPr/>
      </dsp:nvSpPr>
      <dsp:spPr>
        <a:xfrm>
          <a:off x="5122818" y="999014"/>
          <a:ext cx="1160523" cy="240028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200" kern="1200" dirty="0" smtClean="0"/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solidFill>
                <a:schemeClr val="tx1"/>
              </a:solidFill>
            </a:rPr>
            <a:t>الترحيل إلى دفتر الأستاذ</a:t>
          </a:r>
          <a:endParaRPr lang="en-GB" sz="3200" kern="1200" dirty="0">
            <a:solidFill>
              <a:schemeClr val="tx1"/>
            </a:solidFill>
          </a:endParaRPr>
        </a:p>
      </dsp:txBody>
      <dsp:txXfrm>
        <a:off x="5122818" y="999014"/>
        <a:ext cx="1160523" cy="2400285"/>
      </dsp:txXfrm>
    </dsp:sp>
    <dsp:sp modelId="{C5294A7E-4687-45E1-A80A-DD554E507A66}">
      <dsp:nvSpPr>
        <dsp:cNvPr id="0" name=""/>
        <dsp:cNvSpPr/>
      </dsp:nvSpPr>
      <dsp:spPr>
        <a:xfrm>
          <a:off x="6697962" y="1066341"/>
          <a:ext cx="1379473" cy="2405691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1435" rIns="66675" bIns="0" numCol="1" spcCol="1270" anchor="t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 dirty="0"/>
        </a:p>
      </dsp:txBody>
      <dsp:txXfrm rot="16200000">
        <a:off x="5849576" y="1914727"/>
        <a:ext cx="1972667" cy="275894"/>
      </dsp:txXfrm>
    </dsp:sp>
    <dsp:sp modelId="{F5FEA3F7-9920-4B78-AF84-D5933CBFE787}">
      <dsp:nvSpPr>
        <dsp:cNvPr id="0" name=""/>
        <dsp:cNvSpPr/>
      </dsp:nvSpPr>
      <dsp:spPr>
        <a:xfrm rot="5400000" flipH="1" flipV="1">
          <a:off x="6026983" y="1989364"/>
          <a:ext cx="996272" cy="504987"/>
        </a:xfrm>
        <a:prstGeom prst="flowChartExtract">
          <a:avLst/>
        </a:prstGeom>
        <a:solidFill>
          <a:schemeClr val="tx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9E17C0-7A8C-4879-8318-797DA8C1C77A}">
      <dsp:nvSpPr>
        <dsp:cNvPr id="0" name=""/>
        <dsp:cNvSpPr/>
      </dsp:nvSpPr>
      <dsp:spPr>
        <a:xfrm>
          <a:off x="7014014" y="1066341"/>
          <a:ext cx="1027708" cy="240569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200" kern="1200" dirty="0" smtClean="0"/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solidFill>
                <a:schemeClr val="tx1"/>
              </a:solidFill>
            </a:rPr>
            <a:t>التسجيل في دفتر اليومية</a:t>
          </a:r>
          <a:endParaRPr lang="en-GB" sz="3200" kern="1200" dirty="0">
            <a:solidFill>
              <a:schemeClr val="tx1"/>
            </a:solidFill>
          </a:endParaRPr>
        </a:p>
      </dsp:txBody>
      <dsp:txXfrm>
        <a:off x="7014014" y="1066341"/>
        <a:ext cx="1027708" cy="24056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1C593-E33D-4B5F-9CF4-2CF4E2F70EB3}">
      <dsp:nvSpPr>
        <dsp:cNvPr id="0" name=""/>
        <dsp:cNvSpPr/>
      </dsp:nvSpPr>
      <dsp:spPr>
        <a:xfrm>
          <a:off x="3967527" y="1684403"/>
          <a:ext cx="1620001" cy="770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5395"/>
              </a:lnTo>
              <a:lnTo>
                <a:pt x="1620001" y="525395"/>
              </a:lnTo>
              <a:lnTo>
                <a:pt x="1620001" y="7709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632E2D-A8AA-4745-B0B1-54514233F36F}">
      <dsp:nvSpPr>
        <dsp:cNvPr id="0" name=""/>
        <dsp:cNvSpPr/>
      </dsp:nvSpPr>
      <dsp:spPr>
        <a:xfrm>
          <a:off x="2347525" y="1684403"/>
          <a:ext cx="1620001" cy="770973"/>
        </a:xfrm>
        <a:custGeom>
          <a:avLst/>
          <a:gdLst/>
          <a:ahLst/>
          <a:cxnLst/>
          <a:rect l="0" t="0" r="0" b="0"/>
          <a:pathLst>
            <a:path>
              <a:moveTo>
                <a:pt x="1620001" y="0"/>
              </a:moveTo>
              <a:lnTo>
                <a:pt x="1620001" y="525395"/>
              </a:lnTo>
              <a:lnTo>
                <a:pt x="0" y="525395"/>
              </a:lnTo>
              <a:lnTo>
                <a:pt x="0" y="7709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81C0F9-1D9A-45C6-97CC-940888B51246}">
      <dsp:nvSpPr>
        <dsp:cNvPr id="0" name=""/>
        <dsp:cNvSpPr/>
      </dsp:nvSpPr>
      <dsp:spPr>
        <a:xfrm>
          <a:off x="2642071" y="1074"/>
          <a:ext cx="2650911" cy="16833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51E479-B732-4D5E-A379-12E540ADE831}">
      <dsp:nvSpPr>
        <dsp:cNvPr id="0" name=""/>
        <dsp:cNvSpPr/>
      </dsp:nvSpPr>
      <dsp:spPr>
        <a:xfrm>
          <a:off x="2936617" y="280893"/>
          <a:ext cx="2650911" cy="1683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dirty="0" smtClean="0"/>
            <a:t>أنواع المستندات</a:t>
          </a:r>
          <a:endParaRPr lang="en-GB" sz="3600" kern="1200" dirty="0"/>
        </a:p>
      </dsp:txBody>
      <dsp:txXfrm>
        <a:off x="2985920" y="330196"/>
        <a:ext cx="2552305" cy="1584722"/>
      </dsp:txXfrm>
    </dsp:sp>
    <dsp:sp modelId="{ACB42424-FE3F-40F8-AFEF-F578D2986D76}">
      <dsp:nvSpPr>
        <dsp:cNvPr id="0" name=""/>
        <dsp:cNvSpPr/>
      </dsp:nvSpPr>
      <dsp:spPr>
        <a:xfrm>
          <a:off x="1022069" y="2455377"/>
          <a:ext cx="2650911" cy="16833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B5C09-D4A5-42F2-99E9-DA94D1C197DA}">
      <dsp:nvSpPr>
        <dsp:cNvPr id="0" name=""/>
        <dsp:cNvSpPr/>
      </dsp:nvSpPr>
      <dsp:spPr>
        <a:xfrm>
          <a:off x="1316615" y="2735195"/>
          <a:ext cx="2650911" cy="1683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u="sng" kern="1200" dirty="0" smtClean="0">
              <a:solidFill>
                <a:srgbClr val="FF0000"/>
              </a:solidFill>
            </a:rPr>
            <a:t>مستندات خارجية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u="none" kern="1200" dirty="0" smtClean="0"/>
            <a:t>ترد إلى المنشأة ويحررها الغير مثل فاتورة الشراء</a:t>
          </a:r>
          <a:endParaRPr lang="en-GB" sz="2400" u="none" kern="1200" dirty="0"/>
        </a:p>
      </dsp:txBody>
      <dsp:txXfrm>
        <a:off x="1365918" y="2784498"/>
        <a:ext cx="2552305" cy="1584722"/>
      </dsp:txXfrm>
    </dsp:sp>
    <dsp:sp modelId="{CE20A370-3858-4E05-BE59-15D0C15AB687}">
      <dsp:nvSpPr>
        <dsp:cNvPr id="0" name=""/>
        <dsp:cNvSpPr/>
      </dsp:nvSpPr>
      <dsp:spPr>
        <a:xfrm>
          <a:off x="4262072" y="2455377"/>
          <a:ext cx="2650911" cy="16833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EB8848-0583-46DD-B82D-46EAEFE4C6B2}">
      <dsp:nvSpPr>
        <dsp:cNvPr id="0" name=""/>
        <dsp:cNvSpPr/>
      </dsp:nvSpPr>
      <dsp:spPr>
        <a:xfrm>
          <a:off x="4556618" y="2735195"/>
          <a:ext cx="2650911" cy="1683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u="sng" kern="1200" dirty="0" smtClean="0">
              <a:solidFill>
                <a:srgbClr val="FF0000"/>
              </a:solidFill>
            </a:rPr>
            <a:t>مستندات داخلية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u="none" kern="1200" dirty="0" smtClean="0"/>
            <a:t>تحرر بواسطة المنشأة مثل فاتورة البيع</a:t>
          </a:r>
          <a:endParaRPr lang="en-GB" sz="2400" u="none" kern="1200" dirty="0"/>
        </a:p>
      </dsp:txBody>
      <dsp:txXfrm>
        <a:off x="4605921" y="2784498"/>
        <a:ext cx="2552305" cy="15847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5C25EDE-C70A-4B8D-966E-0641BFC565F0}" type="datetimeFigureOut">
              <a:rPr lang="ar-SA" smtClean="0"/>
              <a:t>02/12/34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014D5B5-F0DA-4708-950C-EE810A0BCD5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33277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27BDF-3D90-4177-AE9E-9EB45F0DAED6}" type="slidenum">
              <a:rPr lang="ar-SA" smtClean="0">
                <a:solidFill>
                  <a:prstClr val="black"/>
                </a:solidFill>
              </a:rPr>
              <a:pPr/>
              <a:t>2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751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8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328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1B5F6BC-5AA9-4DBB-8151-CC66B18958A8}" type="slidenum">
              <a:rPr lang="ar-SA" smtClean="0">
                <a:latin typeface="Calibri" pitchFamily="34" charset="0"/>
              </a:rPr>
              <a:pPr eaLnBrk="1" hangingPunct="1"/>
              <a:t>3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702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6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1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289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403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833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155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822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304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810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550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501664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6" y="6356355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531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5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501664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681651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01664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1504420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5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6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3" y="1600206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501664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883527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501664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610333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501664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1615373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501664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8686706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93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0718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93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182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93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4308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4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3" y="274644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93"/>
            <a:ext cx="5275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573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1883A-EBD6-48A7-9F19-FFFAF8953661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02/12/34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6BE24-044B-400F-B12D-387763633EF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402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7948248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93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60123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 dirty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8100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>
                <a:solidFill>
                  <a:prstClr val="white"/>
                </a:solidFill>
              </a:rPr>
              <a:t>جامعة الملك فيصل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1356" y="5791205"/>
            <a:ext cx="773723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844062" y="658100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200" dirty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2039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ar-SA" sz="1600" b="1" dirty="0">
                <a:solidFill>
                  <a:prstClr val="white"/>
                </a:solidFill>
              </a:rPr>
              <a:t>عمادة التعليم الإكتروني والتعلم عن بعد</a:t>
            </a:r>
            <a:endParaRPr lang="en-US" sz="1600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8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 smtClean="0">
              <a:solidFill>
                <a:prstClr val="black">
                  <a:tint val="75000"/>
                </a:prstClr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375033" y="4648200"/>
            <a:ext cx="3768969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1F497D">
                    <a:lumMod val="75000"/>
                  </a:srgbClr>
                </a:solidFill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>
                <a:solidFill>
                  <a:srgbClr val="1F497D">
                    <a:lumMod val="75000"/>
                  </a:srgbClr>
                </a:solidFill>
              </a:rPr>
              <a:t>عمادة التعلم الإلكتروني والتعليم عن بعد</a:t>
            </a:r>
            <a:endParaRPr lang="en-US" sz="2400" b="1" dirty="0">
              <a:solidFill>
                <a:srgbClr val="1F497D">
                  <a:lumMod val="75000"/>
                </a:srgbClr>
              </a:solidFill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>
                <a:solidFill>
                  <a:srgbClr val="1F497D">
                    <a:lumMod val="75000"/>
                  </a:srgbClr>
                </a:solidFill>
              </a:rPr>
              <a:t>	</a:t>
            </a:r>
            <a:endParaRPr lang="en-US" sz="2400" dirty="0">
              <a:solidFill>
                <a:srgbClr val="1F497D">
                  <a:lumMod val="75000"/>
                </a:srgbClr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5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5"/>
            <a:ext cx="5205046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>
              <a:defRPr/>
            </a:pPr>
            <a:endParaRPr lang="en-US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 rtl="0">
              <a:defRPr/>
            </a:pPr>
            <a:endParaRPr lang="en-US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4F81BD">
                    <a:lumMod val="50000"/>
                  </a:srgbClr>
                </a:solidFill>
                <a:latin typeface="AYM Wadiy S_U normal."/>
                <a:cs typeface="Times New Roman" pitchFamily="18" charset="0"/>
              </a:rPr>
              <a:t>مبادئ المحاسبة (1)</a:t>
            </a:r>
          </a:p>
          <a:p>
            <a:pPr algn="ctr"/>
            <a:endParaRPr lang="ar-SA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4F81BD">
                    <a:lumMod val="50000"/>
                  </a:srgbClr>
                </a:solidFill>
                <a:latin typeface="AYM Wadiy S_U normal."/>
                <a:cs typeface="Times New Roman" pitchFamily="18" charset="0"/>
              </a:rPr>
              <a:t>المحاضر/ فتحي </a:t>
            </a:r>
            <a:r>
              <a:rPr lang="ar-SA" sz="3700" b="1" dirty="0" err="1">
                <a:solidFill>
                  <a:srgbClr val="4F81BD">
                    <a:lumMod val="50000"/>
                  </a:srgbClr>
                </a:solidFill>
                <a:latin typeface="AYM Wadiy S_U normal."/>
                <a:cs typeface="Times New Roman" pitchFamily="18" charset="0"/>
              </a:rPr>
              <a:t>الميدني</a:t>
            </a:r>
            <a:endParaRPr lang="ar-SA" sz="3700" b="1" dirty="0">
              <a:solidFill>
                <a:srgbClr val="4F81BD">
                  <a:lumMod val="50000"/>
                </a:srgb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b="1" dirty="0">
                <a:solidFill>
                  <a:srgbClr val="7F7F7F"/>
                </a:solidFill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cs typeface="Times New Roman" pitchFamily="18" charset="0"/>
              </a:rPr>
            </a:br>
            <a:endParaRPr lang="en-US" sz="1700" b="1" dirty="0">
              <a:solidFill>
                <a:srgbClr val="7F7F7F"/>
              </a:solidFill>
            </a:endParaRPr>
          </a:p>
          <a:p>
            <a:pPr algn="ctr"/>
            <a:endParaRPr lang="en-US" sz="2600" b="1" dirty="0">
              <a:solidFill>
                <a:srgbClr val="7F7F7F"/>
              </a:solidFill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8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prstClr val="white"/>
                </a:solidFill>
              </a:rPr>
              <a:pPr rtl="0"/>
              <a:t>1</a:t>
            </a:fld>
            <a:endParaRPr lang="en-US" sz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88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21725" y="6376243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E1D16D93-8795-4AD6-9A1F-54CC01E741BE}" type="slidenum">
              <a:rPr lang="ar-SA" sz="1800" smtClean="0">
                <a:solidFill>
                  <a:prstClr val="white"/>
                </a:solidFill>
                <a:cs typeface="Arial" pitchFamily="34" charset="0"/>
              </a:rPr>
              <a:pPr algn="ctr"/>
              <a:t>2</a:t>
            </a:fld>
            <a:endParaRPr lang="en-US" sz="1800" dirty="0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33046" y="2133607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SA" sz="8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الفصـل الثالث </a:t>
            </a:r>
          </a:p>
          <a:p>
            <a:pPr eaLnBrk="1" hangingPunct="1"/>
            <a:r>
              <a:rPr lang="ar-EG" sz="8000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المح</a:t>
            </a:r>
            <a:r>
              <a:rPr lang="ar-SA" sz="8000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ـ</a:t>
            </a:r>
            <a:r>
              <a:rPr lang="ar-EG" sz="8000" spc="-150" dirty="0" err="1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اضرة</a:t>
            </a:r>
            <a:r>
              <a:rPr lang="ar-EG" sz="8000" dirty="0" smtClean="0">
                <a:solidFill>
                  <a:srgbClr val="009900"/>
                </a:solidFill>
                <a:cs typeface="Arial" pitchFamily="34" charset="0"/>
              </a:rPr>
              <a:t> </a:t>
            </a:r>
            <a:r>
              <a:rPr lang="ar-SA" sz="8000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الرابعة</a:t>
            </a:r>
          </a:p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350987" y="4191000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6600" b="1" dirty="0" smtClean="0">
                <a:solidFill>
                  <a:prstClr val="black"/>
                </a:solidFill>
                <a:cs typeface="Arial" pitchFamily="34" charset="0"/>
              </a:rPr>
              <a:t>الدورة المحاسبية</a:t>
            </a:r>
          </a:p>
          <a:p>
            <a:pPr eaLnBrk="1" hangingPunct="1"/>
            <a:endParaRPr lang="ar-SA" sz="4800" b="1" dirty="0" smtClean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23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defRPr/>
            </a:pPr>
            <a:r>
              <a:rPr lang="en-GB" dirty="0" smtClean="0">
                <a:ea typeface="Calibri"/>
                <a:cs typeface="Arial"/>
              </a:rPr>
              <a:t/>
            </a:r>
            <a:br>
              <a:rPr lang="en-GB" dirty="0" smtClean="0">
                <a:ea typeface="Calibri"/>
                <a:cs typeface="Arial"/>
              </a:rPr>
            </a:br>
            <a:r>
              <a:rPr lang="ar-SA" dirty="0" smtClean="0"/>
              <a:t/>
            </a:r>
            <a:br>
              <a:rPr lang="ar-SA" dirty="0" smtClean="0"/>
            </a:br>
            <a:endParaRPr lang="en-GB" dirty="0" smtClean="0"/>
          </a:p>
        </p:txBody>
      </p:sp>
      <p:sp>
        <p:nvSpPr>
          <p:cNvPr id="10752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28680" name="AutoShape 2"/>
          <p:cNvSpPr>
            <a:spLocks noChangeArrowheads="1"/>
          </p:cNvSpPr>
          <p:nvPr/>
        </p:nvSpPr>
        <p:spPr bwMode="auto">
          <a:xfrm rot="10800000">
            <a:off x="7737231" y="1066800"/>
            <a:ext cx="1069731" cy="401478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4762 h 21600"/>
              <a:gd name="T14" fmla="*/ 19895 w 21600"/>
              <a:gd name="T15" fmla="*/ 739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3731" y="0"/>
                </a:lnTo>
                <a:lnTo>
                  <a:pt x="13731" y="4762"/>
                </a:lnTo>
                <a:lnTo>
                  <a:pt x="12427" y="4762"/>
                </a:lnTo>
                <a:cubicBezTo>
                  <a:pt x="5564" y="4762"/>
                  <a:pt x="0" y="8073"/>
                  <a:pt x="0" y="12158"/>
                </a:cubicBezTo>
                <a:lnTo>
                  <a:pt x="0" y="21600"/>
                </a:lnTo>
                <a:lnTo>
                  <a:pt x="2692" y="21600"/>
                </a:lnTo>
                <a:lnTo>
                  <a:pt x="2692" y="12158"/>
                </a:lnTo>
                <a:cubicBezTo>
                  <a:pt x="2692" y="9528"/>
                  <a:pt x="7051" y="7396"/>
                  <a:pt x="12427" y="7396"/>
                </a:cubicBezTo>
                <a:lnTo>
                  <a:pt x="13731" y="7396"/>
                </a:lnTo>
                <a:lnTo>
                  <a:pt x="13731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800000"/>
            </a:solidFill>
            <a:miter lim="800000"/>
            <a:headEnd/>
            <a:tailEnd/>
          </a:ln>
          <a:effectLst>
            <a:prstShdw prst="shdw17" dist="17961" dir="2700000">
              <a:srgbClr val="4D0000"/>
            </a:prstShdw>
          </a:effectLst>
        </p:spPr>
        <p:txBody>
          <a:bodyPr wrap="none" anchor="ctr"/>
          <a:lstStyle/>
          <a:p>
            <a:endParaRPr lang="ar-SA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703385" y="1600200"/>
            <a:ext cx="6934200" cy="4038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 cmpd="thinThick">
            <a:solidFill>
              <a:srgbClr val="F33B67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SzPct val="140000"/>
              <a:defRPr/>
            </a:pPr>
            <a:r>
              <a:rPr lang="ar-SA" sz="2400" dirty="0">
                <a:solidFill>
                  <a:srgbClr val="002A00"/>
                </a:solidFill>
                <a:latin typeface="Arial" charset="0"/>
                <a:cs typeface="Arial" charset="0"/>
              </a:rPr>
              <a:t>تعرف دورة البيانات والمعلومات من بدء حدوثها كأحداث مالية واقتصادية وقياسها ثم إثباتها وتبويبها ثم تلخيصها وعرضها بالقوائم المالية بالدورة المحاسبية.</a:t>
            </a:r>
          </a:p>
          <a:p>
            <a:pPr algn="just">
              <a:spcBef>
                <a:spcPct val="50000"/>
              </a:spcBef>
              <a:buSzPct val="140000"/>
              <a:defRPr/>
            </a:pPr>
            <a:r>
              <a:rPr lang="ar-SA" sz="2400" dirty="0">
                <a:solidFill>
                  <a:srgbClr val="002A00"/>
                </a:solidFill>
                <a:latin typeface="Arial" charset="0"/>
                <a:cs typeface="Arial" charset="0"/>
              </a:rPr>
              <a:t> </a:t>
            </a:r>
            <a:r>
              <a:rPr lang="ar-SA" sz="2400" b="1" dirty="0">
                <a:solidFill>
                  <a:srgbClr val="002A00"/>
                </a:solidFill>
                <a:latin typeface="Arial" charset="0"/>
                <a:cs typeface="Arial" charset="0"/>
              </a:rPr>
              <a:t>مراحل الدورة المحاسبية:</a:t>
            </a:r>
          </a:p>
          <a:p>
            <a:pPr marL="355600" indent="-355600" algn="just">
              <a:spcBef>
                <a:spcPct val="50000"/>
              </a:spcBef>
              <a:buSzPct val="140000"/>
              <a:buFont typeface="Wingdings" pitchFamily="2" charset="2"/>
              <a:buChar char="Ø"/>
              <a:defRPr/>
            </a:pPr>
            <a:r>
              <a:rPr lang="ar-SA" sz="2400" dirty="0">
                <a:solidFill>
                  <a:srgbClr val="002A00"/>
                </a:solidFill>
                <a:latin typeface="Arial" charset="0"/>
                <a:cs typeface="Arial" charset="0"/>
              </a:rPr>
              <a:t>التسجيل في دفتر اليومية العامة</a:t>
            </a:r>
          </a:p>
          <a:p>
            <a:pPr marL="355600" indent="-355600" algn="just">
              <a:spcBef>
                <a:spcPct val="50000"/>
              </a:spcBef>
              <a:buSzPct val="140000"/>
              <a:buFont typeface="Wingdings" pitchFamily="2" charset="2"/>
              <a:buChar char="Ø"/>
              <a:defRPr/>
            </a:pPr>
            <a:r>
              <a:rPr lang="ar-SA" sz="2400" dirty="0">
                <a:solidFill>
                  <a:srgbClr val="002A00"/>
                </a:solidFill>
                <a:latin typeface="Arial" charset="0"/>
                <a:cs typeface="Arial" charset="0"/>
              </a:rPr>
              <a:t>ترحيل القيود من دفتر اليومية إلى دفتر الأستاذ العام </a:t>
            </a:r>
          </a:p>
          <a:p>
            <a:pPr marL="355600" indent="-355600" algn="just">
              <a:spcBef>
                <a:spcPct val="50000"/>
              </a:spcBef>
              <a:buSzPct val="140000"/>
              <a:buFont typeface="Wingdings" pitchFamily="2" charset="2"/>
              <a:buChar char="Ø"/>
              <a:defRPr/>
            </a:pPr>
            <a:r>
              <a:rPr lang="ar-SA" sz="2400" dirty="0">
                <a:solidFill>
                  <a:srgbClr val="002A00"/>
                </a:solidFill>
                <a:latin typeface="Arial" charset="0"/>
                <a:cs typeface="Arial" charset="0"/>
              </a:rPr>
              <a:t>إعداد ميزان المراجعة</a:t>
            </a:r>
          </a:p>
          <a:p>
            <a:pPr marL="355600" indent="-355600" algn="just">
              <a:spcBef>
                <a:spcPct val="50000"/>
              </a:spcBef>
              <a:buSzPct val="140000"/>
              <a:buFont typeface="Wingdings" pitchFamily="2" charset="2"/>
              <a:buChar char="Ø"/>
              <a:defRPr/>
            </a:pPr>
            <a:r>
              <a:rPr lang="ar-SA" sz="2400" dirty="0">
                <a:solidFill>
                  <a:srgbClr val="002A00"/>
                </a:solidFill>
                <a:latin typeface="Arial" charset="0"/>
                <a:cs typeface="Arial" charset="0"/>
              </a:rPr>
              <a:t>إعداد القوائم المالية</a:t>
            </a: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2461846" y="304800"/>
            <a:ext cx="6261589" cy="1079500"/>
          </a:xfrm>
          <a:prstGeom prst="flowChartTerminator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ar-SA" sz="2800" b="1" dirty="0">
                <a:latin typeface="Tahoma" pitchFamily="34" charset="0"/>
                <a:cs typeface="Bader" pitchFamily="10" charset="-78"/>
              </a:rPr>
              <a:t>ثالثاً: الدورة المحاسبية 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a typeface="Calibri"/>
                <a:cs typeface="Arial"/>
              </a:rPr>
              <a:t>Accounting Cycle</a:t>
            </a:r>
            <a:endParaRPr lang="en-GB" sz="2800" b="1" dirty="0">
              <a:solidFill>
                <a:schemeClr val="accent6">
                  <a:lumMod val="50000"/>
                </a:schemeClr>
              </a:solidFill>
              <a:latin typeface="Tahoma" pitchFamily="34" charset="0"/>
              <a:cs typeface="Bader" pitchFamily="10" charset="-78"/>
            </a:endParaRPr>
          </a:p>
        </p:txBody>
      </p:sp>
      <p:sp>
        <p:nvSpPr>
          <p:cNvPr id="107529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72000" y="6381328"/>
            <a:ext cx="527538" cy="28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fld id="{AEAB7E7C-CF8E-4613-B9A9-CEBB8088E77D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3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674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0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ويلخص الشكل التالي مراحل الدورة المحاسبية: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33046" y="1600201"/>
          <a:ext cx="8088923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854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72000" y="6381328"/>
            <a:ext cx="5275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fld id="{3BDCC137-22AB-4F2B-AD88-0497036F335C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4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593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19256" cy="1084982"/>
          </a:xfrm>
          <a:solidFill>
            <a:schemeClr val="accent1"/>
          </a:solidFill>
        </p:spPr>
        <p:txBody>
          <a:bodyPr/>
          <a:lstStyle/>
          <a:p>
            <a:pPr rtl="1">
              <a:defRPr/>
            </a:pPr>
            <a:r>
              <a:rPr lang="ar-SA" sz="3200" b="1" dirty="0" smtClean="0">
                <a:solidFill>
                  <a:srgbClr val="FF0000"/>
                </a:solidFill>
                <a:latin typeface="Arial" charset="0"/>
              </a:rPr>
              <a:t/>
            </a:r>
            <a:br>
              <a:rPr lang="ar-SA" sz="3200" b="1" dirty="0" smtClean="0">
                <a:solidFill>
                  <a:srgbClr val="FF0000"/>
                </a:solidFill>
                <a:latin typeface="Arial" charset="0"/>
              </a:rPr>
            </a:br>
            <a:r>
              <a:rPr lang="ar-SA" sz="3200" b="1" dirty="0" smtClean="0">
                <a:solidFill>
                  <a:srgbClr val="FF0000"/>
                </a:solidFill>
                <a:latin typeface="Arial" charset="0"/>
              </a:rPr>
              <a:t>أولاً: التسجيل في دفتر اليومية العامة  </a:t>
            </a:r>
            <a:r>
              <a:rPr lang="en-GB" dirty="0" smtClean="0">
                <a:latin typeface="Arial" charset="0"/>
              </a:rPr>
              <a:t/>
            </a:r>
            <a:br>
              <a:rPr lang="en-GB" dirty="0" smtClean="0">
                <a:latin typeface="Arial" charset="0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031" y="1371601"/>
            <a:ext cx="8264769" cy="4754563"/>
          </a:xfrm>
        </p:spPr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GB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Journal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دفتر اليومية  </a:t>
            </a:r>
          </a:p>
          <a:p>
            <a:pPr algn="just" rtl="1">
              <a:lnSpc>
                <a:spcPct val="150000"/>
              </a:lnSpc>
            </a:pPr>
            <a:r>
              <a:rPr lang="ar-SA" sz="2800" dirty="0" smtClean="0">
                <a:cs typeface="Arial" pitchFamily="34" charset="0"/>
              </a:rPr>
              <a:t>عبارة عن سجل تثبت به العمليات المالية التي تقوم بها المنشأة أولاً بأول، طبقاً لتسلسل حدوثها الزمني من واقع المستندات المؤيدة، واستناداً إلى فكرة قاعدة القيد المزدوج</a:t>
            </a:r>
          </a:p>
          <a:p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Entries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smtClean="0">
                <a:cs typeface="Arial" pitchFamily="34" charset="0"/>
              </a:rPr>
              <a:t>  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قيود اليومية:</a:t>
            </a:r>
          </a:p>
          <a:p>
            <a:pPr>
              <a:lnSpc>
                <a:spcPct val="150000"/>
              </a:lnSpc>
            </a:pPr>
            <a:r>
              <a:rPr lang="ar-SA" sz="2800" dirty="0" smtClean="0">
                <a:cs typeface="Arial" pitchFamily="34" charset="0"/>
              </a:rPr>
              <a:t>يتم تسجيل العمليات المالية في شكل قيود توضح الطرف المدين والطرف الدائن لكل عملية في دفتر يسمى دفتر اليومية ويعرف أيضاً بدفتر القيد الأولي</a:t>
            </a:r>
          </a:p>
          <a:p>
            <a:r>
              <a:rPr lang="ar-SA" dirty="0" smtClean="0">
                <a:cs typeface="Arial" pitchFamily="34" charset="0"/>
              </a:rPr>
              <a:t> </a:t>
            </a:r>
          </a:p>
          <a:p>
            <a:endParaRPr lang="en-GB" dirty="0" smtClean="0">
              <a:cs typeface="Arial" pitchFamily="34" charset="0"/>
            </a:endParaRPr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72000" y="6381328"/>
            <a:ext cx="5275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fld id="{7DDEA5A7-4027-4335-8AF7-9005DC43AE3E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5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6756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marL="1082675" indent="-1082675" rtl="1">
              <a:defRPr/>
            </a:pPr>
            <a:r>
              <a:rPr lang="ar-SA" sz="3200" dirty="0" smtClean="0">
                <a:solidFill>
                  <a:srgbClr val="FF0000"/>
                </a:solidFill>
              </a:rPr>
              <a:t>ملاحظة: </a:t>
            </a:r>
            <a:r>
              <a:rPr lang="ar-SA" sz="3200" dirty="0" smtClean="0">
                <a:solidFill>
                  <a:schemeClr val="tx1"/>
                </a:solidFill>
              </a:rPr>
              <a:t>لابد من وجود مستند مؤيد لأي عملية مالية تسجل في</a:t>
            </a:r>
            <a:r>
              <a:rPr lang="en-US" sz="3200" dirty="0" smtClean="0">
                <a:solidFill>
                  <a:schemeClr val="tx1"/>
                </a:solidFill>
              </a:rPr>
              <a:t>   </a:t>
            </a:r>
            <a:r>
              <a:rPr lang="ar-SA" sz="3200" dirty="0" smtClean="0">
                <a:solidFill>
                  <a:schemeClr val="tx1"/>
                </a:solidFill>
              </a:rPr>
              <a:t>دفتر اليومية.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ما هو المقصود بالمستند؟</a:t>
            </a: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cs typeface="Arial" pitchFamily="34" charset="0"/>
              </a:rPr>
              <a:t>المستند دليل موضوعي لإثبات حدوث العملية المالية، مثل الفواتير- الشيكات - الإيصالات، وما إلى ذلك.</a:t>
            </a: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المستند هو مصدر القيد في السجلات والدفاتر المحاسبية</a:t>
            </a:r>
          </a:p>
          <a:p>
            <a:pPr algn="just" rtl="1">
              <a:lnSpc>
                <a:spcPct val="150000"/>
              </a:lnSpc>
            </a:pPr>
            <a:r>
              <a:rPr lang="ar-SA" dirty="0" smtClean="0">
                <a:cs typeface="Arial" pitchFamily="34" charset="0"/>
              </a:rPr>
              <a:t>لذلك تعد المستندات بمثابة الخطوة التمهيدية للدورة المحاسبية. </a:t>
            </a:r>
            <a:endParaRPr lang="en-GB" dirty="0" smtClean="0">
              <a:cs typeface="Arial" pitchFamily="34" charset="0"/>
            </a:endParaRPr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72000" y="6381328"/>
            <a:ext cx="5275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fld id="{ED52A26A-946B-4877-9D8C-39824C7E211E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6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8330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أنواع المستندات</a:t>
            </a:r>
            <a:endParaRPr lang="en-GB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447802"/>
          <a:ext cx="8229600" cy="4419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162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72000" y="6381328"/>
            <a:ext cx="5275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fld id="{C309820A-299F-4AAC-A321-FF648D682345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7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2733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ar-SA" sz="3600" dirty="0" smtClean="0">
                <a:solidFill>
                  <a:srgbClr val="FF0000"/>
                </a:solidFill>
                <a:cs typeface="Arial" pitchFamily="34" charset="0"/>
              </a:rPr>
              <a:t>شروط التسجيل في دفتر اليومية</a:t>
            </a:r>
            <a:endParaRPr lang="en-GB" sz="36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754563"/>
          </a:xfrm>
        </p:spPr>
        <p:txBody>
          <a:bodyPr/>
          <a:lstStyle/>
          <a:p>
            <a:r>
              <a:rPr lang="ar-SA" sz="2800" dirty="0" smtClean="0">
                <a:cs typeface="Arial" pitchFamily="34" charset="0"/>
              </a:rPr>
              <a:t>دفتر اليومية دفتر نظامي يستلزم مراعاة مجموعة من الاشتراطات عند إجراء قيود اليومية:</a:t>
            </a:r>
          </a:p>
          <a:p>
            <a:pPr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dirty="0" smtClean="0">
                <a:cs typeface="Arial" pitchFamily="34" charset="0"/>
              </a:rPr>
              <a:t>تسجيل جميع العمليات المالية للمنشأة أولاً بأول وطبقاً لتسلسلها التاريخي </a:t>
            </a:r>
          </a:p>
          <a:p>
            <a:pPr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dirty="0" smtClean="0">
                <a:cs typeface="Arial" pitchFamily="34" charset="0"/>
              </a:rPr>
              <a:t>عدم الشطب أو الكشط أو </a:t>
            </a:r>
            <a:r>
              <a:rPr lang="ar-SA" sz="2800" dirty="0" err="1" smtClean="0">
                <a:cs typeface="Arial" pitchFamily="34" charset="0"/>
              </a:rPr>
              <a:t>التحشير</a:t>
            </a:r>
            <a:r>
              <a:rPr lang="ar-SA" sz="2800" dirty="0" smtClean="0">
                <a:cs typeface="Arial" pitchFamily="34" charset="0"/>
              </a:rPr>
              <a:t> في الدفتر</a:t>
            </a:r>
          </a:p>
          <a:p>
            <a:pPr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dirty="0" smtClean="0">
                <a:cs typeface="Arial" pitchFamily="34" charset="0"/>
              </a:rPr>
              <a:t>عدم ترك فراغ أو أسطر بين أطراف القيد الواحد أو بين القيود</a:t>
            </a:r>
          </a:p>
          <a:p>
            <a:pPr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dirty="0" smtClean="0">
                <a:cs typeface="Arial" pitchFamily="34" charset="0"/>
              </a:rPr>
              <a:t>ترقيم صفحات الدفتر بأرقام مسلسلة</a:t>
            </a:r>
          </a:p>
          <a:p>
            <a:pPr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dirty="0" smtClean="0">
                <a:cs typeface="Arial" pitchFamily="34" charset="0"/>
              </a:rPr>
              <a:t>التوقيع أو وضع ختم المنشأة على كل صفحة من صفحات الدفتر</a:t>
            </a:r>
            <a:endParaRPr lang="en-GB" sz="2800" dirty="0" smtClean="0">
              <a:cs typeface="Arial" pitchFamily="34" charset="0"/>
            </a:endParaRPr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72000" y="6381328"/>
            <a:ext cx="5275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fld id="{7AC37D74-196E-4636-9504-15AAE19DD501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8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8986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smtClean="0"/>
          </a:p>
        </p:txBody>
      </p:sp>
      <p:sp>
        <p:nvSpPr>
          <p:cNvPr id="11366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14400" y="277814"/>
            <a:ext cx="77724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/>
          <a:lstStyle/>
          <a:p>
            <a:pPr>
              <a:defRPr/>
            </a:pPr>
            <a:r>
              <a:rPr lang="ar-SA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شكل دفتر اليومية العامة</a:t>
            </a:r>
            <a:endParaRPr lang="en-GB" sz="28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9" name="Group 73"/>
          <p:cNvGraphicFramePr>
            <a:graphicFrameLocks noGrp="1"/>
          </p:cNvGraphicFramePr>
          <p:nvPr/>
        </p:nvGraphicFramePr>
        <p:xfrm>
          <a:off x="492371" y="1023939"/>
          <a:ext cx="8229599" cy="4615066"/>
        </p:xfrm>
        <a:graphic>
          <a:graphicData uri="http://schemas.openxmlformats.org/drawingml/2006/table">
            <a:tbl>
              <a:tblPr rtl="1"/>
              <a:tblGrid>
                <a:gridCol w="831648"/>
                <a:gridCol w="861783"/>
                <a:gridCol w="3147510"/>
                <a:gridCol w="686836"/>
                <a:gridCol w="877161"/>
                <a:gridCol w="1021977"/>
                <a:gridCol w="802684"/>
              </a:tblGrid>
              <a:tr h="103168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91006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الطرف المدين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الطرف الدائن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(شرح مختصر للقيد)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مستند رقم/0000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4/11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72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-----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-----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370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494983" y="6381328"/>
            <a:ext cx="653081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fld id="{3BB01984-692F-43C8-89EE-19A714245551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9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5084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فوائد استخدام دفتر اليومية</a:t>
            </a:r>
            <a:r>
              <a:rPr lang="ar-SA" sz="3600" dirty="0" smtClean="0"/>
              <a:t>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تسجيل جميع العمليات المالية في مكان واحد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توفير معلومات عن العمليات المالية التي حدثت خلال فترة زمنية معينة</a:t>
            </a: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dirty="0" smtClean="0">
                <a:cs typeface="Arial" pitchFamily="34" charset="0"/>
              </a:rPr>
              <a:t>تقليل فرص حدوث الأخطاء مثل السهو عن تسجيل بعض العمليات أو بعض أطرافها في دفتر الأستاذ</a:t>
            </a:r>
            <a:endParaRPr lang="en-GB" dirty="0" smtClean="0">
              <a:cs typeface="Arial" pitchFamily="34" charset="0"/>
            </a:endParaRPr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72000" y="6381328"/>
            <a:ext cx="5275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fld id="{72488167-E732-4AE4-860D-D2B9D8266F2D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10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495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1157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>
              <a:cs typeface="Arial" pitchFamily="34" charset="0"/>
            </a:endParaRPr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519884" y="6381328"/>
            <a:ext cx="628179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fld id="{EEEFE127-FF8D-45A0-9522-B697190AB83F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11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81354" y="381000"/>
            <a:ext cx="840544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/>
          <a:lstStyle/>
          <a:p>
            <a:pPr>
              <a:defRPr/>
            </a:pPr>
            <a:r>
              <a:rPr lang="ar-SA" sz="2400" b="1" dirty="0">
                <a:solidFill>
                  <a:srgbClr val="FF0000"/>
                </a:solidFill>
              </a:rPr>
              <a:t>بالتطبيق على مثال منشأة فاضل جوالات (2020) يمكن إجراء قيود اليومية وذلك كما يلي:</a:t>
            </a:r>
          </a:p>
          <a:p>
            <a:pPr>
              <a:defRPr/>
            </a:pPr>
            <a:r>
              <a:rPr lang="ar-SA" sz="2000" b="1" dirty="0"/>
              <a:t>العملية الأولى: في 1/1 تم إيداع مبلغ 500 ألف ريال في حساب المنشأة التجارية ببنك الرياض كرأس مال للمنشأة</a:t>
            </a:r>
            <a:endParaRPr lang="en-GB" sz="2000" dirty="0"/>
          </a:p>
        </p:txBody>
      </p:sp>
      <p:graphicFrame>
        <p:nvGraphicFramePr>
          <p:cNvPr id="8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888078"/>
              </p:ext>
            </p:extLst>
          </p:nvPr>
        </p:nvGraphicFramePr>
        <p:xfrm>
          <a:off x="335984" y="1340768"/>
          <a:ext cx="8350817" cy="4630894"/>
        </p:xfrm>
        <a:graphic>
          <a:graphicData uri="http://schemas.openxmlformats.org/drawingml/2006/table">
            <a:tbl>
              <a:tblPr rtl="1"/>
              <a:tblGrid>
                <a:gridCol w="1043814"/>
                <a:gridCol w="1144243"/>
                <a:gridCol w="2991272"/>
                <a:gridCol w="466564"/>
                <a:gridCol w="895904"/>
                <a:gridCol w="1043814"/>
                <a:gridCol w="765206"/>
              </a:tblGrid>
              <a:tr h="93170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2444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البنك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رأس المال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(إيداع رأس المال في حساب باسم المنشأة في بنك الرياض)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قسيمة إيداع رقم/1206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96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500000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41570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844061" y="228600"/>
            <a:ext cx="7596554" cy="685800"/>
          </a:xfrm>
        </p:spPr>
        <p:txBody>
          <a:bodyPr/>
          <a:lstStyle/>
          <a:p>
            <a:pPr eaLnBrk="1" hangingPunct="1"/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>العملية الثانية: في 1/3 اقترضت منشأة فاضل مبلغ 200 ألف ريال من بنك الرياض </a:t>
            </a:r>
            <a:r>
              <a:rPr lang="ar-SA" sz="2400" b="1" smtClean="0">
                <a:solidFill>
                  <a:schemeClr val="tx1"/>
                </a:solidFill>
                <a:cs typeface="Arial" pitchFamily="34" charset="0"/>
              </a:rPr>
              <a:t>لاستكمال مستلزمات بدء النشاط وتم إيداعها حساب المنشأة بالبنك</a:t>
            </a:r>
            <a:r>
              <a:rPr lang="en-GB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b="1" smtClean="0">
                <a:solidFill>
                  <a:schemeClr val="tx1"/>
                </a:solidFill>
                <a:cs typeface="Arial" pitchFamily="34" charset="0"/>
              </a:rPr>
            </a:br>
            <a:endParaRPr lang="ar-SA" b="1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02974225"/>
              </p:ext>
            </p:extLst>
          </p:nvPr>
        </p:nvGraphicFramePr>
        <p:xfrm>
          <a:off x="236160" y="1066800"/>
          <a:ext cx="8415471" cy="4691860"/>
        </p:xfrm>
        <a:graphic>
          <a:graphicData uri="http://schemas.openxmlformats.org/drawingml/2006/table">
            <a:tbl>
              <a:tblPr rtl="1"/>
              <a:tblGrid>
                <a:gridCol w="1138271"/>
                <a:gridCol w="1175400"/>
                <a:gridCol w="3171488"/>
                <a:gridCol w="521216"/>
                <a:gridCol w="742960"/>
                <a:gridCol w="903744"/>
                <a:gridCol w="762392"/>
              </a:tblGrid>
              <a:tr h="9469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7789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البنك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قرض البنك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الحصول على قرض من بنك الرياض)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قسيمة إيداع رقم/1409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700000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700000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6773" name="Slide Number Placeholder 3"/>
          <p:cNvSpPr txBox="1">
            <a:spLocks noGrp="1"/>
          </p:cNvSpPr>
          <p:nvPr/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C312A74D-A412-48CF-871A-180CE6F8D538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6774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499992" y="6376989"/>
            <a:ext cx="648072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fld id="{6BB0B959-ECFE-402A-91DE-7DB2B77D2D5B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12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9039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228600"/>
            <a:ext cx="8229600" cy="762000"/>
          </a:xfrm>
        </p:spPr>
        <p:txBody>
          <a:bodyPr/>
          <a:lstStyle/>
          <a:p>
            <a:pPr rtl="1"/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>العملية الثالثة: في 1/5اشترت منشأة فاضل مبنى بمبلغ 250 ألف ريال ليكون مقراً للنشاط، وقد تم سداد القيمة لصاحب المبنى بشيك مسحوب على حساب المنشأة ببنك الرياض</a:t>
            </a:r>
            <a:endParaRPr lang="en-GB" sz="200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35861901"/>
              </p:ext>
            </p:extLst>
          </p:nvPr>
        </p:nvGraphicFramePr>
        <p:xfrm>
          <a:off x="255592" y="1066800"/>
          <a:ext cx="8396039" cy="4691860"/>
        </p:xfrm>
        <a:graphic>
          <a:graphicData uri="http://schemas.openxmlformats.org/drawingml/2006/table">
            <a:tbl>
              <a:tblPr rtl="1"/>
              <a:tblGrid>
                <a:gridCol w="1168751"/>
                <a:gridCol w="1095008"/>
                <a:gridCol w="3030136"/>
                <a:gridCol w="643136"/>
                <a:gridCol w="792872"/>
                <a:gridCol w="873264"/>
                <a:gridCol w="792872"/>
              </a:tblGrid>
              <a:tr h="9469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7789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250000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المبنى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البنك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شراء مبنى بشيك)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شيك رقم/001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950000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950000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7797" name="Slide Number Placeholder 3"/>
          <p:cNvSpPr txBox="1">
            <a:spLocks noGrp="1"/>
          </p:cNvSpPr>
          <p:nvPr/>
        </p:nvSpPr>
        <p:spPr bwMode="auto">
          <a:xfrm>
            <a:off x="4572000" y="6376988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/>
            <a:fld id="{CF1CB8A3-7ED8-43B1-8AE3-402CD3639C1D}" type="slidenum">
              <a:rPr lang="ar-SA">
                <a:solidFill>
                  <a:schemeClr val="bg1"/>
                </a:solidFill>
                <a:latin typeface="Calibri" pitchFamily="34" charset="0"/>
              </a:rPr>
              <a:pPr algn="ctr" rtl="0" eaLnBrk="1" hangingPunct="1"/>
              <a:t>13</a:t>
            </a:fld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8347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152400"/>
            <a:ext cx="8229600" cy="685800"/>
          </a:xfrm>
        </p:spPr>
        <p:txBody>
          <a:bodyPr/>
          <a:lstStyle/>
          <a:p>
            <a:pPr eaLnBrk="1" hangingPunct="1"/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>العملية الرابعة: في 1/9اشترت منشأة فاضل أجهزة تكييف وحاسب آلي من محلات الهدى بمبلغ 50 ألف ريال وتم السداد بشيك</a:t>
            </a:r>
            <a:r>
              <a:rPr lang="en-GB" sz="200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sz="200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GB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smtClean="0">
                <a:solidFill>
                  <a:schemeClr val="tx1"/>
                </a:solidFill>
                <a:cs typeface="Arial" pitchFamily="34" charset="0"/>
              </a:rPr>
            </a:br>
            <a:endParaRPr lang="ar-SA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422031" y="1066800"/>
          <a:ext cx="8229600" cy="4907280"/>
        </p:xfrm>
        <a:graphic>
          <a:graphicData uri="http://schemas.openxmlformats.org/drawingml/2006/table">
            <a:tbl>
              <a:tblPr rtl="1"/>
              <a:tblGrid>
                <a:gridCol w="1021977"/>
                <a:gridCol w="1084039"/>
                <a:gridCol w="2734925"/>
                <a:gridCol w="686836"/>
                <a:gridCol w="906124"/>
                <a:gridCol w="993015"/>
                <a:gridCol w="802684"/>
              </a:tblGrid>
              <a:tr h="9469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7789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الآلات والمعدات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البنك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شراء آلات ومعدات بشيك)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شيك رقم /002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8822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499992" y="6381328"/>
            <a:ext cx="671554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fld id="{AE2F3350-6D0C-46EF-A40A-2266D0AB8D84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14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4909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228600"/>
            <a:ext cx="8229600" cy="609600"/>
          </a:xfrm>
        </p:spPr>
        <p:txBody>
          <a:bodyPr/>
          <a:lstStyle/>
          <a:p>
            <a:pPr eaLnBrk="1" hangingPunct="1"/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>العملية الخامسة: في 1/12سحبت منشأة فاضل مبلغ 100 ألف ريال من حساب المنشأة بالبنك وأودعته صندوق المنشأة لمواجهة احتياجات المنشأة من النقدية </a:t>
            </a:r>
            <a:r>
              <a:rPr lang="en-GB" sz="200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sz="2000" smtClean="0">
                <a:solidFill>
                  <a:schemeClr val="tx1"/>
                </a:solidFill>
                <a:cs typeface="Arial" pitchFamily="34" charset="0"/>
              </a:rPr>
            </a:br>
            <a:endParaRPr lang="ar-SA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34183338"/>
              </p:ext>
            </p:extLst>
          </p:nvPr>
        </p:nvGraphicFramePr>
        <p:xfrm>
          <a:off x="422032" y="1066800"/>
          <a:ext cx="8229599" cy="4691860"/>
        </p:xfrm>
        <a:graphic>
          <a:graphicData uri="http://schemas.openxmlformats.org/drawingml/2006/table">
            <a:tbl>
              <a:tblPr rtl="1"/>
              <a:tblGrid>
                <a:gridCol w="1149319"/>
                <a:gridCol w="1194832"/>
                <a:gridCol w="2496790"/>
                <a:gridCol w="686836"/>
                <a:gridCol w="877161"/>
                <a:gridCol w="1021977"/>
                <a:gridCol w="802684"/>
              </a:tblGrid>
              <a:tr h="9469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7789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الصندوق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البنك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سحب مبلغ من البنك وإيداعه خزينة المنشأة)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قسيمة سحب رقم/3467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1/12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1100000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1100000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9846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499992" y="6376988"/>
            <a:ext cx="5275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FB18837-3D83-47E3-9AFA-9CFA6EAFFE44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15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8375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0"/>
            <a:ext cx="8229600" cy="762000"/>
          </a:xfrm>
        </p:spPr>
        <p:txBody>
          <a:bodyPr/>
          <a:lstStyle/>
          <a:p>
            <a:pPr eaLnBrk="1" hangingPunct="1"/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>العملية السادسة: في 1/15 قامت منشأة فاضل بشراء أثاث وتجهيزات للمنشأة من شركة الأمل بمبلغ 70 ألف ريال دفعت منها مبلغ 40 ألف ريال نقداً والباقي على الحساب (بالأجل) </a:t>
            </a:r>
            <a:r>
              <a:rPr lang="en-GB" sz="200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sz="200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GB" sz="200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sz="2000" smtClean="0">
                <a:solidFill>
                  <a:schemeClr val="tx1"/>
                </a:solidFill>
                <a:cs typeface="Arial" pitchFamily="34" charset="0"/>
              </a:rPr>
            </a:br>
            <a:endParaRPr lang="ar-SA" sz="200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94208615"/>
              </p:ext>
            </p:extLst>
          </p:nvPr>
        </p:nvGraphicFramePr>
        <p:xfrm>
          <a:off x="179512" y="980728"/>
          <a:ext cx="8530327" cy="5080222"/>
        </p:xfrm>
        <a:graphic>
          <a:graphicData uri="http://schemas.openxmlformats.org/drawingml/2006/table">
            <a:tbl>
              <a:tblPr rtl="1"/>
              <a:tblGrid>
                <a:gridCol w="1200445"/>
                <a:gridCol w="1158738"/>
                <a:gridCol w="2869352"/>
                <a:gridCol w="695103"/>
                <a:gridCol w="1142865"/>
                <a:gridCol w="786583"/>
                <a:gridCol w="677241"/>
              </a:tblGrid>
              <a:tr h="94707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6182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30000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الأثاث والتجهيزات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مذكورين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الصندوق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الدائنون (شركة الأمل)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شراء أثاث جزء نقداً والباقي على الحساب)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ـــــــــــــــــــــــــــــــــــــــــــــــــــ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فاتورة شراء رقم/5432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1/15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23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1170000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1170000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0869" name="Slide Number Placeholder 3"/>
          <p:cNvSpPr txBox="1">
            <a:spLocks noGrp="1"/>
          </p:cNvSpPr>
          <p:nvPr/>
        </p:nvSpPr>
        <p:spPr bwMode="auto">
          <a:xfrm>
            <a:off x="4572000" y="6376988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/>
            <a:fld id="{C10A46C1-0781-4632-B70B-E3518E7B8545}" type="slidenum">
              <a:rPr lang="ar-SA">
                <a:solidFill>
                  <a:schemeClr val="bg1"/>
                </a:solidFill>
                <a:latin typeface="Calibri" pitchFamily="34" charset="0"/>
              </a:rPr>
              <a:pPr algn="ctr" rtl="0" eaLnBrk="1" hangingPunct="1"/>
              <a:t>16</a:t>
            </a:fld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215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152400"/>
            <a:ext cx="8229600" cy="838200"/>
          </a:xfrm>
        </p:spPr>
        <p:txBody>
          <a:bodyPr/>
          <a:lstStyle/>
          <a:p>
            <a:pPr eaLnBrk="1" hangingPunct="1"/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>العملية السابعة: في 1/18 قامت منشأة فاضل بشراء بضاعة من شركة الهلال بمبلغ 200 ألف ريال وسددت قيمتها بشيك</a:t>
            </a:r>
            <a:r>
              <a:rPr lang="en-GB" sz="2400" smtClean="0">
                <a:cs typeface="Arial" pitchFamily="34" charset="0"/>
              </a:rPr>
              <a:t/>
            </a:r>
            <a:br>
              <a:rPr lang="en-GB" sz="2400" smtClean="0">
                <a:cs typeface="Arial" pitchFamily="34" charset="0"/>
              </a:rPr>
            </a:br>
            <a:r>
              <a:rPr lang="en-GB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smtClean="0">
                <a:solidFill>
                  <a:schemeClr val="tx1"/>
                </a:solidFill>
                <a:cs typeface="Arial" pitchFamily="34" charset="0"/>
              </a:rPr>
            </a:br>
            <a:endParaRPr lang="ar-SA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11539920"/>
              </p:ext>
            </p:extLst>
          </p:nvPr>
        </p:nvGraphicFramePr>
        <p:xfrm>
          <a:off x="422032" y="1066800"/>
          <a:ext cx="8229599" cy="4691860"/>
        </p:xfrm>
        <a:graphic>
          <a:graphicData uri="http://schemas.openxmlformats.org/drawingml/2006/table">
            <a:tbl>
              <a:tblPr rtl="1"/>
              <a:tblGrid>
                <a:gridCol w="1179799"/>
                <a:gridCol w="1203216"/>
                <a:gridCol w="2457926"/>
                <a:gridCol w="686836"/>
                <a:gridCol w="877161"/>
                <a:gridCol w="1021977"/>
                <a:gridCol w="802684"/>
              </a:tblGrid>
              <a:tr h="9469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7789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البضاعة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البنك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شراء بضاعة بشيك)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شيك رقم/003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1/18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1370000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1370000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1893" name="Slide Number Placeholder 3"/>
          <p:cNvSpPr txBox="1">
            <a:spLocks noGrp="1"/>
          </p:cNvSpPr>
          <p:nvPr/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66E53E05-3B44-4291-AE83-90D9388CC66C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1894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499992" y="6368418"/>
            <a:ext cx="671554" cy="37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fld id="{A75F3A9E-EEA0-4DE8-8F32-5D69934931CA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17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0941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228600"/>
            <a:ext cx="8229600" cy="609600"/>
          </a:xfrm>
        </p:spPr>
        <p:txBody>
          <a:bodyPr/>
          <a:lstStyle/>
          <a:p>
            <a:pPr rtl="1"/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>العملية الثامنة: في 1/20 باعت منشأة فاضل بضاعة بمبلغ 70 ألف ريال نقداً، علماً بأن تكلفة هذه البضاعة 50 ألف ريال</a:t>
            </a:r>
            <a:endParaRPr lang="en-GB" sz="200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11092917"/>
              </p:ext>
            </p:extLst>
          </p:nvPr>
        </p:nvGraphicFramePr>
        <p:xfrm>
          <a:off x="186248" y="1066800"/>
          <a:ext cx="8465383" cy="4775876"/>
        </p:xfrm>
        <a:graphic>
          <a:graphicData uri="http://schemas.openxmlformats.org/drawingml/2006/table">
            <a:tbl>
              <a:tblPr rtl="1"/>
              <a:tblGrid>
                <a:gridCol w="1193921"/>
                <a:gridCol w="1147444"/>
                <a:gridCol w="3035560"/>
                <a:gridCol w="619989"/>
                <a:gridCol w="813381"/>
                <a:gridCol w="831736"/>
                <a:gridCol w="823352"/>
              </a:tblGrid>
              <a:tr h="94707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6182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الصندوق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مذكورين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البضاعة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حـ/ رأس المال(الأرباح)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بيع بضاعة نقداً وتحقيق أرباح)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فاتورة بيع رقم/001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1/20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23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4499992" y="6368418"/>
            <a:ext cx="671554" cy="37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ar-SA"/>
            </a:defPPr>
            <a:lvl1pPr marL="0" algn="r" defTabSz="914400" rtl="0" eaLnBrk="0" latinLnBrk="0" hangingPunct="0"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eaLnBrk="1" hangingPunct="1"/>
            <a:fld id="{A75F3A9E-EEA0-4DE8-8F32-5D69934931CA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18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7993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0"/>
            <a:ext cx="8229600" cy="1066800"/>
          </a:xfrm>
        </p:spPr>
        <p:txBody>
          <a:bodyPr/>
          <a:lstStyle/>
          <a:p>
            <a:pPr eaLnBrk="1" hangingPunct="1"/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ar-SA" sz="2000" b="1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>العملية التاسعة: في 1/22باعت منشأة فاضل بضاعة لشركة النصر بمبلغ 40 ألف ريال على الحساب، علماً بأن تكلفة هذه البضاعة تبلغ 50 ألف ريال</a:t>
            </a:r>
            <a:r>
              <a:rPr lang="en-GB" sz="200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sz="200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GB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smtClean="0">
                <a:solidFill>
                  <a:schemeClr val="tx1"/>
                </a:solidFill>
                <a:cs typeface="Arial" pitchFamily="34" charset="0"/>
              </a:rPr>
            </a:br>
            <a:endParaRPr lang="ar-SA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50550787"/>
              </p:ext>
            </p:extLst>
          </p:nvPr>
        </p:nvGraphicFramePr>
        <p:xfrm>
          <a:off x="422032" y="1066800"/>
          <a:ext cx="8229599" cy="4775876"/>
        </p:xfrm>
        <a:graphic>
          <a:graphicData uri="http://schemas.openxmlformats.org/drawingml/2006/table">
            <a:tbl>
              <a:tblPr rtl="1"/>
              <a:tblGrid>
                <a:gridCol w="1179799"/>
                <a:gridCol w="1083960"/>
                <a:gridCol w="2614421"/>
                <a:gridCol w="649597"/>
                <a:gridCol w="877161"/>
                <a:gridCol w="1021977"/>
                <a:gridCol w="802684"/>
              </a:tblGrid>
              <a:tr h="94707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6182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مذكورين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المدينين (شركة النصر)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رأس المال (الخسائر)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البضاعة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بيع بضاعة على الحساب وتحقيق خسائر)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فاتورة بيع رقم/002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1/22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23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1490000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1490000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4499992" y="6368418"/>
            <a:ext cx="671554" cy="37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ar-SA"/>
            </a:defPPr>
            <a:lvl1pPr marL="0" algn="r" defTabSz="914400" rtl="0" eaLnBrk="0" latinLnBrk="0" hangingPunct="0"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eaLnBrk="1" hangingPunct="1"/>
            <a:fld id="{A75F3A9E-EEA0-4DE8-8F32-5D69934931CA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19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3169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0"/>
            <a:ext cx="8229600" cy="685800"/>
          </a:xfrm>
        </p:spPr>
        <p:txBody>
          <a:bodyPr/>
          <a:lstStyle/>
          <a:p>
            <a:pPr eaLnBrk="1" hangingPunct="1"/>
            <a:r>
              <a:rPr lang="ar-SA" sz="2400" b="1" smtClean="0">
                <a:cs typeface="Arial" pitchFamily="34" charset="0"/>
              </a:rPr>
              <a:t/>
            </a:r>
            <a:br>
              <a:rPr lang="ar-SA" sz="2400" b="1" smtClean="0">
                <a:cs typeface="Arial" pitchFamily="34" charset="0"/>
              </a:rPr>
            </a:br>
            <a:r>
              <a:rPr lang="ar-SA" sz="2400" b="1" smtClean="0">
                <a:cs typeface="Arial" pitchFamily="34" charset="0"/>
              </a:rPr>
              <a:t/>
            </a:r>
            <a:br>
              <a:rPr lang="ar-SA" sz="2400" b="1" smtClean="0">
                <a:cs typeface="Arial" pitchFamily="34" charset="0"/>
              </a:rPr>
            </a:br>
            <a:r>
              <a:rPr lang="ar-SA" sz="2400" b="1" smtClean="0">
                <a:cs typeface="Arial" pitchFamily="34" charset="0"/>
              </a:rPr>
              <a:t/>
            </a:r>
            <a:br>
              <a:rPr lang="ar-SA" sz="2400" b="1" smtClean="0">
                <a:cs typeface="Arial" pitchFamily="34" charset="0"/>
              </a:rPr>
            </a:br>
            <a:r>
              <a:rPr lang="ar-SA" sz="2400" b="1" smtClean="0">
                <a:cs typeface="Arial" pitchFamily="34" charset="0"/>
              </a:rPr>
              <a:t/>
            </a:r>
            <a:br>
              <a:rPr lang="ar-SA" sz="2400" b="1" smtClean="0">
                <a:cs typeface="Arial" pitchFamily="34" charset="0"/>
              </a:rPr>
            </a:br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>العملية العاشرة: في 1/25سددت منشأة فاضل مبلغ 10000 ريال من المبلغ المستحق عليها لشركة الأمل بشيك مسحوب على بنك الرياض</a:t>
            </a:r>
            <a:r>
              <a:rPr lang="en-GB" sz="2400" smtClean="0">
                <a:cs typeface="Arial" pitchFamily="34" charset="0"/>
              </a:rPr>
              <a:t/>
            </a:r>
            <a:br>
              <a:rPr lang="en-GB" sz="2400" smtClean="0">
                <a:cs typeface="Arial" pitchFamily="34" charset="0"/>
              </a:rPr>
            </a:br>
            <a:r>
              <a:rPr lang="en-GB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smtClean="0">
                <a:solidFill>
                  <a:schemeClr val="tx1"/>
                </a:solidFill>
                <a:cs typeface="Arial" pitchFamily="34" charset="0"/>
              </a:rPr>
            </a:br>
            <a:endParaRPr lang="ar-SA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8756396"/>
              </p:ext>
            </p:extLst>
          </p:nvPr>
        </p:nvGraphicFramePr>
        <p:xfrm>
          <a:off x="422032" y="1066800"/>
          <a:ext cx="8229599" cy="4691860"/>
        </p:xfrm>
        <a:graphic>
          <a:graphicData uri="http://schemas.openxmlformats.org/drawingml/2006/table">
            <a:tbl>
              <a:tblPr rtl="1"/>
              <a:tblGrid>
                <a:gridCol w="1088359"/>
                <a:gridCol w="1144920"/>
                <a:gridCol w="2607662"/>
                <a:gridCol w="686836"/>
                <a:gridCol w="877161"/>
                <a:gridCol w="1021977"/>
                <a:gridCol w="802684"/>
              </a:tblGrid>
              <a:tr h="9469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7789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الدائنين (شركة الأمل)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البنك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سداد جزء من المستحق لشركة الأمل بشيك)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شيك  رقم/004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1/25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4499992" y="6368418"/>
            <a:ext cx="671554" cy="37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ar-SA"/>
            </a:defPPr>
            <a:lvl1pPr marL="0" algn="r" defTabSz="914400" rtl="0" eaLnBrk="0" latinLnBrk="0" hangingPunct="0"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eaLnBrk="1" hangingPunct="1"/>
            <a:fld id="{A75F3A9E-EEA0-4DE8-8F32-5D69934931CA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20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779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92369" y="304800"/>
            <a:ext cx="8229600" cy="609600"/>
          </a:xfrm>
        </p:spPr>
        <p:txBody>
          <a:bodyPr/>
          <a:lstStyle/>
          <a:p>
            <a:pPr rtl="1"/>
            <a:r>
              <a:rPr lang="ar-SA" sz="2000" b="1" smtClean="0">
                <a:solidFill>
                  <a:schemeClr val="tx1"/>
                </a:solidFill>
                <a:cs typeface="Arial" pitchFamily="34" charset="0"/>
              </a:rPr>
              <a:t>العملية الحادية عشر: في 1/29سددت شركة النصر مبلغ 20000 ريال من المبلغ المستحق عليها للمنشأة نقداً</a:t>
            </a:r>
            <a:endParaRPr lang="en-GB" sz="200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26700508"/>
              </p:ext>
            </p:extLst>
          </p:nvPr>
        </p:nvGraphicFramePr>
        <p:xfrm>
          <a:off x="422032" y="1066800"/>
          <a:ext cx="8229599" cy="5019170"/>
        </p:xfrm>
        <a:graphic>
          <a:graphicData uri="http://schemas.openxmlformats.org/drawingml/2006/table">
            <a:tbl>
              <a:tblPr rtl="1"/>
              <a:tblGrid>
                <a:gridCol w="1088359"/>
                <a:gridCol w="1255792"/>
                <a:gridCol w="2587817"/>
                <a:gridCol w="595809"/>
                <a:gridCol w="877161"/>
                <a:gridCol w="1021977"/>
                <a:gridCol w="802684"/>
              </a:tblGrid>
              <a:tr h="9469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مدين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دائن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البيــــــــــــــــان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القيد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المستند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رقم صفحة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الأستاذ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التاريخ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7789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20000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من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الصندوق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إلى </a:t>
                      </a:r>
                      <a:r>
                        <a:rPr kumimoji="0" lang="ar-SA" sz="2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حـ</a:t>
                      </a:r>
                      <a:r>
                        <a:rPr kumimoji="0" lang="ar-SA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 المدينين (شركة النصر)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(إثبات تحصيل جزء من المستحق على شركة النصر نقداً)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ـــــــــــــــــــــــــــــــــــــــــــــ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إيصال رقم/001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1/29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1520000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1520000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المجموع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4499992" y="6368418"/>
            <a:ext cx="671554" cy="37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ar-SA"/>
            </a:defPPr>
            <a:lvl1pPr marL="0" algn="r" defTabSz="914400" rtl="0" eaLnBrk="0" latinLnBrk="0" hangingPunct="0"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eaLnBrk="1" hangingPunct="1"/>
            <a:fld id="{A75F3A9E-EEA0-4DE8-8F32-5D69934931CA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21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9523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87362"/>
          </a:xfrm>
        </p:spPr>
        <p:txBody>
          <a:bodyPr/>
          <a:lstStyle/>
          <a:p>
            <a:pPr algn="ctr"/>
            <a:r>
              <a:rPr lang="ar-SA" sz="3200" smtClean="0">
                <a:solidFill>
                  <a:schemeClr val="tx1"/>
                </a:solidFill>
                <a:cs typeface="Arial" pitchFamily="34" charset="0"/>
              </a:rPr>
              <a:t>أهم المصطلحات المحاسبية باللغة الإنجليزية</a:t>
            </a:r>
            <a:endParaRPr lang="en-GB" sz="320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"/>
          </p:nvPr>
        </p:nvGraphicFramePr>
        <p:xfrm>
          <a:off x="914400" y="942975"/>
          <a:ext cx="7772400" cy="4340398"/>
        </p:xfrm>
        <a:graphic>
          <a:graphicData uri="http://schemas.openxmlformats.org/drawingml/2006/table">
            <a:tbl>
              <a:tblPr/>
              <a:tblGrid>
                <a:gridCol w="3886200"/>
                <a:gridCol w="3886200"/>
              </a:tblGrid>
              <a:tr h="49991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الإنجليزية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المصطلح المحاسبي باللغة العربية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005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Debit Account</a:t>
                      </a: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الحساب المدين</a:t>
                      </a: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4005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Credit Account</a:t>
                      </a: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الحساب الدائن</a:t>
                      </a: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4005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Double Entry Rule</a:t>
                      </a: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قاعدة القيد المزدوج</a:t>
                      </a: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4005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Entries</a:t>
                      </a: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قيود اليومية</a:t>
                      </a: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4005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Accounting Cycle</a:t>
                      </a: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الدورة المحاسبية</a:t>
                      </a: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4005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Journal</a:t>
                      </a: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دفتر اليومية</a:t>
                      </a: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63305" marR="633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6" name="Slide Number Placeholder 4"/>
          <p:cNvSpPr txBox="1">
            <a:spLocks/>
          </p:cNvSpPr>
          <p:nvPr/>
        </p:nvSpPr>
        <p:spPr bwMode="auto">
          <a:xfrm>
            <a:off x="4499992" y="6368418"/>
            <a:ext cx="671554" cy="37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ar-SA"/>
            </a:defPPr>
            <a:lvl1pPr marL="0" algn="r" defTabSz="914400" rtl="0" eaLnBrk="0" latinLnBrk="0" hangingPunct="0"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eaLnBrk="1" hangingPunct="1"/>
            <a:fld id="{A75F3A9E-EEA0-4DE8-8F32-5D69934931CA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22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5224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المطلوب من الطلاب حتى هذه المرحلة</a:t>
            </a:r>
            <a:endParaRPr lang="en-GB" sz="32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مذاكرة المثالين المحلولين عل تسجيل العمليات المالية في دفتر اليومية ص 67، ص 68 على الترتيب.</a:t>
            </a:r>
          </a:p>
          <a:p>
            <a:pPr rtl="1"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 حل المطلوب الأول فقط من الحالة التطبيقية رقم (1/3) ص 80.</a:t>
            </a:r>
          </a:p>
          <a:p>
            <a:pPr rtl="1">
              <a:buFont typeface="Arial" pitchFamily="34" charset="0"/>
              <a:buChar char="•"/>
            </a:pPr>
            <a:r>
              <a:rPr lang="ar-SA" smtClean="0">
                <a:cs typeface="Arial" pitchFamily="34" charset="0"/>
              </a:rPr>
              <a:t>مراجعة الكتاب ص ص 70 – 77 لمعرفة:</a:t>
            </a:r>
          </a:p>
          <a:p>
            <a:pPr rtl="1">
              <a:buFont typeface="Wingdings" pitchFamily="2" charset="2"/>
              <a:buChar char="v"/>
            </a:pPr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المقصود بدفتر الأستاذ</a:t>
            </a:r>
          </a:p>
          <a:p>
            <a:pPr rtl="1">
              <a:buFont typeface="Wingdings" pitchFamily="2" charset="2"/>
              <a:buChar char="v"/>
            </a:pPr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المقصود بالترحيل إلى دفتر الأستاذ</a:t>
            </a:r>
          </a:p>
          <a:p>
            <a:pPr rtl="1">
              <a:buFont typeface="Wingdings" pitchFamily="2" charset="2"/>
              <a:buChar char="v"/>
            </a:pPr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المقصود بترصيد دفتر الأستاذ</a:t>
            </a:r>
            <a:endParaRPr lang="en-GB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 bwMode="auto">
          <a:xfrm>
            <a:off x="4499992" y="6368418"/>
            <a:ext cx="671554" cy="37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ar-SA"/>
            </a:defPPr>
            <a:lvl1pPr marL="0" algn="r" defTabSz="914400" rtl="0" eaLnBrk="0" latinLnBrk="0" hangingPunct="0"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r" defTabSz="914400" rtl="1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eaLnBrk="1" hangingPunct="1"/>
            <a:fld id="{A75F3A9E-EEA0-4DE8-8F32-5D69934931CA}" type="slidenum">
              <a:rPr lang="ar-SA" sz="1800" smtClean="0">
                <a:solidFill>
                  <a:schemeClr val="bg1"/>
                </a:solidFill>
                <a:latin typeface="Calibri" pitchFamily="34" charset="0"/>
              </a:rPr>
              <a:pPr algn="ctr" eaLnBrk="1" hangingPunct="1"/>
              <a:t>23</a:t>
            </a:fld>
            <a:endParaRPr lang="en-US" sz="1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6802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969977" y="1981217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165235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prstClr val="white"/>
                </a:solidFill>
              </a:rPr>
              <a:t>بحمد الله</a:t>
            </a:r>
            <a:endParaRPr lang="en-US" sz="7200">
              <a:solidFill>
                <a:prstClr val="white"/>
              </a:solidFill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165231" y="2209817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>
              <a:solidFill>
                <a:prstClr val="black"/>
              </a:solidFill>
            </a:endParaRPr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8" y="2133600"/>
            <a:ext cx="1947156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11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1142</Words>
  <Application>Microsoft Office PowerPoint</Application>
  <PresentationFormat>عرض على الشاشة (3:4)‏</PresentationFormat>
  <Paragraphs>511</Paragraphs>
  <Slides>24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24</vt:i4>
      </vt:variant>
    </vt:vector>
  </HeadingPairs>
  <TitlesOfParts>
    <vt:vector size="26" baseType="lpstr">
      <vt:lpstr>1_نسق Office</vt:lpstr>
      <vt:lpstr>Office Theme</vt:lpstr>
      <vt:lpstr>عرض تقديمي في PowerPoint</vt:lpstr>
      <vt:lpstr>عرض تقديمي في PowerPoint</vt:lpstr>
      <vt:lpstr>  </vt:lpstr>
      <vt:lpstr>ويلخص الشكل التالي مراحل الدورة المحاسبية:</vt:lpstr>
      <vt:lpstr> أولاً: التسجيل في دفتر اليومية العامة   </vt:lpstr>
      <vt:lpstr>ملاحظة: لابد من وجود مستند مؤيد لأي عملية مالية تسجل في   دفتر اليومية.</vt:lpstr>
      <vt:lpstr>أنواع المستندات</vt:lpstr>
      <vt:lpstr>شروط التسجيل في دفتر اليومية</vt:lpstr>
      <vt:lpstr>عرض تقديمي في PowerPoint</vt:lpstr>
      <vt:lpstr>فوائد استخدام دفتر اليومية </vt:lpstr>
      <vt:lpstr>عرض تقديمي في PowerPoint</vt:lpstr>
      <vt:lpstr>  العملية الثانية: في 1/3 اقترضت منشأة فاضل مبلغ 200 ألف ريال من بنك الرياض لاستكمال مستلزمات بدء النشاط وتم إيداعها حساب المنشأة بالبنك </vt:lpstr>
      <vt:lpstr>العملية الثالثة: في 1/5اشترت منشأة فاضل مبنى بمبلغ 250 ألف ريال ليكون مقراً للنشاط، وقد تم سداد القيمة لصاحب المبنى بشيك مسحوب على حساب المنشأة ببنك الرياض</vt:lpstr>
      <vt:lpstr>     العملية الرابعة: في 1/9اشترت منشأة فاضل أجهزة تكييف وحاسب آلي من محلات الهدى بمبلغ 50 ألف ريال وتم السداد بشيك  </vt:lpstr>
      <vt:lpstr>   العملية الخامسة: في 1/12سحبت منشأة فاضل مبلغ 100 ألف ريال من حساب المنشأة بالبنك وأودعته صندوق المنشأة لمواجهة احتياجات المنشأة من النقدية  </vt:lpstr>
      <vt:lpstr>   العملية السادسة: في 1/15 قامت منشأة فاضل بشراء أثاث وتجهيزات للمنشأة من شركة الأمل بمبلغ 70 ألف ريال دفعت منها مبلغ 40 ألف ريال نقداً والباقي على الحساب (بالأجل)   </vt:lpstr>
      <vt:lpstr>    العملية السابعة: في 1/18 قامت منشأة فاضل بشراء بضاعة من شركة الهلال بمبلغ 200 ألف ريال وسددت قيمتها بشيك  </vt:lpstr>
      <vt:lpstr>العملية الثامنة: في 1/20 باعت منشأة فاضل بضاعة بمبلغ 70 ألف ريال نقداً، علماً بأن تكلفة هذه البضاعة 50 ألف ريال</vt:lpstr>
      <vt:lpstr>    العملية التاسعة: في 1/22باعت منشأة فاضل بضاعة لشركة النصر بمبلغ 40 ألف ريال على الحساب، علماً بأن تكلفة هذه البضاعة تبلغ 50 ألف ريال  </vt:lpstr>
      <vt:lpstr>    العملية العاشرة: في 1/25سددت منشأة فاضل مبلغ 10000 ريال من المبلغ المستحق عليها لشركة الأمل بشيك مسحوب على بنك الرياض  </vt:lpstr>
      <vt:lpstr>العملية الحادية عشر: في 1/29سددت شركة النصر مبلغ 20000 ريال من المبلغ المستحق عليها للمنشأة نقداً</vt:lpstr>
      <vt:lpstr>أهم المصطلحات المحاسبية باللغة الإنجليزية</vt:lpstr>
      <vt:lpstr>المطلوب من الطلاب حتى هذه المرحلة</vt:lpstr>
      <vt:lpstr>عرض تقديمي في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TOSHIBA</dc:creator>
  <cp:lastModifiedBy>TOSHIBA</cp:lastModifiedBy>
  <cp:revision>11</cp:revision>
  <dcterms:created xsi:type="dcterms:W3CDTF">2013-09-30T18:27:06Z</dcterms:created>
  <dcterms:modified xsi:type="dcterms:W3CDTF">2013-10-06T15:19:20Z</dcterms:modified>
</cp:coreProperties>
</file>