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 id="2147483684" r:id="rId3"/>
  </p:sldMasterIdLst>
  <p:notesMasterIdLst>
    <p:notesMasterId r:id="rId30"/>
  </p:notesMasterIdLst>
  <p:sldIdLst>
    <p:sldId id="258" r:id="rId4"/>
    <p:sldId id="257"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59" r:id="rId2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0F122C-836D-46A4-B8C6-9BA5750C330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58F8C42A-B59B-45A4-A6B2-A7FA65A2E99F}">
      <dgm:prSet phldrT="[Text]" custT="1"/>
      <dgm:spPr>
        <a:solidFill>
          <a:schemeClr val="accent2">
            <a:lumMod val="20000"/>
            <a:lumOff val="80000"/>
          </a:schemeClr>
        </a:solidFill>
      </dgm:spPr>
      <dgm:t>
        <a:bodyPr/>
        <a:lstStyle/>
        <a:p>
          <a:r>
            <a:rPr lang="ar-SA" sz="2400" b="1" dirty="0" smtClean="0">
              <a:solidFill>
                <a:schemeClr val="tx1"/>
              </a:solidFill>
            </a:rPr>
            <a:t>عند الترصيد توجد  ثلاث احتمالات لاستخراج رصيد آخر المدة</a:t>
          </a:r>
          <a:endParaRPr lang="en-GB" sz="2400" dirty="0">
            <a:solidFill>
              <a:schemeClr val="tx1"/>
            </a:solidFill>
          </a:endParaRPr>
        </a:p>
      </dgm:t>
    </dgm:pt>
    <dgm:pt modelId="{C0070659-F121-4462-AA2B-28485388F13A}" type="parTrans" cxnId="{D4BFF9A0-8E69-4016-A5DD-875029D0BA00}">
      <dgm:prSet/>
      <dgm:spPr/>
      <dgm:t>
        <a:bodyPr/>
        <a:lstStyle/>
        <a:p>
          <a:endParaRPr lang="en-GB"/>
        </a:p>
      </dgm:t>
    </dgm:pt>
    <dgm:pt modelId="{847DA085-2ABB-4566-9FC3-B999057753BC}" type="sibTrans" cxnId="{D4BFF9A0-8E69-4016-A5DD-875029D0BA00}">
      <dgm:prSet/>
      <dgm:spPr/>
      <dgm:t>
        <a:bodyPr/>
        <a:lstStyle/>
        <a:p>
          <a:endParaRPr lang="en-GB"/>
        </a:p>
      </dgm:t>
    </dgm:pt>
    <dgm:pt modelId="{6EDFB8A2-F427-431F-BEE1-08750840F0AE}">
      <dgm:prSet phldrT="[Text]">
        <dgm:style>
          <a:lnRef idx="1">
            <a:schemeClr val="accent1"/>
          </a:lnRef>
          <a:fillRef idx="2">
            <a:schemeClr val="accent1"/>
          </a:fillRef>
          <a:effectRef idx="1">
            <a:schemeClr val="accent1"/>
          </a:effectRef>
          <a:fontRef idx="minor">
            <a:schemeClr val="dk1"/>
          </a:fontRef>
        </dgm:style>
      </dgm:prSet>
      <dgm:spPr/>
      <dgm:t>
        <a:bodyPr/>
        <a:lstStyle/>
        <a:p>
          <a:r>
            <a:rPr lang="ar-SA" b="1" u="sng" dirty="0" smtClean="0">
              <a:solidFill>
                <a:srgbClr val="FF0000"/>
              </a:solidFill>
            </a:rPr>
            <a:t>مجموع الجانب الدائن أكبر </a:t>
          </a:r>
        </a:p>
        <a:p>
          <a:r>
            <a:rPr lang="ar-SA" b="1" dirty="0" smtClean="0">
              <a:solidFill>
                <a:schemeClr val="tx1"/>
              </a:solidFill>
            </a:rPr>
            <a:t>يعتبر رصيد الحساب دائن ويظهر كمتمم حسابي في الجانب المدين</a:t>
          </a:r>
          <a:endParaRPr lang="en-GB" b="1" dirty="0">
            <a:solidFill>
              <a:schemeClr val="tx1"/>
            </a:solidFill>
          </a:endParaRPr>
        </a:p>
      </dgm:t>
    </dgm:pt>
    <dgm:pt modelId="{A222764E-3D42-4D48-9C7A-3FD9ABA1822C}" type="parTrans" cxnId="{902DF955-C640-4BD2-87D5-CE5375E8A73F}">
      <dgm:prSet/>
      <dgm:spPr/>
      <dgm:t>
        <a:bodyPr/>
        <a:lstStyle/>
        <a:p>
          <a:endParaRPr lang="en-GB"/>
        </a:p>
      </dgm:t>
    </dgm:pt>
    <dgm:pt modelId="{8A49A8F8-91BC-4210-8BCE-27355D38F255}" type="sibTrans" cxnId="{902DF955-C640-4BD2-87D5-CE5375E8A73F}">
      <dgm:prSet/>
      <dgm:spPr/>
      <dgm:t>
        <a:bodyPr/>
        <a:lstStyle/>
        <a:p>
          <a:endParaRPr lang="en-GB"/>
        </a:p>
      </dgm:t>
    </dgm:pt>
    <dgm:pt modelId="{E466538A-A033-46DD-A06D-88C1CBC6C83F}">
      <dgm:prSet phldrT="[Text]" custT="1">
        <dgm:style>
          <a:lnRef idx="1">
            <a:schemeClr val="accent1"/>
          </a:lnRef>
          <a:fillRef idx="2">
            <a:schemeClr val="accent1"/>
          </a:fillRef>
          <a:effectRef idx="1">
            <a:schemeClr val="accent1"/>
          </a:effectRef>
          <a:fontRef idx="minor">
            <a:schemeClr val="dk1"/>
          </a:fontRef>
        </dgm:style>
      </dgm:prSet>
      <dgm:spPr/>
      <dgm:t>
        <a:bodyPr/>
        <a:lstStyle/>
        <a:p>
          <a:pPr algn="ctr"/>
          <a:r>
            <a:rPr lang="ar-SA" sz="2000" b="1" u="sng" dirty="0" smtClean="0">
              <a:solidFill>
                <a:srgbClr val="FF0000"/>
              </a:solidFill>
            </a:rPr>
            <a:t>مجموع الجانب المدين أكبر </a:t>
          </a:r>
        </a:p>
        <a:p>
          <a:pPr algn="ctr"/>
          <a:r>
            <a:rPr lang="ar-SA" sz="2000" b="1" dirty="0" smtClean="0">
              <a:solidFill>
                <a:schemeClr val="tx1"/>
              </a:solidFill>
            </a:rPr>
            <a:t>يعتبر رصيد الحساب مدين ويظهر كمتمم حسابي في</a:t>
          </a:r>
        </a:p>
        <a:p>
          <a:pPr algn="ctr"/>
          <a:r>
            <a:rPr lang="ar-SA" sz="2000" b="1" dirty="0" smtClean="0">
              <a:solidFill>
                <a:schemeClr val="tx1"/>
              </a:solidFill>
            </a:rPr>
            <a:t> الجانب الدائن</a:t>
          </a:r>
          <a:endParaRPr lang="en-GB" sz="2000" b="1" dirty="0">
            <a:solidFill>
              <a:schemeClr val="tx1"/>
            </a:solidFill>
          </a:endParaRPr>
        </a:p>
      </dgm:t>
    </dgm:pt>
    <dgm:pt modelId="{4AD1F5FD-C7D0-4992-8E17-D905ECE917CA}" type="parTrans" cxnId="{BAED59B7-F13F-447A-B8FE-E9D2908CE0CC}">
      <dgm:prSet/>
      <dgm:spPr/>
      <dgm:t>
        <a:bodyPr/>
        <a:lstStyle/>
        <a:p>
          <a:endParaRPr lang="en-GB"/>
        </a:p>
      </dgm:t>
    </dgm:pt>
    <dgm:pt modelId="{274FD410-4583-4447-8CBA-1A1A962DBD5B}" type="sibTrans" cxnId="{BAED59B7-F13F-447A-B8FE-E9D2908CE0CC}">
      <dgm:prSet/>
      <dgm:spPr/>
      <dgm:t>
        <a:bodyPr/>
        <a:lstStyle/>
        <a:p>
          <a:endParaRPr lang="en-GB"/>
        </a:p>
      </dgm:t>
    </dgm:pt>
    <dgm:pt modelId="{01650363-F3B1-459A-885F-2148CAA08CCA}">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ar-SA" sz="2000" b="1" dirty="0" smtClean="0">
              <a:solidFill>
                <a:srgbClr val="FF0000"/>
              </a:solidFill>
            </a:rPr>
            <a:t>ت</a:t>
          </a:r>
          <a:r>
            <a:rPr lang="ar-SA" sz="2000" b="1" u="sng" dirty="0" smtClean="0">
              <a:solidFill>
                <a:srgbClr val="FF0000"/>
              </a:solidFill>
            </a:rPr>
            <a:t>ساوي جانبي الحساب</a:t>
          </a:r>
        </a:p>
        <a:p>
          <a:r>
            <a:rPr lang="ar-SA" sz="2000" b="1" dirty="0" smtClean="0">
              <a:solidFill>
                <a:schemeClr val="tx1"/>
              </a:solidFill>
            </a:rPr>
            <a:t>لا يوجد رصيد</a:t>
          </a:r>
        </a:p>
        <a:p>
          <a:r>
            <a:rPr lang="ar-SA" sz="2000" b="1" dirty="0" smtClean="0">
              <a:solidFill>
                <a:schemeClr val="tx1"/>
              </a:solidFill>
            </a:rPr>
            <a:t>حساب مقفل</a:t>
          </a:r>
          <a:endParaRPr lang="en-GB" sz="2000" b="1" dirty="0">
            <a:solidFill>
              <a:schemeClr val="tx1"/>
            </a:solidFill>
          </a:endParaRPr>
        </a:p>
      </dgm:t>
    </dgm:pt>
    <dgm:pt modelId="{6F90B7FA-38D7-4C31-BB33-B19D6F5865A5}" type="parTrans" cxnId="{C8418D51-1ED8-4E1C-9FE3-7146F17D15A7}">
      <dgm:prSet/>
      <dgm:spPr/>
      <dgm:t>
        <a:bodyPr/>
        <a:lstStyle/>
        <a:p>
          <a:endParaRPr lang="en-GB"/>
        </a:p>
      </dgm:t>
    </dgm:pt>
    <dgm:pt modelId="{FA827CB1-6797-4948-9B5A-85CB44A657D7}" type="sibTrans" cxnId="{C8418D51-1ED8-4E1C-9FE3-7146F17D15A7}">
      <dgm:prSet/>
      <dgm:spPr/>
      <dgm:t>
        <a:bodyPr/>
        <a:lstStyle/>
        <a:p>
          <a:endParaRPr lang="en-GB"/>
        </a:p>
      </dgm:t>
    </dgm:pt>
    <dgm:pt modelId="{2BA4A051-53A3-45E3-8359-A35D7AA64A10}" type="pres">
      <dgm:prSet presAssocID="{9C0F122C-836D-46A4-B8C6-9BA5750C3300}" presName="hierChild1" presStyleCnt="0">
        <dgm:presLayoutVars>
          <dgm:orgChart val="1"/>
          <dgm:chPref val="1"/>
          <dgm:dir/>
          <dgm:animOne val="branch"/>
          <dgm:animLvl val="lvl"/>
          <dgm:resizeHandles/>
        </dgm:presLayoutVars>
      </dgm:prSet>
      <dgm:spPr/>
      <dgm:t>
        <a:bodyPr/>
        <a:lstStyle/>
        <a:p>
          <a:endParaRPr lang="en-GB"/>
        </a:p>
      </dgm:t>
    </dgm:pt>
    <dgm:pt modelId="{7EB56C79-FB9D-4D6F-94E4-57E452A3AF5B}" type="pres">
      <dgm:prSet presAssocID="{58F8C42A-B59B-45A4-A6B2-A7FA65A2E99F}" presName="hierRoot1" presStyleCnt="0">
        <dgm:presLayoutVars>
          <dgm:hierBranch val="init"/>
        </dgm:presLayoutVars>
      </dgm:prSet>
      <dgm:spPr/>
    </dgm:pt>
    <dgm:pt modelId="{6DDC7FE2-1463-4113-A54B-D62CA9FAC514}" type="pres">
      <dgm:prSet presAssocID="{58F8C42A-B59B-45A4-A6B2-A7FA65A2E99F}" presName="rootComposite1" presStyleCnt="0"/>
      <dgm:spPr/>
    </dgm:pt>
    <dgm:pt modelId="{846B9F6A-CF03-4452-ADCA-10D75C8C9023}" type="pres">
      <dgm:prSet presAssocID="{58F8C42A-B59B-45A4-A6B2-A7FA65A2E99F}" presName="rootText1" presStyleLbl="node0" presStyleIdx="0" presStyleCnt="1" custScaleX="108770" custLinFactY="-40346" custLinFactNeighborX="-11393" custLinFactNeighborY="-100000">
        <dgm:presLayoutVars>
          <dgm:chPref val="3"/>
        </dgm:presLayoutVars>
      </dgm:prSet>
      <dgm:spPr/>
      <dgm:t>
        <a:bodyPr/>
        <a:lstStyle/>
        <a:p>
          <a:endParaRPr lang="en-GB"/>
        </a:p>
      </dgm:t>
    </dgm:pt>
    <dgm:pt modelId="{234178C5-D0CD-4ADD-B83E-037080077DC5}" type="pres">
      <dgm:prSet presAssocID="{58F8C42A-B59B-45A4-A6B2-A7FA65A2E99F}" presName="rootConnector1" presStyleLbl="node1" presStyleIdx="0" presStyleCnt="0"/>
      <dgm:spPr/>
      <dgm:t>
        <a:bodyPr/>
        <a:lstStyle/>
        <a:p>
          <a:endParaRPr lang="en-GB"/>
        </a:p>
      </dgm:t>
    </dgm:pt>
    <dgm:pt modelId="{1B8DCEC9-0B66-4DA5-A7FC-B1C6703DD272}" type="pres">
      <dgm:prSet presAssocID="{58F8C42A-B59B-45A4-A6B2-A7FA65A2E99F}" presName="hierChild2" presStyleCnt="0"/>
      <dgm:spPr/>
    </dgm:pt>
    <dgm:pt modelId="{98041ACF-B91B-47DD-900D-45ECBB0F99B4}" type="pres">
      <dgm:prSet presAssocID="{A222764E-3D42-4D48-9C7A-3FD9ABA1822C}" presName="Name37" presStyleLbl="parChTrans1D2" presStyleIdx="0" presStyleCnt="3"/>
      <dgm:spPr/>
      <dgm:t>
        <a:bodyPr/>
        <a:lstStyle/>
        <a:p>
          <a:endParaRPr lang="en-GB"/>
        </a:p>
      </dgm:t>
    </dgm:pt>
    <dgm:pt modelId="{A8A15944-BE53-4916-8924-DF6B8F3A8DAA}" type="pres">
      <dgm:prSet presAssocID="{6EDFB8A2-F427-431F-BEE1-08750840F0AE}" presName="hierRoot2" presStyleCnt="0">
        <dgm:presLayoutVars>
          <dgm:hierBranch val="init"/>
        </dgm:presLayoutVars>
      </dgm:prSet>
      <dgm:spPr/>
    </dgm:pt>
    <dgm:pt modelId="{FBC2435D-2409-44E3-A924-E4DB24FB1E72}" type="pres">
      <dgm:prSet presAssocID="{6EDFB8A2-F427-431F-BEE1-08750840F0AE}" presName="rootComposite" presStyleCnt="0"/>
      <dgm:spPr/>
    </dgm:pt>
    <dgm:pt modelId="{D3791BCD-A76D-4733-9DAB-C771F8C25195}" type="pres">
      <dgm:prSet presAssocID="{6EDFB8A2-F427-431F-BEE1-08750840F0AE}" presName="rootText" presStyleLbl="node2" presStyleIdx="0" presStyleCnt="3">
        <dgm:presLayoutVars>
          <dgm:chPref val="3"/>
        </dgm:presLayoutVars>
      </dgm:prSet>
      <dgm:spPr/>
      <dgm:t>
        <a:bodyPr/>
        <a:lstStyle/>
        <a:p>
          <a:endParaRPr lang="en-GB"/>
        </a:p>
      </dgm:t>
    </dgm:pt>
    <dgm:pt modelId="{ECEB012C-F2A5-4D13-AE7F-13D2922A19EC}" type="pres">
      <dgm:prSet presAssocID="{6EDFB8A2-F427-431F-BEE1-08750840F0AE}" presName="rootConnector" presStyleLbl="node2" presStyleIdx="0" presStyleCnt="3"/>
      <dgm:spPr/>
      <dgm:t>
        <a:bodyPr/>
        <a:lstStyle/>
        <a:p>
          <a:endParaRPr lang="en-GB"/>
        </a:p>
      </dgm:t>
    </dgm:pt>
    <dgm:pt modelId="{F2C8E155-5988-4E14-936B-57BB9ADD0C48}" type="pres">
      <dgm:prSet presAssocID="{6EDFB8A2-F427-431F-BEE1-08750840F0AE}" presName="hierChild4" presStyleCnt="0"/>
      <dgm:spPr/>
    </dgm:pt>
    <dgm:pt modelId="{6CCEEBBE-5C3C-4760-9048-AF9AB098AEBC}" type="pres">
      <dgm:prSet presAssocID="{6EDFB8A2-F427-431F-BEE1-08750840F0AE}" presName="hierChild5" presStyleCnt="0"/>
      <dgm:spPr/>
    </dgm:pt>
    <dgm:pt modelId="{AE8017DA-62BB-42E3-AA28-9773C094B3E5}" type="pres">
      <dgm:prSet presAssocID="{4AD1F5FD-C7D0-4992-8E17-D905ECE917CA}" presName="Name37" presStyleLbl="parChTrans1D2" presStyleIdx="1" presStyleCnt="3"/>
      <dgm:spPr/>
      <dgm:t>
        <a:bodyPr/>
        <a:lstStyle/>
        <a:p>
          <a:endParaRPr lang="en-GB"/>
        </a:p>
      </dgm:t>
    </dgm:pt>
    <dgm:pt modelId="{54542995-8A89-4806-B3B5-A73E7C6E14A0}" type="pres">
      <dgm:prSet presAssocID="{E466538A-A033-46DD-A06D-88C1CBC6C83F}" presName="hierRoot2" presStyleCnt="0">
        <dgm:presLayoutVars>
          <dgm:hierBranch val="init"/>
        </dgm:presLayoutVars>
      </dgm:prSet>
      <dgm:spPr/>
    </dgm:pt>
    <dgm:pt modelId="{21440F2E-800E-404A-8CE3-7129DE396ED3}" type="pres">
      <dgm:prSet presAssocID="{E466538A-A033-46DD-A06D-88C1CBC6C83F}" presName="rootComposite" presStyleCnt="0"/>
      <dgm:spPr/>
    </dgm:pt>
    <dgm:pt modelId="{F0042CB2-9E47-46C9-822A-C816F376DAF1}" type="pres">
      <dgm:prSet presAssocID="{E466538A-A033-46DD-A06D-88C1CBC6C83F}" presName="rootText" presStyleLbl="node2" presStyleIdx="1" presStyleCnt="3">
        <dgm:presLayoutVars>
          <dgm:chPref val="3"/>
        </dgm:presLayoutVars>
      </dgm:prSet>
      <dgm:spPr/>
      <dgm:t>
        <a:bodyPr/>
        <a:lstStyle/>
        <a:p>
          <a:endParaRPr lang="en-GB"/>
        </a:p>
      </dgm:t>
    </dgm:pt>
    <dgm:pt modelId="{C909989F-29C4-4ADF-B79A-E730C44EE429}" type="pres">
      <dgm:prSet presAssocID="{E466538A-A033-46DD-A06D-88C1CBC6C83F}" presName="rootConnector" presStyleLbl="node2" presStyleIdx="1" presStyleCnt="3"/>
      <dgm:spPr/>
      <dgm:t>
        <a:bodyPr/>
        <a:lstStyle/>
        <a:p>
          <a:endParaRPr lang="en-GB"/>
        </a:p>
      </dgm:t>
    </dgm:pt>
    <dgm:pt modelId="{C991C58E-0F26-4B9F-9E53-9393B5C3EAFB}" type="pres">
      <dgm:prSet presAssocID="{E466538A-A033-46DD-A06D-88C1CBC6C83F}" presName="hierChild4" presStyleCnt="0"/>
      <dgm:spPr/>
    </dgm:pt>
    <dgm:pt modelId="{899EBCD2-39E1-4D0B-81F4-A2A66797570F}" type="pres">
      <dgm:prSet presAssocID="{E466538A-A033-46DD-A06D-88C1CBC6C83F}" presName="hierChild5" presStyleCnt="0"/>
      <dgm:spPr/>
    </dgm:pt>
    <dgm:pt modelId="{851412B3-8CC4-42C9-9D3C-D19BDF79ADD8}" type="pres">
      <dgm:prSet presAssocID="{6F90B7FA-38D7-4C31-BB33-B19D6F5865A5}" presName="Name37" presStyleLbl="parChTrans1D2" presStyleIdx="2" presStyleCnt="3"/>
      <dgm:spPr/>
      <dgm:t>
        <a:bodyPr/>
        <a:lstStyle/>
        <a:p>
          <a:endParaRPr lang="en-GB"/>
        </a:p>
      </dgm:t>
    </dgm:pt>
    <dgm:pt modelId="{DECC2369-3120-43A9-A3D4-B1C5FA234FE1}" type="pres">
      <dgm:prSet presAssocID="{01650363-F3B1-459A-885F-2148CAA08CCA}" presName="hierRoot2" presStyleCnt="0">
        <dgm:presLayoutVars>
          <dgm:hierBranch val="init"/>
        </dgm:presLayoutVars>
      </dgm:prSet>
      <dgm:spPr/>
    </dgm:pt>
    <dgm:pt modelId="{99523781-E1A1-4B5D-9114-5CB5C3539246}" type="pres">
      <dgm:prSet presAssocID="{01650363-F3B1-459A-885F-2148CAA08CCA}" presName="rootComposite" presStyleCnt="0"/>
      <dgm:spPr/>
    </dgm:pt>
    <dgm:pt modelId="{66B1EF87-3DFB-4657-A351-00AB4BD333E8}" type="pres">
      <dgm:prSet presAssocID="{01650363-F3B1-459A-885F-2148CAA08CCA}" presName="rootText" presStyleLbl="node2" presStyleIdx="2" presStyleCnt="3">
        <dgm:presLayoutVars>
          <dgm:chPref val="3"/>
        </dgm:presLayoutVars>
      </dgm:prSet>
      <dgm:spPr/>
      <dgm:t>
        <a:bodyPr/>
        <a:lstStyle/>
        <a:p>
          <a:endParaRPr lang="en-GB"/>
        </a:p>
      </dgm:t>
    </dgm:pt>
    <dgm:pt modelId="{40550256-079D-497C-96DE-FD63D166C5F7}" type="pres">
      <dgm:prSet presAssocID="{01650363-F3B1-459A-885F-2148CAA08CCA}" presName="rootConnector" presStyleLbl="node2" presStyleIdx="2" presStyleCnt="3"/>
      <dgm:spPr/>
      <dgm:t>
        <a:bodyPr/>
        <a:lstStyle/>
        <a:p>
          <a:endParaRPr lang="en-GB"/>
        </a:p>
      </dgm:t>
    </dgm:pt>
    <dgm:pt modelId="{F6629D67-CDBD-4966-8504-2603E1CA13AF}" type="pres">
      <dgm:prSet presAssocID="{01650363-F3B1-459A-885F-2148CAA08CCA}" presName="hierChild4" presStyleCnt="0"/>
      <dgm:spPr/>
    </dgm:pt>
    <dgm:pt modelId="{BBC76764-8498-466E-BFE1-7A549B365391}" type="pres">
      <dgm:prSet presAssocID="{01650363-F3B1-459A-885F-2148CAA08CCA}" presName="hierChild5" presStyleCnt="0"/>
      <dgm:spPr/>
    </dgm:pt>
    <dgm:pt modelId="{62BB5F71-F5A3-4A82-99AC-8915DAD6202A}" type="pres">
      <dgm:prSet presAssocID="{58F8C42A-B59B-45A4-A6B2-A7FA65A2E99F}" presName="hierChild3" presStyleCnt="0"/>
      <dgm:spPr/>
    </dgm:pt>
  </dgm:ptLst>
  <dgm:cxnLst>
    <dgm:cxn modelId="{C4D45BA6-86FF-46B9-A883-FD0955CA74B8}" type="presOf" srcId="{4AD1F5FD-C7D0-4992-8E17-D905ECE917CA}" destId="{AE8017DA-62BB-42E3-AA28-9773C094B3E5}" srcOrd="0" destOrd="0" presId="urn:microsoft.com/office/officeart/2005/8/layout/orgChart1"/>
    <dgm:cxn modelId="{C663FD96-7115-40CF-9A2A-4C5896D1B2FE}" type="presOf" srcId="{58F8C42A-B59B-45A4-A6B2-A7FA65A2E99F}" destId="{234178C5-D0CD-4ADD-B83E-037080077DC5}" srcOrd="1" destOrd="0" presId="urn:microsoft.com/office/officeart/2005/8/layout/orgChart1"/>
    <dgm:cxn modelId="{902DF955-C640-4BD2-87D5-CE5375E8A73F}" srcId="{58F8C42A-B59B-45A4-A6B2-A7FA65A2E99F}" destId="{6EDFB8A2-F427-431F-BEE1-08750840F0AE}" srcOrd="0" destOrd="0" parTransId="{A222764E-3D42-4D48-9C7A-3FD9ABA1822C}" sibTransId="{8A49A8F8-91BC-4210-8BCE-27355D38F255}"/>
    <dgm:cxn modelId="{C7560911-68C2-4DB1-A615-7795321781E3}" type="presOf" srcId="{E466538A-A033-46DD-A06D-88C1CBC6C83F}" destId="{C909989F-29C4-4ADF-B79A-E730C44EE429}" srcOrd="1" destOrd="0" presId="urn:microsoft.com/office/officeart/2005/8/layout/orgChart1"/>
    <dgm:cxn modelId="{D4BFF9A0-8E69-4016-A5DD-875029D0BA00}" srcId="{9C0F122C-836D-46A4-B8C6-9BA5750C3300}" destId="{58F8C42A-B59B-45A4-A6B2-A7FA65A2E99F}" srcOrd="0" destOrd="0" parTransId="{C0070659-F121-4462-AA2B-28485388F13A}" sibTransId="{847DA085-2ABB-4566-9FC3-B999057753BC}"/>
    <dgm:cxn modelId="{DDCB09CA-4548-4128-8291-CD656FBF7545}" type="presOf" srcId="{6EDFB8A2-F427-431F-BEE1-08750840F0AE}" destId="{ECEB012C-F2A5-4D13-AE7F-13D2922A19EC}" srcOrd="1" destOrd="0" presId="urn:microsoft.com/office/officeart/2005/8/layout/orgChart1"/>
    <dgm:cxn modelId="{3DFBDDE3-DAC2-4192-8ACA-8B447CD20F2B}" type="presOf" srcId="{9C0F122C-836D-46A4-B8C6-9BA5750C3300}" destId="{2BA4A051-53A3-45E3-8359-A35D7AA64A10}" srcOrd="0" destOrd="0" presId="urn:microsoft.com/office/officeart/2005/8/layout/orgChart1"/>
    <dgm:cxn modelId="{6453103F-69A4-4996-890A-899DE02CC1B4}" type="presOf" srcId="{01650363-F3B1-459A-885F-2148CAA08CCA}" destId="{66B1EF87-3DFB-4657-A351-00AB4BD333E8}" srcOrd="0" destOrd="0" presId="urn:microsoft.com/office/officeart/2005/8/layout/orgChart1"/>
    <dgm:cxn modelId="{BC4F5109-8785-4042-899B-15E82B223DED}" type="presOf" srcId="{58F8C42A-B59B-45A4-A6B2-A7FA65A2E99F}" destId="{846B9F6A-CF03-4452-ADCA-10D75C8C9023}" srcOrd="0" destOrd="0" presId="urn:microsoft.com/office/officeart/2005/8/layout/orgChart1"/>
    <dgm:cxn modelId="{5EEE66E7-ED9E-495D-8F0E-BD23309AF662}" type="presOf" srcId="{A222764E-3D42-4D48-9C7A-3FD9ABA1822C}" destId="{98041ACF-B91B-47DD-900D-45ECBB0F99B4}" srcOrd="0" destOrd="0" presId="urn:microsoft.com/office/officeart/2005/8/layout/orgChart1"/>
    <dgm:cxn modelId="{C8418D51-1ED8-4E1C-9FE3-7146F17D15A7}" srcId="{58F8C42A-B59B-45A4-A6B2-A7FA65A2E99F}" destId="{01650363-F3B1-459A-885F-2148CAA08CCA}" srcOrd="2" destOrd="0" parTransId="{6F90B7FA-38D7-4C31-BB33-B19D6F5865A5}" sibTransId="{FA827CB1-6797-4948-9B5A-85CB44A657D7}"/>
    <dgm:cxn modelId="{BBDD369C-C9DB-4845-9BEB-DBA944EB7B5B}" type="presOf" srcId="{6F90B7FA-38D7-4C31-BB33-B19D6F5865A5}" destId="{851412B3-8CC4-42C9-9D3C-D19BDF79ADD8}" srcOrd="0" destOrd="0" presId="urn:microsoft.com/office/officeart/2005/8/layout/orgChart1"/>
    <dgm:cxn modelId="{BAED59B7-F13F-447A-B8FE-E9D2908CE0CC}" srcId="{58F8C42A-B59B-45A4-A6B2-A7FA65A2E99F}" destId="{E466538A-A033-46DD-A06D-88C1CBC6C83F}" srcOrd="1" destOrd="0" parTransId="{4AD1F5FD-C7D0-4992-8E17-D905ECE917CA}" sibTransId="{274FD410-4583-4447-8CBA-1A1A962DBD5B}"/>
    <dgm:cxn modelId="{E71CCEAE-55A6-4DDD-8043-19880CB39A7A}" type="presOf" srcId="{01650363-F3B1-459A-885F-2148CAA08CCA}" destId="{40550256-079D-497C-96DE-FD63D166C5F7}" srcOrd="1" destOrd="0" presId="urn:microsoft.com/office/officeart/2005/8/layout/orgChart1"/>
    <dgm:cxn modelId="{9A87DA92-0434-4638-83D4-48D300818D2D}" type="presOf" srcId="{E466538A-A033-46DD-A06D-88C1CBC6C83F}" destId="{F0042CB2-9E47-46C9-822A-C816F376DAF1}" srcOrd="0" destOrd="0" presId="urn:microsoft.com/office/officeart/2005/8/layout/orgChart1"/>
    <dgm:cxn modelId="{6483FD60-A704-48A9-B9DD-3C3834BAF908}" type="presOf" srcId="{6EDFB8A2-F427-431F-BEE1-08750840F0AE}" destId="{D3791BCD-A76D-4733-9DAB-C771F8C25195}" srcOrd="0" destOrd="0" presId="urn:microsoft.com/office/officeart/2005/8/layout/orgChart1"/>
    <dgm:cxn modelId="{E05F8413-7CE8-4DFE-8C8B-BFE6E5B0760E}" type="presParOf" srcId="{2BA4A051-53A3-45E3-8359-A35D7AA64A10}" destId="{7EB56C79-FB9D-4D6F-94E4-57E452A3AF5B}" srcOrd="0" destOrd="0" presId="urn:microsoft.com/office/officeart/2005/8/layout/orgChart1"/>
    <dgm:cxn modelId="{68FCDD51-5185-42E8-B823-2867D84C2A7B}" type="presParOf" srcId="{7EB56C79-FB9D-4D6F-94E4-57E452A3AF5B}" destId="{6DDC7FE2-1463-4113-A54B-D62CA9FAC514}" srcOrd="0" destOrd="0" presId="urn:microsoft.com/office/officeart/2005/8/layout/orgChart1"/>
    <dgm:cxn modelId="{C113ED13-BD64-4B1B-8CA1-2F6174213959}" type="presParOf" srcId="{6DDC7FE2-1463-4113-A54B-D62CA9FAC514}" destId="{846B9F6A-CF03-4452-ADCA-10D75C8C9023}" srcOrd="0" destOrd="0" presId="urn:microsoft.com/office/officeart/2005/8/layout/orgChart1"/>
    <dgm:cxn modelId="{8CBCB552-4762-4C88-A7B1-A75E3ED9EA89}" type="presParOf" srcId="{6DDC7FE2-1463-4113-A54B-D62CA9FAC514}" destId="{234178C5-D0CD-4ADD-B83E-037080077DC5}" srcOrd="1" destOrd="0" presId="urn:microsoft.com/office/officeart/2005/8/layout/orgChart1"/>
    <dgm:cxn modelId="{9DC7AF46-6483-4A5B-A7C4-28B299FFCBD7}" type="presParOf" srcId="{7EB56C79-FB9D-4D6F-94E4-57E452A3AF5B}" destId="{1B8DCEC9-0B66-4DA5-A7FC-B1C6703DD272}" srcOrd="1" destOrd="0" presId="urn:microsoft.com/office/officeart/2005/8/layout/orgChart1"/>
    <dgm:cxn modelId="{401012BC-F67E-4EA6-A5C4-CEC16DC3E15D}" type="presParOf" srcId="{1B8DCEC9-0B66-4DA5-A7FC-B1C6703DD272}" destId="{98041ACF-B91B-47DD-900D-45ECBB0F99B4}" srcOrd="0" destOrd="0" presId="urn:microsoft.com/office/officeart/2005/8/layout/orgChart1"/>
    <dgm:cxn modelId="{ECFBE61C-0022-40DD-AC7A-E36D36CBBF5E}" type="presParOf" srcId="{1B8DCEC9-0B66-4DA5-A7FC-B1C6703DD272}" destId="{A8A15944-BE53-4916-8924-DF6B8F3A8DAA}" srcOrd="1" destOrd="0" presId="urn:microsoft.com/office/officeart/2005/8/layout/orgChart1"/>
    <dgm:cxn modelId="{ACAC0455-826E-4818-86B2-188063940CAF}" type="presParOf" srcId="{A8A15944-BE53-4916-8924-DF6B8F3A8DAA}" destId="{FBC2435D-2409-44E3-A924-E4DB24FB1E72}" srcOrd="0" destOrd="0" presId="urn:microsoft.com/office/officeart/2005/8/layout/orgChart1"/>
    <dgm:cxn modelId="{AA376446-1EA4-4FFC-B2FF-550F9112C466}" type="presParOf" srcId="{FBC2435D-2409-44E3-A924-E4DB24FB1E72}" destId="{D3791BCD-A76D-4733-9DAB-C771F8C25195}" srcOrd="0" destOrd="0" presId="urn:microsoft.com/office/officeart/2005/8/layout/orgChart1"/>
    <dgm:cxn modelId="{7A4BE291-8C26-4BFE-BFED-39872603026F}" type="presParOf" srcId="{FBC2435D-2409-44E3-A924-E4DB24FB1E72}" destId="{ECEB012C-F2A5-4D13-AE7F-13D2922A19EC}" srcOrd="1" destOrd="0" presId="urn:microsoft.com/office/officeart/2005/8/layout/orgChart1"/>
    <dgm:cxn modelId="{2326DDCB-D6C9-4321-AF2B-396C29F3672C}" type="presParOf" srcId="{A8A15944-BE53-4916-8924-DF6B8F3A8DAA}" destId="{F2C8E155-5988-4E14-936B-57BB9ADD0C48}" srcOrd="1" destOrd="0" presId="urn:microsoft.com/office/officeart/2005/8/layout/orgChart1"/>
    <dgm:cxn modelId="{D9A0DD09-1FFD-4330-9681-B14684A05DB2}" type="presParOf" srcId="{A8A15944-BE53-4916-8924-DF6B8F3A8DAA}" destId="{6CCEEBBE-5C3C-4760-9048-AF9AB098AEBC}" srcOrd="2" destOrd="0" presId="urn:microsoft.com/office/officeart/2005/8/layout/orgChart1"/>
    <dgm:cxn modelId="{B0E71928-882F-4751-A05C-D86A092BF4F2}" type="presParOf" srcId="{1B8DCEC9-0B66-4DA5-A7FC-B1C6703DD272}" destId="{AE8017DA-62BB-42E3-AA28-9773C094B3E5}" srcOrd="2" destOrd="0" presId="urn:microsoft.com/office/officeart/2005/8/layout/orgChart1"/>
    <dgm:cxn modelId="{E9ADD11B-51C9-4D9D-BF55-E556B42073A7}" type="presParOf" srcId="{1B8DCEC9-0B66-4DA5-A7FC-B1C6703DD272}" destId="{54542995-8A89-4806-B3B5-A73E7C6E14A0}" srcOrd="3" destOrd="0" presId="urn:microsoft.com/office/officeart/2005/8/layout/orgChart1"/>
    <dgm:cxn modelId="{C91CB77F-7AD9-4D48-A075-0C0AA88D4105}" type="presParOf" srcId="{54542995-8A89-4806-B3B5-A73E7C6E14A0}" destId="{21440F2E-800E-404A-8CE3-7129DE396ED3}" srcOrd="0" destOrd="0" presId="urn:microsoft.com/office/officeart/2005/8/layout/orgChart1"/>
    <dgm:cxn modelId="{2DE7ECF5-57F9-4BA4-8EDE-3CD0B48C9090}" type="presParOf" srcId="{21440F2E-800E-404A-8CE3-7129DE396ED3}" destId="{F0042CB2-9E47-46C9-822A-C816F376DAF1}" srcOrd="0" destOrd="0" presId="urn:microsoft.com/office/officeart/2005/8/layout/orgChart1"/>
    <dgm:cxn modelId="{13E655DC-F897-4B8A-8352-1CE7BBE0AC6D}" type="presParOf" srcId="{21440F2E-800E-404A-8CE3-7129DE396ED3}" destId="{C909989F-29C4-4ADF-B79A-E730C44EE429}" srcOrd="1" destOrd="0" presId="urn:microsoft.com/office/officeart/2005/8/layout/orgChart1"/>
    <dgm:cxn modelId="{B6F81CBA-CDA8-441F-807C-B5433BDAC952}" type="presParOf" srcId="{54542995-8A89-4806-B3B5-A73E7C6E14A0}" destId="{C991C58E-0F26-4B9F-9E53-9393B5C3EAFB}" srcOrd="1" destOrd="0" presId="urn:microsoft.com/office/officeart/2005/8/layout/orgChart1"/>
    <dgm:cxn modelId="{F3590DF7-0A1D-4936-BF43-F0ED5794FA05}" type="presParOf" srcId="{54542995-8A89-4806-B3B5-A73E7C6E14A0}" destId="{899EBCD2-39E1-4D0B-81F4-A2A66797570F}" srcOrd="2" destOrd="0" presId="urn:microsoft.com/office/officeart/2005/8/layout/orgChart1"/>
    <dgm:cxn modelId="{FADF9072-37DC-4466-A092-83A3664AC2DD}" type="presParOf" srcId="{1B8DCEC9-0B66-4DA5-A7FC-B1C6703DD272}" destId="{851412B3-8CC4-42C9-9D3C-D19BDF79ADD8}" srcOrd="4" destOrd="0" presId="urn:microsoft.com/office/officeart/2005/8/layout/orgChart1"/>
    <dgm:cxn modelId="{EF6908F7-2A7B-42A0-91A9-73CF761765CD}" type="presParOf" srcId="{1B8DCEC9-0B66-4DA5-A7FC-B1C6703DD272}" destId="{DECC2369-3120-43A9-A3D4-B1C5FA234FE1}" srcOrd="5" destOrd="0" presId="urn:microsoft.com/office/officeart/2005/8/layout/orgChart1"/>
    <dgm:cxn modelId="{6CEA5465-9A55-412B-B3B9-3C156BC50A22}" type="presParOf" srcId="{DECC2369-3120-43A9-A3D4-B1C5FA234FE1}" destId="{99523781-E1A1-4B5D-9114-5CB5C3539246}" srcOrd="0" destOrd="0" presId="urn:microsoft.com/office/officeart/2005/8/layout/orgChart1"/>
    <dgm:cxn modelId="{602A5DDC-075B-40D9-B82E-CD150D441E50}" type="presParOf" srcId="{99523781-E1A1-4B5D-9114-5CB5C3539246}" destId="{66B1EF87-3DFB-4657-A351-00AB4BD333E8}" srcOrd="0" destOrd="0" presId="urn:microsoft.com/office/officeart/2005/8/layout/orgChart1"/>
    <dgm:cxn modelId="{44F1D626-8373-42C5-95F9-E3C7735380AF}" type="presParOf" srcId="{99523781-E1A1-4B5D-9114-5CB5C3539246}" destId="{40550256-079D-497C-96DE-FD63D166C5F7}" srcOrd="1" destOrd="0" presId="urn:microsoft.com/office/officeart/2005/8/layout/orgChart1"/>
    <dgm:cxn modelId="{C46FC346-415E-4439-8975-BE3F9010CB67}" type="presParOf" srcId="{DECC2369-3120-43A9-A3D4-B1C5FA234FE1}" destId="{F6629D67-CDBD-4966-8504-2603E1CA13AF}" srcOrd="1" destOrd="0" presId="urn:microsoft.com/office/officeart/2005/8/layout/orgChart1"/>
    <dgm:cxn modelId="{E7853D06-01C0-42CE-BBA2-F3106FF87906}" type="presParOf" srcId="{DECC2369-3120-43A9-A3D4-B1C5FA234FE1}" destId="{BBC76764-8498-466E-BFE1-7A549B365391}" srcOrd="2" destOrd="0" presId="urn:microsoft.com/office/officeart/2005/8/layout/orgChart1"/>
    <dgm:cxn modelId="{D6DBFA51-7E46-4C2E-86B6-941E595D8783}" type="presParOf" srcId="{7EB56C79-FB9D-4D6F-94E4-57E452A3AF5B}" destId="{62BB5F71-F5A3-4A82-99AC-8915DAD6202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1412B3-8CC4-42C9-9D3C-D19BDF79ADD8}">
      <dsp:nvSpPr>
        <dsp:cNvPr id="0" name=""/>
        <dsp:cNvSpPr/>
      </dsp:nvSpPr>
      <dsp:spPr>
        <a:xfrm>
          <a:off x="3840685" y="1202996"/>
          <a:ext cx="3185365" cy="1678532"/>
        </a:xfrm>
        <a:custGeom>
          <a:avLst/>
          <a:gdLst/>
          <a:ahLst/>
          <a:cxnLst/>
          <a:rect l="0" t="0" r="0" b="0"/>
          <a:pathLst>
            <a:path>
              <a:moveTo>
                <a:pt x="0" y="0"/>
              </a:moveTo>
              <a:lnTo>
                <a:pt x="0" y="1425903"/>
              </a:lnTo>
              <a:lnTo>
                <a:pt x="3185365" y="1425903"/>
              </a:lnTo>
              <a:lnTo>
                <a:pt x="3185365" y="16785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8017DA-62BB-42E3-AA28-9773C094B3E5}">
      <dsp:nvSpPr>
        <dsp:cNvPr id="0" name=""/>
        <dsp:cNvSpPr/>
      </dsp:nvSpPr>
      <dsp:spPr>
        <a:xfrm>
          <a:off x="3840685" y="1202996"/>
          <a:ext cx="274114" cy="1678532"/>
        </a:xfrm>
        <a:custGeom>
          <a:avLst/>
          <a:gdLst/>
          <a:ahLst/>
          <a:cxnLst/>
          <a:rect l="0" t="0" r="0" b="0"/>
          <a:pathLst>
            <a:path>
              <a:moveTo>
                <a:pt x="0" y="0"/>
              </a:moveTo>
              <a:lnTo>
                <a:pt x="0" y="1425903"/>
              </a:lnTo>
              <a:lnTo>
                <a:pt x="274114" y="1425903"/>
              </a:lnTo>
              <a:lnTo>
                <a:pt x="274114" y="16785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041ACF-B91B-47DD-900D-45ECBB0F99B4}">
      <dsp:nvSpPr>
        <dsp:cNvPr id="0" name=""/>
        <dsp:cNvSpPr/>
      </dsp:nvSpPr>
      <dsp:spPr>
        <a:xfrm>
          <a:off x="1203548" y="1202996"/>
          <a:ext cx="2637136" cy="1678532"/>
        </a:xfrm>
        <a:custGeom>
          <a:avLst/>
          <a:gdLst/>
          <a:ahLst/>
          <a:cxnLst/>
          <a:rect l="0" t="0" r="0" b="0"/>
          <a:pathLst>
            <a:path>
              <a:moveTo>
                <a:pt x="2637136" y="0"/>
              </a:moveTo>
              <a:lnTo>
                <a:pt x="2637136" y="1425903"/>
              </a:lnTo>
              <a:lnTo>
                <a:pt x="0" y="1425903"/>
              </a:lnTo>
              <a:lnTo>
                <a:pt x="0" y="16785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6B9F6A-CF03-4452-ADCA-10D75C8C9023}">
      <dsp:nvSpPr>
        <dsp:cNvPr id="0" name=""/>
        <dsp:cNvSpPr/>
      </dsp:nvSpPr>
      <dsp:spPr>
        <a:xfrm>
          <a:off x="2532186" y="0"/>
          <a:ext cx="2616998" cy="1202996"/>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solidFill>
                <a:schemeClr val="tx1"/>
              </a:solidFill>
            </a:rPr>
            <a:t>عند الترصيد توجد  ثلاث احتمالات لاستخراج رصيد آخر المدة</a:t>
          </a:r>
          <a:endParaRPr lang="en-GB" sz="2400" kern="1200" dirty="0">
            <a:solidFill>
              <a:schemeClr val="tx1"/>
            </a:solidFill>
          </a:endParaRPr>
        </a:p>
      </dsp:txBody>
      <dsp:txXfrm>
        <a:off x="2532186" y="0"/>
        <a:ext cx="2616998" cy="1202996"/>
      </dsp:txXfrm>
    </dsp:sp>
    <dsp:sp modelId="{D3791BCD-A76D-4733-9DAB-C771F8C25195}">
      <dsp:nvSpPr>
        <dsp:cNvPr id="0" name=""/>
        <dsp:cNvSpPr/>
      </dsp:nvSpPr>
      <dsp:spPr>
        <a:xfrm>
          <a:off x="552" y="2881529"/>
          <a:ext cx="2405992" cy="1202996"/>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0000"/>
              </a:solidFill>
            </a:rPr>
            <a:t>مجموع الجانب الدائن أكبر </a:t>
          </a:r>
        </a:p>
        <a:p>
          <a:pPr lvl="0" algn="ctr" defTabSz="889000">
            <a:lnSpc>
              <a:spcPct val="90000"/>
            </a:lnSpc>
            <a:spcBef>
              <a:spcPct val="0"/>
            </a:spcBef>
            <a:spcAft>
              <a:spcPct val="35000"/>
            </a:spcAft>
          </a:pPr>
          <a:r>
            <a:rPr lang="ar-SA" sz="2000" b="1" kern="1200" dirty="0" smtClean="0">
              <a:solidFill>
                <a:schemeClr val="tx1"/>
              </a:solidFill>
            </a:rPr>
            <a:t>يعتبر رصيد الحساب دائن ويظهر كمتمم حسابي في الجانب المدين</a:t>
          </a:r>
          <a:endParaRPr lang="en-GB" sz="2000" b="1" kern="1200" dirty="0">
            <a:solidFill>
              <a:schemeClr val="tx1"/>
            </a:solidFill>
          </a:endParaRPr>
        </a:p>
      </dsp:txBody>
      <dsp:txXfrm>
        <a:off x="552" y="2881529"/>
        <a:ext cx="2405992" cy="1202996"/>
      </dsp:txXfrm>
    </dsp:sp>
    <dsp:sp modelId="{F0042CB2-9E47-46C9-822A-C816F376DAF1}">
      <dsp:nvSpPr>
        <dsp:cNvPr id="0" name=""/>
        <dsp:cNvSpPr/>
      </dsp:nvSpPr>
      <dsp:spPr>
        <a:xfrm>
          <a:off x="2911803" y="2881529"/>
          <a:ext cx="2405992" cy="1202996"/>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0000"/>
              </a:solidFill>
            </a:rPr>
            <a:t>مجموع الجانب المدين أكبر </a:t>
          </a:r>
        </a:p>
        <a:p>
          <a:pPr lvl="0" algn="ctr" defTabSz="889000">
            <a:lnSpc>
              <a:spcPct val="90000"/>
            </a:lnSpc>
            <a:spcBef>
              <a:spcPct val="0"/>
            </a:spcBef>
            <a:spcAft>
              <a:spcPct val="35000"/>
            </a:spcAft>
          </a:pPr>
          <a:r>
            <a:rPr lang="ar-SA" sz="2000" b="1" kern="1200" dirty="0" smtClean="0">
              <a:solidFill>
                <a:schemeClr val="tx1"/>
              </a:solidFill>
            </a:rPr>
            <a:t>يعتبر رصيد الحساب مدين ويظهر كمتمم حسابي في</a:t>
          </a:r>
        </a:p>
        <a:p>
          <a:pPr lvl="0" algn="ctr" defTabSz="889000">
            <a:lnSpc>
              <a:spcPct val="90000"/>
            </a:lnSpc>
            <a:spcBef>
              <a:spcPct val="0"/>
            </a:spcBef>
            <a:spcAft>
              <a:spcPct val="35000"/>
            </a:spcAft>
          </a:pPr>
          <a:r>
            <a:rPr lang="ar-SA" sz="2000" b="1" kern="1200" dirty="0" smtClean="0">
              <a:solidFill>
                <a:schemeClr val="tx1"/>
              </a:solidFill>
            </a:rPr>
            <a:t> الجانب الدائن</a:t>
          </a:r>
          <a:endParaRPr lang="en-GB" sz="2000" b="1" kern="1200" dirty="0">
            <a:solidFill>
              <a:schemeClr val="tx1"/>
            </a:solidFill>
          </a:endParaRPr>
        </a:p>
      </dsp:txBody>
      <dsp:txXfrm>
        <a:off x="2911803" y="2881529"/>
        <a:ext cx="2405992" cy="1202996"/>
      </dsp:txXfrm>
    </dsp:sp>
    <dsp:sp modelId="{66B1EF87-3DFB-4657-A351-00AB4BD333E8}">
      <dsp:nvSpPr>
        <dsp:cNvPr id="0" name=""/>
        <dsp:cNvSpPr/>
      </dsp:nvSpPr>
      <dsp:spPr>
        <a:xfrm>
          <a:off x="5823054" y="2881529"/>
          <a:ext cx="2405992" cy="1202996"/>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solidFill>
                <a:srgbClr val="FF0000"/>
              </a:solidFill>
            </a:rPr>
            <a:t>ت</a:t>
          </a:r>
          <a:r>
            <a:rPr lang="ar-SA" sz="2000" b="1" u="sng" kern="1200" dirty="0" smtClean="0">
              <a:solidFill>
                <a:srgbClr val="FF0000"/>
              </a:solidFill>
            </a:rPr>
            <a:t>ساوي جانبي الحساب</a:t>
          </a:r>
        </a:p>
        <a:p>
          <a:pPr lvl="0" algn="ctr" defTabSz="889000">
            <a:lnSpc>
              <a:spcPct val="90000"/>
            </a:lnSpc>
            <a:spcBef>
              <a:spcPct val="0"/>
            </a:spcBef>
            <a:spcAft>
              <a:spcPct val="35000"/>
            </a:spcAft>
          </a:pPr>
          <a:r>
            <a:rPr lang="ar-SA" sz="2000" b="1" kern="1200" dirty="0" smtClean="0">
              <a:solidFill>
                <a:schemeClr val="tx1"/>
              </a:solidFill>
            </a:rPr>
            <a:t>لا يوجد رصيد</a:t>
          </a:r>
        </a:p>
        <a:p>
          <a:pPr lvl="0" algn="ctr" defTabSz="889000">
            <a:lnSpc>
              <a:spcPct val="90000"/>
            </a:lnSpc>
            <a:spcBef>
              <a:spcPct val="0"/>
            </a:spcBef>
            <a:spcAft>
              <a:spcPct val="35000"/>
            </a:spcAft>
          </a:pPr>
          <a:r>
            <a:rPr lang="ar-SA" sz="2000" b="1" kern="1200" dirty="0" smtClean="0">
              <a:solidFill>
                <a:schemeClr val="tx1"/>
              </a:solidFill>
            </a:rPr>
            <a:t>حساب مقفل</a:t>
          </a:r>
          <a:endParaRPr lang="en-GB" sz="2000" b="1" kern="1200" dirty="0">
            <a:solidFill>
              <a:schemeClr val="tx1"/>
            </a:solidFill>
          </a:endParaRPr>
        </a:p>
      </dsp:txBody>
      <dsp:txXfrm>
        <a:off x="5823054" y="2881529"/>
        <a:ext cx="2405992" cy="120299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41A9233-D73A-4AE4-AF43-086D3A453DC0}" type="datetimeFigureOut">
              <a:rPr lang="ar-SA" smtClean="0"/>
              <a:t>02/12/34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5A5D9B8-5EA9-4845-B803-C79181E925BE}" type="slidenum">
              <a:rPr lang="ar-SA" smtClean="0"/>
              <a:t>‹#›</a:t>
            </a:fld>
            <a:endParaRPr lang="ar-SA"/>
          </a:p>
        </p:txBody>
      </p:sp>
    </p:spTree>
    <p:extLst>
      <p:ext uri="{BB962C8B-B14F-4D97-AF65-F5344CB8AC3E}">
        <p14:creationId xmlns:p14="http://schemas.microsoft.com/office/powerpoint/2010/main" val="401349681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2</a:t>
            </a:fld>
            <a:endParaRPr lang="ar-SA">
              <a:solidFill>
                <a:prstClr val="black"/>
              </a:solidFill>
            </a:endParaRPr>
          </a:p>
        </p:txBody>
      </p:sp>
    </p:spTree>
    <p:extLst>
      <p:ext uri="{BB962C8B-B14F-4D97-AF65-F5344CB8AC3E}">
        <p14:creationId xmlns:p14="http://schemas.microsoft.com/office/powerpoint/2010/main" val="340975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329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11EAC23-ECFA-4445-958F-2F89643D30AB}" type="slidenum">
              <a:rPr lang="ar-SA" smtClean="0">
                <a:latin typeface="Calibri" pitchFamily="34" charset="0"/>
              </a:rPr>
              <a:pPr eaLnBrk="1" hangingPunct="1"/>
              <a:t>3</a:t>
            </a:fld>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4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8" y="6356371"/>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113766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2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332943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695834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2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7"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424986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4233904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777638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946870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163105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717067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888299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6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6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318598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4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519512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795408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2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44050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630423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069673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31508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140083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1"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37643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086125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408391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5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5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2587438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4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8" y="6356371"/>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4672680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2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9589217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6197724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2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7"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1863772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459558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401755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11241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8333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0727644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1308147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6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6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428242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p:nvGrpSpPr>
        <p:grpSpPr bwMode="auto">
          <a:xfrm>
            <a:off x="7948251"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700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p:nvPicPr>
        <p:blipFill>
          <a:blip r:embed="rId14" cstate="print"/>
          <a:stretch>
            <a:fillRect/>
          </a:stretch>
        </p:blipFill>
        <p:spPr>
          <a:xfrm>
            <a:off x="281359" y="5791221"/>
            <a:ext cx="773723" cy="938645"/>
          </a:xfrm>
          <a:prstGeom prst="rect">
            <a:avLst/>
          </a:prstGeom>
        </p:spPr>
      </p:pic>
      <p:sp>
        <p:nvSpPr>
          <p:cNvPr id="19" name="Rectangle 18"/>
          <p:cNvSpPr/>
          <p:nvPr/>
        </p:nvSpPr>
        <p:spPr>
          <a:xfrm>
            <a:off x="844062" y="6581022"/>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947204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6"/>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7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C1883A-EBD6-48A7-9F19-FFFAF8953661}" type="datetimeFigureOut">
              <a:rPr lang="ar-SA" smtClean="0">
                <a:solidFill>
                  <a:prstClr val="black">
                    <a:tint val="75000"/>
                  </a:prstClr>
                </a:solidFill>
              </a:rPr>
              <a:pPr/>
              <a:t>02/12/34</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7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7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9506566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userDrawn="1"/>
        </p:nvGrpSpPr>
        <p:grpSpPr bwMode="auto">
          <a:xfrm>
            <a:off x="7948251"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700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userDrawn="1"/>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userDrawn="1"/>
        </p:nvPicPr>
        <p:blipFill>
          <a:blip r:embed="rId14" cstate="print"/>
          <a:stretch>
            <a:fillRect/>
          </a:stretch>
        </p:blipFill>
        <p:spPr>
          <a:xfrm>
            <a:off x="281359" y="5791221"/>
            <a:ext cx="773723" cy="938645"/>
          </a:xfrm>
          <a:prstGeom prst="rect">
            <a:avLst/>
          </a:prstGeom>
        </p:spPr>
      </p:pic>
      <p:sp>
        <p:nvSpPr>
          <p:cNvPr id="19" name="Rectangle 18"/>
          <p:cNvSpPr/>
          <p:nvPr userDrawn="1"/>
        </p:nvSpPr>
        <p:spPr>
          <a:xfrm>
            <a:off x="844062" y="6581022"/>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31771140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4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black">
                    <a:tint val="75000"/>
                  </a:prstClr>
                </a:solidFill>
              </a:rPr>
              <a:pPr/>
              <a:t>1</a:t>
            </a:fld>
            <a:endParaRPr lang="en-US" smtClean="0">
              <a:solidFill>
                <a:prstClr val="black">
                  <a:tint val="75000"/>
                </a:prstClr>
              </a:solidFill>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5127" name="Subtitle 2"/>
          <p:cNvSpPr txBox="1">
            <a:spLocks/>
          </p:cNvSpPr>
          <p:nvPr/>
        </p:nvSpPr>
        <p:spPr bwMode="auto">
          <a:xfrm>
            <a:off x="5375036" y="46482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1F497D">
                    <a:lumMod val="75000"/>
                  </a:srgbClr>
                </a:solidFill>
              </a:rPr>
              <a:t>جامعة الملك فيصل</a:t>
            </a:r>
          </a:p>
          <a:p>
            <a:pPr algn="ctr" rtl="0">
              <a:spcBef>
                <a:spcPct val="20000"/>
              </a:spcBef>
              <a:buFont typeface="Arial" pitchFamily="34" charset="0"/>
              <a:buNone/>
            </a:pPr>
            <a:r>
              <a:rPr lang="ar-SA" sz="2400" b="1" dirty="0">
                <a:solidFill>
                  <a:srgbClr val="1F497D">
                    <a:lumMod val="75000"/>
                  </a:srgbClr>
                </a:solidFill>
              </a:rPr>
              <a:t>عمادة التعلم الإلكتروني والتعليم عن بعد</a:t>
            </a:r>
            <a:endParaRPr lang="en-US" sz="2400" b="1" dirty="0">
              <a:solidFill>
                <a:srgbClr val="1F497D">
                  <a:lumMod val="75000"/>
                </a:srgbClr>
              </a:solidFill>
            </a:endParaRPr>
          </a:p>
          <a:p>
            <a:pPr algn="ctr" rtl="0">
              <a:spcBef>
                <a:spcPct val="20000"/>
              </a:spcBef>
              <a:buFont typeface="Arial" pitchFamily="34" charset="0"/>
              <a:buNone/>
            </a:pPr>
            <a:r>
              <a:rPr lang="ar-SA" sz="2400" dirty="0">
                <a:solidFill>
                  <a:srgbClr val="1F497D">
                    <a:lumMod val="75000"/>
                  </a:srgbClr>
                </a:solidFill>
              </a:rPr>
              <a:t>	</a:t>
            </a:r>
            <a:endParaRPr lang="en-US" sz="2400" dirty="0">
              <a:solidFill>
                <a:srgbClr val="1F497D">
                  <a:lumMod val="75000"/>
                </a:srgbClr>
              </a:solidFill>
            </a:endParaRPr>
          </a:p>
        </p:txBody>
      </p:sp>
      <p:grpSp>
        <p:nvGrpSpPr>
          <p:cNvPr id="2" name="Group 7"/>
          <p:cNvGrpSpPr>
            <a:grpSpLocks/>
          </p:cNvGrpSpPr>
          <p:nvPr/>
        </p:nvGrpSpPr>
        <p:grpSpPr bwMode="auto">
          <a:xfrm>
            <a:off x="5994889" y="198122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130" name="Title 1"/>
          <p:cNvSpPr txBox="1">
            <a:spLocks/>
          </p:cNvSpPr>
          <p:nvPr/>
        </p:nvSpPr>
        <p:spPr bwMode="auto">
          <a:xfrm>
            <a:off x="0" y="3810021"/>
            <a:ext cx="5205046" cy="1470025"/>
          </a:xfrm>
          <a:prstGeom prst="rect">
            <a:avLst/>
          </a:prstGeom>
          <a:noFill/>
          <a:ln w="9525">
            <a:noFill/>
            <a:miter lim="800000"/>
            <a:headEnd/>
            <a:tailEnd/>
          </a:ln>
        </p:spPr>
        <p:txBody>
          <a:bodyPr anchor="ctr"/>
          <a:lstStyle/>
          <a:p>
            <a:pPr algn="ctr" rtl="0">
              <a:defRPr/>
            </a:pPr>
            <a:endParaRPr lang="en-US" sz="3700" b="1" dirty="0">
              <a:solidFill>
                <a:srgbClr val="4F81BD">
                  <a:lumMod val="50000"/>
                </a:srgbClr>
              </a:solidFill>
              <a:latin typeface="AYM Wadiy S_U normal."/>
              <a:cs typeface="Times New Roman" pitchFamily="18" charset="0"/>
            </a:endParaRPr>
          </a:p>
          <a:p>
            <a:pPr algn="ctr" rtl="0">
              <a:defRPr/>
            </a:pPr>
            <a:endParaRPr lang="en-US" sz="3700" b="1" dirty="0">
              <a:solidFill>
                <a:srgbClr val="4F81BD">
                  <a:lumMod val="50000"/>
                </a:srgbClr>
              </a:solidFill>
              <a:latin typeface="AYM Wadiy S_U normal."/>
              <a:cs typeface="Times New Roman" pitchFamily="18" charset="0"/>
            </a:endParaRPr>
          </a:p>
          <a:p>
            <a:pPr algn="ctr"/>
            <a:r>
              <a:rPr lang="ar-SA" sz="3700" b="1" dirty="0">
                <a:solidFill>
                  <a:srgbClr val="4F81BD">
                    <a:lumMod val="50000"/>
                  </a:srgbClr>
                </a:solidFill>
                <a:latin typeface="AYM Wadiy S_U normal."/>
                <a:cs typeface="Times New Roman" pitchFamily="18" charset="0"/>
              </a:rPr>
              <a:t>مبادئ المحاسبة (1)</a:t>
            </a:r>
          </a:p>
          <a:p>
            <a:pPr algn="ctr"/>
            <a:endParaRPr lang="ar-SA" sz="3700" b="1" dirty="0">
              <a:solidFill>
                <a:srgbClr val="4F81BD">
                  <a:lumMod val="50000"/>
                </a:srgbClr>
              </a:solidFill>
              <a:latin typeface="AYM Wadiy S_U normal."/>
              <a:cs typeface="Times New Roman" pitchFamily="18" charset="0"/>
            </a:endParaRPr>
          </a:p>
          <a:p>
            <a:pPr algn="ctr"/>
            <a:r>
              <a:rPr lang="ar-SA" sz="3700" b="1" dirty="0">
                <a:solidFill>
                  <a:srgbClr val="4F81BD">
                    <a:lumMod val="50000"/>
                  </a:srgbClr>
                </a:solidFill>
                <a:latin typeface="AYM Wadiy S_U normal."/>
                <a:cs typeface="Times New Roman" pitchFamily="18" charset="0"/>
              </a:rPr>
              <a:t>المحاضر/ فتحي </a:t>
            </a:r>
            <a:r>
              <a:rPr lang="ar-SA" sz="3700" b="1" dirty="0" err="1">
                <a:solidFill>
                  <a:srgbClr val="4F81BD">
                    <a:lumMod val="50000"/>
                  </a:srgbClr>
                </a:solidFill>
                <a:latin typeface="AYM Wadiy S_U normal."/>
                <a:cs typeface="Times New Roman" pitchFamily="18" charset="0"/>
              </a:rPr>
              <a:t>الميدني</a:t>
            </a:r>
            <a:endParaRPr lang="ar-SA" sz="3700" b="1" dirty="0">
              <a:solidFill>
                <a:srgbClr val="4F81BD">
                  <a:lumMod val="50000"/>
                </a:srgbClr>
              </a:solidFill>
              <a:latin typeface="AYM Wadiy S_U normal."/>
              <a:cs typeface="Times New Roman" pitchFamily="18" charset="0"/>
            </a:endParaRPr>
          </a:p>
          <a:p>
            <a:pPr algn="ctr"/>
            <a:r>
              <a:rPr lang="ar-EG" b="1" dirty="0">
                <a:solidFill>
                  <a:srgbClr val="7F7F7F"/>
                </a:solidFill>
                <a:cs typeface="Times New Roman" pitchFamily="18" charset="0"/>
              </a:rPr>
              <a:t/>
            </a:r>
            <a:br>
              <a:rPr lang="ar-EG" b="1" dirty="0">
                <a:solidFill>
                  <a:srgbClr val="7F7F7F"/>
                </a:solidFill>
                <a:cs typeface="Times New Roman" pitchFamily="18" charset="0"/>
              </a:rPr>
            </a:br>
            <a:endParaRPr lang="en-US" sz="1700" b="1" dirty="0">
              <a:solidFill>
                <a:srgbClr val="7F7F7F"/>
              </a:solidFill>
            </a:endParaRPr>
          </a:p>
          <a:p>
            <a:pPr algn="ctr"/>
            <a:endParaRPr lang="en-US" sz="2600" b="1" dirty="0">
              <a:solidFill>
                <a:srgbClr val="7F7F7F"/>
              </a:solidFill>
            </a:endParaRPr>
          </a:p>
        </p:txBody>
      </p:sp>
      <p:sp>
        <p:nvSpPr>
          <p:cNvPr id="5131" name="Slide Number Placeholder 10"/>
          <p:cNvSpPr txBox="1">
            <a:spLocks/>
          </p:cNvSpPr>
          <p:nvPr/>
        </p:nvSpPr>
        <p:spPr bwMode="auto">
          <a:xfrm>
            <a:off x="351692" y="6405584"/>
            <a:ext cx="21336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rPr>
              <a:pPr rtl="0"/>
              <a:t>1</a:t>
            </a:fld>
            <a:endParaRPr lang="en-US" sz="1200">
              <a:solidFill>
                <a:prstClr val="white"/>
              </a:solidFill>
            </a:endParaRPr>
          </a:p>
        </p:txBody>
      </p:sp>
    </p:spTree>
    <p:extLst>
      <p:ext uri="{BB962C8B-B14F-4D97-AF65-F5344CB8AC3E}">
        <p14:creationId xmlns:p14="http://schemas.microsoft.com/office/powerpoint/2010/main" val="15518232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59"/>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2</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2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الثالث </a:t>
            </a:r>
          </a:p>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err="1"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الخامسة</a:t>
            </a:r>
            <a:endParaRPr lang="ar-SA" sz="7200" spc="-150" dirty="0" smtClean="0">
              <a:solidFill>
                <a:srgbClr val="009900"/>
              </a:solidFill>
              <a:latin typeface="ae_AlMateen" pitchFamily="2" charset="-78"/>
              <a:cs typeface="ae_AlMateen" pitchFamily="2" charset="-78"/>
            </a:endParaRP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تابع الدورة المحاسبية</a:t>
            </a:r>
          </a:p>
        </p:txBody>
      </p:sp>
    </p:spTree>
    <p:extLst>
      <p:ext uri="{BB962C8B-B14F-4D97-AF65-F5344CB8AC3E}">
        <p14:creationId xmlns:p14="http://schemas.microsoft.com/office/powerpoint/2010/main" val="10046924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defRPr/>
            </a:pPr>
            <a:r>
              <a:rPr lang="en-GB" dirty="0" smtClean="0">
                <a:ea typeface="Calibri"/>
                <a:cs typeface="Arial"/>
              </a:rPr>
              <a:t/>
            </a:r>
            <a:br>
              <a:rPr lang="en-GB" dirty="0" smtClean="0">
                <a:ea typeface="Calibri"/>
                <a:cs typeface="Arial"/>
              </a:rPr>
            </a:br>
            <a:r>
              <a:rPr lang="ar-SA" dirty="0" smtClean="0"/>
              <a:t/>
            </a:r>
            <a:br>
              <a:rPr lang="ar-SA" dirty="0" smtClean="0"/>
            </a:br>
            <a:endParaRPr lang="en-GB" dirty="0" smtClean="0"/>
          </a:p>
        </p:txBody>
      </p:sp>
      <p:sp>
        <p:nvSpPr>
          <p:cNvPr id="129027" name="Content Placeholder 2"/>
          <p:cNvSpPr>
            <a:spLocks noGrp="1"/>
          </p:cNvSpPr>
          <p:nvPr>
            <p:ph sz="quarter" idx="1"/>
          </p:nvPr>
        </p:nvSpPr>
        <p:spPr>
          <a:xfrm>
            <a:off x="351692" y="1628800"/>
            <a:ext cx="8229600" cy="4525963"/>
          </a:xfrm>
        </p:spPr>
        <p:txBody>
          <a:bodyPr/>
          <a:lstStyle/>
          <a:p>
            <a:endParaRPr lang="en-GB" smtClean="0">
              <a:cs typeface="Arial" pitchFamily="34" charset="0"/>
            </a:endParaRPr>
          </a:p>
        </p:txBody>
      </p:sp>
      <p:sp>
        <p:nvSpPr>
          <p:cNvPr id="9" name="Text Box 3"/>
          <p:cNvSpPr txBox="1">
            <a:spLocks noChangeArrowheads="1"/>
          </p:cNvSpPr>
          <p:nvPr/>
        </p:nvSpPr>
        <p:spPr bwMode="auto">
          <a:xfrm>
            <a:off x="773723" y="3200411"/>
            <a:ext cx="7385538" cy="2678113"/>
          </a:xfrm>
          <a:prstGeom prst="rect">
            <a:avLst/>
          </a:prstGeom>
          <a:solidFill>
            <a:schemeClr val="tx2">
              <a:lumMod val="40000"/>
              <a:lumOff val="60000"/>
            </a:schemeClr>
          </a:solidFill>
          <a:ln w="57150" cmpd="thinThick">
            <a:solidFill>
              <a:srgbClr val="F33B67"/>
            </a:solidFill>
            <a:miter lim="800000"/>
            <a:headEnd/>
            <a:tailEnd/>
          </a:ln>
          <a:effectLst>
            <a:outerShdw dist="107763" dir="2700000" algn="ctr" rotWithShape="0">
              <a:srgbClr val="808080"/>
            </a:outerShdw>
          </a:effectLst>
        </p:spPr>
        <p:txBody>
          <a:bodyPr>
            <a:spAutoFit/>
          </a:bodyPr>
          <a:lstStyle/>
          <a:p>
            <a:pPr algn="just">
              <a:spcBef>
                <a:spcPct val="50000"/>
              </a:spcBef>
              <a:buSzPct val="140000"/>
              <a:defRPr/>
            </a:pPr>
            <a:r>
              <a:rPr lang="ar-SA" sz="2400" b="1" dirty="0">
                <a:solidFill>
                  <a:srgbClr val="002A00"/>
                </a:solidFill>
                <a:latin typeface="Arial" charset="0"/>
                <a:cs typeface="Arial" charset="0"/>
              </a:rPr>
              <a:t>مراحل الدورة المحاسبية: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التسجيل في دفتر اليومية العامة</a:t>
            </a:r>
          </a:p>
          <a:p>
            <a:pPr marL="355600" indent="-355600" algn="just">
              <a:spcBef>
                <a:spcPct val="50000"/>
              </a:spcBef>
              <a:buSzPct val="140000"/>
              <a:buFont typeface="Wingdings" pitchFamily="2" charset="2"/>
              <a:buChar char="Ø"/>
              <a:defRPr/>
            </a:pPr>
            <a:r>
              <a:rPr lang="ar-SA" sz="2400" b="1" u="sng" dirty="0">
                <a:solidFill>
                  <a:srgbClr val="FF0000"/>
                </a:solidFill>
                <a:latin typeface="Arial" charset="0"/>
                <a:cs typeface="Arial" charset="0"/>
              </a:rPr>
              <a:t>ترحيل القيود من دفتر اليومية إلى دفتر الأستاذ العام </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إعداد ميزان المراجعة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إعداد القوائم المالية</a:t>
            </a:r>
          </a:p>
        </p:txBody>
      </p:sp>
      <p:sp>
        <p:nvSpPr>
          <p:cNvPr id="10" name="AutoShape 4"/>
          <p:cNvSpPr>
            <a:spLocks noChangeArrowheads="1"/>
          </p:cNvSpPr>
          <p:nvPr/>
        </p:nvSpPr>
        <p:spPr bwMode="auto">
          <a:xfrm>
            <a:off x="2602523" y="1752600"/>
            <a:ext cx="5487866" cy="1079500"/>
          </a:xfrm>
          <a:prstGeom prst="flowChartTerminator">
            <a:avLst/>
          </a:prstGeom>
          <a:solidFill>
            <a:schemeClr val="accent6">
              <a:lumMod val="20000"/>
              <a:lumOff val="80000"/>
            </a:schemeClr>
          </a:solidFill>
          <a:ln w="9525">
            <a:noFill/>
            <a:miter lim="800000"/>
            <a:headEnd/>
            <a:tailEnd/>
          </a:ln>
          <a:effectLst>
            <a:outerShdw dist="107763" dir="2700000" algn="ctr" rotWithShape="0">
              <a:srgbClr val="808080"/>
            </a:outerShdw>
          </a:effectLst>
        </p:spPr>
        <p:txBody>
          <a:bodyPr wrap="none" anchor="ctr"/>
          <a:lstStyle/>
          <a:p>
            <a:pPr>
              <a:defRPr/>
            </a:pPr>
            <a:r>
              <a:rPr lang="ar-SA" sz="2800" b="1" dirty="0">
                <a:latin typeface="Tahoma" pitchFamily="34" charset="0"/>
                <a:cs typeface="Bader" pitchFamily="10" charset="-78"/>
              </a:rPr>
              <a:t>هل تتذكر مراحل الدورة المحاسبية</a:t>
            </a:r>
            <a:endParaRPr lang="en-GB" sz="2800" b="1" dirty="0">
              <a:solidFill>
                <a:schemeClr val="accent6">
                  <a:lumMod val="50000"/>
                </a:schemeClr>
              </a:solidFill>
              <a:latin typeface="Tahoma" pitchFamily="34" charset="0"/>
              <a:cs typeface="Bader" pitchFamily="10" charset="-78"/>
            </a:endParaRPr>
          </a:p>
        </p:txBody>
      </p:sp>
      <p:sp>
        <p:nvSpPr>
          <p:cNvPr id="129031" name="Rectangle 7"/>
          <p:cNvSpPr>
            <a:spLocks noChangeArrowheads="1"/>
          </p:cNvSpPr>
          <p:nvPr/>
        </p:nvSpPr>
        <p:spPr bwMode="auto">
          <a:xfrm>
            <a:off x="2180492" y="381000"/>
            <a:ext cx="5205046"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SA" sz="3200" b="1">
                <a:solidFill>
                  <a:srgbClr val="FF0000"/>
                </a:solidFill>
              </a:rPr>
              <a:t>تابع الدورة المحاسبية</a:t>
            </a:r>
            <a:endParaRPr lang="en-GB" sz="3200">
              <a:solidFill>
                <a:srgbClr val="FF0000"/>
              </a:solidFill>
            </a:endParaRPr>
          </a:p>
        </p:txBody>
      </p:sp>
      <p:sp>
        <p:nvSpPr>
          <p:cNvPr id="11"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a:t>
            </a:fld>
            <a:endParaRPr lang="en-US" dirty="0">
              <a:solidFill>
                <a:prstClr val="white"/>
              </a:solidFill>
              <a:cs typeface="Arial" pitchFamily="34" charset="0"/>
            </a:endParaRPr>
          </a:p>
        </p:txBody>
      </p:sp>
    </p:spTree>
    <p:extLst>
      <p:ext uri="{BB962C8B-B14F-4D97-AF65-F5344CB8AC3E}">
        <p14:creationId xmlns:p14="http://schemas.microsoft.com/office/powerpoint/2010/main" val="8987230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linds(horizontal)">
                                      <p:cBhvr>
                                        <p:cTn id="12" dur="500"/>
                                        <p:tgtEl>
                                          <p:spTgt spid="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blinds(horizontal)">
                                      <p:cBhvr>
                                        <p:cTn id="17" dur="500"/>
                                        <p:tgtEl>
                                          <p:spTgt spid="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blinds(horizontal)">
                                      <p:cBhvr>
                                        <p:cTn id="22" dur="500"/>
                                        <p:tgtEl>
                                          <p:spTgt spid="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blinds(horizontal)">
                                      <p:cBhvr>
                                        <p:cTn id="27" dur="500"/>
                                        <p:tgtEl>
                                          <p:spTgt spid="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blinds(horizontal)">
                                      <p:cBhvr>
                                        <p:cTn id="3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pPr algn="ctr" eaLnBrk="1" hangingPunct="1"/>
            <a:r>
              <a:rPr lang="en-US" sz="3200" b="1" smtClean="0">
                <a:solidFill>
                  <a:srgbClr val="FF0000"/>
                </a:solidFill>
                <a:cs typeface="Arial" pitchFamily="34" charset="0"/>
              </a:rPr>
              <a:t/>
            </a:r>
            <a:br>
              <a:rPr lang="en-US" sz="3200" b="1" smtClean="0">
                <a:solidFill>
                  <a:srgbClr val="FF0000"/>
                </a:solidFill>
                <a:cs typeface="Arial" pitchFamily="34" charset="0"/>
              </a:rPr>
            </a:br>
            <a:r>
              <a:rPr lang="ar-SA" sz="3200" b="1" smtClean="0">
                <a:solidFill>
                  <a:srgbClr val="FF0000"/>
                </a:solidFill>
                <a:cs typeface="Arial" pitchFamily="34" charset="0"/>
              </a:rPr>
              <a:t>ثانياً:الترحيل إلى دفتر الأستاذ</a:t>
            </a:r>
            <a:endParaRPr lang="en-GB" sz="3200" smtClean="0">
              <a:solidFill>
                <a:srgbClr val="FF0000"/>
              </a:solidFill>
              <a:cs typeface="Arial" pitchFamily="34" charset="0"/>
            </a:endParaRPr>
          </a:p>
        </p:txBody>
      </p:sp>
      <p:sp>
        <p:nvSpPr>
          <p:cNvPr id="3" name="Content Placeholder 2"/>
          <p:cNvSpPr>
            <a:spLocks noGrp="1"/>
          </p:cNvSpPr>
          <p:nvPr>
            <p:ph idx="1"/>
          </p:nvPr>
        </p:nvSpPr>
        <p:spPr/>
        <p:txBody>
          <a:bodyPr/>
          <a:lstStyle/>
          <a:p>
            <a:pPr eaLnBrk="1" hangingPunct="1"/>
            <a:r>
              <a:rPr lang="en-GB" b="1" smtClean="0">
                <a:cs typeface="Arial" pitchFamily="34" charset="0"/>
              </a:rPr>
              <a:t>Leger</a:t>
            </a:r>
            <a:r>
              <a:rPr lang="ar-SA" b="1" smtClean="0">
                <a:solidFill>
                  <a:srgbClr val="FF0000"/>
                </a:solidFill>
                <a:cs typeface="Arial" pitchFamily="34" charset="0"/>
              </a:rPr>
              <a:t>دفتر الأستاذ  </a:t>
            </a:r>
          </a:p>
          <a:p>
            <a:pPr algn="just" rtl="1" eaLnBrk="1" hangingPunct="1">
              <a:lnSpc>
                <a:spcPct val="150000"/>
              </a:lnSpc>
            </a:pPr>
            <a:r>
              <a:rPr lang="ar-SA" b="1" smtClean="0">
                <a:cs typeface="Arial" pitchFamily="34" charset="0"/>
              </a:rPr>
              <a:t>هو سجل تنقل إليه العمليات الخاصة بكل حساب على حدة من دفتر اليومية، وسواء أكانت تلك العمليات مدينة أم دائنة، حيث تثبت في صفحة مستقلة أو أكثر، وبما يساعد على استخراج رصيد الحساب.</a:t>
            </a:r>
            <a:endParaRPr lang="en-GB" b="1" smtClean="0">
              <a:cs typeface="Arial" pitchFamily="34" charset="0"/>
            </a:endParaRP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a:t>
            </a:fld>
            <a:endParaRPr lang="en-US" dirty="0">
              <a:solidFill>
                <a:prstClr val="white"/>
              </a:solidFill>
              <a:cs typeface="Arial" pitchFamily="34" charset="0"/>
            </a:endParaRPr>
          </a:p>
        </p:txBody>
      </p:sp>
    </p:spTree>
    <p:extLst>
      <p:ext uri="{BB962C8B-B14F-4D97-AF65-F5344CB8AC3E}">
        <p14:creationId xmlns:p14="http://schemas.microsoft.com/office/powerpoint/2010/main" val="28312800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smtClean="0">
                <a:solidFill>
                  <a:srgbClr val="FF0000"/>
                </a:solidFill>
                <a:cs typeface="Arial" pitchFamily="34" charset="0"/>
              </a:rPr>
              <a:t>المقصود بالترحيل إلى دفتر الأستاذ</a:t>
            </a:r>
          </a:p>
        </p:txBody>
      </p:sp>
      <p:sp>
        <p:nvSpPr>
          <p:cNvPr id="3" name="عنصر نائب للمحتوى 2"/>
          <p:cNvSpPr>
            <a:spLocks noGrp="1"/>
          </p:cNvSpPr>
          <p:nvPr>
            <p:ph idx="1"/>
          </p:nvPr>
        </p:nvSpPr>
        <p:spPr>
          <a:xfrm>
            <a:off x="351692" y="1600206"/>
            <a:ext cx="8335108" cy="4525963"/>
          </a:xfrm>
        </p:spPr>
        <p:txBody>
          <a:bodyPr/>
          <a:lstStyle/>
          <a:p>
            <a:pPr>
              <a:lnSpc>
                <a:spcPct val="200000"/>
              </a:lnSpc>
              <a:spcBef>
                <a:spcPct val="50000"/>
              </a:spcBef>
            </a:pPr>
            <a:r>
              <a:rPr lang="en-GB" b="1" smtClean="0">
                <a:solidFill>
                  <a:srgbClr val="FF0000"/>
                </a:solidFill>
                <a:latin typeface="Times New Roman" pitchFamily="18" charset="0"/>
                <a:cs typeface="Times New Roman" pitchFamily="18" charset="0"/>
              </a:rPr>
              <a:t>Posting</a:t>
            </a:r>
            <a:r>
              <a:rPr lang="ar-SA" b="1" smtClean="0">
                <a:latin typeface="Times New Roman" pitchFamily="18" charset="0"/>
                <a:cs typeface="Times New Roman" pitchFamily="18" charset="0"/>
              </a:rPr>
              <a:t>الترحيل: </a:t>
            </a:r>
            <a:endParaRPr lang="en-GB" b="1" smtClean="0">
              <a:latin typeface="Times New Roman" pitchFamily="18" charset="0"/>
              <a:cs typeface="Times New Roman" pitchFamily="18" charset="0"/>
            </a:endParaRPr>
          </a:p>
          <a:p>
            <a:pPr>
              <a:lnSpc>
                <a:spcPct val="200000"/>
              </a:lnSpc>
              <a:spcBef>
                <a:spcPct val="50000"/>
              </a:spcBef>
            </a:pPr>
            <a:r>
              <a:rPr lang="ar-SA" b="1" smtClean="0">
                <a:latin typeface="Times New Roman" pitchFamily="18" charset="0"/>
                <a:cs typeface="Times New Roman" pitchFamily="18" charset="0"/>
              </a:rPr>
              <a:t> </a:t>
            </a:r>
            <a:r>
              <a:rPr lang="ar-SA" smtClean="0">
                <a:latin typeface="Times New Roman" pitchFamily="18" charset="0"/>
                <a:cs typeface="Times New Roman" pitchFamily="18" charset="0"/>
              </a:rPr>
              <a:t>يقصد بالترحيل نقل القيود بأطرافها المدينة والدائنة من   دفتر اليومية إلى   الحسابات  المختصة  بدفتر الأستاذ</a:t>
            </a:r>
          </a:p>
          <a:p>
            <a:pPr>
              <a:lnSpc>
                <a:spcPct val="150000"/>
              </a:lnSpc>
              <a:spcBef>
                <a:spcPct val="50000"/>
              </a:spcBef>
            </a:pPr>
            <a:r>
              <a:rPr lang="ar-SA" b="1" smtClean="0">
                <a:latin typeface="Times New Roman" pitchFamily="18" charset="0"/>
                <a:cs typeface="Times New Roman" pitchFamily="18" charset="0"/>
              </a:rPr>
              <a:t> </a:t>
            </a:r>
            <a:endParaRPr lang="en-GB" b="1" smtClean="0">
              <a:latin typeface="Times New Roman" pitchFamily="18" charset="0"/>
              <a:cs typeface="Times New Roman" pitchFamily="18" charset="0"/>
            </a:endParaRPr>
          </a:p>
          <a:p>
            <a:endParaRPr lang="ar-SA" smtClean="0">
              <a:cs typeface="Arial" pitchFamily="34" charset="0"/>
            </a:endParaRP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5</a:t>
            </a:fld>
            <a:endParaRPr lang="en-US" dirty="0">
              <a:solidFill>
                <a:prstClr val="white"/>
              </a:solidFill>
              <a:cs typeface="Arial" pitchFamily="34" charset="0"/>
            </a:endParaRPr>
          </a:p>
        </p:txBody>
      </p:sp>
    </p:spTree>
    <p:extLst>
      <p:ext uri="{BB962C8B-B14F-4D97-AF65-F5344CB8AC3E}">
        <p14:creationId xmlns:p14="http://schemas.microsoft.com/office/powerpoint/2010/main" val="41548812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74638"/>
            <a:ext cx="8124092" cy="1020762"/>
          </a:xfrm>
        </p:spPr>
        <p:txBody>
          <a:bodyPr/>
          <a:lstStyle/>
          <a:p>
            <a:r>
              <a:rPr lang="ar-SA" sz="3200" b="1" smtClean="0">
                <a:solidFill>
                  <a:srgbClr val="FF0000"/>
                </a:solidFill>
                <a:cs typeface="Arial" pitchFamily="34" charset="0"/>
              </a:rPr>
              <a:t>شكل الحساب في دفتر الأستاذ</a:t>
            </a:r>
            <a:endParaRPr lang="en-GB" sz="3200" b="1" smtClean="0">
              <a:solidFill>
                <a:srgbClr val="FF0000"/>
              </a:solidFill>
              <a:cs typeface="Arial" pitchFamily="34" charset="0"/>
            </a:endParaRPr>
          </a:p>
        </p:txBody>
      </p:sp>
      <p:sp>
        <p:nvSpPr>
          <p:cNvPr id="132099" name="Content Placeholder 2"/>
          <p:cNvSpPr>
            <a:spLocks noGrp="1"/>
          </p:cNvSpPr>
          <p:nvPr>
            <p:ph sz="quarter" idx="1"/>
          </p:nvPr>
        </p:nvSpPr>
        <p:spPr/>
        <p:txBody>
          <a:bodyPr/>
          <a:lstStyle/>
          <a:p>
            <a:r>
              <a:rPr lang="ar-SA" smtClean="0">
                <a:cs typeface="Arial" pitchFamily="34" charset="0"/>
              </a:rPr>
              <a:t> </a:t>
            </a:r>
            <a:r>
              <a:rPr lang="en-GB" smtClean="0">
                <a:cs typeface="Arial" pitchFamily="34" charset="0"/>
              </a:rPr>
              <a:t> </a:t>
            </a:r>
          </a:p>
        </p:txBody>
      </p:sp>
      <p:graphicFrame>
        <p:nvGraphicFramePr>
          <p:cNvPr id="10" name="Group 101"/>
          <p:cNvGraphicFramePr>
            <a:graphicFrameLocks noGrp="1"/>
          </p:cNvGraphicFramePr>
          <p:nvPr/>
        </p:nvGraphicFramePr>
        <p:xfrm>
          <a:off x="562714" y="1676407"/>
          <a:ext cx="8159259" cy="3883025"/>
        </p:xfrm>
        <a:graphic>
          <a:graphicData uri="http://schemas.openxmlformats.org/drawingml/2006/table">
            <a:tbl>
              <a:tblPr rtl="1"/>
              <a:tblGrid>
                <a:gridCol w="688769"/>
                <a:gridCol w="2014362"/>
                <a:gridCol w="562027"/>
                <a:gridCol w="845636"/>
                <a:gridCol w="681497"/>
                <a:gridCol w="2009170"/>
                <a:gridCol w="537094"/>
                <a:gridCol w="820704"/>
              </a:tblGrid>
              <a:tr h="110936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225219">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rgbClr val="FF0000"/>
                          </a:solidFill>
                          <a:effectLst/>
                          <a:latin typeface="Arial" charset="0"/>
                          <a:cs typeface="Arial" charset="0"/>
                        </a:rPr>
                        <a:t>xx</a:t>
                      </a:r>
                      <a:endParaRPr kumimoji="0" lang="en-US"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أول المدة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1/1</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dirty="0" smtClean="0">
                          <a:ln>
                            <a:noFill/>
                          </a:ln>
                          <a:solidFill>
                            <a:srgbClr val="FF0000"/>
                          </a:solidFill>
                          <a:effectLst/>
                          <a:latin typeface="Arial" charset="0"/>
                          <a:cs typeface="Arial" charset="0"/>
                        </a:rPr>
                        <a:t>xx</a:t>
                      </a:r>
                      <a:endParaRPr kumimoji="0" lang="en-US" sz="2000" b="0" i="0" u="none" strike="noStrike" cap="none" normalizeH="0" baseline="0" dirty="0" smtClean="0">
                        <a:ln>
                          <a:noFill/>
                        </a:ln>
                        <a:solidFill>
                          <a:srgbClr val="FF0000"/>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آخر المدة</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54843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GB" sz="2000" b="0" i="0" u="sng" strike="noStrike" cap="none" normalizeH="0" baseline="0" dirty="0" smtClean="0">
                          <a:ln>
                            <a:noFill/>
                          </a:ln>
                          <a:solidFill>
                            <a:schemeClr val="tx1"/>
                          </a:solidFill>
                          <a:effectLst/>
                          <a:latin typeface="Arial" charset="0"/>
                          <a:cs typeface="Arial" charset="0"/>
                        </a:rPr>
                        <a:t>xxx</a:t>
                      </a:r>
                      <a:endParaRPr kumimoji="0" lang="en-US" sz="2000" b="0" i="0" u="sng" strike="noStrike" cap="none" normalizeH="0" baseline="0" dirty="0" smtClean="0">
                        <a:ln>
                          <a:noFill/>
                        </a:ln>
                        <a:solidFill>
                          <a:schemeClr val="tx1"/>
                        </a:solidFill>
                        <a:effectLst/>
                        <a:latin typeface="Arial" charset="0"/>
                        <a:cs typeface="Arial"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000" b="0" i="0" u="sng" strike="noStrike" cap="none" normalizeH="0" baseline="0" dirty="0" smtClean="0">
                          <a:ln>
                            <a:noFill/>
                          </a:ln>
                          <a:solidFill>
                            <a:schemeClr val="tx1"/>
                          </a:solidFill>
                          <a:effectLst/>
                          <a:latin typeface="Arial" charset="0"/>
                          <a:cs typeface="Arial" charset="0"/>
                        </a:rPr>
                        <a:t>xxx</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279" name="Text Box 95"/>
          <p:cNvSpPr txBox="1">
            <a:spLocks noChangeArrowheads="1"/>
          </p:cNvSpPr>
          <p:nvPr/>
        </p:nvSpPr>
        <p:spPr bwMode="auto">
          <a:xfrm>
            <a:off x="7596554" y="1219209"/>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10280" name="Text Box 96"/>
          <p:cNvSpPr txBox="1">
            <a:spLocks noChangeArrowheads="1"/>
          </p:cNvSpPr>
          <p:nvPr/>
        </p:nvSpPr>
        <p:spPr bwMode="auto">
          <a:xfrm>
            <a:off x="844062" y="1219209"/>
            <a:ext cx="83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دائن</a:t>
            </a:r>
            <a:endParaRPr lang="en-GB" sz="2400" b="1"/>
          </a:p>
        </p:txBody>
      </p:sp>
      <p:sp>
        <p:nvSpPr>
          <p:cNvPr id="132142" name="Text Box 97"/>
          <p:cNvSpPr txBox="1">
            <a:spLocks noChangeArrowheads="1"/>
          </p:cNvSpPr>
          <p:nvPr/>
        </p:nvSpPr>
        <p:spPr bwMode="auto">
          <a:xfrm>
            <a:off x="5317789" y="3008314"/>
            <a:ext cx="184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p>
        </p:txBody>
      </p:sp>
      <p:sp>
        <p:nvSpPr>
          <p:cNvPr id="11" name="Text Box 95"/>
          <p:cNvSpPr txBox="1">
            <a:spLocks noChangeArrowheads="1"/>
          </p:cNvSpPr>
          <p:nvPr/>
        </p:nvSpPr>
        <p:spPr bwMode="auto">
          <a:xfrm>
            <a:off x="3094892" y="990609"/>
            <a:ext cx="2321169"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(البنك مثلاً)</a:t>
            </a:r>
            <a:endParaRPr lang="en-GB" sz="2400" b="1"/>
          </a:p>
        </p:txBody>
      </p:sp>
      <p:sp>
        <p:nvSpPr>
          <p:cNvPr id="12"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6</a:t>
            </a:fld>
            <a:endParaRPr lang="en-US" dirty="0">
              <a:solidFill>
                <a:prstClr val="white"/>
              </a:solidFill>
              <a:cs typeface="Arial" pitchFamily="34" charset="0"/>
            </a:endParaRPr>
          </a:p>
        </p:txBody>
      </p:sp>
    </p:spTree>
    <p:extLst>
      <p:ext uri="{BB962C8B-B14F-4D97-AF65-F5344CB8AC3E}">
        <p14:creationId xmlns:p14="http://schemas.microsoft.com/office/powerpoint/2010/main" val="13492244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279"/>
                                        </p:tgtEl>
                                        <p:attrNameLst>
                                          <p:attrName>style.visibility</p:attrName>
                                        </p:attrNameLst>
                                      </p:cBhvr>
                                      <p:to>
                                        <p:strVal val="visible"/>
                                      </p:to>
                                    </p:set>
                                    <p:animEffect transition="in" filter="blinds(horizontal)">
                                      <p:cBhvr>
                                        <p:cTn id="17" dur="500"/>
                                        <p:tgtEl>
                                          <p:spTgt spid="1027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280"/>
                                        </p:tgtEl>
                                        <p:attrNameLst>
                                          <p:attrName>style.visibility</p:attrName>
                                        </p:attrNameLst>
                                      </p:cBhvr>
                                      <p:to>
                                        <p:strVal val="visible"/>
                                      </p:to>
                                    </p:set>
                                    <p:animEffect transition="in" filter="blinds(horizontal)">
                                      <p:cBhvr>
                                        <p:cTn id="22" dur="500"/>
                                        <p:tgtEl>
                                          <p:spTgt spid="1028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79" grpId="0"/>
      <p:bldP spid="1028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200" b="1" smtClean="0">
                <a:solidFill>
                  <a:srgbClr val="FF0000"/>
                </a:solidFill>
                <a:cs typeface="Arial" pitchFamily="34" charset="0"/>
              </a:rPr>
              <a:t>الترصيد  </a:t>
            </a:r>
            <a:r>
              <a:rPr lang="en-GB" sz="3200" b="1" smtClean="0">
                <a:solidFill>
                  <a:srgbClr val="FF0000"/>
                </a:solidFill>
                <a:cs typeface="Arial" pitchFamily="34" charset="0"/>
              </a:rPr>
              <a:t>Balancing</a:t>
            </a:r>
          </a:p>
        </p:txBody>
      </p:sp>
      <p:sp>
        <p:nvSpPr>
          <p:cNvPr id="3" name="Content Placeholder 2"/>
          <p:cNvSpPr>
            <a:spLocks noGrp="1"/>
          </p:cNvSpPr>
          <p:nvPr>
            <p:ph idx="1"/>
          </p:nvPr>
        </p:nvSpPr>
        <p:spPr/>
        <p:txBody>
          <a:bodyPr/>
          <a:lstStyle/>
          <a:p>
            <a:pPr>
              <a:lnSpc>
                <a:spcPct val="150000"/>
              </a:lnSpc>
            </a:pPr>
            <a:r>
              <a:rPr lang="ar-SA" smtClean="0">
                <a:cs typeface="Arial" pitchFamily="34" charset="0"/>
              </a:rPr>
              <a:t>هو استخراج نتيجة العمليات المالية التي أثرت على الحسابات في </a:t>
            </a:r>
          </a:p>
          <a:p>
            <a:pPr>
              <a:lnSpc>
                <a:spcPct val="150000"/>
              </a:lnSpc>
            </a:pPr>
            <a:r>
              <a:rPr lang="ar-SA" smtClean="0">
                <a:cs typeface="Arial" pitchFamily="34" charset="0"/>
              </a:rPr>
              <a:t>دفتر الأستاذ تمهيداً لإعداد ميزان المراجعة</a:t>
            </a:r>
          </a:p>
          <a:p>
            <a:r>
              <a:rPr lang="ar-SA" b="1" smtClean="0">
                <a:solidFill>
                  <a:srgbClr val="FF0000"/>
                </a:solidFill>
                <a:cs typeface="Arial" pitchFamily="34" charset="0"/>
              </a:rPr>
              <a:t>خطوات الترصيد</a:t>
            </a:r>
          </a:p>
          <a:p>
            <a:pPr>
              <a:lnSpc>
                <a:spcPct val="150000"/>
              </a:lnSpc>
            </a:pPr>
            <a:r>
              <a:rPr lang="ar-SA" smtClean="0">
                <a:cs typeface="Arial" pitchFamily="34" charset="0"/>
              </a:rPr>
              <a:t>1- يجمع جانبي الحساب ويسجل المجموع الأكبر في الجانبين</a:t>
            </a:r>
          </a:p>
          <a:p>
            <a:pPr>
              <a:lnSpc>
                <a:spcPct val="150000"/>
              </a:lnSpc>
            </a:pPr>
            <a:r>
              <a:rPr lang="ar-SA" smtClean="0">
                <a:cs typeface="Arial" pitchFamily="34" charset="0"/>
              </a:rPr>
              <a:t>2- يستخرج المتمم الحسابي للجانب الأصغر ويسمى الرصيد</a:t>
            </a:r>
            <a:endParaRPr lang="en-GB" smtClean="0">
              <a:cs typeface="Arial" pitchFamily="34" charset="0"/>
            </a:endParaRP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7</a:t>
            </a:fld>
            <a:endParaRPr lang="en-US" dirty="0">
              <a:solidFill>
                <a:prstClr val="white"/>
              </a:solidFill>
              <a:cs typeface="Arial" pitchFamily="34" charset="0"/>
            </a:endParaRPr>
          </a:p>
        </p:txBody>
      </p:sp>
    </p:spTree>
    <p:extLst>
      <p:ext uri="{BB962C8B-B14F-4D97-AF65-F5344CB8AC3E}">
        <p14:creationId xmlns:p14="http://schemas.microsoft.com/office/powerpoint/2010/main" val="36095701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776308491"/>
              </p:ext>
            </p:extLst>
          </p:nvPr>
        </p:nvGraphicFramePr>
        <p:xfrm>
          <a:off x="492369" y="457200"/>
          <a:ext cx="82296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8</a:t>
            </a:fld>
            <a:endParaRPr lang="en-US" dirty="0">
              <a:solidFill>
                <a:prstClr val="white"/>
              </a:solidFill>
              <a:cs typeface="Arial" pitchFamily="34" charset="0"/>
            </a:endParaRPr>
          </a:p>
        </p:txBody>
      </p:sp>
    </p:spTree>
    <p:extLst>
      <p:ext uri="{BB962C8B-B14F-4D97-AF65-F5344CB8AC3E}">
        <p14:creationId xmlns:p14="http://schemas.microsoft.com/office/powerpoint/2010/main" val="364262634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135171"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457200" y="274638"/>
            <a:ext cx="8124092" cy="1020762"/>
          </a:xfrm>
          <a:prstGeom prst="rect">
            <a:avLst/>
          </a:prstGeom>
          <a:noFill/>
          <a:ln w="9525">
            <a:noFill/>
            <a:miter lim="800000"/>
            <a:headEnd/>
            <a:tailEnd/>
          </a:ln>
        </p:spPr>
        <p:txBody>
          <a:bodyPr anchor="ctr"/>
          <a:lstStyle/>
          <a:p>
            <a:pPr rtl="0" eaLnBrk="0" hangingPunct="0">
              <a:defRPr/>
            </a:pPr>
            <a:r>
              <a:rPr lang="ar-SA" sz="3200" b="1" dirty="0" err="1">
                <a:solidFill>
                  <a:srgbClr val="FF0000"/>
                </a:solidFill>
                <a:latin typeface="+mj-lt"/>
                <a:ea typeface="+mj-ea"/>
                <a:cs typeface="Arial" charset="0"/>
              </a:rPr>
              <a:t>ترصيد</a:t>
            </a:r>
            <a:r>
              <a:rPr lang="ar-SA" sz="3200" b="1" dirty="0">
                <a:solidFill>
                  <a:srgbClr val="FF0000"/>
                </a:solidFill>
                <a:latin typeface="+mj-lt"/>
                <a:ea typeface="+mj-ea"/>
                <a:cs typeface="Arial" charset="0"/>
              </a:rPr>
              <a:t> الحسابات (حساب مقفل)    </a:t>
            </a:r>
            <a:r>
              <a:rPr lang="ar-SA" sz="3200" i="1" dirty="0">
                <a:latin typeface="+mj-lt"/>
                <a:ea typeface="+mj-ea"/>
                <a:cs typeface="Arial" charset="0"/>
              </a:rPr>
              <a:t>(</a:t>
            </a:r>
            <a:r>
              <a:rPr lang="ar-SA" sz="3200" b="1" dirty="0">
                <a:solidFill>
                  <a:srgbClr val="FF0000"/>
                </a:solidFill>
                <a:latin typeface="+mj-lt"/>
                <a:ea typeface="+mj-ea"/>
                <a:cs typeface="Arial" charset="0"/>
              </a:rPr>
              <a:t> </a:t>
            </a:r>
            <a:r>
              <a:rPr lang="ar-SA" sz="3200" i="1" dirty="0">
                <a:latin typeface="+mj-lt"/>
                <a:ea typeface="+mj-ea"/>
                <a:cs typeface="Arial" charset="0"/>
              </a:rPr>
              <a:t>مثال لحساب البنك)</a:t>
            </a:r>
            <a:endParaRPr lang="en-GB" sz="3200" i="1" dirty="0">
              <a:latin typeface="+mj-lt"/>
              <a:ea typeface="+mj-ea"/>
              <a:cs typeface="Arial" charset="0"/>
            </a:endParaRPr>
          </a:p>
        </p:txBody>
      </p:sp>
      <p:sp>
        <p:nvSpPr>
          <p:cNvPr id="6" name="Content Placeholder 2"/>
          <p:cNvSpPr txBox="1">
            <a:spLocks/>
          </p:cNvSpPr>
          <p:nvPr/>
        </p:nvSpPr>
        <p:spPr bwMode="auto">
          <a:xfrm>
            <a:off x="457200" y="1600206"/>
            <a:ext cx="8229600" cy="4525963"/>
          </a:xfrm>
          <a:prstGeom prst="rect">
            <a:avLst/>
          </a:prstGeom>
          <a:noFill/>
          <a:ln w="9525">
            <a:noFill/>
            <a:miter lim="800000"/>
            <a:headEnd/>
            <a:tailEnd/>
          </a:ln>
        </p:spPr>
        <p:txBody>
          <a:bodyPr/>
          <a:lstStyle/>
          <a:p>
            <a:pPr marL="342900" indent="-342900" rtl="0" eaLnBrk="0" hangingPunct="0">
              <a:spcBef>
                <a:spcPct val="20000"/>
              </a:spcBef>
              <a:buFont typeface="Arial" pitchFamily="34" charset="0"/>
              <a:buNone/>
              <a:defRPr/>
            </a:pPr>
            <a:r>
              <a:rPr lang="ar-SA" sz="3200">
                <a:latin typeface="+mn-lt"/>
                <a:cs typeface="Arial" charset="0"/>
              </a:rPr>
              <a:t> </a:t>
            </a:r>
            <a:r>
              <a:rPr lang="en-GB" sz="3200">
                <a:latin typeface="+mn-lt"/>
                <a:cs typeface="Arial" charset="0"/>
              </a:rPr>
              <a:t> </a:t>
            </a:r>
            <a:endParaRPr lang="en-GB" sz="3200" dirty="0">
              <a:latin typeface="+mn-lt"/>
              <a:cs typeface="Arial" charset="0"/>
            </a:endParaRPr>
          </a:p>
        </p:txBody>
      </p:sp>
      <p:graphicFrame>
        <p:nvGraphicFramePr>
          <p:cNvPr id="9" name="Group 101"/>
          <p:cNvGraphicFramePr>
            <a:graphicFrameLocks noGrp="1"/>
          </p:cNvGraphicFramePr>
          <p:nvPr>
            <p:extLst>
              <p:ext uri="{D42A27DB-BD31-4B8C-83A1-F6EECF244321}">
                <p14:modId xmlns:p14="http://schemas.microsoft.com/office/powerpoint/2010/main" val="1647471319"/>
              </p:ext>
            </p:extLst>
          </p:nvPr>
        </p:nvGraphicFramePr>
        <p:xfrm>
          <a:off x="562710" y="1676400"/>
          <a:ext cx="8299937" cy="3721100"/>
        </p:xfrm>
        <a:graphic>
          <a:graphicData uri="http://schemas.openxmlformats.org/drawingml/2006/table">
            <a:tbl>
              <a:tblPr rtl="1"/>
              <a:tblGrid>
                <a:gridCol w="819236"/>
                <a:gridCol w="1930501"/>
                <a:gridCol w="571718"/>
                <a:gridCol w="860216"/>
                <a:gridCol w="840888"/>
                <a:gridCol w="1896170"/>
                <a:gridCol w="546354"/>
                <a:gridCol w="834854"/>
              </a:tblGrid>
              <a:tr h="94185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المبلغ</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البيان</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رقم القيد</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التاريخ</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المبلغ</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البيان</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رقم القيد</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التاريخ</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113555">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2000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3000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5000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rgbClr val="FF0000"/>
                          </a:solidFill>
                          <a:effectLst/>
                          <a:latin typeface="Arial" charset="0"/>
                          <a:cs typeface="Arial" charset="0"/>
                        </a:rPr>
                        <a:t>رصيد أول المدة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إلى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إلى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rgbClr val="FF0000"/>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1000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7000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2000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من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من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من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66569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0" i="0" u="sng" strike="noStrike" cap="none" normalizeH="0" baseline="0" dirty="0" smtClean="0">
                          <a:ln>
                            <a:noFill/>
                          </a:ln>
                          <a:solidFill>
                            <a:schemeClr val="tx1"/>
                          </a:solidFill>
                          <a:effectLst/>
                          <a:latin typeface="Arial" charset="0"/>
                          <a:cs typeface="Arial" charset="0"/>
                        </a:rPr>
                        <a:t>10000</a:t>
                      </a:r>
                      <a:endParaRPr kumimoji="0" lang="en-US" sz="1900" b="0" i="0" u="sng" strike="noStrike" cap="none" normalizeH="0" baseline="0" dirty="0" smtClean="0">
                        <a:ln>
                          <a:noFill/>
                        </a:ln>
                        <a:solidFill>
                          <a:schemeClr val="tx1"/>
                        </a:solidFill>
                        <a:effectLst/>
                        <a:latin typeface="Arial" charset="0"/>
                        <a:cs typeface="Arial" charset="0"/>
                      </a:endParaRPr>
                    </a:p>
                  </a:txBody>
                  <a:tcPr marT="43274" marB="4327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المجموع</a:t>
                      </a:r>
                      <a:endParaRPr kumimoji="0" lang="en-US"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0" i="0" u="sng" strike="noStrike" cap="none" normalizeH="0" baseline="0" dirty="0" smtClean="0">
                          <a:ln>
                            <a:noFill/>
                          </a:ln>
                          <a:solidFill>
                            <a:schemeClr val="tx1"/>
                          </a:solidFill>
                          <a:effectLst/>
                          <a:latin typeface="Arial" charset="0"/>
                          <a:cs typeface="Arial" charset="0"/>
                        </a:rPr>
                        <a:t>10000</a:t>
                      </a:r>
                      <a:endParaRPr kumimoji="0" lang="en-US" sz="1900" b="0" i="0" u="sng"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المجموع</a:t>
                      </a:r>
                      <a:endParaRPr kumimoji="0" lang="en-US"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7596554" y="1219209"/>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11" name="Text Box 96"/>
          <p:cNvSpPr txBox="1">
            <a:spLocks noChangeArrowheads="1"/>
          </p:cNvSpPr>
          <p:nvPr/>
        </p:nvSpPr>
        <p:spPr bwMode="auto">
          <a:xfrm>
            <a:off x="844062" y="1219209"/>
            <a:ext cx="83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دائن</a:t>
            </a:r>
            <a:endParaRPr lang="en-GB" sz="2400" b="1"/>
          </a:p>
        </p:txBody>
      </p:sp>
      <p:sp>
        <p:nvSpPr>
          <p:cNvPr id="135213" name="Text Box 97"/>
          <p:cNvSpPr txBox="1">
            <a:spLocks noChangeArrowheads="1"/>
          </p:cNvSpPr>
          <p:nvPr/>
        </p:nvSpPr>
        <p:spPr bwMode="auto">
          <a:xfrm>
            <a:off x="5317789" y="3008314"/>
            <a:ext cx="184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p>
        </p:txBody>
      </p:sp>
      <p:sp>
        <p:nvSpPr>
          <p:cNvPr id="13" name="Text Box 95"/>
          <p:cNvSpPr txBox="1">
            <a:spLocks noChangeArrowheads="1"/>
          </p:cNvSpPr>
          <p:nvPr/>
        </p:nvSpPr>
        <p:spPr bwMode="auto">
          <a:xfrm>
            <a:off x="3446586" y="990609"/>
            <a:ext cx="196947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البنك </a:t>
            </a:r>
            <a:endParaRPr lang="en-GB" sz="2400" b="1"/>
          </a:p>
        </p:txBody>
      </p:sp>
      <p:sp>
        <p:nvSpPr>
          <p:cNvPr id="15"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9</a:t>
            </a:fld>
            <a:endParaRPr lang="en-US" dirty="0">
              <a:solidFill>
                <a:prstClr val="white"/>
              </a:solidFill>
              <a:cs typeface="Arial" pitchFamily="34" charset="0"/>
            </a:endParaRPr>
          </a:p>
        </p:txBody>
      </p:sp>
    </p:spTree>
    <p:extLst>
      <p:ext uri="{BB962C8B-B14F-4D97-AF65-F5344CB8AC3E}">
        <p14:creationId xmlns:p14="http://schemas.microsoft.com/office/powerpoint/2010/main" val="12912629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136195"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457200" y="274638"/>
            <a:ext cx="8124092" cy="1020762"/>
          </a:xfrm>
          <a:prstGeom prst="rect">
            <a:avLst/>
          </a:prstGeom>
          <a:noFill/>
          <a:ln w="9525">
            <a:noFill/>
            <a:miter lim="800000"/>
            <a:headEnd/>
            <a:tailEnd/>
          </a:ln>
        </p:spPr>
        <p:txBody>
          <a:bodyPr anchor="ctr"/>
          <a:lstStyle/>
          <a:p>
            <a:pPr rtl="0" eaLnBrk="0" hangingPunct="0">
              <a:defRPr/>
            </a:pPr>
            <a:r>
              <a:rPr lang="ar-SA" sz="3200" b="1" dirty="0" err="1">
                <a:solidFill>
                  <a:srgbClr val="FF0000"/>
                </a:solidFill>
                <a:latin typeface="+mj-lt"/>
                <a:ea typeface="+mj-ea"/>
                <a:cs typeface="Arial" charset="0"/>
              </a:rPr>
              <a:t>ترصيد</a:t>
            </a:r>
            <a:r>
              <a:rPr lang="ar-SA" sz="3200" b="1" dirty="0">
                <a:solidFill>
                  <a:srgbClr val="FF0000"/>
                </a:solidFill>
                <a:latin typeface="+mj-lt"/>
                <a:ea typeface="+mj-ea"/>
                <a:cs typeface="Arial" charset="0"/>
              </a:rPr>
              <a:t> الحسابات (رصيد الحساب مدين) </a:t>
            </a:r>
            <a:r>
              <a:rPr lang="ar-SA" sz="3200" i="1" dirty="0">
                <a:cs typeface="Arial" charset="0"/>
              </a:rPr>
              <a:t>(</a:t>
            </a:r>
            <a:r>
              <a:rPr lang="ar-SA" sz="3200" i="1" dirty="0">
                <a:solidFill>
                  <a:srgbClr val="FF0000"/>
                </a:solidFill>
                <a:cs typeface="Arial" charset="0"/>
              </a:rPr>
              <a:t> </a:t>
            </a:r>
            <a:r>
              <a:rPr lang="ar-SA" sz="3200" i="1" dirty="0">
                <a:cs typeface="Arial" charset="0"/>
              </a:rPr>
              <a:t>مثال لحساب البنك)</a:t>
            </a:r>
            <a:endParaRPr lang="en-GB" sz="3200" b="1" dirty="0">
              <a:solidFill>
                <a:srgbClr val="FF0000"/>
              </a:solidFill>
              <a:latin typeface="+mj-lt"/>
              <a:ea typeface="+mj-ea"/>
              <a:cs typeface="Arial" charset="0"/>
            </a:endParaRPr>
          </a:p>
        </p:txBody>
      </p:sp>
      <p:sp>
        <p:nvSpPr>
          <p:cNvPr id="6" name="Content Placeholder 2"/>
          <p:cNvSpPr txBox="1">
            <a:spLocks/>
          </p:cNvSpPr>
          <p:nvPr/>
        </p:nvSpPr>
        <p:spPr bwMode="auto">
          <a:xfrm>
            <a:off x="457200" y="1600206"/>
            <a:ext cx="8229600" cy="4525963"/>
          </a:xfrm>
          <a:prstGeom prst="rect">
            <a:avLst/>
          </a:prstGeom>
          <a:noFill/>
          <a:ln w="9525">
            <a:noFill/>
            <a:miter lim="800000"/>
            <a:headEnd/>
            <a:tailEnd/>
          </a:ln>
        </p:spPr>
        <p:txBody>
          <a:bodyPr/>
          <a:lstStyle/>
          <a:p>
            <a:pPr marL="342900" indent="-342900" rtl="0" eaLnBrk="0" hangingPunct="0">
              <a:spcBef>
                <a:spcPct val="20000"/>
              </a:spcBef>
              <a:buFont typeface="Arial" pitchFamily="34" charset="0"/>
              <a:buNone/>
              <a:defRPr/>
            </a:pPr>
            <a:r>
              <a:rPr lang="ar-SA" sz="3200">
                <a:latin typeface="+mn-lt"/>
                <a:cs typeface="Arial" charset="0"/>
              </a:rPr>
              <a:t> </a:t>
            </a:r>
            <a:r>
              <a:rPr lang="en-GB" sz="3200">
                <a:latin typeface="+mn-lt"/>
                <a:cs typeface="Arial" charset="0"/>
              </a:rPr>
              <a:t> </a:t>
            </a:r>
            <a:endParaRPr lang="en-GB" sz="3200" dirty="0">
              <a:latin typeface="+mn-lt"/>
              <a:cs typeface="Arial" charset="0"/>
            </a:endParaRPr>
          </a:p>
        </p:txBody>
      </p:sp>
      <p:graphicFrame>
        <p:nvGraphicFramePr>
          <p:cNvPr id="9" name="Group 101"/>
          <p:cNvGraphicFramePr>
            <a:graphicFrameLocks noGrp="1"/>
          </p:cNvGraphicFramePr>
          <p:nvPr>
            <p:extLst>
              <p:ext uri="{D42A27DB-BD31-4B8C-83A1-F6EECF244321}">
                <p14:modId xmlns:p14="http://schemas.microsoft.com/office/powerpoint/2010/main" val="2307572626"/>
              </p:ext>
            </p:extLst>
          </p:nvPr>
        </p:nvGraphicFramePr>
        <p:xfrm>
          <a:off x="446856" y="1704979"/>
          <a:ext cx="8275115" cy="4323059"/>
        </p:xfrm>
        <a:graphic>
          <a:graphicData uri="http://schemas.openxmlformats.org/drawingml/2006/table">
            <a:tbl>
              <a:tblPr rtl="1"/>
              <a:tblGrid>
                <a:gridCol w="897148"/>
                <a:gridCol w="1805983"/>
                <a:gridCol w="562027"/>
                <a:gridCol w="845636"/>
                <a:gridCol w="893009"/>
                <a:gridCol w="1965608"/>
                <a:gridCol w="485984"/>
                <a:gridCol w="819720"/>
              </a:tblGrid>
              <a:tr h="84395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223754">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3000</a:t>
                      </a:r>
                      <a:endParaRPr kumimoji="0" lang="en-US" sz="2000" b="0" i="0" u="none" strike="noStrike" cap="none" normalizeH="0" baseline="0" dirty="0" smtClean="0">
                        <a:ln>
                          <a:noFill/>
                        </a:ln>
                        <a:solidFill>
                          <a:srgbClr val="FF0000"/>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T="45086" marB="45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69974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10000</a:t>
                      </a:r>
                      <a:endParaRPr kumimoji="0" lang="en-US" sz="2000" b="0" i="0" u="sng" strike="noStrike" cap="none" normalizeH="0" baseline="0" dirty="0" smtClean="0">
                        <a:ln>
                          <a:noFill/>
                        </a:ln>
                        <a:solidFill>
                          <a:schemeClr val="tx1"/>
                        </a:solidFill>
                        <a:effectLst/>
                        <a:latin typeface="Arial" charset="0"/>
                        <a:cs typeface="Arial" charset="0"/>
                      </a:endParaRPr>
                    </a:p>
                  </a:txBody>
                  <a:tcPr marT="45086" marB="45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10000</a:t>
                      </a:r>
                      <a:endParaRPr kumimoji="0" lang="en-US" sz="2000" b="0" i="0" u="sng"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r>
              <a:tr h="394969">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منقول </a:t>
                      </a:r>
                      <a:endParaRPr kumimoji="0" lang="en-US" sz="2000" b="0" i="0" u="none" strike="noStrike" cap="none" normalizeH="0" baseline="0" dirty="0" smtClean="0">
                        <a:ln>
                          <a:noFill/>
                        </a:ln>
                        <a:solidFill>
                          <a:srgbClr val="FF0000"/>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2"/>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dirty="0"/>
                    </a:p>
                  </a:txBody>
                  <a:tcPr marT="45086" marB="45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7596554" y="1219209"/>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11" name="Text Box 96"/>
          <p:cNvSpPr txBox="1">
            <a:spLocks noChangeArrowheads="1"/>
          </p:cNvSpPr>
          <p:nvPr/>
        </p:nvSpPr>
        <p:spPr bwMode="auto">
          <a:xfrm>
            <a:off x="844062" y="1219209"/>
            <a:ext cx="83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دائن</a:t>
            </a:r>
            <a:endParaRPr lang="en-GB" sz="2400" b="1"/>
          </a:p>
        </p:txBody>
      </p:sp>
      <p:sp>
        <p:nvSpPr>
          <p:cNvPr id="136249" name="Text Box 97"/>
          <p:cNvSpPr txBox="1">
            <a:spLocks noChangeArrowheads="1"/>
          </p:cNvSpPr>
          <p:nvPr/>
        </p:nvSpPr>
        <p:spPr bwMode="auto">
          <a:xfrm>
            <a:off x="5317789" y="3008314"/>
            <a:ext cx="184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p>
        </p:txBody>
      </p:sp>
      <p:sp>
        <p:nvSpPr>
          <p:cNvPr id="13" name="Text Box 95"/>
          <p:cNvSpPr txBox="1">
            <a:spLocks noChangeArrowheads="1"/>
          </p:cNvSpPr>
          <p:nvPr/>
        </p:nvSpPr>
        <p:spPr bwMode="auto">
          <a:xfrm>
            <a:off x="3446586" y="990609"/>
            <a:ext cx="196947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حـ/البنك</a:t>
            </a:r>
            <a:endParaRPr lang="en-GB" sz="2400" b="1"/>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10</a:t>
            </a:fld>
            <a:endParaRPr lang="en-US" dirty="0">
              <a:solidFill>
                <a:prstClr val="white"/>
              </a:solidFill>
              <a:cs typeface="Arial" pitchFamily="34" charset="0"/>
            </a:endParaRPr>
          </a:p>
        </p:txBody>
      </p:sp>
    </p:spTree>
    <p:extLst>
      <p:ext uri="{BB962C8B-B14F-4D97-AF65-F5344CB8AC3E}">
        <p14:creationId xmlns:p14="http://schemas.microsoft.com/office/powerpoint/2010/main" val="18556135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137219"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351692" y="274638"/>
            <a:ext cx="8229600" cy="1020762"/>
          </a:xfrm>
          <a:prstGeom prst="rect">
            <a:avLst/>
          </a:prstGeom>
          <a:noFill/>
          <a:ln w="9525">
            <a:noFill/>
            <a:miter lim="800000"/>
            <a:headEnd/>
            <a:tailEnd/>
          </a:ln>
        </p:spPr>
        <p:txBody>
          <a:bodyPr anchor="ctr"/>
          <a:lstStyle/>
          <a:p>
            <a:pPr rtl="0" eaLnBrk="0" hangingPunct="0">
              <a:defRPr/>
            </a:pPr>
            <a:r>
              <a:rPr lang="ar-SA" sz="3200" b="1" dirty="0" err="1">
                <a:solidFill>
                  <a:srgbClr val="FF0000"/>
                </a:solidFill>
                <a:latin typeface="+mj-lt"/>
                <a:ea typeface="+mj-ea"/>
                <a:cs typeface="Arial" charset="0"/>
              </a:rPr>
              <a:t>ترصيد</a:t>
            </a:r>
            <a:r>
              <a:rPr lang="ar-SA" sz="3200" b="1" dirty="0">
                <a:solidFill>
                  <a:srgbClr val="FF0000"/>
                </a:solidFill>
                <a:latin typeface="+mj-lt"/>
                <a:ea typeface="+mj-ea"/>
                <a:cs typeface="Arial" charset="0"/>
              </a:rPr>
              <a:t> الحسابات (رصيد الحساب دائن) </a:t>
            </a:r>
            <a:r>
              <a:rPr lang="ar-SA" sz="3200" i="1" dirty="0">
                <a:cs typeface="Arial" charset="0"/>
              </a:rPr>
              <a:t>(</a:t>
            </a:r>
            <a:r>
              <a:rPr lang="ar-SA" sz="3200" b="1" dirty="0">
                <a:solidFill>
                  <a:srgbClr val="FF0000"/>
                </a:solidFill>
                <a:cs typeface="Arial" charset="0"/>
              </a:rPr>
              <a:t> </a:t>
            </a:r>
            <a:r>
              <a:rPr lang="ar-SA" sz="3200" i="1" dirty="0">
                <a:cs typeface="Arial" charset="0"/>
              </a:rPr>
              <a:t>مثال لحساب رأس المال)</a:t>
            </a:r>
            <a:endParaRPr lang="en-GB" sz="3200" b="1" dirty="0">
              <a:solidFill>
                <a:srgbClr val="FF0000"/>
              </a:solidFill>
              <a:latin typeface="+mj-lt"/>
              <a:ea typeface="+mj-ea"/>
              <a:cs typeface="Arial" charset="0"/>
            </a:endParaRPr>
          </a:p>
        </p:txBody>
      </p:sp>
      <p:sp>
        <p:nvSpPr>
          <p:cNvPr id="6" name="Content Placeholder 2"/>
          <p:cNvSpPr txBox="1">
            <a:spLocks/>
          </p:cNvSpPr>
          <p:nvPr/>
        </p:nvSpPr>
        <p:spPr bwMode="auto">
          <a:xfrm>
            <a:off x="457200" y="1600203"/>
            <a:ext cx="8229600" cy="4525963"/>
          </a:xfrm>
          <a:prstGeom prst="rect">
            <a:avLst/>
          </a:prstGeom>
          <a:noFill/>
          <a:ln w="9525">
            <a:noFill/>
            <a:miter lim="800000"/>
            <a:headEnd/>
            <a:tailEnd/>
          </a:ln>
        </p:spPr>
        <p:txBody>
          <a:bodyPr/>
          <a:lstStyle/>
          <a:p>
            <a:pPr marL="342900" indent="-342900" rtl="0" eaLnBrk="0" hangingPunct="0">
              <a:spcBef>
                <a:spcPct val="20000"/>
              </a:spcBef>
              <a:buFont typeface="Arial" pitchFamily="34" charset="0"/>
              <a:buNone/>
              <a:defRPr/>
            </a:pPr>
            <a:r>
              <a:rPr lang="ar-SA" sz="3200">
                <a:latin typeface="+mn-lt"/>
                <a:cs typeface="Arial" charset="0"/>
              </a:rPr>
              <a:t> </a:t>
            </a:r>
            <a:r>
              <a:rPr lang="en-GB" sz="3200">
                <a:latin typeface="+mn-lt"/>
                <a:cs typeface="Arial" charset="0"/>
              </a:rPr>
              <a:t> </a:t>
            </a:r>
            <a:endParaRPr lang="en-GB" sz="3200" dirty="0">
              <a:latin typeface="+mn-lt"/>
              <a:cs typeface="Arial" charset="0"/>
            </a:endParaRPr>
          </a:p>
        </p:txBody>
      </p:sp>
      <p:graphicFrame>
        <p:nvGraphicFramePr>
          <p:cNvPr id="9" name="Group 101"/>
          <p:cNvGraphicFramePr>
            <a:graphicFrameLocks noGrp="1"/>
          </p:cNvGraphicFramePr>
          <p:nvPr/>
        </p:nvGraphicFramePr>
        <p:xfrm>
          <a:off x="422033" y="1600200"/>
          <a:ext cx="8299937" cy="4159250"/>
        </p:xfrm>
        <a:graphic>
          <a:graphicData uri="http://schemas.openxmlformats.org/drawingml/2006/table">
            <a:tbl>
              <a:tblPr rtl="1"/>
              <a:tblGrid>
                <a:gridCol w="899500"/>
                <a:gridCol w="1850238"/>
                <a:gridCol w="571718"/>
                <a:gridCol w="860216"/>
                <a:gridCol w="867798"/>
                <a:gridCol w="1869259"/>
                <a:gridCol w="546354"/>
                <a:gridCol w="834854"/>
              </a:tblGrid>
              <a:tr h="80934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225055">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مرحل (دائن)</a:t>
                      </a:r>
                      <a:r>
                        <a:rPr kumimoji="0" lang="en-GB" sz="2000" b="0" i="0" u="none" strike="noStrike" cap="none" normalizeH="0" baseline="0" dirty="0" smtClean="0">
                          <a:ln>
                            <a:noFill/>
                          </a:ln>
                          <a:solidFill>
                            <a:srgbClr val="FF0000"/>
                          </a:solidFill>
                          <a:effectLst/>
                          <a:latin typeface="Arial" charset="0"/>
                          <a:cs typeface="Arial" charset="0"/>
                        </a:rPr>
                        <a:t> </a:t>
                      </a:r>
                      <a:endParaRPr kumimoji="0" lang="en-US" sz="2000" b="0" i="0" u="none" strike="noStrike" cap="none" normalizeH="0" baseline="0" dirty="0" smtClean="0">
                        <a:ln>
                          <a:noFill/>
                        </a:ln>
                        <a:solidFill>
                          <a:srgbClr val="FF0000"/>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6000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4000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56242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56242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7596554" y="1219203"/>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11" name="Text Box 96"/>
          <p:cNvSpPr txBox="1">
            <a:spLocks noChangeArrowheads="1"/>
          </p:cNvSpPr>
          <p:nvPr/>
        </p:nvSpPr>
        <p:spPr bwMode="auto">
          <a:xfrm>
            <a:off x="844062" y="1219203"/>
            <a:ext cx="83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دائن</a:t>
            </a:r>
            <a:endParaRPr lang="en-GB" sz="2400" b="1"/>
          </a:p>
        </p:txBody>
      </p:sp>
      <p:sp>
        <p:nvSpPr>
          <p:cNvPr id="137274" name="Text Box 97"/>
          <p:cNvSpPr txBox="1">
            <a:spLocks noChangeArrowheads="1"/>
          </p:cNvSpPr>
          <p:nvPr/>
        </p:nvSpPr>
        <p:spPr bwMode="auto">
          <a:xfrm>
            <a:off x="5317789" y="3008314"/>
            <a:ext cx="184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p>
        </p:txBody>
      </p:sp>
      <p:sp>
        <p:nvSpPr>
          <p:cNvPr id="13" name="Text Box 95"/>
          <p:cNvSpPr txBox="1">
            <a:spLocks noChangeArrowheads="1"/>
          </p:cNvSpPr>
          <p:nvPr/>
        </p:nvSpPr>
        <p:spPr bwMode="auto">
          <a:xfrm>
            <a:off x="3446586" y="990603"/>
            <a:ext cx="196947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رأس المال </a:t>
            </a:r>
            <a:endParaRPr lang="en-GB" sz="2400" b="1"/>
          </a:p>
        </p:txBody>
      </p:sp>
      <p:sp>
        <p:nvSpPr>
          <p:cNvPr id="15"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11</a:t>
            </a:fld>
            <a:endParaRPr lang="en-US" dirty="0">
              <a:solidFill>
                <a:prstClr val="white"/>
              </a:solidFill>
              <a:cs typeface="Arial" pitchFamily="34" charset="0"/>
            </a:endParaRPr>
          </a:p>
        </p:txBody>
      </p:sp>
    </p:spTree>
    <p:extLst>
      <p:ext uri="{BB962C8B-B14F-4D97-AF65-F5344CB8AC3E}">
        <p14:creationId xmlns:p14="http://schemas.microsoft.com/office/powerpoint/2010/main" val="327409238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i="1" smtClean="0">
                <a:solidFill>
                  <a:srgbClr val="FF0000"/>
                </a:solidFill>
                <a:cs typeface="Arial" pitchFamily="34" charset="0"/>
              </a:rPr>
              <a:t>لاحظ أن:</a:t>
            </a:r>
            <a:endParaRPr lang="en-GB" sz="3600" b="1" i="1" smtClean="0">
              <a:solidFill>
                <a:srgbClr val="FF0000"/>
              </a:solidFill>
              <a:cs typeface="Arial" pitchFamily="34" charset="0"/>
            </a:endParaRPr>
          </a:p>
        </p:txBody>
      </p:sp>
      <p:sp>
        <p:nvSpPr>
          <p:cNvPr id="3" name="Content Placeholder 2"/>
          <p:cNvSpPr>
            <a:spLocks noGrp="1"/>
          </p:cNvSpPr>
          <p:nvPr>
            <p:ph idx="1"/>
          </p:nvPr>
        </p:nvSpPr>
        <p:spPr>
          <a:xfrm>
            <a:off x="351692" y="1371600"/>
            <a:ext cx="8370277" cy="4419600"/>
          </a:xfrm>
        </p:spPr>
        <p:txBody>
          <a:bodyPr/>
          <a:lstStyle/>
          <a:p>
            <a:pPr rtl="1">
              <a:lnSpc>
                <a:spcPct val="150000"/>
              </a:lnSpc>
              <a:buFont typeface="Arial" pitchFamily="34" charset="0"/>
              <a:buChar char="•"/>
            </a:pPr>
            <a:r>
              <a:rPr lang="ar-SA" sz="3000" dirty="0" smtClean="0">
                <a:cs typeface="Arial" pitchFamily="34" charset="0"/>
              </a:rPr>
              <a:t>رصيد حسابات الأصول والمصروفات </a:t>
            </a:r>
            <a:r>
              <a:rPr lang="ar-SA" sz="3000" dirty="0" smtClean="0">
                <a:solidFill>
                  <a:srgbClr val="FF0000"/>
                </a:solidFill>
                <a:cs typeface="Arial" pitchFamily="34" charset="0"/>
              </a:rPr>
              <a:t>(مدين)</a:t>
            </a:r>
          </a:p>
          <a:p>
            <a:pPr rtl="1">
              <a:lnSpc>
                <a:spcPct val="150000"/>
              </a:lnSpc>
              <a:buFont typeface="Arial" pitchFamily="34" charset="0"/>
              <a:buChar char="•"/>
            </a:pPr>
            <a:r>
              <a:rPr lang="ar-SA" sz="3000" dirty="0" smtClean="0">
                <a:cs typeface="Arial" pitchFamily="34" charset="0"/>
              </a:rPr>
              <a:t>رصيد حسابات الخصوم وحقوق الملكية والإيرادات </a:t>
            </a:r>
            <a:r>
              <a:rPr lang="ar-SA" sz="3000" dirty="0" smtClean="0">
                <a:solidFill>
                  <a:srgbClr val="FF0000"/>
                </a:solidFill>
                <a:cs typeface="Arial" pitchFamily="34" charset="0"/>
              </a:rPr>
              <a:t>(دائن)</a:t>
            </a:r>
          </a:p>
          <a:p>
            <a:pPr algn="just" rtl="1">
              <a:lnSpc>
                <a:spcPct val="150000"/>
              </a:lnSpc>
              <a:buFont typeface="Arial" pitchFamily="34" charset="0"/>
              <a:buChar char="•"/>
            </a:pPr>
            <a:r>
              <a:rPr lang="ar-SA" sz="3000" dirty="0" smtClean="0">
                <a:cs typeface="Arial" pitchFamily="34" charset="0"/>
              </a:rPr>
              <a:t>يظهر </a:t>
            </a:r>
            <a:r>
              <a:rPr lang="ar-SA" sz="3000" dirty="0" smtClean="0">
                <a:solidFill>
                  <a:srgbClr val="FF0000"/>
                </a:solidFill>
                <a:cs typeface="Arial" pitchFamily="34" charset="0"/>
              </a:rPr>
              <a:t>رصيد آخر المدة </a:t>
            </a:r>
            <a:r>
              <a:rPr lang="ar-SA" sz="3000" dirty="0" smtClean="0">
                <a:cs typeface="Arial" pitchFamily="34" charset="0"/>
              </a:rPr>
              <a:t>لأي حساب في الجانب </a:t>
            </a:r>
            <a:r>
              <a:rPr lang="ar-SA" sz="3000" dirty="0" smtClean="0">
                <a:solidFill>
                  <a:srgbClr val="FF0000"/>
                </a:solidFill>
                <a:cs typeface="Arial" pitchFamily="34" charset="0"/>
              </a:rPr>
              <a:t>المعاكس</a:t>
            </a:r>
            <a:r>
              <a:rPr lang="ar-SA" sz="3000" dirty="0" smtClean="0">
                <a:cs typeface="Arial" pitchFamily="34" charset="0"/>
              </a:rPr>
              <a:t> لطبيعة الحساب (لأنه يظهر كمتمم حسابي) </a:t>
            </a:r>
          </a:p>
          <a:p>
            <a:pPr rtl="1">
              <a:lnSpc>
                <a:spcPct val="150000"/>
              </a:lnSpc>
              <a:buFont typeface="Arial" pitchFamily="34" charset="0"/>
              <a:buChar char="•"/>
            </a:pPr>
            <a:r>
              <a:rPr lang="ar-SA" sz="3000" dirty="0" smtClean="0">
                <a:cs typeface="Arial" pitchFamily="34" charset="0"/>
              </a:rPr>
              <a:t>يظهر </a:t>
            </a:r>
            <a:r>
              <a:rPr lang="ar-SA" sz="3000" dirty="0" smtClean="0">
                <a:solidFill>
                  <a:srgbClr val="FF0000"/>
                </a:solidFill>
                <a:cs typeface="Arial" pitchFamily="34" charset="0"/>
              </a:rPr>
              <a:t>رصيد أول المدة </a:t>
            </a:r>
            <a:r>
              <a:rPr lang="ar-SA" sz="3000" dirty="0" smtClean="0">
                <a:cs typeface="Arial" pitchFamily="34" charset="0"/>
              </a:rPr>
              <a:t>لأي حساب في الجانب </a:t>
            </a:r>
            <a:r>
              <a:rPr lang="ar-SA" sz="3000" dirty="0" smtClean="0">
                <a:solidFill>
                  <a:srgbClr val="FF0000"/>
                </a:solidFill>
                <a:cs typeface="Arial" pitchFamily="34" charset="0"/>
              </a:rPr>
              <a:t>المماثل</a:t>
            </a:r>
            <a:r>
              <a:rPr lang="ar-SA" sz="3000" dirty="0" smtClean="0">
                <a:cs typeface="Arial" pitchFamily="34" charset="0"/>
              </a:rPr>
              <a:t> لطبيعة الحساب</a:t>
            </a:r>
          </a:p>
          <a:p>
            <a:endParaRPr lang="en-GB" dirty="0" smtClean="0">
              <a:cs typeface="Arial" pitchFamily="34" charset="0"/>
            </a:endParaRP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a:t>
            </a:fld>
            <a:endParaRPr lang="en-US" dirty="0">
              <a:solidFill>
                <a:prstClr val="white"/>
              </a:solidFill>
              <a:cs typeface="Arial" pitchFamily="34" charset="0"/>
            </a:endParaRPr>
          </a:p>
        </p:txBody>
      </p:sp>
    </p:spTree>
    <p:extLst>
      <p:ext uri="{BB962C8B-B14F-4D97-AF65-F5344CB8AC3E}">
        <p14:creationId xmlns:p14="http://schemas.microsoft.com/office/powerpoint/2010/main" val="9538569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
            </a:r>
            <a:br>
              <a:rPr lang="ar-SA" sz="3200" b="1" dirty="0" smtClean="0">
                <a:solidFill>
                  <a:srgbClr val="FF0000"/>
                </a:solidFill>
              </a:rPr>
            </a:br>
            <a:r>
              <a:rPr lang="ar-SA" sz="2800" dirty="0" smtClean="0">
                <a:solidFill>
                  <a:srgbClr val="FF0000"/>
                </a:solidFill>
              </a:rPr>
              <a:t>بالتطبيق على مثال منشأة فاضل جوالات (2020) يمكن تصوير الحسابات في دفتر الأستاذ وذلك كما يلي:</a:t>
            </a:r>
            <a:r>
              <a:rPr lang="ar-SA" b="1" dirty="0" smtClean="0">
                <a:solidFill>
                  <a:srgbClr val="FF0000"/>
                </a:solidFill>
              </a:rPr>
              <a:t/>
            </a:r>
            <a:br>
              <a:rPr lang="ar-SA" b="1" dirty="0" smtClean="0">
                <a:solidFill>
                  <a:srgbClr val="FF0000"/>
                </a:solidFill>
              </a:rPr>
            </a:br>
            <a:endParaRPr lang="en-GB" dirty="0"/>
          </a:p>
        </p:txBody>
      </p:sp>
      <p:graphicFrame>
        <p:nvGraphicFramePr>
          <p:cNvPr id="5" name="Group 101"/>
          <p:cNvGraphicFramePr>
            <a:graphicFrameLocks noGrp="1"/>
          </p:cNvGraphicFramePr>
          <p:nvPr>
            <p:ph idx="1"/>
            <p:extLst>
              <p:ext uri="{D42A27DB-BD31-4B8C-83A1-F6EECF244321}">
                <p14:modId xmlns:p14="http://schemas.microsoft.com/office/powerpoint/2010/main" val="2648530224"/>
              </p:ext>
            </p:extLst>
          </p:nvPr>
        </p:nvGraphicFramePr>
        <p:xfrm>
          <a:off x="323529" y="1676400"/>
          <a:ext cx="8568951" cy="4638010"/>
        </p:xfrm>
        <a:graphic>
          <a:graphicData uri="http://schemas.openxmlformats.org/drawingml/2006/table">
            <a:tbl>
              <a:tblPr rtl="1"/>
              <a:tblGrid>
                <a:gridCol w="1027887"/>
                <a:gridCol w="1930265"/>
                <a:gridCol w="605913"/>
                <a:gridCol w="786895"/>
                <a:gridCol w="1072912"/>
                <a:gridCol w="1814620"/>
                <a:gridCol w="557922"/>
                <a:gridCol w="772537"/>
              </a:tblGrid>
              <a:tr h="70627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610134">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رأس المال</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قرض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250000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90000</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المبنى</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cs typeface="Arial" charset="0"/>
                        </a:rPr>
                        <a:t>من </a:t>
                      </a:r>
                      <a:r>
                        <a:rPr kumimoji="0" lang="ar-SA" sz="1800" b="0" i="0" u="none" strike="noStrike" cap="none" normalizeH="0" baseline="0" dirty="0" err="1" smtClean="0">
                          <a:ln>
                            <a:noFill/>
                          </a:ln>
                          <a:solidFill>
                            <a:schemeClr val="tx1"/>
                          </a:solidFill>
                          <a:effectLst/>
                          <a:latin typeface="Arial" charset="0"/>
                          <a:cs typeface="Arial" charset="0"/>
                        </a:rPr>
                        <a:t>حـ</a:t>
                      </a:r>
                      <a:r>
                        <a:rPr kumimoji="0" lang="ar-SA" sz="1800" b="0" i="0" u="none" strike="noStrike" cap="none" normalizeH="0" baseline="0" dirty="0" smtClean="0">
                          <a:ln>
                            <a:noFill/>
                          </a:ln>
                          <a:solidFill>
                            <a:schemeClr val="tx1"/>
                          </a:solidFill>
                          <a:effectLst/>
                          <a:latin typeface="Arial" charset="0"/>
                          <a:cs typeface="Arial" charset="0"/>
                        </a:rPr>
                        <a:t>/</a:t>
                      </a:r>
                      <a:r>
                        <a:rPr kumimoji="0" lang="ar-SA" sz="1800" b="0" i="0" u="none" strike="noStrike" cap="none" normalizeH="0" baseline="0" dirty="0" err="1" smtClean="0">
                          <a:ln>
                            <a:noFill/>
                          </a:ln>
                          <a:solidFill>
                            <a:schemeClr val="tx1"/>
                          </a:solidFill>
                          <a:effectLst/>
                          <a:latin typeface="Arial" charset="0"/>
                          <a:cs typeface="Arial" charset="0"/>
                        </a:rPr>
                        <a:t>الالآت</a:t>
                      </a:r>
                      <a:r>
                        <a:rPr kumimoji="0" lang="ar-SA" sz="1800" b="0" i="0" u="none" strike="noStrike" cap="none" normalizeH="0" baseline="0" dirty="0" smtClean="0">
                          <a:ln>
                            <a:noFill/>
                          </a:ln>
                          <a:solidFill>
                            <a:schemeClr val="tx1"/>
                          </a:solidFill>
                          <a:effectLst/>
                          <a:latin typeface="Arial" charset="0"/>
                          <a:cs typeface="Arial" charset="0"/>
                        </a:rPr>
                        <a:t> والمعدات</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الدائنين</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3</a:t>
                      </a:r>
                    </a:p>
                    <a:p>
                      <a:pPr algn="ctr"/>
                      <a:r>
                        <a:rPr lang="ar-SA" sz="2400" dirty="0" smtClean="0">
                          <a:latin typeface="Arial" pitchFamily="34" charset="0"/>
                          <a:cs typeface="Arial" pitchFamily="34" charset="0"/>
                        </a:rPr>
                        <a:t>4</a:t>
                      </a:r>
                    </a:p>
                    <a:p>
                      <a:pPr algn="ctr"/>
                      <a:r>
                        <a:rPr lang="ar-SA" sz="2400" dirty="0" smtClean="0">
                          <a:latin typeface="Arial" pitchFamily="34" charset="0"/>
                          <a:cs typeface="Arial" pitchFamily="34" charset="0"/>
                        </a:rPr>
                        <a:t>5</a:t>
                      </a:r>
                    </a:p>
                    <a:p>
                      <a:pPr algn="ctr"/>
                      <a:r>
                        <a:rPr lang="ar-SA" sz="2400" dirty="0" smtClean="0">
                          <a:latin typeface="Arial" pitchFamily="34" charset="0"/>
                          <a:cs typeface="Arial" pitchFamily="34" charset="0"/>
                        </a:rPr>
                        <a:t>7</a:t>
                      </a:r>
                    </a:p>
                    <a:p>
                      <a:pPr algn="ctr"/>
                      <a:r>
                        <a:rPr lang="ar-SA" sz="2400" dirty="0" smtClean="0">
                          <a:latin typeface="Arial" pitchFamily="34" charset="0"/>
                          <a:cs typeface="Arial" pitchFamily="34" charset="0"/>
                        </a:rPr>
                        <a:t>10</a:t>
                      </a:r>
                    </a:p>
                    <a:p>
                      <a:pPr algn="ctr"/>
                      <a:endParaRPr lang="ar-SA" sz="2400" dirty="0" smtClean="0">
                        <a:latin typeface="Arial" pitchFamily="34" charset="0"/>
                        <a:cs typeface="Arial" pitchFamily="34" charset="0"/>
                      </a:endParaRPr>
                    </a:p>
                    <a:p>
                      <a:pPr algn="ctr"/>
                      <a:endParaRPr lang="en-GB" sz="2000" dirty="0">
                        <a:latin typeface="Arial" pitchFamily="34" charset="0"/>
                        <a:cs typeface="Arial"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1/9</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1/12</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1/18</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1/25</a:t>
                      </a: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919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39919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منقول </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2"/>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dirty="0"/>
                    </a:p>
                  </a:txBody>
                  <a:tcPr marL="91434" marR="914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6" name="Text Box 95"/>
          <p:cNvSpPr txBox="1">
            <a:spLocks noChangeArrowheads="1"/>
          </p:cNvSpPr>
          <p:nvPr/>
        </p:nvSpPr>
        <p:spPr bwMode="auto">
          <a:xfrm>
            <a:off x="3446585" y="1295401"/>
            <a:ext cx="196947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حـ/البنك</a:t>
            </a:r>
            <a:endParaRPr lang="en-GB" sz="2400" b="1"/>
          </a:p>
        </p:txBody>
      </p:sp>
      <p:sp>
        <p:nvSpPr>
          <p:cNvPr id="7" name="Text Box 95"/>
          <p:cNvSpPr txBox="1">
            <a:spLocks noChangeArrowheads="1"/>
          </p:cNvSpPr>
          <p:nvPr/>
        </p:nvSpPr>
        <p:spPr bwMode="auto">
          <a:xfrm>
            <a:off x="7737231" y="12192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8" name="Text Box 95"/>
          <p:cNvSpPr txBox="1">
            <a:spLocks noChangeArrowheads="1"/>
          </p:cNvSpPr>
          <p:nvPr/>
        </p:nvSpPr>
        <p:spPr bwMode="auto">
          <a:xfrm>
            <a:off x="562707" y="12192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9"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a:t>
            </a:fld>
            <a:endParaRPr lang="en-US" dirty="0">
              <a:solidFill>
                <a:prstClr val="white"/>
              </a:solidFill>
              <a:cs typeface="Arial" pitchFamily="34" charset="0"/>
            </a:endParaRPr>
          </a:p>
        </p:txBody>
      </p:sp>
    </p:spTree>
    <p:extLst>
      <p:ext uri="{BB962C8B-B14F-4D97-AF65-F5344CB8AC3E}">
        <p14:creationId xmlns:p14="http://schemas.microsoft.com/office/powerpoint/2010/main" val="4030509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152400"/>
            <a:ext cx="8229600" cy="1143000"/>
          </a:xfrm>
        </p:spPr>
        <p:txBody>
          <a:bodyPr/>
          <a:lstStyle/>
          <a:p>
            <a:pPr>
              <a:defRPr/>
            </a:pPr>
            <a:r>
              <a:rPr lang="ar-SA" sz="3200" dirty="0" smtClean="0">
                <a:solidFill>
                  <a:srgbClr val="FF0000"/>
                </a:solidFill>
              </a:rPr>
              <a:t>كما يمكن تصوير حساب رأس المال كما يلي:</a:t>
            </a:r>
            <a:endParaRPr lang="en-GB" sz="3200" dirty="0"/>
          </a:p>
        </p:txBody>
      </p:sp>
      <p:sp>
        <p:nvSpPr>
          <p:cNvPr id="140291"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7" name="Group 101"/>
          <p:cNvGraphicFramePr>
            <a:graphicFrameLocks/>
          </p:cNvGraphicFramePr>
          <p:nvPr>
            <p:extLst>
              <p:ext uri="{D42A27DB-BD31-4B8C-83A1-F6EECF244321}">
                <p14:modId xmlns:p14="http://schemas.microsoft.com/office/powerpoint/2010/main" val="2640361291"/>
              </p:ext>
            </p:extLst>
          </p:nvPr>
        </p:nvGraphicFramePr>
        <p:xfrm>
          <a:off x="251520" y="2133601"/>
          <a:ext cx="8526017" cy="3524267"/>
        </p:xfrm>
        <a:graphic>
          <a:graphicData uri="http://schemas.openxmlformats.org/drawingml/2006/table">
            <a:tbl>
              <a:tblPr rtl="1"/>
              <a:tblGrid>
                <a:gridCol w="1167527"/>
                <a:gridCol w="1885382"/>
                <a:gridCol w="591043"/>
                <a:gridCol w="717830"/>
                <a:gridCol w="1004639"/>
                <a:gridCol w="1861787"/>
                <a:gridCol w="544230"/>
                <a:gridCol w="753579"/>
              </a:tblGrid>
              <a:tr h="70103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265">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510000</a:t>
                      </a:r>
                    </a:p>
                  </a:txBody>
                  <a:tcPr marL="91434" marR="91434"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(دائن)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1/22</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1</a:t>
                      </a:r>
                    </a:p>
                    <a:p>
                      <a:pPr algn="ctr"/>
                      <a:r>
                        <a:rPr lang="ar-SA" sz="2400" dirty="0" smtClean="0">
                          <a:latin typeface="Arial" pitchFamily="34" charset="0"/>
                          <a:cs typeface="Arial" pitchFamily="34" charset="0"/>
                        </a:rPr>
                        <a:t>8</a:t>
                      </a: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3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520000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520000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567719">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510000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8" name="Text Box 95"/>
          <p:cNvSpPr txBox="1">
            <a:spLocks noChangeArrowheads="1"/>
          </p:cNvSpPr>
          <p:nvPr/>
        </p:nvSpPr>
        <p:spPr bwMode="auto">
          <a:xfrm>
            <a:off x="3446585" y="1447801"/>
            <a:ext cx="196947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رأس المال</a:t>
            </a:r>
            <a:endParaRPr lang="en-GB" sz="2400" b="1"/>
          </a:p>
        </p:txBody>
      </p:sp>
      <p:sp>
        <p:nvSpPr>
          <p:cNvPr id="9"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0"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2"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a:t>
            </a:fld>
            <a:endParaRPr lang="en-US" dirty="0">
              <a:solidFill>
                <a:prstClr val="white"/>
              </a:solidFill>
              <a:cs typeface="Arial" pitchFamily="34" charset="0"/>
            </a:endParaRPr>
          </a:p>
        </p:txBody>
      </p:sp>
    </p:spTree>
    <p:extLst>
      <p:ext uri="{BB962C8B-B14F-4D97-AF65-F5344CB8AC3E}">
        <p14:creationId xmlns:p14="http://schemas.microsoft.com/office/powerpoint/2010/main" val="16976630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1315"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قرض البنك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val="1195100546"/>
              </p:ext>
            </p:extLst>
          </p:nvPr>
        </p:nvGraphicFramePr>
        <p:xfrm>
          <a:off x="297120" y="2133601"/>
          <a:ext cx="8595359" cy="3463925"/>
        </p:xfrm>
        <a:graphic>
          <a:graphicData uri="http://schemas.openxmlformats.org/drawingml/2006/table">
            <a:tbl>
              <a:tblPr rtl="1"/>
              <a:tblGrid>
                <a:gridCol w="1013551"/>
                <a:gridCol w="1910596"/>
                <a:gridCol w="598948"/>
                <a:gridCol w="827864"/>
                <a:gridCol w="1023000"/>
                <a:gridCol w="1781325"/>
                <a:gridCol w="551508"/>
                <a:gridCol w="888567"/>
              </a:tblGrid>
              <a:tr h="70102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9902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p>
                  </a:txBody>
                  <a:tcPr marL="91434" marR="91434"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(دائن)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2</a:t>
                      </a: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2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56765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446585" y="1447801"/>
            <a:ext cx="196947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قرض البنك</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a:t>
            </a:fld>
            <a:endParaRPr lang="en-US" dirty="0">
              <a:solidFill>
                <a:prstClr val="white"/>
              </a:solidFill>
              <a:cs typeface="Arial" pitchFamily="34" charset="0"/>
            </a:endParaRPr>
          </a:p>
        </p:txBody>
      </p:sp>
    </p:spTree>
    <p:extLst>
      <p:ext uri="{BB962C8B-B14F-4D97-AF65-F5344CB8AC3E}">
        <p14:creationId xmlns:p14="http://schemas.microsoft.com/office/powerpoint/2010/main" val="1154461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2339"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المبنى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val="1041527525"/>
              </p:ext>
            </p:extLst>
          </p:nvPr>
        </p:nvGraphicFramePr>
        <p:xfrm>
          <a:off x="422029" y="2133600"/>
          <a:ext cx="8398442" cy="3658831"/>
        </p:xfrm>
        <a:graphic>
          <a:graphicData uri="http://schemas.openxmlformats.org/drawingml/2006/table">
            <a:tbl>
              <a:tblPr rtl="1"/>
              <a:tblGrid>
                <a:gridCol w="1004935"/>
                <a:gridCol w="1894354"/>
                <a:gridCol w="593856"/>
                <a:gridCol w="855150"/>
                <a:gridCol w="1114440"/>
                <a:gridCol w="1631722"/>
                <a:gridCol w="546820"/>
                <a:gridCol w="757165"/>
              </a:tblGrid>
              <a:tr h="7010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9946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ar-SA" sz="2400" dirty="0" smtClean="0">
                        <a:latin typeface="Arial" pitchFamily="34" charset="0"/>
                        <a:cs typeface="Arial" pitchFamily="34"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6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2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446585" y="1447801"/>
            <a:ext cx="196947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المبنى</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a:t>
            </a:fld>
            <a:endParaRPr lang="en-US" dirty="0">
              <a:solidFill>
                <a:prstClr val="white"/>
              </a:solidFill>
              <a:cs typeface="Arial" pitchFamily="34" charset="0"/>
            </a:endParaRPr>
          </a:p>
        </p:txBody>
      </p:sp>
    </p:spTree>
    <p:extLst>
      <p:ext uri="{BB962C8B-B14F-4D97-AF65-F5344CB8AC3E}">
        <p14:creationId xmlns:p14="http://schemas.microsoft.com/office/powerpoint/2010/main" val="7473234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3363"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الالآت والمعدات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val="3111643438"/>
              </p:ext>
            </p:extLst>
          </p:nvPr>
        </p:nvGraphicFramePr>
        <p:xfrm>
          <a:off x="236160" y="1985964"/>
          <a:ext cx="8717510" cy="3717224"/>
        </p:xfrm>
        <a:graphic>
          <a:graphicData uri="http://schemas.openxmlformats.org/drawingml/2006/table">
            <a:tbl>
              <a:tblPr rtl="1"/>
              <a:tblGrid>
                <a:gridCol w="912128"/>
                <a:gridCol w="1777008"/>
                <a:gridCol w="662568"/>
                <a:gridCol w="861887"/>
                <a:gridCol w="915121"/>
                <a:gridCol w="1932706"/>
                <a:gridCol w="817390"/>
                <a:gridCol w="838702"/>
              </a:tblGrid>
              <a:tr h="96162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1926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7882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r>
              <a:tr h="61194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p>
                      <a:pPr algn="ctr"/>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rtl="1"/>
                      <a:r>
                        <a:rPr kumimoji="0" lang="ar-SA" sz="1800" b="0" i="0" u="none" strike="noStrike" cap="none" normalizeH="0" baseline="0" dirty="0" smtClean="0">
                          <a:ln>
                            <a:noFill/>
                          </a:ln>
                          <a:solidFill>
                            <a:schemeClr val="tx1"/>
                          </a:solidFill>
                          <a:effectLst/>
                          <a:latin typeface="Arial" charset="0"/>
                          <a:cs typeface="Arial" charset="0"/>
                        </a:rPr>
                        <a:t>2/1</a:t>
                      </a:r>
                      <a:endParaRPr lang="ar-SA"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dirty="0"/>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165231" y="1447801"/>
            <a:ext cx="22508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الالآت والمعدات</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a:t>
            </a:fld>
            <a:endParaRPr lang="en-US" dirty="0">
              <a:solidFill>
                <a:prstClr val="white"/>
              </a:solidFill>
              <a:cs typeface="Arial" pitchFamily="34" charset="0"/>
            </a:endParaRPr>
          </a:p>
        </p:txBody>
      </p:sp>
    </p:spTree>
    <p:extLst>
      <p:ext uri="{BB962C8B-B14F-4D97-AF65-F5344CB8AC3E}">
        <p14:creationId xmlns:p14="http://schemas.microsoft.com/office/powerpoint/2010/main" val="36942118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endParaRPr lang="en-GB" sz="3200" dirty="0" smtClean="0">
              <a:solidFill>
                <a:srgbClr val="FF0000"/>
              </a:solidFill>
              <a:cs typeface="Arial" pitchFamily="34" charset="0"/>
            </a:endParaRPr>
          </a:p>
        </p:txBody>
      </p:sp>
      <p:sp>
        <p:nvSpPr>
          <p:cNvPr id="144387"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الصندوق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val="2157538741"/>
              </p:ext>
            </p:extLst>
          </p:nvPr>
        </p:nvGraphicFramePr>
        <p:xfrm>
          <a:off x="255592" y="1985964"/>
          <a:ext cx="8682728" cy="3597275"/>
        </p:xfrm>
        <a:graphic>
          <a:graphicData uri="http://schemas.openxmlformats.org/drawingml/2006/table">
            <a:tbl>
              <a:tblPr rtl="1"/>
              <a:tblGrid>
                <a:gridCol w="1045096"/>
                <a:gridCol w="1544216"/>
                <a:gridCol w="643136"/>
                <a:gridCol w="814938"/>
                <a:gridCol w="1164434"/>
                <a:gridCol w="1968190"/>
                <a:gridCol w="668318"/>
                <a:gridCol w="834400"/>
              </a:tblGrid>
              <a:tr h="70116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60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a:t>
                      </a: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مذكورين</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المدينين</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8</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1/12</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1/29</a:t>
                      </a: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600" b="1" i="0" u="none" strike="noStrike" cap="none" normalizeH="0" baseline="0" dirty="0" smtClean="0">
                          <a:ln>
                            <a:noFill/>
                          </a:ln>
                          <a:solidFill>
                            <a:schemeClr val="tx1"/>
                          </a:solidFill>
                          <a:effectLst/>
                          <a:latin typeface="Arial" charset="0"/>
                          <a:cs typeface="Arial" charset="0"/>
                        </a:rPr>
                        <a:t>من </a:t>
                      </a:r>
                      <a:r>
                        <a:rPr kumimoji="0" lang="ar-SA" sz="1600" b="1" i="0" u="none" strike="noStrike" cap="none" normalizeH="0" baseline="0" dirty="0" err="1" smtClean="0">
                          <a:ln>
                            <a:noFill/>
                          </a:ln>
                          <a:solidFill>
                            <a:schemeClr val="tx1"/>
                          </a:solidFill>
                          <a:effectLst/>
                          <a:latin typeface="Arial" charset="0"/>
                          <a:cs typeface="Arial" charset="0"/>
                        </a:rPr>
                        <a:t>حـ</a:t>
                      </a:r>
                      <a:r>
                        <a:rPr kumimoji="0" lang="ar-SA" sz="1600" b="1" i="0" u="none" strike="noStrike" cap="none" normalizeH="0" baseline="0" dirty="0" smtClean="0">
                          <a:ln>
                            <a:noFill/>
                          </a:ln>
                          <a:solidFill>
                            <a:schemeClr val="tx1"/>
                          </a:solidFill>
                          <a:effectLst/>
                          <a:latin typeface="Arial" charset="0"/>
                          <a:cs typeface="Arial" charset="0"/>
                        </a:rPr>
                        <a:t>/ الأثاث والتجهيزات</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6</a:t>
                      </a: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31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190000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190000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r>
              <a:tr h="64019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p>
                      <a:pPr algn="ctr" rtl="1"/>
                      <a:endParaRPr lang="ar-SA"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dirty="0"/>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165231" y="1447801"/>
            <a:ext cx="22508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الصندوق</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a:t>
            </a:fld>
            <a:endParaRPr lang="en-US" dirty="0">
              <a:solidFill>
                <a:prstClr val="white"/>
              </a:solidFill>
              <a:cs typeface="Arial" pitchFamily="34" charset="0"/>
            </a:endParaRPr>
          </a:p>
        </p:txBody>
      </p:sp>
    </p:spTree>
    <p:extLst>
      <p:ext uri="{BB962C8B-B14F-4D97-AF65-F5344CB8AC3E}">
        <p14:creationId xmlns:p14="http://schemas.microsoft.com/office/powerpoint/2010/main" val="4126018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5411"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a:t>
            </a:r>
            <a:r>
              <a:rPr lang="ar-SA" sz="3200" dirty="0">
                <a:solidFill>
                  <a:srgbClr val="FF0000"/>
                </a:solidFill>
              </a:rPr>
              <a:t>الأثاث والتجهيزات </a:t>
            </a:r>
            <a:r>
              <a:rPr lang="ar-SA" sz="3200" dirty="0">
                <a:solidFill>
                  <a:srgbClr val="FF0000"/>
                </a:solidFill>
                <a:latin typeface="+mj-lt"/>
                <a:ea typeface="+mj-ea"/>
                <a:cs typeface="Arial" charset="0"/>
              </a:rPr>
              <a:t>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val="535815046"/>
              </p:ext>
            </p:extLst>
          </p:nvPr>
        </p:nvGraphicFramePr>
        <p:xfrm>
          <a:off x="390994" y="2207362"/>
          <a:ext cx="8362011" cy="3536950"/>
        </p:xfrm>
        <a:graphic>
          <a:graphicData uri="http://schemas.openxmlformats.org/drawingml/2006/table">
            <a:tbl>
              <a:tblPr rtl="1"/>
              <a:tblGrid>
                <a:gridCol w="1001235"/>
                <a:gridCol w="1887379"/>
                <a:gridCol w="591669"/>
                <a:gridCol w="750634"/>
                <a:gridCol w="973659"/>
                <a:gridCol w="1863759"/>
                <a:gridCol w="544807"/>
                <a:gridCol w="748869"/>
              </a:tblGrid>
              <a:tr h="7010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9946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مذكورين</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6</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70000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ar-SA" sz="2400" dirty="0" smtClean="0">
                        <a:latin typeface="Arial" pitchFamily="34" charset="0"/>
                        <a:cs typeface="Arial" pitchFamily="34"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6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2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165231" y="1447801"/>
            <a:ext cx="24868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dirty="0"/>
              <a:t>حـ/ الأثاث والتجهيزات</a:t>
            </a:r>
            <a:endParaRPr lang="en-GB" sz="2400" b="1" dirty="0"/>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a:t>
            </a:fld>
            <a:endParaRPr lang="en-US" dirty="0">
              <a:solidFill>
                <a:prstClr val="white"/>
              </a:solidFill>
              <a:cs typeface="Arial" pitchFamily="34" charset="0"/>
            </a:endParaRPr>
          </a:p>
        </p:txBody>
      </p:sp>
    </p:spTree>
    <p:extLst>
      <p:ext uri="{BB962C8B-B14F-4D97-AF65-F5344CB8AC3E}">
        <p14:creationId xmlns:p14="http://schemas.microsoft.com/office/powerpoint/2010/main" val="29349150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6435"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البضاعة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val="1136951711"/>
              </p:ext>
            </p:extLst>
          </p:nvPr>
        </p:nvGraphicFramePr>
        <p:xfrm>
          <a:off x="215879" y="2021208"/>
          <a:ext cx="8641903" cy="3597275"/>
        </p:xfrm>
        <a:graphic>
          <a:graphicData uri="http://schemas.openxmlformats.org/drawingml/2006/table">
            <a:tbl>
              <a:tblPr rtl="1"/>
              <a:tblGrid>
                <a:gridCol w="1009343"/>
                <a:gridCol w="1902663"/>
                <a:gridCol w="596461"/>
                <a:gridCol w="786548"/>
                <a:gridCol w="1144920"/>
                <a:gridCol w="1685640"/>
                <a:gridCol w="116834"/>
                <a:gridCol w="468899"/>
                <a:gridCol w="116834"/>
                <a:gridCol w="813761"/>
              </a:tblGrid>
              <a:tr h="70116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60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a:t>
                      </a: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1/18</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مذكورين</a:t>
                      </a: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algn="ctr"/>
                      <a:endParaRPr lang="ar-SA" sz="2400" dirty="0" smtClean="0">
                        <a:latin typeface="Arial" pitchFamily="34" charset="0"/>
                        <a:cs typeface="Arial" pitchFamily="34"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algn="ctr"/>
                      <a:r>
                        <a:rPr lang="ar-SA" sz="2400" dirty="0" smtClean="0">
                          <a:latin typeface="Arial" pitchFamily="34" charset="0"/>
                          <a:cs typeface="Arial" pitchFamily="34" charset="0"/>
                        </a:rPr>
                        <a:t>8</a:t>
                      </a:r>
                    </a:p>
                    <a:p>
                      <a:pPr algn="ctr"/>
                      <a:r>
                        <a:rPr lang="ar-SA" sz="2400" dirty="0" smtClean="0">
                          <a:latin typeface="Arial" pitchFamily="34" charset="0"/>
                          <a:cs typeface="Arial" pitchFamily="34" charset="0"/>
                        </a:rPr>
                        <a:t>9</a:t>
                      </a: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1/22</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31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5">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pPr rtl="1"/>
                      <a:endParaRPr lang="ar-SA"/>
                    </a:p>
                  </a:txBody>
                  <a:tcPr/>
                </a:tc>
                <a:tc hMerge="1">
                  <a:txBody>
                    <a:bodyPr/>
                    <a:lstStyle/>
                    <a:p>
                      <a:endParaRPr lang="en-GB"/>
                    </a:p>
                  </a:txBody>
                  <a:tcPr/>
                </a:tc>
                <a:tc hMerge="1">
                  <a:txBody>
                    <a:bodyPr/>
                    <a:lstStyle/>
                    <a:p>
                      <a:pPr rtl="1"/>
                      <a:endParaRPr lang="ar-SA"/>
                    </a:p>
                  </a:txBody>
                  <a:tcPr/>
                </a:tc>
              </a:tr>
              <a:tr h="64019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algn="ctr"/>
                      <a:endParaRPr lang="en-GB" sz="1800"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r>
            </a:tbl>
          </a:graphicData>
        </a:graphic>
      </p:graphicFrame>
      <p:sp>
        <p:nvSpPr>
          <p:cNvPr id="10" name="Text Box 95"/>
          <p:cNvSpPr txBox="1">
            <a:spLocks noChangeArrowheads="1"/>
          </p:cNvSpPr>
          <p:nvPr/>
        </p:nvSpPr>
        <p:spPr bwMode="auto">
          <a:xfrm>
            <a:off x="3165231" y="1447801"/>
            <a:ext cx="22508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البضاعة</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a:t>
            </a:fld>
            <a:endParaRPr lang="en-US" dirty="0">
              <a:solidFill>
                <a:prstClr val="white"/>
              </a:solidFill>
              <a:cs typeface="Arial" pitchFamily="34" charset="0"/>
            </a:endParaRPr>
          </a:p>
        </p:txBody>
      </p:sp>
    </p:spTree>
    <p:extLst>
      <p:ext uri="{BB962C8B-B14F-4D97-AF65-F5344CB8AC3E}">
        <p14:creationId xmlns:p14="http://schemas.microsoft.com/office/powerpoint/2010/main" val="36387638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7459"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الدائنين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val="1539998490"/>
              </p:ext>
            </p:extLst>
          </p:nvPr>
        </p:nvGraphicFramePr>
        <p:xfrm>
          <a:off x="251520" y="2133601"/>
          <a:ext cx="8495536" cy="3524267"/>
        </p:xfrm>
        <a:graphic>
          <a:graphicData uri="http://schemas.openxmlformats.org/drawingml/2006/table">
            <a:tbl>
              <a:tblPr rtl="1"/>
              <a:tblGrid>
                <a:gridCol w="973088"/>
                <a:gridCol w="1892757"/>
                <a:gridCol w="713254"/>
                <a:gridCol w="806653"/>
                <a:gridCol w="927944"/>
                <a:gridCol w="1874895"/>
                <a:gridCol w="548061"/>
                <a:gridCol w="758884"/>
              </a:tblGrid>
              <a:tr h="70103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26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a:t>
                      </a:r>
                    </a:p>
                  </a:txBody>
                  <a:tcPr marL="91438" marR="9143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(دائن)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الأثاث</a:t>
                      </a: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6</a:t>
                      </a: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3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567719">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000" dirty="0" smtClean="0"/>
                        <a:t>20000</a:t>
                      </a:r>
                      <a:endParaRPr lang="en-GB" sz="2000" dirty="0"/>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165231" y="1447801"/>
            <a:ext cx="22508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الدائنين</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21</a:t>
            </a:fld>
            <a:endParaRPr lang="en-US" dirty="0">
              <a:solidFill>
                <a:prstClr val="white"/>
              </a:solidFill>
              <a:cs typeface="Arial" pitchFamily="34" charset="0"/>
            </a:endParaRPr>
          </a:p>
        </p:txBody>
      </p:sp>
    </p:spTree>
    <p:extLst>
      <p:ext uri="{BB962C8B-B14F-4D97-AF65-F5344CB8AC3E}">
        <p14:creationId xmlns:p14="http://schemas.microsoft.com/office/powerpoint/2010/main" val="13935104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8483"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وأخيراً يمكن تصوير حساب المدينين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val="1563632522"/>
              </p:ext>
            </p:extLst>
          </p:nvPr>
        </p:nvGraphicFramePr>
        <p:xfrm>
          <a:off x="335984" y="2133600"/>
          <a:ext cx="8350815" cy="3535854"/>
        </p:xfrm>
        <a:graphic>
          <a:graphicData uri="http://schemas.openxmlformats.org/drawingml/2006/table">
            <a:tbl>
              <a:tblPr rtl="1"/>
              <a:tblGrid>
                <a:gridCol w="988940"/>
                <a:gridCol w="1700899"/>
                <a:gridCol w="571128"/>
                <a:gridCol w="773440"/>
                <a:gridCol w="1106259"/>
                <a:gridCol w="1840873"/>
                <a:gridCol w="538117"/>
                <a:gridCol w="831159"/>
              </a:tblGrid>
              <a:tr h="70110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58511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40000</a:t>
                      </a:r>
                    </a:p>
                  </a:txBody>
                  <a:tcPr marL="91434" marR="91434"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a:t>
                      </a: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1/22</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11</a:t>
                      </a: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1/29</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7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40000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40000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4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p>
                      <a:pPr algn="ctr" rtl="1"/>
                      <a:endParaRPr lang="ar-SA" dirty="0"/>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165231" y="1447801"/>
            <a:ext cx="22508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المدينين</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22</a:t>
            </a:fld>
            <a:endParaRPr lang="en-US" dirty="0">
              <a:solidFill>
                <a:prstClr val="white"/>
              </a:solidFill>
              <a:cs typeface="Arial" pitchFamily="34" charset="0"/>
            </a:endParaRPr>
          </a:p>
        </p:txBody>
      </p:sp>
    </p:spTree>
    <p:extLst>
      <p:ext uri="{BB962C8B-B14F-4D97-AF65-F5344CB8AC3E}">
        <p14:creationId xmlns:p14="http://schemas.microsoft.com/office/powerpoint/2010/main" val="5937670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smtClean="0">
                <a:solidFill>
                  <a:srgbClr val="FF0000"/>
                </a:solidFill>
                <a:cs typeface="Arial" pitchFamily="34" charset="0"/>
              </a:rPr>
              <a:t>الحساب ذو الرصيد المتحرك</a:t>
            </a:r>
            <a:endParaRPr lang="en-GB" sz="3600" b="1" smtClean="0">
              <a:solidFill>
                <a:srgbClr val="FF0000"/>
              </a:solidFill>
              <a:cs typeface="Arial" pitchFamily="34" charset="0"/>
            </a:endParaRPr>
          </a:p>
        </p:txBody>
      </p:sp>
      <p:sp>
        <p:nvSpPr>
          <p:cNvPr id="3" name="Content Placeholder 2"/>
          <p:cNvSpPr>
            <a:spLocks noGrp="1"/>
          </p:cNvSpPr>
          <p:nvPr>
            <p:ph idx="1"/>
          </p:nvPr>
        </p:nvSpPr>
        <p:spPr>
          <a:xfrm>
            <a:off x="251520" y="1412776"/>
            <a:ext cx="8517354" cy="4205058"/>
          </a:xfrm>
        </p:spPr>
        <p:txBody>
          <a:bodyPr/>
          <a:lstStyle/>
          <a:p>
            <a:pPr algn="just" rtl="1">
              <a:lnSpc>
                <a:spcPct val="200000"/>
              </a:lnSpc>
            </a:pPr>
            <a:r>
              <a:rPr lang="ar-SA" dirty="0" smtClean="0">
                <a:cs typeface="Arial" pitchFamily="34" charset="0"/>
              </a:rPr>
              <a:t>يمثل شكل آخر للحسابات في دفتر الأستاذ، </a:t>
            </a:r>
            <a:r>
              <a:rPr lang="ar-SA" dirty="0" smtClean="0">
                <a:solidFill>
                  <a:srgbClr val="FF0000"/>
                </a:solidFill>
                <a:cs typeface="Arial" pitchFamily="34" charset="0"/>
              </a:rPr>
              <a:t>حيث يتم استخراج رصيد الحساب بعد كل عملية،</a:t>
            </a:r>
            <a:r>
              <a:rPr lang="ar-SA" dirty="0" smtClean="0">
                <a:cs typeface="Arial" pitchFamily="34" charset="0"/>
              </a:rPr>
              <a:t> مع العلم بأن الحسابات </a:t>
            </a:r>
            <a:r>
              <a:rPr lang="ar-SA" dirty="0" smtClean="0">
                <a:cs typeface="Arial" pitchFamily="34" charset="0"/>
              </a:rPr>
              <a:t>التي تأخذ شكل</a:t>
            </a:r>
            <a:r>
              <a:rPr lang="en-GB" dirty="0" smtClean="0">
                <a:cs typeface="Arial" pitchFamily="34" charset="0"/>
              </a:rPr>
              <a:t>  </a:t>
            </a:r>
            <a:r>
              <a:rPr lang="ar-SA" dirty="0" smtClean="0">
                <a:cs typeface="Arial" pitchFamily="34" charset="0"/>
              </a:rPr>
              <a:t>تعتبر أكثر شيوعاً </a:t>
            </a:r>
            <a:r>
              <a:rPr lang="ar-SA" dirty="0" smtClean="0">
                <a:cs typeface="Arial" pitchFamily="34" charset="0"/>
              </a:rPr>
              <a:t>واستخداماً</a:t>
            </a:r>
            <a:r>
              <a:rPr lang="en-GB" dirty="0" smtClean="0">
                <a:cs typeface="Arial" pitchFamily="34" charset="0"/>
              </a:rPr>
              <a:t>(</a:t>
            </a:r>
            <a:r>
              <a:rPr lang="en-GB" dirty="0" smtClean="0">
                <a:solidFill>
                  <a:srgbClr val="FF0000"/>
                </a:solidFill>
                <a:cs typeface="Arial" pitchFamily="34" charset="0"/>
              </a:rPr>
              <a:t>T</a:t>
            </a:r>
            <a:r>
              <a:rPr lang="en-GB" dirty="0" smtClean="0">
                <a:cs typeface="Arial" pitchFamily="34" charset="0"/>
              </a:rPr>
              <a:t>) </a:t>
            </a:r>
            <a:r>
              <a:rPr lang="ar-SA" dirty="0" smtClean="0">
                <a:cs typeface="Arial" pitchFamily="34" charset="0"/>
              </a:rPr>
              <a:t>حرف بالتطبيق </a:t>
            </a:r>
            <a:r>
              <a:rPr lang="ar-SA" dirty="0" smtClean="0">
                <a:cs typeface="Arial" pitchFamily="34" charset="0"/>
              </a:rPr>
              <a:t>على حساب البنك في مثال منشأة فاضل (جوالات 2020)</a:t>
            </a:r>
            <a:endParaRPr lang="en-GB" dirty="0" smtClean="0">
              <a:cs typeface="Arial" pitchFamily="34" charset="0"/>
            </a:endParaRP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a:t>
            </a:fld>
            <a:endParaRPr lang="en-US" dirty="0">
              <a:solidFill>
                <a:prstClr val="white"/>
              </a:solidFill>
              <a:cs typeface="Arial" pitchFamily="34" charset="0"/>
            </a:endParaRPr>
          </a:p>
        </p:txBody>
      </p:sp>
    </p:spTree>
    <p:extLst>
      <p:ext uri="{BB962C8B-B14F-4D97-AF65-F5344CB8AC3E}">
        <p14:creationId xmlns:p14="http://schemas.microsoft.com/office/powerpoint/2010/main" val="24058625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624634731"/>
              </p:ext>
            </p:extLst>
          </p:nvPr>
        </p:nvGraphicFramePr>
        <p:xfrm>
          <a:off x="323528" y="1600200"/>
          <a:ext cx="8363272" cy="3886198"/>
        </p:xfrm>
        <a:graphic>
          <a:graphicData uri="http://schemas.openxmlformats.org/drawingml/2006/table">
            <a:tbl>
              <a:tblPr firstRow="1" bandRow="1">
                <a:tableStyleId>{5C22544A-7EE6-4342-B048-85BDC9FD1C3A}</a:tableStyleId>
              </a:tblPr>
              <a:tblGrid>
                <a:gridCol w="1036474"/>
                <a:gridCol w="1143695"/>
                <a:gridCol w="1143695"/>
                <a:gridCol w="929252"/>
                <a:gridCol w="2716277"/>
                <a:gridCol w="1393879"/>
              </a:tblGrid>
              <a:tr h="446427">
                <a:tc>
                  <a:txBody>
                    <a:bodyPr/>
                    <a:lstStyle/>
                    <a:p>
                      <a:pPr algn="ctr"/>
                      <a:r>
                        <a:rPr lang="ar-SA" sz="2000" b="1" dirty="0" smtClean="0"/>
                        <a:t>الرصيد</a:t>
                      </a:r>
                      <a:endParaRPr lang="en-GB" sz="2000" b="1" dirty="0"/>
                    </a:p>
                  </a:txBody>
                  <a:tcPr marL="84406" marR="84406"/>
                </a:tc>
                <a:tc>
                  <a:txBody>
                    <a:bodyPr/>
                    <a:lstStyle/>
                    <a:p>
                      <a:pPr algn="ctr"/>
                      <a:r>
                        <a:rPr lang="ar-SA" sz="2000" b="1" dirty="0" smtClean="0"/>
                        <a:t>دائن</a:t>
                      </a:r>
                      <a:endParaRPr lang="en-GB" sz="2000" b="1" dirty="0"/>
                    </a:p>
                  </a:txBody>
                  <a:tcPr marL="84406" marR="84406"/>
                </a:tc>
                <a:tc>
                  <a:txBody>
                    <a:bodyPr/>
                    <a:lstStyle/>
                    <a:p>
                      <a:pPr algn="ctr"/>
                      <a:r>
                        <a:rPr lang="ar-SA" sz="2000" b="1" dirty="0" smtClean="0"/>
                        <a:t>مدين</a:t>
                      </a:r>
                      <a:endParaRPr lang="en-GB" sz="2000" b="1" dirty="0"/>
                    </a:p>
                  </a:txBody>
                  <a:tcPr marL="84406" marR="84406"/>
                </a:tc>
                <a:tc>
                  <a:txBody>
                    <a:bodyPr/>
                    <a:lstStyle/>
                    <a:p>
                      <a:pPr algn="ctr"/>
                      <a:r>
                        <a:rPr lang="ar-SA" sz="2000" b="1" dirty="0" smtClean="0"/>
                        <a:t>رقم القيد</a:t>
                      </a:r>
                      <a:endParaRPr lang="en-GB" sz="2000" b="1" dirty="0"/>
                    </a:p>
                  </a:txBody>
                  <a:tcPr marL="84406" marR="84406"/>
                </a:tc>
                <a:tc>
                  <a:txBody>
                    <a:bodyPr/>
                    <a:lstStyle/>
                    <a:p>
                      <a:pPr algn="ctr"/>
                      <a:r>
                        <a:rPr lang="ar-SA" sz="2000" b="1" dirty="0" smtClean="0"/>
                        <a:t>بيــــان</a:t>
                      </a:r>
                      <a:endParaRPr lang="en-GB" sz="2000" b="1" dirty="0"/>
                    </a:p>
                  </a:txBody>
                  <a:tcPr marL="84406" marR="84406"/>
                </a:tc>
                <a:tc>
                  <a:txBody>
                    <a:bodyPr/>
                    <a:lstStyle/>
                    <a:p>
                      <a:pPr algn="ctr"/>
                      <a:r>
                        <a:rPr lang="ar-SA" sz="2000" b="1" dirty="0" smtClean="0"/>
                        <a:t>التاريخ</a:t>
                      </a:r>
                      <a:endParaRPr lang="en-GB" sz="2000" b="1" dirty="0"/>
                    </a:p>
                  </a:txBody>
                  <a:tcPr marL="84406" marR="84406"/>
                </a:tc>
              </a:tr>
              <a:tr h="417809">
                <a:tc>
                  <a:txBody>
                    <a:bodyPr/>
                    <a:lstStyle/>
                    <a:p>
                      <a:pPr algn="ctr"/>
                      <a:endParaRPr lang="en-GB" sz="1800" b="1"/>
                    </a:p>
                  </a:txBody>
                  <a:tcPr marL="84406" marR="84406"/>
                </a:tc>
                <a:tc>
                  <a:txBody>
                    <a:bodyPr/>
                    <a:lstStyle/>
                    <a:p>
                      <a:pPr algn="ctr"/>
                      <a:endParaRPr lang="en-GB" sz="1800" b="1"/>
                    </a:p>
                  </a:txBody>
                  <a:tcPr marL="84406" marR="84406"/>
                </a:tc>
                <a:tc>
                  <a:txBody>
                    <a:bodyPr/>
                    <a:lstStyle/>
                    <a:p>
                      <a:pPr algn="ctr"/>
                      <a:r>
                        <a:rPr lang="ar-SA" sz="1800" b="1" dirty="0" smtClean="0"/>
                        <a:t>----</a:t>
                      </a:r>
                      <a:endParaRPr lang="en-GB" sz="1800" b="1" dirty="0"/>
                    </a:p>
                  </a:txBody>
                  <a:tcPr marL="84406" marR="84406"/>
                </a:tc>
                <a:tc>
                  <a:txBody>
                    <a:bodyPr/>
                    <a:lstStyle/>
                    <a:p>
                      <a:pPr algn="ctr"/>
                      <a:endParaRPr lang="en-GB" sz="1800" b="1"/>
                    </a:p>
                  </a:txBody>
                  <a:tcPr marL="84406" marR="84406"/>
                </a:tc>
                <a:tc>
                  <a:txBody>
                    <a:bodyPr/>
                    <a:lstStyle/>
                    <a:p>
                      <a:pPr algn="r"/>
                      <a:r>
                        <a:rPr lang="ar-SA" sz="1800" b="1" dirty="0" smtClean="0"/>
                        <a:t>رصيد (إن وجد)</a:t>
                      </a:r>
                      <a:endParaRPr lang="en-GB" sz="1800" b="1" dirty="0"/>
                    </a:p>
                  </a:txBody>
                  <a:tcPr marL="84406" marR="84406"/>
                </a:tc>
                <a:tc>
                  <a:txBody>
                    <a:bodyPr/>
                    <a:lstStyle/>
                    <a:p>
                      <a:pPr algn="ctr"/>
                      <a:r>
                        <a:rPr lang="ar-SA" sz="1800" b="1" dirty="0" smtClean="0"/>
                        <a:t>1/1</a:t>
                      </a:r>
                      <a:endParaRPr lang="en-GB" sz="1800" b="1" dirty="0"/>
                    </a:p>
                  </a:txBody>
                  <a:tcPr marL="84406" marR="84406"/>
                </a:tc>
              </a:tr>
              <a:tr h="417809">
                <a:tc>
                  <a:txBody>
                    <a:bodyPr/>
                    <a:lstStyle/>
                    <a:p>
                      <a:pPr algn="ctr"/>
                      <a:r>
                        <a:rPr lang="ar-SA" sz="1800" b="1" dirty="0" smtClean="0"/>
                        <a:t>500000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500000</a:t>
                      </a:r>
                      <a:endParaRPr lang="en-GB" sz="1800" b="1" dirty="0"/>
                    </a:p>
                  </a:txBody>
                  <a:tcPr marL="84406" marR="84406"/>
                </a:tc>
                <a:tc>
                  <a:txBody>
                    <a:bodyPr/>
                    <a:lstStyle/>
                    <a:p>
                      <a:pPr algn="ctr"/>
                      <a:r>
                        <a:rPr lang="ar-SA" sz="1800" b="1" dirty="0" smtClean="0"/>
                        <a:t>1</a:t>
                      </a:r>
                      <a:endParaRPr lang="en-GB" sz="1800" b="1" dirty="0"/>
                    </a:p>
                  </a:txBody>
                  <a:tcPr marL="84406" marR="84406"/>
                </a:tc>
                <a:tc>
                  <a:txBody>
                    <a:bodyPr/>
                    <a:lstStyle/>
                    <a:p>
                      <a:pPr algn="r"/>
                      <a:r>
                        <a:rPr lang="ar-SA" sz="1800" b="1" dirty="0" err="1" smtClean="0"/>
                        <a:t>حـ</a:t>
                      </a:r>
                      <a:r>
                        <a:rPr lang="ar-SA" sz="1800" b="1" dirty="0" smtClean="0"/>
                        <a:t>/ رأس المال</a:t>
                      </a:r>
                      <a:endParaRPr lang="en-GB" sz="1800" b="1" dirty="0"/>
                    </a:p>
                  </a:txBody>
                  <a:tcPr marL="84406" marR="84406"/>
                </a:tc>
                <a:tc>
                  <a:txBody>
                    <a:bodyPr/>
                    <a:lstStyle/>
                    <a:p>
                      <a:pPr algn="ctr"/>
                      <a:r>
                        <a:rPr lang="ar-SA" sz="1800" b="1" dirty="0" smtClean="0"/>
                        <a:t>1/1</a:t>
                      </a:r>
                      <a:endParaRPr lang="en-GB" sz="1800" b="1" dirty="0"/>
                    </a:p>
                  </a:txBody>
                  <a:tcPr marL="84406" marR="84406"/>
                </a:tc>
              </a:tr>
              <a:tr h="417809">
                <a:tc>
                  <a:txBody>
                    <a:bodyPr/>
                    <a:lstStyle/>
                    <a:p>
                      <a:pPr algn="ctr"/>
                      <a:r>
                        <a:rPr lang="ar-SA" sz="1800" b="1" dirty="0" smtClean="0"/>
                        <a:t>700000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200000</a:t>
                      </a:r>
                      <a:endParaRPr lang="en-GB" sz="1800" b="1" dirty="0"/>
                    </a:p>
                  </a:txBody>
                  <a:tcPr marL="84406" marR="84406"/>
                </a:tc>
                <a:tc>
                  <a:txBody>
                    <a:bodyPr/>
                    <a:lstStyle/>
                    <a:p>
                      <a:pPr algn="ctr"/>
                      <a:r>
                        <a:rPr lang="ar-SA" sz="1800" b="1" dirty="0" smtClean="0"/>
                        <a:t>2</a:t>
                      </a:r>
                      <a:endParaRPr lang="en-GB" sz="1800" b="1" dirty="0"/>
                    </a:p>
                  </a:txBody>
                  <a:tcPr marL="84406" marR="84406"/>
                </a:tc>
                <a:tc>
                  <a:txBody>
                    <a:bodyPr/>
                    <a:lstStyle/>
                    <a:p>
                      <a:pPr algn="r"/>
                      <a:r>
                        <a:rPr lang="ar-SA" sz="1800" b="1" dirty="0" err="1" smtClean="0"/>
                        <a:t>حـ</a:t>
                      </a:r>
                      <a:r>
                        <a:rPr lang="ar-SA" sz="1800" b="1" dirty="0" smtClean="0"/>
                        <a:t>/ قرض البنك</a:t>
                      </a:r>
                      <a:endParaRPr lang="en-GB" sz="1800" b="1" dirty="0"/>
                    </a:p>
                  </a:txBody>
                  <a:tcPr marL="84406" marR="84406"/>
                </a:tc>
                <a:tc>
                  <a:txBody>
                    <a:bodyPr/>
                    <a:lstStyle/>
                    <a:p>
                      <a:pPr algn="ctr"/>
                      <a:r>
                        <a:rPr lang="ar-SA" sz="1800" b="1" dirty="0" smtClean="0"/>
                        <a:t>1/3</a:t>
                      </a:r>
                      <a:endParaRPr lang="en-GB" sz="1800" b="1" dirty="0"/>
                    </a:p>
                  </a:txBody>
                  <a:tcPr marL="84406" marR="84406"/>
                </a:tc>
              </a:tr>
              <a:tr h="417809">
                <a:tc>
                  <a:txBody>
                    <a:bodyPr/>
                    <a:lstStyle/>
                    <a:p>
                      <a:pPr algn="ctr"/>
                      <a:r>
                        <a:rPr lang="ar-SA" sz="1800" b="1" dirty="0" smtClean="0"/>
                        <a:t>450000</a:t>
                      </a:r>
                      <a:endParaRPr lang="en-GB" sz="1800" b="1" dirty="0"/>
                    </a:p>
                  </a:txBody>
                  <a:tcPr marL="84406" marR="84406"/>
                </a:tc>
                <a:tc>
                  <a:txBody>
                    <a:bodyPr/>
                    <a:lstStyle/>
                    <a:p>
                      <a:pPr algn="ctr"/>
                      <a:r>
                        <a:rPr lang="ar-SA" sz="1800" b="1" dirty="0" smtClean="0"/>
                        <a:t>250000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3</a:t>
                      </a:r>
                      <a:endParaRPr lang="en-GB" sz="1800" b="1" dirty="0"/>
                    </a:p>
                  </a:txBody>
                  <a:tcPr marL="84406" marR="84406"/>
                </a:tc>
                <a:tc>
                  <a:txBody>
                    <a:bodyPr/>
                    <a:lstStyle/>
                    <a:p>
                      <a:pPr algn="r"/>
                      <a:r>
                        <a:rPr lang="ar-SA" sz="1800" b="1" dirty="0" err="1" smtClean="0"/>
                        <a:t>حـ</a:t>
                      </a:r>
                      <a:r>
                        <a:rPr lang="ar-SA" sz="1800" b="1" dirty="0" smtClean="0"/>
                        <a:t>/ المبنى</a:t>
                      </a:r>
                      <a:endParaRPr lang="en-GB" sz="1800" b="1" dirty="0"/>
                    </a:p>
                  </a:txBody>
                  <a:tcPr marL="84406" marR="84406"/>
                </a:tc>
                <a:tc>
                  <a:txBody>
                    <a:bodyPr/>
                    <a:lstStyle/>
                    <a:p>
                      <a:pPr algn="ctr"/>
                      <a:r>
                        <a:rPr lang="ar-SA" sz="1800" b="1" dirty="0" smtClean="0"/>
                        <a:t>1/5</a:t>
                      </a:r>
                      <a:endParaRPr lang="en-GB" sz="1800" b="1" dirty="0"/>
                    </a:p>
                  </a:txBody>
                  <a:tcPr marL="84406" marR="84406"/>
                </a:tc>
              </a:tr>
              <a:tr h="417809">
                <a:tc>
                  <a:txBody>
                    <a:bodyPr/>
                    <a:lstStyle/>
                    <a:p>
                      <a:pPr algn="ctr"/>
                      <a:r>
                        <a:rPr lang="ar-SA" sz="1800" b="1" dirty="0" smtClean="0"/>
                        <a:t>400000</a:t>
                      </a:r>
                      <a:endParaRPr lang="en-GB" sz="1800" b="1" dirty="0"/>
                    </a:p>
                  </a:txBody>
                  <a:tcPr marL="84406" marR="84406"/>
                </a:tc>
                <a:tc>
                  <a:txBody>
                    <a:bodyPr/>
                    <a:lstStyle/>
                    <a:p>
                      <a:pPr algn="ctr"/>
                      <a:r>
                        <a:rPr lang="ar-SA" sz="1800" b="1" dirty="0" smtClean="0"/>
                        <a:t>50000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4</a:t>
                      </a:r>
                      <a:endParaRPr lang="en-GB" sz="1800" b="1" dirty="0"/>
                    </a:p>
                  </a:txBody>
                  <a:tcPr marL="84406" marR="84406"/>
                </a:tc>
                <a:tc>
                  <a:txBody>
                    <a:bodyPr/>
                    <a:lstStyle/>
                    <a:p>
                      <a:pPr algn="r"/>
                      <a:r>
                        <a:rPr lang="ar-SA" sz="1800" b="1" dirty="0" err="1" smtClean="0"/>
                        <a:t>حـ</a:t>
                      </a:r>
                      <a:r>
                        <a:rPr lang="ar-SA" sz="1800" b="1" dirty="0" smtClean="0"/>
                        <a:t>/ الالآت والمعدات</a:t>
                      </a:r>
                      <a:endParaRPr lang="en-GB" sz="1800" b="1" dirty="0"/>
                    </a:p>
                  </a:txBody>
                  <a:tcPr marL="84406" marR="84406"/>
                </a:tc>
                <a:tc>
                  <a:txBody>
                    <a:bodyPr/>
                    <a:lstStyle/>
                    <a:p>
                      <a:pPr algn="ctr"/>
                      <a:r>
                        <a:rPr lang="ar-SA" sz="1800" b="1" dirty="0" smtClean="0"/>
                        <a:t>1/9</a:t>
                      </a:r>
                      <a:endParaRPr lang="en-GB" sz="1800" b="1" dirty="0"/>
                    </a:p>
                  </a:txBody>
                  <a:tcPr marL="84406" marR="84406"/>
                </a:tc>
              </a:tr>
              <a:tr h="417809">
                <a:tc>
                  <a:txBody>
                    <a:bodyPr/>
                    <a:lstStyle/>
                    <a:p>
                      <a:pPr algn="ctr"/>
                      <a:r>
                        <a:rPr lang="ar-SA" sz="1800" b="1" dirty="0" smtClean="0"/>
                        <a:t>300000</a:t>
                      </a:r>
                      <a:endParaRPr lang="en-GB" sz="1800" b="1" dirty="0"/>
                    </a:p>
                  </a:txBody>
                  <a:tcPr marL="84406" marR="84406"/>
                </a:tc>
                <a:tc>
                  <a:txBody>
                    <a:bodyPr/>
                    <a:lstStyle/>
                    <a:p>
                      <a:pPr algn="ctr"/>
                      <a:r>
                        <a:rPr lang="ar-SA" sz="1800" b="1" dirty="0" smtClean="0"/>
                        <a:t>100000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5</a:t>
                      </a:r>
                      <a:endParaRPr lang="en-GB" sz="1800" b="1" dirty="0"/>
                    </a:p>
                  </a:txBody>
                  <a:tcPr marL="84406" marR="84406"/>
                </a:tc>
                <a:tc>
                  <a:txBody>
                    <a:bodyPr/>
                    <a:lstStyle/>
                    <a:p>
                      <a:pPr algn="r"/>
                      <a:r>
                        <a:rPr lang="ar-SA" sz="1800" b="1" dirty="0" err="1" smtClean="0"/>
                        <a:t>حـ</a:t>
                      </a:r>
                      <a:r>
                        <a:rPr lang="ar-SA" sz="1800" b="1" dirty="0" smtClean="0"/>
                        <a:t>/ الصندوق</a:t>
                      </a:r>
                      <a:endParaRPr lang="en-GB" sz="1800" b="1" dirty="0"/>
                    </a:p>
                  </a:txBody>
                  <a:tcPr marL="84406" marR="84406"/>
                </a:tc>
                <a:tc>
                  <a:txBody>
                    <a:bodyPr/>
                    <a:lstStyle/>
                    <a:p>
                      <a:pPr algn="ctr"/>
                      <a:r>
                        <a:rPr lang="ar-SA" sz="1800" b="1" dirty="0" smtClean="0"/>
                        <a:t>1/12</a:t>
                      </a:r>
                      <a:endParaRPr lang="en-GB" sz="1800" b="1" dirty="0"/>
                    </a:p>
                  </a:txBody>
                  <a:tcPr marL="84406" marR="84406"/>
                </a:tc>
              </a:tr>
              <a:tr h="417809">
                <a:tc>
                  <a:txBody>
                    <a:bodyPr/>
                    <a:lstStyle/>
                    <a:p>
                      <a:pPr algn="ctr"/>
                      <a:r>
                        <a:rPr lang="ar-SA" sz="1800" b="1" dirty="0" smtClean="0"/>
                        <a:t>100000</a:t>
                      </a:r>
                      <a:endParaRPr lang="en-GB" sz="1800" b="1" dirty="0"/>
                    </a:p>
                  </a:txBody>
                  <a:tcPr marL="84406" marR="84406"/>
                </a:tc>
                <a:tc>
                  <a:txBody>
                    <a:bodyPr/>
                    <a:lstStyle/>
                    <a:p>
                      <a:pPr algn="ctr"/>
                      <a:r>
                        <a:rPr lang="ar-SA" sz="1800" b="1" dirty="0" smtClean="0"/>
                        <a:t>200000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7</a:t>
                      </a:r>
                      <a:endParaRPr lang="en-GB" sz="1800" b="1" dirty="0"/>
                    </a:p>
                  </a:txBody>
                  <a:tcPr marL="84406" marR="84406"/>
                </a:tc>
                <a:tc>
                  <a:txBody>
                    <a:bodyPr/>
                    <a:lstStyle/>
                    <a:p>
                      <a:pPr algn="r"/>
                      <a:r>
                        <a:rPr lang="ar-SA" sz="1800" b="1" dirty="0" err="1" smtClean="0"/>
                        <a:t>حـ</a:t>
                      </a:r>
                      <a:r>
                        <a:rPr lang="ar-SA" sz="1800" b="1" dirty="0" smtClean="0"/>
                        <a:t>/ البضاعة</a:t>
                      </a:r>
                      <a:endParaRPr lang="en-GB" sz="1800" b="1" dirty="0"/>
                    </a:p>
                  </a:txBody>
                  <a:tcPr marL="84406" marR="84406"/>
                </a:tc>
                <a:tc>
                  <a:txBody>
                    <a:bodyPr/>
                    <a:lstStyle/>
                    <a:p>
                      <a:pPr algn="ctr"/>
                      <a:r>
                        <a:rPr lang="ar-SA" sz="1800" b="1" dirty="0" smtClean="0"/>
                        <a:t>1/18</a:t>
                      </a:r>
                      <a:endParaRPr lang="en-GB" sz="1800" b="1" dirty="0"/>
                    </a:p>
                  </a:txBody>
                  <a:tcPr marL="84406" marR="84406"/>
                </a:tc>
              </a:tr>
              <a:tr h="515108">
                <a:tc>
                  <a:txBody>
                    <a:bodyPr/>
                    <a:lstStyle/>
                    <a:p>
                      <a:pPr algn="ctr"/>
                      <a:r>
                        <a:rPr lang="ar-SA" sz="2400" b="1" dirty="0" smtClean="0">
                          <a:solidFill>
                            <a:srgbClr val="FF0000"/>
                          </a:solidFill>
                        </a:rPr>
                        <a:t>90000</a:t>
                      </a:r>
                      <a:endParaRPr lang="en-GB" sz="2400" b="1" dirty="0">
                        <a:solidFill>
                          <a:srgbClr val="FF0000"/>
                        </a:solidFill>
                      </a:endParaRPr>
                    </a:p>
                  </a:txBody>
                  <a:tcPr marL="84406" marR="84406"/>
                </a:tc>
                <a:tc>
                  <a:txBody>
                    <a:bodyPr/>
                    <a:lstStyle/>
                    <a:p>
                      <a:pPr algn="ctr"/>
                      <a:r>
                        <a:rPr lang="ar-SA" sz="1800" b="1" dirty="0" smtClean="0"/>
                        <a:t>10000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10</a:t>
                      </a:r>
                      <a:endParaRPr lang="en-GB" sz="1800" b="1" dirty="0"/>
                    </a:p>
                  </a:txBody>
                  <a:tcPr marL="84406" marR="84406"/>
                </a:tc>
                <a:tc>
                  <a:txBody>
                    <a:bodyPr/>
                    <a:lstStyle/>
                    <a:p>
                      <a:pPr algn="r"/>
                      <a:r>
                        <a:rPr lang="ar-SA" sz="1800" b="1" dirty="0" err="1" smtClean="0"/>
                        <a:t>حـ</a:t>
                      </a:r>
                      <a:r>
                        <a:rPr lang="ar-SA" sz="1800" b="1" dirty="0" smtClean="0"/>
                        <a:t>/ الدائنين</a:t>
                      </a:r>
                      <a:endParaRPr lang="en-GB" sz="1800" b="1" dirty="0"/>
                    </a:p>
                  </a:txBody>
                  <a:tcPr marL="84406" marR="84406"/>
                </a:tc>
                <a:tc>
                  <a:txBody>
                    <a:bodyPr/>
                    <a:lstStyle/>
                    <a:p>
                      <a:pPr algn="ctr"/>
                      <a:r>
                        <a:rPr lang="ar-SA" sz="1800" b="1" dirty="0" smtClean="0"/>
                        <a:t>1/25</a:t>
                      </a:r>
                      <a:endParaRPr lang="en-GB" sz="1800" b="1" dirty="0"/>
                    </a:p>
                  </a:txBody>
                  <a:tcPr marL="84406" marR="84406"/>
                </a:tc>
              </a:tr>
            </a:tbl>
          </a:graphicData>
        </a:graphic>
      </p:graphicFrame>
      <p:sp>
        <p:nvSpPr>
          <p:cNvPr id="5" name="Text Box 95"/>
          <p:cNvSpPr>
            <a:spLocks noGrp="1" noChangeArrowheads="1"/>
          </p:cNvSpPr>
          <p:nvPr>
            <p:ph type="title"/>
          </p:nvPr>
        </p:nvSpPr>
        <p:spPr>
          <a:xfrm>
            <a:off x="457200" y="615951"/>
            <a:ext cx="8229600" cy="460375"/>
          </a:xfrm>
        </p:spPr>
        <p:txBody>
          <a:bodyPr>
            <a:spAutoFit/>
          </a:bodyPr>
          <a:lstStyle/>
          <a:p>
            <a:pPr algn="ctr">
              <a:spcBef>
                <a:spcPct val="50000"/>
              </a:spcBef>
            </a:pPr>
            <a:r>
              <a:rPr lang="ar-SA" sz="2400" b="1" smtClean="0">
                <a:solidFill>
                  <a:srgbClr val="FF0000"/>
                </a:solidFill>
                <a:cs typeface="Arial" pitchFamily="34" charset="0"/>
              </a:rPr>
              <a:t>حـ/ البنك</a:t>
            </a:r>
            <a:endParaRPr lang="en-GB" sz="2400" b="1" smtClean="0">
              <a:solidFill>
                <a:srgbClr val="FF0000"/>
              </a:solidFill>
              <a:cs typeface="Arial" pitchFamily="34" charset="0"/>
            </a:endParaRPr>
          </a:p>
        </p:txBody>
      </p:sp>
      <p:sp>
        <p:nvSpPr>
          <p:cNvPr id="7"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24</a:t>
            </a:fld>
            <a:endParaRPr lang="en-US" dirty="0">
              <a:solidFill>
                <a:prstClr val="white"/>
              </a:solidFill>
              <a:cs typeface="Arial" pitchFamily="34" charset="0"/>
            </a:endParaRPr>
          </a:p>
        </p:txBody>
      </p:sp>
    </p:spTree>
    <p:extLst>
      <p:ext uri="{BB962C8B-B14F-4D97-AF65-F5344CB8AC3E}">
        <p14:creationId xmlns:p14="http://schemas.microsoft.com/office/powerpoint/2010/main" val="37644866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smtClean="0">
                <a:solidFill>
                  <a:srgbClr val="FF0000"/>
                </a:solidFill>
                <a:cs typeface="Arial" pitchFamily="34" charset="0"/>
              </a:rPr>
              <a:t>المطلوب من الطلاب حتى هذه المرحلة</a:t>
            </a:r>
            <a:endParaRPr lang="en-GB" sz="3200" b="1" smtClean="0">
              <a:solidFill>
                <a:srgbClr val="FF0000"/>
              </a:solidFill>
              <a:cs typeface="Arial" pitchFamily="34" charset="0"/>
            </a:endParaRPr>
          </a:p>
        </p:txBody>
      </p:sp>
      <p:sp>
        <p:nvSpPr>
          <p:cNvPr id="3" name="Content Placeholder 2"/>
          <p:cNvSpPr>
            <a:spLocks noGrp="1"/>
          </p:cNvSpPr>
          <p:nvPr>
            <p:ph idx="1"/>
          </p:nvPr>
        </p:nvSpPr>
        <p:spPr/>
        <p:txBody>
          <a:bodyPr/>
          <a:lstStyle/>
          <a:p>
            <a:pPr algn="just" rtl="1">
              <a:buFont typeface="Arial" pitchFamily="34" charset="0"/>
              <a:buChar char="•"/>
            </a:pPr>
            <a:r>
              <a:rPr lang="ar-SA" smtClean="0">
                <a:cs typeface="Arial" pitchFamily="34" charset="0"/>
              </a:rPr>
              <a:t>مذاكرة المثال المحلول ص 74</a:t>
            </a:r>
          </a:p>
          <a:p>
            <a:pPr rtl="1">
              <a:buFont typeface="Arial" pitchFamily="34" charset="0"/>
              <a:buChar char="•"/>
            </a:pPr>
            <a:r>
              <a:rPr lang="ar-SA" smtClean="0">
                <a:cs typeface="Arial" pitchFamily="34" charset="0"/>
              </a:rPr>
              <a:t> حل المطلوب الثاني من الحالة التطبيقية رقم (1/3) ص 80.</a:t>
            </a:r>
          </a:p>
          <a:p>
            <a:pPr rtl="1">
              <a:buFont typeface="Arial" pitchFamily="34" charset="0"/>
              <a:buChar char="•"/>
            </a:pPr>
            <a:r>
              <a:rPr lang="ar-SA" smtClean="0">
                <a:cs typeface="Arial" pitchFamily="34" charset="0"/>
              </a:rPr>
              <a:t>مراجعة الكتاب ص ص 78 – 79لمعرفة:</a:t>
            </a:r>
          </a:p>
          <a:p>
            <a:pPr rtl="1">
              <a:buFont typeface="Wingdings" pitchFamily="2" charset="2"/>
              <a:buChar char="v"/>
            </a:pPr>
            <a:r>
              <a:rPr lang="ar-SA" smtClean="0">
                <a:solidFill>
                  <a:srgbClr val="FF0000"/>
                </a:solidFill>
                <a:cs typeface="Arial" pitchFamily="34" charset="0"/>
              </a:rPr>
              <a:t>المقصود بميزان المراجعة</a:t>
            </a:r>
          </a:p>
          <a:p>
            <a:pPr rtl="1">
              <a:buFont typeface="Wingdings" pitchFamily="2" charset="2"/>
              <a:buChar char="v"/>
            </a:pPr>
            <a:r>
              <a:rPr lang="ar-SA" smtClean="0">
                <a:solidFill>
                  <a:srgbClr val="FF0000"/>
                </a:solidFill>
                <a:cs typeface="Arial" pitchFamily="34" charset="0"/>
              </a:rPr>
              <a:t>طرق إعداد ميزان المراجعة</a:t>
            </a: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a:t>
            </a:fld>
            <a:endParaRPr lang="en-US" dirty="0">
              <a:solidFill>
                <a:prstClr val="white"/>
              </a:solidFill>
              <a:cs typeface="Arial" pitchFamily="34" charset="0"/>
            </a:endParaRPr>
          </a:p>
        </p:txBody>
      </p:sp>
    </p:spTree>
    <p:extLst>
      <p:ext uri="{BB962C8B-B14F-4D97-AF65-F5344CB8AC3E}">
        <p14:creationId xmlns:p14="http://schemas.microsoft.com/office/powerpoint/2010/main" val="27822552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grpSp>
        <p:nvGrpSpPr>
          <p:cNvPr id="17412" name="Group 5"/>
          <p:cNvGrpSpPr>
            <a:grpSpLocks/>
          </p:cNvGrpSpPr>
          <p:nvPr/>
        </p:nvGrpSpPr>
        <p:grpSpPr bwMode="auto">
          <a:xfrm>
            <a:off x="5969977" y="1981217"/>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5" y="3352800"/>
            <a:ext cx="2602523" cy="1200150"/>
          </a:xfrm>
          <a:prstGeom prst="rect">
            <a:avLst/>
          </a:prstGeom>
          <a:noFill/>
          <a:ln w="9525">
            <a:noFill/>
            <a:miter lim="800000"/>
            <a:headEnd/>
            <a:tailEnd/>
          </a:ln>
        </p:spPr>
        <p:txBody>
          <a:bodyPr>
            <a:spAutoFit/>
          </a:bodyPr>
          <a:lstStyle/>
          <a:p>
            <a:pPr algn="l" rtl="0"/>
            <a:r>
              <a:rPr lang="ar-EG" sz="7200">
                <a:solidFill>
                  <a:prstClr val="white"/>
                </a:solidFill>
              </a:rPr>
              <a:t>بحمد الله</a:t>
            </a:r>
            <a:endParaRPr lang="en-US" sz="7200">
              <a:solidFill>
                <a:prstClr val="white"/>
              </a:solidFill>
            </a:endParaRPr>
          </a:p>
        </p:txBody>
      </p:sp>
      <p:sp>
        <p:nvSpPr>
          <p:cNvPr id="17414" name="Freeform 6"/>
          <p:cNvSpPr>
            <a:spLocks noEditPoints="1"/>
          </p:cNvSpPr>
          <p:nvPr/>
        </p:nvSpPr>
        <p:spPr bwMode="auto">
          <a:xfrm>
            <a:off x="3165231" y="2209817"/>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solidFill>
                <a:prstClr val="black"/>
              </a:solidFill>
            </a:endParaRPr>
          </a:p>
        </p:txBody>
      </p:sp>
      <p:pic>
        <p:nvPicPr>
          <p:cNvPr id="9" name="Picture 8" descr="logo EDE.png"/>
          <p:cNvPicPr>
            <a:picLocks noChangeAspect="1"/>
          </p:cNvPicPr>
          <p:nvPr/>
        </p:nvPicPr>
        <p:blipFill>
          <a:blip r:embed="rId3" cstate="print"/>
          <a:stretch>
            <a:fillRect/>
          </a:stretch>
        </p:blipFill>
        <p:spPr>
          <a:xfrm>
            <a:off x="844068" y="2133600"/>
            <a:ext cx="1947156"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51322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1229</Words>
  <Application>Microsoft Office PowerPoint</Application>
  <PresentationFormat>عرض على الشاشة (3:4)‏</PresentationFormat>
  <Paragraphs>712</Paragraphs>
  <Slides>26</Slides>
  <Notes>2</Notes>
  <HiddenSlides>0</HiddenSlides>
  <MMClips>0</MMClips>
  <ScaleCrop>false</ScaleCrop>
  <HeadingPairs>
    <vt:vector size="4" baseType="variant">
      <vt:variant>
        <vt:lpstr>نسق</vt:lpstr>
      </vt:variant>
      <vt:variant>
        <vt:i4>3</vt:i4>
      </vt:variant>
      <vt:variant>
        <vt:lpstr>عناوين الشرائح</vt:lpstr>
      </vt:variant>
      <vt:variant>
        <vt:i4>26</vt:i4>
      </vt:variant>
    </vt:vector>
  </HeadingPairs>
  <TitlesOfParts>
    <vt:vector size="29" baseType="lpstr">
      <vt:lpstr>Office Theme</vt:lpstr>
      <vt:lpstr>1_نسق Office</vt:lpstr>
      <vt:lpstr>1_Office Theme</vt:lpstr>
      <vt:lpstr>عرض تقديمي في PowerPoint</vt:lpstr>
      <vt:lpstr>عرض تقديمي في PowerPoint</vt:lpstr>
      <vt:lpstr>  </vt:lpstr>
      <vt:lpstr> ثانياً:الترحيل إلى دفتر الأستاذ</vt:lpstr>
      <vt:lpstr>المقصود بالترحيل إلى دفتر الأستاذ</vt:lpstr>
      <vt:lpstr>شكل الحساب في دفتر الأستاذ</vt:lpstr>
      <vt:lpstr>الترصيد  Balancing</vt:lpstr>
      <vt:lpstr>عرض تقديمي في PowerPoint</vt:lpstr>
      <vt:lpstr> </vt:lpstr>
      <vt:lpstr>   </vt:lpstr>
      <vt:lpstr>  </vt:lpstr>
      <vt:lpstr>لاحظ أن:</vt:lpstr>
      <vt:lpstr>  بالتطبيق على مثال منشأة فاضل جوالات (2020) يمكن تصوير الحسابات في دفتر الأستاذ وذلك كما يلي: </vt:lpstr>
      <vt:lpstr>كما يمكن تصوير حساب رأس المال كما يلي: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الحساب ذو الرصيد المتحرك</vt:lpstr>
      <vt:lpstr>حـ/ البنك</vt:lpstr>
      <vt:lpstr>المطلوب من الطلاب حتى هذه المرحلة</vt:lpstr>
      <vt:lpstr>عرض تقديمي في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TOSHIBA</dc:creator>
  <cp:lastModifiedBy>TOSHIBA</cp:lastModifiedBy>
  <cp:revision>7</cp:revision>
  <dcterms:created xsi:type="dcterms:W3CDTF">2013-10-06T14:11:40Z</dcterms:created>
  <dcterms:modified xsi:type="dcterms:W3CDTF">2013-10-06T15:18:05Z</dcterms:modified>
</cp:coreProperties>
</file>