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50"/>
  </p:notesMasterIdLst>
  <p:sldIdLst>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4" r:id="rId45"/>
    <p:sldId id="303" r:id="rId46"/>
    <p:sldId id="300" r:id="rId47"/>
    <p:sldId id="301" r:id="rId48"/>
    <p:sldId id="259"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9" d="100"/>
          <a:sy n="79" d="100"/>
        </p:scale>
        <p:origin x="10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29D98B-DC2A-40CE-93DF-F63227B3F80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EB7A7957-2483-4866-A402-5639D67BFFF9}">
      <dgm:prSet phldrT="[Text]" custT="1"/>
      <dgm:spPr>
        <a:solidFill>
          <a:schemeClr val="accent2">
            <a:lumMod val="40000"/>
            <a:lumOff val="60000"/>
          </a:schemeClr>
        </a:solidFill>
      </dgm:spPr>
      <dgm:t>
        <a:bodyPr/>
        <a:lstStyle/>
        <a:p>
          <a:r>
            <a:rPr lang="ar-SA" sz="3200" b="1" dirty="0" smtClean="0">
              <a:solidFill>
                <a:schemeClr val="tx1"/>
              </a:solidFill>
            </a:rPr>
            <a:t>أطراف الكمبيالة</a:t>
          </a:r>
          <a:endParaRPr lang="en-GB" sz="3200" b="1" dirty="0">
            <a:solidFill>
              <a:schemeClr val="tx1"/>
            </a:solidFill>
          </a:endParaRPr>
        </a:p>
      </dgm:t>
    </dgm:pt>
    <dgm:pt modelId="{75B16C57-2900-4C32-9911-D901F7E4ECE5}" type="parTrans" cxnId="{38214519-DABF-4A25-AD5A-1F1697887EB8}">
      <dgm:prSet/>
      <dgm:spPr/>
      <dgm:t>
        <a:bodyPr/>
        <a:lstStyle/>
        <a:p>
          <a:endParaRPr lang="en-GB"/>
        </a:p>
      </dgm:t>
    </dgm:pt>
    <dgm:pt modelId="{7FA6D385-FCBE-44E8-884A-C1AE31922BCB}" type="sibTrans" cxnId="{38214519-DABF-4A25-AD5A-1F1697887EB8}">
      <dgm:prSet/>
      <dgm:spPr/>
      <dgm:t>
        <a:bodyPr/>
        <a:lstStyle/>
        <a:p>
          <a:endParaRPr lang="en-GB"/>
        </a:p>
      </dgm:t>
    </dgm:pt>
    <dgm:pt modelId="{D78DD5FA-DDB2-4C3A-9D9F-E8A8BDD891EF}">
      <dgm:prSet phldrT="[Text]" custT="1"/>
      <dgm:spPr/>
      <dgm:t>
        <a:bodyPr/>
        <a:lstStyle/>
        <a:p>
          <a:r>
            <a:rPr lang="ar-SA" sz="2800" b="1" dirty="0" smtClean="0"/>
            <a:t>المستفيد</a:t>
          </a:r>
        </a:p>
        <a:p>
          <a:r>
            <a:rPr lang="ar-SA" sz="2800" b="1" dirty="0" smtClean="0"/>
            <a:t>قد يكون هو الساحب أو الشخص الذي حررت الكمبيالة لصالحه</a:t>
          </a:r>
          <a:endParaRPr lang="en-GB" sz="2800" b="1" dirty="0"/>
        </a:p>
      </dgm:t>
    </dgm:pt>
    <dgm:pt modelId="{F81C7AAD-C420-4039-866B-F199D39E874A}" type="parTrans" cxnId="{389D191C-6F3C-4F49-8FAC-5E8916D5B326}">
      <dgm:prSet/>
      <dgm:spPr/>
      <dgm:t>
        <a:bodyPr/>
        <a:lstStyle/>
        <a:p>
          <a:endParaRPr lang="en-GB"/>
        </a:p>
      </dgm:t>
    </dgm:pt>
    <dgm:pt modelId="{C4E89A88-3E27-4118-8233-75F617E696FA}" type="sibTrans" cxnId="{389D191C-6F3C-4F49-8FAC-5E8916D5B326}">
      <dgm:prSet/>
      <dgm:spPr/>
      <dgm:t>
        <a:bodyPr/>
        <a:lstStyle/>
        <a:p>
          <a:endParaRPr lang="en-GB"/>
        </a:p>
      </dgm:t>
    </dgm:pt>
    <dgm:pt modelId="{262D3F43-0C64-49A0-BF83-F8ED89DC3B54}">
      <dgm:prSet phldrT="[Text]" custT="1"/>
      <dgm:spPr/>
      <dgm:t>
        <a:bodyPr/>
        <a:lstStyle/>
        <a:p>
          <a:r>
            <a:rPr lang="ar-SA" sz="2800" b="1" dirty="0" smtClean="0"/>
            <a:t>المسحوب عليه</a:t>
          </a:r>
        </a:p>
        <a:p>
          <a:r>
            <a:rPr lang="ar-SA" sz="2800" b="1" dirty="0" smtClean="0"/>
            <a:t>(المدين)</a:t>
          </a:r>
        </a:p>
        <a:p>
          <a:r>
            <a:rPr lang="ar-SA" sz="2800" b="1" dirty="0" smtClean="0"/>
            <a:t>هو الذي توجه إليه الكمبيالة</a:t>
          </a:r>
          <a:endParaRPr lang="en-GB" sz="2800" b="1" dirty="0"/>
        </a:p>
      </dgm:t>
    </dgm:pt>
    <dgm:pt modelId="{056C537A-F735-43C8-8F7A-B465DA6E1694}" type="parTrans" cxnId="{3D751535-4436-4CB8-9FC9-FBD5A749E55A}">
      <dgm:prSet/>
      <dgm:spPr/>
      <dgm:t>
        <a:bodyPr/>
        <a:lstStyle/>
        <a:p>
          <a:endParaRPr lang="en-GB"/>
        </a:p>
      </dgm:t>
    </dgm:pt>
    <dgm:pt modelId="{2D5C9900-4AC4-4DDF-96E2-5D29C1925B23}" type="sibTrans" cxnId="{3D751535-4436-4CB8-9FC9-FBD5A749E55A}">
      <dgm:prSet/>
      <dgm:spPr/>
      <dgm:t>
        <a:bodyPr/>
        <a:lstStyle/>
        <a:p>
          <a:endParaRPr lang="en-GB"/>
        </a:p>
      </dgm:t>
    </dgm:pt>
    <dgm:pt modelId="{2AD2DF88-E7E7-45CA-8ED4-A902C3EA4722}">
      <dgm:prSet phldrT="[Text]" custT="1"/>
      <dgm:spPr/>
      <dgm:t>
        <a:bodyPr/>
        <a:lstStyle/>
        <a:p>
          <a:r>
            <a:rPr lang="ar-SA" sz="2800" b="1" dirty="0" smtClean="0"/>
            <a:t>الساحب</a:t>
          </a:r>
        </a:p>
        <a:p>
          <a:r>
            <a:rPr lang="ar-SA" sz="2800" b="1" dirty="0" smtClean="0"/>
            <a:t>(الدائن)</a:t>
          </a:r>
        </a:p>
        <a:p>
          <a:r>
            <a:rPr lang="ar-SA" sz="2800" b="1" dirty="0" smtClean="0"/>
            <a:t>قد يكون هو المستفيد وهو الذي يحرر الكمبيالة</a:t>
          </a:r>
          <a:endParaRPr lang="en-GB" sz="2800" b="1" dirty="0"/>
        </a:p>
      </dgm:t>
    </dgm:pt>
    <dgm:pt modelId="{D568992E-47A2-4B5E-97B1-8BDB858259A2}" type="parTrans" cxnId="{B12C8601-CFF9-4996-9348-BC83F464AA45}">
      <dgm:prSet/>
      <dgm:spPr/>
      <dgm:t>
        <a:bodyPr/>
        <a:lstStyle/>
        <a:p>
          <a:endParaRPr lang="en-GB"/>
        </a:p>
      </dgm:t>
    </dgm:pt>
    <dgm:pt modelId="{11472105-727C-497F-AEE7-5CC6DD1CDAC5}" type="sibTrans" cxnId="{B12C8601-CFF9-4996-9348-BC83F464AA45}">
      <dgm:prSet/>
      <dgm:spPr/>
      <dgm:t>
        <a:bodyPr/>
        <a:lstStyle/>
        <a:p>
          <a:endParaRPr lang="en-GB"/>
        </a:p>
      </dgm:t>
    </dgm:pt>
    <dgm:pt modelId="{305DF546-73B6-4AAF-BF6D-186E14ED483E}" type="pres">
      <dgm:prSet presAssocID="{0B29D98B-DC2A-40CE-93DF-F63227B3F80F}" presName="hierChild1" presStyleCnt="0">
        <dgm:presLayoutVars>
          <dgm:orgChart val="1"/>
          <dgm:chPref val="1"/>
          <dgm:dir/>
          <dgm:animOne val="branch"/>
          <dgm:animLvl val="lvl"/>
          <dgm:resizeHandles/>
        </dgm:presLayoutVars>
      </dgm:prSet>
      <dgm:spPr/>
      <dgm:t>
        <a:bodyPr/>
        <a:lstStyle/>
        <a:p>
          <a:endParaRPr lang="en-GB"/>
        </a:p>
      </dgm:t>
    </dgm:pt>
    <dgm:pt modelId="{9DEE262C-7C4F-4E4D-8E8A-7744E9EA6CAE}" type="pres">
      <dgm:prSet presAssocID="{EB7A7957-2483-4866-A402-5639D67BFFF9}" presName="hierRoot1" presStyleCnt="0">
        <dgm:presLayoutVars>
          <dgm:hierBranch val="init"/>
        </dgm:presLayoutVars>
      </dgm:prSet>
      <dgm:spPr/>
    </dgm:pt>
    <dgm:pt modelId="{A1833454-BACB-4598-8512-4E43F31F65F3}" type="pres">
      <dgm:prSet presAssocID="{EB7A7957-2483-4866-A402-5639D67BFFF9}" presName="rootComposite1" presStyleCnt="0"/>
      <dgm:spPr/>
    </dgm:pt>
    <dgm:pt modelId="{4B4444ED-2FBE-4CA9-82C7-84FBD38D299A}" type="pres">
      <dgm:prSet presAssocID="{EB7A7957-2483-4866-A402-5639D67BFFF9}" presName="rootText1" presStyleLbl="node0" presStyleIdx="0" presStyleCnt="1">
        <dgm:presLayoutVars>
          <dgm:chPref val="3"/>
        </dgm:presLayoutVars>
      </dgm:prSet>
      <dgm:spPr/>
      <dgm:t>
        <a:bodyPr/>
        <a:lstStyle/>
        <a:p>
          <a:endParaRPr lang="en-GB"/>
        </a:p>
      </dgm:t>
    </dgm:pt>
    <dgm:pt modelId="{3DE7B8EB-27AB-40CA-A62D-EC441B7FFAF0}" type="pres">
      <dgm:prSet presAssocID="{EB7A7957-2483-4866-A402-5639D67BFFF9}" presName="rootConnector1" presStyleLbl="node1" presStyleIdx="0" presStyleCnt="0"/>
      <dgm:spPr/>
      <dgm:t>
        <a:bodyPr/>
        <a:lstStyle/>
        <a:p>
          <a:endParaRPr lang="en-GB"/>
        </a:p>
      </dgm:t>
    </dgm:pt>
    <dgm:pt modelId="{75DFF517-A056-441B-97E8-62056FA2C331}" type="pres">
      <dgm:prSet presAssocID="{EB7A7957-2483-4866-A402-5639D67BFFF9}" presName="hierChild2" presStyleCnt="0"/>
      <dgm:spPr/>
    </dgm:pt>
    <dgm:pt modelId="{4BD57ECA-9BBB-49CE-817A-20061FA18BE6}" type="pres">
      <dgm:prSet presAssocID="{F81C7AAD-C420-4039-866B-F199D39E874A}" presName="Name37" presStyleLbl="parChTrans1D2" presStyleIdx="0" presStyleCnt="3"/>
      <dgm:spPr/>
      <dgm:t>
        <a:bodyPr/>
        <a:lstStyle/>
        <a:p>
          <a:endParaRPr lang="en-GB"/>
        </a:p>
      </dgm:t>
    </dgm:pt>
    <dgm:pt modelId="{9545A4AF-BDCB-4E33-B6E6-2D550721FBFB}" type="pres">
      <dgm:prSet presAssocID="{D78DD5FA-DDB2-4C3A-9D9F-E8A8BDD891EF}" presName="hierRoot2" presStyleCnt="0">
        <dgm:presLayoutVars>
          <dgm:hierBranch val="init"/>
        </dgm:presLayoutVars>
      </dgm:prSet>
      <dgm:spPr/>
    </dgm:pt>
    <dgm:pt modelId="{86F8E47A-11CC-4516-8CFC-9839D120A24E}" type="pres">
      <dgm:prSet presAssocID="{D78DD5FA-DDB2-4C3A-9D9F-E8A8BDD891EF}" presName="rootComposite" presStyleCnt="0"/>
      <dgm:spPr/>
    </dgm:pt>
    <dgm:pt modelId="{1010AF85-91F4-4D73-971D-3F00C40604EF}" type="pres">
      <dgm:prSet presAssocID="{D78DD5FA-DDB2-4C3A-9D9F-E8A8BDD891EF}" presName="rootText" presStyleLbl="node2" presStyleIdx="0" presStyleCnt="3" custScaleY="224478">
        <dgm:presLayoutVars>
          <dgm:chPref val="3"/>
        </dgm:presLayoutVars>
      </dgm:prSet>
      <dgm:spPr/>
      <dgm:t>
        <a:bodyPr/>
        <a:lstStyle/>
        <a:p>
          <a:endParaRPr lang="en-GB"/>
        </a:p>
      </dgm:t>
    </dgm:pt>
    <dgm:pt modelId="{CFFF0C05-DE7E-4939-BA99-CE296582C011}" type="pres">
      <dgm:prSet presAssocID="{D78DD5FA-DDB2-4C3A-9D9F-E8A8BDD891EF}" presName="rootConnector" presStyleLbl="node2" presStyleIdx="0" presStyleCnt="3"/>
      <dgm:spPr/>
      <dgm:t>
        <a:bodyPr/>
        <a:lstStyle/>
        <a:p>
          <a:endParaRPr lang="en-GB"/>
        </a:p>
      </dgm:t>
    </dgm:pt>
    <dgm:pt modelId="{CF70545C-C1B2-496F-8AD0-944F5B306918}" type="pres">
      <dgm:prSet presAssocID="{D78DD5FA-DDB2-4C3A-9D9F-E8A8BDD891EF}" presName="hierChild4" presStyleCnt="0"/>
      <dgm:spPr/>
    </dgm:pt>
    <dgm:pt modelId="{B09BFB35-9F3B-4D6E-9B3F-6C37E9A90C52}" type="pres">
      <dgm:prSet presAssocID="{D78DD5FA-DDB2-4C3A-9D9F-E8A8BDD891EF}" presName="hierChild5" presStyleCnt="0"/>
      <dgm:spPr/>
    </dgm:pt>
    <dgm:pt modelId="{5BCB9D81-E183-45E4-B0A1-7CCA4055B1E3}" type="pres">
      <dgm:prSet presAssocID="{056C537A-F735-43C8-8F7A-B465DA6E1694}" presName="Name37" presStyleLbl="parChTrans1D2" presStyleIdx="1" presStyleCnt="3"/>
      <dgm:spPr/>
      <dgm:t>
        <a:bodyPr/>
        <a:lstStyle/>
        <a:p>
          <a:endParaRPr lang="en-GB"/>
        </a:p>
      </dgm:t>
    </dgm:pt>
    <dgm:pt modelId="{6D4E1E13-7EF7-42F8-B4BC-7B25803BB507}" type="pres">
      <dgm:prSet presAssocID="{262D3F43-0C64-49A0-BF83-F8ED89DC3B54}" presName="hierRoot2" presStyleCnt="0">
        <dgm:presLayoutVars>
          <dgm:hierBranch val="init"/>
        </dgm:presLayoutVars>
      </dgm:prSet>
      <dgm:spPr/>
    </dgm:pt>
    <dgm:pt modelId="{88E23576-9137-4A04-A188-6EA830C43914}" type="pres">
      <dgm:prSet presAssocID="{262D3F43-0C64-49A0-BF83-F8ED89DC3B54}" presName="rootComposite" presStyleCnt="0"/>
      <dgm:spPr/>
    </dgm:pt>
    <dgm:pt modelId="{783730FF-E951-4557-9850-964FF9016C0D}" type="pres">
      <dgm:prSet presAssocID="{262D3F43-0C64-49A0-BF83-F8ED89DC3B54}" presName="rootText" presStyleLbl="node2" presStyleIdx="1" presStyleCnt="3" custScaleY="222159">
        <dgm:presLayoutVars>
          <dgm:chPref val="3"/>
        </dgm:presLayoutVars>
      </dgm:prSet>
      <dgm:spPr/>
      <dgm:t>
        <a:bodyPr/>
        <a:lstStyle/>
        <a:p>
          <a:endParaRPr lang="en-GB"/>
        </a:p>
      </dgm:t>
    </dgm:pt>
    <dgm:pt modelId="{31A54507-6A2D-4C8C-AEC7-B275BC8D38B3}" type="pres">
      <dgm:prSet presAssocID="{262D3F43-0C64-49A0-BF83-F8ED89DC3B54}" presName="rootConnector" presStyleLbl="node2" presStyleIdx="1" presStyleCnt="3"/>
      <dgm:spPr/>
      <dgm:t>
        <a:bodyPr/>
        <a:lstStyle/>
        <a:p>
          <a:endParaRPr lang="en-GB"/>
        </a:p>
      </dgm:t>
    </dgm:pt>
    <dgm:pt modelId="{96596EF8-C6F9-4DA8-A77D-864F31AC421C}" type="pres">
      <dgm:prSet presAssocID="{262D3F43-0C64-49A0-BF83-F8ED89DC3B54}" presName="hierChild4" presStyleCnt="0"/>
      <dgm:spPr/>
    </dgm:pt>
    <dgm:pt modelId="{24E0A586-B9F5-4C18-8DAA-8F939CF43AD5}" type="pres">
      <dgm:prSet presAssocID="{262D3F43-0C64-49A0-BF83-F8ED89DC3B54}" presName="hierChild5" presStyleCnt="0"/>
      <dgm:spPr/>
    </dgm:pt>
    <dgm:pt modelId="{A996A74B-7074-4B0F-8902-F0E2E52A7759}" type="pres">
      <dgm:prSet presAssocID="{D568992E-47A2-4B5E-97B1-8BDB858259A2}" presName="Name37" presStyleLbl="parChTrans1D2" presStyleIdx="2" presStyleCnt="3"/>
      <dgm:spPr/>
      <dgm:t>
        <a:bodyPr/>
        <a:lstStyle/>
        <a:p>
          <a:endParaRPr lang="en-GB"/>
        </a:p>
      </dgm:t>
    </dgm:pt>
    <dgm:pt modelId="{35F164B5-6002-4A82-BFFE-CF02F772FAE5}" type="pres">
      <dgm:prSet presAssocID="{2AD2DF88-E7E7-45CA-8ED4-A902C3EA4722}" presName="hierRoot2" presStyleCnt="0">
        <dgm:presLayoutVars>
          <dgm:hierBranch val="init"/>
        </dgm:presLayoutVars>
      </dgm:prSet>
      <dgm:spPr/>
    </dgm:pt>
    <dgm:pt modelId="{56504906-2C5F-428E-BFDC-8EE2CF2E7792}" type="pres">
      <dgm:prSet presAssocID="{2AD2DF88-E7E7-45CA-8ED4-A902C3EA4722}" presName="rootComposite" presStyleCnt="0"/>
      <dgm:spPr/>
    </dgm:pt>
    <dgm:pt modelId="{3D55BEF1-DA77-45C2-914E-8845DB94C00B}" type="pres">
      <dgm:prSet presAssocID="{2AD2DF88-E7E7-45CA-8ED4-A902C3EA4722}" presName="rootText" presStyleLbl="node2" presStyleIdx="2" presStyleCnt="3" custScaleY="224478">
        <dgm:presLayoutVars>
          <dgm:chPref val="3"/>
        </dgm:presLayoutVars>
      </dgm:prSet>
      <dgm:spPr/>
      <dgm:t>
        <a:bodyPr/>
        <a:lstStyle/>
        <a:p>
          <a:endParaRPr lang="en-GB"/>
        </a:p>
      </dgm:t>
    </dgm:pt>
    <dgm:pt modelId="{360766A5-86D6-4AEC-B067-E92D1ED5A74A}" type="pres">
      <dgm:prSet presAssocID="{2AD2DF88-E7E7-45CA-8ED4-A902C3EA4722}" presName="rootConnector" presStyleLbl="node2" presStyleIdx="2" presStyleCnt="3"/>
      <dgm:spPr/>
      <dgm:t>
        <a:bodyPr/>
        <a:lstStyle/>
        <a:p>
          <a:endParaRPr lang="en-GB"/>
        </a:p>
      </dgm:t>
    </dgm:pt>
    <dgm:pt modelId="{8DBF1EF0-EEDF-4E79-907A-C17410BE69CB}" type="pres">
      <dgm:prSet presAssocID="{2AD2DF88-E7E7-45CA-8ED4-A902C3EA4722}" presName="hierChild4" presStyleCnt="0"/>
      <dgm:spPr/>
    </dgm:pt>
    <dgm:pt modelId="{794B52B9-2F47-4CB1-BB65-06A1FEF7106C}" type="pres">
      <dgm:prSet presAssocID="{2AD2DF88-E7E7-45CA-8ED4-A902C3EA4722}" presName="hierChild5" presStyleCnt="0"/>
      <dgm:spPr/>
    </dgm:pt>
    <dgm:pt modelId="{710DC77C-D64F-4175-8DB2-5DD7EBB50866}" type="pres">
      <dgm:prSet presAssocID="{EB7A7957-2483-4866-A402-5639D67BFFF9}" presName="hierChild3" presStyleCnt="0"/>
      <dgm:spPr/>
    </dgm:pt>
  </dgm:ptLst>
  <dgm:cxnLst>
    <dgm:cxn modelId="{9DC5B473-C150-40DA-B02D-D16490052555}" type="presOf" srcId="{EB7A7957-2483-4866-A402-5639D67BFFF9}" destId="{4B4444ED-2FBE-4CA9-82C7-84FBD38D299A}" srcOrd="0" destOrd="0" presId="urn:microsoft.com/office/officeart/2005/8/layout/orgChart1"/>
    <dgm:cxn modelId="{794DA86A-DEE8-4917-B8EA-075DA70BBE8B}" type="presOf" srcId="{D78DD5FA-DDB2-4C3A-9D9F-E8A8BDD891EF}" destId="{1010AF85-91F4-4D73-971D-3F00C40604EF}" srcOrd="0" destOrd="0" presId="urn:microsoft.com/office/officeart/2005/8/layout/orgChart1"/>
    <dgm:cxn modelId="{E5A8D541-152C-4E67-8A8E-9B7A520BB92A}" type="presOf" srcId="{EB7A7957-2483-4866-A402-5639D67BFFF9}" destId="{3DE7B8EB-27AB-40CA-A62D-EC441B7FFAF0}" srcOrd="1" destOrd="0" presId="urn:microsoft.com/office/officeart/2005/8/layout/orgChart1"/>
    <dgm:cxn modelId="{9D11C0FD-D261-4A11-974F-8A720CB5F3D1}" type="presOf" srcId="{056C537A-F735-43C8-8F7A-B465DA6E1694}" destId="{5BCB9D81-E183-45E4-B0A1-7CCA4055B1E3}" srcOrd="0" destOrd="0" presId="urn:microsoft.com/office/officeart/2005/8/layout/orgChart1"/>
    <dgm:cxn modelId="{9D9F9D9D-E80A-46F1-9747-9237AE87CF19}" type="presOf" srcId="{0B29D98B-DC2A-40CE-93DF-F63227B3F80F}" destId="{305DF546-73B6-4AAF-BF6D-186E14ED483E}" srcOrd="0" destOrd="0" presId="urn:microsoft.com/office/officeart/2005/8/layout/orgChart1"/>
    <dgm:cxn modelId="{101EC36D-2583-416E-81D3-9D0520BC3A5C}" type="presOf" srcId="{D78DD5FA-DDB2-4C3A-9D9F-E8A8BDD891EF}" destId="{CFFF0C05-DE7E-4939-BA99-CE296582C011}" srcOrd="1" destOrd="0" presId="urn:microsoft.com/office/officeart/2005/8/layout/orgChart1"/>
    <dgm:cxn modelId="{3D751535-4436-4CB8-9FC9-FBD5A749E55A}" srcId="{EB7A7957-2483-4866-A402-5639D67BFFF9}" destId="{262D3F43-0C64-49A0-BF83-F8ED89DC3B54}" srcOrd="1" destOrd="0" parTransId="{056C537A-F735-43C8-8F7A-B465DA6E1694}" sibTransId="{2D5C9900-4AC4-4DDF-96E2-5D29C1925B23}"/>
    <dgm:cxn modelId="{0AD071D7-F3F4-4B26-A653-20AAEC3758E9}" type="presOf" srcId="{2AD2DF88-E7E7-45CA-8ED4-A902C3EA4722}" destId="{360766A5-86D6-4AEC-B067-E92D1ED5A74A}" srcOrd="1" destOrd="0" presId="urn:microsoft.com/office/officeart/2005/8/layout/orgChart1"/>
    <dgm:cxn modelId="{5F37B931-5236-4075-8B5A-71DBCDC8ACE1}" type="presOf" srcId="{2AD2DF88-E7E7-45CA-8ED4-A902C3EA4722}" destId="{3D55BEF1-DA77-45C2-914E-8845DB94C00B}" srcOrd="0" destOrd="0" presId="urn:microsoft.com/office/officeart/2005/8/layout/orgChart1"/>
    <dgm:cxn modelId="{590D356B-FDF0-41A4-BEFE-0A447B5DA01F}" type="presOf" srcId="{262D3F43-0C64-49A0-BF83-F8ED89DC3B54}" destId="{783730FF-E951-4557-9850-964FF9016C0D}" srcOrd="0" destOrd="0" presId="urn:microsoft.com/office/officeart/2005/8/layout/orgChart1"/>
    <dgm:cxn modelId="{403F17D5-371A-40E6-B5DA-A341F2761318}" type="presOf" srcId="{D568992E-47A2-4B5E-97B1-8BDB858259A2}" destId="{A996A74B-7074-4B0F-8902-F0E2E52A7759}" srcOrd="0" destOrd="0" presId="urn:microsoft.com/office/officeart/2005/8/layout/orgChart1"/>
    <dgm:cxn modelId="{38214519-DABF-4A25-AD5A-1F1697887EB8}" srcId="{0B29D98B-DC2A-40CE-93DF-F63227B3F80F}" destId="{EB7A7957-2483-4866-A402-5639D67BFFF9}" srcOrd="0" destOrd="0" parTransId="{75B16C57-2900-4C32-9911-D901F7E4ECE5}" sibTransId="{7FA6D385-FCBE-44E8-884A-C1AE31922BCB}"/>
    <dgm:cxn modelId="{B300D2F2-2924-47D1-A4A8-A67EAFA87B9A}" type="presOf" srcId="{F81C7AAD-C420-4039-866B-F199D39E874A}" destId="{4BD57ECA-9BBB-49CE-817A-20061FA18BE6}" srcOrd="0" destOrd="0" presId="urn:microsoft.com/office/officeart/2005/8/layout/orgChart1"/>
    <dgm:cxn modelId="{389D191C-6F3C-4F49-8FAC-5E8916D5B326}" srcId="{EB7A7957-2483-4866-A402-5639D67BFFF9}" destId="{D78DD5FA-DDB2-4C3A-9D9F-E8A8BDD891EF}" srcOrd="0" destOrd="0" parTransId="{F81C7AAD-C420-4039-866B-F199D39E874A}" sibTransId="{C4E89A88-3E27-4118-8233-75F617E696FA}"/>
    <dgm:cxn modelId="{D1F3D96B-0042-432E-9865-92A2DFEC5709}" type="presOf" srcId="{262D3F43-0C64-49A0-BF83-F8ED89DC3B54}" destId="{31A54507-6A2D-4C8C-AEC7-B275BC8D38B3}" srcOrd="1" destOrd="0" presId="urn:microsoft.com/office/officeart/2005/8/layout/orgChart1"/>
    <dgm:cxn modelId="{B12C8601-CFF9-4996-9348-BC83F464AA45}" srcId="{EB7A7957-2483-4866-A402-5639D67BFFF9}" destId="{2AD2DF88-E7E7-45CA-8ED4-A902C3EA4722}" srcOrd="2" destOrd="0" parTransId="{D568992E-47A2-4B5E-97B1-8BDB858259A2}" sibTransId="{11472105-727C-497F-AEE7-5CC6DD1CDAC5}"/>
    <dgm:cxn modelId="{A68FCA7C-3504-4B2F-946A-1FDDABC0394A}" type="presParOf" srcId="{305DF546-73B6-4AAF-BF6D-186E14ED483E}" destId="{9DEE262C-7C4F-4E4D-8E8A-7744E9EA6CAE}" srcOrd="0" destOrd="0" presId="urn:microsoft.com/office/officeart/2005/8/layout/orgChart1"/>
    <dgm:cxn modelId="{759F45AD-C489-40C6-94B9-D7E22EDA7F63}" type="presParOf" srcId="{9DEE262C-7C4F-4E4D-8E8A-7744E9EA6CAE}" destId="{A1833454-BACB-4598-8512-4E43F31F65F3}" srcOrd="0" destOrd="0" presId="urn:microsoft.com/office/officeart/2005/8/layout/orgChart1"/>
    <dgm:cxn modelId="{B5D77A05-26F5-4EBA-9A34-59CB5B0D21B9}" type="presParOf" srcId="{A1833454-BACB-4598-8512-4E43F31F65F3}" destId="{4B4444ED-2FBE-4CA9-82C7-84FBD38D299A}" srcOrd="0" destOrd="0" presId="urn:microsoft.com/office/officeart/2005/8/layout/orgChart1"/>
    <dgm:cxn modelId="{70D72708-B11D-4577-80C6-2C7070D6B748}" type="presParOf" srcId="{A1833454-BACB-4598-8512-4E43F31F65F3}" destId="{3DE7B8EB-27AB-40CA-A62D-EC441B7FFAF0}" srcOrd="1" destOrd="0" presId="urn:microsoft.com/office/officeart/2005/8/layout/orgChart1"/>
    <dgm:cxn modelId="{3EC1A0F9-0740-4294-80CF-B81BDCA313AB}" type="presParOf" srcId="{9DEE262C-7C4F-4E4D-8E8A-7744E9EA6CAE}" destId="{75DFF517-A056-441B-97E8-62056FA2C331}" srcOrd="1" destOrd="0" presId="urn:microsoft.com/office/officeart/2005/8/layout/orgChart1"/>
    <dgm:cxn modelId="{734AD2B0-652F-4152-85FC-F963731A995B}" type="presParOf" srcId="{75DFF517-A056-441B-97E8-62056FA2C331}" destId="{4BD57ECA-9BBB-49CE-817A-20061FA18BE6}" srcOrd="0" destOrd="0" presId="urn:microsoft.com/office/officeart/2005/8/layout/orgChart1"/>
    <dgm:cxn modelId="{DA2E7719-375D-4BE7-A40B-D58A178E2938}" type="presParOf" srcId="{75DFF517-A056-441B-97E8-62056FA2C331}" destId="{9545A4AF-BDCB-4E33-B6E6-2D550721FBFB}" srcOrd="1" destOrd="0" presId="urn:microsoft.com/office/officeart/2005/8/layout/orgChart1"/>
    <dgm:cxn modelId="{2CCE78D7-8D49-44B2-8513-226475C9CCDA}" type="presParOf" srcId="{9545A4AF-BDCB-4E33-B6E6-2D550721FBFB}" destId="{86F8E47A-11CC-4516-8CFC-9839D120A24E}" srcOrd="0" destOrd="0" presId="urn:microsoft.com/office/officeart/2005/8/layout/orgChart1"/>
    <dgm:cxn modelId="{2457A01A-D355-490E-A58A-DA4F883D903D}" type="presParOf" srcId="{86F8E47A-11CC-4516-8CFC-9839D120A24E}" destId="{1010AF85-91F4-4D73-971D-3F00C40604EF}" srcOrd="0" destOrd="0" presId="urn:microsoft.com/office/officeart/2005/8/layout/orgChart1"/>
    <dgm:cxn modelId="{61A5876F-9030-4920-A8A1-3158EEAC1DE5}" type="presParOf" srcId="{86F8E47A-11CC-4516-8CFC-9839D120A24E}" destId="{CFFF0C05-DE7E-4939-BA99-CE296582C011}" srcOrd="1" destOrd="0" presId="urn:microsoft.com/office/officeart/2005/8/layout/orgChart1"/>
    <dgm:cxn modelId="{5B91AB9B-0D74-438F-B307-96B662B02798}" type="presParOf" srcId="{9545A4AF-BDCB-4E33-B6E6-2D550721FBFB}" destId="{CF70545C-C1B2-496F-8AD0-944F5B306918}" srcOrd="1" destOrd="0" presId="urn:microsoft.com/office/officeart/2005/8/layout/orgChart1"/>
    <dgm:cxn modelId="{426E91D9-E9FC-47FF-8854-F846D10F1B27}" type="presParOf" srcId="{9545A4AF-BDCB-4E33-B6E6-2D550721FBFB}" destId="{B09BFB35-9F3B-4D6E-9B3F-6C37E9A90C52}" srcOrd="2" destOrd="0" presId="urn:microsoft.com/office/officeart/2005/8/layout/orgChart1"/>
    <dgm:cxn modelId="{A784A680-7EAB-40C5-ABC6-362D2BD0821E}" type="presParOf" srcId="{75DFF517-A056-441B-97E8-62056FA2C331}" destId="{5BCB9D81-E183-45E4-B0A1-7CCA4055B1E3}" srcOrd="2" destOrd="0" presId="urn:microsoft.com/office/officeart/2005/8/layout/orgChart1"/>
    <dgm:cxn modelId="{3EC705FC-622A-47E7-8271-1305F370DD55}" type="presParOf" srcId="{75DFF517-A056-441B-97E8-62056FA2C331}" destId="{6D4E1E13-7EF7-42F8-B4BC-7B25803BB507}" srcOrd="3" destOrd="0" presId="urn:microsoft.com/office/officeart/2005/8/layout/orgChart1"/>
    <dgm:cxn modelId="{F175D2A3-7B0E-49AF-82FD-AE02598EFDA2}" type="presParOf" srcId="{6D4E1E13-7EF7-42F8-B4BC-7B25803BB507}" destId="{88E23576-9137-4A04-A188-6EA830C43914}" srcOrd="0" destOrd="0" presId="urn:microsoft.com/office/officeart/2005/8/layout/orgChart1"/>
    <dgm:cxn modelId="{7AF256FF-15A7-4D17-A2C1-A82F186DD864}" type="presParOf" srcId="{88E23576-9137-4A04-A188-6EA830C43914}" destId="{783730FF-E951-4557-9850-964FF9016C0D}" srcOrd="0" destOrd="0" presId="urn:microsoft.com/office/officeart/2005/8/layout/orgChart1"/>
    <dgm:cxn modelId="{2F532A92-73EA-4E7D-94D2-CD3617387CD1}" type="presParOf" srcId="{88E23576-9137-4A04-A188-6EA830C43914}" destId="{31A54507-6A2D-4C8C-AEC7-B275BC8D38B3}" srcOrd="1" destOrd="0" presId="urn:microsoft.com/office/officeart/2005/8/layout/orgChart1"/>
    <dgm:cxn modelId="{88D8A2C6-7A8C-47A1-9876-DC1DA8695EB5}" type="presParOf" srcId="{6D4E1E13-7EF7-42F8-B4BC-7B25803BB507}" destId="{96596EF8-C6F9-4DA8-A77D-864F31AC421C}" srcOrd="1" destOrd="0" presId="urn:microsoft.com/office/officeart/2005/8/layout/orgChart1"/>
    <dgm:cxn modelId="{C4DB2ED3-F804-4132-BD34-A3BF295838EC}" type="presParOf" srcId="{6D4E1E13-7EF7-42F8-B4BC-7B25803BB507}" destId="{24E0A586-B9F5-4C18-8DAA-8F939CF43AD5}" srcOrd="2" destOrd="0" presId="urn:microsoft.com/office/officeart/2005/8/layout/orgChart1"/>
    <dgm:cxn modelId="{7C1F574B-6783-4B82-90AF-F36F58455440}" type="presParOf" srcId="{75DFF517-A056-441B-97E8-62056FA2C331}" destId="{A996A74B-7074-4B0F-8902-F0E2E52A7759}" srcOrd="4" destOrd="0" presId="urn:microsoft.com/office/officeart/2005/8/layout/orgChart1"/>
    <dgm:cxn modelId="{118DD97E-79E2-4254-B676-D588A2820F4B}" type="presParOf" srcId="{75DFF517-A056-441B-97E8-62056FA2C331}" destId="{35F164B5-6002-4A82-BFFE-CF02F772FAE5}" srcOrd="5" destOrd="0" presId="urn:microsoft.com/office/officeart/2005/8/layout/orgChart1"/>
    <dgm:cxn modelId="{A6AA7649-41FD-404D-8AFF-BED60EDE41C7}" type="presParOf" srcId="{35F164B5-6002-4A82-BFFE-CF02F772FAE5}" destId="{56504906-2C5F-428E-BFDC-8EE2CF2E7792}" srcOrd="0" destOrd="0" presId="urn:microsoft.com/office/officeart/2005/8/layout/orgChart1"/>
    <dgm:cxn modelId="{C73FB46A-DEEF-4C50-93E8-E69D62687E0F}" type="presParOf" srcId="{56504906-2C5F-428E-BFDC-8EE2CF2E7792}" destId="{3D55BEF1-DA77-45C2-914E-8845DB94C00B}" srcOrd="0" destOrd="0" presId="urn:microsoft.com/office/officeart/2005/8/layout/orgChart1"/>
    <dgm:cxn modelId="{087BEE0B-3DF1-4C7A-82AA-21F9786B4907}" type="presParOf" srcId="{56504906-2C5F-428E-BFDC-8EE2CF2E7792}" destId="{360766A5-86D6-4AEC-B067-E92D1ED5A74A}" srcOrd="1" destOrd="0" presId="urn:microsoft.com/office/officeart/2005/8/layout/orgChart1"/>
    <dgm:cxn modelId="{34D86D4A-B5C4-4E48-AF3B-204580E3CC37}" type="presParOf" srcId="{35F164B5-6002-4A82-BFFE-CF02F772FAE5}" destId="{8DBF1EF0-EEDF-4E79-907A-C17410BE69CB}" srcOrd="1" destOrd="0" presId="urn:microsoft.com/office/officeart/2005/8/layout/orgChart1"/>
    <dgm:cxn modelId="{90987A7A-A620-4F72-A44D-0C5A041967DE}" type="presParOf" srcId="{35F164B5-6002-4A82-BFFE-CF02F772FAE5}" destId="{794B52B9-2F47-4CB1-BB65-06A1FEF7106C}" srcOrd="2" destOrd="0" presId="urn:microsoft.com/office/officeart/2005/8/layout/orgChart1"/>
    <dgm:cxn modelId="{A99D78ED-3D11-4CCE-A946-06CE3BA28CBE}" type="presParOf" srcId="{9DEE262C-7C4F-4E4D-8E8A-7744E9EA6CAE}" destId="{710DC77C-D64F-4175-8DB2-5DD7EBB50866}"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29D98B-DC2A-40CE-93DF-F63227B3F80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EB7A7957-2483-4866-A402-5639D67BFFF9}">
      <dgm:prSet phldrT="[Text]" custT="1"/>
      <dgm:spPr>
        <a:solidFill>
          <a:schemeClr val="accent2">
            <a:lumMod val="40000"/>
            <a:lumOff val="60000"/>
          </a:schemeClr>
        </a:solidFill>
      </dgm:spPr>
      <dgm:t>
        <a:bodyPr/>
        <a:lstStyle/>
        <a:p>
          <a:r>
            <a:rPr lang="ar-SA" sz="3200" b="1" dirty="0" smtClean="0">
              <a:solidFill>
                <a:schemeClr val="tx1"/>
              </a:solidFill>
            </a:rPr>
            <a:t>أطراف السند </a:t>
          </a:r>
          <a:r>
            <a:rPr lang="ar-SA" sz="3200" b="1" dirty="0" err="1" smtClean="0">
              <a:solidFill>
                <a:schemeClr val="tx1"/>
              </a:solidFill>
            </a:rPr>
            <a:t>الإذني</a:t>
          </a:r>
          <a:endParaRPr lang="en-GB" sz="3200" b="1" dirty="0">
            <a:solidFill>
              <a:schemeClr val="tx1"/>
            </a:solidFill>
          </a:endParaRPr>
        </a:p>
      </dgm:t>
    </dgm:pt>
    <dgm:pt modelId="{75B16C57-2900-4C32-9911-D901F7E4ECE5}" type="parTrans" cxnId="{38214519-DABF-4A25-AD5A-1F1697887EB8}">
      <dgm:prSet/>
      <dgm:spPr/>
      <dgm:t>
        <a:bodyPr/>
        <a:lstStyle/>
        <a:p>
          <a:endParaRPr lang="en-GB"/>
        </a:p>
      </dgm:t>
    </dgm:pt>
    <dgm:pt modelId="{7FA6D385-FCBE-44E8-884A-C1AE31922BCB}" type="sibTrans" cxnId="{38214519-DABF-4A25-AD5A-1F1697887EB8}">
      <dgm:prSet/>
      <dgm:spPr/>
      <dgm:t>
        <a:bodyPr/>
        <a:lstStyle/>
        <a:p>
          <a:endParaRPr lang="en-GB"/>
        </a:p>
      </dgm:t>
    </dgm:pt>
    <dgm:pt modelId="{262D3F43-0C64-49A0-BF83-F8ED89DC3B54}">
      <dgm:prSet phldrT="[Text]" custT="1"/>
      <dgm:spPr/>
      <dgm:t>
        <a:bodyPr/>
        <a:lstStyle/>
        <a:p>
          <a:r>
            <a:rPr lang="ar-SA" sz="2800" b="1" dirty="0" smtClean="0"/>
            <a:t>المستفيد</a:t>
          </a:r>
        </a:p>
        <a:p>
          <a:r>
            <a:rPr lang="ar-SA" sz="2800" b="1" dirty="0" smtClean="0"/>
            <a:t>(الدائن أو شخص آخر)</a:t>
          </a:r>
        </a:p>
      </dgm:t>
    </dgm:pt>
    <dgm:pt modelId="{056C537A-F735-43C8-8F7A-B465DA6E1694}" type="parTrans" cxnId="{3D751535-4436-4CB8-9FC9-FBD5A749E55A}">
      <dgm:prSet/>
      <dgm:spPr/>
      <dgm:t>
        <a:bodyPr/>
        <a:lstStyle/>
        <a:p>
          <a:endParaRPr lang="en-GB"/>
        </a:p>
      </dgm:t>
    </dgm:pt>
    <dgm:pt modelId="{2D5C9900-4AC4-4DDF-96E2-5D29C1925B23}" type="sibTrans" cxnId="{3D751535-4436-4CB8-9FC9-FBD5A749E55A}">
      <dgm:prSet/>
      <dgm:spPr/>
      <dgm:t>
        <a:bodyPr/>
        <a:lstStyle/>
        <a:p>
          <a:endParaRPr lang="en-GB"/>
        </a:p>
      </dgm:t>
    </dgm:pt>
    <dgm:pt modelId="{2AD2DF88-E7E7-45CA-8ED4-A902C3EA4722}">
      <dgm:prSet phldrT="[Text]" custT="1"/>
      <dgm:spPr/>
      <dgm:t>
        <a:bodyPr/>
        <a:lstStyle/>
        <a:p>
          <a:r>
            <a:rPr lang="ar-SA" sz="2800" b="1" dirty="0" smtClean="0"/>
            <a:t>محرر السند</a:t>
          </a:r>
        </a:p>
        <a:p>
          <a:r>
            <a:rPr lang="ar-SA" sz="2800" b="1" dirty="0" smtClean="0"/>
            <a:t>(المدين)</a:t>
          </a:r>
        </a:p>
      </dgm:t>
    </dgm:pt>
    <dgm:pt modelId="{D568992E-47A2-4B5E-97B1-8BDB858259A2}" type="parTrans" cxnId="{B12C8601-CFF9-4996-9348-BC83F464AA45}">
      <dgm:prSet/>
      <dgm:spPr/>
      <dgm:t>
        <a:bodyPr/>
        <a:lstStyle/>
        <a:p>
          <a:endParaRPr lang="en-GB"/>
        </a:p>
      </dgm:t>
    </dgm:pt>
    <dgm:pt modelId="{11472105-727C-497F-AEE7-5CC6DD1CDAC5}" type="sibTrans" cxnId="{B12C8601-CFF9-4996-9348-BC83F464AA45}">
      <dgm:prSet/>
      <dgm:spPr/>
      <dgm:t>
        <a:bodyPr/>
        <a:lstStyle/>
        <a:p>
          <a:endParaRPr lang="en-GB"/>
        </a:p>
      </dgm:t>
    </dgm:pt>
    <dgm:pt modelId="{305DF546-73B6-4AAF-BF6D-186E14ED483E}" type="pres">
      <dgm:prSet presAssocID="{0B29D98B-DC2A-40CE-93DF-F63227B3F80F}" presName="hierChild1" presStyleCnt="0">
        <dgm:presLayoutVars>
          <dgm:orgChart val="1"/>
          <dgm:chPref val="1"/>
          <dgm:dir/>
          <dgm:animOne val="branch"/>
          <dgm:animLvl val="lvl"/>
          <dgm:resizeHandles/>
        </dgm:presLayoutVars>
      </dgm:prSet>
      <dgm:spPr/>
      <dgm:t>
        <a:bodyPr/>
        <a:lstStyle/>
        <a:p>
          <a:endParaRPr lang="en-GB"/>
        </a:p>
      </dgm:t>
    </dgm:pt>
    <dgm:pt modelId="{9DEE262C-7C4F-4E4D-8E8A-7744E9EA6CAE}" type="pres">
      <dgm:prSet presAssocID="{EB7A7957-2483-4866-A402-5639D67BFFF9}" presName="hierRoot1" presStyleCnt="0">
        <dgm:presLayoutVars>
          <dgm:hierBranch val="init"/>
        </dgm:presLayoutVars>
      </dgm:prSet>
      <dgm:spPr/>
    </dgm:pt>
    <dgm:pt modelId="{A1833454-BACB-4598-8512-4E43F31F65F3}" type="pres">
      <dgm:prSet presAssocID="{EB7A7957-2483-4866-A402-5639D67BFFF9}" presName="rootComposite1" presStyleCnt="0"/>
      <dgm:spPr/>
    </dgm:pt>
    <dgm:pt modelId="{4B4444ED-2FBE-4CA9-82C7-84FBD38D299A}" type="pres">
      <dgm:prSet presAssocID="{EB7A7957-2483-4866-A402-5639D67BFFF9}" presName="rootText1" presStyleLbl="node0" presStyleIdx="0" presStyleCnt="1" custScaleX="131815">
        <dgm:presLayoutVars>
          <dgm:chPref val="3"/>
        </dgm:presLayoutVars>
      </dgm:prSet>
      <dgm:spPr/>
      <dgm:t>
        <a:bodyPr/>
        <a:lstStyle/>
        <a:p>
          <a:endParaRPr lang="en-GB"/>
        </a:p>
      </dgm:t>
    </dgm:pt>
    <dgm:pt modelId="{3DE7B8EB-27AB-40CA-A62D-EC441B7FFAF0}" type="pres">
      <dgm:prSet presAssocID="{EB7A7957-2483-4866-A402-5639D67BFFF9}" presName="rootConnector1" presStyleLbl="node1" presStyleIdx="0" presStyleCnt="0"/>
      <dgm:spPr/>
      <dgm:t>
        <a:bodyPr/>
        <a:lstStyle/>
        <a:p>
          <a:endParaRPr lang="en-GB"/>
        </a:p>
      </dgm:t>
    </dgm:pt>
    <dgm:pt modelId="{75DFF517-A056-441B-97E8-62056FA2C331}" type="pres">
      <dgm:prSet presAssocID="{EB7A7957-2483-4866-A402-5639D67BFFF9}" presName="hierChild2" presStyleCnt="0"/>
      <dgm:spPr/>
    </dgm:pt>
    <dgm:pt modelId="{5BCB9D81-E183-45E4-B0A1-7CCA4055B1E3}" type="pres">
      <dgm:prSet presAssocID="{056C537A-F735-43C8-8F7A-B465DA6E1694}" presName="Name37" presStyleLbl="parChTrans1D2" presStyleIdx="0" presStyleCnt="2"/>
      <dgm:spPr/>
      <dgm:t>
        <a:bodyPr/>
        <a:lstStyle/>
        <a:p>
          <a:endParaRPr lang="en-GB"/>
        </a:p>
      </dgm:t>
    </dgm:pt>
    <dgm:pt modelId="{6D4E1E13-7EF7-42F8-B4BC-7B25803BB507}" type="pres">
      <dgm:prSet presAssocID="{262D3F43-0C64-49A0-BF83-F8ED89DC3B54}" presName="hierRoot2" presStyleCnt="0">
        <dgm:presLayoutVars>
          <dgm:hierBranch val="init"/>
        </dgm:presLayoutVars>
      </dgm:prSet>
      <dgm:spPr/>
    </dgm:pt>
    <dgm:pt modelId="{88E23576-9137-4A04-A188-6EA830C43914}" type="pres">
      <dgm:prSet presAssocID="{262D3F43-0C64-49A0-BF83-F8ED89DC3B54}" presName="rootComposite" presStyleCnt="0"/>
      <dgm:spPr/>
    </dgm:pt>
    <dgm:pt modelId="{783730FF-E951-4557-9850-964FF9016C0D}" type="pres">
      <dgm:prSet presAssocID="{262D3F43-0C64-49A0-BF83-F8ED89DC3B54}" presName="rootText" presStyleLbl="node2" presStyleIdx="0" presStyleCnt="2" custScaleX="108243" custScaleY="222159">
        <dgm:presLayoutVars>
          <dgm:chPref val="3"/>
        </dgm:presLayoutVars>
      </dgm:prSet>
      <dgm:spPr/>
      <dgm:t>
        <a:bodyPr/>
        <a:lstStyle/>
        <a:p>
          <a:endParaRPr lang="en-GB"/>
        </a:p>
      </dgm:t>
    </dgm:pt>
    <dgm:pt modelId="{31A54507-6A2D-4C8C-AEC7-B275BC8D38B3}" type="pres">
      <dgm:prSet presAssocID="{262D3F43-0C64-49A0-BF83-F8ED89DC3B54}" presName="rootConnector" presStyleLbl="node2" presStyleIdx="0" presStyleCnt="2"/>
      <dgm:spPr/>
      <dgm:t>
        <a:bodyPr/>
        <a:lstStyle/>
        <a:p>
          <a:endParaRPr lang="en-GB"/>
        </a:p>
      </dgm:t>
    </dgm:pt>
    <dgm:pt modelId="{96596EF8-C6F9-4DA8-A77D-864F31AC421C}" type="pres">
      <dgm:prSet presAssocID="{262D3F43-0C64-49A0-BF83-F8ED89DC3B54}" presName="hierChild4" presStyleCnt="0"/>
      <dgm:spPr/>
    </dgm:pt>
    <dgm:pt modelId="{24E0A586-B9F5-4C18-8DAA-8F939CF43AD5}" type="pres">
      <dgm:prSet presAssocID="{262D3F43-0C64-49A0-BF83-F8ED89DC3B54}" presName="hierChild5" presStyleCnt="0"/>
      <dgm:spPr/>
    </dgm:pt>
    <dgm:pt modelId="{A996A74B-7074-4B0F-8902-F0E2E52A7759}" type="pres">
      <dgm:prSet presAssocID="{D568992E-47A2-4B5E-97B1-8BDB858259A2}" presName="Name37" presStyleLbl="parChTrans1D2" presStyleIdx="1" presStyleCnt="2"/>
      <dgm:spPr/>
      <dgm:t>
        <a:bodyPr/>
        <a:lstStyle/>
        <a:p>
          <a:endParaRPr lang="en-GB"/>
        </a:p>
      </dgm:t>
    </dgm:pt>
    <dgm:pt modelId="{35F164B5-6002-4A82-BFFE-CF02F772FAE5}" type="pres">
      <dgm:prSet presAssocID="{2AD2DF88-E7E7-45CA-8ED4-A902C3EA4722}" presName="hierRoot2" presStyleCnt="0">
        <dgm:presLayoutVars>
          <dgm:hierBranch val="init"/>
        </dgm:presLayoutVars>
      </dgm:prSet>
      <dgm:spPr/>
    </dgm:pt>
    <dgm:pt modelId="{56504906-2C5F-428E-BFDC-8EE2CF2E7792}" type="pres">
      <dgm:prSet presAssocID="{2AD2DF88-E7E7-45CA-8ED4-A902C3EA4722}" presName="rootComposite" presStyleCnt="0"/>
      <dgm:spPr/>
    </dgm:pt>
    <dgm:pt modelId="{3D55BEF1-DA77-45C2-914E-8845DB94C00B}" type="pres">
      <dgm:prSet presAssocID="{2AD2DF88-E7E7-45CA-8ED4-A902C3EA4722}" presName="rootText" presStyleLbl="node2" presStyleIdx="1" presStyleCnt="2" custScaleX="111462" custScaleY="224478">
        <dgm:presLayoutVars>
          <dgm:chPref val="3"/>
        </dgm:presLayoutVars>
      </dgm:prSet>
      <dgm:spPr/>
      <dgm:t>
        <a:bodyPr/>
        <a:lstStyle/>
        <a:p>
          <a:endParaRPr lang="en-GB"/>
        </a:p>
      </dgm:t>
    </dgm:pt>
    <dgm:pt modelId="{360766A5-86D6-4AEC-B067-E92D1ED5A74A}" type="pres">
      <dgm:prSet presAssocID="{2AD2DF88-E7E7-45CA-8ED4-A902C3EA4722}" presName="rootConnector" presStyleLbl="node2" presStyleIdx="1" presStyleCnt="2"/>
      <dgm:spPr/>
      <dgm:t>
        <a:bodyPr/>
        <a:lstStyle/>
        <a:p>
          <a:endParaRPr lang="en-GB"/>
        </a:p>
      </dgm:t>
    </dgm:pt>
    <dgm:pt modelId="{8DBF1EF0-EEDF-4E79-907A-C17410BE69CB}" type="pres">
      <dgm:prSet presAssocID="{2AD2DF88-E7E7-45CA-8ED4-A902C3EA4722}" presName="hierChild4" presStyleCnt="0"/>
      <dgm:spPr/>
    </dgm:pt>
    <dgm:pt modelId="{794B52B9-2F47-4CB1-BB65-06A1FEF7106C}" type="pres">
      <dgm:prSet presAssocID="{2AD2DF88-E7E7-45CA-8ED4-A902C3EA4722}" presName="hierChild5" presStyleCnt="0"/>
      <dgm:spPr/>
    </dgm:pt>
    <dgm:pt modelId="{710DC77C-D64F-4175-8DB2-5DD7EBB50866}" type="pres">
      <dgm:prSet presAssocID="{EB7A7957-2483-4866-A402-5639D67BFFF9}" presName="hierChild3" presStyleCnt="0"/>
      <dgm:spPr/>
    </dgm:pt>
  </dgm:ptLst>
  <dgm:cxnLst>
    <dgm:cxn modelId="{38214519-DABF-4A25-AD5A-1F1697887EB8}" srcId="{0B29D98B-DC2A-40CE-93DF-F63227B3F80F}" destId="{EB7A7957-2483-4866-A402-5639D67BFFF9}" srcOrd="0" destOrd="0" parTransId="{75B16C57-2900-4C32-9911-D901F7E4ECE5}" sibTransId="{7FA6D385-FCBE-44E8-884A-C1AE31922BCB}"/>
    <dgm:cxn modelId="{B24034C7-5810-49CC-8111-2DF0FC3E8BC5}" type="presOf" srcId="{EB7A7957-2483-4866-A402-5639D67BFFF9}" destId="{3DE7B8EB-27AB-40CA-A62D-EC441B7FFAF0}" srcOrd="1" destOrd="0" presId="urn:microsoft.com/office/officeart/2005/8/layout/orgChart1"/>
    <dgm:cxn modelId="{DB90F0F0-8407-47FD-9831-592A26115C74}" type="presOf" srcId="{D568992E-47A2-4B5E-97B1-8BDB858259A2}" destId="{A996A74B-7074-4B0F-8902-F0E2E52A7759}" srcOrd="0" destOrd="0" presId="urn:microsoft.com/office/officeart/2005/8/layout/orgChart1"/>
    <dgm:cxn modelId="{9F8F07A3-CFA5-4D65-A3F8-B299F524508C}" type="presOf" srcId="{EB7A7957-2483-4866-A402-5639D67BFFF9}" destId="{4B4444ED-2FBE-4CA9-82C7-84FBD38D299A}" srcOrd="0" destOrd="0" presId="urn:microsoft.com/office/officeart/2005/8/layout/orgChart1"/>
    <dgm:cxn modelId="{87E87ECF-CD2E-4C2C-BF71-29E9957B8CBE}" type="presOf" srcId="{056C537A-F735-43C8-8F7A-B465DA6E1694}" destId="{5BCB9D81-E183-45E4-B0A1-7CCA4055B1E3}" srcOrd="0" destOrd="0" presId="urn:microsoft.com/office/officeart/2005/8/layout/orgChart1"/>
    <dgm:cxn modelId="{ACE0ACF3-DB72-4D16-B6F2-9921FD5FF3F5}" type="presOf" srcId="{262D3F43-0C64-49A0-BF83-F8ED89DC3B54}" destId="{31A54507-6A2D-4C8C-AEC7-B275BC8D38B3}" srcOrd="1" destOrd="0" presId="urn:microsoft.com/office/officeart/2005/8/layout/orgChart1"/>
    <dgm:cxn modelId="{34F334B5-0BDE-44A1-A174-F422EC95F698}" type="presOf" srcId="{2AD2DF88-E7E7-45CA-8ED4-A902C3EA4722}" destId="{360766A5-86D6-4AEC-B067-E92D1ED5A74A}" srcOrd="1" destOrd="0" presId="urn:microsoft.com/office/officeart/2005/8/layout/orgChart1"/>
    <dgm:cxn modelId="{26DA05F8-9180-4332-907D-C802AE41066F}" type="presOf" srcId="{0B29D98B-DC2A-40CE-93DF-F63227B3F80F}" destId="{305DF546-73B6-4AAF-BF6D-186E14ED483E}" srcOrd="0" destOrd="0" presId="urn:microsoft.com/office/officeart/2005/8/layout/orgChart1"/>
    <dgm:cxn modelId="{C9E0A328-AA37-458D-BD10-D77B46966F41}" type="presOf" srcId="{2AD2DF88-E7E7-45CA-8ED4-A902C3EA4722}" destId="{3D55BEF1-DA77-45C2-914E-8845DB94C00B}" srcOrd="0" destOrd="0" presId="urn:microsoft.com/office/officeart/2005/8/layout/orgChart1"/>
    <dgm:cxn modelId="{3D751535-4436-4CB8-9FC9-FBD5A749E55A}" srcId="{EB7A7957-2483-4866-A402-5639D67BFFF9}" destId="{262D3F43-0C64-49A0-BF83-F8ED89DC3B54}" srcOrd="0" destOrd="0" parTransId="{056C537A-F735-43C8-8F7A-B465DA6E1694}" sibTransId="{2D5C9900-4AC4-4DDF-96E2-5D29C1925B23}"/>
    <dgm:cxn modelId="{9C18A692-4645-42D8-8E57-158574BB44D2}" type="presOf" srcId="{262D3F43-0C64-49A0-BF83-F8ED89DC3B54}" destId="{783730FF-E951-4557-9850-964FF9016C0D}" srcOrd="0" destOrd="0" presId="urn:microsoft.com/office/officeart/2005/8/layout/orgChart1"/>
    <dgm:cxn modelId="{B12C8601-CFF9-4996-9348-BC83F464AA45}" srcId="{EB7A7957-2483-4866-A402-5639D67BFFF9}" destId="{2AD2DF88-E7E7-45CA-8ED4-A902C3EA4722}" srcOrd="1" destOrd="0" parTransId="{D568992E-47A2-4B5E-97B1-8BDB858259A2}" sibTransId="{11472105-727C-497F-AEE7-5CC6DD1CDAC5}"/>
    <dgm:cxn modelId="{DD116D11-DFC4-415D-B353-8CCAD1A15642}" type="presParOf" srcId="{305DF546-73B6-4AAF-BF6D-186E14ED483E}" destId="{9DEE262C-7C4F-4E4D-8E8A-7744E9EA6CAE}" srcOrd="0" destOrd="0" presId="urn:microsoft.com/office/officeart/2005/8/layout/orgChart1"/>
    <dgm:cxn modelId="{38EFDB4C-215A-4881-A3A7-AC764A4FBCD6}" type="presParOf" srcId="{9DEE262C-7C4F-4E4D-8E8A-7744E9EA6CAE}" destId="{A1833454-BACB-4598-8512-4E43F31F65F3}" srcOrd="0" destOrd="0" presId="urn:microsoft.com/office/officeart/2005/8/layout/orgChart1"/>
    <dgm:cxn modelId="{34097B4B-FD35-4D7B-ACA5-540CD9F453FC}" type="presParOf" srcId="{A1833454-BACB-4598-8512-4E43F31F65F3}" destId="{4B4444ED-2FBE-4CA9-82C7-84FBD38D299A}" srcOrd="0" destOrd="0" presId="urn:microsoft.com/office/officeart/2005/8/layout/orgChart1"/>
    <dgm:cxn modelId="{4A6F72E2-EE58-4588-B0A9-FB6C0F73CCBF}" type="presParOf" srcId="{A1833454-BACB-4598-8512-4E43F31F65F3}" destId="{3DE7B8EB-27AB-40CA-A62D-EC441B7FFAF0}" srcOrd="1" destOrd="0" presId="urn:microsoft.com/office/officeart/2005/8/layout/orgChart1"/>
    <dgm:cxn modelId="{75C4F483-51BD-4AE2-834C-F24639FD6FF4}" type="presParOf" srcId="{9DEE262C-7C4F-4E4D-8E8A-7744E9EA6CAE}" destId="{75DFF517-A056-441B-97E8-62056FA2C331}" srcOrd="1" destOrd="0" presId="urn:microsoft.com/office/officeart/2005/8/layout/orgChart1"/>
    <dgm:cxn modelId="{CB6336A0-DAAE-4F4B-AC50-AC5C0C27CDBF}" type="presParOf" srcId="{75DFF517-A056-441B-97E8-62056FA2C331}" destId="{5BCB9D81-E183-45E4-B0A1-7CCA4055B1E3}" srcOrd="0" destOrd="0" presId="urn:microsoft.com/office/officeart/2005/8/layout/orgChart1"/>
    <dgm:cxn modelId="{025CD585-9007-4469-987D-7458466F2E3C}" type="presParOf" srcId="{75DFF517-A056-441B-97E8-62056FA2C331}" destId="{6D4E1E13-7EF7-42F8-B4BC-7B25803BB507}" srcOrd="1" destOrd="0" presId="urn:microsoft.com/office/officeart/2005/8/layout/orgChart1"/>
    <dgm:cxn modelId="{1544A80F-EB4A-490E-A60E-7994FDB3DA64}" type="presParOf" srcId="{6D4E1E13-7EF7-42F8-B4BC-7B25803BB507}" destId="{88E23576-9137-4A04-A188-6EA830C43914}" srcOrd="0" destOrd="0" presId="urn:microsoft.com/office/officeart/2005/8/layout/orgChart1"/>
    <dgm:cxn modelId="{79EE1FD3-264C-4818-852E-658D30C511AB}" type="presParOf" srcId="{88E23576-9137-4A04-A188-6EA830C43914}" destId="{783730FF-E951-4557-9850-964FF9016C0D}" srcOrd="0" destOrd="0" presId="urn:microsoft.com/office/officeart/2005/8/layout/orgChart1"/>
    <dgm:cxn modelId="{26790968-85C8-4A5F-AEAD-D3DAC943EC8B}" type="presParOf" srcId="{88E23576-9137-4A04-A188-6EA830C43914}" destId="{31A54507-6A2D-4C8C-AEC7-B275BC8D38B3}" srcOrd="1" destOrd="0" presId="urn:microsoft.com/office/officeart/2005/8/layout/orgChart1"/>
    <dgm:cxn modelId="{54ABD3CA-AE50-4428-A047-597A946444C0}" type="presParOf" srcId="{6D4E1E13-7EF7-42F8-B4BC-7B25803BB507}" destId="{96596EF8-C6F9-4DA8-A77D-864F31AC421C}" srcOrd="1" destOrd="0" presId="urn:microsoft.com/office/officeart/2005/8/layout/orgChart1"/>
    <dgm:cxn modelId="{533DA53A-7C50-4676-95F4-089A47200EA2}" type="presParOf" srcId="{6D4E1E13-7EF7-42F8-B4BC-7B25803BB507}" destId="{24E0A586-B9F5-4C18-8DAA-8F939CF43AD5}" srcOrd="2" destOrd="0" presId="urn:microsoft.com/office/officeart/2005/8/layout/orgChart1"/>
    <dgm:cxn modelId="{3F51E35C-C95C-4B77-8ED7-F48119FB24B3}" type="presParOf" srcId="{75DFF517-A056-441B-97E8-62056FA2C331}" destId="{A996A74B-7074-4B0F-8902-F0E2E52A7759}" srcOrd="2" destOrd="0" presId="urn:microsoft.com/office/officeart/2005/8/layout/orgChart1"/>
    <dgm:cxn modelId="{66BE6BDE-5838-427E-B913-B18A7FA5820B}" type="presParOf" srcId="{75DFF517-A056-441B-97E8-62056FA2C331}" destId="{35F164B5-6002-4A82-BFFE-CF02F772FAE5}" srcOrd="3" destOrd="0" presId="urn:microsoft.com/office/officeart/2005/8/layout/orgChart1"/>
    <dgm:cxn modelId="{917B5AFD-9B91-42F2-BB83-9D44BA429D4E}" type="presParOf" srcId="{35F164B5-6002-4A82-BFFE-CF02F772FAE5}" destId="{56504906-2C5F-428E-BFDC-8EE2CF2E7792}" srcOrd="0" destOrd="0" presId="urn:microsoft.com/office/officeart/2005/8/layout/orgChart1"/>
    <dgm:cxn modelId="{36480ADD-5498-474F-A320-7B57B189547C}" type="presParOf" srcId="{56504906-2C5F-428E-BFDC-8EE2CF2E7792}" destId="{3D55BEF1-DA77-45C2-914E-8845DB94C00B}" srcOrd="0" destOrd="0" presId="urn:microsoft.com/office/officeart/2005/8/layout/orgChart1"/>
    <dgm:cxn modelId="{54A57C42-3BB5-45C1-9E18-DC23FCB21B32}" type="presParOf" srcId="{56504906-2C5F-428E-BFDC-8EE2CF2E7792}" destId="{360766A5-86D6-4AEC-B067-E92D1ED5A74A}" srcOrd="1" destOrd="0" presId="urn:microsoft.com/office/officeart/2005/8/layout/orgChart1"/>
    <dgm:cxn modelId="{A1E36094-1DAD-4B2E-8564-E3284D841760}" type="presParOf" srcId="{35F164B5-6002-4A82-BFFE-CF02F772FAE5}" destId="{8DBF1EF0-EEDF-4E79-907A-C17410BE69CB}" srcOrd="1" destOrd="0" presId="urn:microsoft.com/office/officeart/2005/8/layout/orgChart1"/>
    <dgm:cxn modelId="{FCF8457F-CBA9-437B-A214-6D773ACD5720}" type="presParOf" srcId="{35F164B5-6002-4A82-BFFE-CF02F772FAE5}" destId="{794B52B9-2F47-4CB1-BB65-06A1FEF7106C}" srcOrd="2" destOrd="0" presId="urn:microsoft.com/office/officeart/2005/8/layout/orgChart1"/>
    <dgm:cxn modelId="{950F5DFC-9937-4D83-BE97-33F57CAF0B3A}" type="presParOf" srcId="{9DEE262C-7C4F-4E4D-8E8A-7744E9EA6CAE}" destId="{710DC77C-D64F-4175-8DB2-5DD7EBB50866}"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4FEB3E9-CD41-471F-8FFD-9C236220BA06}"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GB"/>
        </a:p>
      </dgm:t>
    </dgm:pt>
    <dgm:pt modelId="{F9FCC123-41A0-43AE-869D-C97264573CC9}">
      <dgm:prSet phldrT="[Text]" custT="1"/>
      <dgm:spPr/>
      <dgm:t>
        <a:bodyPr/>
        <a:lstStyle/>
        <a:p>
          <a:r>
            <a:rPr lang="ar-SA" sz="3200" b="1" dirty="0" smtClean="0"/>
            <a:t>المعالجة المحاسبية للأوراق التجارية</a:t>
          </a:r>
          <a:endParaRPr lang="en-GB" sz="3200" b="1" dirty="0"/>
        </a:p>
      </dgm:t>
    </dgm:pt>
    <dgm:pt modelId="{458F3AF6-F4D1-4155-9693-ADCE2F124DA6}" type="parTrans" cxnId="{90EA1345-D785-4798-AABF-2E43D9C65F2A}">
      <dgm:prSet/>
      <dgm:spPr/>
      <dgm:t>
        <a:bodyPr/>
        <a:lstStyle/>
        <a:p>
          <a:endParaRPr lang="en-GB"/>
        </a:p>
      </dgm:t>
    </dgm:pt>
    <dgm:pt modelId="{A6372EBB-8CC4-42A9-8FEC-379167DD0D25}" type="sibTrans" cxnId="{90EA1345-D785-4798-AABF-2E43D9C65F2A}">
      <dgm:prSet/>
      <dgm:spPr/>
      <dgm:t>
        <a:bodyPr/>
        <a:lstStyle/>
        <a:p>
          <a:endParaRPr lang="en-GB"/>
        </a:p>
      </dgm:t>
    </dgm:pt>
    <dgm:pt modelId="{6099600B-5C6A-448A-BE41-A41E7D926B71}">
      <dgm:prSet phldrT="[Text]" custT="1"/>
      <dgm:spPr/>
      <dgm:t>
        <a:bodyPr/>
        <a:lstStyle/>
        <a:p>
          <a:r>
            <a:rPr lang="ar-SA" sz="2800" dirty="0" smtClean="0">
              <a:solidFill>
                <a:schemeClr val="tx1"/>
              </a:solidFill>
            </a:rPr>
            <a:t>من وجهة نظر المنشأة المشترية </a:t>
          </a:r>
          <a:r>
            <a:rPr lang="ar-SA" sz="2800" b="1" dirty="0" smtClean="0">
              <a:solidFill>
                <a:schemeClr val="tx1"/>
              </a:solidFill>
            </a:rPr>
            <a:t>(المدين)</a:t>
          </a:r>
          <a:endParaRPr lang="en-GB" sz="2800" b="1" dirty="0">
            <a:solidFill>
              <a:schemeClr val="tx1"/>
            </a:solidFill>
          </a:endParaRPr>
        </a:p>
      </dgm:t>
    </dgm:pt>
    <dgm:pt modelId="{B05D9ACE-0023-49CA-B773-AD3CC3270AD2}" type="parTrans" cxnId="{C4848F43-446C-4BCA-BB8B-7D98A66AB75F}">
      <dgm:prSet/>
      <dgm:spPr/>
      <dgm:t>
        <a:bodyPr/>
        <a:lstStyle/>
        <a:p>
          <a:endParaRPr lang="en-GB"/>
        </a:p>
      </dgm:t>
    </dgm:pt>
    <dgm:pt modelId="{E064D448-A47A-41C8-8F23-520A159D4EE7}" type="sibTrans" cxnId="{C4848F43-446C-4BCA-BB8B-7D98A66AB75F}">
      <dgm:prSet/>
      <dgm:spPr/>
      <dgm:t>
        <a:bodyPr/>
        <a:lstStyle/>
        <a:p>
          <a:endParaRPr lang="en-GB"/>
        </a:p>
      </dgm:t>
    </dgm:pt>
    <dgm:pt modelId="{D58C364B-B9A7-4E06-8856-CBBCA28093DA}">
      <dgm:prSet phldrT="[Text]"/>
      <dgm:spPr/>
      <dgm:t>
        <a:bodyPr/>
        <a:lstStyle/>
        <a:p>
          <a:r>
            <a:rPr lang="ar-SA" b="1" dirty="0" smtClean="0">
              <a:solidFill>
                <a:srgbClr val="009900"/>
              </a:solidFill>
            </a:rPr>
            <a:t>تعتبر خصوم متداولة</a:t>
          </a:r>
          <a:endParaRPr lang="en-GB" b="1" dirty="0">
            <a:solidFill>
              <a:srgbClr val="009900"/>
            </a:solidFill>
          </a:endParaRPr>
        </a:p>
      </dgm:t>
    </dgm:pt>
    <dgm:pt modelId="{6A9272B9-EC41-4267-8698-E5F1DE29C0C8}" type="parTrans" cxnId="{98F01C14-7FAC-47B7-9107-C59771C07D03}">
      <dgm:prSet/>
      <dgm:spPr/>
      <dgm:t>
        <a:bodyPr/>
        <a:lstStyle/>
        <a:p>
          <a:endParaRPr lang="en-GB"/>
        </a:p>
      </dgm:t>
    </dgm:pt>
    <dgm:pt modelId="{033424A5-40EA-4440-8E03-7A1896B0DC83}" type="sibTrans" cxnId="{98F01C14-7FAC-47B7-9107-C59771C07D03}">
      <dgm:prSet/>
      <dgm:spPr/>
      <dgm:t>
        <a:bodyPr/>
        <a:lstStyle/>
        <a:p>
          <a:endParaRPr lang="en-GB"/>
        </a:p>
      </dgm:t>
    </dgm:pt>
    <dgm:pt modelId="{C00ABE3A-B180-4B89-8CBD-0FB9F66FA8E5}">
      <dgm:prSet phldrT="[Text]"/>
      <dgm:spPr/>
      <dgm:t>
        <a:bodyPr/>
        <a:lstStyle/>
        <a:p>
          <a:r>
            <a:rPr lang="ar-SA" b="1" dirty="0" smtClean="0">
              <a:solidFill>
                <a:srgbClr val="FF0000"/>
              </a:solidFill>
            </a:rPr>
            <a:t>تسمى أوراق دفع</a:t>
          </a:r>
          <a:endParaRPr lang="en-GB" b="1" dirty="0">
            <a:solidFill>
              <a:srgbClr val="FF0000"/>
            </a:solidFill>
          </a:endParaRPr>
        </a:p>
      </dgm:t>
    </dgm:pt>
    <dgm:pt modelId="{64077C11-0DBB-4433-9F11-FE994DB135AD}" type="parTrans" cxnId="{0B95FAAA-EDE6-4C32-98C4-DD95BC9897DF}">
      <dgm:prSet/>
      <dgm:spPr/>
      <dgm:t>
        <a:bodyPr/>
        <a:lstStyle/>
        <a:p>
          <a:endParaRPr lang="en-GB"/>
        </a:p>
      </dgm:t>
    </dgm:pt>
    <dgm:pt modelId="{C241DFC3-6B33-412F-8E58-CFA5E140B688}" type="sibTrans" cxnId="{0B95FAAA-EDE6-4C32-98C4-DD95BC9897DF}">
      <dgm:prSet/>
      <dgm:spPr/>
      <dgm:t>
        <a:bodyPr/>
        <a:lstStyle/>
        <a:p>
          <a:endParaRPr lang="en-GB"/>
        </a:p>
      </dgm:t>
    </dgm:pt>
    <dgm:pt modelId="{E3DBC8BC-61DE-41EC-8639-563EF8FA9632}">
      <dgm:prSet phldrT="[Text]" custT="1"/>
      <dgm:spPr/>
      <dgm:t>
        <a:bodyPr/>
        <a:lstStyle/>
        <a:p>
          <a:r>
            <a:rPr lang="ar-SA" sz="2800" dirty="0" smtClean="0">
              <a:solidFill>
                <a:schemeClr val="tx1"/>
              </a:solidFill>
            </a:rPr>
            <a:t>من وجهة نظر المنشأة  البائعة </a:t>
          </a:r>
          <a:r>
            <a:rPr lang="ar-SA" sz="2800" b="1" dirty="0" smtClean="0">
              <a:solidFill>
                <a:schemeClr val="tx1"/>
              </a:solidFill>
            </a:rPr>
            <a:t>(الدائن)</a:t>
          </a:r>
          <a:endParaRPr lang="en-GB" sz="2800" b="1" dirty="0">
            <a:solidFill>
              <a:schemeClr val="tx1"/>
            </a:solidFill>
          </a:endParaRPr>
        </a:p>
      </dgm:t>
    </dgm:pt>
    <dgm:pt modelId="{F42181DD-F5F6-4E30-8090-D8AE69B7A24D}" type="parTrans" cxnId="{D69C00C5-238F-44DE-803F-40A6B37DAAEF}">
      <dgm:prSet/>
      <dgm:spPr/>
      <dgm:t>
        <a:bodyPr/>
        <a:lstStyle/>
        <a:p>
          <a:endParaRPr lang="en-GB"/>
        </a:p>
      </dgm:t>
    </dgm:pt>
    <dgm:pt modelId="{A1DB23CB-621D-437E-B217-6B51FA7BB637}" type="sibTrans" cxnId="{D69C00C5-238F-44DE-803F-40A6B37DAAEF}">
      <dgm:prSet/>
      <dgm:spPr/>
      <dgm:t>
        <a:bodyPr/>
        <a:lstStyle/>
        <a:p>
          <a:endParaRPr lang="en-GB"/>
        </a:p>
      </dgm:t>
    </dgm:pt>
    <dgm:pt modelId="{6EF4FC4F-A671-4ADF-8A3F-FA0014E7FF6D}">
      <dgm:prSet phldrT="[Text]"/>
      <dgm:spPr/>
      <dgm:t>
        <a:bodyPr/>
        <a:lstStyle/>
        <a:p>
          <a:r>
            <a:rPr lang="ar-SA" b="1" dirty="0" smtClean="0">
              <a:solidFill>
                <a:srgbClr val="009900"/>
              </a:solidFill>
            </a:rPr>
            <a:t>تعتبر أصول متداول</a:t>
          </a:r>
          <a:endParaRPr lang="en-GB" b="1" dirty="0">
            <a:solidFill>
              <a:srgbClr val="009900"/>
            </a:solidFill>
          </a:endParaRPr>
        </a:p>
      </dgm:t>
    </dgm:pt>
    <dgm:pt modelId="{3EC44FCE-9545-4986-93EF-00421887BEE6}" type="parTrans" cxnId="{89AB02AF-84CE-49D5-90A3-ACF88B9C2C02}">
      <dgm:prSet/>
      <dgm:spPr/>
      <dgm:t>
        <a:bodyPr/>
        <a:lstStyle/>
        <a:p>
          <a:endParaRPr lang="en-GB"/>
        </a:p>
      </dgm:t>
    </dgm:pt>
    <dgm:pt modelId="{E196CE42-7656-41A7-B005-FA1E83304A99}" type="sibTrans" cxnId="{89AB02AF-84CE-49D5-90A3-ACF88B9C2C02}">
      <dgm:prSet/>
      <dgm:spPr/>
      <dgm:t>
        <a:bodyPr/>
        <a:lstStyle/>
        <a:p>
          <a:endParaRPr lang="en-GB"/>
        </a:p>
      </dgm:t>
    </dgm:pt>
    <dgm:pt modelId="{8BF2ADBA-A761-4AC3-90C0-D3F7C0C41938}">
      <dgm:prSet phldrT="[Text]"/>
      <dgm:spPr/>
      <dgm:t>
        <a:bodyPr/>
        <a:lstStyle/>
        <a:p>
          <a:r>
            <a:rPr lang="ar-SA" b="1" dirty="0" smtClean="0">
              <a:solidFill>
                <a:srgbClr val="002060"/>
              </a:solidFill>
            </a:rPr>
            <a:t>مسحوبة أو يتم التعهد بها لصالح المنشأة</a:t>
          </a:r>
          <a:endParaRPr lang="en-GB" b="1" dirty="0">
            <a:solidFill>
              <a:srgbClr val="002060"/>
            </a:solidFill>
          </a:endParaRPr>
        </a:p>
      </dgm:t>
    </dgm:pt>
    <dgm:pt modelId="{B8B16790-46F1-4DF8-9BB6-F7FBF5754024}" type="parTrans" cxnId="{6426C2F1-5DAE-4CF8-B1B8-32EBD33BE3FC}">
      <dgm:prSet/>
      <dgm:spPr/>
      <dgm:t>
        <a:bodyPr/>
        <a:lstStyle/>
        <a:p>
          <a:endParaRPr lang="en-GB"/>
        </a:p>
      </dgm:t>
    </dgm:pt>
    <dgm:pt modelId="{F1F958FB-2671-48D8-A8D4-BCEA957B37D5}" type="sibTrans" cxnId="{6426C2F1-5DAE-4CF8-B1B8-32EBD33BE3FC}">
      <dgm:prSet/>
      <dgm:spPr/>
      <dgm:t>
        <a:bodyPr/>
        <a:lstStyle/>
        <a:p>
          <a:endParaRPr lang="en-GB"/>
        </a:p>
      </dgm:t>
    </dgm:pt>
    <dgm:pt modelId="{90566D60-CF34-4151-8885-D81AC1BCDCD7}">
      <dgm:prSet phldrT="[Text]"/>
      <dgm:spPr/>
      <dgm:t>
        <a:bodyPr/>
        <a:lstStyle/>
        <a:p>
          <a:r>
            <a:rPr lang="ar-SA" b="1" dirty="0" smtClean="0">
              <a:solidFill>
                <a:srgbClr val="FF0000"/>
              </a:solidFill>
            </a:rPr>
            <a:t>تسمى أوراق قبض</a:t>
          </a:r>
          <a:endParaRPr lang="en-GB" b="1" dirty="0">
            <a:solidFill>
              <a:srgbClr val="FF0000"/>
            </a:solidFill>
          </a:endParaRPr>
        </a:p>
      </dgm:t>
    </dgm:pt>
    <dgm:pt modelId="{A5C6B432-7450-473E-A050-F2BEF78872DB}" type="parTrans" cxnId="{F97156B7-58BE-4AEA-B389-F2FF33D404E2}">
      <dgm:prSet/>
      <dgm:spPr/>
      <dgm:t>
        <a:bodyPr/>
        <a:lstStyle/>
        <a:p>
          <a:endParaRPr lang="en-GB"/>
        </a:p>
      </dgm:t>
    </dgm:pt>
    <dgm:pt modelId="{DADEB536-A631-405B-90D2-E43CFF07D9ED}" type="sibTrans" cxnId="{F97156B7-58BE-4AEA-B389-F2FF33D404E2}">
      <dgm:prSet/>
      <dgm:spPr/>
      <dgm:t>
        <a:bodyPr/>
        <a:lstStyle/>
        <a:p>
          <a:endParaRPr lang="en-GB"/>
        </a:p>
      </dgm:t>
    </dgm:pt>
    <dgm:pt modelId="{3F058F6A-047D-4641-A0B5-0FD753E9F1E6}">
      <dgm:prSet phldrT="[Text]"/>
      <dgm:spPr/>
      <dgm:t>
        <a:bodyPr/>
        <a:lstStyle/>
        <a:p>
          <a:r>
            <a:rPr lang="ar-SA" b="1" dirty="0" smtClean="0">
              <a:solidFill>
                <a:srgbClr val="002060"/>
              </a:solidFill>
            </a:rPr>
            <a:t>تقبلها المنشأة أو تتعهد بها لأمر الغير</a:t>
          </a:r>
          <a:endParaRPr lang="en-GB" b="1" dirty="0">
            <a:solidFill>
              <a:srgbClr val="002060"/>
            </a:solidFill>
          </a:endParaRPr>
        </a:p>
      </dgm:t>
    </dgm:pt>
    <dgm:pt modelId="{7FAFD41E-682D-4F44-BFE0-2E9B3221D379}" type="parTrans" cxnId="{A57F8E4C-252F-4E6E-B75B-2865CF6EB2D7}">
      <dgm:prSet/>
      <dgm:spPr/>
      <dgm:t>
        <a:bodyPr/>
        <a:lstStyle/>
        <a:p>
          <a:endParaRPr lang="en-GB"/>
        </a:p>
      </dgm:t>
    </dgm:pt>
    <dgm:pt modelId="{4A64AD9F-E0BD-4C62-9D4D-6BCA3062ED4B}" type="sibTrans" cxnId="{A57F8E4C-252F-4E6E-B75B-2865CF6EB2D7}">
      <dgm:prSet/>
      <dgm:spPr/>
      <dgm:t>
        <a:bodyPr/>
        <a:lstStyle/>
        <a:p>
          <a:endParaRPr lang="en-GB"/>
        </a:p>
      </dgm:t>
    </dgm:pt>
    <dgm:pt modelId="{E5B244ED-E060-40FC-914C-E5C032FEA634}" type="pres">
      <dgm:prSet presAssocID="{34FEB3E9-CD41-471F-8FFD-9C236220BA06}" presName="hierChild1" presStyleCnt="0">
        <dgm:presLayoutVars>
          <dgm:chPref val="1"/>
          <dgm:dir/>
          <dgm:animOne val="branch"/>
          <dgm:animLvl val="lvl"/>
          <dgm:resizeHandles/>
        </dgm:presLayoutVars>
      </dgm:prSet>
      <dgm:spPr/>
      <dgm:t>
        <a:bodyPr/>
        <a:lstStyle/>
        <a:p>
          <a:endParaRPr lang="en-GB"/>
        </a:p>
      </dgm:t>
    </dgm:pt>
    <dgm:pt modelId="{795D9434-3287-4E15-9843-E694E55F3D04}" type="pres">
      <dgm:prSet presAssocID="{F9FCC123-41A0-43AE-869D-C97264573CC9}" presName="hierRoot1" presStyleCnt="0"/>
      <dgm:spPr/>
    </dgm:pt>
    <dgm:pt modelId="{4F3860C1-6091-4738-B3F2-F61F18F8676D}" type="pres">
      <dgm:prSet presAssocID="{F9FCC123-41A0-43AE-869D-C97264573CC9}" presName="composite" presStyleCnt="0"/>
      <dgm:spPr/>
    </dgm:pt>
    <dgm:pt modelId="{6FF852E2-7262-4BA6-BDAB-EB351F6C91CB}" type="pres">
      <dgm:prSet presAssocID="{F9FCC123-41A0-43AE-869D-C97264573CC9}" presName="background" presStyleLbl="node0" presStyleIdx="0" presStyleCnt="1"/>
      <dgm:spPr/>
    </dgm:pt>
    <dgm:pt modelId="{98B99088-D099-4B12-A4E5-ED8360D0A178}" type="pres">
      <dgm:prSet presAssocID="{F9FCC123-41A0-43AE-869D-C97264573CC9}" presName="text" presStyleLbl="fgAcc0" presStyleIdx="0" presStyleCnt="1" custScaleX="444550" custScaleY="157206" custLinFactY="-3790" custLinFactNeighborX="-6282" custLinFactNeighborY="-100000">
        <dgm:presLayoutVars>
          <dgm:chPref val="3"/>
        </dgm:presLayoutVars>
      </dgm:prSet>
      <dgm:spPr/>
      <dgm:t>
        <a:bodyPr/>
        <a:lstStyle/>
        <a:p>
          <a:endParaRPr lang="en-GB"/>
        </a:p>
      </dgm:t>
    </dgm:pt>
    <dgm:pt modelId="{946162A2-F84D-4EB5-8891-CB2E5CC5A177}" type="pres">
      <dgm:prSet presAssocID="{F9FCC123-41A0-43AE-869D-C97264573CC9}" presName="hierChild2" presStyleCnt="0"/>
      <dgm:spPr/>
    </dgm:pt>
    <dgm:pt modelId="{F8A3E2F8-AEF9-49AD-AFF6-CC18C244375A}" type="pres">
      <dgm:prSet presAssocID="{B05D9ACE-0023-49CA-B773-AD3CC3270AD2}" presName="Name10" presStyleLbl="parChTrans1D2" presStyleIdx="0" presStyleCnt="2"/>
      <dgm:spPr/>
      <dgm:t>
        <a:bodyPr/>
        <a:lstStyle/>
        <a:p>
          <a:endParaRPr lang="en-GB"/>
        </a:p>
      </dgm:t>
    </dgm:pt>
    <dgm:pt modelId="{DC576AA7-9286-40D2-B17A-875CFF03ED79}" type="pres">
      <dgm:prSet presAssocID="{6099600B-5C6A-448A-BE41-A41E7D926B71}" presName="hierRoot2" presStyleCnt="0"/>
      <dgm:spPr/>
    </dgm:pt>
    <dgm:pt modelId="{FF4C70BD-F4E2-43A0-91D9-8E0391B2EAE3}" type="pres">
      <dgm:prSet presAssocID="{6099600B-5C6A-448A-BE41-A41E7D926B71}" presName="composite2" presStyleCnt="0"/>
      <dgm:spPr/>
    </dgm:pt>
    <dgm:pt modelId="{AE3BDC60-1850-4C2D-AFB1-5866B48D9525}" type="pres">
      <dgm:prSet presAssocID="{6099600B-5C6A-448A-BE41-A41E7D926B71}" presName="background2" presStyleLbl="node2" presStyleIdx="0" presStyleCnt="2"/>
      <dgm:spPr/>
    </dgm:pt>
    <dgm:pt modelId="{55D6D4F7-3585-4D03-8F6D-598842BAE03A}" type="pres">
      <dgm:prSet presAssocID="{6099600B-5C6A-448A-BE41-A41E7D926B71}" presName="text2" presStyleLbl="fgAcc2" presStyleIdx="0" presStyleCnt="2" custScaleX="287678" custScaleY="122655" custLinFactNeighborX="-1505" custLinFactNeighborY="-50666">
        <dgm:presLayoutVars>
          <dgm:chPref val="3"/>
        </dgm:presLayoutVars>
      </dgm:prSet>
      <dgm:spPr/>
      <dgm:t>
        <a:bodyPr/>
        <a:lstStyle/>
        <a:p>
          <a:endParaRPr lang="en-GB"/>
        </a:p>
      </dgm:t>
    </dgm:pt>
    <dgm:pt modelId="{B54EC183-C550-4000-8F59-F652B5E2FFD3}" type="pres">
      <dgm:prSet presAssocID="{6099600B-5C6A-448A-BE41-A41E7D926B71}" presName="hierChild3" presStyleCnt="0"/>
      <dgm:spPr/>
    </dgm:pt>
    <dgm:pt modelId="{754B026D-F6F5-41FB-8DAD-EFDD02A208D5}" type="pres">
      <dgm:prSet presAssocID="{6A9272B9-EC41-4267-8698-E5F1DE29C0C8}" presName="Name17" presStyleLbl="parChTrans1D3" presStyleIdx="0" presStyleCnt="6"/>
      <dgm:spPr/>
      <dgm:t>
        <a:bodyPr/>
        <a:lstStyle/>
        <a:p>
          <a:endParaRPr lang="en-GB"/>
        </a:p>
      </dgm:t>
    </dgm:pt>
    <dgm:pt modelId="{A866B855-54B7-4C88-81C4-A06176F95E52}" type="pres">
      <dgm:prSet presAssocID="{D58C364B-B9A7-4E06-8856-CBBCA28093DA}" presName="hierRoot3" presStyleCnt="0"/>
      <dgm:spPr/>
    </dgm:pt>
    <dgm:pt modelId="{6A6599F1-4338-4D90-B10A-13AD0B66FD64}" type="pres">
      <dgm:prSet presAssocID="{D58C364B-B9A7-4E06-8856-CBBCA28093DA}" presName="composite3" presStyleCnt="0"/>
      <dgm:spPr/>
    </dgm:pt>
    <dgm:pt modelId="{610ACD6B-200E-4D51-AA9C-00C341CD8856}" type="pres">
      <dgm:prSet presAssocID="{D58C364B-B9A7-4E06-8856-CBBCA28093DA}" presName="background3" presStyleLbl="node3" presStyleIdx="0" presStyleCnt="6"/>
      <dgm:spPr/>
    </dgm:pt>
    <dgm:pt modelId="{0FA08F83-89F6-43B1-87B5-65C6529F5679}" type="pres">
      <dgm:prSet presAssocID="{D58C364B-B9A7-4E06-8856-CBBCA28093DA}" presName="text3" presStyleLbl="fgAcc3" presStyleIdx="0" presStyleCnt="6" custScaleY="239727" custLinFactNeighborX="-4918" custLinFactNeighborY="1999">
        <dgm:presLayoutVars>
          <dgm:chPref val="3"/>
        </dgm:presLayoutVars>
      </dgm:prSet>
      <dgm:spPr/>
      <dgm:t>
        <a:bodyPr/>
        <a:lstStyle/>
        <a:p>
          <a:endParaRPr lang="en-GB"/>
        </a:p>
      </dgm:t>
    </dgm:pt>
    <dgm:pt modelId="{2B13CC5C-D00E-40E0-9DF6-D26A4FF9434D}" type="pres">
      <dgm:prSet presAssocID="{D58C364B-B9A7-4E06-8856-CBBCA28093DA}" presName="hierChild4" presStyleCnt="0"/>
      <dgm:spPr/>
    </dgm:pt>
    <dgm:pt modelId="{EFFD302F-D19A-4113-9D03-6F469C0BB43C}" type="pres">
      <dgm:prSet presAssocID="{7FAFD41E-682D-4F44-BFE0-2E9B3221D379}" presName="Name17" presStyleLbl="parChTrans1D3" presStyleIdx="1" presStyleCnt="6"/>
      <dgm:spPr/>
      <dgm:t>
        <a:bodyPr/>
        <a:lstStyle/>
        <a:p>
          <a:endParaRPr lang="en-GB"/>
        </a:p>
      </dgm:t>
    </dgm:pt>
    <dgm:pt modelId="{5F49F873-99BD-49C1-9D38-502D6AB65BCB}" type="pres">
      <dgm:prSet presAssocID="{3F058F6A-047D-4641-A0B5-0FD753E9F1E6}" presName="hierRoot3" presStyleCnt="0"/>
      <dgm:spPr/>
    </dgm:pt>
    <dgm:pt modelId="{05D06C96-0F4D-46D0-8AF6-C46EB17FDA7D}" type="pres">
      <dgm:prSet presAssocID="{3F058F6A-047D-4641-A0B5-0FD753E9F1E6}" presName="composite3" presStyleCnt="0"/>
      <dgm:spPr/>
    </dgm:pt>
    <dgm:pt modelId="{4C6C109B-7B4F-4F88-A3AF-B23932A6B704}" type="pres">
      <dgm:prSet presAssocID="{3F058F6A-047D-4641-A0B5-0FD753E9F1E6}" presName="background3" presStyleLbl="node3" presStyleIdx="1" presStyleCnt="6"/>
      <dgm:spPr/>
    </dgm:pt>
    <dgm:pt modelId="{740F5114-F77B-4335-9580-6A4167133E77}" type="pres">
      <dgm:prSet presAssocID="{3F058F6A-047D-4641-A0B5-0FD753E9F1E6}" presName="text3" presStyleLbl="fgAcc3" presStyleIdx="1" presStyleCnt="6" custScaleY="239111" custLinFactX="11566" custLinFactNeighborX="100000" custLinFactNeighborY="1999">
        <dgm:presLayoutVars>
          <dgm:chPref val="3"/>
        </dgm:presLayoutVars>
      </dgm:prSet>
      <dgm:spPr/>
      <dgm:t>
        <a:bodyPr/>
        <a:lstStyle/>
        <a:p>
          <a:endParaRPr lang="en-GB"/>
        </a:p>
      </dgm:t>
    </dgm:pt>
    <dgm:pt modelId="{83F31BF6-D091-4228-BC5A-3F75D692608C}" type="pres">
      <dgm:prSet presAssocID="{3F058F6A-047D-4641-A0B5-0FD753E9F1E6}" presName="hierChild4" presStyleCnt="0"/>
      <dgm:spPr/>
    </dgm:pt>
    <dgm:pt modelId="{01CE2D45-4382-449D-8BC9-9FFA2741CBA2}" type="pres">
      <dgm:prSet presAssocID="{64077C11-0DBB-4433-9F11-FE994DB135AD}" presName="Name17" presStyleLbl="parChTrans1D3" presStyleIdx="2" presStyleCnt="6"/>
      <dgm:spPr/>
      <dgm:t>
        <a:bodyPr/>
        <a:lstStyle/>
        <a:p>
          <a:endParaRPr lang="en-GB"/>
        </a:p>
      </dgm:t>
    </dgm:pt>
    <dgm:pt modelId="{1A5DAE67-041A-4A83-9928-E1632F0F8FD8}" type="pres">
      <dgm:prSet presAssocID="{C00ABE3A-B180-4B89-8CBD-0FB9F66FA8E5}" presName="hierRoot3" presStyleCnt="0"/>
      <dgm:spPr/>
    </dgm:pt>
    <dgm:pt modelId="{E1BF30A2-E966-4DA9-96B0-D2D9FE2BBA4F}" type="pres">
      <dgm:prSet presAssocID="{C00ABE3A-B180-4B89-8CBD-0FB9F66FA8E5}" presName="composite3" presStyleCnt="0"/>
      <dgm:spPr/>
    </dgm:pt>
    <dgm:pt modelId="{E589290E-A8C6-4A68-A434-337E7D7175C7}" type="pres">
      <dgm:prSet presAssocID="{C00ABE3A-B180-4B89-8CBD-0FB9F66FA8E5}" presName="background3" presStyleLbl="node3" presStyleIdx="2" presStyleCnt="6"/>
      <dgm:spPr/>
    </dgm:pt>
    <dgm:pt modelId="{C5A9D29C-A132-413D-A7FD-0D3E57610E86}" type="pres">
      <dgm:prSet presAssocID="{C00ABE3A-B180-4B89-8CBD-0FB9F66FA8E5}" presName="text3" presStyleLbl="fgAcc3" presStyleIdx="2" presStyleCnt="6" custScaleY="239727" custLinFactX="-30009" custLinFactNeighborX="-100000" custLinFactNeighborY="-7893">
        <dgm:presLayoutVars>
          <dgm:chPref val="3"/>
        </dgm:presLayoutVars>
      </dgm:prSet>
      <dgm:spPr/>
      <dgm:t>
        <a:bodyPr/>
        <a:lstStyle/>
        <a:p>
          <a:endParaRPr lang="en-GB"/>
        </a:p>
      </dgm:t>
    </dgm:pt>
    <dgm:pt modelId="{D7C3B302-C883-43BD-B01A-20D90B63C1AA}" type="pres">
      <dgm:prSet presAssocID="{C00ABE3A-B180-4B89-8CBD-0FB9F66FA8E5}" presName="hierChild4" presStyleCnt="0"/>
      <dgm:spPr/>
    </dgm:pt>
    <dgm:pt modelId="{E5580752-1E39-4AE5-8A7B-158EECE7FD52}" type="pres">
      <dgm:prSet presAssocID="{F42181DD-F5F6-4E30-8090-D8AE69B7A24D}" presName="Name10" presStyleLbl="parChTrans1D2" presStyleIdx="1" presStyleCnt="2"/>
      <dgm:spPr/>
      <dgm:t>
        <a:bodyPr/>
        <a:lstStyle/>
        <a:p>
          <a:endParaRPr lang="en-GB"/>
        </a:p>
      </dgm:t>
    </dgm:pt>
    <dgm:pt modelId="{55EAE762-074A-45BE-BFD9-69D187CB0EFB}" type="pres">
      <dgm:prSet presAssocID="{E3DBC8BC-61DE-41EC-8639-563EF8FA9632}" presName="hierRoot2" presStyleCnt="0"/>
      <dgm:spPr/>
    </dgm:pt>
    <dgm:pt modelId="{31F11726-62D0-4BF5-929D-03DDABFC8698}" type="pres">
      <dgm:prSet presAssocID="{E3DBC8BC-61DE-41EC-8639-563EF8FA9632}" presName="composite2" presStyleCnt="0"/>
      <dgm:spPr/>
    </dgm:pt>
    <dgm:pt modelId="{6C688BE8-D8E7-4984-847A-46DB3D92E8E3}" type="pres">
      <dgm:prSet presAssocID="{E3DBC8BC-61DE-41EC-8639-563EF8FA9632}" presName="background2" presStyleLbl="node2" presStyleIdx="1" presStyleCnt="2"/>
      <dgm:spPr/>
    </dgm:pt>
    <dgm:pt modelId="{93D5F352-E413-4D47-98E3-EFF878A3D45D}" type="pres">
      <dgm:prSet presAssocID="{E3DBC8BC-61DE-41EC-8639-563EF8FA9632}" presName="text2" presStyleLbl="fgAcc2" presStyleIdx="1" presStyleCnt="2" custScaleX="273502" custScaleY="121614" custLinFactNeighborX="2450" custLinFactNeighborY="-60558">
        <dgm:presLayoutVars>
          <dgm:chPref val="3"/>
        </dgm:presLayoutVars>
      </dgm:prSet>
      <dgm:spPr/>
      <dgm:t>
        <a:bodyPr/>
        <a:lstStyle/>
        <a:p>
          <a:endParaRPr lang="en-GB"/>
        </a:p>
      </dgm:t>
    </dgm:pt>
    <dgm:pt modelId="{E75441A0-5062-46DD-987C-0EA2D6411516}" type="pres">
      <dgm:prSet presAssocID="{E3DBC8BC-61DE-41EC-8639-563EF8FA9632}" presName="hierChild3" presStyleCnt="0"/>
      <dgm:spPr/>
    </dgm:pt>
    <dgm:pt modelId="{37368A30-8904-4C56-81DE-934652D1AE91}" type="pres">
      <dgm:prSet presAssocID="{3EC44FCE-9545-4986-93EF-00421887BEE6}" presName="Name17" presStyleLbl="parChTrans1D3" presStyleIdx="3" presStyleCnt="6"/>
      <dgm:spPr/>
      <dgm:t>
        <a:bodyPr/>
        <a:lstStyle/>
        <a:p>
          <a:endParaRPr lang="en-GB"/>
        </a:p>
      </dgm:t>
    </dgm:pt>
    <dgm:pt modelId="{CCA68545-235F-424A-B102-BABA41B2831F}" type="pres">
      <dgm:prSet presAssocID="{6EF4FC4F-A671-4ADF-8A3F-FA0014E7FF6D}" presName="hierRoot3" presStyleCnt="0"/>
      <dgm:spPr/>
    </dgm:pt>
    <dgm:pt modelId="{DE559F5B-695D-4B56-82F0-1D976F033317}" type="pres">
      <dgm:prSet presAssocID="{6EF4FC4F-A671-4ADF-8A3F-FA0014E7FF6D}" presName="composite3" presStyleCnt="0"/>
      <dgm:spPr/>
    </dgm:pt>
    <dgm:pt modelId="{96BBF8D6-5D9C-403F-97CA-A7144B349047}" type="pres">
      <dgm:prSet presAssocID="{6EF4FC4F-A671-4ADF-8A3F-FA0014E7FF6D}" presName="background3" presStyleLbl="node3" presStyleIdx="3" presStyleCnt="6"/>
      <dgm:spPr/>
    </dgm:pt>
    <dgm:pt modelId="{FD4DFC1B-5641-46A5-88C2-95BF2688209D}" type="pres">
      <dgm:prSet presAssocID="{6EF4FC4F-A671-4ADF-8A3F-FA0014E7FF6D}" presName="text3" presStyleLbl="fgAcc3" presStyleIdx="3" presStyleCnt="6" custScaleY="239111">
        <dgm:presLayoutVars>
          <dgm:chPref val="3"/>
        </dgm:presLayoutVars>
      </dgm:prSet>
      <dgm:spPr/>
      <dgm:t>
        <a:bodyPr/>
        <a:lstStyle/>
        <a:p>
          <a:endParaRPr lang="en-GB"/>
        </a:p>
      </dgm:t>
    </dgm:pt>
    <dgm:pt modelId="{C95D71DB-E1D5-4DC6-957C-CBCDAF644D84}" type="pres">
      <dgm:prSet presAssocID="{6EF4FC4F-A671-4ADF-8A3F-FA0014E7FF6D}" presName="hierChild4" presStyleCnt="0"/>
      <dgm:spPr/>
    </dgm:pt>
    <dgm:pt modelId="{4569570F-D568-40F6-918A-1EB1102C6A2B}" type="pres">
      <dgm:prSet presAssocID="{B8B16790-46F1-4DF8-9BB6-F7FBF5754024}" presName="Name17" presStyleLbl="parChTrans1D3" presStyleIdx="4" presStyleCnt="6"/>
      <dgm:spPr/>
      <dgm:t>
        <a:bodyPr/>
        <a:lstStyle/>
        <a:p>
          <a:endParaRPr lang="en-GB"/>
        </a:p>
      </dgm:t>
    </dgm:pt>
    <dgm:pt modelId="{3B2C267E-722E-46FE-A810-DF4CB9708FDE}" type="pres">
      <dgm:prSet presAssocID="{8BF2ADBA-A761-4AC3-90C0-D3F7C0C41938}" presName="hierRoot3" presStyleCnt="0"/>
      <dgm:spPr/>
    </dgm:pt>
    <dgm:pt modelId="{4970BD14-D9A4-450B-94B8-E917CE18FF57}" type="pres">
      <dgm:prSet presAssocID="{8BF2ADBA-A761-4AC3-90C0-D3F7C0C41938}" presName="composite3" presStyleCnt="0"/>
      <dgm:spPr/>
    </dgm:pt>
    <dgm:pt modelId="{5571E884-BAAD-4B76-8D40-2AF0A016AF81}" type="pres">
      <dgm:prSet presAssocID="{8BF2ADBA-A761-4AC3-90C0-D3F7C0C41938}" presName="background3" presStyleLbl="node3" presStyleIdx="4" presStyleCnt="6"/>
      <dgm:spPr/>
    </dgm:pt>
    <dgm:pt modelId="{19D8AF42-F7AB-4683-9E40-B03B0C347E0D}" type="pres">
      <dgm:prSet presAssocID="{8BF2ADBA-A761-4AC3-90C0-D3F7C0C41938}" presName="text3" presStyleLbl="fgAcc3" presStyleIdx="4" presStyleCnt="6" custScaleY="239111" custLinFactX="28085" custLinFactNeighborX="100000" custLinFactNeighborY="-7893">
        <dgm:presLayoutVars>
          <dgm:chPref val="3"/>
        </dgm:presLayoutVars>
      </dgm:prSet>
      <dgm:spPr/>
      <dgm:t>
        <a:bodyPr/>
        <a:lstStyle/>
        <a:p>
          <a:endParaRPr lang="en-GB"/>
        </a:p>
      </dgm:t>
    </dgm:pt>
    <dgm:pt modelId="{751A5C7F-31EF-4BE2-87C9-79538C55B617}" type="pres">
      <dgm:prSet presAssocID="{8BF2ADBA-A761-4AC3-90C0-D3F7C0C41938}" presName="hierChild4" presStyleCnt="0"/>
      <dgm:spPr/>
    </dgm:pt>
    <dgm:pt modelId="{A7A257C7-2976-4532-9045-A989ABDD0099}" type="pres">
      <dgm:prSet presAssocID="{A5C6B432-7450-473E-A050-F2BEF78872DB}" presName="Name17" presStyleLbl="parChTrans1D3" presStyleIdx="5" presStyleCnt="6"/>
      <dgm:spPr/>
      <dgm:t>
        <a:bodyPr/>
        <a:lstStyle/>
        <a:p>
          <a:endParaRPr lang="en-GB"/>
        </a:p>
      </dgm:t>
    </dgm:pt>
    <dgm:pt modelId="{5BBAD62E-2ADB-4F77-97FC-276262571FBC}" type="pres">
      <dgm:prSet presAssocID="{90566D60-CF34-4151-8885-D81AC1BCDCD7}" presName="hierRoot3" presStyleCnt="0"/>
      <dgm:spPr/>
    </dgm:pt>
    <dgm:pt modelId="{47D6F9BF-CA96-41A4-9961-0223FD371254}" type="pres">
      <dgm:prSet presAssocID="{90566D60-CF34-4151-8885-D81AC1BCDCD7}" presName="composite3" presStyleCnt="0"/>
      <dgm:spPr/>
    </dgm:pt>
    <dgm:pt modelId="{96CB9733-26D8-43DA-823D-531200A51A04}" type="pres">
      <dgm:prSet presAssocID="{90566D60-CF34-4151-8885-D81AC1BCDCD7}" presName="background3" presStyleLbl="node3" presStyleIdx="5" presStyleCnt="6"/>
      <dgm:spPr/>
    </dgm:pt>
    <dgm:pt modelId="{09FE1A03-74D2-4FAE-A324-2076E2E6A86F}" type="pres">
      <dgm:prSet presAssocID="{90566D60-CF34-4151-8885-D81AC1BCDCD7}" presName="text3" presStyleLbl="fgAcc3" presStyleIdx="5" presStyleCnt="6" custScaleY="239111" custLinFactX="-19772" custLinFactNeighborX="-100000" custLinFactNeighborY="1999">
        <dgm:presLayoutVars>
          <dgm:chPref val="3"/>
        </dgm:presLayoutVars>
      </dgm:prSet>
      <dgm:spPr/>
      <dgm:t>
        <a:bodyPr/>
        <a:lstStyle/>
        <a:p>
          <a:endParaRPr lang="en-GB"/>
        </a:p>
      </dgm:t>
    </dgm:pt>
    <dgm:pt modelId="{80BE507D-D9BF-49FB-9E5B-EEFD4632FB9D}" type="pres">
      <dgm:prSet presAssocID="{90566D60-CF34-4151-8885-D81AC1BCDCD7}" presName="hierChild4" presStyleCnt="0"/>
      <dgm:spPr/>
    </dgm:pt>
  </dgm:ptLst>
  <dgm:cxnLst>
    <dgm:cxn modelId="{3E085BE0-B994-406A-8AAB-6307BBA8F140}" type="presOf" srcId="{3EC44FCE-9545-4986-93EF-00421887BEE6}" destId="{37368A30-8904-4C56-81DE-934652D1AE91}" srcOrd="0" destOrd="0" presId="urn:microsoft.com/office/officeart/2005/8/layout/hierarchy1"/>
    <dgm:cxn modelId="{F97156B7-58BE-4AEA-B389-F2FF33D404E2}" srcId="{E3DBC8BC-61DE-41EC-8639-563EF8FA9632}" destId="{90566D60-CF34-4151-8885-D81AC1BCDCD7}" srcOrd="2" destOrd="0" parTransId="{A5C6B432-7450-473E-A050-F2BEF78872DB}" sibTransId="{DADEB536-A631-405B-90D2-E43CFF07D9ED}"/>
    <dgm:cxn modelId="{45E94985-2ACE-4FB0-9742-C94B2F4FBDF7}" type="presOf" srcId="{3F058F6A-047D-4641-A0B5-0FD753E9F1E6}" destId="{740F5114-F77B-4335-9580-6A4167133E77}" srcOrd="0" destOrd="0" presId="urn:microsoft.com/office/officeart/2005/8/layout/hierarchy1"/>
    <dgm:cxn modelId="{565CA643-7ED5-4482-89B5-7B6588696616}" type="presOf" srcId="{90566D60-CF34-4151-8885-D81AC1BCDCD7}" destId="{09FE1A03-74D2-4FAE-A324-2076E2E6A86F}" srcOrd="0" destOrd="0" presId="urn:microsoft.com/office/officeart/2005/8/layout/hierarchy1"/>
    <dgm:cxn modelId="{6426C2F1-5DAE-4CF8-B1B8-32EBD33BE3FC}" srcId="{E3DBC8BC-61DE-41EC-8639-563EF8FA9632}" destId="{8BF2ADBA-A761-4AC3-90C0-D3F7C0C41938}" srcOrd="1" destOrd="0" parTransId="{B8B16790-46F1-4DF8-9BB6-F7FBF5754024}" sibTransId="{F1F958FB-2671-48D8-A8D4-BCEA957B37D5}"/>
    <dgm:cxn modelId="{0C886566-C1D3-4E4D-9D54-9D5B941B8B81}" type="presOf" srcId="{6EF4FC4F-A671-4ADF-8A3F-FA0014E7FF6D}" destId="{FD4DFC1B-5641-46A5-88C2-95BF2688209D}" srcOrd="0" destOrd="0" presId="urn:microsoft.com/office/officeart/2005/8/layout/hierarchy1"/>
    <dgm:cxn modelId="{66B17F7A-531B-4781-B786-2D76E2CFF011}" type="presOf" srcId="{8BF2ADBA-A761-4AC3-90C0-D3F7C0C41938}" destId="{19D8AF42-F7AB-4683-9E40-B03B0C347E0D}" srcOrd="0" destOrd="0" presId="urn:microsoft.com/office/officeart/2005/8/layout/hierarchy1"/>
    <dgm:cxn modelId="{52DC8405-6EB3-44E1-A668-36E75430B838}" type="presOf" srcId="{6A9272B9-EC41-4267-8698-E5F1DE29C0C8}" destId="{754B026D-F6F5-41FB-8DAD-EFDD02A208D5}" srcOrd="0" destOrd="0" presId="urn:microsoft.com/office/officeart/2005/8/layout/hierarchy1"/>
    <dgm:cxn modelId="{6E98FC3E-372D-4F15-ABB7-89C023A58579}" type="presOf" srcId="{6099600B-5C6A-448A-BE41-A41E7D926B71}" destId="{55D6D4F7-3585-4D03-8F6D-598842BAE03A}" srcOrd="0" destOrd="0" presId="urn:microsoft.com/office/officeart/2005/8/layout/hierarchy1"/>
    <dgm:cxn modelId="{6EA9F81B-DBFD-4DB0-8043-FBEFB481EF0E}" type="presOf" srcId="{A5C6B432-7450-473E-A050-F2BEF78872DB}" destId="{A7A257C7-2976-4532-9045-A989ABDD0099}" srcOrd="0" destOrd="0" presId="urn:microsoft.com/office/officeart/2005/8/layout/hierarchy1"/>
    <dgm:cxn modelId="{7A0DE53C-A341-46CE-B4E8-D0A0BEBDDA0B}" type="presOf" srcId="{D58C364B-B9A7-4E06-8856-CBBCA28093DA}" destId="{0FA08F83-89F6-43B1-87B5-65C6529F5679}" srcOrd="0" destOrd="0" presId="urn:microsoft.com/office/officeart/2005/8/layout/hierarchy1"/>
    <dgm:cxn modelId="{8A37B5CF-8336-43DB-870F-719FA62B6B56}" type="presOf" srcId="{64077C11-0DBB-4433-9F11-FE994DB135AD}" destId="{01CE2D45-4382-449D-8BC9-9FFA2741CBA2}" srcOrd="0" destOrd="0" presId="urn:microsoft.com/office/officeart/2005/8/layout/hierarchy1"/>
    <dgm:cxn modelId="{90EA1345-D785-4798-AABF-2E43D9C65F2A}" srcId="{34FEB3E9-CD41-471F-8FFD-9C236220BA06}" destId="{F9FCC123-41A0-43AE-869D-C97264573CC9}" srcOrd="0" destOrd="0" parTransId="{458F3AF6-F4D1-4155-9693-ADCE2F124DA6}" sibTransId="{A6372EBB-8CC4-42A9-8FEC-379167DD0D25}"/>
    <dgm:cxn modelId="{8411284B-1186-46A1-86FE-8CB45440F5F6}" type="presOf" srcId="{B8B16790-46F1-4DF8-9BB6-F7FBF5754024}" destId="{4569570F-D568-40F6-918A-1EB1102C6A2B}" srcOrd="0" destOrd="0" presId="urn:microsoft.com/office/officeart/2005/8/layout/hierarchy1"/>
    <dgm:cxn modelId="{89AB02AF-84CE-49D5-90A3-ACF88B9C2C02}" srcId="{E3DBC8BC-61DE-41EC-8639-563EF8FA9632}" destId="{6EF4FC4F-A671-4ADF-8A3F-FA0014E7FF6D}" srcOrd="0" destOrd="0" parTransId="{3EC44FCE-9545-4986-93EF-00421887BEE6}" sibTransId="{E196CE42-7656-41A7-B005-FA1E83304A99}"/>
    <dgm:cxn modelId="{06FB4DA5-7052-42F4-9D14-50FC234A2843}" type="presOf" srcId="{B05D9ACE-0023-49CA-B773-AD3CC3270AD2}" destId="{F8A3E2F8-AEF9-49AD-AFF6-CC18C244375A}" srcOrd="0" destOrd="0" presId="urn:microsoft.com/office/officeart/2005/8/layout/hierarchy1"/>
    <dgm:cxn modelId="{A57F8E4C-252F-4E6E-B75B-2865CF6EB2D7}" srcId="{6099600B-5C6A-448A-BE41-A41E7D926B71}" destId="{3F058F6A-047D-4641-A0B5-0FD753E9F1E6}" srcOrd="1" destOrd="0" parTransId="{7FAFD41E-682D-4F44-BFE0-2E9B3221D379}" sibTransId="{4A64AD9F-E0BD-4C62-9D4D-6BCA3062ED4B}"/>
    <dgm:cxn modelId="{136432F2-3935-4C18-9A97-9D2F6B162A78}" type="presOf" srcId="{F9FCC123-41A0-43AE-869D-C97264573CC9}" destId="{98B99088-D099-4B12-A4E5-ED8360D0A178}" srcOrd="0" destOrd="0" presId="urn:microsoft.com/office/officeart/2005/8/layout/hierarchy1"/>
    <dgm:cxn modelId="{98F01C14-7FAC-47B7-9107-C59771C07D03}" srcId="{6099600B-5C6A-448A-BE41-A41E7D926B71}" destId="{D58C364B-B9A7-4E06-8856-CBBCA28093DA}" srcOrd="0" destOrd="0" parTransId="{6A9272B9-EC41-4267-8698-E5F1DE29C0C8}" sibTransId="{033424A5-40EA-4440-8E03-7A1896B0DC83}"/>
    <dgm:cxn modelId="{165BDCD6-ADDC-46A7-BC0C-485288D95872}" type="presOf" srcId="{34FEB3E9-CD41-471F-8FFD-9C236220BA06}" destId="{E5B244ED-E060-40FC-914C-E5C032FEA634}" srcOrd="0" destOrd="0" presId="urn:microsoft.com/office/officeart/2005/8/layout/hierarchy1"/>
    <dgm:cxn modelId="{C4848F43-446C-4BCA-BB8B-7D98A66AB75F}" srcId="{F9FCC123-41A0-43AE-869D-C97264573CC9}" destId="{6099600B-5C6A-448A-BE41-A41E7D926B71}" srcOrd="0" destOrd="0" parTransId="{B05D9ACE-0023-49CA-B773-AD3CC3270AD2}" sibTransId="{E064D448-A47A-41C8-8F23-520A159D4EE7}"/>
    <dgm:cxn modelId="{AB0DE88E-A4F9-42ED-93DF-948938C356C7}" type="presOf" srcId="{7FAFD41E-682D-4F44-BFE0-2E9B3221D379}" destId="{EFFD302F-D19A-4113-9D03-6F469C0BB43C}" srcOrd="0" destOrd="0" presId="urn:microsoft.com/office/officeart/2005/8/layout/hierarchy1"/>
    <dgm:cxn modelId="{E030DB26-7865-4FE7-BB3F-99769226712E}" type="presOf" srcId="{E3DBC8BC-61DE-41EC-8639-563EF8FA9632}" destId="{93D5F352-E413-4D47-98E3-EFF878A3D45D}" srcOrd="0" destOrd="0" presId="urn:microsoft.com/office/officeart/2005/8/layout/hierarchy1"/>
    <dgm:cxn modelId="{0B95FAAA-EDE6-4C32-98C4-DD95BC9897DF}" srcId="{6099600B-5C6A-448A-BE41-A41E7D926B71}" destId="{C00ABE3A-B180-4B89-8CBD-0FB9F66FA8E5}" srcOrd="2" destOrd="0" parTransId="{64077C11-0DBB-4433-9F11-FE994DB135AD}" sibTransId="{C241DFC3-6B33-412F-8E58-CFA5E140B688}"/>
    <dgm:cxn modelId="{4B79A658-CD0F-4CD6-AA38-01FE238CEBD3}" type="presOf" srcId="{F42181DD-F5F6-4E30-8090-D8AE69B7A24D}" destId="{E5580752-1E39-4AE5-8A7B-158EECE7FD52}" srcOrd="0" destOrd="0" presId="urn:microsoft.com/office/officeart/2005/8/layout/hierarchy1"/>
    <dgm:cxn modelId="{E0653AE3-C90D-466B-BE57-FD91EEFD0E43}" type="presOf" srcId="{C00ABE3A-B180-4B89-8CBD-0FB9F66FA8E5}" destId="{C5A9D29C-A132-413D-A7FD-0D3E57610E86}" srcOrd="0" destOrd="0" presId="urn:microsoft.com/office/officeart/2005/8/layout/hierarchy1"/>
    <dgm:cxn modelId="{D69C00C5-238F-44DE-803F-40A6B37DAAEF}" srcId="{F9FCC123-41A0-43AE-869D-C97264573CC9}" destId="{E3DBC8BC-61DE-41EC-8639-563EF8FA9632}" srcOrd="1" destOrd="0" parTransId="{F42181DD-F5F6-4E30-8090-D8AE69B7A24D}" sibTransId="{A1DB23CB-621D-437E-B217-6B51FA7BB637}"/>
    <dgm:cxn modelId="{F3AFA266-7796-46F3-B798-13BF8CA02AA7}" type="presParOf" srcId="{E5B244ED-E060-40FC-914C-E5C032FEA634}" destId="{795D9434-3287-4E15-9843-E694E55F3D04}" srcOrd="0" destOrd="0" presId="urn:microsoft.com/office/officeart/2005/8/layout/hierarchy1"/>
    <dgm:cxn modelId="{1FF45193-D413-478C-BF79-F739816F001F}" type="presParOf" srcId="{795D9434-3287-4E15-9843-E694E55F3D04}" destId="{4F3860C1-6091-4738-B3F2-F61F18F8676D}" srcOrd="0" destOrd="0" presId="urn:microsoft.com/office/officeart/2005/8/layout/hierarchy1"/>
    <dgm:cxn modelId="{149984BB-C62F-4BD5-9385-ADEBC69197B7}" type="presParOf" srcId="{4F3860C1-6091-4738-B3F2-F61F18F8676D}" destId="{6FF852E2-7262-4BA6-BDAB-EB351F6C91CB}" srcOrd="0" destOrd="0" presId="urn:microsoft.com/office/officeart/2005/8/layout/hierarchy1"/>
    <dgm:cxn modelId="{D0FB7EDB-5CEB-4F69-AB2C-9D472E744112}" type="presParOf" srcId="{4F3860C1-6091-4738-B3F2-F61F18F8676D}" destId="{98B99088-D099-4B12-A4E5-ED8360D0A178}" srcOrd="1" destOrd="0" presId="urn:microsoft.com/office/officeart/2005/8/layout/hierarchy1"/>
    <dgm:cxn modelId="{0D0FF68A-6674-4116-B750-824EBC2BD41B}" type="presParOf" srcId="{795D9434-3287-4E15-9843-E694E55F3D04}" destId="{946162A2-F84D-4EB5-8891-CB2E5CC5A177}" srcOrd="1" destOrd="0" presId="urn:microsoft.com/office/officeart/2005/8/layout/hierarchy1"/>
    <dgm:cxn modelId="{DB16110A-DF61-4513-935B-A90F239911CE}" type="presParOf" srcId="{946162A2-F84D-4EB5-8891-CB2E5CC5A177}" destId="{F8A3E2F8-AEF9-49AD-AFF6-CC18C244375A}" srcOrd="0" destOrd="0" presId="urn:microsoft.com/office/officeart/2005/8/layout/hierarchy1"/>
    <dgm:cxn modelId="{D39C4DE1-002F-43B0-8B36-A76636D62BBF}" type="presParOf" srcId="{946162A2-F84D-4EB5-8891-CB2E5CC5A177}" destId="{DC576AA7-9286-40D2-B17A-875CFF03ED79}" srcOrd="1" destOrd="0" presId="urn:microsoft.com/office/officeart/2005/8/layout/hierarchy1"/>
    <dgm:cxn modelId="{749FF370-B93F-478E-9D20-29549140DBC4}" type="presParOf" srcId="{DC576AA7-9286-40D2-B17A-875CFF03ED79}" destId="{FF4C70BD-F4E2-43A0-91D9-8E0391B2EAE3}" srcOrd="0" destOrd="0" presId="urn:microsoft.com/office/officeart/2005/8/layout/hierarchy1"/>
    <dgm:cxn modelId="{7EF5A5B6-D405-4E67-B4D8-999C3A7DE43E}" type="presParOf" srcId="{FF4C70BD-F4E2-43A0-91D9-8E0391B2EAE3}" destId="{AE3BDC60-1850-4C2D-AFB1-5866B48D9525}" srcOrd="0" destOrd="0" presId="urn:microsoft.com/office/officeart/2005/8/layout/hierarchy1"/>
    <dgm:cxn modelId="{29E6466B-BC05-451E-A0AC-6CCC7CF393A2}" type="presParOf" srcId="{FF4C70BD-F4E2-43A0-91D9-8E0391B2EAE3}" destId="{55D6D4F7-3585-4D03-8F6D-598842BAE03A}" srcOrd="1" destOrd="0" presId="urn:microsoft.com/office/officeart/2005/8/layout/hierarchy1"/>
    <dgm:cxn modelId="{CF33CD0B-554C-4A2A-8277-0DAC97C910A6}" type="presParOf" srcId="{DC576AA7-9286-40D2-B17A-875CFF03ED79}" destId="{B54EC183-C550-4000-8F59-F652B5E2FFD3}" srcOrd="1" destOrd="0" presId="urn:microsoft.com/office/officeart/2005/8/layout/hierarchy1"/>
    <dgm:cxn modelId="{83E30D6C-1191-40C4-A542-6D93225FD3C2}" type="presParOf" srcId="{B54EC183-C550-4000-8F59-F652B5E2FFD3}" destId="{754B026D-F6F5-41FB-8DAD-EFDD02A208D5}" srcOrd="0" destOrd="0" presId="urn:microsoft.com/office/officeart/2005/8/layout/hierarchy1"/>
    <dgm:cxn modelId="{79EF2C22-BB25-438D-8B38-BCDCD5B4FECE}" type="presParOf" srcId="{B54EC183-C550-4000-8F59-F652B5E2FFD3}" destId="{A866B855-54B7-4C88-81C4-A06176F95E52}" srcOrd="1" destOrd="0" presId="urn:microsoft.com/office/officeart/2005/8/layout/hierarchy1"/>
    <dgm:cxn modelId="{CD5E4837-8335-4F76-BA70-0E87866D63EC}" type="presParOf" srcId="{A866B855-54B7-4C88-81C4-A06176F95E52}" destId="{6A6599F1-4338-4D90-B10A-13AD0B66FD64}" srcOrd="0" destOrd="0" presId="urn:microsoft.com/office/officeart/2005/8/layout/hierarchy1"/>
    <dgm:cxn modelId="{F4110AC9-F467-4213-9743-229892262C14}" type="presParOf" srcId="{6A6599F1-4338-4D90-B10A-13AD0B66FD64}" destId="{610ACD6B-200E-4D51-AA9C-00C341CD8856}" srcOrd="0" destOrd="0" presId="urn:microsoft.com/office/officeart/2005/8/layout/hierarchy1"/>
    <dgm:cxn modelId="{721BF81E-1DA3-4502-88B9-64BF12C02833}" type="presParOf" srcId="{6A6599F1-4338-4D90-B10A-13AD0B66FD64}" destId="{0FA08F83-89F6-43B1-87B5-65C6529F5679}" srcOrd="1" destOrd="0" presId="urn:microsoft.com/office/officeart/2005/8/layout/hierarchy1"/>
    <dgm:cxn modelId="{D61E5DAF-F6E5-42D0-B0F2-1948F9117E0D}" type="presParOf" srcId="{A866B855-54B7-4C88-81C4-A06176F95E52}" destId="{2B13CC5C-D00E-40E0-9DF6-D26A4FF9434D}" srcOrd="1" destOrd="0" presId="urn:microsoft.com/office/officeart/2005/8/layout/hierarchy1"/>
    <dgm:cxn modelId="{CD316F4F-4544-40EA-8609-70BB38A7F53F}" type="presParOf" srcId="{B54EC183-C550-4000-8F59-F652B5E2FFD3}" destId="{EFFD302F-D19A-4113-9D03-6F469C0BB43C}" srcOrd="2" destOrd="0" presId="urn:microsoft.com/office/officeart/2005/8/layout/hierarchy1"/>
    <dgm:cxn modelId="{BBEB2FBE-A5F2-4A34-8A51-549C0166AF95}" type="presParOf" srcId="{B54EC183-C550-4000-8F59-F652B5E2FFD3}" destId="{5F49F873-99BD-49C1-9D38-502D6AB65BCB}" srcOrd="3" destOrd="0" presId="urn:microsoft.com/office/officeart/2005/8/layout/hierarchy1"/>
    <dgm:cxn modelId="{2401CFCA-7AA7-4E7D-9444-F1D8C21A434E}" type="presParOf" srcId="{5F49F873-99BD-49C1-9D38-502D6AB65BCB}" destId="{05D06C96-0F4D-46D0-8AF6-C46EB17FDA7D}" srcOrd="0" destOrd="0" presId="urn:microsoft.com/office/officeart/2005/8/layout/hierarchy1"/>
    <dgm:cxn modelId="{07BE4D09-B9D4-48EF-AD68-106D935CFFAE}" type="presParOf" srcId="{05D06C96-0F4D-46D0-8AF6-C46EB17FDA7D}" destId="{4C6C109B-7B4F-4F88-A3AF-B23932A6B704}" srcOrd="0" destOrd="0" presId="urn:microsoft.com/office/officeart/2005/8/layout/hierarchy1"/>
    <dgm:cxn modelId="{AE3FDC8F-49D0-444F-9095-0138E43C60CD}" type="presParOf" srcId="{05D06C96-0F4D-46D0-8AF6-C46EB17FDA7D}" destId="{740F5114-F77B-4335-9580-6A4167133E77}" srcOrd="1" destOrd="0" presId="urn:microsoft.com/office/officeart/2005/8/layout/hierarchy1"/>
    <dgm:cxn modelId="{ADC080E0-0DF9-4F3C-BFD3-95E3E3ECDC4C}" type="presParOf" srcId="{5F49F873-99BD-49C1-9D38-502D6AB65BCB}" destId="{83F31BF6-D091-4228-BC5A-3F75D692608C}" srcOrd="1" destOrd="0" presId="urn:microsoft.com/office/officeart/2005/8/layout/hierarchy1"/>
    <dgm:cxn modelId="{4FCCF7FB-6F46-445C-803A-AAB465FF4641}" type="presParOf" srcId="{B54EC183-C550-4000-8F59-F652B5E2FFD3}" destId="{01CE2D45-4382-449D-8BC9-9FFA2741CBA2}" srcOrd="4" destOrd="0" presId="urn:microsoft.com/office/officeart/2005/8/layout/hierarchy1"/>
    <dgm:cxn modelId="{D0CAE716-96AB-4A46-AB1F-DB77F4F179E4}" type="presParOf" srcId="{B54EC183-C550-4000-8F59-F652B5E2FFD3}" destId="{1A5DAE67-041A-4A83-9928-E1632F0F8FD8}" srcOrd="5" destOrd="0" presId="urn:microsoft.com/office/officeart/2005/8/layout/hierarchy1"/>
    <dgm:cxn modelId="{0BF63637-C639-4B50-8414-178E71840C88}" type="presParOf" srcId="{1A5DAE67-041A-4A83-9928-E1632F0F8FD8}" destId="{E1BF30A2-E966-4DA9-96B0-D2D9FE2BBA4F}" srcOrd="0" destOrd="0" presId="urn:microsoft.com/office/officeart/2005/8/layout/hierarchy1"/>
    <dgm:cxn modelId="{E1BA38FE-8521-4EFD-9B91-7932951744CC}" type="presParOf" srcId="{E1BF30A2-E966-4DA9-96B0-D2D9FE2BBA4F}" destId="{E589290E-A8C6-4A68-A434-337E7D7175C7}" srcOrd="0" destOrd="0" presId="urn:microsoft.com/office/officeart/2005/8/layout/hierarchy1"/>
    <dgm:cxn modelId="{4C7127B5-E704-415B-9940-E3F8CE44C50D}" type="presParOf" srcId="{E1BF30A2-E966-4DA9-96B0-D2D9FE2BBA4F}" destId="{C5A9D29C-A132-413D-A7FD-0D3E57610E86}" srcOrd="1" destOrd="0" presId="urn:microsoft.com/office/officeart/2005/8/layout/hierarchy1"/>
    <dgm:cxn modelId="{8B27AA09-5DD3-403D-A532-BDBFF75A0D50}" type="presParOf" srcId="{1A5DAE67-041A-4A83-9928-E1632F0F8FD8}" destId="{D7C3B302-C883-43BD-B01A-20D90B63C1AA}" srcOrd="1" destOrd="0" presId="urn:microsoft.com/office/officeart/2005/8/layout/hierarchy1"/>
    <dgm:cxn modelId="{293FC383-444A-44E2-80D0-8951F0B2A5ED}" type="presParOf" srcId="{946162A2-F84D-4EB5-8891-CB2E5CC5A177}" destId="{E5580752-1E39-4AE5-8A7B-158EECE7FD52}" srcOrd="2" destOrd="0" presId="urn:microsoft.com/office/officeart/2005/8/layout/hierarchy1"/>
    <dgm:cxn modelId="{3FE79A06-D108-4DA9-915A-63BFB3F0B374}" type="presParOf" srcId="{946162A2-F84D-4EB5-8891-CB2E5CC5A177}" destId="{55EAE762-074A-45BE-BFD9-69D187CB0EFB}" srcOrd="3" destOrd="0" presId="urn:microsoft.com/office/officeart/2005/8/layout/hierarchy1"/>
    <dgm:cxn modelId="{DAA6C309-E567-4929-8732-AA955453A60E}" type="presParOf" srcId="{55EAE762-074A-45BE-BFD9-69D187CB0EFB}" destId="{31F11726-62D0-4BF5-929D-03DDABFC8698}" srcOrd="0" destOrd="0" presId="urn:microsoft.com/office/officeart/2005/8/layout/hierarchy1"/>
    <dgm:cxn modelId="{0136D965-F461-405F-8859-D1C72169A657}" type="presParOf" srcId="{31F11726-62D0-4BF5-929D-03DDABFC8698}" destId="{6C688BE8-D8E7-4984-847A-46DB3D92E8E3}" srcOrd="0" destOrd="0" presId="urn:microsoft.com/office/officeart/2005/8/layout/hierarchy1"/>
    <dgm:cxn modelId="{C0B14B9C-24C8-4B79-B212-23EF3EF8C573}" type="presParOf" srcId="{31F11726-62D0-4BF5-929D-03DDABFC8698}" destId="{93D5F352-E413-4D47-98E3-EFF878A3D45D}" srcOrd="1" destOrd="0" presId="urn:microsoft.com/office/officeart/2005/8/layout/hierarchy1"/>
    <dgm:cxn modelId="{7E716A3E-815E-4B1D-A595-E18ED4F311A3}" type="presParOf" srcId="{55EAE762-074A-45BE-BFD9-69D187CB0EFB}" destId="{E75441A0-5062-46DD-987C-0EA2D6411516}" srcOrd="1" destOrd="0" presId="urn:microsoft.com/office/officeart/2005/8/layout/hierarchy1"/>
    <dgm:cxn modelId="{9B1930F6-A262-42C1-84D7-AB4C2446EEA9}" type="presParOf" srcId="{E75441A0-5062-46DD-987C-0EA2D6411516}" destId="{37368A30-8904-4C56-81DE-934652D1AE91}" srcOrd="0" destOrd="0" presId="urn:microsoft.com/office/officeart/2005/8/layout/hierarchy1"/>
    <dgm:cxn modelId="{C9919241-D7AA-4E68-B959-8AE04C690B9A}" type="presParOf" srcId="{E75441A0-5062-46DD-987C-0EA2D6411516}" destId="{CCA68545-235F-424A-B102-BABA41B2831F}" srcOrd="1" destOrd="0" presId="urn:microsoft.com/office/officeart/2005/8/layout/hierarchy1"/>
    <dgm:cxn modelId="{282265FB-7E02-4CDD-97AF-253927BD0623}" type="presParOf" srcId="{CCA68545-235F-424A-B102-BABA41B2831F}" destId="{DE559F5B-695D-4B56-82F0-1D976F033317}" srcOrd="0" destOrd="0" presId="urn:microsoft.com/office/officeart/2005/8/layout/hierarchy1"/>
    <dgm:cxn modelId="{2E15BFFD-1551-43DC-84B7-804EB7D81195}" type="presParOf" srcId="{DE559F5B-695D-4B56-82F0-1D976F033317}" destId="{96BBF8D6-5D9C-403F-97CA-A7144B349047}" srcOrd="0" destOrd="0" presId="urn:microsoft.com/office/officeart/2005/8/layout/hierarchy1"/>
    <dgm:cxn modelId="{516EED66-932C-45F3-A7B8-5A21F08FA848}" type="presParOf" srcId="{DE559F5B-695D-4B56-82F0-1D976F033317}" destId="{FD4DFC1B-5641-46A5-88C2-95BF2688209D}" srcOrd="1" destOrd="0" presId="urn:microsoft.com/office/officeart/2005/8/layout/hierarchy1"/>
    <dgm:cxn modelId="{3FF29885-9D2F-4FC2-92A4-78AF11846581}" type="presParOf" srcId="{CCA68545-235F-424A-B102-BABA41B2831F}" destId="{C95D71DB-E1D5-4DC6-957C-CBCDAF644D84}" srcOrd="1" destOrd="0" presId="urn:microsoft.com/office/officeart/2005/8/layout/hierarchy1"/>
    <dgm:cxn modelId="{7D1B1DAB-BA98-4796-B7D0-CF89DAE20CC6}" type="presParOf" srcId="{E75441A0-5062-46DD-987C-0EA2D6411516}" destId="{4569570F-D568-40F6-918A-1EB1102C6A2B}" srcOrd="2" destOrd="0" presId="urn:microsoft.com/office/officeart/2005/8/layout/hierarchy1"/>
    <dgm:cxn modelId="{56B5494B-CCE5-4965-B8B3-9CA7D50D7242}" type="presParOf" srcId="{E75441A0-5062-46DD-987C-0EA2D6411516}" destId="{3B2C267E-722E-46FE-A810-DF4CB9708FDE}" srcOrd="3" destOrd="0" presId="urn:microsoft.com/office/officeart/2005/8/layout/hierarchy1"/>
    <dgm:cxn modelId="{603025AB-7E58-4677-9759-D2C46E01AA2B}" type="presParOf" srcId="{3B2C267E-722E-46FE-A810-DF4CB9708FDE}" destId="{4970BD14-D9A4-450B-94B8-E917CE18FF57}" srcOrd="0" destOrd="0" presId="urn:microsoft.com/office/officeart/2005/8/layout/hierarchy1"/>
    <dgm:cxn modelId="{722B6475-1CA3-4C25-A6BB-D17CDB762146}" type="presParOf" srcId="{4970BD14-D9A4-450B-94B8-E917CE18FF57}" destId="{5571E884-BAAD-4B76-8D40-2AF0A016AF81}" srcOrd="0" destOrd="0" presId="urn:microsoft.com/office/officeart/2005/8/layout/hierarchy1"/>
    <dgm:cxn modelId="{4C0958B8-A044-451B-BB83-06593712CD0A}" type="presParOf" srcId="{4970BD14-D9A4-450B-94B8-E917CE18FF57}" destId="{19D8AF42-F7AB-4683-9E40-B03B0C347E0D}" srcOrd="1" destOrd="0" presId="urn:microsoft.com/office/officeart/2005/8/layout/hierarchy1"/>
    <dgm:cxn modelId="{4498D51F-BFD9-40B4-BEAC-0D3856ED3DBF}" type="presParOf" srcId="{3B2C267E-722E-46FE-A810-DF4CB9708FDE}" destId="{751A5C7F-31EF-4BE2-87C9-79538C55B617}" srcOrd="1" destOrd="0" presId="urn:microsoft.com/office/officeart/2005/8/layout/hierarchy1"/>
    <dgm:cxn modelId="{69E0BD45-B1A3-4941-A164-194063AF8742}" type="presParOf" srcId="{E75441A0-5062-46DD-987C-0EA2D6411516}" destId="{A7A257C7-2976-4532-9045-A989ABDD0099}" srcOrd="4" destOrd="0" presId="urn:microsoft.com/office/officeart/2005/8/layout/hierarchy1"/>
    <dgm:cxn modelId="{680E16A3-04C5-409F-BD32-272FCD5B9DF5}" type="presParOf" srcId="{E75441A0-5062-46DD-987C-0EA2D6411516}" destId="{5BBAD62E-2ADB-4F77-97FC-276262571FBC}" srcOrd="5" destOrd="0" presId="urn:microsoft.com/office/officeart/2005/8/layout/hierarchy1"/>
    <dgm:cxn modelId="{57C5ECEF-9496-45A1-A43E-DDDC86B89DDA}" type="presParOf" srcId="{5BBAD62E-2ADB-4F77-97FC-276262571FBC}" destId="{47D6F9BF-CA96-41A4-9961-0223FD371254}" srcOrd="0" destOrd="0" presId="urn:microsoft.com/office/officeart/2005/8/layout/hierarchy1"/>
    <dgm:cxn modelId="{EF3D0B96-F65D-4B63-88ED-785484F4BB98}" type="presParOf" srcId="{47D6F9BF-CA96-41A4-9961-0223FD371254}" destId="{96CB9733-26D8-43DA-823D-531200A51A04}" srcOrd="0" destOrd="0" presId="urn:microsoft.com/office/officeart/2005/8/layout/hierarchy1"/>
    <dgm:cxn modelId="{79180AF7-29C6-4E13-BEF8-6190A229FDD4}" type="presParOf" srcId="{47D6F9BF-CA96-41A4-9961-0223FD371254}" destId="{09FE1A03-74D2-4FAE-A324-2076E2E6A86F}" srcOrd="1" destOrd="0" presId="urn:microsoft.com/office/officeart/2005/8/layout/hierarchy1"/>
    <dgm:cxn modelId="{BCB70132-387A-4647-AD9A-5C3B0475F853}" type="presParOf" srcId="{5BBAD62E-2ADB-4F77-97FC-276262571FBC}" destId="{80BE507D-D9BF-49FB-9E5B-EEFD4632FB9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96A74B-7074-4B0F-8902-F0E2E52A7759}">
      <dsp:nvSpPr>
        <dsp:cNvPr id="0" name=""/>
        <dsp:cNvSpPr/>
      </dsp:nvSpPr>
      <dsp:spPr>
        <a:xfrm>
          <a:off x="3938954" y="1479831"/>
          <a:ext cx="2786838" cy="483666"/>
        </a:xfrm>
        <a:custGeom>
          <a:avLst/>
          <a:gdLst/>
          <a:ahLst/>
          <a:cxnLst/>
          <a:rect l="0" t="0" r="0" b="0"/>
          <a:pathLst>
            <a:path>
              <a:moveTo>
                <a:pt x="0" y="0"/>
              </a:moveTo>
              <a:lnTo>
                <a:pt x="0" y="241833"/>
              </a:lnTo>
              <a:lnTo>
                <a:pt x="2786838" y="241833"/>
              </a:lnTo>
              <a:lnTo>
                <a:pt x="2786838" y="48366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CB9D81-E183-45E4-B0A1-7CCA4055B1E3}">
      <dsp:nvSpPr>
        <dsp:cNvPr id="0" name=""/>
        <dsp:cNvSpPr/>
      </dsp:nvSpPr>
      <dsp:spPr>
        <a:xfrm>
          <a:off x="3893234" y="1479831"/>
          <a:ext cx="91440" cy="483666"/>
        </a:xfrm>
        <a:custGeom>
          <a:avLst/>
          <a:gdLst/>
          <a:ahLst/>
          <a:cxnLst/>
          <a:rect l="0" t="0" r="0" b="0"/>
          <a:pathLst>
            <a:path>
              <a:moveTo>
                <a:pt x="45720" y="0"/>
              </a:moveTo>
              <a:lnTo>
                <a:pt x="45720" y="48366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D57ECA-9BBB-49CE-817A-20061FA18BE6}">
      <dsp:nvSpPr>
        <dsp:cNvPr id="0" name=""/>
        <dsp:cNvSpPr/>
      </dsp:nvSpPr>
      <dsp:spPr>
        <a:xfrm>
          <a:off x="1152115" y="1479831"/>
          <a:ext cx="2786838" cy="483666"/>
        </a:xfrm>
        <a:custGeom>
          <a:avLst/>
          <a:gdLst/>
          <a:ahLst/>
          <a:cxnLst/>
          <a:rect l="0" t="0" r="0" b="0"/>
          <a:pathLst>
            <a:path>
              <a:moveTo>
                <a:pt x="2786838" y="0"/>
              </a:moveTo>
              <a:lnTo>
                <a:pt x="2786838" y="241833"/>
              </a:lnTo>
              <a:lnTo>
                <a:pt x="0" y="241833"/>
              </a:lnTo>
              <a:lnTo>
                <a:pt x="0" y="48366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4444ED-2FBE-4CA9-82C7-84FBD38D299A}">
      <dsp:nvSpPr>
        <dsp:cNvPr id="0" name=""/>
        <dsp:cNvSpPr/>
      </dsp:nvSpPr>
      <dsp:spPr>
        <a:xfrm>
          <a:off x="2787367" y="328244"/>
          <a:ext cx="2303172" cy="1151586"/>
        </a:xfrm>
        <a:prstGeom prst="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ar-SA" sz="3200" b="1" kern="1200" dirty="0" smtClean="0">
              <a:solidFill>
                <a:schemeClr val="tx1"/>
              </a:solidFill>
            </a:rPr>
            <a:t>أطراف الكمبيالة</a:t>
          </a:r>
          <a:endParaRPr lang="en-GB" sz="3200" b="1" kern="1200" dirty="0">
            <a:solidFill>
              <a:schemeClr val="tx1"/>
            </a:solidFill>
          </a:endParaRPr>
        </a:p>
      </dsp:txBody>
      <dsp:txXfrm>
        <a:off x="2787367" y="328244"/>
        <a:ext cx="2303172" cy="1151586"/>
      </dsp:txXfrm>
    </dsp:sp>
    <dsp:sp modelId="{1010AF85-91F4-4D73-971D-3F00C40604EF}">
      <dsp:nvSpPr>
        <dsp:cNvPr id="0" name=""/>
        <dsp:cNvSpPr/>
      </dsp:nvSpPr>
      <dsp:spPr>
        <a:xfrm>
          <a:off x="528" y="1963497"/>
          <a:ext cx="2303172" cy="258505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SA" sz="2800" b="1" kern="1200" dirty="0" smtClean="0"/>
            <a:t>المستفيد</a:t>
          </a:r>
        </a:p>
        <a:p>
          <a:pPr lvl="0" algn="ctr" defTabSz="1244600">
            <a:lnSpc>
              <a:spcPct val="90000"/>
            </a:lnSpc>
            <a:spcBef>
              <a:spcPct val="0"/>
            </a:spcBef>
            <a:spcAft>
              <a:spcPct val="35000"/>
            </a:spcAft>
          </a:pPr>
          <a:r>
            <a:rPr lang="ar-SA" sz="2800" b="1" kern="1200" dirty="0" smtClean="0"/>
            <a:t>قد يكون هو الساحب أو الشخص الذي حررت الكمبيالة لصالحه</a:t>
          </a:r>
          <a:endParaRPr lang="en-GB" sz="2800" b="1" kern="1200" dirty="0"/>
        </a:p>
      </dsp:txBody>
      <dsp:txXfrm>
        <a:off x="528" y="1963497"/>
        <a:ext cx="2303172" cy="2585057"/>
      </dsp:txXfrm>
    </dsp:sp>
    <dsp:sp modelId="{783730FF-E951-4557-9850-964FF9016C0D}">
      <dsp:nvSpPr>
        <dsp:cNvPr id="0" name=""/>
        <dsp:cNvSpPr/>
      </dsp:nvSpPr>
      <dsp:spPr>
        <a:xfrm>
          <a:off x="2787367" y="1963497"/>
          <a:ext cx="2303172" cy="255835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SA" sz="2800" b="1" kern="1200" dirty="0" smtClean="0"/>
            <a:t>المسحوب عليه</a:t>
          </a:r>
        </a:p>
        <a:p>
          <a:pPr lvl="0" algn="ctr" defTabSz="1244600">
            <a:lnSpc>
              <a:spcPct val="90000"/>
            </a:lnSpc>
            <a:spcBef>
              <a:spcPct val="0"/>
            </a:spcBef>
            <a:spcAft>
              <a:spcPct val="35000"/>
            </a:spcAft>
          </a:pPr>
          <a:r>
            <a:rPr lang="ar-SA" sz="2800" b="1" kern="1200" dirty="0" smtClean="0"/>
            <a:t>(المدين)</a:t>
          </a:r>
        </a:p>
        <a:p>
          <a:pPr lvl="0" algn="ctr" defTabSz="1244600">
            <a:lnSpc>
              <a:spcPct val="90000"/>
            </a:lnSpc>
            <a:spcBef>
              <a:spcPct val="0"/>
            </a:spcBef>
            <a:spcAft>
              <a:spcPct val="35000"/>
            </a:spcAft>
          </a:pPr>
          <a:r>
            <a:rPr lang="ar-SA" sz="2800" b="1" kern="1200" dirty="0" smtClean="0"/>
            <a:t>هو الذي توجه إليه الكمبيالة</a:t>
          </a:r>
          <a:endParaRPr lang="en-GB" sz="2800" b="1" kern="1200" dirty="0"/>
        </a:p>
      </dsp:txBody>
      <dsp:txXfrm>
        <a:off x="2787367" y="1963497"/>
        <a:ext cx="2303172" cy="2558352"/>
      </dsp:txXfrm>
    </dsp:sp>
    <dsp:sp modelId="{3D55BEF1-DA77-45C2-914E-8845DB94C00B}">
      <dsp:nvSpPr>
        <dsp:cNvPr id="0" name=""/>
        <dsp:cNvSpPr/>
      </dsp:nvSpPr>
      <dsp:spPr>
        <a:xfrm>
          <a:off x="5574206" y="1963497"/>
          <a:ext cx="2303172" cy="258505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SA" sz="2800" b="1" kern="1200" dirty="0" smtClean="0"/>
            <a:t>الساحب</a:t>
          </a:r>
        </a:p>
        <a:p>
          <a:pPr lvl="0" algn="ctr" defTabSz="1244600">
            <a:lnSpc>
              <a:spcPct val="90000"/>
            </a:lnSpc>
            <a:spcBef>
              <a:spcPct val="0"/>
            </a:spcBef>
            <a:spcAft>
              <a:spcPct val="35000"/>
            </a:spcAft>
          </a:pPr>
          <a:r>
            <a:rPr lang="ar-SA" sz="2800" b="1" kern="1200" dirty="0" smtClean="0"/>
            <a:t>(الدائن)</a:t>
          </a:r>
        </a:p>
        <a:p>
          <a:pPr lvl="0" algn="ctr" defTabSz="1244600">
            <a:lnSpc>
              <a:spcPct val="90000"/>
            </a:lnSpc>
            <a:spcBef>
              <a:spcPct val="0"/>
            </a:spcBef>
            <a:spcAft>
              <a:spcPct val="35000"/>
            </a:spcAft>
          </a:pPr>
          <a:r>
            <a:rPr lang="ar-SA" sz="2800" b="1" kern="1200" dirty="0" smtClean="0"/>
            <a:t>قد يكون هو المستفيد وهو الذي يحرر الكمبيالة</a:t>
          </a:r>
          <a:endParaRPr lang="en-GB" sz="2800" b="1" kern="1200" dirty="0"/>
        </a:p>
      </dsp:txBody>
      <dsp:txXfrm>
        <a:off x="5574206" y="1963497"/>
        <a:ext cx="2303172" cy="25850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96A74B-7074-4B0F-8902-F0E2E52A7759}">
      <dsp:nvSpPr>
        <dsp:cNvPr id="0" name=""/>
        <dsp:cNvSpPr/>
      </dsp:nvSpPr>
      <dsp:spPr>
        <a:xfrm>
          <a:off x="3938954" y="1331743"/>
          <a:ext cx="1718276" cy="558387"/>
        </a:xfrm>
        <a:custGeom>
          <a:avLst/>
          <a:gdLst/>
          <a:ahLst/>
          <a:cxnLst/>
          <a:rect l="0" t="0" r="0" b="0"/>
          <a:pathLst>
            <a:path>
              <a:moveTo>
                <a:pt x="0" y="0"/>
              </a:moveTo>
              <a:lnTo>
                <a:pt x="0" y="279193"/>
              </a:lnTo>
              <a:lnTo>
                <a:pt x="1718276" y="279193"/>
              </a:lnTo>
              <a:lnTo>
                <a:pt x="1718276" y="55838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CB9D81-E183-45E4-B0A1-7CCA4055B1E3}">
      <dsp:nvSpPr>
        <dsp:cNvPr id="0" name=""/>
        <dsp:cNvSpPr/>
      </dsp:nvSpPr>
      <dsp:spPr>
        <a:xfrm>
          <a:off x="2177880" y="1331743"/>
          <a:ext cx="1761073" cy="558387"/>
        </a:xfrm>
        <a:custGeom>
          <a:avLst/>
          <a:gdLst/>
          <a:ahLst/>
          <a:cxnLst/>
          <a:rect l="0" t="0" r="0" b="0"/>
          <a:pathLst>
            <a:path>
              <a:moveTo>
                <a:pt x="1761073" y="0"/>
              </a:moveTo>
              <a:lnTo>
                <a:pt x="1761073" y="279193"/>
              </a:lnTo>
              <a:lnTo>
                <a:pt x="0" y="279193"/>
              </a:lnTo>
              <a:lnTo>
                <a:pt x="0" y="55838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4444ED-2FBE-4CA9-82C7-84FBD38D299A}">
      <dsp:nvSpPr>
        <dsp:cNvPr id="0" name=""/>
        <dsp:cNvSpPr/>
      </dsp:nvSpPr>
      <dsp:spPr>
        <a:xfrm>
          <a:off x="2186482" y="2250"/>
          <a:ext cx="3504942" cy="1329493"/>
        </a:xfrm>
        <a:prstGeom prst="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ar-SA" sz="3200" b="1" kern="1200" dirty="0" smtClean="0">
              <a:solidFill>
                <a:schemeClr val="tx1"/>
              </a:solidFill>
            </a:rPr>
            <a:t>أطراف السند </a:t>
          </a:r>
          <a:r>
            <a:rPr lang="ar-SA" sz="3200" b="1" kern="1200" dirty="0" err="1" smtClean="0">
              <a:solidFill>
                <a:schemeClr val="tx1"/>
              </a:solidFill>
            </a:rPr>
            <a:t>الإذني</a:t>
          </a:r>
          <a:endParaRPr lang="en-GB" sz="3200" b="1" kern="1200" dirty="0">
            <a:solidFill>
              <a:schemeClr val="tx1"/>
            </a:solidFill>
          </a:endParaRPr>
        </a:p>
      </dsp:txBody>
      <dsp:txXfrm>
        <a:off x="2186482" y="2250"/>
        <a:ext cx="3504942" cy="1329493"/>
      </dsp:txXfrm>
    </dsp:sp>
    <dsp:sp modelId="{783730FF-E951-4557-9850-964FF9016C0D}">
      <dsp:nvSpPr>
        <dsp:cNvPr id="0" name=""/>
        <dsp:cNvSpPr/>
      </dsp:nvSpPr>
      <dsp:spPr>
        <a:xfrm>
          <a:off x="738797" y="1890130"/>
          <a:ext cx="2878166" cy="29535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SA" sz="2800" b="1" kern="1200" dirty="0" smtClean="0"/>
            <a:t>المستفيد</a:t>
          </a:r>
        </a:p>
        <a:p>
          <a:pPr lvl="0" algn="ctr" defTabSz="1244600">
            <a:lnSpc>
              <a:spcPct val="90000"/>
            </a:lnSpc>
            <a:spcBef>
              <a:spcPct val="0"/>
            </a:spcBef>
            <a:spcAft>
              <a:spcPct val="35000"/>
            </a:spcAft>
          </a:pPr>
          <a:r>
            <a:rPr lang="ar-SA" sz="2800" b="1" kern="1200" dirty="0" smtClean="0"/>
            <a:t>(الدائن أو شخص آخر)</a:t>
          </a:r>
        </a:p>
      </dsp:txBody>
      <dsp:txXfrm>
        <a:off x="738797" y="1890130"/>
        <a:ext cx="2878166" cy="2953588"/>
      </dsp:txXfrm>
    </dsp:sp>
    <dsp:sp modelId="{3D55BEF1-DA77-45C2-914E-8845DB94C00B}">
      <dsp:nvSpPr>
        <dsp:cNvPr id="0" name=""/>
        <dsp:cNvSpPr/>
      </dsp:nvSpPr>
      <dsp:spPr>
        <a:xfrm>
          <a:off x="4175351" y="1890130"/>
          <a:ext cx="2963759" cy="298441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SA" sz="2800" b="1" kern="1200" dirty="0" smtClean="0"/>
            <a:t>محرر السند</a:t>
          </a:r>
        </a:p>
        <a:p>
          <a:pPr lvl="0" algn="ctr" defTabSz="1244600">
            <a:lnSpc>
              <a:spcPct val="90000"/>
            </a:lnSpc>
            <a:spcBef>
              <a:spcPct val="0"/>
            </a:spcBef>
            <a:spcAft>
              <a:spcPct val="35000"/>
            </a:spcAft>
          </a:pPr>
          <a:r>
            <a:rPr lang="ar-SA" sz="2800" b="1" kern="1200" dirty="0" smtClean="0"/>
            <a:t>(المدين)</a:t>
          </a:r>
        </a:p>
      </dsp:txBody>
      <dsp:txXfrm>
        <a:off x="4175351" y="1890130"/>
        <a:ext cx="2963759" cy="29844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A257C7-2976-4532-9045-A989ABDD0099}">
      <dsp:nvSpPr>
        <dsp:cNvPr id="0" name=""/>
        <dsp:cNvSpPr/>
      </dsp:nvSpPr>
      <dsp:spPr>
        <a:xfrm>
          <a:off x="6016808" y="2194064"/>
          <a:ext cx="91440" cy="770453"/>
        </a:xfrm>
        <a:custGeom>
          <a:avLst/>
          <a:gdLst/>
          <a:ahLst/>
          <a:cxnLst/>
          <a:rect l="0" t="0" r="0" b="0"/>
          <a:pathLst>
            <a:path>
              <a:moveTo>
                <a:pt x="45720" y="0"/>
              </a:moveTo>
              <a:lnTo>
                <a:pt x="45720" y="666723"/>
              </a:lnTo>
              <a:lnTo>
                <a:pt x="45722" y="666723"/>
              </a:lnTo>
              <a:lnTo>
                <a:pt x="45722" y="77045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569570F-D568-40F6-918A-1EB1102C6A2B}">
      <dsp:nvSpPr>
        <dsp:cNvPr id="0" name=""/>
        <dsp:cNvSpPr/>
      </dsp:nvSpPr>
      <dsp:spPr>
        <a:xfrm>
          <a:off x="6062528" y="2194064"/>
          <a:ext cx="1342114" cy="700118"/>
        </a:xfrm>
        <a:custGeom>
          <a:avLst/>
          <a:gdLst/>
          <a:ahLst/>
          <a:cxnLst/>
          <a:rect l="0" t="0" r="0" b="0"/>
          <a:pathLst>
            <a:path>
              <a:moveTo>
                <a:pt x="0" y="0"/>
              </a:moveTo>
              <a:lnTo>
                <a:pt x="0" y="596388"/>
              </a:lnTo>
              <a:lnTo>
                <a:pt x="1342114" y="596388"/>
              </a:lnTo>
              <a:lnTo>
                <a:pt x="1342114" y="70011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7368A30-8904-4C56-81DE-934652D1AE91}">
      <dsp:nvSpPr>
        <dsp:cNvPr id="0" name=""/>
        <dsp:cNvSpPr/>
      </dsp:nvSpPr>
      <dsp:spPr>
        <a:xfrm>
          <a:off x="4666534" y="2194064"/>
          <a:ext cx="1395993" cy="756240"/>
        </a:xfrm>
        <a:custGeom>
          <a:avLst/>
          <a:gdLst/>
          <a:ahLst/>
          <a:cxnLst/>
          <a:rect l="0" t="0" r="0" b="0"/>
          <a:pathLst>
            <a:path>
              <a:moveTo>
                <a:pt x="1395993" y="0"/>
              </a:moveTo>
              <a:lnTo>
                <a:pt x="1395993" y="652509"/>
              </a:lnTo>
              <a:lnTo>
                <a:pt x="0" y="652509"/>
              </a:lnTo>
              <a:lnTo>
                <a:pt x="0" y="75624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5580752-1E39-4AE5-8A7B-158EECE7FD52}">
      <dsp:nvSpPr>
        <dsp:cNvPr id="0" name=""/>
        <dsp:cNvSpPr/>
      </dsp:nvSpPr>
      <dsp:spPr>
        <a:xfrm>
          <a:off x="3872229" y="999586"/>
          <a:ext cx="2190298" cy="329766"/>
        </a:xfrm>
        <a:custGeom>
          <a:avLst/>
          <a:gdLst/>
          <a:ahLst/>
          <a:cxnLst/>
          <a:rect l="0" t="0" r="0" b="0"/>
          <a:pathLst>
            <a:path>
              <a:moveTo>
                <a:pt x="0" y="0"/>
              </a:moveTo>
              <a:lnTo>
                <a:pt x="0" y="226035"/>
              </a:lnTo>
              <a:lnTo>
                <a:pt x="2190298" y="226035"/>
              </a:lnTo>
              <a:lnTo>
                <a:pt x="2190298" y="32976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1CE2D45-4382-449D-8BC9-9FFA2741CBA2}">
      <dsp:nvSpPr>
        <dsp:cNvPr id="0" name=""/>
        <dsp:cNvSpPr/>
      </dsp:nvSpPr>
      <dsp:spPr>
        <a:xfrm>
          <a:off x="1796502" y="2271801"/>
          <a:ext cx="91440" cy="629783"/>
        </a:xfrm>
        <a:custGeom>
          <a:avLst/>
          <a:gdLst/>
          <a:ahLst/>
          <a:cxnLst/>
          <a:rect l="0" t="0" r="0" b="0"/>
          <a:pathLst>
            <a:path>
              <a:moveTo>
                <a:pt x="116059" y="0"/>
              </a:moveTo>
              <a:lnTo>
                <a:pt x="116059" y="526053"/>
              </a:lnTo>
              <a:lnTo>
                <a:pt x="45720" y="526053"/>
              </a:lnTo>
              <a:lnTo>
                <a:pt x="45720" y="62978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FFD302F-D19A-4113-9D03-6F469C0BB43C}">
      <dsp:nvSpPr>
        <dsp:cNvPr id="0" name=""/>
        <dsp:cNvSpPr/>
      </dsp:nvSpPr>
      <dsp:spPr>
        <a:xfrm>
          <a:off x="1912561" y="2271801"/>
          <a:ext cx="1266091" cy="700118"/>
        </a:xfrm>
        <a:custGeom>
          <a:avLst/>
          <a:gdLst/>
          <a:ahLst/>
          <a:cxnLst/>
          <a:rect l="0" t="0" r="0" b="0"/>
          <a:pathLst>
            <a:path>
              <a:moveTo>
                <a:pt x="0" y="0"/>
              </a:moveTo>
              <a:lnTo>
                <a:pt x="0" y="596388"/>
              </a:lnTo>
              <a:lnTo>
                <a:pt x="1266091" y="596388"/>
              </a:lnTo>
              <a:lnTo>
                <a:pt x="1266091" y="70011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54B026D-F6F5-41FB-8DAD-EFDD02A208D5}">
      <dsp:nvSpPr>
        <dsp:cNvPr id="0" name=""/>
        <dsp:cNvSpPr/>
      </dsp:nvSpPr>
      <dsp:spPr>
        <a:xfrm>
          <a:off x="505784" y="2271801"/>
          <a:ext cx="1406776" cy="700118"/>
        </a:xfrm>
        <a:custGeom>
          <a:avLst/>
          <a:gdLst/>
          <a:ahLst/>
          <a:cxnLst/>
          <a:rect l="0" t="0" r="0" b="0"/>
          <a:pathLst>
            <a:path>
              <a:moveTo>
                <a:pt x="1406776" y="0"/>
              </a:moveTo>
              <a:lnTo>
                <a:pt x="1406776" y="596388"/>
              </a:lnTo>
              <a:lnTo>
                <a:pt x="0" y="596388"/>
              </a:lnTo>
              <a:lnTo>
                <a:pt x="0" y="70011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A3E2F8-AEF9-49AD-AFF6-CC18C244375A}">
      <dsp:nvSpPr>
        <dsp:cNvPr id="0" name=""/>
        <dsp:cNvSpPr/>
      </dsp:nvSpPr>
      <dsp:spPr>
        <a:xfrm>
          <a:off x="1912561" y="999586"/>
          <a:ext cx="1959667" cy="400101"/>
        </a:xfrm>
        <a:custGeom>
          <a:avLst/>
          <a:gdLst/>
          <a:ahLst/>
          <a:cxnLst/>
          <a:rect l="0" t="0" r="0" b="0"/>
          <a:pathLst>
            <a:path>
              <a:moveTo>
                <a:pt x="1959667" y="0"/>
              </a:moveTo>
              <a:lnTo>
                <a:pt x="1959667" y="296370"/>
              </a:lnTo>
              <a:lnTo>
                <a:pt x="0" y="296370"/>
              </a:lnTo>
              <a:lnTo>
                <a:pt x="0" y="4001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FF852E2-7262-4BA6-BDAB-EB351F6C91CB}">
      <dsp:nvSpPr>
        <dsp:cNvPr id="0" name=""/>
        <dsp:cNvSpPr/>
      </dsp:nvSpPr>
      <dsp:spPr>
        <a:xfrm>
          <a:off x="1383346" y="-118193"/>
          <a:ext cx="4977765" cy="11177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B99088-D099-4B12-A4E5-ED8360D0A178}">
      <dsp:nvSpPr>
        <dsp:cNvPr id="0" name=""/>
        <dsp:cNvSpPr/>
      </dsp:nvSpPr>
      <dsp:spPr>
        <a:xfrm>
          <a:off x="1507761" y="0"/>
          <a:ext cx="4977765" cy="111778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ar-SA" sz="3200" b="1" kern="1200" dirty="0" smtClean="0"/>
            <a:t>المعالجة المحاسبية للأوراق التجارية</a:t>
          </a:r>
          <a:endParaRPr lang="en-GB" sz="3200" b="1" kern="1200" dirty="0"/>
        </a:p>
      </dsp:txBody>
      <dsp:txXfrm>
        <a:off x="1540500" y="32739"/>
        <a:ext cx="4912287" cy="1052302"/>
      </dsp:txXfrm>
    </dsp:sp>
    <dsp:sp modelId="{AE3BDC60-1850-4C2D-AFB1-5866B48D9525}">
      <dsp:nvSpPr>
        <dsp:cNvPr id="0" name=""/>
        <dsp:cNvSpPr/>
      </dsp:nvSpPr>
      <dsp:spPr>
        <a:xfrm>
          <a:off x="301951" y="1399688"/>
          <a:ext cx="3221220" cy="8721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D6D4F7-3585-4D03-8F6D-598842BAE03A}">
      <dsp:nvSpPr>
        <dsp:cNvPr id="0" name=""/>
        <dsp:cNvSpPr/>
      </dsp:nvSpPr>
      <dsp:spPr>
        <a:xfrm>
          <a:off x="426365" y="1517882"/>
          <a:ext cx="3221220" cy="87211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SA" sz="2800" kern="1200" dirty="0" smtClean="0">
              <a:solidFill>
                <a:schemeClr val="tx1"/>
              </a:solidFill>
            </a:rPr>
            <a:t>من وجهة نظر المنشأة المشترية </a:t>
          </a:r>
          <a:r>
            <a:rPr lang="ar-SA" sz="2800" b="1" kern="1200" dirty="0" smtClean="0">
              <a:solidFill>
                <a:schemeClr val="tx1"/>
              </a:solidFill>
            </a:rPr>
            <a:t>(المدين)</a:t>
          </a:r>
          <a:endParaRPr lang="en-GB" sz="2800" b="1" kern="1200" dirty="0">
            <a:solidFill>
              <a:schemeClr val="tx1"/>
            </a:solidFill>
          </a:endParaRPr>
        </a:p>
      </dsp:txBody>
      <dsp:txXfrm>
        <a:off x="451908" y="1543425"/>
        <a:ext cx="3170134" cy="821027"/>
      </dsp:txXfrm>
    </dsp:sp>
    <dsp:sp modelId="{610ACD6B-200E-4D51-AA9C-00C341CD8856}">
      <dsp:nvSpPr>
        <dsp:cNvPr id="0" name=""/>
        <dsp:cNvSpPr/>
      </dsp:nvSpPr>
      <dsp:spPr>
        <a:xfrm>
          <a:off x="-54080" y="2971920"/>
          <a:ext cx="1119731" cy="170452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A08F83-89F6-43B1-87B5-65C6529F5679}">
      <dsp:nvSpPr>
        <dsp:cNvPr id="0" name=""/>
        <dsp:cNvSpPr/>
      </dsp:nvSpPr>
      <dsp:spPr>
        <a:xfrm>
          <a:off x="70333" y="3090114"/>
          <a:ext cx="1119731" cy="170452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ar-SA" sz="2200" b="1" kern="1200" dirty="0" smtClean="0">
              <a:solidFill>
                <a:srgbClr val="009900"/>
              </a:solidFill>
            </a:rPr>
            <a:t>تعتبر خصوم متداولة</a:t>
          </a:r>
          <a:endParaRPr lang="en-GB" sz="2200" b="1" kern="1200" dirty="0">
            <a:solidFill>
              <a:srgbClr val="009900"/>
            </a:solidFill>
          </a:endParaRPr>
        </a:p>
      </dsp:txBody>
      <dsp:txXfrm>
        <a:off x="103129" y="3122910"/>
        <a:ext cx="1054139" cy="1638937"/>
      </dsp:txXfrm>
    </dsp:sp>
    <dsp:sp modelId="{4C6C109B-7B4F-4F88-A3AF-B23932A6B704}">
      <dsp:nvSpPr>
        <dsp:cNvPr id="0" name=""/>
        <dsp:cNvSpPr/>
      </dsp:nvSpPr>
      <dsp:spPr>
        <a:xfrm>
          <a:off x="2618787" y="2971920"/>
          <a:ext cx="1119731" cy="17001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0F5114-F77B-4335-9580-6A4167133E77}">
      <dsp:nvSpPr>
        <dsp:cNvPr id="0" name=""/>
        <dsp:cNvSpPr/>
      </dsp:nvSpPr>
      <dsp:spPr>
        <a:xfrm>
          <a:off x="2743201" y="3090114"/>
          <a:ext cx="1119731" cy="170014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ar-SA" sz="2200" b="1" kern="1200" dirty="0" smtClean="0">
              <a:solidFill>
                <a:srgbClr val="002060"/>
              </a:solidFill>
            </a:rPr>
            <a:t>تقبلها المنشأة أو تتعهد بها لأمر الغير</a:t>
          </a:r>
          <a:endParaRPr lang="en-GB" sz="2200" b="1" kern="1200" dirty="0">
            <a:solidFill>
              <a:srgbClr val="002060"/>
            </a:solidFill>
          </a:endParaRPr>
        </a:p>
      </dsp:txBody>
      <dsp:txXfrm>
        <a:off x="2775997" y="3122910"/>
        <a:ext cx="1054139" cy="1634557"/>
      </dsp:txXfrm>
    </dsp:sp>
    <dsp:sp modelId="{E589290E-A8C6-4A68-A434-337E7D7175C7}">
      <dsp:nvSpPr>
        <dsp:cNvPr id="0" name=""/>
        <dsp:cNvSpPr/>
      </dsp:nvSpPr>
      <dsp:spPr>
        <a:xfrm>
          <a:off x="1282356" y="2901585"/>
          <a:ext cx="1119731" cy="170452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A9D29C-A132-413D-A7FD-0D3E57610E86}">
      <dsp:nvSpPr>
        <dsp:cNvPr id="0" name=""/>
        <dsp:cNvSpPr/>
      </dsp:nvSpPr>
      <dsp:spPr>
        <a:xfrm>
          <a:off x="1406771" y="3019779"/>
          <a:ext cx="1119731" cy="170452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ar-SA" sz="2200" b="1" kern="1200" dirty="0" smtClean="0">
              <a:solidFill>
                <a:srgbClr val="FF0000"/>
              </a:solidFill>
            </a:rPr>
            <a:t>تسمى أوراق دفع</a:t>
          </a:r>
          <a:endParaRPr lang="en-GB" sz="2200" b="1" kern="1200" dirty="0">
            <a:solidFill>
              <a:srgbClr val="FF0000"/>
            </a:solidFill>
          </a:endParaRPr>
        </a:p>
      </dsp:txBody>
      <dsp:txXfrm>
        <a:off x="1439567" y="3052575"/>
        <a:ext cx="1054139" cy="1638937"/>
      </dsp:txXfrm>
    </dsp:sp>
    <dsp:sp modelId="{6C688BE8-D8E7-4984-847A-46DB3D92E8E3}">
      <dsp:nvSpPr>
        <dsp:cNvPr id="0" name=""/>
        <dsp:cNvSpPr/>
      </dsp:nvSpPr>
      <dsp:spPr>
        <a:xfrm>
          <a:off x="4531284" y="1329353"/>
          <a:ext cx="3062487" cy="86471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D5F352-E413-4D47-98E3-EFF878A3D45D}">
      <dsp:nvSpPr>
        <dsp:cNvPr id="0" name=""/>
        <dsp:cNvSpPr/>
      </dsp:nvSpPr>
      <dsp:spPr>
        <a:xfrm>
          <a:off x="4655699" y="1447547"/>
          <a:ext cx="3062487" cy="86471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SA" sz="2800" kern="1200" dirty="0" smtClean="0">
              <a:solidFill>
                <a:schemeClr val="tx1"/>
              </a:solidFill>
            </a:rPr>
            <a:t>من وجهة نظر المنشأة  البائعة </a:t>
          </a:r>
          <a:r>
            <a:rPr lang="ar-SA" sz="2800" b="1" kern="1200" dirty="0" smtClean="0">
              <a:solidFill>
                <a:schemeClr val="tx1"/>
              </a:solidFill>
            </a:rPr>
            <a:t>(الدائن)</a:t>
          </a:r>
          <a:endParaRPr lang="en-GB" sz="2800" b="1" kern="1200" dirty="0">
            <a:solidFill>
              <a:schemeClr val="tx1"/>
            </a:solidFill>
          </a:endParaRPr>
        </a:p>
      </dsp:txBody>
      <dsp:txXfrm>
        <a:off x="4681026" y="1472874"/>
        <a:ext cx="3011833" cy="814057"/>
      </dsp:txXfrm>
    </dsp:sp>
    <dsp:sp modelId="{96BBF8D6-5D9C-403F-97CA-A7144B349047}">
      <dsp:nvSpPr>
        <dsp:cNvPr id="0" name=""/>
        <dsp:cNvSpPr/>
      </dsp:nvSpPr>
      <dsp:spPr>
        <a:xfrm>
          <a:off x="4106668" y="2950305"/>
          <a:ext cx="1119731" cy="17001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4DFC1B-5641-46A5-88C2-95BF2688209D}">
      <dsp:nvSpPr>
        <dsp:cNvPr id="0" name=""/>
        <dsp:cNvSpPr/>
      </dsp:nvSpPr>
      <dsp:spPr>
        <a:xfrm>
          <a:off x="4231083" y="3068499"/>
          <a:ext cx="1119731" cy="170014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ar-SA" sz="2200" b="1" kern="1200" dirty="0" smtClean="0">
              <a:solidFill>
                <a:srgbClr val="009900"/>
              </a:solidFill>
            </a:rPr>
            <a:t>تعتبر أصول متداول</a:t>
          </a:r>
          <a:endParaRPr lang="en-GB" sz="2200" b="1" kern="1200" dirty="0">
            <a:solidFill>
              <a:srgbClr val="009900"/>
            </a:solidFill>
          </a:endParaRPr>
        </a:p>
      </dsp:txBody>
      <dsp:txXfrm>
        <a:off x="4263879" y="3101295"/>
        <a:ext cx="1054139" cy="1634557"/>
      </dsp:txXfrm>
    </dsp:sp>
    <dsp:sp modelId="{5571E884-BAAD-4B76-8D40-2AF0A016AF81}">
      <dsp:nvSpPr>
        <dsp:cNvPr id="0" name=""/>
        <dsp:cNvSpPr/>
      </dsp:nvSpPr>
      <dsp:spPr>
        <a:xfrm>
          <a:off x="6844777" y="2894183"/>
          <a:ext cx="1119731" cy="17001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D8AF42-F7AB-4683-9E40-B03B0C347E0D}">
      <dsp:nvSpPr>
        <dsp:cNvPr id="0" name=""/>
        <dsp:cNvSpPr/>
      </dsp:nvSpPr>
      <dsp:spPr>
        <a:xfrm>
          <a:off x="6969191" y="3012377"/>
          <a:ext cx="1119731" cy="170014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ar-SA" sz="2200" b="1" kern="1200" dirty="0" smtClean="0">
              <a:solidFill>
                <a:srgbClr val="002060"/>
              </a:solidFill>
            </a:rPr>
            <a:t>مسحوبة أو يتم التعهد بها لصالح المنشأة</a:t>
          </a:r>
          <a:endParaRPr lang="en-GB" sz="2200" b="1" kern="1200" dirty="0">
            <a:solidFill>
              <a:srgbClr val="002060"/>
            </a:solidFill>
          </a:endParaRPr>
        </a:p>
      </dsp:txBody>
      <dsp:txXfrm>
        <a:off x="7001987" y="3045173"/>
        <a:ext cx="1054139" cy="1634557"/>
      </dsp:txXfrm>
    </dsp:sp>
    <dsp:sp modelId="{96CB9733-26D8-43DA-823D-531200A51A04}">
      <dsp:nvSpPr>
        <dsp:cNvPr id="0" name=""/>
        <dsp:cNvSpPr/>
      </dsp:nvSpPr>
      <dsp:spPr>
        <a:xfrm>
          <a:off x="5502665" y="2964518"/>
          <a:ext cx="1119731" cy="17001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FE1A03-74D2-4FAE-A324-2076E2E6A86F}">
      <dsp:nvSpPr>
        <dsp:cNvPr id="0" name=""/>
        <dsp:cNvSpPr/>
      </dsp:nvSpPr>
      <dsp:spPr>
        <a:xfrm>
          <a:off x="5627079" y="3082712"/>
          <a:ext cx="1119731" cy="170014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ar-SA" sz="2200" b="1" kern="1200" dirty="0" smtClean="0">
              <a:solidFill>
                <a:srgbClr val="FF0000"/>
              </a:solidFill>
            </a:rPr>
            <a:t>تسمى أوراق قبض</a:t>
          </a:r>
          <a:endParaRPr lang="en-GB" sz="2200" b="1" kern="1200" dirty="0">
            <a:solidFill>
              <a:srgbClr val="FF0000"/>
            </a:solidFill>
          </a:endParaRPr>
        </a:p>
      </dsp:txBody>
      <dsp:txXfrm>
        <a:off x="5659875" y="3115508"/>
        <a:ext cx="1054139" cy="1634557"/>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6314F2-B524-4EFD-B384-47D2E549D2D9}" type="datetimeFigureOut">
              <a:rPr lang="en-US" smtClean="0"/>
              <a:t>11/12/2013</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AA68FE-999F-4479-94BE-6C4637431DC9}" type="slidenum">
              <a:rPr lang="en-US" smtClean="0"/>
              <a:t>‹#›</a:t>
            </a:fld>
            <a:endParaRPr lang="en-US"/>
          </a:p>
        </p:txBody>
      </p:sp>
    </p:spTree>
    <p:extLst>
      <p:ext uri="{BB962C8B-B14F-4D97-AF65-F5344CB8AC3E}">
        <p14:creationId xmlns:p14="http://schemas.microsoft.com/office/powerpoint/2010/main" val="3376688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143000" y="685800"/>
            <a:ext cx="4572000" cy="3429000"/>
          </a:xfrm>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D1427BDF-3D90-4177-AE9E-9EB45F0DAED6}" type="slidenum">
              <a:rPr lang="ar-SA" smtClean="0">
                <a:solidFill>
                  <a:prstClr val="black"/>
                </a:solidFill>
              </a:rPr>
              <a:pPr/>
              <a:t>2</a:t>
            </a:fld>
            <a:endParaRPr lang="ar-SA">
              <a:solidFill>
                <a:prstClr val="black"/>
              </a:solidFill>
            </a:endParaRPr>
          </a:p>
        </p:txBody>
      </p:sp>
    </p:spTree>
    <p:extLst>
      <p:ext uri="{BB962C8B-B14F-4D97-AF65-F5344CB8AC3E}">
        <p14:creationId xmlns:p14="http://schemas.microsoft.com/office/powerpoint/2010/main" val="34097517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4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76C1883A-EBD6-48A7-9F19-FFFAF8953661}" type="datetimeFigureOut">
              <a:rPr lang="ar-SA" smtClean="0">
                <a:solidFill>
                  <a:prstClr val="black">
                    <a:tint val="75000"/>
                  </a:prstClr>
                </a:solidFill>
              </a:rPr>
              <a:pPr/>
              <a:t>09/01/35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305159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6C1883A-EBD6-48A7-9F19-FFFAF8953661}" type="datetimeFigureOut">
              <a:rPr lang="ar-SA" smtClean="0">
                <a:solidFill>
                  <a:prstClr val="black">
                    <a:tint val="75000"/>
                  </a:prstClr>
                </a:solidFill>
              </a:rPr>
              <a:pPr/>
              <a:t>09/01/35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682798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2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6C1883A-EBD6-48A7-9F19-FFFAF8953661}" type="datetimeFigureOut">
              <a:rPr lang="ar-SA" smtClean="0">
                <a:solidFill>
                  <a:prstClr val="black">
                    <a:tint val="75000"/>
                  </a:prstClr>
                </a:solidFill>
              </a:rPr>
              <a:pPr/>
              <a:t>09/01/35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74650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76C1883A-EBD6-48A7-9F19-FFFAF8953661}" type="datetimeFigureOut">
              <a:rPr lang="ar-SA" smtClean="0">
                <a:solidFill>
                  <a:prstClr val="black">
                    <a:tint val="75000"/>
                  </a:prstClr>
                </a:solidFill>
              </a:rPr>
              <a:pPr/>
              <a:t>09/01/35</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684028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76C1883A-EBD6-48A7-9F19-FFFAF8953661}" type="datetimeFigureOut">
              <a:rPr lang="ar-SA" smtClean="0">
                <a:solidFill>
                  <a:prstClr val="black">
                    <a:tint val="75000"/>
                  </a:prstClr>
                </a:solidFill>
              </a:rPr>
              <a:pPr/>
              <a:t>09/01/35</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462708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76C1883A-EBD6-48A7-9F19-FFFAF8953661}" type="datetimeFigureOut">
              <a:rPr lang="ar-SA" smtClean="0">
                <a:solidFill>
                  <a:prstClr val="black">
                    <a:tint val="75000"/>
                  </a:prstClr>
                </a:solidFill>
              </a:rPr>
              <a:pPr/>
              <a:t>09/01/35</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771455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6C1883A-EBD6-48A7-9F19-FFFAF8953661}" type="datetimeFigureOut">
              <a:rPr lang="ar-SA" smtClean="0">
                <a:solidFill>
                  <a:prstClr val="black">
                    <a:tint val="75000"/>
                  </a:prstClr>
                </a:solidFill>
              </a:rPr>
              <a:pPr/>
              <a:t>09/01/35</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68931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1" y="27307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6C1883A-EBD6-48A7-9F19-FFFAF8953661}" type="datetimeFigureOut">
              <a:rPr lang="ar-SA" smtClean="0">
                <a:solidFill>
                  <a:prstClr val="black">
                    <a:tint val="75000"/>
                  </a:prstClr>
                </a:solidFill>
              </a:rPr>
              <a:pPr/>
              <a:t>09/01/35</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959364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6C1883A-EBD6-48A7-9F19-FFFAF8953661}" type="datetimeFigureOut">
              <a:rPr lang="ar-SA" smtClean="0">
                <a:solidFill>
                  <a:prstClr val="black">
                    <a:tint val="75000"/>
                  </a:prstClr>
                </a:solidFill>
              </a:rPr>
              <a:pPr/>
              <a:t>09/01/35</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600874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6C1883A-EBD6-48A7-9F19-FFFAF8953661}" type="datetimeFigureOut">
              <a:rPr lang="ar-SA" smtClean="0">
                <a:solidFill>
                  <a:prstClr val="black">
                    <a:tint val="75000"/>
                  </a:prstClr>
                </a:solidFill>
              </a:rPr>
              <a:pPr/>
              <a:t>09/01/35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733373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5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5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76C1883A-EBD6-48A7-9F19-FFFAF8953661}" type="datetimeFigureOut">
              <a:rPr lang="ar-SA" smtClean="0">
                <a:solidFill>
                  <a:prstClr val="black">
                    <a:tint val="75000"/>
                  </a:prstClr>
                </a:solidFill>
              </a:rPr>
              <a:pPr/>
              <a:t>09/01/35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5F86BE24-044B-400F-B12D-387763633EF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3041288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501673" y="6367462"/>
            <a:ext cx="681597" cy="338554"/>
          </a:xfrm>
          <a:prstGeom prst="rect">
            <a:avLst/>
          </a:prstGeom>
        </p:spPr>
        <p:txBody>
          <a:bodyPr wrap="none">
            <a:spAutoFit/>
          </a:bodyPr>
          <a:lstStyle/>
          <a:p>
            <a:pPr>
              <a:defRPr/>
            </a:pPr>
            <a:r>
              <a:rPr lang="en-US" sz="1600" dirty="0">
                <a:solidFill>
                  <a:prstClr val="white"/>
                </a:solidFill>
                <a:cs typeface="Arial" pitchFamily="34" charset="0"/>
              </a:rPr>
              <a:t>[        ]</a:t>
            </a:r>
          </a:p>
        </p:txBody>
      </p:sp>
      <p:sp>
        <p:nvSpPr>
          <p:cNvPr id="4"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5"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2" name="Title 1"/>
          <p:cNvSpPr>
            <a:spLocks noGrp="1"/>
          </p:cNvSpPr>
          <p:nvPr>
            <p:ph type="ctrTitle"/>
          </p:nvPr>
        </p:nvSpPr>
        <p:spPr>
          <a:xfrm>
            <a:off x="685800" y="213044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548558" y="6356371"/>
            <a:ext cx="445477"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27878243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2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501673" y="6367462"/>
            <a:ext cx="681597" cy="338554"/>
          </a:xfrm>
          <a:prstGeom prst="rect">
            <a:avLst/>
          </a:prstGeom>
        </p:spPr>
        <p:txBody>
          <a:bodyPr wrap="none">
            <a:spAutoFit/>
          </a:bodyPr>
          <a:lstStyle/>
          <a:p>
            <a:pPr>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36702249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2"/>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501673" y="6367462"/>
            <a:ext cx="681597" cy="338554"/>
          </a:xfrm>
          <a:prstGeom prst="rect">
            <a:avLst/>
          </a:prstGeom>
        </p:spPr>
        <p:txBody>
          <a:bodyPr wrap="none">
            <a:spAutoFit/>
          </a:bodyPr>
          <a:lstStyle/>
          <a:p>
            <a:pPr>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343728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2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7"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501673" y="6367462"/>
            <a:ext cx="681597" cy="338554"/>
          </a:xfrm>
          <a:prstGeom prst="rect">
            <a:avLst/>
          </a:prstGeom>
        </p:spPr>
        <p:txBody>
          <a:bodyPr wrap="none">
            <a:spAutoFit/>
          </a:bodyPr>
          <a:lstStyle/>
          <a:p>
            <a:pPr>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12702144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501673" y="6367462"/>
            <a:ext cx="681597" cy="338554"/>
          </a:xfrm>
          <a:prstGeom prst="rect">
            <a:avLst/>
          </a:prstGeom>
        </p:spPr>
        <p:txBody>
          <a:bodyPr wrap="none">
            <a:spAutoFit/>
          </a:bodyPr>
          <a:lstStyle/>
          <a:p>
            <a:pPr>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7915354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501673" y="6367462"/>
            <a:ext cx="681597" cy="338554"/>
          </a:xfrm>
          <a:prstGeom prst="rect">
            <a:avLst/>
          </a:prstGeom>
        </p:spPr>
        <p:txBody>
          <a:bodyPr wrap="none">
            <a:spAutoFit/>
          </a:bodyPr>
          <a:lstStyle/>
          <a:p>
            <a:pPr>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25359175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501673" y="6367462"/>
            <a:ext cx="681597" cy="338554"/>
          </a:xfrm>
          <a:prstGeom prst="rect">
            <a:avLst/>
          </a:prstGeom>
        </p:spPr>
        <p:txBody>
          <a:bodyPr wrap="none">
            <a:spAutoFit/>
          </a:bodyPr>
          <a:lstStyle/>
          <a:p>
            <a:pPr>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6154606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7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7009"/>
            <a:ext cx="527538"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8901334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7009"/>
            <a:ext cx="527538"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3795472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7009"/>
            <a:ext cx="527538"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5515035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6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3" y="27466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7009"/>
            <a:ext cx="527538"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712261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6"/>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7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rtl="1"/>
            <a:fld id="{76C1883A-EBD6-48A7-9F19-FFFAF8953661}" type="datetimeFigureOut">
              <a:rPr lang="ar-SA" smtClean="0">
                <a:solidFill>
                  <a:prstClr val="black">
                    <a:tint val="75000"/>
                  </a:prstClr>
                </a:solidFill>
              </a:rPr>
              <a:pPr rtl="1"/>
              <a:t>09/01/35</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7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rtl="1"/>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7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rtl="1"/>
            <a:fld id="{5F86BE24-044B-400F-B12D-387763633EFF}" type="slidenum">
              <a:rPr lang="ar-SA" smtClean="0">
                <a:solidFill>
                  <a:prstClr val="black">
                    <a:tint val="75000"/>
                  </a:prstClr>
                </a:solidFill>
              </a:rPr>
              <a:pPr rtl="1"/>
              <a:t>‹#›</a:t>
            </a:fld>
            <a:endParaRPr lang="ar-SA">
              <a:solidFill>
                <a:prstClr val="black">
                  <a:tint val="75000"/>
                </a:prstClr>
              </a:solidFill>
            </a:endParaRPr>
          </a:p>
        </p:txBody>
      </p:sp>
    </p:spTree>
    <p:extLst>
      <p:ext uri="{BB962C8B-B14F-4D97-AF65-F5344CB8AC3E}">
        <p14:creationId xmlns:p14="http://schemas.microsoft.com/office/powerpoint/2010/main" val="16882469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a:defRPr/>
            </a:pPr>
            <a:endParaRPr lang="en-US">
              <a:solidFill>
                <a:prstClr val="white"/>
              </a:solidFill>
            </a:endParaRPr>
          </a:p>
        </p:txBody>
      </p:sp>
      <p:grpSp>
        <p:nvGrpSpPr>
          <p:cNvPr id="12" name="Group 7"/>
          <p:cNvGrpSpPr>
            <a:grpSpLocks/>
          </p:cNvGrpSpPr>
          <p:nvPr/>
        </p:nvGrpSpPr>
        <p:grpSpPr bwMode="auto">
          <a:xfrm>
            <a:off x="7948251"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700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lgn="r" fontAlgn="base">
              <a:spcBef>
                <a:spcPct val="0"/>
              </a:spcBef>
              <a:spcAft>
                <a:spcPct val="0"/>
              </a:spcAft>
              <a:defRPr/>
            </a:pPr>
            <a:endParaRPr lang="en-US" dirty="0">
              <a:solidFill>
                <a:prstClr val="white"/>
              </a:solidFill>
            </a:endParaRPr>
          </a:p>
        </p:txBody>
      </p:sp>
      <p:sp>
        <p:nvSpPr>
          <p:cNvPr id="16" name="Rectangle 15"/>
          <p:cNvSpPr/>
          <p:nvPr/>
        </p:nvSpPr>
        <p:spPr>
          <a:xfrm>
            <a:off x="6260123" y="6519446"/>
            <a:ext cx="1928926" cy="338554"/>
          </a:xfrm>
          <a:prstGeom prst="rect">
            <a:avLst/>
          </a:prstGeom>
        </p:spPr>
        <p:txBody>
          <a:bodyPr wrap="none">
            <a:spAutoFit/>
          </a:bodyPr>
          <a:lstStyle/>
          <a:p>
            <a:pPr>
              <a:defRPr/>
            </a:pPr>
            <a:r>
              <a:rPr lang="en-US" sz="1600" dirty="0">
                <a:solidFill>
                  <a:prstClr val="white"/>
                </a:solidFill>
                <a:cs typeface="Arial" pitchFamily="34" charset="0"/>
              </a:rPr>
              <a:t>King Faisal University</a:t>
            </a:r>
          </a:p>
        </p:txBody>
      </p:sp>
      <p:sp>
        <p:nvSpPr>
          <p:cNvPr id="17" name="Rectangle 16"/>
          <p:cNvSpPr/>
          <p:nvPr/>
        </p:nvSpPr>
        <p:spPr>
          <a:xfrm>
            <a:off x="6508100" y="6290846"/>
            <a:ext cx="1406154" cy="338554"/>
          </a:xfrm>
          <a:prstGeom prst="rect">
            <a:avLst/>
          </a:prstGeom>
        </p:spPr>
        <p:txBody>
          <a:bodyPr wrap="none">
            <a:spAutoFit/>
          </a:bodyPr>
          <a:lstStyle/>
          <a:p>
            <a:pPr>
              <a:defRPr/>
            </a:pPr>
            <a:r>
              <a:rPr lang="ar-SA" sz="1600" b="1" dirty="0">
                <a:solidFill>
                  <a:prstClr val="white"/>
                </a:solidFill>
              </a:rPr>
              <a:t>جامعة الملك فيصل</a:t>
            </a:r>
            <a:endParaRPr lang="en-US" sz="1600" b="1" dirty="0">
              <a:solidFill>
                <a:prstClr val="white"/>
              </a:solidFill>
              <a:cs typeface="Arial" pitchFamily="34" charset="0"/>
            </a:endParaRPr>
          </a:p>
        </p:txBody>
      </p:sp>
      <p:pic>
        <p:nvPicPr>
          <p:cNvPr id="18" name="Picture 17" descr="logo EDE.png"/>
          <p:cNvPicPr>
            <a:picLocks noChangeAspect="1"/>
          </p:cNvPicPr>
          <p:nvPr/>
        </p:nvPicPr>
        <p:blipFill>
          <a:blip r:embed="rId14" cstate="print"/>
          <a:stretch>
            <a:fillRect/>
          </a:stretch>
        </p:blipFill>
        <p:spPr>
          <a:xfrm>
            <a:off x="281359" y="5791221"/>
            <a:ext cx="773723" cy="938645"/>
          </a:xfrm>
          <a:prstGeom prst="rect">
            <a:avLst/>
          </a:prstGeom>
        </p:spPr>
      </p:pic>
      <p:sp>
        <p:nvSpPr>
          <p:cNvPr id="19" name="Rectangle 18"/>
          <p:cNvSpPr/>
          <p:nvPr/>
        </p:nvSpPr>
        <p:spPr>
          <a:xfrm>
            <a:off x="844062" y="6581022"/>
            <a:ext cx="3116046" cy="276999"/>
          </a:xfrm>
          <a:prstGeom prst="rect">
            <a:avLst/>
          </a:prstGeom>
        </p:spPr>
        <p:txBody>
          <a:bodyPr wrap="none">
            <a:spAutoFit/>
          </a:bodyPr>
          <a:lstStyle/>
          <a:p>
            <a:pPr>
              <a:defRPr/>
            </a:pPr>
            <a:r>
              <a:rPr lang="en-US" sz="1200" dirty="0">
                <a:solidFill>
                  <a:prstClr val="white"/>
                </a:solidFill>
                <a:cs typeface="Arial" pitchFamily="34" charset="0"/>
              </a:rPr>
              <a:t>Deanship of E-Learning and Distance Education</a:t>
            </a:r>
          </a:p>
        </p:txBody>
      </p:sp>
      <p:sp>
        <p:nvSpPr>
          <p:cNvPr id="20" name="Rectangle 19"/>
          <p:cNvSpPr/>
          <p:nvPr/>
        </p:nvSpPr>
        <p:spPr>
          <a:xfrm>
            <a:off x="1092039" y="6290846"/>
            <a:ext cx="2747868" cy="338554"/>
          </a:xfrm>
          <a:prstGeom prst="rect">
            <a:avLst/>
          </a:prstGeom>
        </p:spPr>
        <p:txBody>
          <a:bodyPr wrap="none">
            <a:spAutoFit/>
          </a:bodyPr>
          <a:lstStyle/>
          <a:p>
            <a:pPr>
              <a:defRPr/>
            </a:pPr>
            <a:r>
              <a:rPr lang="ar-SA" sz="1600" b="1" dirty="0">
                <a:solidFill>
                  <a:prstClr val="white"/>
                </a:solidFill>
              </a:rPr>
              <a:t>عمادة التعليم الإكتروني والتعلم عن بعد</a:t>
            </a:r>
            <a:endParaRPr lang="en-US" sz="1600" b="1" dirty="0">
              <a:solidFill>
                <a:prstClr val="white"/>
              </a:solidFill>
              <a:cs typeface="Arial" pitchFamily="34" charset="0"/>
            </a:endParaRPr>
          </a:p>
        </p:txBody>
      </p:sp>
    </p:spTree>
    <p:extLst>
      <p:ext uri="{BB962C8B-B14F-4D97-AF65-F5344CB8AC3E}">
        <p14:creationId xmlns:p14="http://schemas.microsoft.com/office/powerpoint/2010/main" val="29544000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4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black">
                    <a:tint val="75000"/>
                  </a:prstClr>
                </a:solidFill>
              </a:rPr>
              <a:pPr/>
              <a:t>1</a:t>
            </a:fld>
            <a:endParaRPr lang="en-US" smtClean="0">
              <a:solidFill>
                <a:prstClr val="black">
                  <a:tint val="75000"/>
                </a:prstClr>
              </a:solidFill>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a:defRPr/>
            </a:pPr>
            <a:endParaRPr lang="en-US">
              <a:solidFill>
                <a:prstClr val="white"/>
              </a:solidFill>
            </a:endParaRPr>
          </a:p>
        </p:txBody>
      </p:sp>
      <p:sp>
        <p:nvSpPr>
          <p:cNvPr id="6" name="Rectangle 5"/>
          <p:cNvSpPr/>
          <p:nvPr/>
        </p:nvSpPr>
        <p:spPr>
          <a:xfrm>
            <a:off x="0" y="0"/>
            <a:ext cx="9144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a:defRPr/>
            </a:pPr>
            <a:endParaRPr lang="en-US" dirty="0">
              <a:solidFill>
                <a:prstClr val="white"/>
              </a:solidFill>
            </a:endParaRPr>
          </a:p>
        </p:txBody>
      </p:sp>
      <p:sp>
        <p:nvSpPr>
          <p:cNvPr id="5127" name="Subtitle 2"/>
          <p:cNvSpPr txBox="1">
            <a:spLocks/>
          </p:cNvSpPr>
          <p:nvPr/>
        </p:nvSpPr>
        <p:spPr bwMode="auto">
          <a:xfrm>
            <a:off x="5375036" y="4648200"/>
            <a:ext cx="3768969" cy="1066800"/>
          </a:xfrm>
          <a:prstGeom prst="rect">
            <a:avLst/>
          </a:prstGeom>
          <a:noFill/>
          <a:ln w="9525">
            <a:noFill/>
            <a:miter lim="800000"/>
            <a:headEnd/>
            <a:tailEnd/>
          </a:ln>
        </p:spPr>
        <p:txBody>
          <a:bodyPr/>
          <a:lstStyle/>
          <a:p>
            <a:pPr algn="ctr">
              <a:spcBef>
                <a:spcPct val="20000"/>
              </a:spcBef>
              <a:buFont typeface="Arial" pitchFamily="34" charset="0"/>
              <a:buNone/>
            </a:pPr>
            <a:r>
              <a:rPr lang="ar-SA" sz="2400" b="1" dirty="0">
                <a:solidFill>
                  <a:srgbClr val="1F497D">
                    <a:lumMod val="75000"/>
                  </a:srgbClr>
                </a:solidFill>
              </a:rPr>
              <a:t>جامعة الملك فيصل</a:t>
            </a:r>
          </a:p>
          <a:p>
            <a:pPr algn="ctr">
              <a:spcBef>
                <a:spcPct val="20000"/>
              </a:spcBef>
              <a:buFont typeface="Arial" pitchFamily="34" charset="0"/>
              <a:buNone/>
            </a:pPr>
            <a:r>
              <a:rPr lang="ar-SA" sz="2400" b="1" dirty="0">
                <a:solidFill>
                  <a:srgbClr val="1F497D">
                    <a:lumMod val="75000"/>
                  </a:srgbClr>
                </a:solidFill>
              </a:rPr>
              <a:t>عمادة التعلم الإلكتروني والتعليم عن بعد</a:t>
            </a:r>
            <a:endParaRPr lang="en-US" sz="2400" b="1" dirty="0">
              <a:solidFill>
                <a:srgbClr val="1F497D">
                  <a:lumMod val="75000"/>
                </a:srgbClr>
              </a:solidFill>
            </a:endParaRPr>
          </a:p>
          <a:p>
            <a:pPr algn="ctr">
              <a:spcBef>
                <a:spcPct val="20000"/>
              </a:spcBef>
              <a:buFont typeface="Arial" pitchFamily="34" charset="0"/>
              <a:buNone/>
            </a:pPr>
            <a:r>
              <a:rPr lang="ar-SA" sz="2400" dirty="0">
                <a:solidFill>
                  <a:srgbClr val="1F497D">
                    <a:lumMod val="75000"/>
                  </a:srgbClr>
                </a:solidFill>
              </a:rPr>
              <a:t>	</a:t>
            </a:r>
            <a:endParaRPr lang="en-US" sz="2400" dirty="0">
              <a:solidFill>
                <a:srgbClr val="1F497D">
                  <a:lumMod val="75000"/>
                </a:srgbClr>
              </a:solidFill>
            </a:endParaRPr>
          </a:p>
        </p:txBody>
      </p:sp>
      <p:grpSp>
        <p:nvGrpSpPr>
          <p:cNvPr id="2" name="Group 7"/>
          <p:cNvGrpSpPr>
            <a:grpSpLocks/>
          </p:cNvGrpSpPr>
          <p:nvPr/>
        </p:nvGrpSpPr>
        <p:grpSpPr bwMode="auto">
          <a:xfrm>
            <a:off x="5994889" y="198122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5130" name="Title 1"/>
          <p:cNvSpPr txBox="1">
            <a:spLocks/>
          </p:cNvSpPr>
          <p:nvPr/>
        </p:nvSpPr>
        <p:spPr bwMode="auto">
          <a:xfrm>
            <a:off x="0" y="3810021"/>
            <a:ext cx="5205046" cy="1470025"/>
          </a:xfrm>
          <a:prstGeom prst="rect">
            <a:avLst/>
          </a:prstGeom>
          <a:noFill/>
          <a:ln w="9525">
            <a:noFill/>
            <a:miter lim="800000"/>
            <a:headEnd/>
            <a:tailEnd/>
          </a:ln>
        </p:spPr>
        <p:txBody>
          <a:bodyPr anchor="ctr"/>
          <a:lstStyle/>
          <a:p>
            <a:pPr algn="ctr">
              <a:defRPr/>
            </a:pPr>
            <a:endParaRPr lang="en-US" sz="3700" b="1" dirty="0">
              <a:solidFill>
                <a:srgbClr val="4F81BD">
                  <a:lumMod val="50000"/>
                </a:srgbClr>
              </a:solidFill>
              <a:latin typeface="AYM Wadiy S_U normal."/>
              <a:cs typeface="Times New Roman" pitchFamily="18" charset="0"/>
            </a:endParaRPr>
          </a:p>
          <a:p>
            <a:pPr algn="ctr">
              <a:defRPr/>
            </a:pPr>
            <a:endParaRPr lang="en-US" sz="3700" b="1" dirty="0">
              <a:solidFill>
                <a:srgbClr val="4F81BD">
                  <a:lumMod val="50000"/>
                </a:srgbClr>
              </a:solidFill>
              <a:latin typeface="AYM Wadiy S_U normal."/>
              <a:cs typeface="Times New Roman" pitchFamily="18" charset="0"/>
            </a:endParaRPr>
          </a:p>
          <a:p>
            <a:pPr algn="ctr" rtl="1"/>
            <a:r>
              <a:rPr lang="ar-SA" sz="3700" b="1" dirty="0">
                <a:solidFill>
                  <a:srgbClr val="4F81BD">
                    <a:lumMod val="50000"/>
                  </a:srgbClr>
                </a:solidFill>
                <a:latin typeface="AYM Wadiy S_U normal."/>
                <a:cs typeface="Times New Roman" pitchFamily="18" charset="0"/>
              </a:rPr>
              <a:t>مبادئ المحاسبة (1)</a:t>
            </a:r>
          </a:p>
          <a:p>
            <a:pPr algn="ctr" rtl="1"/>
            <a:endParaRPr lang="ar-SA" sz="3700" b="1" dirty="0">
              <a:solidFill>
                <a:srgbClr val="4F81BD">
                  <a:lumMod val="50000"/>
                </a:srgbClr>
              </a:solidFill>
              <a:latin typeface="AYM Wadiy S_U normal."/>
              <a:cs typeface="Times New Roman" pitchFamily="18" charset="0"/>
            </a:endParaRPr>
          </a:p>
          <a:p>
            <a:pPr algn="ctr" rtl="1"/>
            <a:r>
              <a:rPr lang="ar-SA" sz="3700" b="1" dirty="0">
                <a:solidFill>
                  <a:srgbClr val="4F81BD">
                    <a:lumMod val="50000"/>
                  </a:srgbClr>
                </a:solidFill>
                <a:latin typeface="AYM Wadiy S_U normal."/>
                <a:cs typeface="Times New Roman" pitchFamily="18" charset="0"/>
              </a:rPr>
              <a:t>المحاضر/ فتحي </a:t>
            </a:r>
            <a:r>
              <a:rPr lang="ar-SA" sz="3700" b="1" dirty="0" err="1">
                <a:solidFill>
                  <a:srgbClr val="4F81BD">
                    <a:lumMod val="50000"/>
                  </a:srgbClr>
                </a:solidFill>
                <a:latin typeface="AYM Wadiy S_U normal."/>
                <a:cs typeface="Times New Roman" pitchFamily="18" charset="0"/>
              </a:rPr>
              <a:t>الميدني</a:t>
            </a:r>
            <a:endParaRPr lang="ar-SA" sz="3700" b="1" dirty="0">
              <a:solidFill>
                <a:srgbClr val="4F81BD">
                  <a:lumMod val="50000"/>
                </a:srgbClr>
              </a:solidFill>
              <a:latin typeface="AYM Wadiy S_U normal."/>
              <a:cs typeface="Times New Roman" pitchFamily="18" charset="0"/>
            </a:endParaRPr>
          </a:p>
          <a:p>
            <a:pPr algn="ctr" rtl="1"/>
            <a:r>
              <a:rPr lang="ar-EG" b="1" dirty="0">
                <a:solidFill>
                  <a:srgbClr val="7F7F7F"/>
                </a:solidFill>
                <a:cs typeface="Times New Roman" pitchFamily="18" charset="0"/>
              </a:rPr>
              <a:t/>
            </a:r>
            <a:br>
              <a:rPr lang="ar-EG" b="1" dirty="0">
                <a:solidFill>
                  <a:srgbClr val="7F7F7F"/>
                </a:solidFill>
                <a:cs typeface="Times New Roman" pitchFamily="18" charset="0"/>
              </a:rPr>
            </a:br>
            <a:endParaRPr lang="en-US" sz="1700" b="1" dirty="0">
              <a:solidFill>
                <a:srgbClr val="7F7F7F"/>
              </a:solidFill>
            </a:endParaRPr>
          </a:p>
          <a:p>
            <a:pPr algn="ctr" rtl="1"/>
            <a:endParaRPr lang="en-US" sz="2600" b="1" dirty="0">
              <a:solidFill>
                <a:srgbClr val="7F7F7F"/>
              </a:solidFill>
            </a:endParaRPr>
          </a:p>
        </p:txBody>
      </p:sp>
      <p:sp>
        <p:nvSpPr>
          <p:cNvPr id="5131" name="Slide Number Placeholder 10"/>
          <p:cNvSpPr txBox="1">
            <a:spLocks/>
          </p:cNvSpPr>
          <p:nvPr/>
        </p:nvSpPr>
        <p:spPr bwMode="auto">
          <a:xfrm>
            <a:off x="351692" y="6405584"/>
            <a:ext cx="2133600" cy="365125"/>
          </a:xfrm>
          <a:prstGeom prst="rect">
            <a:avLst/>
          </a:prstGeom>
          <a:noFill/>
          <a:ln w="9525">
            <a:noFill/>
            <a:miter lim="800000"/>
            <a:headEnd/>
            <a:tailEnd/>
          </a:ln>
        </p:spPr>
        <p:txBody>
          <a:bodyPr anchor="ctr"/>
          <a:lstStyle/>
          <a:p>
            <a:pPr algn="r"/>
            <a:fld id="{BD304080-26AE-472C-BC30-C39120F3D8A0}" type="slidenum">
              <a:rPr lang="ar-SA" sz="1200">
                <a:solidFill>
                  <a:prstClr val="white"/>
                </a:solidFill>
              </a:rPr>
              <a:pPr algn="r"/>
              <a:t>1</a:t>
            </a:fld>
            <a:endParaRPr lang="en-US" sz="1200">
              <a:solidFill>
                <a:prstClr val="white"/>
              </a:solidFill>
            </a:endParaRPr>
          </a:p>
        </p:txBody>
      </p:sp>
    </p:spTree>
    <p:extLst>
      <p:ext uri="{BB962C8B-B14F-4D97-AF65-F5344CB8AC3E}">
        <p14:creationId xmlns:p14="http://schemas.microsoft.com/office/powerpoint/2010/main" val="7048396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621725" y="6376259"/>
            <a:ext cx="445477" cy="365125"/>
          </a:xfrm>
          <a:noFill/>
          <a:ln>
            <a:miter lim="800000"/>
            <a:headEnd/>
            <a:tailEnd/>
          </a:ln>
        </p:spPr>
        <p:txBody>
          <a:bodyPr/>
          <a:lstStyle/>
          <a:p>
            <a:pPr algn="ctr"/>
            <a:fld id="{E1D16D93-8795-4AD6-9A1F-54CC01E741BE}" type="slidenum">
              <a:rPr lang="ar-SA" sz="1800" smtClean="0">
                <a:solidFill>
                  <a:prstClr val="white"/>
                </a:solidFill>
                <a:cs typeface="Arial" pitchFamily="34" charset="0"/>
              </a:rPr>
              <a:pPr algn="ctr"/>
              <a:t>2</a:t>
            </a:fld>
            <a:endParaRPr lang="en-US" sz="1800" dirty="0" smtClean="0">
              <a:solidFill>
                <a:prstClr val="white"/>
              </a:solidFill>
              <a:cs typeface="Arial" pitchFamily="34" charset="0"/>
            </a:endParaRPr>
          </a:p>
        </p:txBody>
      </p:sp>
      <p:sp>
        <p:nvSpPr>
          <p:cNvPr id="5" name="Title 4"/>
          <p:cNvSpPr txBox="1">
            <a:spLocks/>
          </p:cNvSpPr>
          <p:nvPr/>
        </p:nvSpPr>
        <p:spPr bwMode="auto">
          <a:xfrm>
            <a:off x="633046" y="2133623"/>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8000" b="1" spc="-150" dirty="0" smtClean="0">
                <a:solidFill>
                  <a:srgbClr val="FF0000"/>
                </a:solidFill>
                <a:latin typeface="ae_AlMateen" pitchFamily="2" charset="-78"/>
                <a:cs typeface="ae_AlMateen" pitchFamily="2" charset="-78"/>
              </a:rPr>
              <a:t>الفصـل الثامن</a:t>
            </a:r>
          </a:p>
          <a:p>
            <a:pPr eaLnBrk="1" hangingPunct="1"/>
            <a:r>
              <a:rPr lang="ar-EG" sz="7200" spc="-150" dirty="0" smtClean="0">
                <a:solidFill>
                  <a:srgbClr val="009900"/>
                </a:solidFill>
                <a:latin typeface="ae_AlMateen" pitchFamily="2" charset="-78"/>
                <a:cs typeface="ae_AlMateen" pitchFamily="2" charset="-78"/>
              </a:rPr>
              <a:t>المح</a:t>
            </a:r>
            <a:r>
              <a:rPr lang="ar-SA" sz="7200" spc="-150" dirty="0" smtClean="0">
                <a:solidFill>
                  <a:srgbClr val="009900"/>
                </a:solidFill>
                <a:latin typeface="ae_AlMateen" pitchFamily="2" charset="-78"/>
                <a:cs typeface="ae_AlMateen" pitchFamily="2" charset="-78"/>
              </a:rPr>
              <a:t>ـ</a:t>
            </a:r>
            <a:r>
              <a:rPr lang="ar-EG" sz="7200" spc="-150" dirty="0" err="1" smtClean="0">
                <a:solidFill>
                  <a:srgbClr val="009900"/>
                </a:solidFill>
                <a:latin typeface="ae_AlMateen" pitchFamily="2" charset="-78"/>
                <a:cs typeface="ae_AlMateen" pitchFamily="2" charset="-78"/>
              </a:rPr>
              <a:t>اضرة</a:t>
            </a:r>
            <a:r>
              <a:rPr lang="ar-SA" sz="7200" dirty="0">
                <a:solidFill>
                  <a:srgbClr val="009900"/>
                </a:solidFill>
                <a:cs typeface="Arial" pitchFamily="34" charset="0"/>
              </a:rPr>
              <a:t> </a:t>
            </a:r>
            <a:r>
              <a:rPr lang="ar-SA" sz="7200" spc="-150" dirty="0" smtClean="0">
                <a:solidFill>
                  <a:srgbClr val="009900"/>
                </a:solidFill>
                <a:latin typeface="ae_AlMateen" pitchFamily="2" charset="-78"/>
                <a:cs typeface="ae_AlMateen" pitchFamily="2" charset="-78"/>
              </a:rPr>
              <a:t>الحادية عشرة</a:t>
            </a:r>
          </a:p>
          <a:p>
            <a:pPr eaLnBrk="1" hangingPunct="1"/>
            <a:r>
              <a:rPr lang="ar-SA" spc="-150" dirty="0" smtClean="0">
                <a:solidFill>
                  <a:srgbClr val="376092"/>
                </a:solidFill>
                <a:latin typeface="ae_AlMateen" pitchFamily="2" charset="-78"/>
                <a:cs typeface="ae_AlMateen" pitchFamily="2" charset="-78"/>
              </a:rPr>
              <a:t> </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350989" y="4191000"/>
            <a:ext cx="6541477"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b="1" dirty="0" smtClean="0">
                <a:solidFill>
                  <a:prstClr val="black"/>
                </a:solidFill>
                <a:cs typeface="Arial" pitchFamily="34" charset="0"/>
              </a:rPr>
              <a:t>الأوراق التجارية</a:t>
            </a:r>
            <a:endParaRPr lang="ar-SA" b="1" dirty="0">
              <a:solidFill>
                <a:prstClr val="black"/>
              </a:solidFill>
              <a:cs typeface="Arial" pitchFamily="34" charset="0"/>
            </a:endParaRPr>
          </a:p>
        </p:txBody>
      </p:sp>
    </p:spTree>
    <p:extLst>
      <p:ext uri="{BB962C8B-B14F-4D97-AF65-F5344CB8AC3E}">
        <p14:creationId xmlns:p14="http://schemas.microsoft.com/office/powerpoint/2010/main" val="22185638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r>
              <a:rPr lang="en-GB" altLang="en-US" sz="3200" dirty="0" smtClean="0">
                <a:solidFill>
                  <a:srgbClr val="FF0000"/>
                </a:solidFill>
                <a:cs typeface="Arial" pitchFamily="34" charset="0"/>
              </a:rPr>
              <a:t>Negotiable Instruments</a:t>
            </a:r>
            <a:r>
              <a:rPr lang="ar-SA" altLang="en-US" sz="3200" b="1" dirty="0" smtClean="0">
                <a:solidFill>
                  <a:schemeClr val="tx1"/>
                </a:solidFill>
                <a:cs typeface="Arial" pitchFamily="34" charset="0"/>
              </a:rPr>
              <a:t>سادساً: الأوراق التجارية </a:t>
            </a:r>
            <a:endParaRPr lang="en-GB" altLang="en-US" sz="3200" b="1" dirty="0" smtClean="0">
              <a:solidFill>
                <a:schemeClr val="tx1"/>
              </a:solidFill>
              <a:cs typeface="Arial" pitchFamily="34" charset="0"/>
            </a:endParaRPr>
          </a:p>
        </p:txBody>
      </p:sp>
      <p:sp>
        <p:nvSpPr>
          <p:cNvPr id="3" name="Content Placeholder 2"/>
          <p:cNvSpPr>
            <a:spLocks noGrp="1"/>
          </p:cNvSpPr>
          <p:nvPr>
            <p:ph idx="1"/>
          </p:nvPr>
        </p:nvSpPr>
        <p:spPr>
          <a:xfrm>
            <a:off x="457200" y="1524001"/>
            <a:ext cx="8229600" cy="4602163"/>
          </a:xfrm>
        </p:spPr>
        <p:txBody>
          <a:bodyPr/>
          <a:lstStyle/>
          <a:p>
            <a:pPr algn="just" rtl="1">
              <a:lnSpc>
                <a:spcPct val="150000"/>
              </a:lnSpc>
            </a:pPr>
            <a:r>
              <a:rPr lang="ar-SA" altLang="en-US" smtClean="0">
                <a:cs typeface="Arial" pitchFamily="34" charset="0"/>
              </a:rPr>
              <a:t>قد تتعامل المنشاة مع بعض العملاء لأول مرة وقد لا تكون على علم بمركزهم المالي، وعندما تبيع لهم بضاعة بالأجل وتكون مهلة السداد طويلة نسبياً، يتطلب الأمر وجود مستندات كتابية تثبت حقوق المنشأة ويمكن استخدامها أمام القضاء إذا لزم الأمر، هذه المستندات تعرف بالأوراق التجارية.</a:t>
            </a:r>
          </a:p>
          <a:p>
            <a:endParaRPr lang="ar-SA" altLang="en-US" sz="280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a:t>
            </a:fld>
            <a:endParaRPr lang="en-US" dirty="0">
              <a:solidFill>
                <a:prstClr val="white"/>
              </a:solidFill>
              <a:cs typeface="Arial" pitchFamily="34" charset="0"/>
            </a:endParaRPr>
          </a:p>
        </p:txBody>
      </p:sp>
    </p:spTree>
    <p:extLst>
      <p:ext uri="{BB962C8B-B14F-4D97-AF65-F5344CB8AC3E}">
        <p14:creationId xmlns:p14="http://schemas.microsoft.com/office/powerpoint/2010/main" val="231764369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b="1" dirty="0" smtClean="0"/>
              <a:t/>
            </a:r>
            <a:br>
              <a:rPr lang="ar-SA" b="1" dirty="0" smtClean="0"/>
            </a:br>
            <a:r>
              <a:rPr lang="ar-SA" sz="3200" b="1" dirty="0" smtClean="0">
                <a:solidFill>
                  <a:schemeClr val="tx1"/>
                </a:solidFill>
              </a:rPr>
              <a:t>مزايا استخدام الأوراق التجارية</a:t>
            </a:r>
            <a:r>
              <a:rPr lang="ar-SA" b="1" dirty="0" smtClean="0"/>
              <a:t/>
            </a:r>
            <a:br>
              <a:rPr lang="ar-SA" b="1" dirty="0" smtClean="0"/>
            </a:br>
            <a:endParaRPr lang="en-GB" dirty="0"/>
          </a:p>
        </p:txBody>
      </p:sp>
      <p:sp>
        <p:nvSpPr>
          <p:cNvPr id="3" name="Content Placeholder 2"/>
          <p:cNvSpPr>
            <a:spLocks noGrp="1"/>
          </p:cNvSpPr>
          <p:nvPr>
            <p:ph idx="1"/>
          </p:nvPr>
        </p:nvSpPr>
        <p:spPr/>
        <p:txBody>
          <a:bodyPr/>
          <a:lstStyle/>
          <a:p>
            <a:pPr marL="609600" indent="-609600" algn="just" rtl="1" eaLnBrk="1" hangingPunct="1">
              <a:lnSpc>
                <a:spcPct val="150000"/>
              </a:lnSpc>
              <a:buFont typeface="Wingdings" pitchFamily="2" charset="2"/>
              <a:buAutoNum type="arabicPeriod"/>
              <a:defRPr/>
            </a:pPr>
            <a:r>
              <a:rPr lang="ar-SA" dirty="0" smtClean="0">
                <a:latin typeface="Arial" pitchFamily="34" charset="0"/>
                <a:cs typeface="Arial" pitchFamily="34" charset="0"/>
              </a:rPr>
              <a:t>تعتبر وسيلة لإثبات الدين في حالة قيام المنازعات القضائية</a:t>
            </a:r>
          </a:p>
          <a:p>
            <a:pPr marL="609600" indent="-609600" algn="just" rtl="1" eaLnBrk="1" hangingPunct="1">
              <a:lnSpc>
                <a:spcPct val="150000"/>
              </a:lnSpc>
              <a:buFont typeface="Wingdings" pitchFamily="2" charset="2"/>
              <a:buAutoNum type="arabicPeriod"/>
              <a:defRPr/>
            </a:pPr>
            <a:r>
              <a:rPr lang="ar-SA" dirty="0" smtClean="0">
                <a:latin typeface="Arial" pitchFamily="34" charset="0"/>
                <a:cs typeface="Arial" pitchFamily="34" charset="0"/>
              </a:rPr>
              <a:t>تساعد على اتساع نطاق الحياة التجارية من خلال تحقيق المرونة في سداد الالتزامات</a:t>
            </a:r>
          </a:p>
          <a:p>
            <a:pPr marL="609600" indent="-609600" algn="just" rtl="1" eaLnBrk="1" hangingPunct="1">
              <a:lnSpc>
                <a:spcPct val="150000"/>
              </a:lnSpc>
              <a:buFont typeface="Wingdings" pitchFamily="2" charset="2"/>
              <a:buAutoNum type="arabicPeriod"/>
              <a:defRPr/>
            </a:pPr>
            <a:r>
              <a:rPr lang="ar-SA" dirty="0" smtClean="0">
                <a:latin typeface="Arial" pitchFamily="34" charset="0"/>
                <a:cs typeface="Arial" pitchFamily="34" charset="0"/>
              </a:rPr>
              <a:t>يمكن الحصول على قيمتها نقدا قبل تاريخ الاستحقاق من خلال خصم الورقة التجارية لدى البنوك</a:t>
            </a:r>
            <a:endParaRPr lang="en-US" dirty="0" smtClean="0">
              <a:latin typeface="Arial" pitchFamily="34" charset="0"/>
              <a:cs typeface="Arial" pitchFamily="34" charset="0"/>
            </a:endParaRPr>
          </a:p>
          <a:p>
            <a:pPr>
              <a:defRPr/>
            </a:pPr>
            <a:endParaRPr lang="en-GB" dirty="0"/>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4</a:t>
            </a:fld>
            <a:endParaRPr lang="en-US" dirty="0">
              <a:solidFill>
                <a:prstClr val="white"/>
              </a:solidFill>
              <a:cs typeface="Arial" pitchFamily="34" charset="0"/>
            </a:endParaRPr>
          </a:p>
        </p:txBody>
      </p:sp>
    </p:spTree>
    <p:extLst>
      <p:ext uri="{BB962C8B-B14F-4D97-AF65-F5344CB8AC3E}">
        <p14:creationId xmlns:p14="http://schemas.microsoft.com/office/powerpoint/2010/main" val="23866995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chemeClr val="tx1"/>
                </a:solidFill>
              </a:rPr>
              <a:t>أنواع الأوراق التجارية</a:t>
            </a:r>
            <a:endParaRPr lang="en-GB" sz="3200" b="1" dirty="0">
              <a:solidFill>
                <a:schemeClr val="tx1"/>
              </a:solidFill>
            </a:endParaRPr>
          </a:p>
        </p:txBody>
      </p:sp>
      <p:sp>
        <p:nvSpPr>
          <p:cNvPr id="3" name="Content Placeholder 2"/>
          <p:cNvSpPr>
            <a:spLocks noGrp="1"/>
          </p:cNvSpPr>
          <p:nvPr>
            <p:ph idx="1"/>
          </p:nvPr>
        </p:nvSpPr>
        <p:spPr>
          <a:xfrm>
            <a:off x="457200" y="1524001"/>
            <a:ext cx="8053754" cy="4602163"/>
          </a:xfrm>
        </p:spPr>
        <p:txBody>
          <a:bodyPr/>
          <a:lstStyle/>
          <a:p>
            <a:pPr marL="609600" indent="-609600" algn="just" rtl="1" eaLnBrk="1" hangingPunct="1">
              <a:lnSpc>
                <a:spcPct val="150000"/>
              </a:lnSpc>
              <a:defRPr/>
            </a:pPr>
            <a:r>
              <a:rPr lang="ar-SA" sz="2800" b="1" dirty="0" smtClean="0"/>
              <a:t>تتضمن الأوراق التجارية ثلاثة أنواع:</a:t>
            </a:r>
          </a:p>
          <a:p>
            <a:pPr marL="609600" indent="-609600" algn="just" rtl="1" eaLnBrk="1" hangingPunct="1">
              <a:lnSpc>
                <a:spcPct val="150000"/>
              </a:lnSpc>
              <a:buFont typeface="Wingdings" pitchFamily="2" charset="2"/>
              <a:buAutoNum type="arabicPeriod"/>
              <a:defRPr/>
            </a:pPr>
            <a:r>
              <a:rPr lang="ar-SA" sz="2800" b="1" dirty="0" smtClean="0"/>
              <a:t>الكمبيالة</a:t>
            </a:r>
          </a:p>
          <a:p>
            <a:pPr marL="609600" indent="-609600" algn="just" rtl="1" eaLnBrk="1" hangingPunct="1">
              <a:lnSpc>
                <a:spcPct val="150000"/>
              </a:lnSpc>
              <a:buFont typeface="Wingdings" pitchFamily="2" charset="2"/>
              <a:buAutoNum type="arabicPeriod"/>
              <a:defRPr/>
            </a:pPr>
            <a:r>
              <a:rPr lang="ar-SA" sz="2800" b="1" dirty="0" smtClean="0"/>
              <a:t>السند </a:t>
            </a:r>
            <a:r>
              <a:rPr lang="ar-SA" sz="2800" b="1" dirty="0" err="1" smtClean="0"/>
              <a:t>الإذني</a:t>
            </a:r>
            <a:endParaRPr lang="ar-SA" sz="2800" b="1" dirty="0" smtClean="0"/>
          </a:p>
          <a:p>
            <a:pPr marL="609600" indent="-609600" algn="just" rtl="1" eaLnBrk="1" hangingPunct="1">
              <a:lnSpc>
                <a:spcPct val="150000"/>
              </a:lnSpc>
              <a:buFont typeface="Wingdings" pitchFamily="2" charset="2"/>
              <a:buAutoNum type="arabicPeriod"/>
              <a:defRPr/>
            </a:pPr>
            <a:r>
              <a:rPr lang="ar-SA" sz="2800" b="1" dirty="0" smtClean="0"/>
              <a:t> الشيك</a:t>
            </a:r>
          </a:p>
          <a:p>
            <a:pPr marL="609600" indent="-609600" algn="just" rtl="1" eaLnBrk="1" hangingPunct="1">
              <a:lnSpc>
                <a:spcPct val="150000"/>
              </a:lnSpc>
              <a:defRPr/>
            </a:pPr>
            <a:r>
              <a:rPr lang="ar-SA" sz="2800" dirty="0" smtClean="0"/>
              <a:t> </a:t>
            </a:r>
            <a:r>
              <a:rPr lang="ar-SA" sz="2800" b="1" dirty="0" smtClean="0">
                <a:solidFill>
                  <a:srgbClr val="FF0000"/>
                </a:solidFill>
              </a:rPr>
              <a:t>مع ملاحظة أن الشيك يستثنى من طرق التصرف في الأوراق التجارية لأنه يعامل معاملة النقدية، لكونه أداة للسداد أو التحصيل الفوري. </a:t>
            </a:r>
          </a:p>
          <a:p>
            <a:pPr>
              <a:defRPr/>
            </a:pPr>
            <a:endParaRPr lang="en-GB" dirty="0"/>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5</a:t>
            </a:fld>
            <a:endParaRPr lang="en-US" dirty="0">
              <a:solidFill>
                <a:prstClr val="white"/>
              </a:solidFill>
              <a:cs typeface="Arial" pitchFamily="34" charset="0"/>
            </a:endParaRPr>
          </a:p>
        </p:txBody>
      </p:sp>
    </p:spTree>
    <p:extLst>
      <p:ext uri="{BB962C8B-B14F-4D97-AF65-F5344CB8AC3E}">
        <p14:creationId xmlns:p14="http://schemas.microsoft.com/office/powerpoint/2010/main" val="30240412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lnSpc>
                <a:spcPct val="150000"/>
              </a:lnSpc>
              <a:defRPr/>
            </a:pPr>
            <a:r>
              <a:rPr lang="en-GB" sz="3200" dirty="0" smtClean="0">
                <a:solidFill>
                  <a:srgbClr val="FF0000"/>
                </a:solidFill>
              </a:rPr>
              <a:t>Bill of Exchange</a:t>
            </a:r>
            <a:r>
              <a:rPr lang="ar-SA" sz="3200" b="1" dirty="0" smtClean="0">
                <a:solidFill>
                  <a:schemeClr val="tx1"/>
                </a:solidFill>
              </a:rPr>
              <a:t>أ- الكمبيالة  </a:t>
            </a:r>
            <a:endParaRPr lang="en-GB" sz="3200" b="1" dirty="0">
              <a:solidFill>
                <a:schemeClr val="tx1"/>
              </a:solidFill>
            </a:endParaRPr>
          </a:p>
        </p:txBody>
      </p:sp>
      <p:sp>
        <p:nvSpPr>
          <p:cNvPr id="3" name="Content Placeholder 2"/>
          <p:cNvSpPr>
            <a:spLocks noGrp="1"/>
          </p:cNvSpPr>
          <p:nvPr>
            <p:ph idx="1"/>
          </p:nvPr>
        </p:nvSpPr>
        <p:spPr>
          <a:xfrm>
            <a:off x="457200" y="1219201"/>
            <a:ext cx="8229600" cy="4906963"/>
          </a:xfrm>
        </p:spPr>
        <p:txBody>
          <a:bodyPr/>
          <a:lstStyle/>
          <a:p>
            <a:pPr algn="just" rtl="1">
              <a:lnSpc>
                <a:spcPct val="150000"/>
              </a:lnSpc>
              <a:defRPr/>
            </a:pPr>
            <a:r>
              <a:rPr lang="ar-SA" sz="2800" dirty="0" smtClean="0"/>
              <a:t>أمر كتابي غير معلق على شرط موجه من الدائن إلى المدين يطلب منه دفع مبلغ معين في تاريخ محدد أو عند الطلب لأمره أو لشخص معين أو لحامله.</a:t>
            </a:r>
          </a:p>
          <a:p>
            <a:pPr>
              <a:defRPr/>
            </a:pPr>
            <a:r>
              <a:rPr lang="ar-SA" sz="2800" b="1" dirty="0" smtClean="0">
                <a:solidFill>
                  <a:srgbClr val="FF0000"/>
                </a:solidFill>
              </a:rPr>
              <a:t>يجب أن تتضمن الكمبيالة المعلومات التالية:</a:t>
            </a:r>
          </a:p>
          <a:p>
            <a:pPr marL="1077913" indent="-450850" rtl="1">
              <a:lnSpc>
                <a:spcPct val="150000"/>
              </a:lnSpc>
              <a:buFont typeface="Arial" pitchFamily="34" charset="0"/>
              <a:buChar char="•"/>
              <a:tabLst>
                <a:tab pos="1255713" algn="l"/>
              </a:tabLst>
              <a:defRPr/>
            </a:pPr>
            <a:r>
              <a:rPr lang="ar-SA" sz="2400" dirty="0" smtClean="0"/>
              <a:t>تاريخ التحرير وتاريخ الاستحقاق</a:t>
            </a:r>
          </a:p>
          <a:p>
            <a:pPr marL="1077913" indent="-450850" rtl="1">
              <a:lnSpc>
                <a:spcPct val="150000"/>
              </a:lnSpc>
              <a:buFont typeface="Arial" pitchFamily="34" charset="0"/>
              <a:buChar char="•"/>
              <a:tabLst>
                <a:tab pos="1255713" algn="l"/>
              </a:tabLst>
              <a:defRPr/>
            </a:pPr>
            <a:r>
              <a:rPr lang="ar-SA" sz="2400" dirty="0" smtClean="0"/>
              <a:t>المبلغ بالأرقام والحروف ومقابل الوفاء</a:t>
            </a:r>
          </a:p>
          <a:p>
            <a:pPr marL="1077913" indent="-450850" rtl="1">
              <a:lnSpc>
                <a:spcPct val="150000"/>
              </a:lnSpc>
              <a:buFont typeface="Arial" pitchFamily="34" charset="0"/>
              <a:buChar char="•"/>
              <a:tabLst>
                <a:tab pos="1255713" algn="l"/>
              </a:tabLst>
              <a:defRPr/>
            </a:pPr>
            <a:r>
              <a:rPr lang="ar-SA" sz="2400" dirty="0" smtClean="0"/>
              <a:t>اسم الساحب والمسحوب عليه والمستفيد إن لم يكن الساحب نفسه</a:t>
            </a:r>
          </a:p>
          <a:p>
            <a:pPr marL="1077913" indent="-450850" rtl="1">
              <a:lnSpc>
                <a:spcPct val="150000"/>
              </a:lnSpc>
              <a:buFont typeface="Arial" pitchFamily="34" charset="0"/>
              <a:buChar char="•"/>
              <a:tabLst>
                <a:tab pos="1255713" algn="l"/>
              </a:tabLst>
              <a:defRPr/>
            </a:pPr>
            <a:r>
              <a:rPr lang="ar-SA" sz="2400" dirty="0" smtClean="0"/>
              <a:t>توقيع المسحوب عليه بقبول الكمبيالة مع ذكر التاريخ</a:t>
            </a:r>
            <a:endParaRPr lang="en-GB" sz="2400" dirty="0" smtClean="0"/>
          </a:p>
          <a:p>
            <a:pPr algn="just" rtl="1">
              <a:lnSpc>
                <a:spcPct val="150000"/>
              </a:lnSpc>
              <a:defRPr/>
            </a:pPr>
            <a:endParaRPr lang="en-GB" sz="2800" dirty="0" smtClean="0"/>
          </a:p>
          <a:p>
            <a:pPr>
              <a:lnSpc>
                <a:spcPct val="150000"/>
              </a:lnSpc>
              <a:defRPr/>
            </a:pPr>
            <a:endParaRPr lang="en-GB" sz="2800" dirty="0" smtClean="0"/>
          </a:p>
          <a:p>
            <a:pPr>
              <a:lnSpc>
                <a:spcPct val="150000"/>
              </a:lnSpc>
              <a:defRPr/>
            </a:pPr>
            <a:endParaRPr lang="en-GB" sz="2800" dirty="0"/>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6</a:t>
            </a:fld>
            <a:endParaRPr lang="en-US" dirty="0">
              <a:solidFill>
                <a:prstClr val="white"/>
              </a:solidFill>
              <a:cs typeface="Arial" pitchFamily="34" charset="0"/>
            </a:endParaRPr>
          </a:p>
        </p:txBody>
      </p:sp>
    </p:spTree>
    <p:extLst>
      <p:ext uri="{BB962C8B-B14F-4D97-AF65-F5344CB8AC3E}">
        <p14:creationId xmlns:p14="http://schemas.microsoft.com/office/powerpoint/2010/main" val="215803248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633046" y="762000"/>
          <a:ext cx="7877908"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7</a:t>
            </a:fld>
            <a:endParaRPr lang="en-US" dirty="0">
              <a:solidFill>
                <a:prstClr val="white"/>
              </a:solidFill>
              <a:cs typeface="Arial" pitchFamily="34" charset="0"/>
            </a:endParaRPr>
          </a:p>
        </p:txBody>
      </p:sp>
    </p:spTree>
    <p:extLst>
      <p:ext uri="{BB962C8B-B14F-4D97-AF65-F5344CB8AC3E}">
        <p14:creationId xmlns:p14="http://schemas.microsoft.com/office/powerpoint/2010/main" val="3928808891"/>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chemeClr val="accent1"/>
          </a:solidFill>
        </p:spPr>
        <p:txBody>
          <a:bodyPr/>
          <a:lstStyle/>
          <a:p>
            <a:pPr>
              <a:defRPr/>
            </a:pPr>
            <a:r>
              <a:rPr lang="ar-SA" sz="3200" b="1" dirty="0" smtClean="0">
                <a:solidFill>
                  <a:schemeClr val="tx1"/>
                </a:solidFill>
              </a:rPr>
              <a:t>شكل الكمبيالة</a:t>
            </a:r>
            <a:endParaRPr lang="en-GB" sz="3200" b="1" dirty="0">
              <a:solidFill>
                <a:schemeClr val="tx1"/>
              </a:solidFill>
            </a:endParaRPr>
          </a:p>
        </p:txBody>
      </p:sp>
      <p:sp>
        <p:nvSpPr>
          <p:cNvPr id="5" name="Rectangle 12"/>
          <p:cNvSpPr>
            <a:spLocks noGrp="1" noChangeArrowheads="1"/>
          </p:cNvSpPr>
          <p:nvPr>
            <p:ph idx="1"/>
          </p:nvPr>
        </p:nvSpPr>
        <p:spPr>
          <a:xfrm>
            <a:off x="323528" y="836712"/>
            <a:ext cx="8440615" cy="4968552"/>
          </a:xfrm>
          <a:solidFill>
            <a:schemeClr val="accent6">
              <a:lumMod val="40000"/>
              <a:lumOff val="60000"/>
            </a:schemeClr>
          </a:solidFill>
        </p:spPr>
        <p:txBody>
          <a:bodyPr/>
          <a:lstStyle/>
          <a:p>
            <a:pPr rtl="1">
              <a:buClr>
                <a:schemeClr val="hlink"/>
              </a:buClr>
              <a:buSzPct val="70000"/>
              <a:buFont typeface="Wingdings" pitchFamily="2" charset="2"/>
              <a:buNone/>
              <a:defRPr/>
            </a:pPr>
            <a:endParaRPr lang="ar-SA" sz="2000" b="1" dirty="0">
              <a:effectLst>
                <a:outerShdw blurRad="38100" dist="38100" dir="2700000" algn="tl">
                  <a:srgbClr val="000000"/>
                </a:outerShdw>
              </a:effectLst>
            </a:endParaRPr>
          </a:p>
          <a:p>
            <a:pPr rtl="1">
              <a:buClr>
                <a:schemeClr val="hlink"/>
              </a:buClr>
              <a:buSzPct val="70000"/>
              <a:buFont typeface="Wingdings" pitchFamily="2" charset="2"/>
              <a:buNone/>
              <a:defRPr/>
            </a:pPr>
            <a:r>
              <a:rPr lang="ar-SA" sz="2000" b="1" dirty="0" smtClean="0"/>
              <a:t> الأحساء في  </a:t>
            </a:r>
            <a:r>
              <a:rPr lang="ar-SA" sz="2000" b="1" dirty="0" smtClean="0">
                <a:solidFill>
                  <a:srgbClr val="FF0000"/>
                </a:solidFill>
              </a:rPr>
              <a:t>1431/5/10هـ</a:t>
            </a:r>
            <a:r>
              <a:rPr lang="ar-SA" sz="2000" b="1" dirty="0" smtClean="0"/>
              <a:t>  </a:t>
            </a:r>
            <a:r>
              <a:rPr lang="ar-SA" sz="2000" b="1" dirty="0" smtClean="0">
                <a:solidFill>
                  <a:srgbClr val="FFFF00"/>
                </a:solidFill>
              </a:rPr>
              <a:t>  </a:t>
            </a:r>
            <a:r>
              <a:rPr lang="ar-SA" sz="2000" b="1" dirty="0" smtClean="0"/>
              <a:t>(تاريخ </a:t>
            </a:r>
            <a:r>
              <a:rPr lang="ar-SA" sz="2000" b="1" dirty="0"/>
              <a:t>التحرير) 	</a:t>
            </a:r>
            <a:r>
              <a:rPr lang="ar-SA" sz="2000" b="1" dirty="0" smtClean="0"/>
              <a:t> </a:t>
            </a:r>
            <a:r>
              <a:rPr lang="ar-SA" sz="2000" b="1" dirty="0" smtClean="0"/>
              <a:t>(المبلغ بالأرقام)        هللة        ريال</a:t>
            </a:r>
          </a:p>
          <a:p>
            <a:pPr rtl="1">
              <a:buClr>
                <a:schemeClr val="hlink"/>
              </a:buClr>
              <a:buSzPct val="70000"/>
              <a:defRPr/>
            </a:pPr>
            <a:r>
              <a:rPr lang="ar-SA" sz="2000" b="1" dirty="0" smtClean="0"/>
              <a:t>                                                                           </a:t>
            </a:r>
            <a:r>
              <a:rPr lang="ar-SA" sz="2000" b="1" dirty="0" smtClean="0"/>
              <a:t>                   </a:t>
            </a:r>
            <a:r>
              <a:rPr lang="en-US" sz="2000" b="1" dirty="0" smtClean="0">
                <a:solidFill>
                  <a:srgbClr val="FF0000"/>
                </a:solidFill>
              </a:rPr>
              <a:t>00</a:t>
            </a:r>
            <a:r>
              <a:rPr lang="ar-SA" sz="2000" b="1" dirty="0" smtClean="0"/>
              <a:t>     </a:t>
            </a:r>
            <a:r>
              <a:rPr lang="en-US" sz="2000" b="1" dirty="0" smtClean="0">
                <a:solidFill>
                  <a:srgbClr val="FF0000"/>
                </a:solidFill>
              </a:rPr>
              <a:t>10</a:t>
            </a:r>
            <a:r>
              <a:rPr lang="en-GB" sz="2000" b="1" dirty="0" smtClean="0">
                <a:solidFill>
                  <a:srgbClr val="FF0000"/>
                </a:solidFill>
              </a:rPr>
              <a:t>0</a:t>
            </a:r>
            <a:r>
              <a:rPr lang="en-US" sz="2000" b="1" dirty="0" smtClean="0">
                <a:solidFill>
                  <a:srgbClr val="FF0000"/>
                </a:solidFill>
              </a:rPr>
              <a:t>00</a:t>
            </a:r>
            <a:endParaRPr lang="ar-SA" sz="2000" b="1" dirty="0" smtClean="0"/>
          </a:p>
          <a:p>
            <a:pPr rtl="1">
              <a:buClr>
                <a:schemeClr val="hlink"/>
              </a:buClr>
              <a:buSzPct val="70000"/>
              <a:buFont typeface="Wingdings" pitchFamily="2" charset="2"/>
              <a:buNone/>
              <a:defRPr/>
            </a:pPr>
            <a:r>
              <a:rPr lang="ar-SA" sz="2000" b="1" dirty="0" smtClean="0"/>
              <a:t>إلى</a:t>
            </a:r>
            <a:r>
              <a:rPr lang="en-US" sz="2000" b="1" dirty="0" smtClean="0"/>
              <a:t> </a:t>
            </a:r>
            <a:r>
              <a:rPr lang="ar-SA" sz="2000" b="1" dirty="0"/>
              <a:t>السادة/.....</a:t>
            </a:r>
            <a:r>
              <a:rPr lang="ar-SA" sz="2000" b="1" dirty="0">
                <a:solidFill>
                  <a:srgbClr val="FF0000"/>
                </a:solidFill>
              </a:rPr>
              <a:t>منِشأة </a:t>
            </a:r>
            <a:r>
              <a:rPr lang="ar-SA" sz="2000" b="1" dirty="0" smtClean="0">
                <a:solidFill>
                  <a:srgbClr val="FF0000"/>
                </a:solidFill>
              </a:rPr>
              <a:t>التوفيق</a:t>
            </a:r>
            <a:r>
              <a:rPr lang="ar-SA" sz="2000" b="1" dirty="0" smtClean="0"/>
              <a:t>......(المشتري - المسحوب </a:t>
            </a:r>
            <a:r>
              <a:rPr lang="ar-SA" sz="2000" b="1" dirty="0"/>
              <a:t>عليه)	</a:t>
            </a:r>
            <a:endParaRPr lang="ar-SA" sz="2000" b="1" dirty="0">
              <a:solidFill>
                <a:srgbClr val="FF0000"/>
              </a:solidFill>
            </a:endParaRPr>
          </a:p>
          <a:p>
            <a:pPr rtl="1">
              <a:buClr>
                <a:schemeClr val="hlink"/>
              </a:buClr>
              <a:buSzPct val="70000"/>
              <a:defRPr/>
            </a:pPr>
            <a:r>
              <a:rPr lang="ar-SA" sz="2000" b="1" dirty="0"/>
              <a:t>ادفعوا لأمر/........</a:t>
            </a:r>
            <a:r>
              <a:rPr lang="ar-SA" sz="2000" b="1" dirty="0">
                <a:solidFill>
                  <a:srgbClr val="FF0000"/>
                </a:solidFill>
              </a:rPr>
              <a:t>منشأة </a:t>
            </a:r>
            <a:r>
              <a:rPr lang="ar-SA" sz="2000" b="1" dirty="0" smtClean="0">
                <a:solidFill>
                  <a:srgbClr val="FF0000"/>
                </a:solidFill>
              </a:rPr>
              <a:t>النجاح</a:t>
            </a:r>
            <a:r>
              <a:rPr lang="ar-SA" sz="2000" b="1" dirty="0" smtClean="0"/>
              <a:t>......(البائع –الساحب - المستفيد) </a:t>
            </a:r>
            <a:endParaRPr lang="ar-SA" sz="2000" b="1" dirty="0"/>
          </a:p>
          <a:p>
            <a:pPr rtl="1">
              <a:buClr>
                <a:schemeClr val="hlink"/>
              </a:buClr>
              <a:buSzPct val="70000"/>
              <a:defRPr/>
            </a:pPr>
            <a:r>
              <a:rPr lang="ar-SA" sz="2000" b="1" dirty="0"/>
              <a:t>مبلغا وقدره</a:t>
            </a:r>
            <a:r>
              <a:rPr lang="ar-SA" sz="2000" b="1" dirty="0" smtClean="0"/>
              <a:t>/....</a:t>
            </a:r>
            <a:r>
              <a:rPr lang="ar-SA" sz="2000" b="1" dirty="0" smtClean="0">
                <a:solidFill>
                  <a:srgbClr val="FF0000"/>
                </a:solidFill>
              </a:rPr>
              <a:t>فقط عشرة آلاف ريال لا غير،</a:t>
            </a:r>
            <a:r>
              <a:rPr lang="ar-SA" sz="2000" b="1" dirty="0" smtClean="0"/>
              <a:t>..... (المبلغ بالحروف)</a:t>
            </a:r>
          </a:p>
          <a:p>
            <a:pPr rtl="1">
              <a:buClr>
                <a:schemeClr val="hlink"/>
              </a:buClr>
              <a:buSzPct val="70000"/>
              <a:buFont typeface="Wingdings" pitchFamily="2" charset="2"/>
              <a:buNone/>
              <a:defRPr/>
            </a:pPr>
            <a:r>
              <a:rPr lang="ar-SA" sz="2000" b="1" dirty="0" smtClean="0"/>
              <a:t>بتاريخ</a:t>
            </a:r>
            <a:r>
              <a:rPr lang="ar-SA" sz="2000" b="1" dirty="0"/>
              <a:t>/ </a:t>
            </a:r>
            <a:r>
              <a:rPr lang="ar-SA" sz="2000" b="1" dirty="0" smtClean="0">
                <a:solidFill>
                  <a:srgbClr val="FF0000"/>
                </a:solidFill>
              </a:rPr>
              <a:t>1431/7/10هـ</a:t>
            </a:r>
            <a:r>
              <a:rPr lang="ar-SA" sz="2000" b="1" dirty="0" smtClean="0"/>
              <a:t> </a:t>
            </a:r>
            <a:r>
              <a:rPr lang="ar-SA" sz="2000" b="1" dirty="0"/>
              <a:t>(تاريخ الاستحقاق)</a:t>
            </a:r>
          </a:p>
          <a:p>
            <a:pPr rtl="1">
              <a:buClr>
                <a:schemeClr val="hlink"/>
              </a:buClr>
              <a:buSzPct val="70000"/>
              <a:buFont typeface="Wingdings" pitchFamily="2" charset="2"/>
              <a:buNone/>
              <a:defRPr/>
            </a:pPr>
            <a:r>
              <a:rPr lang="ar-SA" sz="2000" b="1" dirty="0"/>
              <a:t>والقيمة </a:t>
            </a:r>
            <a:r>
              <a:rPr lang="ar-SA" sz="2000" b="1" dirty="0" smtClean="0"/>
              <a:t>وصلت/ </a:t>
            </a:r>
            <a:r>
              <a:rPr lang="ar-SA" sz="2000" b="1" dirty="0"/>
              <a:t>..........</a:t>
            </a:r>
            <a:r>
              <a:rPr lang="ar-SA" sz="2000" b="1" dirty="0">
                <a:solidFill>
                  <a:srgbClr val="FF0000"/>
                </a:solidFill>
              </a:rPr>
              <a:t>بضاعة</a:t>
            </a:r>
            <a:r>
              <a:rPr lang="ar-SA" sz="2000" b="1" dirty="0"/>
              <a:t> </a:t>
            </a:r>
            <a:r>
              <a:rPr lang="ar-SA" sz="2000" b="1" dirty="0" smtClean="0"/>
              <a:t>..............(مقابل الوفاء)</a:t>
            </a:r>
            <a:endParaRPr lang="ar-SA" sz="2000" b="1" dirty="0"/>
          </a:p>
          <a:p>
            <a:pPr rtl="1">
              <a:buClr>
                <a:schemeClr val="hlink"/>
              </a:buClr>
              <a:buSzPct val="70000"/>
              <a:buFont typeface="Wingdings" pitchFamily="2" charset="2"/>
              <a:buNone/>
              <a:defRPr/>
            </a:pPr>
            <a:endParaRPr lang="ar-SA" sz="2000" b="1" dirty="0">
              <a:effectLst>
                <a:outerShdw blurRad="38100" dist="38100" dir="2700000" algn="tl">
                  <a:srgbClr val="000000"/>
                </a:outerShdw>
              </a:effectLst>
            </a:endParaRPr>
          </a:p>
          <a:p>
            <a:pPr rtl="1">
              <a:buClr>
                <a:schemeClr val="hlink"/>
              </a:buClr>
              <a:buSzPct val="70000"/>
              <a:buFont typeface="Wingdings" pitchFamily="2" charset="2"/>
              <a:buNone/>
              <a:defRPr/>
            </a:pPr>
            <a:r>
              <a:rPr lang="ar-SA" sz="2000" b="1" dirty="0" smtClean="0"/>
              <a:t>      توقيع الساحب                                               مقبول في </a:t>
            </a:r>
            <a:r>
              <a:rPr lang="ar-SA" sz="2000" b="1" dirty="0" smtClean="0">
                <a:solidFill>
                  <a:srgbClr val="FF0000"/>
                </a:solidFill>
              </a:rPr>
              <a:t>1431/5/10هـ </a:t>
            </a:r>
            <a:r>
              <a:rPr lang="ar-SA" sz="2000" b="1" dirty="0"/>
              <a:t>(</a:t>
            </a:r>
            <a:r>
              <a:rPr lang="ar-SA" sz="2000" b="1" dirty="0" smtClean="0"/>
              <a:t>تاريخ القبول)</a:t>
            </a:r>
          </a:p>
          <a:p>
            <a:pPr rtl="1">
              <a:buClr>
                <a:schemeClr val="hlink"/>
              </a:buClr>
              <a:buSzPct val="70000"/>
              <a:buFont typeface="Wingdings" pitchFamily="2" charset="2"/>
              <a:buNone/>
              <a:defRPr/>
            </a:pPr>
            <a:r>
              <a:rPr lang="ar-SA" sz="2000" b="1" dirty="0" smtClean="0"/>
              <a:t>       ..............                                                         توقيع </a:t>
            </a:r>
            <a:r>
              <a:rPr lang="ar-SA" sz="2000" b="1" dirty="0"/>
              <a:t>(المسحوب عليه</a:t>
            </a:r>
            <a:r>
              <a:rPr lang="ar-SA" sz="2000" b="1" dirty="0" smtClean="0"/>
              <a:t>)</a:t>
            </a:r>
          </a:p>
          <a:p>
            <a:pPr rtl="1">
              <a:buClr>
                <a:schemeClr val="hlink"/>
              </a:buClr>
              <a:buSzPct val="70000"/>
              <a:buFont typeface="Wingdings" pitchFamily="2" charset="2"/>
              <a:buNone/>
              <a:defRPr/>
            </a:pPr>
            <a:r>
              <a:rPr lang="ar-SA" sz="2000" b="1" dirty="0" smtClean="0"/>
              <a:t>                                                                                      ................</a:t>
            </a:r>
            <a:endParaRPr lang="en-US" sz="2000" b="1" dirty="0"/>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8</a:t>
            </a:fld>
            <a:endParaRPr lang="en-US" dirty="0">
              <a:solidFill>
                <a:prstClr val="white"/>
              </a:solidFill>
              <a:cs typeface="Arial" pitchFamily="34" charset="0"/>
            </a:endParaRPr>
          </a:p>
        </p:txBody>
      </p:sp>
    </p:spTree>
    <p:extLst>
      <p:ext uri="{BB962C8B-B14F-4D97-AF65-F5344CB8AC3E}">
        <p14:creationId xmlns:p14="http://schemas.microsoft.com/office/powerpoint/2010/main" val="226424984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bg/>
                                          </p:spTgt>
                                        </p:tgtEl>
                                        <p:attrNameLst>
                                          <p:attrName>style.visibility</p:attrName>
                                        </p:attrNameLst>
                                      </p:cBhvr>
                                      <p:to>
                                        <p:strVal val="visible"/>
                                      </p:to>
                                    </p:set>
                                    <p:animEffect transition="in" filter="blinds(horizontal)">
                                      <p:cBhvr>
                                        <p:cTn id="12" dur="500"/>
                                        <p:tgtEl>
                                          <p:spTgt spid="5">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linds(horizontal)">
                                      <p:cBhvr>
                                        <p:cTn id="17" dur="500"/>
                                        <p:tgtEl>
                                          <p:spTgt spid="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blinds(horizontal)">
                                      <p:cBhvr>
                                        <p:cTn id="22" dur="500"/>
                                        <p:tgtEl>
                                          <p:spTgt spid="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blinds(horizontal)">
                                      <p:cBhvr>
                                        <p:cTn id="27" dur="500"/>
                                        <p:tgtEl>
                                          <p:spTgt spid="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blinds(horizontal)">
                                      <p:cBhvr>
                                        <p:cTn id="32" dur="500"/>
                                        <p:tgtEl>
                                          <p:spTgt spid="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blinds(horizontal)">
                                      <p:cBhvr>
                                        <p:cTn id="37" dur="500"/>
                                        <p:tgtEl>
                                          <p:spTgt spid="5">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Effect transition="in" filter="blinds(horizontal)">
                                      <p:cBhvr>
                                        <p:cTn id="42" dur="500"/>
                                        <p:tgtEl>
                                          <p:spTgt spid="5">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
                                            <p:txEl>
                                              <p:pRg st="7" end="7"/>
                                            </p:txEl>
                                          </p:spTgt>
                                        </p:tgtEl>
                                        <p:attrNameLst>
                                          <p:attrName>style.visibility</p:attrName>
                                        </p:attrNameLst>
                                      </p:cBhvr>
                                      <p:to>
                                        <p:strVal val="visible"/>
                                      </p:to>
                                    </p:set>
                                    <p:animEffect transition="in" filter="blinds(horizontal)">
                                      <p:cBhvr>
                                        <p:cTn id="47" dur="500"/>
                                        <p:tgtEl>
                                          <p:spTgt spid="5">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blinds(horizontal)">
                                      <p:cBhvr>
                                        <p:cTn id="52" dur="500"/>
                                        <p:tgtEl>
                                          <p:spTgt spid="5">
                                            <p:txEl>
                                              <p:pRg st="9" end="9"/>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5">
                                            <p:txEl>
                                              <p:pRg st="10" end="10"/>
                                            </p:txEl>
                                          </p:spTgt>
                                        </p:tgtEl>
                                        <p:attrNameLst>
                                          <p:attrName>style.visibility</p:attrName>
                                        </p:attrNameLst>
                                      </p:cBhvr>
                                      <p:to>
                                        <p:strVal val="visible"/>
                                      </p:to>
                                    </p:set>
                                    <p:animEffect transition="in" filter="blinds(horizontal)">
                                      <p:cBhvr>
                                        <p:cTn id="57" dur="500"/>
                                        <p:tgtEl>
                                          <p:spTgt spid="5">
                                            <p:txEl>
                                              <p:pRg st="10" end="10"/>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5">
                                            <p:txEl>
                                              <p:pRg st="11" end="11"/>
                                            </p:txEl>
                                          </p:spTgt>
                                        </p:tgtEl>
                                        <p:attrNameLst>
                                          <p:attrName>style.visibility</p:attrName>
                                        </p:attrNameLst>
                                      </p:cBhvr>
                                      <p:to>
                                        <p:strVal val="visible"/>
                                      </p:to>
                                    </p:set>
                                    <p:animEffect transition="in" filter="blinds(horizontal)">
                                      <p:cBhvr>
                                        <p:cTn id="62" dur="500"/>
                                        <p:tgtEl>
                                          <p:spTgt spid="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a:solidFill>
            <a:schemeClr val="accent1"/>
          </a:solidFill>
        </p:spPr>
        <p:txBody>
          <a:bodyPr/>
          <a:lstStyle/>
          <a:p>
            <a:pPr>
              <a:defRPr/>
            </a:pPr>
            <a:r>
              <a:rPr lang="ar-SA" sz="3200" dirty="0" smtClean="0"/>
              <a:t/>
            </a:r>
            <a:br>
              <a:rPr lang="ar-SA" sz="3200" dirty="0" smtClean="0"/>
            </a:br>
            <a:r>
              <a:rPr lang="en-GB" sz="3200" dirty="0" smtClean="0"/>
              <a:t> </a:t>
            </a:r>
            <a:r>
              <a:rPr lang="en-GB" sz="3200" dirty="0" smtClean="0">
                <a:solidFill>
                  <a:srgbClr val="FF0000"/>
                </a:solidFill>
              </a:rPr>
              <a:t>Promissory Note</a:t>
            </a:r>
            <a:r>
              <a:rPr lang="ar-SA" sz="3200" b="1" dirty="0" smtClean="0">
                <a:solidFill>
                  <a:schemeClr val="tx1"/>
                </a:solidFill>
              </a:rPr>
              <a:t>السند </a:t>
            </a:r>
            <a:r>
              <a:rPr lang="ar-SA" sz="3200" b="1" dirty="0" err="1" smtClean="0">
                <a:solidFill>
                  <a:schemeClr val="tx1"/>
                </a:solidFill>
              </a:rPr>
              <a:t>الإذني</a:t>
            </a:r>
            <a:r>
              <a:rPr lang="ar-SA" sz="3200" b="1" dirty="0" smtClean="0">
                <a:solidFill>
                  <a:schemeClr val="tx1"/>
                </a:solidFill>
              </a:rPr>
              <a:t> </a:t>
            </a:r>
            <a:r>
              <a:rPr lang="ar-SA" sz="3200" dirty="0" smtClean="0"/>
              <a:t/>
            </a:r>
            <a:br>
              <a:rPr lang="ar-SA" sz="3200" dirty="0" smtClean="0"/>
            </a:br>
            <a:endParaRPr lang="en-GB" sz="3200" dirty="0"/>
          </a:p>
        </p:txBody>
      </p:sp>
      <p:sp>
        <p:nvSpPr>
          <p:cNvPr id="8" name="Content Placeholder 7"/>
          <p:cNvSpPr>
            <a:spLocks noGrp="1"/>
          </p:cNvSpPr>
          <p:nvPr>
            <p:ph idx="1"/>
          </p:nvPr>
        </p:nvSpPr>
        <p:spPr>
          <a:xfrm>
            <a:off x="457200" y="1371601"/>
            <a:ext cx="8229600" cy="4754563"/>
          </a:xfrm>
        </p:spPr>
        <p:txBody>
          <a:bodyPr/>
          <a:lstStyle/>
          <a:p>
            <a:pPr algn="just" rtl="1">
              <a:lnSpc>
                <a:spcPct val="150000"/>
              </a:lnSpc>
              <a:buFont typeface="Wingdings" pitchFamily="2" charset="2"/>
              <a:buChar char="§"/>
            </a:pPr>
            <a:r>
              <a:rPr lang="ar-SA" altLang="en-US" sz="2800" dirty="0" smtClean="0">
                <a:cs typeface="Arial" pitchFamily="34" charset="0"/>
              </a:rPr>
              <a:t>تعهد كتابي غير معلق على شرط يحرره المدين(المسحوب عليه/المشتري) بدفع مبلغ معين في تاريخ معين (تاريخ الاستحقاق) أو عند الطلب للدائن أو لحامله.</a:t>
            </a:r>
          </a:p>
          <a:p>
            <a:pPr algn="just" rtl="1">
              <a:lnSpc>
                <a:spcPct val="150000"/>
              </a:lnSpc>
              <a:buFont typeface="Wingdings" pitchFamily="2" charset="2"/>
              <a:buChar char="§"/>
            </a:pPr>
            <a:r>
              <a:rPr lang="ar-SA" altLang="en-US" sz="2800" dirty="0" smtClean="0">
                <a:cs typeface="Arial" pitchFamily="34" charset="0"/>
              </a:rPr>
              <a:t>يتضمن السند </a:t>
            </a:r>
            <a:r>
              <a:rPr lang="ar-SA" altLang="en-US" sz="2800" dirty="0" err="1" smtClean="0">
                <a:cs typeface="Arial" pitchFamily="34" charset="0"/>
              </a:rPr>
              <a:t>الإذني</a:t>
            </a:r>
            <a:r>
              <a:rPr lang="ar-SA" altLang="en-US" sz="2800" dirty="0" smtClean="0">
                <a:cs typeface="Arial" pitchFamily="34" charset="0"/>
              </a:rPr>
              <a:t> نفس المعلومات التي يجب تضمينها الكمبيالة مع ملاحظة أن السند </a:t>
            </a:r>
            <a:r>
              <a:rPr lang="ar-SA" altLang="en-US" sz="2800" dirty="0" err="1" smtClean="0">
                <a:cs typeface="Arial" pitchFamily="34" charset="0"/>
              </a:rPr>
              <a:t>الإذني</a:t>
            </a:r>
            <a:r>
              <a:rPr lang="ar-SA" altLang="en-US" sz="2800" dirty="0" smtClean="0">
                <a:cs typeface="Arial" pitchFamily="34" charset="0"/>
              </a:rPr>
              <a:t> لا يشترط فيه توقيع المسحوب عليه بما يفيد القبول لأنه هو الذي يحرره وهو اعتراف بالقبول.</a:t>
            </a:r>
          </a:p>
          <a:p>
            <a:pPr algn="just" rtl="1">
              <a:lnSpc>
                <a:spcPct val="150000"/>
              </a:lnSpc>
              <a:buFont typeface="Arial" pitchFamily="34" charset="0"/>
              <a:buChar char="•"/>
            </a:pPr>
            <a:endParaRPr lang="en-GB" altLang="en-US" dirty="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9</a:t>
            </a:fld>
            <a:endParaRPr lang="en-US" dirty="0">
              <a:solidFill>
                <a:prstClr val="white"/>
              </a:solidFill>
              <a:cs typeface="Arial" pitchFamily="34" charset="0"/>
            </a:endParaRPr>
          </a:p>
        </p:txBody>
      </p:sp>
    </p:spTree>
    <p:extLst>
      <p:ext uri="{BB962C8B-B14F-4D97-AF65-F5344CB8AC3E}">
        <p14:creationId xmlns:p14="http://schemas.microsoft.com/office/powerpoint/2010/main" val="370389539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linds(horizontal)">
                                      <p:cBhvr>
                                        <p:cTn id="12" dur="500"/>
                                        <p:tgtEl>
                                          <p:spTgt spid="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blinds(horizontal)">
                                      <p:cBhvr>
                                        <p:cTn id="1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633046" y="762000"/>
          <a:ext cx="7877908"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10</a:t>
            </a:fld>
            <a:endParaRPr lang="en-US" dirty="0">
              <a:solidFill>
                <a:prstClr val="white"/>
              </a:solidFill>
              <a:cs typeface="Arial" pitchFamily="34" charset="0"/>
            </a:endParaRPr>
          </a:p>
        </p:txBody>
      </p:sp>
    </p:spTree>
    <p:extLst>
      <p:ext uri="{BB962C8B-B14F-4D97-AF65-F5344CB8AC3E}">
        <p14:creationId xmlns:p14="http://schemas.microsoft.com/office/powerpoint/2010/main" val="520201570"/>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600" b="1" dirty="0" smtClean="0">
                <a:solidFill>
                  <a:schemeClr val="tx1"/>
                </a:solidFill>
              </a:rPr>
              <a:t>شكل السند </a:t>
            </a:r>
            <a:r>
              <a:rPr lang="ar-SA" sz="3600" b="1" dirty="0" err="1" smtClean="0">
                <a:solidFill>
                  <a:schemeClr val="tx1"/>
                </a:solidFill>
              </a:rPr>
              <a:t>الإذني</a:t>
            </a:r>
            <a:endParaRPr lang="en-GB" sz="3600" b="1" dirty="0">
              <a:solidFill>
                <a:schemeClr val="tx1"/>
              </a:solidFill>
            </a:endParaRPr>
          </a:p>
        </p:txBody>
      </p:sp>
      <p:sp>
        <p:nvSpPr>
          <p:cNvPr id="5" name="Rectangle 9"/>
          <p:cNvSpPr>
            <a:spLocks noGrp="1" noChangeArrowheads="1"/>
          </p:cNvSpPr>
          <p:nvPr>
            <p:ph idx="1"/>
          </p:nvPr>
        </p:nvSpPr>
        <p:spPr>
          <a:xfrm>
            <a:off x="323528" y="1124744"/>
            <a:ext cx="8405446" cy="4806280"/>
          </a:xfrm>
          <a:solidFill>
            <a:schemeClr val="accent6">
              <a:lumMod val="40000"/>
              <a:lumOff val="60000"/>
            </a:schemeClr>
          </a:solidFill>
        </p:spPr>
        <p:txBody>
          <a:bodyPr/>
          <a:lstStyle/>
          <a:p>
            <a:pPr rtl="1">
              <a:buClr>
                <a:schemeClr val="hlink"/>
              </a:buClr>
              <a:buSzPct val="70000"/>
              <a:buFont typeface="Wingdings" pitchFamily="2" charset="2"/>
              <a:buNone/>
              <a:defRPr/>
            </a:pPr>
            <a:endParaRPr lang="ar-SA" sz="2000" b="1" dirty="0">
              <a:effectLst>
                <a:outerShdw blurRad="38100" dist="38100" dir="2700000" algn="tl">
                  <a:srgbClr val="000000"/>
                </a:outerShdw>
              </a:effectLst>
            </a:endParaRPr>
          </a:p>
          <a:p>
            <a:pPr rtl="1">
              <a:buClr>
                <a:schemeClr val="hlink"/>
              </a:buClr>
              <a:buSzPct val="70000"/>
              <a:defRPr/>
            </a:pPr>
            <a:r>
              <a:rPr lang="ar-SA" sz="2000" b="1" dirty="0" smtClean="0"/>
              <a:t>الدمام في  </a:t>
            </a:r>
            <a:r>
              <a:rPr lang="ar-SA" sz="2000" b="1" dirty="0" smtClean="0">
                <a:solidFill>
                  <a:srgbClr val="FF0000"/>
                </a:solidFill>
              </a:rPr>
              <a:t>1431/5/10هـ</a:t>
            </a:r>
            <a:r>
              <a:rPr lang="ar-SA" sz="2000" b="1" dirty="0" smtClean="0"/>
              <a:t>  </a:t>
            </a:r>
            <a:r>
              <a:rPr lang="ar-SA" sz="2000" b="1" dirty="0" smtClean="0">
                <a:solidFill>
                  <a:srgbClr val="FFFF00"/>
                </a:solidFill>
              </a:rPr>
              <a:t>  </a:t>
            </a:r>
            <a:r>
              <a:rPr lang="ar-SA" sz="2000" b="1" dirty="0" smtClean="0"/>
              <a:t>(تاريخ التحرير) 	             (المبلغ بالأرقام)  هللة     ريال </a:t>
            </a:r>
            <a:r>
              <a:rPr lang="ar-SA" sz="2000" b="1" dirty="0"/>
              <a:t>						    </a:t>
            </a:r>
            <a:r>
              <a:rPr lang="ar-SA" sz="2000" b="1" dirty="0" smtClean="0"/>
              <a:t>                 </a:t>
            </a:r>
            <a:r>
              <a:rPr lang="en-US" sz="2000" b="1" dirty="0" smtClean="0"/>
              <a:t>  </a:t>
            </a:r>
            <a:r>
              <a:rPr lang="en-US" sz="2000" b="1" dirty="0" smtClean="0">
                <a:solidFill>
                  <a:srgbClr val="FF0000"/>
                </a:solidFill>
              </a:rPr>
              <a:t>00</a:t>
            </a:r>
            <a:r>
              <a:rPr lang="ar-SA" sz="2000" b="1" dirty="0">
                <a:solidFill>
                  <a:srgbClr val="FF0000"/>
                </a:solidFill>
              </a:rPr>
              <a:t> </a:t>
            </a:r>
            <a:r>
              <a:rPr lang="en-US" sz="2000" b="1" dirty="0" smtClean="0">
                <a:solidFill>
                  <a:srgbClr val="FF0000"/>
                </a:solidFill>
              </a:rPr>
              <a:t>100</a:t>
            </a:r>
            <a:r>
              <a:rPr lang="en-GB" sz="2000" b="1" dirty="0" smtClean="0">
                <a:solidFill>
                  <a:srgbClr val="FF0000"/>
                </a:solidFill>
              </a:rPr>
              <a:t>0</a:t>
            </a:r>
            <a:r>
              <a:rPr lang="en-US" sz="2000" b="1" dirty="0" smtClean="0">
                <a:solidFill>
                  <a:srgbClr val="FF0000"/>
                </a:solidFill>
              </a:rPr>
              <a:t>0</a:t>
            </a:r>
            <a:endParaRPr lang="ar-SA" sz="2000" b="1" dirty="0">
              <a:solidFill>
                <a:srgbClr val="FF0000"/>
              </a:solidFill>
            </a:endParaRPr>
          </a:p>
          <a:p>
            <a:pPr rtl="1">
              <a:lnSpc>
                <a:spcPct val="150000"/>
              </a:lnSpc>
              <a:buClr>
                <a:schemeClr val="hlink"/>
              </a:buClr>
              <a:buSzPct val="70000"/>
              <a:defRPr/>
            </a:pPr>
            <a:r>
              <a:rPr lang="en-US" sz="2000" b="1" dirty="0"/>
              <a:t>     </a:t>
            </a:r>
            <a:r>
              <a:rPr lang="ar-SA" sz="2000" b="1" dirty="0" smtClean="0"/>
              <a:t>إنه في تاريخ </a:t>
            </a:r>
            <a:r>
              <a:rPr lang="ar-SA" sz="2000" b="1" dirty="0" smtClean="0">
                <a:solidFill>
                  <a:srgbClr val="FF0000"/>
                </a:solidFill>
              </a:rPr>
              <a:t>1431/7/10هـ</a:t>
            </a:r>
            <a:r>
              <a:rPr lang="ar-SA" sz="2000" b="1" dirty="0" smtClean="0"/>
              <a:t>  (تاريخ الاستحقاق)</a:t>
            </a:r>
            <a:endParaRPr lang="ar-SA" sz="2000" b="1" dirty="0"/>
          </a:p>
          <a:p>
            <a:pPr rtl="1">
              <a:lnSpc>
                <a:spcPct val="150000"/>
              </a:lnSpc>
              <a:buClr>
                <a:schemeClr val="hlink"/>
              </a:buClr>
              <a:buSzPct val="70000"/>
              <a:defRPr/>
            </a:pPr>
            <a:r>
              <a:rPr lang="en-US" sz="2000" b="1" dirty="0"/>
              <a:t>     </a:t>
            </a:r>
            <a:r>
              <a:rPr lang="ar-SA" sz="2000" b="1" dirty="0"/>
              <a:t>أتعهد بأن أدفع لأمر/........</a:t>
            </a:r>
            <a:r>
              <a:rPr lang="ar-SA" sz="2000" b="1" dirty="0">
                <a:solidFill>
                  <a:srgbClr val="FF0000"/>
                </a:solidFill>
              </a:rPr>
              <a:t>منشأة </a:t>
            </a:r>
            <a:r>
              <a:rPr lang="ar-SA" sz="2000" b="1" dirty="0" smtClean="0">
                <a:solidFill>
                  <a:srgbClr val="FF0000"/>
                </a:solidFill>
              </a:rPr>
              <a:t>النجاح</a:t>
            </a:r>
            <a:r>
              <a:rPr lang="ar-SA" sz="2000" b="1" dirty="0" smtClean="0"/>
              <a:t>....... (الدائن - المستفيد) </a:t>
            </a:r>
            <a:endParaRPr lang="ar-SA" sz="2000" b="1" dirty="0"/>
          </a:p>
          <a:p>
            <a:pPr rtl="1">
              <a:lnSpc>
                <a:spcPct val="150000"/>
              </a:lnSpc>
              <a:buClr>
                <a:schemeClr val="hlink"/>
              </a:buClr>
              <a:buSzPct val="70000"/>
              <a:buFont typeface="Wingdings" pitchFamily="2" charset="2"/>
              <a:buNone/>
              <a:defRPr/>
            </a:pPr>
            <a:r>
              <a:rPr lang="en-US" sz="2000" b="1" dirty="0"/>
              <a:t>     </a:t>
            </a:r>
            <a:r>
              <a:rPr lang="ar-SA" sz="2000" b="1" dirty="0"/>
              <a:t>مبلغا وقدره</a:t>
            </a:r>
            <a:r>
              <a:rPr lang="ar-SA" sz="2000" b="1" dirty="0" smtClean="0"/>
              <a:t>/....</a:t>
            </a:r>
            <a:r>
              <a:rPr lang="ar-SA" sz="2000" b="1" dirty="0" smtClean="0">
                <a:solidFill>
                  <a:srgbClr val="FF0000"/>
                </a:solidFill>
              </a:rPr>
              <a:t>فقط عشرة آلاف </a:t>
            </a:r>
            <a:r>
              <a:rPr lang="ar-SA" sz="2000" b="1" dirty="0">
                <a:solidFill>
                  <a:srgbClr val="FF0000"/>
                </a:solidFill>
              </a:rPr>
              <a:t>ريال </a:t>
            </a:r>
            <a:r>
              <a:rPr lang="ar-SA" sz="2000" b="1" dirty="0" err="1" smtClean="0">
                <a:solidFill>
                  <a:srgbClr val="FF0000"/>
                </a:solidFill>
              </a:rPr>
              <a:t>لاغير</a:t>
            </a:r>
            <a:r>
              <a:rPr lang="ar-SA" sz="2000" b="1" dirty="0"/>
              <a:t>.....(المبلغ بالحروف)</a:t>
            </a:r>
          </a:p>
          <a:p>
            <a:pPr rtl="1">
              <a:lnSpc>
                <a:spcPct val="150000"/>
              </a:lnSpc>
              <a:buClr>
                <a:schemeClr val="hlink"/>
              </a:buClr>
              <a:buSzPct val="70000"/>
              <a:buFont typeface="Wingdings" pitchFamily="2" charset="2"/>
              <a:buNone/>
              <a:defRPr/>
            </a:pPr>
            <a:r>
              <a:rPr lang="en-US" sz="2000" b="1" dirty="0"/>
              <a:t>     </a:t>
            </a:r>
            <a:r>
              <a:rPr lang="ar-SA" sz="2000" b="1" dirty="0"/>
              <a:t>والقيمة وصلتنا/ ..........</a:t>
            </a:r>
            <a:r>
              <a:rPr lang="ar-SA" sz="2000" b="1" dirty="0">
                <a:solidFill>
                  <a:srgbClr val="FF0000"/>
                </a:solidFill>
              </a:rPr>
              <a:t>بضاعة</a:t>
            </a:r>
            <a:r>
              <a:rPr lang="ar-SA" sz="2000" b="1" dirty="0"/>
              <a:t> ..............(مقابل الوفاء)</a:t>
            </a:r>
          </a:p>
          <a:p>
            <a:pPr rtl="1">
              <a:buClr>
                <a:schemeClr val="hlink"/>
              </a:buClr>
              <a:buSzPct val="70000"/>
              <a:buFont typeface="Wingdings" pitchFamily="2" charset="2"/>
              <a:buNone/>
              <a:defRPr/>
            </a:pPr>
            <a:endParaRPr lang="ar-SA" sz="2000" b="1" dirty="0"/>
          </a:p>
          <a:p>
            <a:pPr rtl="1">
              <a:buClr>
                <a:schemeClr val="hlink"/>
              </a:buClr>
              <a:buSzPct val="70000"/>
              <a:buFont typeface="Wingdings" pitchFamily="2" charset="2"/>
              <a:buNone/>
              <a:defRPr/>
            </a:pPr>
            <a:r>
              <a:rPr lang="ar-SA" sz="2000" b="1" dirty="0"/>
              <a:t>					</a:t>
            </a:r>
            <a:r>
              <a:rPr lang="ar-SA" sz="2000" b="1" dirty="0" smtClean="0"/>
              <a:t>                                   توقيع </a:t>
            </a:r>
            <a:r>
              <a:rPr lang="ar-SA" sz="2000" b="1" dirty="0"/>
              <a:t>(المسحوب عليه</a:t>
            </a:r>
            <a:r>
              <a:rPr lang="ar-SA" sz="2000" b="1" dirty="0" smtClean="0"/>
              <a:t>)</a:t>
            </a:r>
            <a:endParaRPr lang="en-US" sz="2000" b="1" dirty="0" smtClean="0"/>
          </a:p>
          <a:p>
            <a:pPr rtl="1">
              <a:buClr>
                <a:schemeClr val="hlink"/>
              </a:buClr>
              <a:buSzPct val="70000"/>
              <a:buFont typeface="Wingdings" pitchFamily="2" charset="2"/>
              <a:buNone/>
              <a:defRPr/>
            </a:pPr>
            <a:r>
              <a:rPr lang="ar-SA" sz="2000" b="1" dirty="0" smtClean="0"/>
              <a:t>                                                                                                ................</a:t>
            </a:r>
          </a:p>
          <a:p>
            <a:pPr rtl="1">
              <a:buClr>
                <a:schemeClr val="hlink"/>
              </a:buClr>
              <a:buSzPct val="70000"/>
              <a:buFont typeface="Wingdings" pitchFamily="2" charset="2"/>
              <a:buNone/>
              <a:defRPr/>
            </a:pPr>
            <a:r>
              <a:rPr lang="ar-SA" sz="2000" b="1" dirty="0" smtClean="0"/>
              <a:t>                                                                                                 منشأة التوفيق</a:t>
            </a:r>
            <a:endParaRPr lang="en-US" sz="2000" b="1" dirty="0">
              <a:effectLst>
                <a:outerShdw blurRad="38100" dist="38100" dir="2700000" algn="tl">
                  <a:srgbClr val="000000"/>
                </a:outerShdw>
              </a:effectLst>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11</a:t>
            </a:fld>
            <a:endParaRPr lang="en-US" dirty="0">
              <a:solidFill>
                <a:prstClr val="white"/>
              </a:solidFill>
              <a:cs typeface="Arial" pitchFamily="34" charset="0"/>
            </a:endParaRPr>
          </a:p>
        </p:txBody>
      </p:sp>
    </p:spTree>
    <p:extLst>
      <p:ext uri="{BB962C8B-B14F-4D97-AF65-F5344CB8AC3E}">
        <p14:creationId xmlns:p14="http://schemas.microsoft.com/office/powerpoint/2010/main" val="5523263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bg/>
                                          </p:spTgt>
                                        </p:tgtEl>
                                        <p:attrNameLst>
                                          <p:attrName>style.visibility</p:attrName>
                                        </p:attrNameLst>
                                      </p:cBhvr>
                                      <p:to>
                                        <p:strVal val="visible"/>
                                      </p:to>
                                    </p:set>
                                    <p:animEffect transition="in" filter="blinds(horizontal)">
                                      <p:cBhvr>
                                        <p:cTn id="12" dur="500"/>
                                        <p:tgtEl>
                                          <p:spTgt spid="5">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linds(horizontal)">
                                      <p:cBhvr>
                                        <p:cTn id="17" dur="500"/>
                                        <p:tgtEl>
                                          <p:spTgt spid="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blinds(horizontal)">
                                      <p:cBhvr>
                                        <p:cTn id="22" dur="500"/>
                                        <p:tgtEl>
                                          <p:spTgt spid="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blinds(horizontal)">
                                      <p:cBhvr>
                                        <p:cTn id="27" dur="500"/>
                                        <p:tgtEl>
                                          <p:spTgt spid="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blinds(horizontal)">
                                      <p:cBhvr>
                                        <p:cTn id="32" dur="500"/>
                                        <p:tgtEl>
                                          <p:spTgt spid="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blinds(horizontal)">
                                      <p:cBhvr>
                                        <p:cTn id="37" dur="500"/>
                                        <p:tgtEl>
                                          <p:spTgt spid="5">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blinds(horizontal)">
                                      <p:cBhvr>
                                        <p:cTn id="42" dur="500"/>
                                        <p:tgtEl>
                                          <p:spTgt spid="5">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blinds(horizontal)">
                                      <p:cBhvr>
                                        <p:cTn id="47" dur="500"/>
                                        <p:tgtEl>
                                          <p:spTgt spid="5">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blinds(horizontal)">
                                      <p:cBhvr>
                                        <p:cTn id="52"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chemeClr val="tx1"/>
                </a:solidFill>
              </a:rPr>
              <a:t>أهم الفروق بين الكمبيالة والسند </a:t>
            </a:r>
            <a:r>
              <a:rPr lang="ar-SA" sz="3200" b="1" dirty="0" err="1" smtClean="0">
                <a:solidFill>
                  <a:schemeClr val="tx1"/>
                </a:solidFill>
              </a:rPr>
              <a:t>الإذني</a:t>
            </a:r>
            <a:endParaRPr lang="en-GB" sz="3200" b="1" dirty="0">
              <a:solidFill>
                <a:schemeClr val="tx1"/>
              </a:solidFill>
            </a:endParaRPr>
          </a:p>
        </p:txBody>
      </p:sp>
      <p:graphicFrame>
        <p:nvGraphicFramePr>
          <p:cNvPr id="6" name="Content Placeholder 5"/>
          <p:cNvGraphicFramePr>
            <a:graphicFrameLocks noGrp="1"/>
          </p:cNvGraphicFramePr>
          <p:nvPr>
            <p:ph idx="1"/>
          </p:nvPr>
        </p:nvGraphicFramePr>
        <p:xfrm>
          <a:off x="457200" y="1600201"/>
          <a:ext cx="8229600" cy="3840698"/>
        </p:xfrm>
        <a:graphic>
          <a:graphicData uri="http://schemas.openxmlformats.org/drawingml/2006/table">
            <a:tbl>
              <a:tblPr firstRow="1" bandRow="1">
                <a:tableStyleId>{5C22544A-7EE6-4342-B048-85BDC9FD1C3A}</a:tableStyleId>
              </a:tblPr>
              <a:tblGrid>
                <a:gridCol w="2743200"/>
                <a:gridCol w="2743200"/>
                <a:gridCol w="2743200"/>
              </a:tblGrid>
              <a:tr h="457242">
                <a:tc>
                  <a:txBody>
                    <a:bodyPr/>
                    <a:lstStyle/>
                    <a:p>
                      <a:pPr algn="ctr"/>
                      <a:r>
                        <a:rPr lang="ar-SA" sz="2400" b="1" dirty="0" smtClean="0"/>
                        <a:t>السند </a:t>
                      </a:r>
                      <a:r>
                        <a:rPr lang="ar-SA" sz="2400" b="1" dirty="0" err="1" smtClean="0"/>
                        <a:t>الإذني</a:t>
                      </a:r>
                      <a:endParaRPr lang="en-GB" sz="2400" b="1" dirty="0"/>
                    </a:p>
                  </a:txBody>
                  <a:tcPr marL="84406" marR="84406" marT="45724" marB="45724">
                    <a:solidFill>
                      <a:schemeClr val="accent6"/>
                    </a:solidFill>
                  </a:tcPr>
                </a:tc>
                <a:tc>
                  <a:txBody>
                    <a:bodyPr/>
                    <a:lstStyle/>
                    <a:p>
                      <a:pPr algn="ctr"/>
                      <a:r>
                        <a:rPr lang="ar-SA" sz="2400" b="1" dirty="0" smtClean="0"/>
                        <a:t>الكمبيالة</a:t>
                      </a:r>
                      <a:endParaRPr lang="en-GB" sz="2400" b="1" dirty="0"/>
                    </a:p>
                  </a:txBody>
                  <a:tcPr marL="84406" marR="84406" marT="45724" marB="45724">
                    <a:solidFill>
                      <a:schemeClr val="accent6"/>
                    </a:solidFill>
                  </a:tcPr>
                </a:tc>
                <a:tc>
                  <a:txBody>
                    <a:bodyPr/>
                    <a:lstStyle/>
                    <a:p>
                      <a:pPr algn="ctr"/>
                      <a:r>
                        <a:rPr lang="ar-SA" sz="2400" b="1" dirty="0" smtClean="0"/>
                        <a:t> مجالات الفروق</a:t>
                      </a:r>
                      <a:endParaRPr lang="en-GB" sz="2400" b="1" dirty="0"/>
                    </a:p>
                  </a:txBody>
                  <a:tcPr marL="84406" marR="84406" marT="45724" marB="45724">
                    <a:solidFill>
                      <a:schemeClr val="accent6"/>
                    </a:solidFill>
                  </a:tcPr>
                </a:tc>
              </a:tr>
              <a:tr h="457242">
                <a:tc>
                  <a:txBody>
                    <a:bodyPr/>
                    <a:lstStyle/>
                    <a:p>
                      <a:pPr algn="ctr"/>
                      <a:r>
                        <a:rPr lang="ar-SA" sz="2400" b="0" dirty="0" smtClean="0"/>
                        <a:t>تعهد</a:t>
                      </a:r>
                      <a:r>
                        <a:rPr lang="ar-SA" sz="2400" b="0" baseline="0" dirty="0" smtClean="0"/>
                        <a:t> كتابي</a:t>
                      </a:r>
                      <a:endParaRPr lang="en-GB" sz="2400" b="0" dirty="0"/>
                    </a:p>
                  </a:txBody>
                  <a:tcPr marL="84406" marR="84406" marT="45724" marB="45724"/>
                </a:tc>
                <a:tc>
                  <a:txBody>
                    <a:bodyPr/>
                    <a:lstStyle/>
                    <a:p>
                      <a:pPr algn="ctr"/>
                      <a:r>
                        <a:rPr lang="ar-SA" sz="2400" b="0" dirty="0" smtClean="0"/>
                        <a:t>أمر كتابي</a:t>
                      </a:r>
                      <a:endParaRPr lang="en-GB" sz="2400" b="0" dirty="0"/>
                    </a:p>
                  </a:txBody>
                  <a:tcPr marL="84406" marR="84406" marT="45724" marB="45724"/>
                </a:tc>
                <a:tc>
                  <a:txBody>
                    <a:bodyPr/>
                    <a:lstStyle/>
                    <a:p>
                      <a:pPr algn="r" rtl="1">
                        <a:buFont typeface="Wingdings" pitchFamily="2" charset="2"/>
                        <a:buChar char="Ø"/>
                      </a:pPr>
                      <a:r>
                        <a:rPr lang="ar-SA" sz="2400" b="1" dirty="0" smtClean="0">
                          <a:solidFill>
                            <a:srgbClr val="FF0000"/>
                          </a:solidFill>
                        </a:rPr>
                        <a:t>التوجيه</a:t>
                      </a:r>
                      <a:endParaRPr lang="en-GB" sz="2400" b="1" dirty="0">
                        <a:solidFill>
                          <a:srgbClr val="FF0000"/>
                        </a:solidFill>
                      </a:endParaRPr>
                    </a:p>
                  </a:txBody>
                  <a:tcPr marL="84406" marR="84406" marT="45724" marB="45724"/>
                </a:tc>
              </a:tr>
              <a:tr h="457242">
                <a:tc>
                  <a:txBody>
                    <a:bodyPr/>
                    <a:lstStyle/>
                    <a:p>
                      <a:pPr algn="ctr"/>
                      <a:r>
                        <a:rPr lang="ar-SA" sz="2400" b="0" dirty="0" smtClean="0"/>
                        <a:t>المدين (المسحوب عليه)</a:t>
                      </a:r>
                      <a:endParaRPr lang="en-GB" sz="2400" b="0" dirty="0"/>
                    </a:p>
                  </a:txBody>
                  <a:tcPr marL="84406" marR="84406" marT="45724" marB="45724"/>
                </a:tc>
                <a:tc>
                  <a:txBody>
                    <a:bodyPr/>
                    <a:lstStyle/>
                    <a:p>
                      <a:pPr algn="ctr"/>
                      <a:r>
                        <a:rPr lang="ar-SA" sz="2400" b="0" dirty="0" smtClean="0"/>
                        <a:t>الدائن (الساحب)</a:t>
                      </a:r>
                      <a:endParaRPr lang="en-GB" sz="2400" b="0" dirty="0"/>
                    </a:p>
                  </a:txBody>
                  <a:tcPr marL="84406" marR="84406" marT="45724" marB="45724"/>
                </a:tc>
                <a:tc>
                  <a:txBody>
                    <a:bodyPr/>
                    <a:lstStyle/>
                    <a:p>
                      <a:pPr algn="r" rtl="1">
                        <a:buFont typeface="Wingdings" pitchFamily="2" charset="2"/>
                        <a:buChar char="Ø"/>
                      </a:pPr>
                      <a:r>
                        <a:rPr lang="ar-SA" sz="2400" b="1" dirty="0" smtClean="0">
                          <a:solidFill>
                            <a:srgbClr val="FF0000"/>
                          </a:solidFill>
                        </a:rPr>
                        <a:t>المحرر</a:t>
                      </a:r>
                      <a:endParaRPr lang="en-GB" sz="2400" b="1" dirty="0">
                        <a:solidFill>
                          <a:srgbClr val="FF0000"/>
                        </a:solidFill>
                      </a:endParaRPr>
                    </a:p>
                  </a:txBody>
                  <a:tcPr marL="84406" marR="84406" marT="45724" marB="45724"/>
                </a:tc>
              </a:tr>
              <a:tr h="457242">
                <a:tc>
                  <a:txBody>
                    <a:bodyPr/>
                    <a:lstStyle/>
                    <a:p>
                      <a:pPr algn="ctr"/>
                      <a:r>
                        <a:rPr lang="ar-SA" sz="2400" b="0" dirty="0" smtClean="0"/>
                        <a:t>طرفان</a:t>
                      </a:r>
                      <a:endParaRPr lang="en-GB" sz="2400" b="0" dirty="0"/>
                    </a:p>
                  </a:txBody>
                  <a:tcPr marL="84406" marR="84406" marT="45724" marB="45724"/>
                </a:tc>
                <a:tc>
                  <a:txBody>
                    <a:bodyPr/>
                    <a:lstStyle/>
                    <a:p>
                      <a:pPr algn="ctr"/>
                      <a:r>
                        <a:rPr lang="ar-SA" sz="2400" b="0" dirty="0" smtClean="0"/>
                        <a:t>ثلاثة أطراف</a:t>
                      </a:r>
                      <a:endParaRPr lang="en-GB" sz="2400" b="0" dirty="0"/>
                    </a:p>
                  </a:txBody>
                  <a:tcPr marL="84406" marR="84406" marT="45724" marB="45724"/>
                </a:tc>
                <a:tc>
                  <a:txBody>
                    <a:bodyPr/>
                    <a:lstStyle/>
                    <a:p>
                      <a:pPr algn="r" rtl="1">
                        <a:buFont typeface="Wingdings" pitchFamily="2" charset="2"/>
                        <a:buChar char="Ø"/>
                      </a:pPr>
                      <a:r>
                        <a:rPr lang="ar-SA" sz="2400" b="1" dirty="0" smtClean="0">
                          <a:solidFill>
                            <a:srgbClr val="FF0000"/>
                          </a:solidFill>
                        </a:rPr>
                        <a:t>عدد الأطراف</a:t>
                      </a:r>
                      <a:endParaRPr lang="en-GB" sz="2400" b="1" dirty="0">
                        <a:solidFill>
                          <a:srgbClr val="FF0000"/>
                        </a:solidFill>
                      </a:endParaRPr>
                    </a:p>
                  </a:txBody>
                  <a:tcPr marL="84406" marR="84406" marT="45724" marB="45724"/>
                </a:tc>
              </a:tr>
              <a:tr h="1188829">
                <a:tc>
                  <a:txBody>
                    <a:bodyPr/>
                    <a:lstStyle/>
                    <a:p>
                      <a:pPr algn="just"/>
                      <a:r>
                        <a:rPr lang="ar-SA" sz="2400" b="0" dirty="0" smtClean="0"/>
                        <a:t>لا يشترط توقيع المسحوب عليه لأنه هو الذي يحرره وهو اعتراف صريح</a:t>
                      </a:r>
                      <a:r>
                        <a:rPr lang="ar-SA" sz="2400" b="0" baseline="0" dirty="0" smtClean="0"/>
                        <a:t> بالقبول</a:t>
                      </a:r>
                      <a:endParaRPr lang="en-GB" sz="2400" b="0" dirty="0"/>
                    </a:p>
                  </a:txBody>
                  <a:tcPr marL="84406" marR="84406" marT="45724" marB="45724"/>
                </a:tc>
                <a:tc>
                  <a:txBody>
                    <a:bodyPr/>
                    <a:lstStyle/>
                    <a:p>
                      <a:pPr algn="just" rtl="1"/>
                      <a:r>
                        <a:rPr lang="ar-SA" sz="2400" b="0" dirty="0" smtClean="0"/>
                        <a:t>يشترط توقيع المسحوب</a:t>
                      </a:r>
                      <a:r>
                        <a:rPr lang="ar-SA" sz="2400" b="0" baseline="0" dirty="0" smtClean="0"/>
                        <a:t>  عليه بما يفيد القبول</a:t>
                      </a:r>
                      <a:endParaRPr lang="en-GB" sz="2400" b="0" dirty="0"/>
                    </a:p>
                  </a:txBody>
                  <a:tcPr marL="84406" marR="84406" marT="45724" marB="45724"/>
                </a:tc>
                <a:tc>
                  <a:txBody>
                    <a:bodyPr/>
                    <a:lstStyle/>
                    <a:p>
                      <a:pPr algn="r" rtl="1">
                        <a:buFont typeface="Wingdings" pitchFamily="2" charset="2"/>
                        <a:buChar char="Ø"/>
                      </a:pPr>
                      <a:r>
                        <a:rPr lang="ar-SA" sz="2400" b="1" dirty="0" smtClean="0">
                          <a:solidFill>
                            <a:srgbClr val="FF0000"/>
                          </a:solidFill>
                        </a:rPr>
                        <a:t>شرط</a:t>
                      </a:r>
                      <a:r>
                        <a:rPr lang="ar-SA" sz="2400" b="1" baseline="0" dirty="0" smtClean="0">
                          <a:solidFill>
                            <a:srgbClr val="FF0000"/>
                          </a:solidFill>
                        </a:rPr>
                        <a:t> التوقيع بالقبول</a:t>
                      </a:r>
                      <a:endParaRPr lang="en-GB" sz="2400" b="1" dirty="0">
                        <a:solidFill>
                          <a:srgbClr val="FF0000"/>
                        </a:solidFill>
                      </a:endParaRPr>
                    </a:p>
                  </a:txBody>
                  <a:tcPr marL="84406" marR="84406" marT="45724" marB="45724"/>
                </a:tc>
              </a:tr>
              <a:tr h="457242">
                <a:tc>
                  <a:txBody>
                    <a:bodyPr/>
                    <a:lstStyle/>
                    <a:p>
                      <a:pPr algn="r"/>
                      <a:r>
                        <a:rPr lang="ar-SA" sz="2400" b="0" dirty="0" smtClean="0"/>
                        <a:t>الديون التجارية والمدنية</a:t>
                      </a:r>
                      <a:endParaRPr lang="en-GB" sz="2400" b="0" dirty="0"/>
                    </a:p>
                  </a:txBody>
                  <a:tcPr marL="84406" marR="84406" marT="45724" marB="45724"/>
                </a:tc>
                <a:tc>
                  <a:txBody>
                    <a:bodyPr/>
                    <a:lstStyle/>
                    <a:p>
                      <a:pPr algn="r"/>
                      <a:r>
                        <a:rPr lang="ar-SA" sz="2400" b="0" dirty="0" smtClean="0"/>
                        <a:t>الديون التجارية</a:t>
                      </a:r>
                      <a:endParaRPr lang="en-GB" sz="2400" b="0" dirty="0"/>
                    </a:p>
                  </a:txBody>
                  <a:tcPr marL="84406" marR="84406" marT="45724" marB="45724"/>
                </a:tc>
                <a:tc>
                  <a:txBody>
                    <a:bodyPr/>
                    <a:lstStyle/>
                    <a:p>
                      <a:pPr algn="r" rtl="1">
                        <a:buFont typeface="Wingdings" pitchFamily="2" charset="2"/>
                        <a:buChar char="Ø"/>
                      </a:pPr>
                      <a:r>
                        <a:rPr lang="ar-SA" sz="2400" b="1" dirty="0" smtClean="0">
                          <a:solidFill>
                            <a:srgbClr val="FF0000"/>
                          </a:solidFill>
                        </a:rPr>
                        <a:t>مجال التعامل</a:t>
                      </a:r>
                      <a:endParaRPr lang="en-GB" sz="2400" b="1" dirty="0">
                        <a:solidFill>
                          <a:srgbClr val="FF0000"/>
                        </a:solidFill>
                      </a:endParaRPr>
                    </a:p>
                  </a:txBody>
                  <a:tcPr marL="84406" marR="84406" marT="45724" marB="45724"/>
                </a:tc>
              </a:tr>
            </a:tbl>
          </a:graphicData>
        </a:graphic>
      </p:graphicFrame>
      <p:sp>
        <p:nvSpPr>
          <p:cNvPr id="7"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12</a:t>
            </a:fld>
            <a:endParaRPr lang="en-US" dirty="0">
              <a:solidFill>
                <a:prstClr val="white"/>
              </a:solidFill>
              <a:cs typeface="Arial" pitchFamily="34" charset="0"/>
            </a:endParaRPr>
          </a:p>
        </p:txBody>
      </p:sp>
    </p:spTree>
    <p:extLst>
      <p:ext uri="{BB962C8B-B14F-4D97-AF65-F5344CB8AC3E}">
        <p14:creationId xmlns:p14="http://schemas.microsoft.com/office/powerpoint/2010/main" val="305435455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93250204"/>
              </p:ext>
            </p:extLst>
          </p:nvPr>
        </p:nvGraphicFramePr>
        <p:xfrm>
          <a:off x="492369" y="609601"/>
          <a:ext cx="8088923" cy="50969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Left Arrow 3"/>
          <p:cNvSpPr/>
          <p:nvPr/>
        </p:nvSpPr>
        <p:spPr>
          <a:xfrm>
            <a:off x="5838093" y="4038600"/>
            <a:ext cx="211015" cy="484188"/>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5" name="Left Arrow 4"/>
          <p:cNvSpPr/>
          <p:nvPr/>
        </p:nvSpPr>
        <p:spPr>
          <a:xfrm>
            <a:off x="7244862" y="4038600"/>
            <a:ext cx="211015" cy="484188"/>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 name="Left Arrow 5"/>
          <p:cNvSpPr/>
          <p:nvPr/>
        </p:nvSpPr>
        <p:spPr>
          <a:xfrm>
            <a:off x="3024554" y="4038600"/>
            <a:ext cx="211015" cy="484188"/>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7" name="Left Arrow 6"/>
          <p:cNvSpPr/>
          <p:nvPr/>
        </p:nvSpPr>
        <p:spPr>
          <a:xfrm>
            <a:off x="1688123" y="4038600"/>
            <a:ext cx="211015" cy="484188"/>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9"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13</a:t>
            </a:fld>
            <a:endParaRPr lang="en-US" dirty="0">
              <a:solidFill>
                <a:prstClr val="white"/>
              </a:solidFill>
              <a:cs typeface="Arial" pitchFamily="34" charset="0"/>
            </a:endParaRPr>
          </a:p>
        </p:txBody>
      </p:sp>
    </p:spTree>
    <p:extLst>
      <p:ext uri="{BB962C8B-B14F-4D97-AF65-F5344CB8AC3E}">
        <p14:creationId xmlns:p14="http://schemas.microsoft.com/office/powerpoint/2010/main" val="1994396859"/>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en-GB" sz="3200" dirty="0" smtClean="0">
                <a:solidFill>
                  <a:srgbClr val="FF0000"/>
                </a:solidFill>
              </a:rPr>
              <a:t>Notes Receivables</a:t>
            </a:r>
            <a:r>
              <a:rPr lang="ar-SA" sz="3200" b="1" dirty="0" smtClean="0">
                <a:solidFill>
                  <a:schemeClr val="tx1"/>
                </a:solidFill>
              </a:rPr>
              <a:t>أولاً:</a:t>
            </a:r>
            <a:r>
              <a:rPr lang="ar-SA" sz="3200" dirty="0" smtClean="0">
                <a:solidFill>
                  <a:schemeClr val="tx1"/>
                </a:solidFill>
              </a:rPr>
              <a:t> </a:t>
            </a:r>
            <a:r>
              <a:rPr lang="ar-SA" sz="3200" b="1" dirty="0" smtClean="0">
                <a:solidFill>
                  <a:schemeClr val="tx1"/>
                </a:solidFill>
              </a:rPr>
              <a:t>أوراق القبض  </a:t>
            </a:r>
            <a:endParaRPr lang="en-GB" sz="3200" b="1" dirty="0">
              <a:solidFill>
                <a:schemeClr val="tx1"/>
              </a:solidFill>
            </a:endParaRPr>
          </a:p>
        </p:txBody>
      </p:sp>
      <p:sp>
        <p:nvSpPr>
          <p:cNvPr id="3" name="Content Placeholder 2"/>
          <p:cNvSpPr>
            <a:spLocks noGrp="1"/>
          </p:cNvSpPr>
          <p:nvPr>
            <p:ph idx="1"/>
          </p:nvPr>
        </p:nvSpPr>
        <p:spPr>
          <a:xfrm>
            <a:off x="457200" y="1371601"/>
            <a:ext cx="8229600" cy="4754563"/>
          </a:xfrm>
        </p:spPr>
        <p:txBody>
          <a:bodyPr/>
          <a:lstStyle/>
          <a:p>
            <a:pPr algn="just" rtl="1">
              <a:lnSpc>
                <a:spcPct val="150000"/>
              </a:lnSpc>
            </a:pPr>
            <a:r>
              <a:rPr lang="ar-SA" altLang="en-US" sz="2800" dirty="0" smtClean="0">
                <a:cs typeface="Arial" pitchFamily="34" charset="0"/>
              </a:rPr>
              <a:t>تنشأ عندما تستلم المنشأة كمبيالة أو سند إذني من المدين سداداً لحسابه المدين الذي نشأ نتيجة البيع الآجل</a:t>
            </a:r>
          </a:p>
          <a:p>
            <a:pPr algn="just" rtl="1">
              <a:lnSpc>
                <a:spcPct val="150000"/>
              </a:lnSpc>
            </a:pPr>
            <a:r>
              <a:rPr lang="ar-SA" altLang="en-US" sz="2800" b="1" dirty="0" smtClean="0">
                <a:solidFill>
                  <a:srgbClr val="FF0000"/>
                </a:solidFill>
                <a:cs typeface="Arial" pitchFamily="34" charset="0"/>
              </a:rPr>
              <a:t>مثال: </a:t>
            </a:r>
            <a:r>
              <a:rPr lang="ar-SA" altLang="en-US" sz="2800" dirty="0" smtClean="0">
                <a:cs typeface="Arial" pitchFamily="34" charset="0"/>
              </a:rPr>
              <a:t>باعت منشأة الهدى بضاعة لمحلات الأمل بمبلغ 50000 ريال على الحساب في 1431/1/1هـ، وفي 1431/1/5هـ سحبت منشأة الهدى كمبيالة على محلات الأمل بالمبلغ المستحق عليها استحقاق ثلاثة أشهر من تاريخ البيع، وقد قبلتها.</a:t>
            </a:r>
            <a:endParaRPr lang="en-GB" altLang="en-US" sz="2800" dirty="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14</a:t>
            </a:fld>
            <a:endParaRPr lang="en-US" dirty="0">
              <a:solidFill>
                <a:prstClr val="white"/>
              </a:solidFill>
              <a:cs typeface="Arial" pitchFamily="34" charset="0"/>
            </a:endParaRPr>
          </a:p>
        </p:txBody>
      </p:sp>
    </p:spTree>
    <p:extLst>
      <p:ext uri="{BB962C8B-B14F-4D97-AF65-F5344CB8AC3E}">
        <p14:creationId xmlns:p14="http://schemas.microsoft.com/office/powerpoint/2010/main" val="359755878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chemeClr val="accent1"/>
          </a:solidFill>
        </p:spPr>
        <p:txBody>
          <a:bodyPr/>
          <a:lstStyle/>
          <a:p>
            <a:pPr>
              <a:defRPr/>
            </a:pPr>
            <a:r>
              <a:rPr lang="ar-SA" sz="3200" dirty="0" smtClean="0">
                <a:solidFill>
                  <a:srgbClr val="FF0000"/>
                </a:solidFill>
              </a:rPr>
              <a:t>في هذه الحالة تكون القيود في دفاتر منشأة الهدى كما يلي:</a:t>
            </a:r>
            <a:endParaRPr lang="en-GB" sz="3200" dirty="0">
              <a:solidFill>
                <a:srgbClr val="FF0000"/>
              </a:solidFill>
            </a:endParaRPr>
          </a:p>
        </p:txBody>
      </p:sp>
      <p:sp>
        <p:nvSpPr>
          <p:cNvPr id="3" name="Content Placeholder 2"/>
          <p:cNvSpPr>
            <a:spLocks noGrp="1"/>
          </p:cNvSpPr>
          <p:nvPr>
            <p:ph sz="half" idx="13"/>
          </p:nvPr>
        </p:nvSpPr>
        <p:spPr>
          <a:xfrm>
            <a:off x="4501662" y="1447800"/>
            <a:ext cx="4462827" cy="4114800"/>
          </a:xfrm>
          <a:solidFill>
            <a:schemeClr val="accent6">
              <a:lumMod val="20000"/>
              <a:lumOff val="80000"/>
            </a:schemeClr>
          </a:solidFill>
        </p:spPr>
        <p:txBody>
          <a:bodyPr/>
          <a:lstStyle/>
          <a:p>
            <a:pPr>
              <a:defRPr/>
            </a:pPr>
            <a:endParaRPr lang="en-GB" dirty="0"/>
          </a:p>
        </p:txBody>
      </p:sp>
      <p:sp>
        <p:nvSpPr>
          <p:cNvPr id="4" name="Content Placeholder 3"/>
          <p:cNvSpPr>
            <a:spLocks noGrp="1"/>
          </p:cNvSpPr>
          <p:nvPr>
            <p:ph sz="half" idx="1"/>
          </p:nvPr>
        </p:nvSpPr>
        <p:spPr>
          <a:xfrm>
            <a:off x="107504" y="1447800"/>
            <a:ext cx="4253481" cy="4114800"/>
          </a:xfrm>
          <a:solidFill>
            <a:schemeClr val="accent1">
              <a:lumMod val="20000"/>
              <a:lumOff val="80000"/>
            </a:schemeClr>
          </a:solidFill>
        </p:spPr>
        <p:txBody>
          <a:bodyPr/>
          <a:lstStyle/>
          <a:p>
            <a:pPr algn="l" rtl="0">
              <a:defRPr/>
            </a:pPr>
            <a:endParaRPr lang="en-GB" sz="2400" dirty="0"/>
          </a:p>
        </p:txBody>
      </p:sp>
      <p:sp>
        <p:nvSpPr>
          <p:cNvPr id="6" name="Rectangle 5"/>
          <p:cNvSpPr>
            <a:spLocks noGrp="1" noChangeArrowheads="1"/>
          </p:cNvSpPr>
          <p:nvPr/>
        </p:nvSpPr>
        <p:spPr bwMode="auto">
          <a:xfrm>
            <a:off x="4712677" y="1447801"/>
            <a:ext cx="112541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1">
              <a:spcBef>
                <a:spcPct val="20000"/>
              </a:spcBef>
              <a:buFont typeface="Arial" pitchFamily="34" charset="0"/>
              <a:buNone/>
            </a:pPr>
            <a:r>
              <a:rPr lang="ar-SA" altLang="en-US" sz="2400" b="1" u="sng" dirty="0">
                <a:solidFill>
                  <a:srgbClr val="002060"/>
                </a:solidFill>
                <a:latin typeface="Calibri" pitchFamily="34" charset="0"/>
              </a:rPr>
              <a:t>في </a:t>
            </a:r>
            <a:r>
              <a:rPr lang="ar-SA" altLang="en-US" sz="2400" b="1" u="sng" dirty="0">
                <a:latin typeface="Calibri" pitchFamily="34" charset="0"/>
              </a:rPr>
              <a:t>1/1</a:t>
            </a:r>
            <a:endParaRPr lang="en-GB" altLang="en-US" sz="2400" b="1" dirty="0">
              <a:solidFill>
                <a:srgbClr val="002060"/>
              </a:solidFill>
              <a:latin typeface="Calibri" pitchFamily="34" charset="0"/>
            </a:endParaRPr>
          </a:p>
        </p:txBody>
      </p:sp>
      <p:sp>
        <p:nvSpPr>
          <p:cNvPr id="7" name="Rectangle 6"/>
          <p:cNvSpPr>
            <a:spLocks noChangeArrowheads="1"/>
          </p:cNvSpPr>
          <p:nvPr/>
        </p:nvSpPr>
        <p:spPr bwMode="auto">
          <a:xfrm>
            <a:off x="4501663" y="2209801"/>
            <a:ext cx="44628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b="1" dirty="0">
                <a:solidFill>
                  <a:srgbClr val="FF0000"/>
                </a:solidFill>
              </a:rPr>
              <a:t>50000</a:t>
            </a:r>
            <a:r>
              <a:rPr lang="ar-SA" altLang="en-US" sz="2400" b="1" dirty="0"/>
              <a:t>      من حـ / المدينين </a:t>
            </a:r>
            <a:r>
              <a:rPr lang="ar-SA" altLang="en-US" sz="2000" b="1" dirty="0"/>
              <a:t>(محلات الأمل)</a:t>
            </a:r>
            <a:endParaRPr lang="en-GB" altLang="en-US" sz="2000" b="1" dirty="0"/>
          </a:p>
        </p:txBody>
      </p:sp>
      <p:sp>
        <p:nvSpPr>
          <p:cNvPr id="8" name="Rectangle 7"/>
          <p:cNvSpPr>
            <a:spLocks noChangeArrowheads="1"/>
          </p:cNvSpPr>
          <p:nvPr/>
        </p:nvSpPr>
        <p:spPr bwMode="auto">
          <a:xfrm>
            <a:off x="4712677" y="3886200"/>
            <a:ext cx="3376246"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000" b="1">
                <a:solidFill>
                  <a:srgbClr val="0070C0"/>
                </a:solidFill>
              </a:rPr>
              <a:t>     إثبات مبيعات على الحساب</a:t>
            </a:r>
            <a:endParaRPr lang="en-GB" altLang="en-US" sz="2000" b="1">
              <a:solidFill>
                <a:srgbClr val="0070C0"/>
              </a:solidFill>
            </a:endParaRPr>
          </a:p>
        </p:txBody>
      </p:sp>
      <p:sp>
        <p:nvSpPr>
          <p:cNvPr id="9" name="Rectangle 7"/>
          <p:cNvSpPr>
            <a:spLocks noChangeArrowheads="1"/>
          </p:cNvSpPr>
          <p:nvPr/>
        </p:nvSpPr>
        <p:spPr bwMode="auto">
          <a:xfrm>
            <a:off x="4994030" y="4191001"/>
            <a:ext cx="28183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ـــــــــــــــــــــــــــــــــــــــــ</a:t>
            </a:r>
            <a:endParaRPr lang="en-GB" altLang="en-US" sz="2400" b="1" dirty="0"/>
          </a:p>
        </p:txBody>
      </p:sp>
      <p:sp>
        <p:nvSpPr>
          <p:cNvPr id="10" name="Rectangle 9"/>
          <p:cNvSpPr>
            <a:spLocks noChangeArrowheads="1"/>
          </p:cNvSpPr>
          <p:nvPr/>
        </p:nvSpPr>
        <p:spPr bwMode="auto">
          <a:xfrm>
            <a:off x="4501662" y="2971801"/>
            <a:ext cx="39389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b="1" dirty="0">
                <a:solidFill>
                  <a:srgbClr val="FF0000"/>
                </a:solidFill>
              </a:rPr>
              <a:t>50000              </a:t>
            </a:r>
            <a:r>
              <a:rPr lang="ar-SA" altLang="en-US" sz="2400" b="1" dirty="0"/>
              <a:t>إلى حـ / المبيعات</a:t>
            </a:r>
            <a:endParaRPr lang="en-GB" altLang="en-US" sz="2400" b="1" dirty="0"/>
          </a:p>
        </p:txBody>
      </p:sp>
      <p:sp>
        <p:nvSpPr>
          <p:cNvPr id="16" name="Rectangle 15"/>
          <p:cNvSpPr>
            <a:spLocks noGrp="1" noChangeArrowheads="1"/>
          </p:cNvSpPr>
          <p:nvPr/>
        </p:nvSpPr>
        <p:spPr bwMode="auto">
          <a:xfrm>
            <a:off x="351692" y="1450021"/>
            <a:ext cx="112541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b="1" u="sng" dirty="0">
                <a:solidFill>
                  <a:srgbClr val="002060"/>
                </a:solidFill>
                <a:latin typeface="Calibri" pitchFamily="34" charset="0"/>
              </a:rPr>
              <a:t>في </a:t>
            </a:r>
            <a:r>
              <a:rPr lang="ar-SA" altLang="en-US" sz="2400" b="1" u="sng" dirty="0">
                <a:latin typeface="Calibri" pitchFamily="34" charset="0"/>
              </a:rPr>
              <a:t>1/5</a:t>
            </a:r>
            <a:endParaRPr lang="en-GB" altLang="en-US" sz="2400" b="1" dirty="0">
              <a:solidFill>
                <a:srgbClr val="002060"/>
              </a:solidFill>
              <a:latin typeface="Calibri" pitchFamily="34" charset="0"/>
            </a:endParaRPr>
          </a:p>
        </p:txBody>
      </p:sp>
      <p:sp>
        <p:nvSpPr>
          <p:cNvPr id="17" name="Rectangle 16"/>
          <p:cNvSpPr>
            <a:spLocks noChangeArrowheads="1"/>
          </p:cNvSpPr>
          <p:nvPr/>
        </p:nvSpPr>
        <p:spPr bwMode="auto">
          <a:xfrm>
            <a:off x="562708" y="2362201"/>
            <a:ext cx="3938954"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b="1" dirty="0">
                <a:solidFill>
                  <a:srgbClr val="FF0000"/>
                </a:solidFill>
              </a:rPr>
              <a:t>50000</a:t>
            </a:r>
            <a:r>
              <a:rPr lang="ar-SA" altLang="en-US" sz="2400" b="1" dirty="0"/>
              <a:t>      من حـ / أوراق القبض</a:t>
            </a:r>
            <a:endParaRPr lang="en-GB" altLang="en-US" sz="2400" b="1" dirty="0"/>
          </a:p>
        </p:txBody>
      </p:sp>
      <p:sp>
        <p:nvSpPr>
          <p:cNvPr id="18" name="Rectangle 17"/>
          <p:cNvSpPr>
            <a:spLocks noChangeArrowheads="1"/>
          </p:cNvSpPr>
          <p:nvPr/>
        </p:nvSpPr>
        <p:spPr bwMode="auto">
          <a:xfrm>
            <a:off x="351692" y="4038600"/>
            <a:ext cx="378826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eaLnBrk="1" hangingPunct="1"/>
            <a:r>
              <a:rPr lang="ar-SA" altLang="en-US" sz="2400" b="1" dirty="0">
                <a:solidFill>
                  <a:srgbClr val="0070C0"/>
                </a:solidFill>
              </a:rPr>
              <a:t>           </a:t>
            </a:r>
            <a:r>
              <a:rPr lang="ar-SA" altLang="en-US" sz="2000" b="1" dirty="0">
                <a:solidFill>
                  <a:srgbClr val="0070C0"/>
                </a:solidFill>
              </a:rPr>
              <a:t>إثبات سحب كمبيالة على  محلات       الأمل استحقاق 1431/4/1هـ</a:t>
            </a:r>
            <a:endParaRPr lang="en-GB" altLang="en-US" sz="2000" b="1" dirty="0">
              <a:solidFill>
                <a:srgbClr val="0070C0"/>
              </a:solidFill>
            </a:endParaRPr>
          </a:p>
        </p:txBody>
      </p:sp>
      <p:sp>
        <p:nvSpPr>
          <p:cNvPr id="19" name="Rectangle 7"/>
          <p:cNvSpPr>
            <a:spLocks noChangeArrowheads="1"/>
          </p:cNvSpPr>
          <p:nvPr/>
        </p:nvSpPr>
        <p:spPr bwMode="auto">
          <a:xfrm>
            <a:off x="351692" y="4724401"/>
            <a:ext cx="30681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ــــــــــــــــــــــــــــــــــــــــــــ</a:t>
            </a:r>
            <a:endParaRPr lang="en-GB" altLang="en-US" sz="2400" b="1" dirty="0"/>
          </a:p>
        </p:txBody>
      </p:sp>
      <p:sp>
        <p:nvSpPr>
          <p:cNvPr id="20" name="Rectangle 19"/>
          <p:cNvSpPr>
            <a:spLocks noChangeArrowheads="1"/>
          </p:cNvSpPr>
          <p:nvPr/>
        </p:nvSpPr>
        <p:spPr bwMode="auto">
          <a:xfrm>
            <a:off x="0" y="3124201"/>
            <a:ext cx="43609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b="1" dirty="0">
                <a:solidFill>
                  <a:srgbClr val="FF0000"/>
                </a:solidFill>
              </a:rPr>
              <a:t>     50000 </a:t>
            </a:r>
            <a:r>
              <a:rPr lang="ar-SA" altLang="en-US" sz="2400" b="1" dirty="0"/>
              <a:t>إلى حـ /المدينين</a:t>
            </a:r>
            <a:r>
              <a:rPr lang="ar-SA" altLang="en-US" sz="2000" b="1" dirty="0"/>
              <a:t>(محلات الأمل)</a:t>
            </a:r>
            <a:endParaRPr lang="en-GB" altLang="en-US" sz="2000" b="1" dirty="0"/>
          </a:p>
        </p:txBody>
      </p:sp>
      <p:sp>
        <p:nvSpPr>
          <p:cNvPr id="21"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15</a:t>
            </a:fld>
            <a:endParaRPr lang="en-US" dirty="0">
              <a:solidFill>
                <a:prstClr val="white"/>
              </a:solidFill>
              <a:cs typeface="Arial" pitchFamily="34" charset="0"/>
            </a:endParaRPr>
          </a:p>
        </p:txBody>
      </p:sp>
    </p:spTree>
    <p:extLst>
      <p:ext uri="{BB962C8B-B14F-4D97-AF65-F5344CB8AC3E}">
        <p14:creationId xmlns:p14="http://schemas.microsoft.com/office/powerpoint/2010/main" val="17023831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9" presetClass="entr" presetSubtype="0" accel="10000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18" dur="50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19" dur="50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0" dur="5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linds(horizontal)">
                                      <p:cBhvr>
                                        <p:cTn id="25" dur="5000"/>
                                        <p:tgtEl>
                                          <p:spTgt spid="1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linds(horizontal)">
                                      <p:cBhvr>
                                        <p:cTn id="30" dur="5000"/>
                                        <p:tgtEl>
                                          <p:spTgt spid="8"/>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linds(horizontal)">
                                      <p:cBhvr>
                                        <p:cTn id="35" dur="500"/>
                                        <p:tgtEl>
                                          <p:spTgt spid="9"/>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blinds(horizontal)">
                                      <p:cBhvr>
                                        <p:cTn id="40" dur="500"/>
                                        <p:tgtEl>
                                          <p:spTgt spid="16"/>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9" presetClass="entr" presetSubtype="0" accel="100000"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p:cTn id="45" dur="5000" fill="hold"/>
                                        <p:tgtEl>
                                          <p:spTgt spid="17"/>
                                        </p:tgtEl>
                                        <p:attrNameLst>
                                          <p:attrName>ppt_h</p:attrName>
                                        </p:attrNameLst>
                                      </p:cBhvr>
                                      <p:tavLst>
                                        <p:tav tm="0">
                                          <p:val>
                                            <p:strVal val="#ppt_h/20"/>
                                          </p:val>
                                        </p:tav>
                                        <p:tav tm="50000">
                                          <p:val>
                                            <p:strVal val="#ppt_h/20"/>
                                          </p:val>
                                        </p:tav>
                                        <p:tav tm="100000">
                                          <p:val>
                                            <p:strVal val="#ppt_h"/>
                                          </p:val>
                                        </p:tav>
                                      </p:tavLst>
                                    </p:anim>
                                    <p:anim calcmode="lin" valueType="num">
                                      <p:cBhvr>
                                        <p:cTn id="46" dur="5000" fill="hold"/>
                                        <p:tgtEl>
                                          <p:spTgt spid="17"/>
                                        </p:tgtEl>
                                        <p:attrNameLst>
                                          <p:attrName>ppt_w</p:attrName>
                                        </p:attrNameLst>
                                      </p:cBhvr>
                                      <p:tavLst>
                                        <p:tav tm="0">
                                          <p:val>
                                            <p:strVal val="#ppt_w+.3"/>
                                          </p:val>
                                        </p:tav>
                                        <p:tav tm="50000">
                                          <p:val>
                                            <p:strVal val="#ppt_w+.3"/>
                                          </p:val>
                                        </p:tav>
                                        <p:tav tm="100000">
                                          <p:val>
                                            <p:strVal val="#ppt_w"/>
                                          </p:val>
                                        </p:tav>
                                      </p:tavLst>
                                    </p:anim>
                                    <p:anim calcmode="lin" valueType="num">
                                      <p:cBhvr>
                                        <p:cTn id="47" dur="5000" fill="hold"/>
                                        <p:tgtEl>
                                          <p:spTgt spid="17"/>
                                        </p:tgtEl>
                                        <p:attrNameLst>
                                          <p:attrName>ppt_x</p:attrName>
                                        </p:attrNameLst>
                                      </p:cBhvr>
                                      <p:tavLst>
                                        <p:tav tm="0">
                                          <p:val>
                                            <p:strVal val="#ppt_x-.3"/>
                                          </p:val>
                                        </p:tav>
                                        <p:tav tm="50000">
                                          <p:val>
                                            <p:strVal val="#ppt_x"/>
                                          </p:val>
                                        </p:tav>
                                        <p:tav tm="100000">
                                          <p:val>
                                            <p:strVal val="#ppt_x"/>
                                          </p:val>
                                        </p:tav>
                                      </p:tavLst>
                                    </p:anim>
                                    <p:anim calcmode="lin" valueType="num">
                                      <p:cBhvr>
                                        <p:cTn id="48" dur="50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3" presetClass="entr" presetSubtype="10" fill="hold" nodeType="click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blinds(horizontal)">
                                      <p:cBhvr>
                                        <p:cTn id="53" dur="5000"/>
                                        <p:tgtEl>
                                          <p:spTgt spid="20"/>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3" presetClass="entr" presetSubtype="1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blinds(horizontal)">
                                      <p:cBhvr>
                                        <p:cTn id="58" dur="5000"/>
                                        <p:tgtEl>
                                          <p:spTgt spid="18"/>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3" presetClass="entr" presetSubtype="10" fill="hold" nodeType="click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blinds(horizontal)">
                                      <p:cBhvr>
                                        <p:cTn id="6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dirty="0" smtClean="0">
                <a:solidFill>
                  <a:srgbClr val="FF0000"/>
                </a:solidFill>
              </a:rPr>
              <a:t>في حالة سحب الكمبيالة في نفس تاريخ البيع الآجل، يجرى قيد واحد كما يلي:</a:t>
            </a:r>
            <a:endParaRPr lang="en-GB" sz="3200" dirty="0">
              <a:solidFill>
                <a:srgbClr val="FF0000"/>
              </a:solidFill>
            </a:endParaRPr>
          </a:p>
        </p:txBody>
      </p:sp>
      <p:sp>
        <p:nvSpPr>
          <p:cNvPr id="234499" name="Content Placeholder 2"/>
          <p:cNvSpPr>
            <a:spLocks noGrp="1"/>
          </p:cNvSpPr>
          <p:nvPr>
            <p:ph idx="1"/>
          </p:nvPr>
        </p:nvSpPr>
        <p:spPr/>
        <p:txBody>
          <a:bodyPr/>
          <a:lstStyle/>
          <a:p>
            <a:endParaRPr lang="en-GB" altLang="en-US" smtClean="0">
              <a:cs typeface="Arial" pitchFamily="34" charset="0"/>
            </a:endParaRPr>
          </a:p>
        </p:txBody>
      </p:sp>
      <p:sp>
        <p:nvSpPr>
          <p:cNvPr id="5" name="Rectangle 4"/>
          <p:cNvSpPr>
            <a:spLocks noGrp="1" noChangeArrowheads="1"/>
          </p:cNvSpPr>
          <p:nvPr/>
        </p:nvSpPr>
        <p:spPr bwMode="auto">
          <a:xfrm>
            <a:off x="633046" y="1676401"/>
            <a:ext cx="133643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1/1</a:t>
            </a:r>
            <a:endParaRPr lang="en-GB" altLang="en-US" sz="2400">
              <a:solidFill>
                <a:srgbClr val="002060"/>
              </a:solidFill>
              <a:latin typeface="Calibri" pitchFamily="34" charset="0"/>
            </a:endParaRPr>
          </a:p>
        </p:txBody>
      </p:sp>
      <p:sp>
        <p:nvSpPr>
          <p:cNvPr id="6" name="Rectangle 5"/>
          <p:cNvSpPr>
            <a:spLocks noChangeArrowheads="1"/>
          </p:cNvSpPr>
          <p:nvPr/>
        </p:nvSpPr>
        <p:spPr bwMode="auto">
          <a:xfrm>
            <a:off x="2180492" y="2590801"/>
            <a:ext cx="5978769"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800">
                <a:solidFill>
                  <a:srgbClr val="FF0000"/>
                </a:solidFill>
              </a:rPr>
              <a:t>50000</a:t>
            </a:r>
            <a:r>
              <a:rPr lang="ar-SA" altLang="en-US" sz="2800"/>
              <a:t>                 من حـ/ أوراق القبض</a:t>
            </a:r>
          </a:p>
        </p:txBody>
      </p:sp>
      <p:sp>
        <p:nvSpPr>
          <p:cNvPr id="7" name="Rectangle 7"/>
          <p:cNvSpPr>
            <a:spLocks noChangeArrowheads="1"/>
          </p:cNvSpPr>
          <p:nvPr/>
        </p:nvSpPr>
        <p:spPr bwMode="auto">
          <a:xfrm>
            <a:off x="1125415" y="4419601"/>
            <a:ext cx="5275385"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800">
                <a:solidFill>
                  <a:srgbClr val="0070C0"/>
                </a:solidFill>
              </a:rPr>
              <a:t>       </a:t>
            </a:r>
            <a:r>
              <a:rPr lang="ar-SA" altLang="en-US" sz="2400">
                <a:solidFill>
                  <a:srgbClr val="0070C0"/>
                </a:solidFill>
              </a:rPr>
              <a:t>إثبات مبيعات على الحساب لمحلات الأمل والحصول على كمبيالة بالمستحق</a:t>
            </a:r>
            <a:endParaRPr lang="en-GB" altLang="en-US" sz="2400">
              <a:solidFill>
                <a:srgbClr val="0070C0"/>
              </a:solidFill>
            </a:endParaRPr>
          </a:p>
        </p:txBody>
      </p:sp>
      <p:sp>
        <p:nvSpPr>
          <p:cNvPr id="8" name="Rectangle 7"/>
          <p:cNvSpPr>
            <a:spLocks noChangeArrowheads="1"/>
          </p:cNvSpPr>
          <p:nvPr/>
        </p:nvSpPr>
        <p:spPr bwMode="auto">
          <a:xfrm>
            <a:off x="1055076" y="5334001"/>
            <a:ext cx="58931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800" b="1" dirty="0">
                <a:solidFill>
                  <a:srgbClr val="FF0000"/>
                </a:solidFill>
              </a:rPr>
              <a:t> </a:t>
            </a:r>
            <a:r>
              <a:rPr lang="ar-SA" altLang="en-US" sz="2800" b="1" dirty="0"/>
              <a:t>ـــــــــــــــــــــــــــــــــــــــــــــــــــــــــــــــــــــــــــــ</a:t>
            </a:r>
            <a:endParaRPr lang="en-GB" altLang="en-US" b="1" dirty="0"/>
          </a:p>
        </p:txBody>
      </p:sp>
      <p:sp>
        <p:nvSpPr>
          <p:cNvPr id="9" name="Rectangle 8"/>
          <p:cNvSpPr>
            <a:spLocks noChangeArrowheads="1"/>
          </p:cNvSpPr>
          <p:nvPr/>
        </p:nvSpPr>
        <p:spPr bwMode="auto">
          <a:xfrm>
            <a:off x="1195754" y="3505201"/>
            <a:ext cx="583809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800">
                <a:solidFill>
                  <a:srgbClr val="FF0000"/>
                </a:solidFill>
              </a:rPr>
              <a:t>50000  </a:t>
            </a:r>
            <a:r>
              <a:rPr lang="ar-SA" altLang="en-US" sz="2800"/>
              <a:t>                      إلى حـ/ المبيعات</a:t>
            </a:r>
          </a:p>
        </p:txBody>
      </p:sp>
      <p:sp>
        <p:nvSpPr>
          <p:cNvPr id="11"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16</a:t>
            </a:fld>
            <a:endParaRPr lang="en-US" dirty="0">
              <a:solidFill>
                <a:prstClr val="white"/>
              </a:solidFill>
              <a:cs typeface="Arial" pitchFamily="34" charset="0"/>
            </a:endParaRPr>
          </a:p>
        </p:txBody>
      </p:sp>
    </p:spTree>
    <p:extLst>
      <p:ext uri="{BB962C8B-B14F-4D97-AF65-F5344CB8AC3E}">
        <p14:creationId xmlns:p14="http://schemas.microsoft.com/office/powerpoint/2010/main" val="368564983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9" presetClass="entr" presetSubtype="0" accel="10000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18" dur="50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19" dur="50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20" dur="5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linds(horizontal)">
                                      <p:cBhvr>
                                        <p:cTn id="25" dur="5000"/>
                                        <p:tgtEl>
                                          <p:spTgt spid="9"/>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linds(horizontal)">
                                      <p:cBhvr>
                                        <p:cTn id="30" dur="5000"/>
                                        <p:tgtEl>
                                          <p:spTgt spid="7"/>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blinds(horizontal)">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P spid="7" grpId="0"/>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chemeClr val="tx1"/>
                </a:solidFill>
              </a:rPr>
              <a:t>احتمالات التصرف في أوراق القبض</a:t>
            </a:r>
            <a:endParaRPr lang="en-GB" sz="3200" b="1" dirty="0">
              <a:solidFill>
                <a:schemeClr val="tx1"/>
              </a:solidFill>
            </a:endParaRPr>
          </a:p>
        </p:txBody>
      </p:sp>
      <p:sp>
        <p:nvSpPr>
          <p:cNvPr id="5" name="Rectangle 3"/>
          <p:cNvSpPr>
            <a:spLocks noGrp="1" noChangeArrowheads="1"/>
          </p:cNvSpPr>
          <p:nvPr>
            <p:ph idx="1"/>
          </p:nvPr>
        </p:nvSpPr>
        <p:spPr/>
        <p:txBody>
          <a:bodyPr/>
          <a:lstStyle/>
          <a:p>
            <a:pPr marL="609600" indent="-609600" rtl="1" eaLnBrk="1" hangingPunct="1">
              <a:lnSpc>
                <a:spcPct val="150000"/>
              </a:lnSpc>
              <a:buFont typeface="Wingdings" pitchFamily="2" charset="2"/>
              <a:buNone/>
            </a:pPr>
            <a:r>
              <a:rPr lang="ar-SA" altLang="en-US" sz="2800" b="1" dirty="0" smtClean="0">
                <a:solidFill>
                  <a:srgbClr val="FF0000"/>
                </a:solidFill>
                <a:cs typeface="Arial" pitchFamily="34" charset="0"/>
              </a:rPr>
              <a:t>توجد عدة احتمالات للتصرف في أوراق القبض:</a:t>
            </a:r>
          </a:p>
          <a:p>
            <a:pPr marL="609600" indent="-609600" rtl="1" eaLnBrk="1" hangingPunct="1">
              <a:lnSpc>
                <a:spcPct val="150000"/>
              </a:lnSpc>
              <a:buFont typeface="Wingdings" pitchFamily="2" charset="2"/>
              <a:buAutoNum type="arabicPeriod"/>
            </a:pPr>
            <a:r>
              <a:rPr lang="ar-SA" altLang="en-US" sz="2800" dirty="0" smtClean="0">
                <a:cs typeface="Arial" pitchFamily="34" charset="0"/>
              </a:rPr>
              <a:t>الاحتفاظ بالورقة حتى تاريخ الاستحقاق</a:t>
            </a:r>
          </a:p>
          <a:p>
            <a:pPr marL="609600" indent="-609600" rtl="1" eaLnBrk="1" hangingPunct="1">
              <a:lnSpc>
                <a:spcPct val="150000"/>
              </a:lnSpc>
              <a:buFont typeface="Wingdings" pitchFamily="2" charset="2"/>
              <a:buAutoNum type="arabicPeriod"/>
            </a:pPr>
            <a:r>
              <a:rPr lang="ar-SA" altLang="en-US" sz="2800" dirty="0" smtClean="0">
                <a:cs typeface="Arial" pitchFamily="34" charset="0"/>
              </a:rPr>
              <a:t>التحصيل بواسطة البنك</a:t>
            </a:r>
          </a:p>
          <a:p>
            <a:pPr marL="609600" indent="-609600" rtl="1" eaLnBrk="1" hangingPunct="1">
              <a:lnSpc>
                <a:spcPct val="150000"/>
              </a:lnSpc>
              <a:buFont typeface="Wingdings" pitchFamily="2" charset="2"/>
              <a:buAutoNum type="arabicPeriod"/>
            </a:pPr>
            <a:r>
              <a:rPr lang="ar-SA" altLang="en-US" sz="2800" dirty="0" smtClean="0">
                <a:cs typeface="Arial" pitchFamily="34" charset="0"/>
              </a:rPr>
              <a:t>خصم أو قطع الورقة لدى أحد البنوك</a:t>
            </a:r>
          </a:p>
          <a:p>
            <a:pPr marL="609600" indent="-609600" rtl="1" eaLnBrk="1" hangingPunct="1">
              <a:lnSpc>
                <a:spcPct val="150000"/>
              </a:lnSpc>
              <a:buFont typeface="Wingdings" pitchFamily="2" charset="2"/>
              <a:buAutoNum type="arabicPeriod"/>
            </a:pPr>
            <a:r>
              <a:rPr lang="ar-SA" altLang="en-US" sz="2800" dirty="0" smtClean="0">
                <a:cs typeface="Arial" pitchFamily="34" charset="0"/>
              </a:rPr>
              <a:t>تظهير أو تحويل الورقة للغير</a:t>
            </a:r>
          </a:p>
          <a:p>
            <a:pPr marL="609600" indent="-609600" rtl="1" eaLnBrk="1" hangingPunct="1">
              <a:buFont typeface="Wingdings" pitchFamily="2" charset="2"/>
              <a:buAutoNum type="arabicPeriod"/>
            </a:pPr>
            <a:endParaRPr lang="ar-SA" altLang="en-US" sz="2400" b="1" dirty="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17</a:t>
            </a:fld>
            <a:endParaRPr lang="en-US" dirty="0">
              <a:solidFill>
                <a:prstClr val="white"/>
              </a:solidFill>
              <a:cs typeface="Arial" pitchFamily="34" charset="0"/>
            </a:endParaRPr>
          </a:p>
        </p:txBody>
      </p:sp>
    </p:spTree>
    <p:extLst>
      <p:ext uri="{BB962C8B-B14F-4D97-AF65-F5344CB8AC3E}">
        <p14:creationId xmlns:p14="http://schemas.microsoft.com/office/powerpoint/2010/main" val="27643681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linds(horizontal)">
                                      <p:cBhvr>
                                        <p:cTn id="17" dur="500"/>
                                        <p:tgtEl>
                                          <p:spTgt spid="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blinds(horizontal)">
                                      <p:cBhvr>
                                        <p:cTn id="22" dur="500"/>
                                        <p:tgtEl>
                                          <p:spTgt spid="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blinds(horizontal)">
                                      <p:cBhvr>
                                        <p:cTn id="27" dur="500"/>
                                        <p:tgtEl>
                                          <p:spTgt spid="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blinds(horizontal)">
                                      <p:cBhvr>
                                        <p:cTn id="3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t/>
            </a:r>
            <a:br>
              <a:rPr lang="ar-SA" sz="3200" b="1" dirty="0" smtClean="0"/>
            </a:br>
            <a:r>
              <a:rPr lang="ar-SA" sz="3200" b="1" dirty="0" smtClean="0">
                <a:solidFill>
                  <a:srgbClr val="FF0000"/>
                </a:solidFill>
              </a:rPr>
              <a:t>1- الاحتفاظ بالورقة حتى تاريخ الاستحقاق </a:t>
            </a:r>
            <a:r>
              <a:rPr lang="ar-SA" dirty="0" smtClean="0"/>
              <a:t/>
            </a:r>
            <a:br>
              <a:rPr lang="ar-SA" dirty="0" smtClean="0"/>
            </a:br>
            <a:endParaRPr lang="en-GB" dirty="0"/>
          </a:p>
        </p:txBody>
      </p:sp>
      <p:sp>
        <p:nvSpPr>
          <p:cNvPr id="3" name="Content Placeholder 2"/>
          <p:cNvSpPr>
            <a:spLocks noGrp="1"/>
          </p:cNvSpPr>
          <p:nvPr>
            <p:ph idx="1"/>
          </p:nvPr>
        </p:nvSpPr>
        <p:spPr>
          <a:xfrm>
            <a:off x="457200" y="1371601"/>
            <a:ext cx="8229600" cy="4754563"/>
          </a:xfrm>
        </p:spPr>
        <p:txBody>
          <a:bodyPr/>
          <a:lstStyle/>
          <a:p>
            <a:pPr>
              <a:lnSpc>
                <a:spcPct val="150000"/>
              </a:lnSpc>
            </a:pPr>
            <a:r>
              <a:rPr lang="ar-SA" altLang="en-US" sz="2800" smtClean="0">
                <a:cs typeface="Arial" pitchFamily="34" charset="0"/>
              </a:rPr>
              <a:t>بفرض أن محلات الأمل سددت قيمة الورقة المستحقة عليها نقداً في تاريخ الاستحقاق 1431/4/1هـ ، في هذه الحالة يجرى القيد التالي:</a:t>
            </a:r>
          </a:p>
          <a:p>
            <a:pPr>
              <a:lnSpc>
                <a:spcPct val="150000"/>
              </a:lnSpc>
            </a:pPr>
            <a:endParaRPr lang="en-GB" altLang="en-US" sz="2800" smtClean="0">
              <a:cs typeface="Arial" pitchFamily="34" charset="0"/>
            </a:endParaRPr>
          </a:p>
        </p:txBody>
      </p:sp>
      <p:sp>
        <p:nvSpPr>
          <p:cNvPr id="5" name="Rectangle 4"/>
          <p:cNvSpPr>
            <a:spLocks noGrp="1" noChangeArrowheads="1"/>
          </p:cNvSpPr>
          <p:nvPr/>
        </p:nvSpPr>
        <p:spPr bwMode="auto">
          <a:xfrm>
            <a:off x="422031" y="2676526"/>
            <a:ext cx="133643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4/1</a:t>
            </a:r>
            <a:endParaRPr lang="en-GB" altLang="en-US" sz="2400">
              <a:solidFill>
                <a:srgbClr val="002060"/>
              </a:solidFill>
              <a:latin typeface="Calibri" pitchFamily="34" charset="0"/>
            </a:endParaRPr>
          </a:p>
        </p:txBody>
      </p:sp>
      <p:sp>
        <p:nvSpPr>
          <p:cNvPr id="6" name="Rectangle 5"/>
          <p:cNvSpPr>
            <a:spLocks noChangeArrowheads="1"/>
          </p:cNvSpPr>
          <p:nvPr/>
        </p:nvSpPr>
        <p:spPr bwMode="auto">
          <a:xfrm>
            <a:off x="1969477" y="3124201"/>
            <a:ext cx="5978769"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50000</a:t>
            </a:r>
            <a:r>
              <a:rPr lang="ar-SA" altLang="en-US" sz="2800" dirty="0"/>
              <a:t>                 من حـ/ الصندوق</a:t>
            </a:r>
          </a:p>
        </p:txBody>
      </p:sp>
      <p:sp>
        <p:nvSpPr>
          <p:cNvPr id="7" name="Rectangle 7"/>
          <p:cNvSpPr>
            <a:spLocks noChangeArrowheads="1"/>
          </p:cNvSpPr>
          <p:nvPr/>
        </p:nvSpPr>
        <p:spPr bwMode="auto">
          <a:xfrm>
            <a:off x="914400" y="4724401"/>
            <a:ext cx="5064369"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800" b="1" dirty="0">
                <a:solidFill>
                  <a:srgbClr val="0070C0"/>
                </a:solidFill>
              </a:rPr>
              <a:t>       </a:t>
            </a:r>
            <a:r>
              <a:rPr lang="ar-SA" altLang="en-US" sz="2400" b="1" dirty="0">
                <a:solidFill>
                  <a:srgbClr val="0070C0"/>
                </a:solidFill>
              </a:rPr>
              <a:t>إثبات سداد محلات الأمل قيمة الكمبيالة المسحوبة عليها نقداً</a:t>
            </a:r>
            <a:endParaRPr lang="en-GB" altLang="en-US" sz="2400" b="1" dirty="0">
              <a:solidFill>
                <a:srgbClr val="0070C0"/>
              </a:solidFill>
            </a:endParaRPr>
          </a:p>
        </p:txBody>
      </p:sp>
      <p:sp>
        <p:nvSpPr>
          <p:cNvPr id="8" name="Rectangle 7"/>
          <p:cNvSpPr>
            <a:spLocks noChangeArrowheads="1"/>
          </p:cNvSpPr>
          <p:nvPr/>
        </p:nvSpPr>
        <p:spPr bwMode="auto">
          <a:xfrm>
            <a:off x="633046" y="5562601"/>
            <a:ext cx="58380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800" b="1" dirty="0">
                <a:solidFill>
                  <a:srgbClr val="FF0000"/>
                </a:solidFill>
              </a:rPr>
              <a:t> </a:t>
            </a:r>
            <a:r>
              <a:rPr lang="ar-SA" altLang="en-US" sz="2800" b="1" dirty="0"/>
              <a:t>ـــــــــــــــــــــــــــــــــــــــــــــــــــــــــــــــــــــــــــــ</a:t>
            </a:r>
            <a:endParaRPr lang="en-GB" altLang="en-US" b="1" dirty="0"/>
          </a:p>
        </p:txBody>
      </p:sp>
      <p:sp>
        <p:nvSpPr>
          <p:cNvPr id="9" name="Rectangle 8"/>
          <p:cNvSpPr>
            <a:spLocks noChangeArrowheads="1"/>
          </p:cNvSpPr>
          <p:nvPr/>
        </p:nvSpPr>
        <p:spPr bwMode="auto">
          <a:xfrm>
            <a:off x="539552" y="4038601"/>
            <a:ext cx="62832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50000  </a:t>
            </a:r>
            <a:r>
              <a:rPr lang="ar-SA" altLang="en-US" sz="2800" dirty="0"/>
              <a:t>                      إلى حـ/ أوراق القبض</a:t>
            </a:r>
          </a:p>
        </p:txBody>
      </p:sp>
      <p:sp>
        <p:nvSpPr>
          <p:cNvPr id="11"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18</a:t>
            </a:fld>
            <a:endParaRPr lang="en-US" dirty="0">
              <a:solidFill>
                <a:prstClr val="white"/>
              </a:solidFill>
              <a:cs typeface="Arial" pitchFamily="34" charset="0"/>
            </a:endParaRPr>
          </a:p>
        </p:txBody>
      </p:sp>
    </p:spTree>
    <p:extLst>
      <p:ext uri="{BB962C8B-B14F-4D97-AF65-F5344CB8AC3E}">
        <p14:creationId xmlns:p14="http://schemas.microsoft.com/office/powerpoint/2010/main" val="172651178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9" presetClass="entr" presetSubtype="0" accel="10000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23" dur="50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24" dur="50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25" dur="5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linds(horizontal)">
                                      <p:cBhvr>
                                        <p:cTn id="30" dur="5000"/>
                                        <p:tgtEl>
                                          <p:spTgt spid="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blinds(horizontal)">
                                      <p:cBhvr>
                                        <p:cTn id="35" dur="5000"/>
                                        <p:tgtEl>
                                          <p:spTgt spid="7"/>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linds(horizontal)">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5" grpId="0"/>
      <p:bldP spid="6" grpId="0"/>
      <p:bldP spid="7" grpId="0"/>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rgbClr val="FF0000"/>
                </a:solidFill>
              </a:rPr>
              <a:t>2- التحصيل بواسطة البنك</a:t>
            </a:r>
            <a:endParaRPr lang="en-GB" sz="3200" b="1" dirty="0">
              <a:solidFill>
                <a:srgbClr val="FF0000"/>
              </a:solidFill>
            </a:endParaRPr>
          </a:p>
        </p:txBody>
      </p:sp>
      <p:sp>
        <p:nvSpPr>
          <p:cNvPr id="3" name="Content Placeholder 2"/>
          <p:cNvSpPr>
            <a:spLocks noGrp="1"/>
          </p:cNvSpPr>
          <p:nvPr>
            <p:ph idx="1"/>
          </p:nvPr>
        </p:nvSpPr>
        <p:spPr>
          <a:xfrm>
            <a:off x="457200" y="1371601"/>
            <a:ext cx="8229600" cy="4754563"/>
          </a:xfrm>
        </p:spPr>
        <p:txBody>
          <a:bodyPr/>
          <a:lstStyle/>
          <a:p>
            <a:pPr>
              <a:lnSpc>
                <a:spcPct val="150000"/>
              </a:lnSpc>
              <a:defRPr/>
            </a:pPr>
            <a:r>
              <a:rPr lang="ar-SA" sz="2800" dirty="0" smtClean="0"/>
              <a:t>ترسل الورقة للبنك كي يقوم بتحصيلها نيابة عن المنشأة في تاريخ الاستحقاق مقابل عمولة أو مصاريف تحصيل.</a:t>
            </a:r>
          </a:p>
          <a:p>
            <a:pPr marL="514350" indent="-514350" rtl="1">
              <a:buFont typeface="Arial" pitchFamily="34" charset="0"/>
              <a:buAutoNum type="arabic1Minus"/>
              <a:defRPr/>
            </a:pPr>
            <a:r>
              <a:rPr lang="ar-SA" sz="2800" b="1" dirty="0" smtClean="0">
                <a:solidFill>
                  <a:srgbClr val="FF0000"/>
                </a:solidFill>
              </a:rPr>
              <a:t>في تاريخ إرسال الورقة للبنك</a:t>
            </a:r>
          </a:p>
          <a:p>
            <a:pPr marL="514350" indent="-514350" rtl="1">
              <a:defRPr/>
            </a:pPr>
            <a:endParaRPr lang="ar-SA" dirty="0" smtClean="0"/>
          </a:p>
        </p:txBody>
      </p:sp>
      <p:sp>
        <p:nvSpPr>
          <p:cNvPr id="5" name="Rectangle 4"/>
          <p:cNvSpPr>
            <a:spLocks noChangeArrowheads="1"/>
          </p:cNvSpPr>
          <p:nvPr/>
        </p:nvSpPr>
        <p:spPr bwMode="auto">
          <a:xfrm>
            <a:off x="539552" y="3505201"/>
            <a:ext cx="74790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50000</a:t>
            </a:r>
            <a:r>
              <a:rPr lang="ar-SA" altLang="en-US" sz="2800" dirty="0"/>
              <a:t>                 من حـ/ أوراق القبض برسم التحصيل</a:t>
            </a:r>
          </a:p>
        </p:txBody>
      </p:sp>
      <p:sp>
        <p:nvSpPr>
          <p:cNvPr id="6" name="Rectangle 7"/>
          <p:cNvSpPr>
            <a:spLocks noChangeArrowheads="1"/>
          </p:cNvSpPr>
          <p:nvPr/>
        </p:nvSpPr>
        <p:spPr bwMode="auto">
          <a:xfrm>
            <a:off x="984738" y="5105401"/>
            <a:ext cx="527538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400" b="1" dirty="0">
                <a:solidFill>
                  <a:srgbClr val="0070C0"/>
                </a:solidFill>
              </a:rPr>
              <a:t>       إثبات إرسال الكمبيالة المسحوبة على محلات الأمل للبنك للتحصيل</a:t>
            </a:r>
            <a:endParaRPr lang="en-GB" altLang="en-US" sz="2400" b="1" dirty="0">
              <a:solidFill>
                <a:srgbClr val="0070C0"/>
              </a:solidFill>
            </a:endParaRPr>
          </a:p>
        </p:txBody>
      </p:sp>
      <p:sp>
        <p:nvSpPr>
          <p:cNvPr id="7" name="Rectangle 6"/>
          <p:cNvSpPr>
            <a:spLocks noChangeArrowheads="1"/>
          </p:cNvSpPr>
          <p:nvPr/>
        </p:nvSpPr>
        <p:spPr bwMode="auto">
          <a:xfrm>
            <a:off x="773723" y="5638801"/>
            <a:ext cx="54160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solidFill>
                  <a:srgbClr val="FF0000"/>
                </a:solidFill>
              </a:rPr>
              <a:t> </a:t>
            </a:r>
            <a:r>
              <a:rPr lang="ar-SA" altLang="en-US" sz="2400" b="1" dirty="0"/>
              <a:t>ـــــــــــــــــــــــــــــــــــــــــــــــــــــــــــــــــــــــــــــ</a:t>
            </a:r>
            <a:endParaRPr lang="en-GB" altLang="en-US" sz="2400" b="1" dirty="0"/>
          </a:p>
        </p:txBody>
      </p:sp>
      <p:sp>
        <p:nvSpPr>
          <p:cNvPr id="8" name="Rectangle 7"/>
          <p:cNvSpPr>
            <a:spLocks noChangeArrowheads="1"/>
          </p:cNvSpPr>
          <p:nvPr/>
        </p:nvSpPr>
        <p:spPr bwMode="auto">
          <a:xfrm>
            <a:off x="395536" y="4419601"/>
            <a:ext cx="65679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50000  </a:t>
            </a:r>
            <a:r>
              <a:rPr lang="ar-SA" altLang="en-US" sz="2800" dirty="0"/>
              <a:t>                           إلى حـ/ أوراق القبض</a:t>
            </a:r>
          </a:p>
        </p:txBody>
      </p:sp>
      <p:sp>
        <p:nvSpPr>
          <p:cNvPr id="10"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19</a:t>
            </a:fld>
            <a:endParaRPr lang="en-US" dirty="0">
              <a:solidFill>
                <a:prstClr val="white"/>
              </a:solidFill>
              <a:cs typeface="Arial" pitchFamily="34" charset="0"/>
            </a:endParaRPr>
          </a:p>
        </p:txBody>
      </p:sp>
    </p:spTree>
    <p:extLst>
      <p:ext uri="{BB962C8B-B14F-4D97-AF65-F5344CB8AC3E}">
        <p14:creationId xmlns:p14="http://schemas.microsoft.com/office/powerpoint/2010/main" val="224627439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9" presetClass="entr" presetSubtype="0" accel="10000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23" dur="50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24" dur="50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25" dur="5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linds(horizontal)">
                                      <p:cBhvr>
                                        <p:cTn id="30" dur="5000"/>
                                        <p:tgtEl>
                                          <p:spTgt spid="8"/>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blinds(horizontal)">
                                      <p:cBhvr>
                                        <p:cTn id="35" dur="5000"/>
                                        <p:tgtEl>
                                          <p:spTgt spid="6"/>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linds(horizontal)">
                                      <p:cBhvr>
                                        <p:cTn id="4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5" grpId="0"/>
      <p:bldP spid="6"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lgn="just" rtl="1"/>
            <a:r>
              <a:rPr lang="ar-SA" altLang="en-US" sz="3200" b="1" smtClean="0">
                <a:solidFill>
                  <a:srgbClr val="FF0000"/>
                </a:solidFill>
                <a:cs typeface="Arial" pitchFamily="34" charset="0"/>
              </a:rPr>
              <a:t>ب-</a:t>
            </a:r>
            <a:r>
              <a:rPr lang="ar-SA" altLang="en-US" sz="3200" smtClean="0">
                <a:solidFill>
                  <a:schemeClr val="tx1"/>
                </a:solidFill>
                <a:cs typeface="Arial" pitchFamily="34" charset="0"/>
              </a:rPr>
              <a:t> </a:t>
            </a:r>
            <a:r>
              <a:rPr lang="ar-SA" altLang="en-US" sz="2800" b="1" smtClean="0">
                <a:solidFill>
                  <a:srgbClr val="FF0000"/>
                </a:solidFill>
                <a:cs typeface="Arial" pitchFamily="34" charset="0"/>
              </a:rPr>
              <a:t>عند وصول إشعار إضافة من البنك بتحصيل الورقة في تاريخ الاستحقاق، وبفرض أن مصاريف التحصيل بلغت 50 ريال:</a:t>
            </a:r>
            <a:endParaRPr lang="en-GB" altLang="en-US" sz="2800" b="1" smtClean="0">
              <a:solidFill>
                <a:srgbClr val="FF0000"/>
              </a:solidFill>
              <a:cs typeface="Arial" pitchFamily="34" charset="0"/>
            </a:endParaRPr>
          </a:p>
        </p:txBody>
      </p:sp>
      <p:sp>
        <p:nvSpPr>
          <p:cNvPr id="238595" name="Content Placeholder 2"/>
          <p:cNvSpPr>
            <a:spLocks noGrp="1"/>
          </p:cNvSpPr>
          <p:nvPr>
            <p:ph idx="1"/>
          </p:nvPr>
        </p:nvSpPr>
        <p:spPr>
          <a:xfrm>
            <a:off x="457200" y="1447800"/>
            <a:ext cx="8229600" cy="4678363"/>
          </a:xfrm>
        </p:spPr>
        <p:txBody>
          <a:bodyPr/>
          <a:lstStyle/>
          <a:p>
            <a:endParaRPr lang="en-GB" altLang="en-US" dirty="0" smtClean="0">
              <a:cs typeface="Arial" pitchFamily="34" charset="0"/>
            </a:endParaRPr>
          </a:p>
        </p:txBody>
      </p:sp>
      <p:sp>
        <p:nvSpPr>
          <p:cNvPr id="6" name="Rounded Rectangle 5"/>
          <p:cNvSpPr/>
          <p:nvPr/>
        </p:nvSpPr>
        <p:spPr>
          <a:xfrm>
            <a:off x="4501662" y="1600200"/>
            <a:ext cx="4009292"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dirty="0">
                <a:solidFill>
                  <a:srgbClr val="FF0000"/>
                </a:solidFill>
              </a:rPr>
              <a:t>في هذه الحالة يكون القيد كما يلي:</a:t>
            </a:r>
            <a:endParaRPr lang="en-GB" sz="2800" dirty="0">
              <a:solidFill>
                <a:schemeClr val="bg1"/>
              </a:solidFill>
            </a:endParaRPr>
          </a:p>
        </p:txBody>
      </p:sp>
      <p:sp>
        <p:nvSpPr>
          <p:cNvPr id="7" name="Rectangle 6"/>
          <p:cNvSpPr>
            <a:spLocks noGrp="1" noChangeArrowheads="1"/>
          </p:cNvSpPr>
          <p:nvPr/>
        </p:nvSpPr>
        <p:spPr bwMode="auto">
          <a:xfrm>
            <a:off x="773723" y="2057401"/>
            <a:ext cx="133643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800" u="sng">
                <a:solidFill>
                  <a:srgbClr val="002060"/>
                </a:solidFill>
                <a:latin typeface="Calibri" pitchFamily="34" charset="0"/>
              </a:rPr>
              <a:t>في </a:t>
            </a:r>
            <a:r>
              <a:rPr lang="ar-SA" altLang="en-US" sz="2400" u="sng">
                <a:latin typeface="Calibri" pitchFamily="34" charset="0"/>
              </a:rPr>
              <a:t>4/1</a:t>
            </a:r>
            <a:endParaRPr lang="en-GB" altLang="en-US" sz="2400">
              <a:solidFill>
                <a:srgbClr val="002060"/>
              </a:solidFill>
              <a:latin typeface="Calibri" pitchFamily="34" charset="0"/>
            </a:endParaRPr>
          </a:p>
        </p:txBody>
      </p:sp>
      <p:sp>
        <p:nvSpPr>
          <p:cNvPr id="8" name="Rectangle 7"/>
          <p:cNvSpPr>
            <a:spLocks noChangeArrowheads="1"/>
          </p:cNvSpPr>
          <p:nvPr/>
        </p:nvSpPr>
        <p:spPr bwMode="auto">
          <a:xfrm>
            <a:off x="2321169" y="2971801"/>
            <a:ext cx="5978769"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49950</a:t>
            </a:r>
            <a:r>
              <a:rPr lang="ar-SA" altLang="en-US" sz="2800" dirty="0"/>
              <a:t>                 حـ/ البنك</a:t>
            </a:r>
          </a:p>
        </p:txBody>
      </p:sp>
      <p:sp>
        <p:nvSpPr>
          <p:cNvPr id="9" name="Rectangle 7"/>
          <p:cNvSpPr>
            <a:spLocks noChangeArrowheads="1"/>
          </p:cNvSpPr>
          <p:nvPr/>
        </p:nvSpPr>
        <p:spPr bwMode="auto">
          <a:xfrm>
            <a:off x="1266092" y="4800601"/>
            <a:ext cx="45720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800" dirty="0">
                <a:solidFill>
                  <a:srgbClr val="0070C0"/>
                </a:solidFill>
              </a:rPr>
              <a:t> </a:t>
            </a:r>
            <a:r>
              <a:rPr lang="ar-SA" altLang="en-US" sz="2400" b="1" dirty="0">
                <a:solidFill>
                  <a:srgbClr val="0070C0"/>
                </a:solidFill>
              </a:rPr>
              <a:t>تحصيل الكمبيالة المستحقة على محلات الأمل بواسطة البنك</a:t>
            </a:r>
            <a:endParaRPr lang="en-GB" altLang="en-US" sz="2400" b="1" dirty="0">
              <a:solidFill>
                <a:srgbClr val="0070C0"/>
              </a:solidFill>
            </a:endParaRPr>
          </a:p>
        </p:txBody>
      </p:sp>
      <p:sp>
        <p:nvSpPr>
          <p:cNvPr id="10" name="Rectangle 9"/>
          <p:cNvSpPr>
            <a:spLocks noChangeArrowheads="1"/>
          </p:cNvSpPr>
          <p:nvPr/>
        </p:nvSpPr>
        <p:spPr bwMode="auto">
          <a:xfrm>
            <a:off x="899592" y="5373216"/>
            <a:ext cx="61206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800" dirty="0">
                <a:solidFill>
                  <a:srgbClr val="FF0000"/>
                </a:solidFill>
              </a:rPr>
              <a:t> </a:t>
            </a:r>
            <a:r>
              <a:rPr lang="ar-SA" altLang="en-US" sz="2800" dirty="0"/>
              <a:t>ـــــــــــــــــــــــــــــــــــــــــــــــــــــــــــــــــــــــــــــ</a:t>
            </a:r>
            <a:endParaRPr lang="en-GB" altLang="en-US" sz="2800" dirty="0"/>
          </a:p>
        </p:txBody>
      </p:sp>
      <p:sp>
        <p:nvSpPr>
          <p:cNvPr id="11" name="Rectangle 10"/>
          <p:cNvSpPr>
            <a:spLocks noChangeArrowheads="1"/>
          </p:cNvSpPr>
          <p:nvPr/>
        </p:nvSpPr>
        <p:spPr bwMode="auto">
          <a:xfrm>
            <a:off x="2391508" y="3581401"/>
            <a:ext cx="590843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a:t>
            </a:r>
            <a:r>
              <a:rPr lang="ar-SA" altLang="en-US" sz="2800" dirty="0"/>
              <a:t>                        حـ/ مصاريف التحصيل</a:t>
            </a:r>
          </a:p>
        </p:txBody>
      </p:sp>
      <p:sp>
        <p:nvSpPr>
          <p:cNvPr id="12" name="Rectangle 11"/>
          <p:cNvSpPr>
            <a:spLocks noChangeArrowheads="1"/>
          </p:cNvSpPr>
          <p:nvPr/>
        </p:nvSpPr>
        <p:spPr bwMode="auto">
          <a:xfrm>
            <a:off x="179512" y="4267201"/>
            <a:ext cx="72060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50000  </a:t>
            </a:r>
            <a:r>
              <a:rPr lang="ar-SA" altLang="en-US" sz="2800" dirty="0"/>
              <a:t>                 إلى حـ/ أوراق القبض برسم التحصيل</a:t>
            </a:r>
          </a:p>
        </p:txBody>
      </p:sp>
      <p:sp>
        <p:nvSpPr>
          <p:cNvPr id="13" name="Rectangle 12"/>
          <p:cNvSpPr>
            <a:spLocks noChangeArrowheads="1"/>
          </p:cNvSpPr>
          <p:nvPr/>
        </p:nvSpPr>
        <p:spPr bwMode="auto">
          <a:xfrm>
            <a:off x="2039815" y="2362201"/>
            <a:ext cx="590843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t>                من مذكورين</a:t>
            </a:r>
          </a:p>
        </p:txBody>
      </p:sp>
      <p:sp>
        <p:nvSpPr>
          <p:cNvPr id="14"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20</a:t>
            </a:fld>
            <a:endParaRPr lang="en-US" dirty="0">
              <a:solidFill>
                <a:prstClr val="white"/>
              </a:solidFill>
              <a:cs typeface="Arial" pitchFamily="34" charset="0"/>
            </a:endParaRPr>
          </a:p>
        </p:txBody>
      </p:sp>
    </p:spTree>
    <p:extLst>
      <p:ext uri="{BB962C8B-B14F-4D97-AF65-F5344CB8AC3E}">
        <p14:creationId xmlns:p14="http://schemas.microsoft.com/office/powerpoint/2010/main" val="73136700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0"/>
                                        <p:tgtEl>
                                          <p:spTgt spid="1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blinds(horizontal)">
                                      <p:cBhvr>
                                        <p:cTn id="35" dur="5000"/>
                                        <p:tgtEl>
                                          <p:spTgt spid="11"/>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blinds(horizontal)">
                                      <p:cBhvr>
                                        <p:cTn id="40" dur="5000"/>
                                        <p:tgtEl>
                                          <p:spTgt spid="12"/>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blinds(horizontal)">
                                      <p:cBhvr>
                                        <p:cTn id="45" dur="5000"/>
                                        <p:tgtEl>
                                          <p:spTgt spid="9"/>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blinds(horizontal)">
                                      <p:cBhvr>
                                        <p:cTn id="5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p:bldP spid="8" grpId="0"/>
      <p:bldP spid="9" grpId="0"/>
      <p:bldP spid="10" grpId="0"/>
      <p:bldP spid="11" grpId="0"/>
      <p:bldP spid="12" grpId="0"/>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t/>
            </a:r>
            <a:br>
              <a:rPr lang="ar-SA" sz="3200" b="1" dirty="0" smtClean="0"/>
            </a:br>
            <a:r>
              <a:rPr lang="ar-SA" sz="3200" b="1" dirty="0" smtClean="0">
                <a:solidFill>
                  <a:srgbClr val="FF0000"/>
                </a:solidFill>
              </a:rPr>
              <a:t>3- خصم أو قطع الورقة لدى أحد </a:t>
            </a:r>
            <a:r>
              <a:rPr lang="ar-SA" sz="2800" b="1" dirty="0" smtClean="0">
                <a:solidFill>
                  <a:srgbClr val="FF0000"/>
                </a:solidFill>
              </a:rPr>
              <a:t>البنوك</a:t>
            </a:r>
            <a:r>
              <a:rPr lang="ar-SA" dirty="0" smtClean="0"/>
              <a:t/>
            </a:r>
            <a:br>
              <a:rPr lang="ar-SA" dirty="0" smtClean="0"/>
            </a:br>
            <a:endParaRPr lang="en-GB" dirty="0"/>
          </a:p>
        </p:txBody>
      </p:sp>
      <p:sp>
        <p:nvSpPr>
          <p:cNvPr id="3" name="Content Placeholder 2"/>
          <p:cNvSpPr>
            <a:spLocks noGrp="1"/>
          </p:cNvSpPr>
          <p:nvPr>
            <p:ph idx="1"/>
          </p:nvPr>
        </p:nvSpPr>
        <p:spPr>
          <a:xfrm>
            <a:off x="457200" y="1371601"/>
            <a:ext cx="8229600" cy="4754563"/>
          </a:xfrm>
        </p:spPr>
        <p:txBody>
          <a:bodyPr/>
          <a:lstStyle/>
          <a:p>
            <a:pPr algn="just" rtl="1">
              <a:lnSpc>
                <a:spcPct val="150000"/>
              </a:lnSpc>
              <a:buFont typeface="Wingdings" pitchFamily="2" charset="2"/>
              <a:buChar char="§"/>
            </a:pPr>
            <a:r>
              <a:rPr lang="ar-SA" altLang="en-US" sz="2800" smtClean="0">
                <a:cs typeface="Arial" pitchFamily="34" charset="0"/>
              </a:rPr>
              <a:t>قد تحتاج  المنشاة لأموال سائلة لحل مشكلات سيولة لديها مثلاً، ومن ثم قد تقوم بخصم/ قطع/ بيع الورقة لأحد البنوك واستلام قيمتها الحالية فوراً دون الانتظار حتى تاريخ الاستحقاق، وذلك مقابل عمولة أو مصاريف خصم يحصل عليها البنك.</a:t>
            </a:r>
          </a:p>
          <a:p>
            <a:pPr algn="just" rtl="1">
              <a:lnSpc>
                <a:spcPct val="150000"/>
              </a:lnSpc>
              <a:buFont typeface="Wingdings" pitchFamily="2" charset="2"/>
              <a:buChar char="§"/>
            </a:pPr>
            <a:r>
              <a:rPr lang="ar-SA" altLang="en-US" sz="2800" smtClean="0">
                <a:cs typeface="Arial" pitchFamily="34" charset="0"/>
              </a:rPr>
              <a:t>يترتب على خصم أو قطع الورقة لدى البنك انتقال ملكيتها إلى البنك، ومع ذلك يحق للبنك الرجوع على المنشأة (الدائنة) في حالة امتناع المدين أو المسحوب عليه الورقة عن السداد في تاريخ الاستحقاق.</a:t>
            </a:r>
            <a:endParaRPr lang="en-GB" altLang="en-US" sz="280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21</a:t>
            </a:fld>
            <a:endParaRPr lang="en-US" dirty="0">
              <a:solidFill>
                <a:prstClr val="white"/>
              </a:solidFill>
              <a:cs typeface="Arial" pitchFamily="34" charset="0"/>
            </a:endParaRPr>
          </a:p>
        </p:txBody>
      </p:sp>
    </p:spTree>
    <p:extLst>
      <p:ext uri="{BB962C8B-B14F-4D97-AF65-F5344CB8AC3E}">
        <p14:creationId xmlns:p14="http://schemas.microsoft.com/office/powerpoint/2010/main" val="14152569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467544" y="1295400"/>
            <a:ext cx="8280920"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a:defRPr/>
            </a:pPr>
            <a:r>
              <a:rPr lang="ar-SA" sz="2000" b="1" dirty="0">
                <a:solidFill>
                  <a:srgbClr val="FF0000"/>
                </a:solidFill>
              </a:rPr>
              <a:t>مصاريف الخصم = القيمة الإسمية × معدل الخصم × المدة من تاريخ الخصم حتى تاريخ الاستحقاق </a:t>
            </a:r>
            <a:endParaRPr lang="en-GB" sz="2000" b="1" dirty="0">
              <a:solidFill>
                <a:srgbClr val="FF0000"/>
              </a:solidFill>
            </a:endParaRPr>
          </a:p>
        </p:txBody>
      </p:sp>
      <p:sp>
        <p:nvSpPr>
          <p:cNvPr id="4" name="Rounded Rectangle 3"/>
          <p:cNvSpPr/>
          <p:nvPr/>
        </p:nvSpPr>
        <p:spPr>
          <a:xfrm>
            <a:off x="844062" y="533400"/>
            <a:ext cx="7315200"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r" rtl="1">
              <a:defRPr/>
            </a:pPr>
            <a:r>
              <a:rPr lang="ar-SA" sz="2800" dirty="0">
                <a:solidFill>
                  <a:schemeClr val="tx1"/>
                </a:solidFill>
              </a:rPr>
              <a:t>القيمة الحالية للورقة  =  القيمة الإسمية  -  مصاريف الخصم</a:t>
            </a:r>
            <a:endParaRPr lang="en-GB" sz="2800" dirty="0">
              <a:solidFill>
                <a:schemeClr val="tx1"/>
              </a:solidFill>
            </a:endParaRPr>
          </a:p>
        </p:txBody>
      </p:sp>
      <p:sp>
        <p:nvSpPr>
          <p:cNvPr id="5" name="Rectangle 4"/>
          <p:cNvSpPr>
            <a:spLocks noChangeArrowheads="1"/>
          </p:cNvSpPr>
          <p:nvPr/>
        </p:nvSpPr>
        <p:spPr bwMode="auto">
          <a:xfrm>
            <a:off x="251521" y="1828800"/>
            <a:ext cx="8189096"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just" rtl="1" eaLnBrk="1" hangingPunct="1">
              <a:lnSpc>
                <a:spcPct val="150000"/>
              </a:lnSpc>
            </a:pPr>
            <a:r>
              <a:rPr lang="ar-SA" altLang="en-US" sz="2800" dirty="0"/>
              <a:t>بفرض أن المنشأة خصمت كمبيالة محلات الأمل لدى بنك الرياض في </a:t>
            </a:r>
          </a:p>
          <a:p>
            <a:pPr algn="just" rtl="1" eaLnBrk="1" hangingPunct="1">
              <a:lnSpc>
                <a:spcPct val="150000"/>
              </a:lnSpc>
            </a:pPr>
            <a:r>
              <a:rPr lang="ar-SA" altLang="en-US" sz="2800" dirty="0"/>
              <a:t>1431/2/1هـ وذلك مقابل مصاريف خصم بمعدل 9% سنوياً.</a:t>
            </a:r>
          </a:p>
          <a:p>
            <a:pPr algn="just" rtl="1" eaLnBrk="1" hangingPunct="1">
              <a:lnSpc>
                <a:spcPct val="150000"/>
              </a:lnSpc>
            </a:pPr>
            <a:r>
              <a:rPr lang="ar-SA" altLang="en-US" sz="2800" dirty="0"/>
              <a:t>لاحظ أن الورقة استحقاق ثلاثة شهور اعتباراً من 1431/1/1هـ، وقد تم إرسالها للبنك للخصم في 1431/2/1هـ أي بعد شهر، أي أن مدة الخصم شهرين. في هذه الحالة تحسب مصاريف الخصم كما يلي:</a:t>
            </a:r>
            <a:endParaRPr lang="en-GB" altLang="en-US" sz="2800" dirty="0"/>
          </a:p>
        </p:txBody>
      </p:sp>
      <p:sp>
        <p:nvSpPr>
          <p:cNvPr id="6" name="Rounded Rectangle 5"/>
          <p:cNvSpPr/>
          <p:nvPr/>
        </p:nvSpPr>
        <p:spPr>
          <a:xfrm>
            <a:off x="683568" y="5257800"/>
            <a:ext cx="7757049"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ar-SA" sz="2800" dirty="0">
                <a:solidFill>
                  <a:srgbClr val="FF0000"/>
                </a:solidFill>
              </a:rPr>
              <a:t>مصاريف الخصم = 50000 × 9% ×  (2 ÷ 12) = 750 ريال </a:t>
            </a:r>
            <a:endParaRPr lang="en-GB" sz="2800" dirty="0">
              <a:solidFill>
                <a:srgbClr val="FF0000"/>
              </a:solidFill>
            </a:endParaRPr>
          </a:p>
        </p:txBody>
      </p:sp>
      <p:sp>
        <p:nvSpPr>
          <p:cNvPr id="8"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22</a:t>
            </a:fld>
            <a:endParaRPr lang="en-US" dirty="0">
              <a:solidFill>
                <a:prstClr val="white"/>
              </a:solidFill>
              <a:cs typeface="Arial" pitchFamily="34" charset="0"/>
            </a:endParaRPr>
          </a:p>
        </p:txBody>
      </p:sp>
    </p:spTree>
    <p:extLst>
      <p:ext uri="{BB962C8B-B14F-4D97-AF65-F5344CB8AC3E}">
        <p14:creationId xmlns:p14="http://schemas.microsoft.com/office/powerpoint/2010/main" val="19458725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r>
              <a:rPr lang="ar-SA" altLang="en-US" sz="2800" b="1" smtClean="0">
                <a:cs typeface="Arial" pitchFamily="34" charset="0"/>
              </a:rPr>
              <a:t>في هذه الحالة تكون القيود المحاسبية كما يلي:</a:t>
            </a:r>
            <a:endParaRPr lang="en-GB" altLang="en-US" sz="2800" b="1" smtClean="0">
              <a:cs typeface="Arial" pitchFamily="34" charset="0"/>
            </a:endParaRPr>
          </a:p>
        </p:txBody>
      </p:sp>
      <p:sp>
        <p:nvSpPr>
          <p:cNvPr id="3" name="Text Placeholder 2"/>
          <p:cNvSpPr>
            <a:spLocks noGrp="1"/>
          </p:cNvSpPr>
          <p:nvPr>
            <p:ph type="body" idx="1"/>
          </p:nvPr>
        </p:nvSpPr>
        <p:spPr>
          <a:xfrm>
            <a:off x="281354" y="914400"/>
            <a:ext cx="4251081" cy="750888"/>
          </a:xfrm>
        </p:spPr>
        <p:txBody>
          <a:bodyPr/>
          <a:lstStyle/>
          <a:p>
            <a:r>
              <a:rPr lang="ar-SA" altLang="en-US" smtClean="0">
                <a:solidFill>
                  <a:srgbClr val="FF0000"/>
                </a:solidFill>
                <a:cs typeface="Arial" pitchFamily="34" charset="0"/>
              </a:rPr>
              <a:t>عند وصول إشعار إضافة من البنك(في 2/5) يفيد إضافة قيمة الكمبيالة للحساب الجاري</a:t>
            </a:r>
            <a:endParaRPr lang="en-GB" altLang="en-US" smtClean="0">
              <a:solidFill>
                <a:srgbClr val="FF0000"/>
              </a:solidFill>
              <a:cs typeface="Arial" pitchFamily="34" charset="0"/>
            </a:endParaRPr>
          </a:p>
        </p:txBody>
      </p:sp>
      <p:sp>
        <p:nvSpPr>
          <p:cNvPr id="4" name="Content Placeholder 3"/>
          <p:cNvSpPr>
            <a:spLocks noGrp="1"/>
          </p:cNvSpPr>
          <p:nvPr>
            <p:ph sz="half" idx="2"/>
          </p:nvPr>
        </p:nvSpPr>
        <p:spPr>
          <a:xfrm>
            <a:off x="211016" y="1752600"/>
            <a:ext cx="4286250" cy="3962400"/>
          </a:xfrm>
          <a:solidFill>
            <a:schemeClr val="accent1">
              <a:lumMod val="20000"/>
              <a:lumOff val="80000"/>
            </a:schemeClr>
          </a:solidFill>
        </p:spPr>
        <p:txBody>
          <a:bodyPr/>
          <a:lstStyle/>
          <a:p>
            <a:pPr>
              <a:buFont typeface="Arial" pitchFamily="34" charset="0"/>
              <a:buNone/>
              <a:defRPr/>
            </a:pPr>
            <a:endParaRPr lang="en-GB" dirty="0"/>
          </a:p>
        </p:txBody>
      </p:sp>
      <p:sp>
        <p:nvSpPr>
          <p:cNvPr id="5" name="Text Placeholder 4"/>
          <p:cNvSpPr>
            <a:spLocks noGrp="1"/>
          </p:cNvSpPr>
          <p:nvPr>
            <p:ph type="body" sz="quarter" idx="3"/>
          </p:nvPr>
        </p:nvSpPr>
        <p:spPr>
          <a:xfrm>
            <a:off x="4712677" y="838200"/>
            <a:ext cx="4041531" cy="533400"/>
          </a:xfrm>
        </p:spPr>
        <p:txBody>
          <a:bodyPr/>
          <a:lstStyle/>
          <a:p>
            <a:r>
              <a:rPr lang="ar-SA" altLang="en-US" smtClean="0">
                <a:cs typeface="Arial" pitchFamily="34" charset="0"/>
              </a:rPr>
              <a:t> </a:t>
            </a:r>
            <a:r>
              <a:rPr lang="ar-SA" altLang="en-US" smtClean="0">
                <a:solidFill>
                  <a:srgbClr val="FF0000"/>
                </a:solidFill>
                <a:cs typeface="Arial" pitchFamily="34" charset="0"/>
              </a:rPr>
              <a:t>عند إرسال الورقة للبنك للخصم في (2/1)</a:t>
            </a:r>
            <a:endParaRPr lang="en-GB" altLang="en-US" smtClean="0">
              <a:solidFill>
                <a:srgbClr val="FF0000"/>
              </a:solidFill>
              <a:cs typeface="Arial" pitchFamily="34" charset="0"/>
            </a:endParaRPr>
          </a:p>
        </p:txBody>
      </p:sp>
      <p:sp>
        <p:nvSpPr>
          <p:cNvPr id="6" name="Content Placeholder 5"/>
          <p:cNvSpPr>
            <a:spLocks noGrp="1"/>
          </p:cNvSpPr>
          <p:nvPr>
            <p:ph sz="quarter" idx="4"/>
          </p:nvPr>
        </p:nvSpPr>
        <p:spPr>
          <a:xfrm>
            <a:off x="4645270" y="1752600"/>
            <a:ext cx="4041531" cy="3962400"/>
          </a:xfrm>
          <a:solidFill>
            <a:schemeClr val="accent6">
              <a:lumMod val="20000"/>
              <a:lumOff val="80000"/>
            </a:schemeClr>
          </a:solidFill>
        </p:spPr>
        <p:txBody>
          <a:bodyPr/>
          <a:lstStyle/>
          <a:p>
            <a:pPr>
              <a:buFont typeface="Arial" pitchFamily="34" charset="0"/>
              <a:buNone/>
              <a:defRPr/>
            </a:pPr>
            <a:endParaRPr lang="en-GB" dirty="0"/>
          </a:p>
        </p:txBody>
      </p:sp>
      <p:sp>
        <p:nvSpPr>
          <p:cNvPr id="8" name="Rectangle 7"/>
          <p:cNvSpPr>
            <a:spLocks noGrp="1" noChangeArrowheads="1"/>
          </p:cNvSpPr>
          <p:nvPr/>
        </p:nvSpPr>
        <p:spPr bwMode="auto">
          <a:xfrm>
            <a:off x="4642339" y="1752601"/>
            <a:ext cx="112541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200" b="1" u="sng">
                <a:solidFill>
                  <a:srgbClr val="002060"/>
                </a:solidFill>
                <a:latin typeface="Calibri" pitchFamily="34" charset="0"/>
              </a:rPr>
              <a:t>في </a:t>
            </a:r>
            <a:r>
              <a:rPr lang="ar-SA" altLang="en-US" sz="2200" b="1" u="sng">
                <a:latin typeface="Calibri" pitchFamily="34" charset="0"/>
              </a:rPr>
              <a:t>2/1</a:t>
            </a:r>
            <a:endParaRPr lang="en-GB" altLang="en-US" sz="2200" b="1">
              <a:solidFill>
                <a:srgbClr val="002060"/>
              </a:solidFill>
              <a:latin typeface="Calibri" pitchFamily="34" charset="0"/>
            </a:endParaRPr>
          </a:p>
        </p:txBody>
      </p:sp>
      <p:sp>
        <p:nvSpPr>
          <p:cNvPr id="9" name="Rectangle 8"/>
          <p:cNvSpPr>
            <a:spLocks noChangeArrowheads="1"/>
          </p:cNvSpPr>
          <p:nvPr/>
        </p:nvSpPr>
        <p:spPr bwMode="auto">
          <a:xfrm>
            <a:off x="4139953" y="2743201"/>
            <a:ext cx="465235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200" b="1" dirty="0">
                <a:solidFill>
                  <a:srgbClr val="FF0000"/>
                </a:solidFill>
              </a:rPr>
              <a:t>50000</a:t>
            </a:r>
            <a:r>
              <a:rPr lang="ar-SA" altLang="en-US" sz="2200" b="1" dirty="0"/>
              <a:t>    </a:t>
            </a:r>
            <a:r>
              <a:rPr lang="ar-SA" altLang="en-US" sz="2000" b="1" dirty="0"/>
              <a:t>من حـ / أوراق القبض برسم الخصم</a:t>
            </a:r>
            <a:endParaRPr lang="en-GB" altLang="en-US" sz="2000" b="1" dirty="0"/>
          </a:p>
        </p:txBody>
      </p:sp>
      <p:sp>
        <p:nvSpPr>
          <p:cNvPr id="10" name="Rectangle 9"/>
          <p:cNvSpPr>
            <a:spLocks noChangeArrowheads="1"/>
          </p:cNvSpPr>
          <p:nvPr/>
        </p:nvSpPr>
        <p:spPr bwMode="auto">
          <a:xfrm>
            <a:off x="4712677" y="4419600"/>
            <a:ext cx="337624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000" b="1" dirty="0">
                <a:solidFill>
                  <a:srgbClr val="0070C0"/>
                </a:solidFill>
              </a:rPr>
              <a:t>         إثبات إرسال الورقة للبنك للخصم</a:t>
            </a:r>
            <a:endParaRPr lang="en-GB" altLang="en-US" sz="2000" b="1" dirty="0">
              <a:solidFill>
                <a:srgbClr val="0070C0"/>
              </a:solidFill>
            </a:endParaRPr>
          </a:p>
        </p:txBody>
      </p:sp>
      <p:sp>
        <p:nvSpPr>
          <p:cNvPr id="11" name="Rectangle 7"/>
          <p:cNvSpPr>
            <a:spLocks noChangeArrowheads="1"/>
          </p:cNvSpPr>
          <p:nvPr/>
        </p:nvSpPr>
        <p:spPr bwMode="auto">
          <a:xfrm>
            <a:off x="4783014" y="4974469"/>
            <a:ext cx="31013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ــــــــــــــــــــــــــــــــــــــــــــ</a:t>
            </a:r>
            <a:endParaRPr lang="en-GB" altLang="en-US" sz="2400" b="1" dirty="0"/>
          </a:p>
        </p:txBody>
      </p:sp>
      <p:sp>
        <p:nvSpPr>
          <p:cNvPr id="12" name="Rectangle 11"/>
          <p:cNvSpPr>
            <a:spLocks noChangeArrowheads="1"/>
          </p:cNvSpPr>
          <p:nvPr/>
        </p:nvSpPr>
        <p:spPr bwMode="auto">
          <a:xfrm>
            <a:off x="4712677" y="3505201"/>
            <a:ext cx="37279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200" b="1" dirty="0">
                <a:solidFill>
                  <a:srgbClr val="FF0000"/>
                </a:solidFill>
              </a:rPr>
              <a:t>50000           </a:t>
            </a:r>
            <a:r>
              <a:rPr lang="ar-SA" altLang="en-US" sz="2000" b="1" dirty="0"/>
              <a:t>إلى حـ / أوراق القبض</a:t>
            </a:r>
            <a:endParaRPr lang="en-GB" altLang="en-US" sz="2000" b="1" dirty="0"/>
          </a:p>
        </p:txBody>
      </p:sp>
      <p:sp>
        <p:nvSpPr>
          <p:cNvPr id="13" name="Rectangle 12"/>
          <p:cNvSpPr>
            <a:spLocks noGrp="1" noChangeArrowheads="1"/>
          </p:cNvSpPr>
          <p:nvPr/>
        </p:nvSpPr>
        <p:spPr bwMode="auto">
          <a:xfrm>
            <a:off x="422031" y="1752601"/>
            <a:ext cx="112541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200" b="1" u="sng">
                <a:solidFill>
                  <a:srgbClr val="002060"/>
                </a:solidFill>
                <a:latin typeface="Calibri" pitchFamily="34" charset="0"/>
              </a:rPr>
              <a:t>في </a:t>
            </a:r>
            <a:r>
              <a:rPr lang="ar-SA" altLang="en-US" sz="2200" b="1" u="sng">
                <a:latin typeface="Calibri" pitchFamily="34" charset="0"/>
              </a:rPr>
              <a:t>2/5</a:t>
            </a:r>
            <a:endParaRPr lang="en-GB" altLang="en-US" sz="2200" b="1">
              <a:solidFill>
                <a:srgbClr val="002060"/>
              </a:solidFill>
              <a:latin typeface="Calibri" pitchFamily="34" charset="0"/>
            </a:endParaRPr>
          </a:p>
        </p:txBody>
      </p:sp>
      <p:sp>
        <p:nvSpPr>
          <p:cNvPr id="14" name="Rectangle 13"/>
          <p:cNvSpPr>
            <a:spLocks noChangeArrowheads="1"/>
          </p:cNvSpPr>
          <p:nvPr/>
        </p:nvSpPr>
        <p:spPr bwMode="auto">
          <a:xfrm>
            <a:off x="422031" y="3124201"/>
            <a:ext cx="3938954"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200" b="1" dirty="0">
                <a:solidFill>
                  <a:srgbClr val="FF0000"/>
                </a:solidFill>
              </a:rPr>
              <a:t>750</a:t>
            </a:r>
            <a:r>
              <a:rPr lang="ar-SA" altLang="en-US" sz="2200" b="1" dirty="0"/>
              <a:t>         حـ / مصاريف الخصم</a:t>
            </a:r>
            <a:endParaRPr lang="en-GB" altLang="en-US" sz="2200" b="1" dirty="0"/>
          </a:p>
        </p:txBody>
      </p:sp>
      <p:sp>
        <p:nvSpPr>
          <p:cNvPr id="15" name="Rectangle 14"/>
          <p:cNvSpPr>
            <a:spLocks noChangeArrowheads="1"/>
          </p:cNvSpPr>
          <p:nvPr/>
        </p:nvSpPr>
        <p:spPr bwMode="auto">
          <a:xfrm>
            <a:off x="179512" y="4589748"/>
            <a:ext cx="330590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b="1" dirty="0">
                <a:solidFill>
                  <a:srgbClr val="0070C0"/>
                </a:solidFill>
              </a:rPr>
              <a:t> </a:t>
            </a:r>
            <a:r>
              <a:rPr lang="ar-SA" altLang="en-US" sz="2000" b="1" dirty="0">
                <a:solidFill>
                  <a:srgbClr val="0070C0"/>
                </a:solidFill>
              </a:rPr>
              <a:t>إثبات إضافة قيمة الكمبيالة المسحوبة على محلات الأمل للحساب الجاري</a:t>
            </a:r>
            <a:endParaRPr lang="en-GB" altLang="en-US" sz="2000" b="1" dirty="0">
              <a:solidFill>
                <a:srgbClr val="0070C0"/>
              </a:solidFill>
            </a:endParaRPr>
          </a:p>
        </p:txBody>
      </p:sp>
      <p:sp>
        <p:nvSpPr>
          <p:cNvPr id="16" name="Rectangle 7"/>
          <p:cNvSpPr>
            <a:spLocks noChangeArrowheads="1"/>
          </p:cNvSpPr>
          <p:nvPr/>
        </p:nvSpPr>
        <p:spPr bwMode="auto">
          <a:xfrm>
            <a:off x="351691" y="5257801"/>
            <a:ext cx="30948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ــــــــــــــــــــــــــــــــــــــــــــ</a:t>
            </a:r>
            <a:endParaRPr lang="en-GB" altLang="en-US" sz="2400" b="1" dirty="0"/>
          </a:p>
        </p:txBody>
      </p:sp>
      <p:sp>
        <p:nvSpPr>
          <p:cNvPr id="17" name="Rectangle 16"/>
          <p:cNvSpPr>
            <a:spLocks noChangeArrowheads="1"/>
          </p:cNvSpPr>
          <p:nvPr/>
        </p:nvSpPr>
        <p:spPr bwMode="auto">
          <a:xfrm>
            <a:off x="0" y="3886201"/>
            <a:ext cx="436098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200" b="1" dirty="0">
                <a:solidFill>
                  <a:srgbClr val="FF0000"/>
                </a:solidFill>
              </a:rPr>
              <a:t>     50000 </a:t>
            </a:r>
            <a:r>
              <a:rPr lang="ar-SA" altLang="en-US" sz="2000" b="1" dirty="0"/>
              <a:t>إلى حـ /أوراق القبض برسم الخصم</a:t>
            </a:r>
            <a:endParaRPr lang="en-GB" altLang="en-US" sz="2000" b="1" dirty="0"/>
          </a:p>
        </p:txBody>
      </p:sp>
      <p:sp>
        <p:nvSpPr>
          <p:cNvPr id="18" name="Rectangle 17"/>
          <p:cNvSpPr>
            <a:spLocks noChangeArrowheads="1"/>
          </p:cNvSpPr>
          <p:nvPr/>
        </p:nvSpPr>
        <p:spPr bwMode="auto">
          <a:xfrm>
            <a:off x="492369" y="2667001"/>
            <a:ext cx="386861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200" b="1" dirty="0">
                <a:solidFill>
                  <a:srgbClr val="FF0000"/>
                </a:solidFill>
              </a:rPr>
              <a:t>49250</a:t>
            </a:r>
            <a:r>
              <a:rPr lang="ar-SA" altLang="en-US" sz="2200" b="1" dirty="0"/>
              <a:t>     حـ / البنك</a:t>
            </a:r>
            <a:endParaRPr lang="en-GB" altLang="en-US" sz="2200" b="1" dirty="0"/>
          </a:p>
        </p:txBody>
      </p:sp>
      <p:sp>
        <p:nvSpPr>
          <p:cNvPr id="19" name="Rectangle 18"/>
          <p:cNvSpPr>
            <a:spLocks noChangeArrowheads="1"/>
          </p:cNvSpPr>
          <p:nvPr/>
        </p:nvSpPr>
        <p:spPr bwMode="auto">
          <a:xfrm>
            <a:off x="1055077" y="2209801"/>
            <a:ext cx="239150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200" b="1" dirty="0"/>
              <a:t>من مذكورين</a:t>
            </a:r>
            <a:endParaRPr lang="en-GB" altLang="en-US" sz="2200" b="1" dirty="0"/>
          </a:p>
        </p:txBody>
      </p:sp>
      <p:sp>
        <p:nvSpPr>
          <p:cNvPr id="21"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23</a:t>
            </a:fld>
            <a:endParaRPr lang="en-US" dirty="0">
              <a:solidFill>
                <a:prstClr val="white"/>
              </a:solidFill>
              <a:cs typeface="Arial" pitchFamily="34" charset="0"/>
            </a:endParaRPr>
          </a:p>
        </p:txBody>
      </p:sp>
    </p:spTree>
    <p:extLst>
      <p:ext uri="{BB962C8B-B14F-4D97-AF65-F5344CB8AC3E}">
        <p14:creationId xmlns:p14="http://schemas.microsoft.com/office/powerpoint/2010/main" val="298398039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9" presetClass="entr" presetSubtype="0" accel="10000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23" dur="50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24" dur="50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25" dur="5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blinds(horizontal)">
                                      <p:cBhvr>
                                        <p:cTn id="30" dur="5000"/>
                                        <p:tgtEl>
                                          <p:spTgt spid="12"/>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linds(horizontal)">
                                      <p:cBhvr>
                                        <p:cTn id="35" dur="5000"/>
                                        <p:tgtEl>
                                          <p:spTgt spid="1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blinds(horizontal)">
                                      <p:cBhvr>
                                        <p:cTn id="40" dur="500"/>
                                        <p:tgtEl>
                                          <p:spTgt spid="11"/>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3">
                                            <p:txEl>
                                              <p:pRg st="0" end="0"/>
                                            </p:txEl>
                                          </p:spTgt>
                                        </p:tgtEl>
                                        <p:attrNameLst>
                                          <p:attrName>style.visibility</p:attrName>
                                        </p:attrNameLst>
                                      </p:cBhvr>
                                      <p:to>
                                        <p:strVal val="visible"/>
                                      </p:to>
                                    </p:set>
                                    <p:animEffect transition="in" filter="blinds(horizontal)">
                                      <p:cBhvr>
                                        <p:cTn id="45" dur="500"/>
                                        <p:tgtEl>
                                          <p:spTgt spid="3">
                                            <p:txEl>
                                              <p:pRg st="0" end="0"/>
                                            </p:txEl>
                                          </p:spTgt>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blinds(horizontal)">
                                      <p:cBhvr>
                                        <p:cTn id="50" dur="500"/>
                                        <p:tgtEl>
                                          <p:spTgt spid="13"/>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9" presetClass="entr" presetSubtype="0" accel="100000" fill="hold" nodeType="click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0" fill="hold"/>
                                        <p:tgtEl>
                                          <p:spTgt spid="19"/>
                                        </p:tgtEl>
                                        <p:attrNameLst>
                                          <p:attrName>ppt_h</p:attrName>
                                        </p:attrNameLst>
                                      </p:cBhvr>
                                      <p:tavLst>
                                        <p:tav tm="0">
                                          <p:val>
                                            <p:strVal val="#ppt_h/20"/>
                                          </p:val>
                                        </p:tav>
                                        <p:tav tm="50000">
                                          <p:val>
                                            <p:strVal val="#ppt_h/20"/>
                                          </p:val>
                                        </p:tav>
                                        <p:tav tm="100000">
                                          <p:val>
                                            <p:strVal val="#ppt_h"/>
                                          </p:val>
                                        </p:tav>
                                      </p:tavLst>
                                    </p:anim>
                                    <p:anim calcmode="lin" valueType="num">
                                      <p:cBhvr>
                                        <p:cTn id="56" dur="5000" fill="hold"/>
                                        <p:tgtEl>
                                          <p:spTgt spid="19"/>
                                        </p:tgtEl>
                                        <p:attrNameLst>
                                          <p:attrName>ppt_w</p:attrName>
                                        </p:attrNameLst>
                                      </p:cBhvr>
                                      <p:tavLst>
                                        <p:tav tm="0">
                                          <p:val>
                                            <p:strVal val="#ppt_w+.3"/>
                                          </p:val>
                                        </p:tav>
                                        <p:tav tm="50000">
                                          <p:val>
                                            <p:strVal val="#ppt_w+.3"/>
                                          </p:val>
                                        </p:tav>
                                        <p:tav tm="100000">
                                          <p:val>
                                            <p:strVal val="#ppt_w"/>
                                          </p:val>
                                        </p:tav>
                                      </p:tavLst>
                                    </p:anim>
                                    <p:anim calcmode="lin" valueType="num">
                                      <p:cBhvr>
                                        <p:cTn id="57" dur="5000" fill="hold"/>
                                        <p:tgtEl>
                                          <p:spTgt spid="19"/>
                                        </p:tgtEl>
                                        <p:attrNameLst>
                                          <p:attrName>ppt_x</p:attrName>
                                        </p:attrNameLst>
                                      </p:cBhvr>
                                      <p:tavLst>
                                        <p:tav tm="0">
                                          <p:val>
                                            <p:strVal val="#ppt_x-.3"/>
                                          </p:val>
                                        </p:tav>
                                        <p:tav tm="50000">
                                          <p:val>
                                            <p:strVal val="#ppt_x"/>
                                          </p:val>
                                        </p:tav>
                                        <p:tav tm="100000">
                                          <p:val>
                                            <p:strVal val="#ppt_x"/>
                                          </p:val>
                                        </p:tav>
                                      </p:tavLst>
                                    </p:anim>
                                    <p:anim calcmode="lin" valueType="num">
                                      <p:cBhvr>
                                        <p:cTn id="58" dur="50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39" presetClass="entr" presetSubtype="0" accel="100000" fill="hold" nodeType="click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p:cTn id="63" dur="5000" fill="hold"/>
                                        <p:tgtEl>
                                          <p:spTgt spid="18"/>
                                        </p:tgtEl>
                                        <p:attrNameLst>
                                          <p:attrName>ppt_h</p:attrName>
                                        </p:attrNameLst>
                                      </p:cBhvr>
                                      <p:tavLst>
                                        <p:tav tm="0">
                                          <p:val>
                                            <p:strVal val="#ppt_h/20"/>
                                          </p:val>
                                        </p:tav>
                                        <p:tav tm="50000">
                                          <p:val>
                                            <p:strVal val="#ppt_h/20"/>
                                          </p:val>
                                        </p:tav>
                                        <p:tav tm="100000">
                                          <p:val>
                                            <p:strVal val="#ppt_h"/>
                                          </p:val>
                                        </p:tav>
                                      </p:tavLst>
                                    </p:anim>
                                    <p:anim calcmode="lin" valueType="num">
                                      <p:cBhvr>
                                        <p:cTn id="64" dur="5000" fill="hold"/>
                                        <p:tgtEl>
                                          <p:spTgt spid="18"/>
                                        </p:tgtEl>
                                        <p:attrNameLst>
                                          <p:attrName>ppt_w</p:attrName>
                                        </p:attrNameLst>
                                      </p:cBhvr>
                                      <p:tavLst>
                                        <p:tav tm="0">
                                          <p:val>
                                            <p:strVal val="#ppt_w+.3"/>
                                          </p:val>
                                        </p:tav>
                                        <p:tav tm="50000">
                                          <p:val>
                                            <p:strVal val="#ppt_w+.3"/>
                                          </p:val>
                                        </p:tav>
                                        <p:tav tm="100000">
                                          <p:val>
                                            <p:strVal val="#ppt_w"/>
                                          </p:val>
                                        </p:tav>
                                      </p:tavLst>
                                    </p:anim>
                                    <p:anim calcmode="lin" valueType="num">
                                      <p:cBhvr>
                                        <p:cTn id="65" dur="5000" fill="hold"/>
                                        <p:tgtEl>
                                          <p:spTgt spid="18"/>
                                        </p:tgtEl>
                                        <p:attrNameLst>
                                          <p:attrName>ppt_x</p:attrName>
                                        </p:attrNameLst>
                                      </p:cBhvr>
                                      <p:tavLst>
                                        <p:tav tm="0">
                                          <p:val>
                                            <p:strVal val="#ppt_x-.3"/>
                                          </p:val>
                                        </p:tav>
                                        <p:tav tm="50000">
                                          <p:val>
                                            <p:strVal val="#ppt_x"/>
                                          </p:val>
                                        </p:tav>
                                        <p:tav tm="100000">
                                          <p:val>
                                            <p:strVal val="#ppt_x"/>
                                          </p:val>
                                        </p:tav>
                                      </p:tavLst>
                                    </p:anim>
                                    <p:anim calcmode="lin" valueType="num">
                                      <p:cBhvr>
                                        <p:cTn id="66" dur="50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39" presetClass="entr" presetSubtype="0" accel="100000" fill="hold" nodeType="click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p:cTn id="71" dur="50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72" dur="50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73" dur="50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74" dur="50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3" presetClass="entr" presetSubtype="10" fill="hold" nodeType="click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blinds(horizontal)">
                                      <p:cBhvr>
                                        <p:cTn id="79" dur="5000"/>
                                        <p:tgtEl>
                                          <p:spTgt spid="17"/>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3" presetClass="entr" presetSubtype="10" fill="hold" nodeType="clickEffect">
                                  <p:stCondLst>
                                    <p:cond delay="0"/>
                                  </p:stCondLst>
                                  <p:childTnLst>
                                    <p:set>
                                      <p:cBhvr>
                                        <p:cTn id="83" dur="1" fill="hold">
                                          <p:stCondLst>
                                            <p:cond delay="0"/>
                                          </p:stCondLst>
                                        </p:cTn>
                                        <p:tgtEl>
                                          <p:spTgt spid="15"/>
                                        </p:tgtEl>
                                        <p:attrNameLst>
                                          <p:attrName>style.visibility</p:attrName>
                                        </p:attrNameLst>
                                      </p:cBhvr>
                                      <p:to>
                                        <p:strVal val="visible"/>
                                      </p:to>
                                    </p:set>
                                    <p:animEffect transition="in" filter="blinds(horizontal)">
                                      <p:cBhvr>
                                        <p:cTn id="84" dur="5000"/>
                                        <p:tgtEl>
                                          <p:spTgt spid="15"/>
                                        </p:tgtEl>
                                      </p:cBhvr>
                                    </p:animEffect>
                                  </p:childTnLst>
                                </p:cTn>
                              </p:par>
                            </p:childTnLst>
                          </p:cTn>
                        </p:par>
                      </p:childTnLst>
                    </p:cTn>
                  </p:par>
                  <p:par>
                    <p:cTn id="85" fill="hold" nodeType="clickPar">
                      <p:stCondLst>
                        <p:cond delay="indefinite"/>
                      </p:stCondLst>
                      <p:childTnLst>
                        <p:par>
                          <p:cTn id="86" fill="hold" nodeType="withGroup">
                            <p:stCondLst>
                              <p:cond delay="0"/>
                            </p:stCondLst>
                            <p:childTnLst>
                              <p:par>
                                <p:cTn id="87" presetID="3" presetClass="entr" presetSubtype="10" fill="hold" nodeType="click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blinds(horizontal)">
                                      <p:cBhvr>
                                        <p:cTn id="8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build="p"/>
      <p:bldP spid="8"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rgbClr val="FF0000"/>
                </a:solidFill>
              </a:rPr>
              <a:t>4- تظهير أو تحويل الورقة للغير</a:t>
            </a:r>
            <a:endParaRPr lang="en-GB" sz="3200" b="1" dirty="0">
              <a:solidFill>
                <a:srgbClr val="FF0000"/>
              </a:solidFill>
            </a:endParaRPr>
          </a:p>
        </p:txBody>
      </p:sp>
      <p:sp>
        <p:nvSpPr>
          <p:cNvPr id="3" name="Content Placeholder 2"/>
          <p:cNvSpPr>
            <a:spLocks noGrp="1"/>
          </p:cNvSpPr>
          <p:nvPr>
            <p:ph idx="1"/>
          </p:nvPr>
        </p:nvSpPr>
        <p:spPr>
          <a:xfrm>
            <a:off x="251520" y="1483226"/>
            <a:ext cx="8651631" cy="4906963"/>
          </a:xfrm>
        </p:spPr>
        <p:txBody>
          <a:bodyPr/>
          <a:lstStyle/>
          <a:p>
            <a:pPr algn="just" rtl="1">
              <a:lnSpc>
                <a:spcPct val="150000"/>
              </a:lnSpc>
              <a:buFont typeface="Wingdings" pitchFamily="2" charset="2"/>
              <a:buChar char="§"/>
            </a:pPr>
            <a:r>
              <a:rPr lang="ar-SA" altLang="en-US" sz="2400" dirty="0" smtClean="0">
                <a:cs typeface="Arial" pitchFamily="34" charset="0"/>
              </a:rPr>
              <a:t>تتصف الأوراق التجارية بخاصية القابلية للتداول، حيث يمكن لمالك الورقة (الدائن) استخدامها في سداد المستحق عليه لصالح الغير عن طريق تظهيرها أو تحويلها إليه.</a:t>
            </a:r>
          </a:p>
          <a:p>
            <a:pPr algn="just" rtl="1">
              <a:lnSpc>
                <a:spcPct val="150000"/>
              </a:lnSpc>
              <a:buFont typeface="Wingdings" pitchFamily="2" charset="2"/>
              <a:buChar char="§"/>
            </a:pPr>
            <a:r>
              <a:rPr lang="ar-SA" altLang="en-US" sz="2400" dirty="0" smtClean="0">
                <a:cs typeface="Arial" pitchFamily="34" charset="0"/>
              </a:rPr>
              <a:t>في حالة توقف المدين أو المسحوب عليه الورقة عن السداد في تاريخ الاستحقاق يحق للمظهر أو المحول إليه الورقة الرجوع على الدائن الأصلي (المنشأة).</a:t>
            </a:r>
          </a:p>
          <a:p>
            <a:pPr algn="just" rtl="1">
              <a:lnSpc>
                <a:spcPct val="150000"/>
              </a:lnSpc>
            </a:pPr>
            <a:r>
              <a:rPr lang="ar-SA" altLang="en-US" sz="2400" b="1" dirty="0" smtClean="0">
                <a:solidFill>
                  <a:srgbClr val="FF0000"/>
                </a:solidFill>
                <a:cs typeface="Arial" pitchFamily="34" charset="0"/>
              </a:rPr>
              <a:t>ملاحظة: </a:t>
            </a:r>
            <a:r>
              <a:rPr lang="ar-SA" altLang="en-US" sz="2400" dirty="0" smtClean="0">
                <a:cs typeface="Arial" pitchFamily="34" charset="0"/>
              </a:rPr>
              <a:t>في حالتي خصم أو تظهير الورقة وعند قيام المدين بالسداد للبنك أو المظهر إليه الورقة لا تجري المنشأة أية قيود في دفاترها.</a:t>
            </a:r>
            <a:endParaRPr lang="en-GB" altLang="en-US" sz="2400" dirty="0" smtClean="0">
              <a:cs typeface="Arial" pitchFamily="34" charset="0"/>
            </a:endParaRPr>
          </a:p>
        </p:txBody>
      </p:sp>
      <p:sp>
        <p:nvSpPr>
          <p:cNvPr id="242692" name="Slide Number Placeholder 3"/>
          <p:cNvSpPr>
            <a:spLocks noGrp="1"/>
          </p:cNvSpPr>
          <p:nvPr>
            <p:ph type="sldNum" sz="quarter" idx="4294967295"/>
          </p:nvPr>
        </p:nvSpPr>
        <p:spPr bwMode="auto">
          <a:xfrm>
            <a:off x="1943100" y="6376989"/>
            <a:ext cx="52753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AE71F66-8330-4388-93F4-6E0A6D2CDFBF}" type="slidenum">
              <a:rPr lang="ar-SA" altLang="en-US" smtClean="0">
                <a:solidFill>
                  <a:schemeClr val="bg1"/>
                </a:solidFill>
                <a:latin typeface="Calibri" pitchFamily="34" charset="0"/>
              </a:rPr>
              <a:pPr eaLnBrk="1" hangingPunct="1"/>
              <a:t>24</a:t>
            </a:fld>
            <a:endParaRPr lang="en-US" altLang="en-US" smtClean="0">
              <a:solidFill>
                <a:schemeClr val="bg1"/>
              </a:solidFill>
              <a:latin typeface="Calibri" pitchFamily="34" charset="0"/>
            </a:endParaRPr>
          </a:p>
        </p:txBody>
      </p:sp>
      <p:sp>
        <p:nvSpPr>
          <p:cNvPr id="242693" name="Footer Placeholder 4"/>
          <p:cNvSpPr>
            <a:spLocks noGrp="1"/>
          </p:cNvSpPr>
          <p:nvPr/>
        </p:nvSpPr>
        <p:spPr bwMode="auto">
          <a:xfrm>
            <a:off x="2813538" y="6400800"/>
            <a:ext cx="3657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b="1">
                <a:solidFill>
                  <a:schemeClr val="bg1"/>
                </a:solidFill>
              </a:rPr>
              <a:t>مقرر مبادئ المحاسبة  (1)   د. علاء زهران</a:t>
            </a:r>
            <a:endParaRPr lang="en-US" altLang="en-US" b="1">
              <a:solidFill>
                <a:schemeClr val="bg1"/>
              </a:solidFill>
            </a:endParaRPr>
          </a:p>
        </p:txBody>
      </p:sp>
    </p:spTree>
    <p:extLst>
      <p:ext uri="{BB962C8B-B14F-4D97-AF65-F5344CB8AC3E}">
        <p14:creationId xmlns:p14="http://schemas.microsoft.com/office/powerpoint/2010/main" val="22340942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lgn="just" rtl="1">
              <a:defRPr/>
            </a:pPr>
            <a:r>
              <a:rPr lang="ar-SA" sz="3200" dirty="0" smtClean="0">
                <a:solidFill>
                  <a:srgbClr val="FF0000"/>
                </a:solidFill>
              </a:rPr>
              <a:t>افترض أن المنشأة قامت بتظهير كمبيالة محلات الأمل لصالح محلات التوفيق في 2/1 سداداً لدين مستحق عليها</a:t>
            </a:r>
            <a:endParaRPr lang="en-GB" sz="3200" dirty="0">
              <a:solidFill>
                <a:srgbClr val="FF0000"/>
              </a:solidFill>
            </a:endParaRPr>
          </a:p>
        </p:txBody>
      </p:sp>
      <p:sp>
        <p:nvSpPr>
          <p:cNvPr id="243715" name="Content Placeholder 2"/>
          <p:cNvSpPr>
            <a:spLocks noGrp="1"/>
          </p:cNvSpPr>
          <p:nvPr>
            <p:ph idx="1"/>
          </p:nvPr>
        </p:nvSpPr>
        <p:spPr/>
        <p:txBody>
          <a:bodyPr/>
          <a:lstStyle/>
          <a:p>
            <a:endParaRPr lang="en-GB" altLang="en-US" dirty="0" smtClean="0">
              <a:cs typeface="Arial" pitchFamily="34" charset="0"/>
            </a:endParaRPr>
          </a:p>
        </p:txBody>
      </p:sp>
      <p:sp>
        <p:nvSpPr>
          <p:cNvPr id="7" name="Rounded Rectangle 6"/>
          <p:cNvSpPr/>
          <p:nvPr/>
        </p:nvSpPr>
        <p:spPr>
          <a:xfrm>
            <a:off x="4501662" y="1676400"/>
            <a:ext cx="4009292"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dirty="0">
                <a:solidFill>
                  <a:srgbClr val="FF0000"/>
                </a:solidFill>
              </a:rPr>
              <a:t>في هذه الحالة يكون القيد كما يلي:</a:t>
            </a:r>
            <a:endParaRPr lang="en-GB" sz="2800" dirty="0">
              <a:solidFill>
                <a:schemeClr val="bg1"/>
              </a:solidFill>
            </a:endParaRPr>
          </a:p>
        </p:txBody>
      </p:sp>
      <p:sp>
        <p:nvSpPr>
          <p:cNvPr id="9" name="Rectangle 8"/>
          <p:cNvSpPr>
            <a:spLocks noGrp="1" noChangeArrowheads="1"/>
          </p:cNvSpPr>
          <p:nvPr/>
        </p:nvSpPr>
        <p:spPr bwMode="auto">
          <a:xfrm>
            <a:off x="633046" y="2057401"/>
            <a:ext cx="133643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b="1" u="sng">
                <a:solidFill>
                  <a:srgbClr val="002060"/>
                </a:solidFill>
                <a:latin typeface="Calibri" pitchFamily="34" charset="0"/>
              </a:rPr>
              <a:t>في </a:t>
            </a:r>
            <a:r>
              <a:rPr lang="ar-SA" altLang="en-US" sz="2400" b="1" u="sng">
                <a:latin typeface="Calibri" pitchFamily="34" charset="0"/>
              </a:rPr>
              <a:t>2/1</a:t>
            </a:r>
            <a:endParaRPr lang="en-GB" altLang="en-US" sz="2400" b="1">
              <a:solidFill>
                <a:srgbClr val="002060"/>
              </a:solidFill>
              <a:latin typeface="Calibri" pitchFamily="34" charset="0"/>
            </a:endParaRPr>
          </a:p>
        </p:txBody>
      </p:sp>
      <p:sp>
        <p:nvSpPr>
          <p:cNvPr id="10" name="Rectangle 9"/>
          <p:cNvSpPr>
            <a:spLocks noChangeArrowheads="1"/>
          </p:cNvSpPr>
          <p:nvPr/>
        </p:nvSpPr>
        <p:spPr bwMode="auto">
          <a:xfrm>
            <a:off x="971600" y="2667001"/>
            <a:ext cx="71173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50000</a:t>
            </a:r>
            <a:r>
              <a:rPr lang="ar-SA" altLang="en-US" sz="2800" dirty="0"/>
              <a:t>                 من حـ/ الدائنين (محلات التوفيق)</a:t>
            </a:r>
          </a:p>
        </p:txBody>
      </p:sp>
      <p:sp>
        <p:nvSpPr>
          <p:cNvPr id="11" name="Rectangle 7"/>
          <p:cNvSpPr>
            <a:spLocks noChangeArrowheads="1"/>
          </p:cNvSpPr>
          <p:nvPr/>
        </p:nvSpPr>
        <p:spPr bwMode="auto">
          <a:xfrm>
            <a:off x="1406769" y="4267201"/>
            <a:ext cx="422030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r>
              <a:rPr lang="ar-SA" altLang="en-US" sz="2400" b="1" dirty="0">
                <a:solidFill>
                  <a:srgbClr val="0070C0"/>
                </a:solidFill>
              </a:rPr>
              <a:t>     إثبات تظهير كمبيالة محلات الأمل لصالح محلات التوفيق</a:t>
            </a:r>
            <a:endParaRPr lang="en-GB" altLang="en-US" sz="2400" b="1" dirty="0">
              <a:solidFill>
                <a:srgbClr val="0070C0"/>
              </a:solidFill>
            </a:endParaRPr>
          </a:p>
        </p:txBody>
      </p:sp>
      <p:sp>
        <p:nvSpPr>
          <p:cNvPr id="12" name="Rectangle 11"/>
          <p:cNvSpPr>
            <a:spLocks noChangeArrowheads="1"/>
          </p:cNvSpPr>
          <p:nvPr/>
        </p:nvSpPr>
        <p:spPr bwMode="auto">
          <a:xfrm>
            <a:off x="844061" y="5105401"/>
            <a:ext cx="436098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b="1" dirty="0"/>
              <a:t>ــــــــــــــــــــــــــــــــــــــــــــــــــــــــــــــــــــ</a:t>
            </a:r>
            <a:endParaRPr lang="en-GB" altLang="en-US" sz="2400" b="1" dirty="0"/>
          </a:p>
        </p:txBody>
      </p:sp>
      <p:sp>
        <p:nvSpPr>
          <p:cNvPr id="13" name="Rectangle 12"/>
          <p:cNvSpPr>
            <a:spLocks noChangeArrowheads="1"/>
          </p:cNvSpPr>
          <p:nvPr/>
        </p:nvSpPr>
        <p:spPr bwMode="auto">
          <a:xfrm>
            <a:off x="703384" y="3581401"/>
            <a:ext cx="63304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50000  </a:t>
            </a:r>
            <a:r>
              <a:rPr lang="ar-SA" altLang="en-US" sz="2800" dirty="0"/>
              <a:t>                      إلى حـ/ أوراق القبض</a:t>
            </a:r>
          </a:p>
        </p:txBody>
      </p:sp>
      <p:sp>
        <p:nvSpPr>
          <p:cNvPr id="14"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25</a:t>
            </a:fld>
            <a:endParaRPr lang="en-US" dirty="0">
              <a:solidFill>
                <a:prstClr val="white"/>
              </a:solidFill>
              <a:cs typeface="Arial" pitchFamily="34" charset="0"/>
            </a:endParaRPr>
          </a:p>
        </p:txBody>
      </p:sp>
    </p:spTree>
    <p:extLst>
      <p:ext uri="{BB962C8B-B14F-4D97-AF65-F5344CB8AC3E}">
        <p14:creationId xmlns:p14="http://schemas.microsoft.com/office/powerpoint/2010/main" val="135291634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9" presetClass="entr" presetSubtype="0" accel="10000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0" fill="hold"/>
                                        <p:tgtEl>
                                          <p:spTgt spid="10"/>
                                        </p:tgtEl>
                                        <p:attrNameLst>
                                          <p:attrName>ppt_h</p:attrName>
                                        </p:attrNameLst>
                                      </p:cBhvr>
                                      <p:tavLst>
                                        <p:tav tm="0">
                                          <p:val>
                                            <p:strVal val="#ppt_h/20"/>
                                          </p:val>
                                        </p:tav>
                                        <p:tav tm="50000">
                                          <p:val>
                                            <p:strVal val="#ppt_h/20"/>
                                          </p:val>
                                        </p:tav>
                                        <p:tav tm="100000">
                                          <p:val>
                                            <p:strVal val="#ppt_h"/>
                                          </p:val>
                                        </p:tav>
                                      </p:tavLst>
                                    </p:anim>
                                    <p:anim calcmode="lin" valueType="num">
                                      <p:cBhvr>
                                        <p:cTn id="23" dur="5000" fill="hold"/>
                                        <p:tgtEl>
                                          <p:spTgt spid="10"/>
                                        </p:tgtEl>
                                        <p:attrNameLst>
                                          <p:attrName>ppt_w</p:attrName>
                                        </p:attrNameLst>
                                      </p:cBhvr>
                                      <p:tavLst>
                                        <p:tav tm="0">
                                          <p:val>
                                            <p:strVal val="#ppt_w+.3"/>
                                          </p:val>
                                        </p:tav>
                                        <p:tav tm="50000">
                                          <p:val>
                                            <p:strVal val="#ppt_w+.3"/>
                                          </p:val>
                                        </p:tav>
                                        <p:tav tm="100000">
                                          <p:val>
                                            <p:strVal val="#ppt_w"/>
                                          </p:val>
                                        </p:tav>
                                      </p:tavLst>
                                    </p:anim>
                                    <p:anim calcmode="lin" valueType="num">
                                      <p:cBhvr>
                                        <p:cTn id="24" dur="5000" fill="hold"/>
                                        <p:tgtEl>
                                          <p:spTgt spid="10"/>
                                        </p:tgtEl>
                                        <p:attrNameLst>
                                          <p:attrName>ppt_x</p:attrName>
                                        </p:attrNameLst>
                                      </p:cBhvr>
                                      <p:tavLst>
                                        <p:tav tm="0">
                                          <p:val>
                                            <p:strVal val="#ppt_x-.3"/>
                                          </p:val>
                                        </p:tav>
                                        <p:tav tm="50000">
                                          <p:val>
                                            <p:strVal val="#ppt_x"/>
                                          </p:val>
                                        </p:tav>
                                        <p:tav tm="100000">
                                          <p:val>
                                            <p:strVal val="#ppt_x"/>
                                          </p:val>
                                        </p:tav>
                                      </p:tavLst>
                                    </p:anim>
                                    <p:anim calcmode="lin" valueType="num">
                                      <p:cBhvr>
                                        <p:cTn id="25" dur="5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blinds(horizontal)">
                                      <p:cBhvr>
                                        <p:cTn id="30" dur="5000"/>
                                        <p:tgtEl>
                                          <p:spTgt spid="13"/>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blinds(horizontal)">
                                      <p:cBhvr>
                                        <p:cTn id="35" dur="5000"/>
                                        <p:tgtEl>
                                          <p:spTgt spid="11"/>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blinds(horizontal)">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9" grpId="0"/>
      <p:bldP spid="10" grpId="0"/>
      <p:bldP spid="11" grpId="0"/>
      <p:bldP spid="12"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chemeClr val="tx1"/>
                </a:solidFill>
              </a:rPr>
              <a:t>حالة طلب المدين سداد قيمة الورقة مبكراً</a:t>
            </a:r>
            <a:endParaRPr lang="en-GB" sz="3200" b="1" dirty="0">
              <a:solidFill>
                <a:schemeClr val="tx1"/>
              </a:solidFill>
            </a:endParaRPr>
          </a:p>
        </p:txBody>
      </p:sp>
      <p:sp>
        <p:nvSpPr>
          <p:cNvPr id="3" name="Content Placeholder 2"/>
          <p:cNvSpPr>
            <a:spLocks noGrp="1"/>
          </p:cNvSpPr>
          <p:nvPr>
            <p:ph idx="1"/>
          </p:nvPr>
        </p:nvSpPr>
        <p:spPr/>
        <p:txBody>
          <a:bodyPr/>
          <a:lstStyle/>
          <a:p>
            <a:pPr algn="just" rtl="1">
              <a:lnSpc>
                <a:spcPct val="150000"/>
              </a:lnSpc>
            </a:pPr>
            <a:r>
              <a:rPr lang="ar-SA" altLang="en-US" smtClean="0">
                <a:cs typeface="Arial" pitchFamily="34" charset="0"/>
              </a:rPr>
              <a:t> </a:t>
            </a:r>
            <a:r>
              <a:rPr lang="ar-SA" altLang="en-US" sz="2800" smtClean="0">
                <a:cs typeface="Arial" pitchFamily="34" charset="0"/>
              </a:rPr>
              <a:t>قد يطلب المدين سداد قيمة الورقة مبكراً مقابل الحصول على خصم تعجيل الدفع نظير السداد المبكر وبموافقة المنشأة، ويعرف الخصم في هذه الحالة بالخصم المسموح به. </a:t>
            </a:r>
          </a:p>
          <a:p>
            <a:pPr algn="just" rtl="1">
              <a:lnSpc>
                <a:spcPct val="150000"/>
              </a:lnSpc>
            </a:pPr>
            <a:r>
              <a:rPr lang="ar-SA" altLang="en-US" sz="2800" b="1" smtClean="0">
                <a:solidFill>
                  <a:srgbClr val="FF0000"/>
                </a:solidFill>
                <a:cs typeface="Arial" pitchFamily="34" charset="0"/>
              </a:rPr>
              <a:t>مثال: </a:t>
            </a:r>
            <a:r>
              <a:rPr lang="ar-SA" altLang="en-US" sz="2800" smtClean="0">
                <a:cs typeface="Arial" pitchFamily="34" charset="0"/>
              </a:rPr>
              <a:t>افترض أن محلات الأمل طلبت سداد الكمبيالة المستحقة عليها نقداً قبل شهرين من تاريخ استحقاقها، مقابل الحصول على خصم بنسبة 5% من قيمة الورقة، وقد وافقت المنشاة على ذلك.</a:t>
            </a:r>
            <a:endParaRPr lang="en-GB" altLang="en-US" sz="280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26</a:t>
            </a:fld>
            <a:endParaRPr lang="en-US" dirty="0">
              <a:solidFill>
                <a:prstClr val="white"/>
              </a:solidFill>
              <a:cs typeface="Arial" pitchFamily="34" charset="0"/>
            </a:endParaRPr>
          </a:p>
        </p:txBody>
      </p:sp>
    </p:spTree>
    <p:extLst>
      <p:ext uri="{BB962C8B-B14F-4D97-AF65-F5344CB8AC3E}">
        <p14:creationId xmlns:p14="http://schemas.microsoft.com/office/powerpoint/2010/main" val="175911717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ar-SA" altLang="en-US" dirty="0" smtClean="0">
              <a:cs typeface="Arial" pitchFamily="34" charset="0"/>
            </a:endParaRPr>
          </a:p>
          <a:p>
            <a:endParaRPr lang="ar-SA" altLang="en-US" dirty="0" smtClean="0">
              <a:cs typeface="Arial" pitchFamily="34" charset="0"/>
            </a:endParaRPr>
          </a:p>
          <a:p>
            <a:endParaRPr lang="ar-SA" altLang="en-US" dirty="0" smtClean="0">
              <a:cs typeface="Arial" pitchFamily="34" charset="0"/>
            </a:endParaRPr>
          </a:p>
          <a:p>
            <a:endParaRPr lang="ar-SA" altLang="en-US" dirty="0" smtClean="0">
              <a:cs typeface="Arial" pitchFamily="34" charset="0"/>
            </a:endParaRPr>
          </a:p>
          <a:p>
            <a:endParaRPr lang="ar-SA" altLang="en-US" dirty="0" smtClean="0">
              <a:cs typeface="Arial" pitchFamily="34" charset="0"/>
            </a:endParaRPr>
          </a:p>
          <a:p>
            <a:endParaRPr lang="ar-SA" altLang="en-US" dirty="0" smtClean="0">
              <a:cs typeface="Arial" pitchFamily="34" charset="0"/>
            </a:endParaRPr>
          </a:p>
          <a:p>
            <a:r>
              <a:rPr lang="ar-SA" altLang="en-US" b="1" dirty="0" smtClean="0">
                <a:solidFill>
                  <a:srgbClr val="FF0000"/>
                </a:solidFill>
                <a:cs typeface="Arial" pitchFamily="34" charset="0"/>
              </a:rPr>
              <a:t>*</a:t>
            </a:r>
            <a:r>
              <a:rPr lang="ar-SA" altLang="en-US" dirty="0" smtClean="0">
                <a:cs typeface="Arial" pitchFamily="34" charset="0"/>
              </a:rPr>
              <a:t> </a:t>
            </a:r>
            <a:r>
              <a:rPr lang="ar-SA" altLang="en-US" sz="2800" dirty="0" smtClean="0">
                <a:cs typeface="Arial" pitchFamily="34" charset="0"/>
              </a:rPr>
              <a:t>أو حـ/ أوراق قبض برسم التحصيل في حالة إرسال الورقة للبنك للتحصيل.</a:t>
            </a:r>
          </a:p>
          <a:p>
            <a:endParaRPr lang="en-GB" altLang="en-US" dirty="0" smtClean="0">
              <a:cs typeface="Arial" pitchFamily="34" charset="0"/>
            </a:endParaRPr>
          </a:p>
        </p:txBody>
      </p:sp>
      <p:sp>
        <p:nvSpPr>
          <p:cNvPr id="5" name="Title 4"/>
          <p:cNvSpPr>
            <a:spLocks noGrp="1"/>
          </p:cNvSpPr>
          <p:nvPr>
            <p:ph type="title"/>
          </p:nvPr>
        </p:nvSpPr>
        <p:spPr>
          <a:xfrm>
            <a:off x="773723" y="304800"/>
            <a:ext cx="7455877" cy="838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lstStyle/>
          <a:p>
            <a:pPr>
              <a:defRPr/>
            </a:pPr>
            <a:r>
              <a:rPr lang="ar-SA" sz="2800" b="1" dirty="0" smtClean="0">
                <a:solidFill>
                  <a:schemeClr val="tx1"/>
                </a:solidFill>
              </a:rPr>
              <a:t>قيمة الخصم المسموح </a:t>
            </a:r>
            <a:r>
              <a:rPr lang="ar-SA" sz="2800" b="1" dirty="0" err="1" smtClean="0">
                <a:solidFill>
                  <a:schemeClr val="tx1"/>
                </a:solidFill>
              </a:rPr>
              <a:t>به</a:t>
            </a:r>
            <a:r>
              <a:rPr lang="ar-SA" sz="2800" b="1" dirty="0" smtClean="0">
                <a:solidFill>
                  <a:schemeClr val="tx1"/>
                </a:solidFill>
              </a:rPr>
              <a:t> =  50000  ×  5%  =  2500 ريال</a:t>
            </a:r>
            <a:endParaRPr lang="en-GB" sz="2800" b="1" dirty="0">
              <a:solidFill>
                <a:schemeClr val="tx1"/>
              </a:solidFill>
            </a:endParaRPr>
          </a:p>
        </p:txBody>
      </p:sp>
      <p:sp>
        <p:nvSpPr>
          <p:cNvPr id="6" name="Rounded Rectangle 5"/>
          <p:cNvSpPr/>
          <p:nvPr/>
        </p:nvSpPr>
        <p:spPr>
          <a:xfrm>
            <a:off x="4501662" y="1676400"/>
            <a:ext cx="4009292" cy="457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dirty="0">
                <a:solidFill>
                  <a:srgbClr val="FF0000"/>
                </a:solidFill>
              </a:rPr>
              <a:t>في هذه الحالة يكون القيد كما يلي:</a:t>
            </a:r>
            <a:endParaRPr lang="en-GB" sz="2800" dirty="0">
              <a:solidFill>
                <a:schemeClr val="bg1"/>
              </a:solidFill>
            </a:endParaRPr>
          </a:p>
        </p:txBody>
      </p:sp>
      <p:sp>
        <p:nvSpPr>
          <p:cNvPr id="7" name="Rectangle 6"/>
          <p:cNvSpPr>
            <a:spLocks noGrp="1" noChangeArrowheads="1"/>
          </p:cNvSpPr>
          <p:nvPr/>
        </p:nvSpPr>
        <p:spPr bwMode="auto">
          <a:xfrm>
            <a:off x="562708" y="1828800"/>
            <a:ext cx="133643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b="1" u="sng">
                <a:solidFill>
                  <a:srgbClr val="002060"/>
                </a:solidFill>
                <a:latin typeface="Calibri" pitchFamily="34" charset="0"/>
              </a:rPr>
              <a:t>في </a:t>
            </a:r>
            <a:r>
              <a:rPr lang="ar-SA" altLang="en-US" sz="2400" b="1" u="sng">
                <a:latin typeface="Calibri" pitchFamily="34" charset="0"/>
              </a:rPr>
              <a:t>2/1</a:t>
            </a:r>
            <a:endParaRPr lang="en-GB" altLang="en-US" sz="2400" b="1">
              <a:solidFill>
                <a:srgbClr val="002060"/>
              </a:solidFill>
              <a:latin typeface="Calibri" pitchFamily="34" charset="0"/>
            </a:endParaRPr>
          </a:p>
        </p:txBody>
      </p:sp>
      <p:sp>
        <p:nvSpPr>
          <p:cNvPr id="8" name="Rectangle 7"/>
          <p:cNvSpPr>
            <a:spLocks noChangeArrowheads="1"/>
          </p:cNvSpPr>
          <p:nvPr/>
        </p:nvSpPr>
        <p:spPr bwMode="auto">
          <a:xfrm>
            <a:off x="1688123" y="3124201"/>
            <a:ext cx="6400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2500</a:t>
            </a:r>
            <a:r>
              <a:rPr lang="ar-SA" altLang="en-US" sz="2800" dirty="0"/>
              <a:t>             حـ/ الخصم المسموح به</a:t>
            </a:r>
          </a:p>
        </p:txBody>
      </p:sp>
      <p:sp>
        <p:nvSpPr>
          <p:cNvPr id="9" name="Rectangle 7"/>
          <p:cNvSpPr>
            <a:spLocks noChangeArrowheads="1"/>
          </p:cNvSpPr>
          <p:nvPr/>
        </p:nvSpPr>
        <p:spPr bwMode="auto">
          <a:xfrm>
            <a:off x="773723" y="4191001"/>
            <a:ext cx="478301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r>
              <a:rPr lang="ar-SA" altLang="en-US" sz="2400" b="1" dirty="0">
                <a:solidFill>
                  <a:srgbClr val="0070C0"/>
                </a:solidFill>
              </a:rPr>
              <a:t>     إثبات تحصيل قيمة الكمبيالة المستحقة على محلات الأمل بعد حصولها على الخصم</a:t>
            </a:r>
            <a:endParaRPr lang="en-GB" altLang="en-US" sz="2400" b="1" dirty="0">
              <a:solidFill>
                <a:srgbClr val="0070C0"/>
              </a:solidFill>
            </a:endParaRPr>
          </a:p>
        </p:txBody>
      </p:sp>
      <p:sp>
        <p:nvSpPr>
          <p:cNvPr id="10" name="Rectangle 9"/>
          <p:cNvSpPr>
            <a:spLocks noChangeArrowheads="1"/>
          </p:cNvSpPr>
          <p:nvPr/>
        </p:nvSpPr>
        <p:spPr bwMode="auto">
          <a:xfrm>
            <a:off x="733950" y="4869160"/>
            <a:ext cx="436098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b="1" dirty="0"/>
              <a:t>ــــــــــــــــــــــــــــــــــــــــــــــــــــــــــــــــــــ</a:t>
            </a:r>
            <a:endParaRPr lang="en-GB" altLang="en-US" sz="2400" b="1" dirty="0"/>
          </a:p>
        </p:txBody>
      </p:sp>
      <p:sp>
        <p:nvSpPr>
          <p:cNvPr id="11" name="Rectangle 10"/>
          <p:cNvSpPr>
            <a:spLocks noChangeArrowheads="1"/>
          </p:cNvSpPr>
          <p:nvPr/>
        </p:nvSpPr>
        <p:spPr bwMode="auto">
          <a:xfrm>
            <a:off x="773723" y="3657600"/>
            <a:ext cx="63304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50000  </a:t>
            </a:r>
            <a:r>
              <a:rPr lang="ar-SA" altLang="en-US" sz="2800" dirty="0"/>
              <a:t>                      إلى حـ/ أوراق القبض</a:t>
            </a:r>
            <a:r>
              <a:rPr lang="ar-SA" altLang="en-US" sz="2800" b="1" dirty="0">
                <a:solidFill>
                  <a:srgbClr val="FF0000"/>
                </a:solidFill>
              </a:rPr>
              <a:t>*</a:t>
            </a:r>
          </a:p>
        </p:txBody>
      </p:sp>
      <p:sp>
        <p:nvSpPr>
          <p:cNvPr id="12" name="Rectangle 11"/>
          <p:cNvSpPr>
            <a:spLocks noChangeArrowheads="1"/>
          </p:cNvSpPr>
          <p:nvPr/>
        </p:nvSpPr>
        <p:spPr bwMode="auto">
          <a:xfrm>
            <a:off x="3094892" y="2667001"/>
            <a:ext cx="5064369"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47500</a:t>
            </a:r>
            <a:r>
              <a:rPr lang="ar-SA" altLang="en-US" sz="2800" dirty="0"/>
              <a:t>            حـ / الصندوق</a:t>
            </a:r>
            <a:endParaRPr lang="en-GB" altLang="en-US" sz="2800" dirty="0"/>
          </a:p>
        </p:txBody>
      </p:sp>
      <p:sp>
        <p:nvSpPr>
          <p:cNvPr id="13" name="Rectangle 12"/>
          <p:cNvSpPr>
            <a:spLocks noChangeArrowheads="1"/>
          </p:cNvSpPr>
          <p:nvPr/>
        </p:nvSpPr>
        <p:spPr bwMode="auto">
          <a:xfrm>
            <a:off x="3657600" y="2209801"/>
            <a:ext cx="31300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t>   من مذكورين</a:t>
            </a:r>
            <a:endParaRPr lang="en-GB" altLang="en-US" sz="2800" dirty="0"/>
          </a:p>
        </p:txBody>
      </p:sp>
      <p:sp>
        <p:nvSpPr>
          <p:cNvPr id="14"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27</a:t>
            </a:fld>
            <a:endParaRPr lang="en-US" dirty="0">
              <a:solidFill>
                <a:prstClr val="white"/>
              </a:solidFill>
              <a:cs typeface="Arial" pitchFamily="34" charset="0"/>
            </a:endParaRPr>
          </a:p>
        </p:txBody>
      </p:sp>
    </p:spTree>
    <p:extLst>
      <p:ext uri="{BB962C8B-B14F-4D97-AF65-F5344CB8AC3E}">
        <p14:creationId xmlns:p14="http://schemas.microsoft.com/office/powerpoint/2010/main" val="402821025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9" presetClass="entr" presetSubtype="0" accel="10000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0" fill="hold"/>
                                        <p:tgtEl>
                                          <p:spTgt spid="13"/>
                                        </p:tgtEl>
                                        <p:attrNameLst>
                                          <p:attrName>ppt_h</p:attrName>
                                        </p:attrNameLst>
                                      </p:cBhvr>
                                      <p:tavLst>
                                        <p:tav tm="0">
                                          <p:val>
                                            <p:strVal val="#ppt_h/20"/>
                                          </p:val>
                                        </p:tav>
                                        <p:tav tm="50000">
                                          <p:val>
                                            <p:strVal val="#ppt_h/20"/>
                                          </p:val>
                                        </p:tav>
                                        <p:tav tm="100000">
                                          <p:val>
                                            <p:strVal val="#ppt_h"/>
                                          </p:val>
                                        </p:tav>
                                      </p:tavLst>
                                    </p:anim>
                                    <p:anim calcmode="lin" valueType="num">
                                      <p:cBhvr>
                                        <p:cTn id="23" dur="5000" fill="hold"/>
                                        <p:tgtEl>
                                          <p:spTgt spid="13"/>
                                        </p:tgtEl>
                                        <p:attrNameLst>
                                          <p:attrName>ppt_w</p:attrName>
                                        </p:attrNameLst>
                                      </p:cBhvr>
                                      <p:tavLst>
                                        <p:tav tm="0">
                                          <p:val>
                                            <p:strVal val="#ppt_w+.3"/>
                                          </p:val>
                                        </p:tav>
                                        <p:tav tm="50000">
                                          <p:val>
                                            <p:strVal val="#ppt_w+.3"/>
                                          </p:val>
                                        </p:tav>
                                        <p:tav tm="100000">
                                          <p:val>
                                            <p:strVal val="#ppt_w"/>
                                          </p:val>
                                        </p:tav>
                                      </p:tavLst>
                                    </p:anim>
                                    <p:anim calcmode="lin" valueType="num">
                                      <p:cBhvr>
                                        <p:cTn id="24" dur="5000" fill="hold"/>
                                        <p:tgtEl>
                                          <p:spTgt spid="13"/>
                                        </p:tgtEl>
                                        <p:attrNameLst>
                                          <p:attrName>ppt_x</p:attrName>
                                        </p:attrNameLst>
                                      </p:cBhvr>
                                      <p:tavLst>
                                        <p:tav tm="0">
                                          <p:val>
                                            <p:strVal val="#ppt_x-.3"/>
                                          </p:val>
                                        </p:tav>
                                        <p:tav tm="50000">
                                          <p:val>
                                            <p:strVal val="#ppt_x"/>
                                          </p:val>
                                        </p:tav>
                                        <p:tav tm="100000">
                                          <p:val>
                                            <p:strVal val="#ppt_x"/>
                                          </p:val>
                                        </p:tav>
                                      </p:tavLst>
                                    </p:anim>
                                    <p:anim calcmode="lin" valueType="num">
                                      <p:cBhvr>
                                        <p:cTn id="25" dur="50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9" presetClass="entr" presetSubtype="0" accel="100000"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31" dur="50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32" dur="50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33" dur="5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39" presetClass="entr" presetSubtype="0" accel="10000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39" dur="50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40" dur="50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41" dur="5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blinds(horizontal)">
                                      <p:cBhvr>
                                        <p:cTn id="46" dur="5000"/>
                                        <p:tgtEl>
                                          <p:spTgt spid="11"/>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blinds(horizontal)">
                                      <p:cBhvr>
                                        <p:cTn id="51" dur="5000"/>
                                        <p:tgtEl>
                                          <p:spTgt spid="9"/>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blinds(horizontal)">
                                      <p:cBhvr>
                                        <p:cTn id="56" dur="500"/>
                                        <p:tgtEl>
                                          <p:spTgt spid="10"/>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3">
                                            <p:txEl>
                                              <p:pRg st="6" end="6"/>
                                            </p:txEl>
                                          </p:spTgt>
                                        </p:tgtEl>
                                        <p:attrNameLst>
                                          <p:attrName>style.visibility</p:attrName>
                                        </p:attrNameLst>
                                      </p:cBhvr>
                                      <p:to>
                                        <p:strVal val="visible"/>
                                      </p:to>
                                    </p:set>
                                    <p:animEffect transition="in" filter="blinds(horizontal)">
                                      <p:cBhvr>
                                        <p:cTn id="6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animBg="1"/>
      <p:bldP spid="7" grpId="0"/>
      <p:bldP spid="8" grpId="0"/>
      <p:bldP spid="9" grpId="0"/>
      <p:bldP spid="10"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chemeClr val="tx1"/>
                </a:solidFill>
              </a:rPr>
              <a:t>حالة امتناع المدين عن سداد قيمة الورقة في تاريخ الاستحقاق</a:t>
            </a:r>
            <a:endParaRPr lang="en-GB" sz="3200" b="1" dirty="0">
              <a:solidFill>
                <a:schemeClr val="tx1"/>
              </a:solidFill>
            </a:endParaRPr>
          </a:p>
        </p:txBody>
      </p:sp>
      <p:sp>
        <p:nvSpPr>
          <p:cNvPr id="5" name="Rectangle 3"/>
          <p:cNvSpPr>
            <a:spLocks noGrp="1" noChangeArrowheads="1"/>
          </p:cNvSpPr>
          <p:nvPr>
            <p:ph idx="1"/>
          </p:nvPr>
        </p:nvSpPr>
        <p:spPr>
          <a:xfrm>
            <a:off x="457200" y="1371601"/>
            <a:ext cx="8229600" cy="4754563"/>
          </a:xfrm>
        </p:spPr>
        <p:txBody>
          <a:bodyPr/>
          <a:lstStyle/>
          <a:p>
            <a:pPr marL="609600" indent="-609600" algn="just" rtl="1" eaLnBrk="1" hangingPunct="1">
              <a:lnSpc>
                <a:spcPct val="150000"/>
              </a:lnSpc>
            </a:pPr>
            <a:r>
              <a:rPr lang="ar-SA" altLang="en-US" sz="2800" dirty="0" smtClean="0">
                <a:cs typeface="Arial" pitchFamily="34" charset="0"/>
              </a:rPr>
              <a:t>عند حلول موعد تحصيل الأوراق التجارية قد يمتنع المدين عن السداد وفى هذه الحالة يجب على حامل الورقة وهو الساحب أو المستفيد أو البنك أو المظهر إليه الورقة اتخاذ الإجراءات النظامية لإثبات امتناع المدين عن السداد في تاريخ الاستحقاق، وسداد المصاريف القضائية لدى الجهات القانونية المختصة وهي عادة أقرب محكمة ابتدائية تقع في دائرة المدين.</a:t>
            </a:r>
            <a:endParaRPr lang="en-US" altLang="en-US" sz="2800" dirty="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28</a:t>
            </a:fld>
            <a:endParaRPr lang="en-US" dirty="0">
              <a:solidFill>
                <a:prstClr val="white"/>
              </a:solidFill>
              <a:cs typeface="Arial" pitchFamily="34" charset="0"/>
            </a:endParaRPr>
          </a:p>
        </p:txBody>
      </p:sp>
    </p:spTree>
    <p:extLst>
      <p:ext uri="{BB962C8B-B14F-4D97-AF65-F5344CB8AC3E}">
        <p14:creationId xmlns:p14="http://schemas.microsoft.com/office/powerpoint/2010/main" val="137999941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chemeClr val="tx1"/>
                </a:solidFill>
              </a:rPr>
              <a:t>المعالجة المحاسبية لإثبات امتناع المدين عن السداد</a:t>
            </a:r>
            <a:endParaRPr lang="en-GB" sz="3200" b="1" dirty="0">
              <a:solidFill>
                <a:schemeClr val="tx1"/>
              </a:solidFill>
            </a:endParaRPr>
          </a:p>
        </p:txBody>
      </p:sp>
      <p:sp>
        <p:nvSpPr>
          <p:cNvPr id="3" name="Content Placeholder 2"/>
          <p:cNvSpPr>
            <a:spLocks noGrp="1"/>
          </p:cNvSpPr>
          <p:nvPr>
            <p:ph idx="1"/>
          </p:nvPr>
        </p:nvSpPr>
        <p:spPr>
          <a:xfrm>
            <a:off x="457200" y="1295401"/>
            <a:ext cx="8229600" cy="4830763"/>
          </a:xfrm>
        </p:spPr>
        <p:txBody>
          <a:bodyPr/>
          <a:lstStyle/>
          <a:p>
            <a:pPr algn="just" rtl="1">
              <a:lnSpc>
                <a:spcPct val="150000"/>
              </a:lnSpc>
            </a:pPr>
            <a:r>
              <a:rPr lang="ar-SA" altLang="en-US" sz="2800" dirty="0" smtClean="0">
                <a:solidFill>
                  <a:srgbClr val="FF0000"/>
                </a:solidFill>
                <a:cs typeface="Arial" pitchFamily="34" charset="0"/>
              </a:rPr>
              <a:t>مثال: </a:t>
            </a:r>
            <a:r>
              <a:rPr lang="ar-SA" altLang="en-US" sz="2800" dirty="0" smtClean="0">
                <a:cs typeface="Arial" pitchFamily="34" charset="0"/>
              </a:rPr>
              <a:t>رفضت محلات الأمل سداد قيمة الكمبيالة المسحوبة عليها بواسطة منشاة الهدى - والتي بلغت قيمتها 50000 ريال - في تاريخ الاستحقاق 1431/4/1هـ، وقد تم اتخاذ الإجراءات النظامية اللازمة بواسطة حامل الكمبيالة في ذلك التاريخ، وتحمل في سبيل ذلك مصروفات قضائية قدرها 200 ريال.</a:t>
            </a:r>
          </a:p>
          <a:p>
            <a:pPr algn="just" rtl="1">
              <a:lnSpc>
                <a:spcPct val="150000"/>
              </a:lnSpc>
            </a:pPr>
            <a:r>
              <a:rPr lang="ar-SA" altLang="en-US" sz="2800" dirty="0" smtClean="0">
                <a:solidFill>
                  <a:srgbClr val="FF0000"/>
                </a:solidFill>
                <a:cs typeface="Arial" pitchFamily="34" charset="0"/>
              </a:rPr>
              <a:t>تختلف المعالجة المحاسبية لإثبات التوقف عن السداد تبعاً لاحتمالات التصرف في أوراق القبض، وذلك كما يلي:</a:t>
            </a:r>
          </a:p>
          <a:p>
            <a:endParaRPr lang="en-GB" altLang="en-US" dirty="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29</a:t>
            </a:fld>
            <a:endParaRPr lang="en-US" dirty="0">
              <a:solidFill>
                <a:prstClr val="white"/>
              </a:solidFill>
              <a:cs typeface="Arial" pitchFamily="34" charset="0"/>
            </a:endParaRPr>
          </a:p>
        </p:txBody>
      </p:sp>
    </p:spTree>
    <p:extLst>
      <p:ext uri="{BB962C8B-B14F-4D97-AF65-F5344CB8AC3E}">
        <p14:creationId xmlns:p14="http://schemas.microsoft.com/office/powerpoint/2010/main" val="81347401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rgbClr val="FF0000"/>
                </a:solidFill>
              </a:rPr>
              <a:t>1- حالة الاحتفاظ بالورقة حتى تاريخ التحصيل</a:t>
            </a:r>
          </a:p>
        </p:txBody>
      </p:sp>
      <p:sp>
        <p:nvSpPr>
          <p:cNvPr id="252931" name="Content Placeholder 2"/>
          <p:cNvSpPr>
            <a:spLocks noGrp="1"/>
          </p:cNvSpPr>
          <p:nvPr>
            <p:ph idx="1"/>
          </p:nvPr>
        </p:nvSpPr>
        <p:spPr/>
        <p:txBody>
          <a:bodyPr/>
          <a:lstStyle/>
          <a:p>
            <a:endParaRPr lang="en-GB" altLang="en-US" dirty="0" smtClean="0">
              <a:cs typeface="Arial" pitchFamily="34" charset="0"/>
            </a:endParaRPr>
          </a:p>
        </p:txBody>
      </p:sp>
      <p:sp>
        <p:nvSpPr>
          <p:cNvPr id="5" name="Rectangle 4"/>
          <p:cNvSpPr>
            <a:spLocks noGrp="1" noChangeArrowheads="1"/>
          </p:cNvSpPr>
          <p:nvPr/>
        </p:nvSpPr>
        <p:spPr bwMode="auto">
          <a:xfrm>
            <a:off x="633046" y="1676401"/>
            <a:ext cx="133643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800" u="sng">
                <a:solidFill>
                  <a:srgbClr val="002060"/>
                </a:solidFill>
                <a:latin typeface="Calibri" pitchFamily="34" charset="0"/>
              </a:rPr>
              <a:t>في </a:t>
            </a:r>
            <a:r>
              <a:rPr lang="ar-SA" altLang="en-US" sz="2400" u="sng">
                <a:latin typeface="Calibri" pitchFamily="34" charset="0"/>
              </a:rPr>
              <a:t>4/1</a:t>
            </a:r>
            <a:endParaRPr lang="en-GB" altLang="en-US" sz="2400">
              <a:solidFill>
                <a:srgbClr val="002060"/>
              </a:solidFill>
              <a:latin typeface="Calibri" pitchFamily="34" charset="0"/>
            </a:endParaRPr>
          </a:p>
        </p:txBody>
      </p:sp>
      <p:sp>
        <p:nvSpPr>
          <p:cNvPr id="6" name="Rectangle 5"/>
          <p:cNvSpPr>
            <a:spLocks noChangeArrowheads="1"/>
          </p:cNvSpPr>
          <p:nvPr/>
        </p:nvSpPr>
        <p:spPr bwMode="auto">
          <a:xfrm>
            <a:off x="1301262" y="2362201"/>
            <a:ext cx="67876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50200</a:t>
            </a:r>
            <a:r>
              <a:rPr lang="ar-SA" altLang="en-US" sz="2800" dirty="0"/>
              <a:t>                 من حـ/ المدينين (محلات الأمل)</a:t>
            </a:r>
          </a:p>
        </p:txBody>
      </p:sp>
      <p:sp>
        <p:nvSpPr>
          <p:cNvPr id="7" name="Rectangle 7"/>
          <p:cNvSpPr>
            <a:spLocks noChangeArrowheads="1"/>
          </p:cNvSpPr>
          <p:nvPr/>
        </p:nvSpPr>
        <p:spPr bwMode="auto">
          <a:xfrm>
            <a:off x="1055077" y="4648201"/>
            <a:ext cx="45720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800">
                <a:solidFill>
                  <a:srgbClr val="0070C0"/>
                </a:solidFill>
              </a:rPr>
              <a:t> </a:t>
            </a:r>
            <a:r>
              <a:rPr lang="ar-SA" altLang="en-US" sz="2400">
                <a:solidFill>
                  <a:srgbClr val="0070C0"/>
                </a:solidFill>
              </a:rPr>
              <a:t>إثبات توقف محلات الأمل عن السداد وتحميلها بالمصاريف القضائية</a:t>
            </a:r>
            <a:endParaRPr lang="en-GB" altLang="en-US" sz="2400">
              <a:solidFill>
                <a:srgbClr val="0070C0"/>
              </a:solidFill>
            </a:endParaRPr>
          </a:p>
        </p:txBody>
      </p:sp>
      <p:sp>
        <p:nvSpPr>
          <p:cNvPr id="8" name="Rectangle 7"/>
          <p:cNvSpPr>
            <a:spLocks noChangeArrowheads="1"/>
          </p:cNvSpPr>
          <p:nvPr/>
        </p:nvSpPr>
        <p:spPr bwMode="auto">
          <a:xfrm>
            <a:off x="1055076" y="5410201"/>
            <a:ext cx="50290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800" dirty="0"/>
              <a:t>ــــــــــــــــــــــــــــــــــــــــــــــــــــــــــــ</a:t>
            </a:r>
            <a:endParaRPr lang="en-GB" altLang="en-US" sz="2800" dirty="0"/>
          </a:p>
        </p:txBody>
      </p:sp>
      <p:sp>
        <p:nvSpPr>
          <p:cNvPr id="9" name="Rectangle 8"/>
          <p:cNvSpPr>
            <a:spLocks noChangeArrowheads="1"/>
          </p:cNvSpPr>
          <p:nvPr/>
        </p:nvSpPr>
        <p:spPr bwMode="auto">
          <a:xfrm>
            <a:off x="2250831" y="2971801"/>
            <a:ext cx="3024554"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t>إلى مذكورين</a:t>
            </a:r>
          </a:p>
        </p:txBody>
      </p:sp>
      <p:sp>
        <p:nvSpPr>
          <p:cNvPr id="10" name="Rectangle 9"/>
          <p:cNvSpPr>
            <a:spLocks noChangeArrowheads="1"/>
          </p:cNvSpPr>
          <p:nvPr/>
        </p:nvSpPr>
        <p:spPr bwMode="auto">
          <a:xfrm>
            <a:off x="1406769" y="4191001"/>
            <a:ext cx="583809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200                    </a:t>
            </a:r>
            <a:r>
              <a:rPr lang="ar-SA" altLang="en-US" sz="2800" dirty="0"/>
              <a:t>حـ/ المصاريف القضائية</a:t>
            </a:r>
          </a:p>
        </p:txBody>
      </p:sp>
      <p:sp>
        <p:nvSpPr>
          <p:cNvPr id="12" name="Rectangle 11"/>
          <p:cNvSpPr>
            <a:spLocks noChangeArrowheads="1"/>
          </p:cNvSpPr>
          <p:nvPr/>
        </p:nvSpPr>
        <p:spPr bwMode="auto">
          <a:xfrm>
            <a:off x="1899138" y="3505201"/>
            <a:ext cx="527538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50000  </a:t>
            </a:r>
            <a:r>
              <a:rPr lang="ar-SA" altLang="en-US" sz="2800" dirty="0"/>
              <a:t>             حـ/ أوراق القبض</a:t>
            </a:r>
          </a:p>
        </p:txBody>
      </p:sp>
      <p:sp>
        <p:nvSpPr>
          <p:cNvPr id="13"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30</a:t>
            </a:fld>
            <a:endParaRPr lang="en-US" dirty="0">
              <a:solidFill>
                <a:prstClr val="white"/>
              </a:solidFill>
              <a:cs typeface="Arial" pitchFamily="34" charset="0"/>
            </a:endParaRPr>
          </a:p>
        </p:txBody>
      </p:sp>
    </p:spTree>
    <p:extLst>
      <p:ext uri="{BB962C8B-B14F-4D97-AF65-F5344CB8AC3E}">
        <p14:creationId xmlns:p14="http://schemas.microsoft.com/office/powerpoint/2010/main" val="60147484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9" presetClass="entr" presetSubtype="0" accel="10000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18" dur="50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19" dur="50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20" dur="5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linds(horizontal)">
                                      <p:cBhvr>
                                        <p:cTn id="25" dur="5000"/>
                                        <p:tgtEl>
                                          <p:spTgt spid="9"/>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blinds(horizontal)">
                                      <p:cBhvr>
                                        <p:cTn id="30" dur="5000"/>
                                        <p:tgtEl>
                                          <p:spTgt spid="12"/>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linds(horizontal)">
                                      <p:cBhvr>
                                        <p:cTn id="35" dur="5000"/>
                                        <p:tgtEl>
                                          <p:spTgt spid="1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linds(horizontal)">
                                      <p:cBhvr>
                                        <p:cTn id="40" dur="5000"/>
                                        <p:tgtEl>
                                          <p:spTgt spid="7"/>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blinds(horizontal)">
                                      <p:cBhvr>
                                        <p:cTn id="4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P spid="7" grpId="0"/>
      <p:bldP spid="8" grpId="0"/>
      <p:bldP spid="9" grpId="0"/>
      <p:bldP spid="10" grpId="0"/>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rgbClr val="FF0000"/>
                </a:solidFill>
              </a:rPr>
              <a:t>2- حالة التحصيل بواسطة البنك </a:t>
            </a:r>
            <a:endParaRPr lang="en-GB" sz="3200" b="1" dirty="0">
              <a:solidFill>
                <a:srgbClr val="FF0000"/>
              </a:solidFill>
            </a:endParaRPr>
          </a:p>
        </p:txBody>
      </p:sp>
      <p:sp>
        <p:nvSpPr>
          <p:cNvPr id="3" name="Content Placeholder 2"/>
          <p:cNvSpPr>
            <a:spLocks noGrp="1"/>
          </p:cNvSpPr>
          <p:nvPr>
            <p:ph idx="1"/>
          </p:nvPr>
        </p:nvSpPr>
        <p:spPr>
          <a:xfrm>
            <a:off x="457200" y="1371601"/>
            <a:ext cx="8229600" cy="4754563"/>
          </a:xfrm>
        </p:spPr>
        <p:txBody>
          <a:bodyPr/>
          <a:lstStyle/>
          <a:p>
            <a:pPr algn="just" rtl="1"/>
            <a:r>
              <a:rPr lang="ar-SA" altLang="en-US" sz="2800" dirty="0" smtClean="0">
                <a:cs typeface="Arial" pitchFamily="34" charset="0"/>
              </a:rPr>
              <a:t>عند وصول إشعار من البنك وليكن في 1431/4/5هـ  بما يفيد امتناع محلات الأمل عن السداد وقيام البنك باتخاذ الإجراءات النظامية اللازمة، وتحمله للمصاريف قضائية.</a:t>
            </a:r>
          </a:p>
          <a:p>
            <a:pPr algn="just" rtl="1"/>
            <a:endParaRPr lang="en-GB" altLang="en-US" sz="2800" dirty="0" smtClean="0">
              <a:cs typeface="Arial" pitchFamily="34" charset="0"/>
            </a:endParaRPr>
          </a:p>
        </p:txBody>
      </p:sp>
      <p:sp>
        <p:nvSpPr>
          <p:cNvPr id="5" name="Rectangle 4"/>
          <p:cNvSpPr>
            <a:spLocks noGrp="1" noChangeArrowheads="1"/>
          </p:cNvSpPr>
          <p:nvPr/>
        </p:nvSpPr>
        <p:spPr bwMode="auto">
          <a:xfrm>
            <a:off x="492369" y="2438401"/>
            <a:ext cx="133643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4/5</a:t>
            </a:r>
            <a:endParaRPr lang="en-GB" altLang="en-US" sz="2400">
              <a:solidFill>
                <a:srgbClr val="002060"/>
              </a:solidFill>
              <a:latin typeface="Calibri" pitchFamily="34" charset="0"/>
            </a:endParaRPr>
          </a:p>
        </p:txBody>
      </p:sp>
      <p:sp>
        <p:nvSpPr>
          <p:cNvPr id="6" name="Rectangle 5"/>
          <p:cNvSpPr>
            <a:spLocks noChangeArrowheads="1"/>
          </p:cNvSpPr>
          <p:nvPr/>
        </p:nvSpPr>
        <p:spPr bwMode="auto">
          <a:xfrm>
            <a:off x="1403649" y="2895601"/>
            <a:ext cx="65445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50200</a:t>
            </a:r>
            <a:r>
              <a:rPr lang="ar-SA" altLang="en-US" sz="2800" dirty="0"/>
              <a:t>                 من حـ/ المدينين (محلات الأمل)</a:t>
            </a:r>
          </a:p>
        </p:txBody>
      </p:sp>
      <p:sp>
        <p:nvSpPr>
          <p:cNvPr id="7" name="Rectangle 7"/>
          <p:cNvSpPr>
            <a:spLocks noChangeArrowheads="1"/>
          </p:cNvSpPr>
          <p:nvPr/>
        </p:nvSpPr>
        <p:spPr bwMode="auto">
          <a:xfrm>
            <a:off x="492369" y="5029201"/>
            <a:ext cx="506436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r>
              <a:rPr lang="ar-SA" altLang="en-US" sz="2400" dirty="0">
                <a:solidFill>
                  <a:srgbClr val="0070C0"/>
                </a:solidFill>
              </a:rPr>
              <a:t> إثبات توقف محلات الأمل عن السداد وتحميلها بالمصاريف القضائية المدفوعة بواسطة البنك</a:t>
            </a:r>
            <a:endParaRPr lang="en-GB" altLang="en-US" sz="2400" dirty="0">
              <a:solidFill>
                <a:srgbClr val="0070C0"/>
              </a:solidFill>
            </a:endParaRPr>
          </a:p>
        </p:txBody>
      </p:sp>
      <p:sp>
        <p:nvSpPr>
          <p:cNvPr id="8" name="Rectangle 7"/>
          <p:cNvSpPr>
            <a:spLocks noChangeArrowheads="1"/>
          </p:cNvSpPr>
          <p:nvPr/>
        </p:nvSpPr>
        <p:spPr bwMode="auto">
          <a:xfrm>
            <a:off x="914400" y="5791201"/>
            <a:ext cx="4290646"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dirty="0"/>
              <a:t>ــــــــــــــــــــــــــــــــــــــــــــــــــــــــــــ</a:t>
            </a:r>
            <a:endParaRPr lang="en-GB" altLang="en-US" sz="2400" dirty="0"/>
          </a:p>
        </p:txBody>
      </p:sp>
      <p:sp>
        <p:nvSpPr>
          <p:cNvPr id="9" name="Rectangle 8"/>
          <p:cNvSpPr>
            <a:spLocks noChangeArrowheads="1"/>
          </p:cNvSpPr>
          <p:nvPr/>
        </p:nvSpPr>
        <p:spPr bwMode="auto">
          <a:xfrm>
            <a:off x="2110154" y="3505201"/>
            <a:ext cx="3024554"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t>إلى مذكورين</a:t>
            </a:r>
          </a:p>
        </p:txBody>
      </p:sp>
      <p:sp>
        <p:nvSpPr>
          <p:cNvPr id="10" name="Rectangle 9"/>
          <p:cNvSpPr>
            <a:spLocks noChangeArrowheads="1"/>
          </p:cNvSpPr>
          <p:nvPr/>
        </p:nvSpPr>
        <p:spPr bwMode="auto">
          <a:xfrm>
            <a:off x="984739" y="4572001"/>
            <a:ext cx="583809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200                    </a:t>
            </a:r>
            <a:r>
              <a:rPr lang="ar-SA" altLang="en-US" sz="2800" dirty="0"/>
              <a:t>حـ/ البنك</a:t>
            </a:r>
          </a:p>
        </p:txBody>
      </p:sp>
      <p:sp>
        <p:nvSpPr>
          <p:cNvPr id="11" name="Rectangle 10"/>
          <p:cNvSpPr>
            <a:spLocks noChangeArrowheads="1"/>
          </p:cNvSpPr>
          <p:nvPr/>
        </p:nvSpPr>
        <p:spPr bwMode="auto">
          <a:xfrm>
            <a:off x="351692" y="4038601"/>
            <a:ext cx="654147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50000  </a:t>
            </a:r>
            <a:r>
              <a:rPr lang="ar-SA" altLang="en-US" sz="2800" dirty="0"/>
              <a:t>               حـ/ أوراق القبض برسم التحصيل</a:t>
            </a:r>
          </a:p>
        </p:txBody>
      </p:sp>
      <p:sp>
        <p:nvSpPr>
          <p:cNvPr id="13"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31</a:t>
            </a:fld>
            <a:endParaRPr lang="en-US" dirty="0">
              <a:solidFill>
                <a:prstClr val="white"/>
              </a:solidFill>
              <a:cs typeface="Arial" pitchFamily="34" charset="0"/>
            </a:endParaRPr>
          </a:p>
        </p:txBody>
      </p:sp>
    </p:spTree>
    <p:extLst>
      <p:ext uri="{BB962C8B-B14F-4D97-AF65-F5344CB8AC3E}">
        <p14:creationId xmlns:p14="http://schemas.microsoft.com/office/powerpoint/2010/main" val="28880996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9" presetClass="entr" presetSubtype="0" accel="10000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23" dur="50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24" dur="50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25" dur="5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linds(horizontal)">
                                      <p:cBhvr>
                                        <p:cTn id="30" dur="5000"/>
                                        <p:tgtEl>
                                          <p:spTgt spid="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blinds(horizontal)">
                                      <p:cBhvr>
                                        <p:cTn id="35" dur="5000"/>
                                        <p:tgtEl>
                                          <p:spTgt spid="11"/>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linds(horizontal)">
                                      <p:cBhvr>
                                        <p:cTn id="40" dur="5000"/>
                                        <p:tgtEl>
                                          <p:spTgt spid="10"/>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blinds(horizontal)">
                                      <p:cBhvr>
                                        <p:cTn id="45" dur="5000"/>
                                        <p:tgtEl>
                                          <p:spTgt spid="7"/>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blinds(horizontal)">
                                      <p:cBhvr>
                                        <p:cTn id="5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5" grpId="0"/>
      <p:bldP spid="6" grpId="0"/>
      <p:bldP spid="7" grpId="0"/>
      <p:bldP spid="8" grpId="0"/>
      <p:bldP spid="9" grpId="0"/>
      <p:bldP spid="10"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rgbClr val="FF0000"/>
                </a:solidFill>
              </a:rPr>
              <a:t>3- خصم أو قطع الورقة لدى أحد البنوك</a:t>
            </a:r>
            <a:endParaRPr lang="en-GB" sz="3200" b="1" dirty="0">
              <a:solidFill>
                <a:srgbClr val="FF0000"/>
              </a:solidFill>
            </a:endParaRPr>
          </a:p>
        </p:txBody>
      </p:sp>
      <p:sp>
        <p:nvSpPr>
          <p:cNvPr id="3" name="Content Placeholder 2"/>
          <p:cNvSpPr>
            <a:spLocks noGrp="1"/>
          </p:cNvSpPr>
          <p:nvPr>
            <p:ph idx="1"/>
          </p:nvPr>
        </p:nvSpPr>
        <p:spPr>
          <a:xfrm>
            <a:off x="457200" y="1371601"/>
            <a:ext cx="8229600" cy="4754563"/>
          </a:xfrm>
        </p:spPr>
        <p:txBody>
          <a:bodyPr/>
          <a:lstStyle/>
          <a:p>
            <a:pPr algn="just" rtl="1"/>
            <a:r>
              <a:rPr lang="ar-SA" altLang="en-US" sz="2800" smtClean="0">
                <a:cs typeface="Arial" pitchFamily="34" charset="0"/>
              </a:rPr>
              <a:t>لا تجري المنشأة قيد إثبات رفض المدين السداد لأن ملكية الورقة انتقلت إلى البنك، ويحق للبنك الرجوع على المنشأة لإثبات حقوقه، وعند وصول إخطار البنك - وليكن في 4/5- للمنشأة يجرى القيد التالي:</a:t>
            </a:r>
            <a:endParaRPr lang="en-GB" altLang="en-US" sz="2800" smtClean="0">
              <a:cs typeface="Arial" pitchFamily="34" charset="0"/>
            </a:endParaRPr>
          </a:p>
        </p:txBody>
      </p:sp>
      <p:sp>
        <p:nvSpPr>
          <p:cNvPr id="5" name="Rectangle 4"/>
          <p:cNvSpPr>
            <a:spLocks noGrp="1" noChangeArrowheads="1"/>
          </p:cNvSpPr>
          <p:nvPr/>
        </p:nvSpPr>
        <p:spPr bwMode="auto">
          <a:xfrm>
            <a:off x="351692" y="2895601"/>
            <a:ext cx="133643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4/5</a:t>
            </a:r>
            <a:endParaRPr lang="en-GB" altLang="en-US" sz="2400">
              <a:solidFill>
                <a:srgbClr val="002060"/>
              </a:solidFill>
              <a:latin typeface="Calibri" pitchFamily="34" charset="0"/>
            </a:endParaRPr>
          </a:p>
        </p:txBody>
      </p:sp>
      <p:sp>
        <p:nvSpPr>
          <p:cNvPr id="6" name="Rectangle 5"/>
          <p:cNvSpPr>
            <a:spLocks noChangeArrowheads="1"/>
          </p:cNvSpPr>
          <p:nvPr/>
        </p:nvSpPr>
        <p:spPr bwMode="auto">
          <a:xfrm>
            <a:off x="683568" y="3581401"/>
            <a:ext cx="71240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50200</a:t>
            </a:r>
            <a:r>
              <a:rPr lang="ar-SA" altLang="en-US" sz="2800" dirty="0"/>
              <a:t>                 من حـ/ المدينين (محلات الأمل)</a:t>
            </a:r>
          </a:p>
        </p:txBody>
      </p:sp>
      <p:sp>
        <p:nvSpPr>
          <p:cNvPr id="7" name="Rectangle 7"/>
          <p:cNvSpPr>
            <a:spLocks noChangeArrowheads="1"/>
          </p:cNvSpPr>
          <p:nvPr/>
        </p:nvSpPr>
        <p:spPr bwMode="auto">
          <a:xfrm>
            <a:off x="351692" y="5029201"/>
            <a:ext cx="513470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400" dirty="0">
                <a:solidFill>
                  <a:srgbClr val="0070C0"/>
                </a:solidFill>
              </a:rPr>
              <a:t> إثبات توقف محلات الأمل عن السداد ورجوع البنك علينا بقيمة الكمبيالة والمصاريف القضائية</a:t>
            </a:r>
            <a:endParaRPr lang="en-GB" altLang="en-US" sz="2400" dirty="0">
              <a:solidFill>
                <a:srgbClr val="0070C0"/>
              </a:solidFill>
            </a:endParaRPr>
          </a:p>
        </p:txBody>
      </p:sp>
      <p:sp>
        <p:nvSpPr>
          <p:cNvPr id="8" name="Rectangle 7"/>
          <p:cNvSpPr>
            <a:spLocks noChangeArrowheads="1"/>
          </p:cNvSpPr>
          <p:nvPr/>
        </p:nvSpPr>
        <p:spPr bwMode="auto">
          <a:xfrm>
            <a:off x="539552" y="5715001"/>
            <a:ext cx="45951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dirty="0"/>
              <a:t>ــــــــــــــــــــــــــــــــــــــــــــــــــــــــــــــــــــ</a:t>
            </a:r>
            <a:endParaRPr lang="en-GB" altLang="en-US" sz="2400" dirty="0"/>
          </a:p>
        </p:txBody>
      </p:sp>
      <p:sp>
        <p:nvSpPr>
          <p:cNvPr id="9" name="Rectangle 8"/>
          <p:cNvSpPr>
            <a:spLocks noChangeArrowheads="1"/>
          </p:cNvSpPr>
          <p:nvPr/>
        </p:nvSpPr>
        <p:spPr bwMode="auto">
          <a:xfrm>
            <a:off x="611560" y="4419601"/>
            <a:ext cx="64222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50200                                  </a:t>
            </a:r>
            <a:r>
              <a:rPr lang="ar-SA" altLang="en-US" sz="2800" dirty="0"/>
              <a:t>إلى</a:t>
            </a:r>
            <a:r>
              <a:rPr lang="ar-SA" altLang="en-US" sz="2800" dirty="0">
                <a:solidFill>
                  <a:srgbClr val="FF0000"/>
                </a:solidFill>
              </a:rPr>
              <a:t> </a:t>
            </a:r>
            <a:r>
              <a:rPr lang="ar-SA" altLang="en-US" sz="2800" dirty="0"/>
              <a:t>حـ/ البنك</a:t>
            </a:r>
          </a:p>
        </p:txBody>
      </p:sp>
      <p:sp>
        <p:nvSpPr>
          <p:cNvPr id="11"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32</a:t>
            </a:fld>
            <a:endParaRPr lang="en-US" dirty="0">
              <a:solidFill>
                <a:prstClr val="white"/>
              </a:solidFill>
              <a:cs typeface="Arial" pitchFamily="34" charset="0"/>
            </a:endParaRPr>
          </a:p>
        </p:txBody>
      </p:sp>
    </p:spTree>
    <p:extLst>
      <p:ext uri="{BB962C8B-B14F-4D97-AF65-F5344CB8AC3E}">
        <p14:creationId xmlns:p14="http://schemas.microsoft.com/office/powerpoint/2010/main" val="22048975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9" presetClass="entr" presetSubtype="0" accel="10000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23" dur="50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24" dur="50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25" dur="5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linds(horizontal)">
                                      <p:cBhvr>
                                        <p:cTn id="30" dur="5000"/>
                                        <p:tgtEl>
                                          <p:spTgt spid="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blinds(horizontal)">
                                      <p:cBhvr>
                                        <p:cTn id="35" dur="5000"/>
                                        <p:tgtEl>
                                          <p:spTgt spid="7"/>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linds(horizontal)">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5" grpId="0"/>
      <p:bldP spid="6" grpId="0"/>
      <p:bldP spid="7" grpId="0"/>
      <p:bldP spid="8" grpId="0"/>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ar-SA" altLang="en-US" sz="3200" b="1" smtClean="0">
                <a:cs typeface="Arial" pitchFamily="34" charset="0"/>
              </a:rPr>
              <a:t>4- حالة تظهير أو تحويل الورقة للغير</a:t>
            </a:r>
            <a:endParaRPr lang="en-GB" altLang="en-US" sz="3200" smtClean="0">
              <a:cs typeface="Arial" pitchFamily="34" charset="0"/>
            </a:endParaRPr>
          </a:p>
        </p:txBody>
      </p:sp>
      <p:sp>
        <p:nvSpPr>
          <p:cNvPr id="4" name="Content Placeholder 3"/>
          <p:cNvSpPr>
            <a:spLocks noGrp="1"/>
          </p:cNvSpPr>
          <p:nvPr>
            <p:ph sz="half" idx="2"/>
          </p:nvPr>
        </p:nvSpPr>
        <p:spPr>
          <a:xfrm>
            <a:off x="457200" y="2438400"/>
            <a:ext cx="4040066" cy="3276600"/>
          </a:xfrm>
          <a:solidFill>
            <a:schemeClr val="accent1">
              <a:lumMod val="20000"/>
              <a:lumOff val="80000"/>
            </a:schemeClr>
          </a:solidFill>
        </p:spPr>
        <p:txBody>
          <a:bodyPr/>
          <a:lstStyle/>
          <a:p>
            <a:pPr>
              <a:buFont typeface="Arial" pitchFamily="34" charset="0"/>
              <a:buNone/>
              <a:defRPr/>
            </a:pPr>
            <a:endParaRPr lang="en-GB" dirty="0"/>
          </a:p>
        </p:txBody>
      </p:sp>
      <p:sp>
        <p:nvSpPr>
          <p:cNvPr id="5" name="Text Placeholder 4"/>
          <p:cNvSpPr>
            <a:spLocks noGrp="1"/>
          </p:cNvSpPr>
          <p:nvPr>
            <p:ph type="body" sz="quarter" idx="3"/>
          </p:nvPr>
        </p:nvSpPr>
        <p:spPr>
          <a:xfrm>
            <a:off x="422031" y="1066800"/>
            <a:ext cx="8191500" cy="1219200"/>
          </a:xfrm>
        </p:spPr>
        <p:txBody>
          <a:bodyPr/>
          <a:lstStyle/>
          <a:p>
            <a:pPr algn="just" rtl="1"/>
            <a:r>
              <a:rPr lang="ar-SA" altLang="en-US" sz="2800" b="0" smtClean="0">
                <a:cs typeface="Arial" pitchFamily="34" charset="0"/>
              </a:rPr>
              <a:t>يقوم المظهر إليه (محلات التوفيق) بالرجوع على المنشأة بقيمة الورقة والمصاريف القضائية، والتي ترجع بدورها على المدين أو المسحوب عليه (محلات الأمل) ثم تسدد المستحق للمظهر إليه (الدائن)، وذلك كما يلي:</a:t>
            </a:r>
            <a:endParaRPr lang="en-GB" altLang="en-US" sz="2800" b="0" smtClean="0">
              <a:cs typeface="Arial" pitchFamily="34" charset="0"/>
            </a:endParaRPr>
          </a:p>
        </p:txBody>
      </p:sp>
      <p:sp>
        <p:nvSpPr>
          <p:cNvPr id="6" name="Content Placeholder 5"/>
          <p:cNvSpPr>
            <a:spLocks noGrp="1"/>
          </p:cNvSpPr>
          <p:nvPr>
            <p:ph sz="quarter" idx="4"/>
          </p:nvPr>
        </p:nvSpPr>
        <p:spPr>
          <a:xfrm>
            <a:off x="4645270" y="2438400"/>
            <a:ext cx="4041531" cy="3276600"/>
          </a:xfrm>
          <a:solidFill>
            <a:schemeClr val="accent6">
              <a:lumMod val="20000"/>
              <a:lumOff val="80000"/>
            </a:schemeClr>
          </a:solidFill>
        </p:spPr>
        <p:txBody>
          <a:bodyPr/>
          <a:lstStyle/>
          <a:p>
            <a:pPr>
              <a:buFont typeface="Arial" pitchFamily="34" charset="0"/>
              <a:buNone/>
              <a:defRPr/>
            </a:pPr>
            <a:endParaRPr lang="en-GB" dirty="0"/>
          </a:p>
        </p:txBody>
      </p:sp>
      <p:sp>
        <p:nvSpPr>
          <p:cNvPr id="8" name="Rectangle 7"/>
          <p:cNvSpPr>
            <a:spLocks noGrp="1" noChangeArrowheads="1"/>
          </p:cNvSpPr>
          <p:nvPr/>
        </p:nvSpPr>
        <p:spPr bwMode="auto">
          <a:xfrm>
            <a:off x="4712677" y="2438401"/>
            <a:ext cx="133643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4/5</a:t>
            </a:r>
            <a:endParaRPr lang="en-GB" altLang="en-US" sz="2400">
              <a:solidFill>
                <a:srgbClr val="002060"/>
              </a:solidFill>
              <a:latin typeface="Calibri" pitchFamily="34" charset="0"/>
            </a:endParaRPr>
          </a:p>
        </p:txBody>
      </p:sp>
      <p:sp>
        <p:nvSpPr>
          <p:cNvPr id="9" name="Rectangle 8"/>
          <p:cNvSpPr>
            <a:spLocks noChangeArrowheads="1"/>
          </p:cNvSpPr>
          <p:nvPr/>
        </p:nvSpPr>
        <p:spPr bwMode="auto">
          <a:xfrm>
            <a:off x="4712678" y="3124201"/>
            <a:ext cx="39389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50200</a:t>
            </a:r>
            <a:r>
              <a:rPr lang="ar-SA" altLang="en-US" sz="2400" dirty="0"/>
              <a:t>   </a:t>
            </a:r>
            <a:r>
              <a:rPr lang="ar-SA" altLang="en-US" sz="2000" dirty="0"/>
              <a:t> من حـ/ المدينين (محلات الأمل)</a:t>
            </a:r>
          </a:p>
        </p:txBody>
      </p:sp>
      <p:sp>
        <p:nvSpPr>
          <p:cNvPr id="10" name="Rectangle 7"/>
          <p:cNvSpPr>
            <a:spLocks noChangeArrowheads="1"/>
          </p:cNvSpPr>
          <p:nvPr/>
        </p:nvSpPr>
        <p:spPr bwMode="auto">
          <a:xfrm>
            <a:off x="4712677" y="4572000"/>
            <a:ext cx="27432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400" b="1" dirty="0">
                <a:solidFill>
                  <a:srgbClr val="0070C0"/>
                </a:solidFill>
              </a:rPr>
              <a:t> </a:t>
            </a:r>
            <a:r>
              <a:rPr lang="ar-SA" altLang="en-US" b="1" dirty="0">
                <a:solidFill>
                  <a:srgbClr val="0070C0"/>
                </a:solidFill>
              </a:rPr>
              <a:t>إثبات توقف محلات الأمل عن السداد</a:t>
            </a:r>
            <a:endParaRPr lang="en-GB" altLang="en-US" b="1" dirty="0">
              <a:solidFill>
                <a:srgbClr val="0070C0"/>
              </a:solidFill>
            </a:endParaRPr>
          </a:p>
        </p:txBody>
      </p:sp>
      <p:sp>
        <p:nvSpPr>
          <p:cNvPr id="11" name="Rectangle 10"/>
          <p:cNvSpPr>
            <a:spLocks noChangeArrowheads="1"/>
          </p:cNvSpPr>
          <p:nvPr/>
        </p:nvSpPr>
        <p:spPr bwMode="auto">
          <a:xfrm>
            <a:off x="4712677" y="5181601"/>
            <a:ext cx="26025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a:t>
            </a:r>
            <a:endParaRPr lang="en-GB" altLang="en-US" sz="2400" b="1" dirty="0"/>
          </a:p>
        </p:txBody>
      </p:sp>
      <p:sp>
        <p:nvSpPr>
          <p:cNvPr id="12" name="Rectangle 11"/>
          <p:cNvSpPr>
            <a:spLocks noChangeArrowheads="1"/>
          </p:cNvSpPr>
          <p:nvPr/>
        </p:nvSpPr>
        <p:spPr bwMode="auto">
          <a:xfrm>
            <a:off x="4572000" y="3886201"/>
            <a:ext cx="3657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50200 </a:t>
            </a:r>
            <a:r>
              <a:rPr lang="ar-SA" altLang="en-US" sz="2000" dirty="0"/>
              <a:t>إلى</a:t>
            </a:r>
            <a:r>
              <a:rPr lang="ar-SA" altLang="en-US" sz="2000" dirty="0">
                <a:solidFill>
                  <a:srgbClr val="FF0000"/>
                </a:solidFill>
              </a:rPr>
              <a:t> </a:t>
            </a:r>
            <a:r>
              <a:rPr lang="ar-SA" altLang="en-US" sz="2000" dirty="0"/>
              <a:t>حـ/ الدائنين(محلات التوفيق)</a:t>
            </a:r>
          </a:p>
        </p:txBody>
      </p:sp>
      <p:sp>
        <p:nvSpPr>
          <p:cNvPr id="13" name="Rectangle 12"/>
          <p:cNvSpPr>
            <a:spLocks noGrp="1" noChangeArrowheads="1"/>
          </p:cNvSpPr>
          <p:nvPr/>
        </p:nvSpPr>
        <p:spPr bwMode="auto">
          <a:xfrm>
            <a:off x="492369" y="2514601"/>
            <a:ext cx="133643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4/5</a:t>
            </a:r>
            <a:endParaRPr lang="en-GB" altLang="en-US" sz="2400">
              <a:solidFill>
                <a:srgbClr val="002060"/>
              </a:solidFill>
              <a:latin typeface="Calibri" pitchFamily="34" charset="0"/>
            </a:endParaRPr>
          </a:p>
        </p:txBody>
      </p:sp>
      <p:sp>
        <p:nvSpPr>
          <p:cNvPr id="14" name="Rectangle 13"/>
          <p:cNvSpPr>
            <a:spLocks noChangeArrowheads="1"/>
          </p:cNvSpPr>
          <p:nvPr/>
        </p:nvSpPr>
        <p:spPr bwMode="auto">
          <a:xfrm>
            <a:off x="351692" y="3200401"/>
            <a:ext cx="40796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50200</a:t>
            </a:r>
            <a:r>
              <a:rPr lang="ar-SA" altLang="en-US" sz="2400" dirty="0"/>
              <a:t>    </a:t>
            </a:r>
            <a:r>
              <a:rPr lang="ar-SA" altLang="en-US" sz="2000" dirty="0"/>
              <a:t>من حـ/ الدائنين</a:t>
            </a:r>
            <a:r>
              <a:rPr lang="en-US" altLang="en-US" sz="2000" dirty="0"/>
              <a:t> </a:t>
            </a:r>
            <a:r>
              <a:rPr lang="ar-SA" altLang="en-US" sz="2000" dirty="0"/>
              <a:t>(محلات التوفيق)</a:t>
            </a:r>
          </a:p>
        </p:txBody>
      </p:sp>
      <p:sp>
        <p:nvSpPr>
          <p:cNvPr id="15" name="Rectangle 7"/>
          <p:cNvSpPr>
            <a:spLocks noChangeArrowheads="1"/>
          </p:cNvSpPr>
          <p:nvPr/>
        </p:nvSpPr>
        <p:spPr bwMode="auto">
          <a:xfrm>
            <a:off x="492369" y="4572000"/>
            <a:ext cx="27432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400" b="1" dirty="0">
                <a:solidFill>
                  <a:srgbClr val="0070C0"/>
                </a:solidFill>
              </a:rPr>
              <a:t> </a:t>
            </a:r>
            <a:r>
              <a:rPr lang="ar-SA" altLang="en-US" b="1" dirty="0">
                <a:solidFill>
                  <a:srgbClr val="0070C0"/>
                </a:solidFill>
              </a:rPr>
              <a:t>إثبات سداد المستحق لمحلات التوفيق نقداً</a:t>
            </a:r>
            <a:endParaRPr lang="en-GB" altLang="en-US" b="1" dirty="0">
              <a:solidFill>
                <a:srgbClr val="0070C0"/>
              </a:solidFill>
            </a:endParaRPr>
          </a:p>
        </p:txBody>
      </p:sp>
      <p:sp>
        <p:nvSpPr>
          <p:cNvPr id="16" name="Rectangle 15"/>
          <p:cNvSpPr>
            <a:spLocks noChangeArrowheads="1"/>
          </p:cNvSpPr>
          <p:nvPr/>
        </p:nvSpPr>
        <p:spPr bwMode="auto">
          <a:xfrm>
            <a:off x="492369" y="5105401"/>
            <a:ext cx="29275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ــــــــــــــــــــــــــــــــــــــــــــ</a:t>
            </a:r>
            <a:endParaRPr lang="en-GB" altLang="en-US" sz="2400" b="1" dirty="0"/>
          </a:p>
        </p:txBody>
      </p:sp>
      <p:sp>
        <p:nvSpPr>
          <p:cNvPr id="17" name="Rectangle 16"/>
          <p:cNvSpPr>
            <a:spLocks noChangeArrowheads="1"/>
          </p:cNvSpPr>
          <p:nvPr/>
        </p:nvSpPr>
        <p:spPr bwMode="auto">
          <a:xfrm>
            <a:off x="351692" y="3962401"/>
            <a:ext cx="3657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50200             </a:t>
            </a:r>
            <a:r>
              <a:rPr lang="ar-SA" altLang="en-US" sz="2000" dirty="0">
                <a:solidFill>
                  <a:srgbClr val="FF0000"/>
                </a:solidFill>
              </a:rPr>
              <a:t> </a:t>
            </a:r>
            <a:r>
              <a:rPr lang="ar-SA" altLang="en-US" sz="2000" dirty="0"/>
              <a:t>إلى</a:t>
            </a:r>
            <a:r>
              <a:rPr lang="ar-SA" altLang="en-US" sz="2000" dirty="0">
                <a:solidFill>
                  <a:srgbClr val="FF0000"/>
                </a:solidFill>
              </a:rPr>
              <a:t> </a:t>
            </a:r>
            <a:r>
              <a:rPr lang="ar-SA" altLang="en-US" sz="2000" dirty="0"/>
              <a:t>حـ/ الصندوق</a:t>
            </a:r>
          </a:p>
        </p:txBody>
      </p:sp>
      <p:sp>
        <p:nvSpPr>
          <p:cNvPr id="18"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33</a:t>
            </a:fld>
            <a:endParaRPr lang="en-US" dirty="0">
              <a:solidFill>
                <a:prstClr val="white"/>
              </a:solidFill>
              <a:cs typeface="Arial" pitchFamily="34" charset="0"/>
            </a:endParaRPr>
          </a:p>
        </p:txBody>
      </p:sp>
    </p:spTree>
    <p:extLst>
      <p:ext uri="{BB962C8B-B14F-4D97-AF65-F5344CB8AC3E}">
        <p14:creationId xmlns:p14="http://schemas.microsoft.com/office/powerpoint/2010/main" val="423486569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9" presetClass="entr" presetSubtype="0" accel="10000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23" dur="50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24" dur="50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25" dur="5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blinds(horizontal)">
                                      <p:cBhvr>
                                        <p:cTn id="30" dur="5000"/>
                                        <p:tgtEl>
                                          <p:spTgt spid="12"/>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linds(horizontal)">
                                      <p:cBhvr>
                                        <p:cTn id="35" dur="5000"/>
                                        <p:tgtEl>
                                          <p:spTgt spid="1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blinds(horizontal)">
                                      <p:cBhvr>
                                        <p:cTn id="40" dur="500"/>
                                        <p:tgtEl>
                                          <p:spTgt spid="11"/>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blinds(horizontal)">
                                      <p:cBhvr>
                                        <p:cTn id="45" dur="500"/>
                                        <p:tgtEl>
                                          <p:spTgt spid="13"/>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9" presetClass="entr" presetSubtype="0" accel="100000"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p:cTn id="50" dur="50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51" dur="50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52" dur="50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53" dur="50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blinds(horizontal)">
                                      <p:cBhvr>
                                        <p:cTn id="58" dur="5000"/>
                                        <p:tgtEl>
                                          <p:spTgt spid="17"/>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blinds(horizontal)">
                                      <p:cBhvr>
                                        <p:cTn id="63" dur="5000"/>
                                        <p:tgtEl>
                                          <p:spTgt spid="15"/>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blinds(horizontal)">
                                      <p:cBhvr>
                                        <p:cTn id="6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8" grpId="0"/>
      <p:bldP spid="9" grpId="0"/>
      <p:bldP spid="10" grpId="0"/>
      <p:bldP spid="11" grpId="0"/>
      <p:bldP spid="12" grpId="0"/>
      <p:bldP spid="13" grpId="0"/>
      <p:bldP spid="14" grpId="0"/>
      <p:bldP spid="15" grpId="0"/>
      <p:bldP spid="16" grpId="0"/>
      <p:bldP spid="1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chemeClr val="tx1"/>
                </a:solidFill>
              </a:rPr>
              <a:t>تجديد أوراق القبض</a:t>
            </a:r>
            <a:endParaRPr lang="en-GB" sz="3200" b="1" dirty="0">
              <a:solidFill>
                <a:schemeClr val="tx1"/>
              </a:solidFill>
            </a:endParaRPr>
          </a:p>
        </p:txBody>
      </p:sp>
      <p:sp>
        <p:nvSpPr>
          <p:cNvPr id="3" name="Content Placeholder 2"/>
          <p:cNvSpPr>
            <a:spLocks noGrp="1"/>
          </p:cNvSpPr>
          <p:nvPr>
            <p:ph idx="1"/>
          </p:nvPr>
        </p:nvSpPr>
        <p:spPr>
          <a:xfrm>
            <a:off x="457200" y="1412776"/>
            <a:ext cx="8229600" cy="4713388"/>
          </a:xfrm>
        </p:spPr>
        <p:txBody>
          <a:bodyPr/>
          <a:lstStyle/>
          <a:p>
            <a:pPr algn="just" rtl="1">
              <a:lnSpc>
                <a:spcPct val="150000"/>
              </a:lnSpc>
            </a:pPr>
            <a:r>
              <a:rPr lang="ar-SA" altLang="en-US" sz="2800" dirty="0" smtClean="0">
                <a:cs typeface="Arial" pitchFamily="34" charset="0"/>
              </a:rPr>
              <a:t>عندما يتوقف المدين عن سداد قيمة الورقة في تاريخ الاستحقاق، هناك احتمالان :</a:t>
            </a:r>
          </a:p>
          <a:p>
            <a:pPr algn="just" rtl="1">
              <a:lnSpc>
                <a:spcPct val="150000"/>
              </a:lnSpc>
            </a:pPr>
            <a:r>
              <a:rPr lang="ar-SA" altLang="en-US" sz="2800" dirty="0" smtClean="0">
                <a:solidFill>
                  <a:srgbClr val="FF0000"/>
                </a:solidFill>
                <a:cs typeface="Arial" pitchFamily="34" charset="0"/>
              </a:rPr>
              <a:t>الأول: </a:t>
            </a:r>
            <a:r>
              <a:rPr lang="ar-SA" altLang="en-US" sz="2800" dirty="0" smtClean="0">
                <a:cs typeface="Arial" pitchFamily="34" charset="0"/>
              </a:rPr>
              <a:t>الاتفاق مع المسحوب عليه على سحب ورقة تجارية جديدة.</a:t>
            </a:r>
          </a:p>
          <a:p>
            <a:pPr algn="just" rtl="1">
              <a:lnSpc>
                <a:spcPct val="150000"/>
              </a:lnSpc>
            </a:pPr>
            <a:r>
              <a:rPr lang="ar-SA" altLang="en-US" sz="2800" dirty="0" smtClean="0">
                <a:solidFill>
                  <a:srgbClr val="FF0000"/>
                </a:solidFill>
                <a:cs typeface="Arial" pitchFamily="34" charset="0"/>
              </a:rPr>
              <a:t>الثاني: </a:t>
            </a:r>
            <a:r>
              <a:rPr lang="ar-SA" altLang="en-US" sz="2800" dirty="0" smtClean="0">
                <a:cs typeface="Arial" pitchFamily="34" charset="0"/>
              </a:rPr>
              <a:t>التأكد من عدم قدرة المسحوب عليه على سداد الدين واتخاذ الدائن لإجراءات إشهار إفلاس المدين، واعتبار الدين ديناً معدوماً.</a:t>
            </a:r>
          </a:p>
          <a:p>
            <a:pPr algn="just" rtl="1">
              <a:lnSpc>
                <a:spcPct val="150000"/>
              </a:lnSpc>
            </a:pPr>
            <a:r>
              <a:rPr lang="ar-SA" altLang="en-US" sz="2800" dirty="0" smtClean="0">
                <a:solidFill>
                  <a:srgbClr val="FF0000"/>
                </a:solidFill>
                <a:cs typeface="Arial" pitchFamily="34" charset="0"/>
              </a:rPr>
              <a:t>سوف يتم التركيز على الاحتمال الأول الأكثر شيوعاً، وذلك كما يلي:</a:t>
            </a:r>
            <a:endParaRPr lang="en-GB" altLang="en-US" sz="2800" dirty="0" smtClean="0">
              <a:solidFill>
                <a:srgbClr val="FF0000"/>
              </a:solidFill>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34</a:t>
            </a:fld>
            <a:endParaRPr lang="en-US" dirty="0">
              <a:solidFill>
                <a:prstClr val="white"/>
              </a:solidFill>
              <a:cs typeface="Arial" pitchFamily="34" charset="0"/>
            </a:endParaRPr>
          </a:p>
        </p:txBody>
      </p:sp>
    </p:spTree>
    <p:extLst>
      <p:ext uri="{BB962C8B-B14F-4D97-AF65-F5344CB8AC3E}">
        <p14:creationId xmlns:p14="http://schemas.microsoft.com/office/powerpoint/2010/main" val="42665205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354" y="228600"/>
            <a:ext cx="8440615" cy="1143000"/>
          </a:xfrm>
          <a:solidFill>
            <a:schemeClr val="accent1"/>
          </a:solidFill>
        </p:spPr>
        <p:txBody>
          <a:bodyPr/>
          <a:lstStyle/>
          <a:p>
            <a:pPr algn="just" rtl="1">
              <a:defRPr/>
            </a:pPr>
            <a:r>
              <a:rPr lang="ar-SA" sz="2400" b="1" dirty="0" smtClean="0">
                <a:solidFill>
                  <a:schemeClr val="tx1"/>
                </a:solidFill>
              </a:rPr>
              <a:t>تم الاتفاق في 4/1 مع محلات الأمل على تأجيل سداد المستحق عليها لمدة شهرين مع احتساب فوائد تجديد قدرها 9% من قيمة الورقة، وسحب كمبيالة جديدة بإجمالي المبلغ المستحق</a:t>
            </a:r>
            <a:endParaRPr lang="en-GB" sz="2400" b="1" dirty="0">
              <a:solidFill>
                <a:schemeClr val="tx1"/>
              </a:solidFill>
            </a:endParaRPr>
          </a:p>
        </p:txBody>
      </p:sp>
      <p:sp>
        <p:nvSpPr>
          <p:cNvPr id="3" name="Content Placeholder 2"/>
          <p:cNvSpPr>
            <a:spLocks noGrp="1"/>
          </p:cNvSpPr>
          <p:nvPr>
            <p:ph sz="half" idx="13"/>
          </p:nvPr>
        </p:nvSpPr>
        <p:spPr>
          <a:xfrm>
            <a:off x="4572000" y="1371600"/>
            <a:ext cx="4117731" cy="4419600"/>
          </a:xfrm>
          <a:solidFill>
            <a:schemeClr val="accent6">
              <a:lumMod val="20000"/>
              <a:lumOff val="80000"/>
            </a:schemeClr>
          </a:solidFill>
        </p:spPr>
        <p:txBody>
          <a:bodyPr/>
          <a:lstStyle/>
          <a:p>
            <a:pPr>
              <a:defRPr/>
            </a:pPr>
            <a:r>
              <a:rPr lang="ar-SA" sz="2400" dirty="0" smtClean="0"/>
              <a:t>فوائد التجديد = </a:t>
            </a:r>
          </a:p>
          <a:p>
            <a:pPr>
              <a:defRPr/>
            </a:pPr>
            <a:r>
              <a:rPr lang="ar-SA" sz="2400" dirty="0" smtClean="0"/>
              <a:t>50000 × 9% × (2 ÷ 12) = 750 ريال</a:t>
            </a:r>
          </a:p>
          <a:p>
            <a:pPr>
              <a:defRPr/>
            </a:pPr>
            <a:endParaRPr lang="en-GB" sz="2400" dirty="0"/>
          </a:p>
        </p:txBody>
      </p:sp>
      <p:sp>
        <p:nvSpPr>
          <p:cNvPr id="4" name="Content Placeholder 3"/>
          <p:cNvSpPr>
            <a:spLocks noGrp="1"/>
          </p:cNvSpPr>
          <p:nvPr>
            <p:ph sz="half" idx="1"/>
          </p:nvPr>
        </p:nvSpPr>
        <p:spPr>
          <a:xfrm>
            <a:off x="140677" y="1371601"/>
            <a:ext cx="4333143" cy="4754563"/>
          </a:xfrm>
          <a:solidFill>
            <a:schemeClr val="accent1">
              <a:lumMod val="20000"/>
              <a:lumOff val="80000"/>
            </a:schemeClr>
          </a:solidFill>
        </p:spPr>
        <p:txBody>
          <a:bodyPr/>
          <a:lstStyle/>
          <a:p>
            <a:pPr>
              <a:defRPr/>
            </a:pPr>
            <a:r>
              <a:rPr lang="ar-SA" sz="2400" dirty="0" smtClean="0">
                <a:solidFill>
                  <a:srgbClr val="FF0000"/>
                </a:solidFill>
              </a:rPr>
              <a:t>إجمالي المستحق على محلات الأمل =</a:t>
            </a:r>
          </a:p>
          <a:p>
            <a:pPr>
              <a:defRPr/>
            </a:pPr>
            <a:r>
              <a:rPr lang="ar-SA" sz="2400" dirty="0" smtClean="0">
                <a:solidFill>
                  <a:srgbClr val="FF0000"/>
                </a:solidFill>
              </a:rPr>
              <a:t> قيمة الكمبيالة الأصلية + المصاريف القضائية + فوائد التجديد</a:t>
            </a:r>
          </a:p>
          <a:p>
            <a:pPr>
              <a:defRPr/>
            </a:pPr>
            <a:r>
              <a:rPr lang="ar-SA" sz="2400" dirty="0" smtClean="0"/>
              <a:t>= 50000 + 200 + 750 = 50950 ريال</a:t>
            </a:r>
            <a:endParaRPr lang="en-GB" sz="2400" dirty="0"/>
          </a:p>
        </p:txBody>
      </p:sp>
      <p:sp>
        <p:nvSpPr>
          <p:cNvPr id="6" name="Rectangle 5"/>
          <p:cNvSpPr>
            <a:spLocks noGrp="1" noChangeArrowheads="1"/>
          </p:cNvSpPr>
          <p:nvPr/>
        </p:nvSpPr>
        <p:spPr bwMode="auto">
          <a:xfrm>
            <a:off x="4783015" y="2667001"/>
            <a:ext cx="133643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4/1</a:t>
            </a:r>
            <a:endParaRPr lang="en-GB" altLang="en-US" sz="2400">
              <a:solidFill>
                <a:srgbClr val="002060"/>
              </a:solidFill>
              <a:latin typeface="Calibri" pitchFamily="34" charset="0"/>
            </a:endParaRPr>
          </a:p>
        </p:txBody>
      </p:sp>
      <p:sp>
        <p:nvSpPr>
          <p:cNvPr id="7" name="Rectangle 6"/>
          <p:cNvSpPr>
            <a:spLocks noChangeArrowheads="1"/>
          </p:cNvSpPr>
          <p:nvPr/>
        </p:nvSpPr>
        <p:spPr bwMode="auto">
          <a:xfrm>
            <a:off x="4621725" y="3352801"/>
            <a:ext cx="40299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750</a:t>
            </a:r>
            <a:r>
              <a:rPr lang="ar-SA" altLang="en-US" sz="2400" dirty="0"/>
              <a:t>     من حـ/ المدينين </a:t>
            </a:r>
            <a:r>
              <a:rPr lang="ar-SA" altLang="en-US" sz="2000" dirty="0"/>
              <a:t>(محلات الأمل)</a:t>
            </a:r>
          </a:p>
        </p:txBody>
      </p:sp>
      <p:sp>
        <p:nvSpPr>
          <p:cNvPr id="8" name="Rectangle 7"/>
          <p:cNvSpPr>
            <a:spLocks noChangeArrowheads="1"/>
          </p:cNvSpPr>
          <p:nvPr/>
        </p:nvSpPr>
        <p:spPr bwMode="auto">
          <a:xfrm>
            <a:off x="4923692" y="4800601"/>
            <a:ext cx="2743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400">
                <a:solidFill>
                  <a:srgbClr val="0070C0"/>
                </a:solidFill>
              </a:rPr>
              <a:t> إثبات تحميل محلات الأمل بفوائد التجديد</a:t>
            </a:r>
            <a:endParaRPr lang="en-GB" altLang="en-US" sz="2400">
              <a:solidFill>
                <a:srgbClr val="0070C0"/>
              </a:solidFill>
            </a:endParaRPr>
          </a:p>
        </p:txBody>
      </p:sp>
      <p:sp>
        <p:nvSpPr>
          <p:cNvPr id="9" name="Rectangle 8"/>
          <p:cNvSpPr>
            <a:spLocks noChangeArrowheads="1"/>
          </p:cNvSpPr>
          <p:nvPr/>
        </p:nvSpPr>
        <p:spPr bwMode="auto">
          <a:xfrm>
            <a:off x="4621725" y="5410201"/>
            <a:ext cx="30451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b="1" dirty="0"/>
              <a:t>ـــــــــــــــــــــــــــــــــــــــــــ</a:t>
            </a:r>
            <a:endParaRPr lang="en-GB" altLang="en-US" sz="2400" b="1" dirty="0"/>
          </a:p>
        </p:txBody>
      </p:sp>
      <p:sp>
        <p:nvSpPr>
          <p:cNvPr id="10" name="Rectangle 9"/>
          <p:cNvSpPr>
            <a:spLocks noChangeArrowheads="1"/>
          </p:cNvSpPr>
          <p:nvPr/>
        </p:nvSpPr>
        <p:spPr bwMode="auto">
          <a:xfrm>
            <a:off x="4783015" y="3962401"/>
            <a:ext cx="346139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smtClean="0">
                <a:solidFill>
                  <a:srgbClr val="FF0000"/>
                </a:solidFill>
              </a:rPr>
              <a:t>750 </a:t>
            </a:r>
            <a:r>
              <a:rPr lang="en-US" altLang="en-US" sz="2400" dirty="0" smtClean="0">
                <a:solidFill>
                  <a:srgbClr val="FF0000"/>
                </a:solidFill>
              </a:rPr>
              <a:t>   </a:t>
            </a:r>
            <a:r>
              <a:rPr lang="ar-SA" altLang="en-US" sz="2400" dirty="0" smtClean="0"/>
              <a:t>إلى</a:t>
            </a:r>
            <a:r>
              <a:rPr lang="ar-SA" altLang="en-US" sz="2400" dirty="0" smtClean="0">
                <a:solidFill>
                  <a:srgbClr val="FF0000"/>
                </a:solidFill>
              </a:rPr>
              <a:t> </a:t>
            </a:r>
            <a:r>
              <a:rPr lang="ar-SA" altLang="en-US" sz="2400" dirty="0"/>
              <a:t>حـ/ فوائد تجديد </a:t>
            </a:r>
            <a:endParaRPr lang="ar-SA" altLang="en-US" sz="2400" dirty="0" smtClean="0"/>
          </a:p>
          <a:p>
            <a:pPr algn="r" rtl="1" eaLnBrk="1" hangingPunct="1"/>
            <a:r>
              <a:rPr lang="ar-SA" altLang="en-US" sz="2400" dirty="0" smtClean="0"/>
              <a:t>                   أوراق القبض</a:t>
            </a:r>
            <a:endParaRPr lang="ar-SA" altLang="en-US" sz="2000" dirty="0"/>
          </a:p>
        </p:txBody>
      </p:sp>
      <p:sp>
        <p:nvSpPr>
          <p:cNvPr id="11" name="Rectangle 10"/>
          <p:cNvSpPr>
            <a:spLocks noGrp="1" noChangeArrowheads="1"/>
          </p:cNvSpPr>
          <p:nvPr/>
        </p:nvSpPr>
        <p:spPr bwMode="auto">
          <a:xfrm>
            <a:off x="351692" y="3048001"/>
            <a:ext cx="133643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4/1</a:t>
            </a:r>
            <a:endParaRPr lang="en-GB" altLang="en-US" sz="2400">
              <a:solidFill>
                <a:srgbClr val="002060"/>
              </a:solidFill>
              <a:latin typeface="Calibri" pitchFamily="34" charset="0"/>
            </a:endParaRPr>
          </a:p>
        </p:txBody>
      </p:sp>
      <p:sp>
        <p:nvSpPr>
          <p:cNvPr id="12" name="Rectangle 11"/>
          <p:cNvSpPr>
            <a:spLocks noChangeArrowheads="1"/>
          </p:cNvSpPr>
          <p:nvPr/>
        </p:nvSpPr>
        <p:spPr bwMode="auto">
          <a:xfrm>
            <a:off x="703385" y="3581401"/>
            <a:ext cx="3657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50950</a:t>
            </a:r>
            <a:r>
              <a:rPr lang="ar-SA" altLang="en-US" sz="2400" dirty="0"/>
              <a:t>     من حـ/ أوراق القبض</a:t>
            </a:r>
            <a:endParaRPr lang="ar-SA" altLang="en-US" sz="2000" dirty="0"/>
          </a:p>
        </p:txBody>
      </p:sp>
      <p:sp>
        <p:nvSpPr>
          <p:cNvPr id="13" name="Rectangle 12"/>
          <p:cNvSpPr>
            <a:spLocks noChangeArrowheads="1"/>
          </p:cNvSpPr>
          <p:nvPr/>
        </p:nvSpPr>
        <p:spPr bwMode="auto">
          <a:xfrm>
            <a:off x="179512" y="4953001"/>
            <a:ext cx="30560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400">
                <a:solidFill>
                  <a:srgbClr val="0070C0"/>
                </a:solidFill>
              </a:rPr>
              <a:t> إثبات الكمبيالة الجديدة المسحوبة على محلات الأمل</a:t>
            </a:r>
            <a:endParaRPr lang="en-GB" altLang="en-US" sz="2400">
              <a:solidFill>
                <a:srgbClr val="0070C0"/>
              </a:solidFill>
            </a:endParaRPr>
          </a:p>
        </p:txBody>
      </p:sp>
      <p:sp>
        <p:nvSpPr>
          <p:cNvPr id="14" name="Rectangle 13"/>
          <p:cNvSpPr>
            <a:spLocks noChangeArrowheads="1"/>
          </p:cNvSpPr>
          <p:nvPr/>
        </p:nvSpPr>
        <p:spPr bwMode="auto">
          <a:xfrm>
            <a:off x="422031" y="5638801"/>
            <a:ext cx="2743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a:t>ــــــــــــــــــــــــــــــــــــــــــــ</a:t>
            </a:r>
            <a:endParaRPr lang="en-GB" altLang="en-US" sz="2400" b="1"/>
          </a:p>
        </p:txBody>
      </p:sp>
      <p:sp>
        <p:nvSpPr>
          <p:cNvPr id="15" name="Rectangle 14"/>
          <p:cNvSpPr>
            <a:spLocks noChangeArrowheads="1"/>
          </p:cNvSpPr>
          <p:nvPr/>
        </p:nvSpPr>
        <p:spPr bwMode="auto">
          <a:xfrm>
            <a:off x="-108520" y="4343401"/>
            <a:ext cx="38364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50950  </a:t>
            </a:r>
            <a:r>
              <a:rPr lang="ar-SA" altLang="en-US" sz="2400" dirty="0"/>
              <a:t>إلى</a:t>
            </a:r>
            <a:r>
              <a:rPr lang="ar-SA" altLang="en-US" sz="2400" dirty="0">
                <a:solidFill>
                  <a:srgbClr val="FF0000"/>
                </a:solidFill>
              </a:rPr>
              <a:t> </a:t>
            </a:r>
            <a:r>
              <a:rPr lang="ar-SA" altLang="en-US" sz="2400" dirty="0"/>
              <a:t>حـ/ المدينين</a:t>
            </a:r>
            <a:r>
              <a:rPr lang="ar-SA" altLang="en-US" b="1" dirty="0"/>
              <a:t>(محلات الأمل)</a:t>
            </a:r>
          </a:p>
        </p:txBody>
      </p:sp>
      <p:sp>
        <p:nvSpPr>
          <p:cNvPr id="17"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35</a:t>
            </a:fld>
            <a:endParaRPr lang="en-US" dirty="0">
              <a:solidFill>
                <a:prstClr val="white"/>
              </a:solidFill>
              <a:cs typeface="Arial" pitchFamily="34" charset="0"/>
            </a:endParaRPr>
          </a:p>
        </p:txBody>
      </p:sp>
    </p:spTree>
    <p:extLst>
      <p:ext uri="{BB962C8B-B14F-4D97-AF65-F5344CB8AC3E}">
        <p14:creationId xmlns:p14="http://schemas.microsoft.com/office/powerpoint/2010/main" val="59360561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linds(horizontal)">
                                      <p:cBhvr>
                                        <p:cTn id="22" dur="500"/>
                                        <p:tgtEl>
                                          <p:spTgt spid="3">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9" presetClass="entr" presetSubtype="0" accel="10000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33" dur="50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34" dur="50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35" dur="5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linds(horizontal)">
                                      <p:cBhvr>
                                        <p:cTn id="40" dur="5000"/>
                                        <p:tgtEl>
                                          <p:spTgt spid="10"/>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blinds(horizontal)">
                                      <p:cBhvr>
                                        <p:cTn id="45" dur="5000"/>
                                        <p:tgtEl>
                                          <p:spTgt spid="8"/>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blinds(horizontal)">
                                      <p:cBhvr>
                                        <p:cTn id="50" dur="500"/>
                                        <p:tgtEl>
                                          <p:spTgt spid="9"/>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4">
                                            <p:bg/>
                                          </p:spTgt>
                                        </p:tgtEl>
                                        <p:attrNameLst>
                                          <p:attrName>style.visibility</p:attrName>
                                        </p:attrNameLst>
                                      </p:cBhvr>
                                      <p:to>
                                        <p:strVal val="visible"/>
                                      </p:to>
                                    </p:set>
                                    <p:animEffect transition="in" filter="blinds(horizontal)">
                                      <p:cBhvr>
                                        <p:cTn id="55" dur="500"/>
                                        <p:tgtEl>
                                          <p:spTgt spid="4">
                                            <p:bg/>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4">
                                            <p:txEl>
                                              <p:pRg st="0" end="0"/>
                                            </p:txEl>
                                          </p:spTgt>
                                        </p:tgtEl>
                                        <p:attrNameLst>
                                          <p:attrName>style.visibility</p:attrName>
                                        </p:attrNameLst>
                                      </p:cBhvr>
                                      <p:to>
                                        <p:strVal val="visible"/>
                                      </p:to>
                                    </p:set>
                                    <p:animEffect transition="in" filter="blinds(horizontal)">
                                      <p:cBhvr>
                                        <p:cTn id="60" dur="500"/>
                                        <p:tgtEl>
                                          <p:spTgt spid="4">
                                            <p:txEl>
                                              <p:pRg st="0" end="0"/>
                                            </p:txEl>
                                          </p:spTgt>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4">
                                            <p:txEl>
                                              <p:pRg st="1" end="1"/>
                                            </p:txEl>
                                          </p:spTgt>
                                        </p:tgtEl>
                                        <p:attrNameLst>
                                          <p:attrName>style.visibility</p:attrName>
                                        </p:attrNameLst>
                                      </p:cBhvr>
                                      <p:to>
                                        <p:strVal val="visible"/>
                                      </p:to>
                                    </p:set>
                                    <p:animEffect transition="in" filter="blinds(horizontal)">
                                      <p:cBhvr>
                                        <p:cTn id="65" dur="500"/>
                                        <p:tgtEl>
                                          <p:spTgt spid="4">
                                            <p:txEl>
                                              <p:pRg st="1" end="1"/>
                                            </p:txEl>
                                          </p:spTgt>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4">
                                            <p:txEl>
                                              <p:pRg st="2" end="2"/>
                                            </p:txEl>
                                          </p:spTgt>
                                        </p:tgtEl>
                                        <p:attrNameLst>
                                          <p:attrName>style.visibility</p:attrName>
                                        </p:attrNameLst>
                                      </p:cBhvr>
                                      <p:to>
                                        <p:strVal val="visible"/>
                                      </p:to>
                                    </p:set>
                                    <p:animEffect transition="in" filter="blinds(horizontal)">
                                      <p:cBhvr>
                                        <p:cTn id="70" dur="500"/>
                                        <p:tgtEl>
                                          <p:spTgt spid="4">
                                            <p:txEl>
                                              <p:pRg st="2" end="2"/>
                                            </p:txEl>
                                          </p:spTgt>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blinds(horizontal)">
                                      <p:cBhvr>
                                        <p:cTn id="75" dur="500"/>
                                        <p:tgtEl>
                                          <p:spTgt spid="11"/>
                                        </p:tgtEl>
                                      </p:cBhvr>
                                    </p:animEffect>
                                  </p:childTnLst>
                                </p:cTn>
                              </p:par>
                            </p:childTnLst>
                          </p:cTn>
                        </p:par>
                      </p:childTnLst>
                    </p:cTn>
                  </p:par>
                  <p:par>
                    <p:cTn id="76" fill="hold" nodeType="clickPar">
                      <p:stCondLst>
                        <p:cond delay="indefinite"/>
                      </p:stCondLst>
                      <p:childTnLst>
                        <p:par>
                          <p:cTn id="77" fill="hold" nodeType="withGroup">
                            <p:stCondLst>
                              <p:cond delay="0"/>
                            </p:stCondLst>
                            <p:childTnLst>
                              <p:par>
                                <p:cTn id="78" presetID="39" presetClass="entr" presetSubtype="0" accel="100000" fill="hold" grpId="0" nodeType="clickEffect">
                                  <p:stCondLst>
                                    <p:cond delay="0"/>
                                  </p:stCondLst>
                                  <p:childTnLst>
                                    <p:set>
                                      <p:cBhvr>
                                        <p:cTn id="79" dur="1" fill="hold">
                                          <p:stCondLst>
                                            <p:cond delay="0"/>
                                          </p:stCondLst>
                                        </p:cTn>
                                        <p:tgtEl>
                                          <p:spTgt spid="12"/>
                                        </p:tgtEl>
                                        <p:attrNameLst>
                                          <p:attrName>style.visibility</p:attrName>
                                        </p:attrNameLst>
                                      </p:cBhvr>
                                      <p:to>
                                        <p:strVal val="visible"/>
                                      </p:to>
                                    </p:set>
                                    <p:anim calcmode="lin" valueType="num">
                                      <p:cBhvr>
                                        <p:cTn id="80" dur="50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81" dur="50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82" dur="50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83" dur="5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84" fill="hold" nodeType="clickPar">
                      <p:stCondLst>
                        <p:cond delay="indefinite"/>
                      </p:stCondLst>
                      <p:childTnLst>
                        <p:par>
                          <p:cTn id="85" fill="hold" nodeType="withGroup">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15"/>
                                        </p:tgtEl>
                                        <p:attrNameLst>
                                          <p:attrName>style.visibility</p:attrName>
                                        </p:attrNameLst>
                                      </p:cBhvr>
                                      <p:to>
                                        <p:strVal val="visible"/>
                                      </p:to>
                                    </p:set>
                                    <p:animEffect transition="in" filter="blinds(horizontal)">
                                      <p:cBhvr>
                                        <p:cTn id="88" dur="5000"/>
                                        <p:tgtEl>
                                          <p:spTgt spid="15"/>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13"/>
                                        </p:tgtEl>
                                        <p:attrNameLst>
                                          <p:attrName>style.visibility</p:attrName>
                                        </p:attrNameLst>
                                      </p:cBhvr>
                                      <p:to>
                                        <p:strVal val="visible"/>
                                      </p:to>
                                    </p:set>
                                    <p:animEffect transition="in" filter="blinds(horizontal)">
                                      <p:cBhvr>
                                        <p:cTn id="93" dur="5000"/>
                                        <p:tgtEl>
                                          <p:spTgt spid="13"/>
                                        </p:tgtEl>
                                      </p:cBhvr>
                                    </p:animEffect>
                                  </p:childTnLst>
                                </p:cTn>
                              </p:par>
                            </p:childTnLst>
                          </p:cTn>
                        </p:par>
                      </p:childTnLst>
                    </p:cTn>
                  </p:par>
                  <p:par>
                    <p:cTn id="94" fill="hold" nodeType="clickPar">
                      <p:stCondLst>
                        <p:cond delay="indefinite"/>
                      </p:stCondLst>
                      <p:childTnLst>
                        <p:par>
                          <p:cTn id="95" fill="hold" nodeType="withGroup">
                            <p:stCondLst>
                              <p:cond delay="0"/>
                            </p:stCondLst>
                            <p:childTnLst>
                              <p:par>
                                <p:cTn id="96" presetID="3" presetClass="entr" presetSubtype="10" fill="hold" grpId="0" nodeType="clickEffect">
                                  <p:stCondLst>
                                    <p:cond delay="0"/>
                                  </p:stCondLst>
                                  <p:childTnLst>
                                    <p:set>
                                      <p:cBhvr>
                                        <p:cTn id="97" dur="1" fill="hold">
                                          <p:stCondLst>
                                            <p:cond delay="0"/>
                                          </p:stCondLst>
                                        </p:cTn>
                                        <p:tgtEl>
                                          <p:spTgt spid="14"/>
                                        </p:tgtEl>
                                        <p:attrNameLst>
                                          <p:attrName>style.visibility</p:attrName>
                                        </p:attrNameLst>
                                      </p:cBhvr>
                                      <p:to>
                                        <p:strVal val="visible"/>
                                      </p:to>
                                    </p:set>
                                    <p:animEffect transition="in" filter="blinds(horizontal)">
                                      <p:cBhvr>
                                        <p:cTn id="9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4" grpId="0" build="p" animBg="1"/>
      <p:bldP spid="6" grpId="0"/>
      <p:bldP spid="7" grpId="0"/>
      <p:bldP spid="8" grpId="0"/>
      <p:bldP spid="9" grpId="0"/>
      <p:bldP spid="10" grpId="0"/>
      <p:bldP spid="11" grpId="0"/>
      <p:bldP spid="12" grpId="0"/>
      <p:bldP spid="13" grpId="0"/>
      <p:bldP spid="14" grpId="0"/>
      <p:bldP spid="1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274638"/>
            <a:ext cx="8546123" cy="1143000"/>
          </a:xfrm>
          <a:solidFill>
            <a:schemeClr val="accent1"/>
          </a:solidFill>
        </p:spPr>
        <p:txBody>
          <a:bodyPr/>
          <a:lstStyle/>
          <a:p>
            <a:pPr algn="just" rtl="1">
              <a:defRPr/>
            </a:pPr>
            <a:r>
              <a:rPr lang="ar-SA" sz="2800" b="1" dirty="0" smtClean="0">
                <a:solidFill>
                  <a:schemeClr val="tx1"/>
                </a:solidFill>
              </a:rPr>
              <a:t>في حالة الاتفاق مع محلات الأمل على سداد جزء من قيمة الورقة، وسحب ورقة جديدة بالباقي، في هذه الحالة تحتسب فوائد التجديد على الجزء المتبقي فقط.</a:t>
            </a:r>
            <a:endParaRPr lang="en-GB" sz="2800" b="1" dirty="0">
              <a:solidFill>
                <a:schemeClr val="tx1"/>
              </a:solidFill>
            </a:endParaRPr>
          </a:p>
        </p:txBody>
      </p:sp>
      <p:sp>
        <p:nvSpPr>
          <p:cNvPr id="3" name="Content Placeholder 2"/>
          <p:cNvSpPr>
            <a:spLocks noGrp="1"/>
          </p:cNvSpPr>
          <p:nvPr>
            <p:ph idx="1"/>
          </p:nvPr>
        </p:nvSpPr>
        <p:spPr>
          <a:xfrm>
            <a:off x="351693" y="1600201"/>
            <a:ext cx="8440615" cy="4525963"/>
          </a:xfrm>
        </p:spPr>
        <p:txBody>
          <a:bodyPr/>
          <a:lstStyle/>
          <a:p>
            <a:pPr algn="just" rtl="1"/>
            <a:r>
              <a:rPr lang="ar-SA" altLang="en-US" sz="2800" smtClean="0">
                <a:cs typeface="Arial" pitchFamily="34" charset="0"/>
              </a:rPr>
              <a:t>افترض أن المنشأة اتفقت مع محلات الأمل في 4/1على تحصيل نصف المستحق عليها نقدًاً بالإضافة إلى المصاريف القضائية، وسحب كمبيالة جديدة بالباقي  تستحق بعد شهرين مع احتساب فوائد تجديد بمعدل9% سنوياً.</a:t>
            </a:r>
          </a:p>
          <a:p>
            <a:r>
              <a:rPr lang="ar-SA" altLang="en-US" sz="2800" smtClean="0">
                <a:solidFill>
                  <a:srgbClr val="FF0000"/>
                </a:solidFill>
                <a:cs typeface="Arial" pitchFamily="34" charset="0"/>
              </a:rPr>
              <a:t>المسدد نقداً = 25000 + 200 = 25200 ريال</a:t>
            </a:r>
          </a:p>
          <a:p>
            <a:endParaRPr lang="ar-SA" altLang="en-US" sz="2800" smtClean="0">
              <a:cs typeface="Arial" pitchFamily="34" charset="0"/>
            </a:endParaRPr>
          </a:p>
          <a:p>
            <a:endParaRPr lang="en-GB" altLang="en-US" sz="2800" smtClean="0">
              <a:cs typeface="Arial" pitchFamily="34" charset="0"/>
            </a:endParaRPr>
          </a:p>
        </p:txBody>
      </p:sp>
      <p:sp>
        <p:nvSpPr>
          <p:cNvPr id="5" name="Rectangle 4"/>
          <p:cNvSpPr>
            <a:spLocks noGrp="1" noChangeArrowheads="1"/>
          </p:cNvSpPr>
          <p:nvPr/>
        </p:nvSpPr>
        <p:spPr bwMode="auto">
          <a:xfrm>
            <a:off x="351692" y="3276600"/>
            <a:ext cx="133643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4/1</a:t>
            </a:r>
            <a:endParaRPr lang="en-GB" altLang="en-US" sz="2400">
              <a:solidFill>
                <a:srgbClr val="002060"/>
              </a:solidFill>
              <a:latin typeface="Calibri" pitchFamily="34" charset="0"/>
            </a:endParaRPr>
          </a:p>
        </p:txBody>
      </p:sp>
      <p:sp>
        <p:nvSpPr>
          <p:cNvPr id="6" name="Rectangle 5"/>
          <p:cNvSpPr>
            <a:spLocks noChangeArrowheads="1"/>
          </p:cNvSpPr>
          <p:nvPr/>
        </p:nvSpPr>
        <p:spPr bwMode="auto">
          <a:xfrm>
            <a:off x="1324707" y="3810001"/>
            <a:ext cx="64828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25200</a:t>
            </a:r>
            <a:r>
              <a:rPr lang="ar-SA" altLang="en-US" sz="2800" dirty="0"/>
              <a:t>                 من حـ/ الصندوق</a:t>
            </a:r>
          </a:p>
        </p:txBody>
      </p:sp>
      <p:sp>
        <p:nvSpPr>
          <p:cNvPr id="7" name="Rectangle 7"/>
          <p:cNvSpPr>
            <a:spLocks noChangeArrowheads="1"/>
          </p:cNvSpPr>
          <p:nvPr/>
        </p:nvSpPr>
        <p:spPr bwMode="auto">
          <a:xfrm>
            <a:off x="351692" y="5181601"/>
            <a:ext cx="513470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400" dirty="0">
                <a:solidFill>
                  <a:srgbClr val="0070C0"/>
                </a:solidFill>
              </a:rPr>
              <a:t> </a:t>
            </a:r>
            <a:r>
              <a:rPr lang="ar-SA" altLang="en-US" sz="2400" b="1" dirty="0">
                <a:solidFill>
                  <a:srgbClr val="0070C0"/>
                </a:solidFill>
              </a:rPr>
              <a:t>إثبات سداد محلات الأمل نصف قيمة الكمبيالة المستحقة عليها نقداً</a:t>
            </a:r>
            <a:endParaRPr lang="en-GB" altLang="en-US" sz="2400" b="1" dirty="0">
              <a:solidFill>
                <a:srgbClr val="0070C0"/>
              </a:solidFill>
            </a:endParaRPr>
          </a:p>
        </p:txBody>
      </p:sp>
      <p:sp>
        <p:nvSpPr>
          <p:cNvPr id="8" name="Rectangle 7"/>
          <p:cNvSpPr>
            <a:spLocks noChangeArrowheads="1"/>
          </p:cNvSpPr>
          <p:nvPr/>
        </p:nvSpPr>
        <p:spPr bwMode="auto">
          <a:xfrm>
            <a:off x="844062" y="5867401"/>
            <a:ext cx="4290646"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a:t>ــــــــــــــــــــــــــــــــــــــــــــــــــــــــــــ</a:t>
            </a:r>
            <a:endParaRPr lang="en-GB" altLang="en-US" sz="2400"/>
          </a:p>
        </p:txBody>
      </p:sp>
      <p:sp>
        <p:nvSpPr>
          <p:cNvPr id="9" name="Rectangle 8"/>
          <p:cNvSpPr>
            <a:spLocks noChangeArrowheads="1"/>
          </p:cNvSpPr>
          <p:nvPr/>
        </p:nvSpPr>
        <p:spPr bwMode="auto">
          <a:xfrm>
            <a:off x="351692" y="4572001"/>
            <a:ext cx="66821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800" dirty="0">
                <a:solidFill>
                  <a:srgbClr val="FF0000"/>
                </a:solidFill>
              </a:rPr>
              <a:t>25200                 </a:t>
            </a:r>
            <a:r>
              <a:rPr lang="ar-SA" altLang="en-US" sz="2800" dirty="0"/>
              <a:t>إلى</a:t>
            </a:r>
            <a:r>
              <a:rPr lang="ar-SA" altLang="en-US" sz="2800" dirty="0">
                <a:solidFill>
                  <a:srgbClr val="FF0000"/>
                </a:solidFill>
              </a:rPr>
              <a:t> </a:t>
            </a:r>
            <a:r>
              <a:rPr lang="ar-SA" altLang="en-US" sz="2800" dirty="0"/>
              <a:t>حـ/ المدينين (محلات الأمل)</a:t>
            </a:r>
          </a:p>
        </p:txBody>
      </p:sp>
      <p:sp>
        <p:nvSpPr>
          <p:cNvPr id="11"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36</a:t>
            </a:fld>
            <a:endParaRPr lang="en-US" dirty="0">
              <a:solidFill>
                <a:prstClr val="white"/>
              </a:solidFill>
              <a:cs typeface="Arial" pitchFamily="34" charset="0"/>
            </a:endParaRPr>
          </a:p>
        </p:txBody>
      </p:sp>
    </p:spTree>
    <p:extLst>
      <p:ext uri="{BB962C8B-B14F-4D97-AF65-F5344CB8AC3E}">
        <p14:creationId xmlns:p14="http://schemas.microsoft.com/office/powerpoint/2010/main" val="232198585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linds(horizontal)">
                                      <p:cBhvr>
                                        <p:cTn id="35" dur="5000"/>
                                        <p:tgtEl>
                                          <p:spTgt spid="9"/>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linds(horizontal)">
                                      <p:cBhvr>
                                        <p:cTn id="40" dur="5000"/>
                                        <p:tgtEl>
                                          <p:spTgt spid="7"/>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blinds(horizontal)">
                                      <p:cBhvr>
                                        <p:cTn id="4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5" grpId="0"/>
      <p:bldP spid="6" grpId="0"/>
      <p:bldP spid="7" grpId="0"/>
      <p:bldP spid="8" grpId="0"/>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defRPr/>
            </a:pPr>
            <a:r>
              <a:rPr lang="ar-SA" sz="2800" dirty="0" smtClean="0"/>
              <a:t>فوائد التجديد = 25000 × 9% × (2 ÷ 12) = 375 ريال</a:t>
            </a:r>
            <a:br>
              <a:rPr lang="ar-SA" sz="2800" dirty="0" smtClean="0"/>
            </a:br>
            <a:r>
              <a:rPr lang="ar-SA" sz="2800" dirty="0" smtClean="0">
                <a:solidFill>
                  <a:srgbClr val="FF0000"/>
                </a:solidFill>
              </a:rPr>
              <a:t>قيمة الكمبيالة الجديدة = 25000 + 375 = 25375 ريال</a:t>
            </a:r>
            <a:endParaRPr lang="en-GB" sz="2800" dirty="0">
              <a:solidFill>
                <a:srgbClr val="FF0000"/>
              </a:solidFill>
            </a:endParaRPr>
          </a:p>
        </p:txBody>
      </p:sp>
      <p:sp>
        <p:nvSpPr>
          <p:cNvPr id="3" name="Content Placeholder 2"/>
          <p:cNvSpPr>
            <a:spLocks noGrp="1"/>
          </p:cNvSpPr>
          <p:nvPr>
            <p:ph sz="half" idx="13"/>
          </p:nvPr>
        </p:nvSpPr>
        <p:spPr>
          <a:xfrm>
            <a:off x="4639408" y="1600200"/>
            <a:ext cx="4050323" cy="4114800"/>
          </a:xfrm>
          <a:solidFill>
            <a:schemeClr val="accent6">
              <a:lumMod val="20000"/>
              <a:lumOff val="80000"/>
            </a:schemeClr>
          </a:solidFill>
        </p:spPr>
        <p:txBody>
          <a:bodyPr/>
          <a:lstStyle/>
          <a:p>
            <a:pPr>
              <a:defRPr/>
            </a:pPr>
            <a:endParaRPr lang="en-GB" dirty="0"/>
          </a:p>
        </p:txBody>
      </p:sp>
      <p:sp>
        <p:nvSpPr>
          <p:cNvPr id="4" name="Content Placeholder 3"/>
          <p:cNvSpPr>
            <a:spLocks noGrp="1"/>
          </p:cNvSpPr>
          <p:nvPr>
            <p:ph sz="half" idx="1"/>
          </p:nvPr>
        </p:nvSpPr>
        <p:spPr>
          <a:xfrm>
            <a:off x="422031" y="1600200"/>
            <a:ext cx="4051789" cy="4114800"/>
          </a:xfrm>
          <a:solidFill>
            <a:schemeClr val="accent1">
              <a:lumMod val="20000"/>
              <a:lumOff val="80000"/>
            </a:schemeClr>
          </a:solidFill>
        </p:spPr>
        <p:txBody>
          <a:bodyPr/>
          <a:lstStyle/>
          <a:p>
            <a:pPr>
              <a:defRPr/>
            </a:pPr>
            <a:endParaRPr lang="en-GB" dirty="0"/>
          </a:p>
        </p:txBody>
      </p:sp>
      <p:sp>
        <p:nvSpPr>
          <p:cNvPr id="6" name="Rectangle 5"/>
          <p:cNvSpPr>
            <a:spLocks noGrp="1" noChangeArrowheads="1"/>
          </p:cNvSpPr>
          <p:nvPr/>
        </p:nvSpPr>
        <p:spPr bwMode="auto">
          <a:xfrm>
            <a:off x="4712677" y="1828800"/>
            <a:ext cx="133643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4/1</a:t>
            </a:r>
            <a:endParaRPr lang="en-GB" altLang="en-US" sz="2400">
              <a:solidFill>
                <a:srgbClr val="002060"/>
              </a:solidFill>
              <a:latin typeface="Calibri" pitchFamily="34" charset="0"/>
            </a:endParaRPr>
          </a:p>
        </p:txBody>
      </p:sp>
      <p:sp>
        <p:nvSpPr>
          <p:cNvPr id="7" name="Rectangle 6"/>
          <p:cNvSpPr>
            <a:spLocks noChangeArrowheads="1"/>
          </p:cNvSpPr>
          <p:nvPr/>
        </p:nvSpPr>
        <p:spPr bwMode="auto">
          <a:xfrm>
            <a:off x="4712677" y="2743201"/>
            <a:ext cx="38686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375</a:t>
            </a:r>
            <a:r>
              <a:rPr lang="ar-SA" altLang="en-US" sz="2400" dirty="0"/>
              <a:t>    من حـ/ المدينين </a:t>
            </a:r>
            <a:r>
              <a:rPr lang="ar-SA" altLang="en-US" sz="2000" dirty="0"/>
              <a:t>(محلات الأمل)</a:t>
            </a:r>
          </a:p>
        </p:txBody>
      </p:sp>
      <p:sp>
        <p:nvSpPr>
          <p:cNvPr id="8" name="Rectangle 7"/>
          <p:cNvSpPr>
            <a:spLocks noChangeArrowheads="1"/>
          </p:cNvSpPr>
          <p:nvPr/>
        </p:nvSpPr>
        <p:spPr bwMode="auto">
          <a:xfrm>
            <a:off x="4923692" y="4038601"/>
            <a:ext cx="2743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400">
                <a:solidFill>
                  <a:srgbClr val="0070C0"/>
                </a:solidFill>
              </a:rPr>
              <a:t> إثبات تحميل محلات الأمل بفوائد التجديد</a:t>
            </a:r>
            <a:endParaRPr lang="en-GB" altLang="en-US" sz="2400">
              <a:solidFill>
                <a:srgbClr val="0070C0"/>
              </a:solidFill>
            </a:endParaRPr>
          </a:p>
        </p:txBody>
      </p:sp>
      <p:sp>
        <p:nvSpPr>
          <p:cNvPr id="9" name="Rectangle 8"/>
          <p:cNvSpPr>
            <a:spLocks noChangeArrowheads="1"/>
          </p:cNvSpPr>
          <p:nvPr/>
        </p:nvSpPr>
        <p:spPr bwMode="auto">
          <a:xfrm>
            <a:off x="4712677" y="4800601"/>
            <a:ext cx="29542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ـــــــــــــــــــــــــــــــــــــــــــ</a:t>
            </a:r>
            <a:endParaRPr lang="en-GB" altLang="en-US" sz="2400" b="1" dirty="0"/>
          </a:p>
        </p:txBody>
      </p:sp>
      <p:sp>
        <p:nvSpPr>
          <p:cNvPr id="10" name="Rectangle 9"/>
          <p:cNvSpPr>
            <a:spLocks noChangeArrowheads="1"/>
          </p:cNvSpPr>
          <p:nvPr/>
        </p:nvSpPr>
        <p:spPr bwMode="auto">
          <a:xfrm>
            <a:off x="4923692" y="3352801"/>
            <a:ext cx="344658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smtClean="0">
                <a:solidFill>
                  <a:srgbClr val="FF0000"/>
                </a:solidFill>
              </a:rPr>
              <a:t>375  </a:t>
            </a:r>
            <a:r>
              <a:rPr lang="ar-SA" altLang="en-US" sz="2400" dirty="0" smtClean="0"/>
              <a:t>إلى</a:t>
            </a:r>
            <a:r>
              <a:rPr lang="ar-SA" altLang="en-US" sz="2400" dirty="0" smtClean="0">
                <a:solidFill>
                  <a:srgbClr val="FF0000"/>
                </a:solidFill>
              </a:rPr>
              <a:t> </a:t>
            </a:r>
            <a:r>
              <a:rPr lang="ar-SA" altLang="en-US" sz="2400" dirty="0"/>
              <a:t>حـ/ فوائد تجديد </a:t>
            </a:r>
            <a:endParaRPr lang="ar-SA" altLang="en-US" sz="2400" dirty="0" smtClean="0"/>
          </a:p>
          <a:p>
            <a:pPr algn="r" rtl="1" eaLnBrk="1" hangingPunct="1"/>
            <a:r>
              <a:rPr lang="ar-SA" altLang="en-US" sz="2400" dirty="0" smtClean="0"/>
              <a:t>                 أوراق </a:t>
            </a:r>
            <a:r>
              <a:rPr lang="ar-SA" altLang="en-US" sz="2400" dirty="0"/>
              <a:t>القبض</a:t>
            </a:r>
            <a:endParaRPr lang="ar-SA" altLang="en-US" sz="2000" dirty="0"/>
          </a:p>
        </p:txBody>
      </p:sp>
      <p:sp>
        <p:nvSpPr>
          <p:cNvPr id="11" name="Rectangle 10"/>
          <p:cNvSpPr>
            <a:spLocks noGrp="1" noChangeArrowheads="1"/>
          </p:cNvSpPr>
          <p:nvPr/>
        </p:nvSpPr>
        <p:spPr bwMode="auto">
          <a:xfrm>
            <a:off x="422031" y="1905001"/>
            <a:ext cx="133643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4/1</a:t>
            </a:r>
            <a:endParaRPr lang="en-GB" altLang="en-US" sz="2400">
              <a:solidFill>
                <a:srgbClr val="002060"/>
              </a:solidFill>
              <a:latin typeface="Calibri" pitchFamily="34" charset="0"/>
            </a:endParaRPr>
          </a:p>
        </p:txBody>
      </p:sp>
      <p:sp>
        <p:nvSpPr>
          <p:cNvPr id="12" name="Rectangle 11"/>
          <p:cNvSpPr>
            <a:spLocks noChangeArrowheads="1"/>
          </p:cNvSpPr>
          <p:nvPr/>
        </p:nvSpPr>
        <p:spPr bwMode="auto">
          <a:xfrm>
            <a:off x="773723" y="2743201"/>
            <a:ext cx="3657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smtClean="0">
                <a:solidFill>
                  <a:srgbClr val="FF0000"/>
                </a:solidFill>
              </a:rPr>
              <a:t>25375</a:t>
            </a:r>
            <a:r>
              <a:rPr lang="ar-SA" altLang="en-US" sz="2400" dirty="0" smtClean="0"/>
              <a:t>    </a:t>
            </a:r>
            <a:r>
              <a:rPr lang="ar-SA" altLang="en-US" sz="2400" dirty="0"/>
              <a:t>من حـ/ أوراق القبض</a:t>
            </a:r>
            <a:endParaRPr lang="ar-SA" altLang="en-US" sz="2000" dirty="0"/>
          </a:p>
        </p:txBody>
      </p:sp>
      <p:sp>
        <p:nvSpPr>
          <p:cNvPr id="13" name="Rectangle 12"/>
          <p:cNvSpPr>
            <a:spLocks noChangeArrowheads="1"/>
          </p:cNvSpPr>
          <p:nvPr/>
        </p:nvSpPr>
        <p:spPr bwMode="auto">
          <a:xfrm>
            <a:off x="251521" y="4038600"/>
            <a:ext cx="312472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200" dirty="0">
                <a:solidFill>
                  <a:srgbClr val="0070C0"/>
                </a:solidFill>
              </a:rPr>
              <a:t> إثبات سحب كمبيالة جديدة بباقي المستحق على محلات الأمل</a:t>
            </a:r>
            <a:endParaRPr lang="en-GB" altLang="en-US" sz="2200" dirty="0">
              <a:solidFill>
                <a:srgbClr val="0070C0"/>
              </a:solidFill>
            </a:endParaRPr>
          </a:p>
        </p:txBody>
      </p:sp>
      <p:sp>
        <p:nvSpPr>
          <p:cNvPr id="14" name="Rectangle 13"/>
          <p:cNvSpPr>
            <a:spLocks noChangeArrowheads="1"/>
          </p:cNvSpPr>
          <p:nvPr/>
        </p:nvSpPr>
        <p:spPr bwMode="auto">
          <a:xfrm>
            <a:off x="422031" y="4800601"/>
            <a:ext cx="29542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ـــــــــــــــــــــــــــــــــــــــــــ</a:t>
            </a:r>
            <a:endParaRPr lang="en-GB" altLang="en-US" sz="2400" b="1" dirty="0"/>
          </a:p>
        </p:txBody>
      </p:sp>
      <p:sp>
        <p:nvSpPr>
          <p:cNvPr id="15" name="Rectangle 14"/>
          <p:cNvSpPr>
            <a:spLocks noChangeArrowheads="1"/>
          </p:cNvSpPr>
          <p:nvPr/>
        </p:nvSpPr>
        <p:spPr bwMode="auto">
          <a:xfrm>
            <a:off x="107504" y="3429001"/>
            <a:ext cx="40424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smtClean="0">
                <a:solidFill>
                  <a:srgbClr val="FF0000"/>
                </a:solidFill>
              </a:rPr>
              <a:t>25375   </a:t>
            </a:r>
            <a:r>
              <a:rPr lang="ar-SA" altLang="en-US" sz="2400" dirty="0"/>
              <a:t>إلى</a:t>
            </a:r>
            <a:r>
              <a:rPr lang="ar-SA" altLang="en-US" sz="2400" dirty="0">
                <a:solidFill>
                  <a:srgbClr val="FF0000"/>
                </a:solidFill>
              </a:rPr>
              <a:t> </a:t>
            </a:r>
            <a:r>
              <a:rPr lang="ar-SA" altLang="en-US" sz="2400" dirty="0"/>
              <a:t>حـ/المدينين </a:t>
            </a:r>
            <a:r>
              <a:rPr lang="ar-SA" altLang="en-US" sz="2000" dirty="0"/>
              <a:t>(محلات الأمل)</a:t>
            </a:r>
          </a:p>
        </p:txBody>
      </p:sp>
      <p:sp>
        <p:nvSpPr>
          <p:cNvPr id="17"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37</a:t>
            </a:fld>
            <a:endParaRPr lang="en-US" dirty="0">
              <a:solidFill>
                <a:prstClr val="white"/>
              </a:solidFill>
              <a:cs typeface="Arial" pitchFamily="34" charset="0"/>
            </a:endParaRPr>
          </a:p>
        </p:txBody>
      </p:sp>
    </p:spTree>
    <p:extLst>
      <p:ext uri="{BB962C8B-B14F-4D97-AF65-F5344CB8AC3E}">
        <p14:creationId xmlns:p14="http://schemas.microsoft.com/office/powerpoint/2010/main" val="190019610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nodePh="1">
                                  <p:stCondLst>
                                    <p:cond delay="0"/>
                                  </p:stCondLst>
                                  <p:endCondLst>
                                    <p:cond evt="begin" delay="0">
                                      <p:tn val="15"/>
                                    </p:cond>
                                  </p:end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linds(horizontal)">
                                      <p:cBhvr>
                                        <p:cTn id="35" dur="5000"/>
                                        <p:tgtEl>
                                          <p:spTgt spid="1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linds(horizontal)">
                                      <p:cBhvr>
                                        <p:cTn id="40" dur="5000"/>
                                        <p:tgtEl>
                                          <p:spTgt spid="8"/>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blinds(horizontal)">
                                      <p:cBhvr>
                                        <p:cTn id="45" dur="500"/>
                                        <p:tgtEl>
                                          <p:spTgt spid="9"/>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4">
                                            <p:bg/>
                                          </p:spTgt>
                                        </p:tgtEl>
                                        <p:attrNameLst>
                                          <p:attrName>style.visibility</p:attrName>
                                        </p:attrNameLst>
                                      </p:cBhvr>
                                      <p:to>
                                        <p:strVal val="visible"/>
                                      </p:to>
                                    </p:set>
                                    <p:animEffect transition="in" filter="blinds(horizontal)">
                                      <p:cBhvr>
                                        <p:cTn id="50" dur="500"/>
                                        <p:tgtEl>
                                          <p:spTgt spid="4">
                                            <p:bg/>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nodePh="1">
                                  <p:stCondLst>
                                    <p:cond delay="0"/>
                                  </p:stCondLst>
                                  <p:endCondLst>
                                    <p:cond evt="begin" delay="0">
                                      <p:tn val="53"/>
                                    </p:cond>
                                  </p:endCondLst>
                                  <p:childTnLst>
                                    <p:set>
                                      <p:cBhvr>
                                        <p:cTn id="54" dur="1" fill="hold">
                                          <p:stCondLst>
                                            <p:cond delay="0"/>
                                          </p:stCondLst>
                                        </p:cTn>
                                        <p:tgtEl>
                                          <p:spTgt spid="4">
                                            <p:txEl>
                                              <p:pRg st="0" end="0"/>
                                            </p:txEl>
                                          </p:spTgt>
                                        </p:tgtEl>
                                        <p:attrNameLst>
                                          <p:attrName>style.visibility</p:attrName>
                                        </p:attrNameLst>
                                      </p:cBhvr>
                                      <p:to>
                                        <p:strVal val="visible"/>
                                      </p:to>
                                    </p:set>
                                    <p:animEffect transition="in" filter="blinds(horizontal)">
                                      <p:cBhvr>
                                        <p:cTn id="55" dur="500"/>
                                        <p:tgtEl>
                                          <p:spTgt spid="4">
                                            <p:txEl>
                                              <p:pRg st="0" end="0"/>
                                            </p:txEl>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blinds(horizontal)">
                                      <p:cBhvr>
                                        <p:cTn id="60" dur="500"/>
                                        <p:tgtEl>
                                          <p:spTgt spid="11"/>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9" presetClass="entr" presetSubtype="0" accel="100000" fill="hold" grpId="0" nodeType="clickEffect">
                                  <p:stCondLst>
                                    <p:cond delay="0"/>
                                  </p:stCondLst>
                                  <p:childTnLst>
                                    <p:set>
                                      <p:cBhvr>
                                        <p:cTn id="64" dur="1" fill="hold">
                                          <p:stCondLst>
                                            <p:cond delay="0"/>
                                          </p:stCondLst>
                                        </p:cTn>
                                        <p:tgtEl>
                                          <p:spTgt spid="12"/>
                                        </p:tgtEl>
                                        <p:attrNameLst>
                                          <p:attrName>style.visibility</p:attrName>
                                        </p:attrNameLst>
                                      </p:cBhvr>
                                      <p:to>
                                        <p:strVal val="visible"/>
                                      </p:to>
                                    </p:set>
                                    <p:anim calcmode="lin" valueType="num">
                                      <p:cBhvr>
                                        <p:cTn id="65" dur="50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66" dur="50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67" dur="50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68" dur="5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blinds(horizontal)">
                                      <p:cBhvr>
                                        <p:cTn id="73" dur="5000"/>
                                        <p:tgtEl>
                                          <p:spTgt spid="15"/>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blinds(horizontal)">
                                      <p:cBhvr>
                                        <p:cTn id="78" dur="5000"/>
                                        <p:tgtEl>
                                          <p:spTgt spid="13"/>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14"/>
                                        </p:tgtEl>
                                        <p:attrNameLst>
                                          <p:attrName>style.visibility</p:attrName>
                                        </p:attrNameLst>
                                      </p:cBhvr>
                                      <p:to>
                                        <p:strVal val="visible"/>
                                      </p:to>
                                    </p:set>
                                    <p:animEffect transition="in" filter="blinds(horizontal)">
                                      <p:cBhvr>
                                        <p:cTn id="8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P spid="4" grpId="0" build="p" animBg="1"/>
      <p:bldP spid="6" grpId="0"/>
      <p:bldP spid="7" grpId="0"/>
      <p:bldP spid="8" grpId="0"/>
      <p:bldP spid="9" grpId="0"/>
      <p:bldP spid="10" grpId="0"/>
      <p:bldP spid="11" grpId="0"/>
      <p:bldP spid="12" grpId="0"/>
      <p:bldP spid="13" grpId="0"/>
      <p:bldP spid="14" grpId="0"/>
      <p:bldP spid="1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en-GB" sz="3200" dirty="0" smtClean="0">
                <a:solidFill>
                  <a:srgbClr val="FF0000"/>
                </a:solidFill>
              </a:rPr>
              <a:t>Notes Payable   </a:t>
            </a:r>
            <a:r>
              <a:rPr lang="ar-SA" sz="3200" b="1" dirty="0" smtClean="0">
                <a:solidFill>
                  <a:schemeClr val="tx1"/>
                </a:solidFill>
              </a:rPr>
              <a:t>أوراق الدفع</a:t>
            </a:r>
            <a:r>
              <a:rPr lang="en-GB" sz="3200" b="1" dirty="0" smtClean="0">
                <a:solidFill>
                  <a:schemeClr val="tx1"/>
                </a:solidFill>
              </a:rPr>
              <a:t>  </a:t>
            </a:r>
            <a:endParaRPr lang="en-GB" sz="3200" b="1" dirty="0">
              <a:solidFill>
                <a:schemeClr val="tx1"/>
              </a:solidFill>
            </a:endParaRPr>
          </a:p>
        </p:txBody>
      </p:sp>
      <p:sp>
        <p:nvSpPr>
          <p:cNvPr id="3" name="Content Placeholder 2"/>
          <p:cNvSpPr>
            <a:spLocks noGrp="1"/>
          </p:cNvSpPr>
          <p:nvPr>
            <p:ph idx="1"/>
          </p:nvPr>
        </p:nvSpPr>
        <p:spPr/>
        <p:txBody>
          <a:bodyPr/>
          <a:lstStyle/>
          <a:p>
            <a:pPr algn="just" rtl="1"/>
            <a:r>
              <a:rPr lang="ar-SA" altLang="en-US" smtClean="0">
                <a:cs typeface="Arial" pitchFamily="34" charset="0"/>
              </a:rPr>
              <a:t>تعتبر الأوراق التجارية المتمثلة في الكمبيالات والسندات الإذنية التزامات على المدينين أو المسحوب عليهم وتعتبر أوراق دفع من وجهة نظرهم</a:t>
            </a:r>
          </a:p>
          <a:p>
            <a:pPr algn="just" rtl="1"/>
            <a:r>
              <a:rPr lang="ar-SA" altLang="en-US" b="1" smtClean="0">
                <a:solidFill>
                  <a:srgbClr val="FF0000"/>
                </a:solidFill>
                <a:cs typeface="Arial" pitchFamily="34" charset="0"/>
              </a:rPr>
              <a:t>مثال: </a:t>
            </a:r>
            <a:r>
              <a:rPr lang="ar-SA" altLang="en-US" smtClean="0">
                <a:cs typeface="Arial" pitchFamily="34" charset="0"/>
              </a:rPr>
              <a:t>اشترت منشأة الهدى بضاعة من محلات التوفيق بمبلغ 60000 ريال على الحساب في 1431/1/1هـ ، وفي نفس التاريخ قبلت المنشأة كمبيالة لأمر محلات التوفيق تستحق السداد بعد شهرين في 1431/3/1هـ، وقد قامت المنشاة بسداد المستحق لمحلات التوفيق في تاريخ الاستحقاق.</a:t>
            </a:r>
            <a:endParaRPr lang="en-GB" altLang="en-US"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38</a:t>
            </a:fld>
            <a:endParaRPr lang="en-US" dirty="0">
              <a:solidFill>
                <a:prstClr val="white"/>
              </a:solidFill>
              <a:cs typeface="Arial" pitchFamily="34" charset="0"/>
            </a:endParaRPr>
          </a:p>
        </p:txBody>
      </p:sp>
    </p:spTree>
    <p:extLst>
      <p:ext uri="{BB962C8B-B14F-4D97-AF65-F5344CB8AC3E}">
        <p14:creationId xmlns:p14="http://schemas.microsoft.com/office/powerpoint/2010/main" val="282990714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dirty="0" smtClean="0"/>
              <a:t> </a:t>
            </a:r>
            <a:endParaRPr lang="en-GB" dirty="0"/>
          </a:p>
        </p:txBody>
      </p:sp>
      <p:sp>
        <p:nvSpPr>
          <p:cNvPr id="3" name="Content Placeholder 2"/>
          <p:cNvSpPr>
            <a:spLocks noGrp="1"/>
          </p:cNvSpPr>
          <p:nvPr>
            <p:ph sz="half" idx="13"/>
          </p:nvPr>
        </p:nvSpPr>
        <p:spPr>
          <a:xfrm>
            <a:off x="4639408" y="1600200"/>
            <a:ext cx="4050323" cy="4114800"/>
          </a:xfrm>
          <a:solidFill>
            <a:schemeClr val="accent6">
              <a:lumMod val="20000"/>
              <a:lumOff val="80000"/>
            </a:schemeClr>
          </a:solidFill>
        </p:spPr>
        <p:txBody>
          <a:bodyPr/>
          <a:lstStyle/>
          <a:p>
            <a:pPr>
              <a:defRPr/>
            </a:pPr>
            <a:r>
              <a:rPr lang="ar-SA" sz="2400" b="1" dirty="0" smtClean="0"/>
              <a:t>في تاريخ الشراء وقبول الكمبيالة</a:t>
            </a:r>
            <a:endParaRPr lang="en-GB" sz="2400" b="1" dirty="0"/>
          </a:p>
        </p:txBody>
      </p:sp>
      <p:sp>
        <p:nvSpPr>
          <p:cNvPr id="4" name="Content Placeholder 3"/>
          <p:cNvSpPr>
            <a:spLocks noGrp="1"/>
          </p:cNvSpPr>
          <p:nvPr>
            <p:ph sz="half" idx="1"/>
          </p:nvPr>
        </p:nvSpPr>
        <p:spPr>
          <a:xfrm>
            <a:off x="281354" y="1600200"/>
            <a:ext cx="4149969" cy="4114800"/>
          </a:xfrm>
          <a:solidFill>
            <a:schemeClr val="accent1">
              <a:lumMod val="20000"/>
              <a:lumOff val="80000"/>
            </a:schemeClr>
          </a:solidFill>
        </p:spPr>
        <p:txBody>
          <a:bodyPr/>
          <a:lstStyle/>
          <a:p>
            <a:pPr algn="just">
              <a:defRPr/>
            </a:pPr>
            <a:r>
              <a:rPr lang="ar-SA" sz="2200" b="1" dirty="0" smtClean="0"/>
              <a:t>في تاريخ الاستحقاق وسداد قيمة الكمبيالة نقداً</a:t>
            </a:r>
            <a:endParaRPr lang="en-GB" sz="2200" b="1" dirty="0"/>
          </a:p>
        </p:txBody>
      </p:sp>
      <p:sp>
        <p:nvSpPr>
          <p:cNvPr id="8" name="Rounded Rectangle 7"/>
          <p:cNvSpPr/>
          <p:nvPr/>
        </p:nvSpPr>
        <p:spPr>
          <a:xfrm>
            <a:off x="4149969" y="457200"/>
            <a:ext cx="4360985" cy="6096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ar-SA" sz="2800" b="1" dirty="0">
                <a:solidFill>
                  <a:srgbClr val="FF0000"/>
                </a:solidFill>
              </a:rPr>
              <a:t>في هذه الحالة تكون القيود كما يلي:</a:t>
            </a:r>
            <a:endParaRPr lang="en-GB" sz="2800" b="1" dirty="0">
              <a:solidFill>
                <a:schemeClr val="bg1"/>
              </a:solidFill>
            </a:endParaRPr>
          </a:p>
        </p:txBody>
      </p:sp>
      <p:sp>
        <p:nvSpPr>
          <p:cNvPr id="9" name="Rectangle 8"/>
          <p:cNvSpPr>
            <a:spLocks noGrp="1" noChangeArrowheads="1"/>
          </p:cNvSpPr>
          <p:nvPr/>
        </p:nvSpPr>
        <p:spPr bwMode="auto">
          <a:xfrm>
            <a:off x="4783015" y="2209801"/>
            <a:ext cx="133643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1/1</a:t>
            </a:r>
            <a:endParaRPr lang="en-GB" altLang="en-US" sz="2400">
              <a:solidFill>
                <a:srgbClr val="002060"/>
              </a:solidFill>
              <a:latin typeface="Calibri" pitchFamily="34" charset="0"/>
            </a:endParaRPr>
          </a:p>
        </p:txBody>
      </p:sp>
      <p:sp>
        <p:nvSpPr>
          <p:cNvPr id="10" name="Rectangle 9"/>
          <p:cNvSpPr>
            <a:spLocks noChangeArrowheads="1"/>
          </p:cNvSpPr>
          <p:nvPr/>
        </p:nvSpPr>
        <p:spPr bwMode="auto">
          <a:xfrm>
            <a:off x="4923692" y="2927351"/>
            <a:ext cx="3657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60000</a:t>
            </a:r>
            <a:r>
              <a:rPr lang="ar-SA" altLang="en-US" sz="2400" dirty="0"/>
              <a:t>      من حـ/ المشتريات</a:t>
            </a:r>
            <a:endParaRPr lang="ar-SA" altLang="en-US" sz="2000" dirty="0"/>
          </a:p>
        </p:txBody>
      </p:sp>
      <p:sp>
        <p:nvSpPr>
          <p:cNvPr id="11" name="Rectangle 10"/>
          <p:cNvSpPr>
            <a:spLocks noChangeArrowheads="1"/>
          </p:cNvSpPr>
          <p:nvPr/>
        </p:nvSpPr>
        <p:spPr bwMode="auto">
          <a:xfrm>
            <a:off x="4923692" y="4038600"/>
            <a:ext cx="27432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000" dirty="0">
                <a:solidFill>
                  <a:srgbClr val="0070C0"/>
                </a:solidFill>
              </a:rPr>
              <a:t> </a:t>
            </a:r>
            <a:r>
              <a:rPr lang="ar-SA" altLang="en-US" sz="2000" b="1" dirty="0">
                <a:solidFill>
                  <a:srgbClr val="0070C0"/>
                </a:solidFill>
              </a:rPr>
              <a:t>إثبات قبول كمبيالة لصالح محلات التوفيق تستحق السداد في 1431/3/1هـ </a:t>
            </a:r>
            <a:endParaRPr lang="en-GB" altLang="en-US" sz="2000" b="1" dirty="0">
              <a:solidFill>
                <a:srgbClr val="0070C0"/>
              </a:solidFill>
            </a:endParaRPr>
          </a:p>
        </p:txBody>
      </p:sp>
      <p:sp>
        <p:nvSpPr>
          <p:cNvPr id="12" name="Rectangle 11"/>
          <p:cNvSpPr>
            <a:spLocks noChangeArrowheads="1"/>
          </p:cNvSpPr>
          <p:nvPr/>
        </p:nvSpPr>
        <p:spPr bwMode="auto">
          <a:xfrm>
            <a:off x="4747846" y="5137666"/>
            <a:ext cx="30948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ـــــــــــــــــــــــــــــــــــــــــــ</a:t>
            </a:r>
            <a:endParaRPr lang="en-GB" altLang="en-US" sz="2400" b="1" dirty="0"/>
          </a:p>
        </p:txBody>
      </p:sp>
      <p:sp>
        <p:nvSpPr>
          <p:cNvPr id="13" name="Rectangle 12"/>
          <p:cNvSpPr>
            <a:spLocks noChangeArrowheads="1"/>
          </p:cNvSpPr>
          <p:nvPr/>
        </p:nvSpPr>
        <p:spPr bwMode="auto">
          <a:xfrm>
            <a:off x="4572000" y="3522663"/>
            <a:ext cx="37982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60000          </a:t>
            </a:r>
            <a:r>
              <a:rPr lang="ar-SA" altLang="en-US" sz="2400" dirty="0"/>
              <a:t>إلى</a:t>
            </a:r>
            <a:r>
              <a:rPr lang="ar-SA" altLang="en-US" sz="2400" dirty="0">
                <a:solidFill>
                  <a:srgbClr val="FF0000"/>
                </a:solidFill>
              </a:rPr>
              <a:t> </a:t>
            </a:r>
            <a:r>
              <a:rPr lang="ar-SA" altLang="en-US" sz="2400" dirty="0"/>
              <a:t>حـ/ أوراق الدفع</a:t>
            </a:r>
            <a:endParaRPr lang="ar-SA" altLang="en-US" sz="2000" dirty="0"/>
          </a:p>
        </p:txBody>
      </p:sp>
      <p:sp>
        <p:nvSpPr>
          <p:cNvPr id="14" name="Rectangle 13"/>
          <p:cNvSpPr>
            <a:spLocks noGrp="1" noChangeArrowheads="1"/>
          </p:cNvSpPr>
          <p:nvPr/>
        </p:nvSpPr>
        <p:spPr bwMode="auto">
          <a:xfrm>
            <a:off x="562708" y="2286001"/>
            <a:ext cx="133643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3/1</a:t>
            </a:r>
            <a:endParaRPr lang="en-GB" altLang="en-US" sz="2400">
              <a:solidFill>
                <a:srgbClr val="002060"/>
              </a:solidFill>
              <a:latin typeface="Calibri" pitchFamily="34" charset="0"/>
            </a:endParaRPr>
          </a:p>
        </p:txBody>
      </p:sp>
      <p:sp>
        <p:nvSpPr>
          <p:cNvPr id="15" name="Rectangle 14"/>
          <p:cNvSpPr>
            <a:spLocks noChangeArrowheads="1"/>
          </p:cNvSpPr>
          <p:nvPr/>
        </p:nvSpPr>
        <p:spPr bwMode="auto">
          <a:xfrm>
            <a:off x="773723" y="3048000"/>
            <a:ext cx="36576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60000  </a:t>
            </a:r>
            <a:r>
              <a:rPr lang="ar-SA" altLang="en-US" sz="2400" dirty="0"/>
              <a:t>   من حـ/ أوراق الدفع</a:t>
            </a:r>
            <a:endParaRPr lang="ar-SA" altLang="en-US" sz="2000" dirty="0"/>
          </a:p>
        </p:txBody>
      </p:sp>
      <p:sp>
        <p:nvSpPr>
          <p:cNvPr id="16" name="Rectangle 15"/>
          <p:cNvSpPr>
            <a:spLocks noChangeArrowheads="1"/>
          </p:cNvSpPr>
          <p:nvPr/>
        </p:nvSpPr>
        <p:spPr bwMode="auto">
          <a:xfrm>
            <a:off x="773723" y="4343401"/>
            <a:ext cx="2743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000">
                <a:solidFill>
                  <a:srgbClr val="0070C0"/>
                </a:solidFill>
              </a:rPr>
              <a:t> </a:t>
            </a:r>
            <a:r>
              <a:rPr lang="ar-SA" altLang="en-US" sz="2000" b="1">
                <a:solidFill>
                  <a:srgbClr val="0070C0"/>
                </a:solidFill>
              </a:rPr>
              <a:t>إثبات سداد الكمبيالة المستحقة لمحلات التوفيق نقداً</a:t>
            </a:r>
            <a:endParaRPr lang="en-GB" altLang="en-US" sz="2000" b="1">
              <a:solidFill>
                <a:srgbClr val="0070C0"/>
              </a:solidFill>
            </a:endParaRPr>
          </a:p>
        </p:txBody>
      </p:sp>
      <p:sp>
        <p:nvSpPr>
          <p:cNvPr id="17" name="Rectangle 16"/>
          <p:cNvSpPr>
            <a:spLocks noChangeArrowheads="1"/>
          </p:cNvSpPr>
          <p:nvPr/>
        </p:nvSpPr>
        <p:spPr bwMode="auto">
          <a:xfrm>
            <a:off x="562708" y="4953001"/>
            <a:ext cx="29542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ـــــــــــــــــــــــــــــــــــــــــــ</a:t>
            </a:r>
            <a:endParaRPr lang="en-GB" altLang="en-US" sz="2400" b="1" dirty="0"/>
          </a:p>
        </p:txBody>
      </p:sp>
      <p:sp>
        <p:nvSpPr>
          <p:cNvPr id="18" name="Rectangle 17"/>
          <p:cNvSpPr>
            <a:spLocks noChangeArrowheads="1"/>
          </p:cNvSpPr>
          <p:nvPr/>
        </p:nvSpPr>
        <p:spPr bwMode="auto">
          <a:xfrm>
            <a:off x="492369" y="3657601"/>
            <a:ext cx="3657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60000          </a:t>
            </a:r>
            <a:r>
              <a:rPr lang="ar-SA" altLang="en-US" sz="2400" dirty="0"/>
              <a:t>إلى</a:t>
            </a:r>
            <a:r>
              <a:rPr lang="ar-SA" altLang="en-US" sz="2400" dirty="0">
                <a:solidFill>
                  <a:srgbClr val="FF0000"/>
                </a:solidFill>
              </a:rPr>
              <a:t> </a:t>
            </a:r>
            <a:r>
              <a:rPr lang="ar-SA" altLang="en-US" sz="2400" dirty="0"/>
              <a:t>حـ/ الصندوق</a:t>
            </a:r>
            <a:endParaRPr lang="ar-SA" altLang="en-US" sz="2000" dirty="0"/>
          </a:p>
        </p:txBody>
      </p:sp>
      <p:sp>
        <p:nvSpPr>
          <p:cNvPr id="19"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39</a:t>
            </a:fld>
            <a:endParaRPr lang="en-US" dirty="0">
              <a:solidFill>
                <a:prstClr val="white"/>
              </a:solidFill>
              <a:cs typeface="Arial" pitchFamily="34" charset="0"/>
            </a:endParaRPr>
          </a:p>
        </p:txBody>
      </p:sp>
    </p:spTree>
    <p:extLst>
      <p:ext uri="{BB962C8B-B14F-4D97-AF65-F5344CB8AC3E}">
        <p14:creationId xmlns:p14="http://schemas.microsoft.com/office/powerpoint/2010/main" val="27105185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0" fill="hold"/>
                                        <p:tgtEl>
                                          <p:spTgt spid="10"/>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10"/>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10"/>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blinds(horizontal)">
                                      <p:cBhvr>
                                        <p:cTn id="35" dur="5000"/>
                                        <p:tgtEl>
                                          <p:spTgt spid="13"/>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blinds(horizontal)">
                                      <p:cBhvr>
                                        <p:cTn id="40" dur="5000"/>
                                        <p:tgtEl>
                                          <p:spTgt spid="11"/>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blinds(horizontal)">
                                      <p:cBhvr>
                                        <p:cTn id="45" dur="500"/>
                                        <p:tgtEl>
                                          <p:spTgt spid="12"/>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4">
                                            <p:bg/>
                                          </p:spTgt>
                                        </p:tgtEl>
                                        <p:attrNameLst>
                                          <p:attrName>style.visibility</p:attrName>
                                        </p:attrNameLst>
                                      </p:cBhvr>
                                      <p:to>
                                        <p:strVal val="visible"/>
                                      </p:to>
                                    </p:set>
                                    <p:animEffect transition="in" filter="blinds(horizontal)">
                                      <p:cBhvr>
                                        <p:cTn id="50" dur="500"/>
                                        <p:tgtEl>
                                          <p:spTgt spid="4">
                                            <p:bg/>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4">
                                            <p:txEl>
                                              <p:pRg st="0" end="0"/>
                                            </p:txEl>
                                          </p:spTgt>
                                        </p:tgtEl>
                                        <p:attrNameLst>
                                          <p:attrName>style.visibility</p:attrName>
                                        </p:attrNameLst>
                                      </p:cBhvr>
                                      <p:to>
                                        <p:strVal val="visible"/>
                                      </p:to>
                                    </p:set>
                                    <p:animEffect transition="in" filter="blinds(horizontal)">
                                      <p:cBhvr>
                                        <p:cTn id="55" dur="500"/>
                                        <p:tgtEl>
                                          <p:spTgt spid="4">
                                            <p:txEl>
                                              <p:pRg st="0" end="0"/>
                                            </p:txEl>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blinds(horizontal)">
                                      <p:cBhvr>
                                        <p:cTn id="60" dur="500"/>
                                        <p:tgtEl>
                                          <p:spTgt spid="14"/>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9" presetClass="entr" presetSubtype="0" accel="100000" fill="hold" grpId="0" nodeType="click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p:cTn id="65" dur="5000" fill="hold"/>
                                        <p:tgtEl>
                                          <p:spTgt spid="15"/>
                                        </p:tgtEl>
                                        <p:attrNameLst>
                                          <p:attrName>ppt_h</p:attrName>
                                        </p:attrNameLst>
                                      </p:cBhvr>
                                      <p:tavLst>
                                        <p:tav tm="0">
                                          <p:val>
                                            <p:strVal val="#ppt_h/20"/>
                                          </p:val>
                                        </p:tav>
                                        <p:tav tm="50000">
                                          <p:val>
                                            <p:strVal val="#ppt_h/20"/>
                                          </p:val>
                                        </p:tav>
                                        <p:tav tm="100000">
                                          <p:val>
                                            <p:strVal val="#ppt_h"/>
                                          </p:val>
                                        </p:tav>
                                      </p:tavLst>
                                    </p:anim>
                                    <p:anim calcmode="lin" valueType="num">
                                      <p:cBhvr>
                                        <p:cTn id="66" dur="5000" fill="hold"/>
                                        <p:tgtEl>
                                          <p:spTgt spid="15"/>
                                        </p:tgtEl>
                                        <p:attrNameLst>
                                          <p:attrName>ppt_w</p:attrName>
                                        </p:attrNameLst>
                                      </p:cBhvr>
                                      <p:tavLst>
                                        <p:tav tm="0">
                                          <p:val>
                                            <p:strVal val="#ppt_w+.3"/>
                                          </p:val>
                                        </p:tav>
                                        <p:tav tm="50000">
                                          <p:val>
                                            <p:strVal val="#ppt_w+.3"/>
                                          </p:val>
                                        </p:tav>
                                        <p:tav tm="100000">
                                          <p:val>
                                            <p:strVal val="#ppt_w"/>
                                          </p:val>
                                        </p:tav>
                                      </p:tavLst>
                                    </p:anim>
                                    <p:anim calcmode="lin" valueType="num">
                                      <p:cBhvr>
                                        <p:cTn id="67" dur="5000" fill="hold"/>
                                        <p:tgtEl>
                                          <p:spTgt spid="15"/>
                                        </p:tgtEl>
                                        <p:attrNameLst>
                                          <p:attrName>ppt_x</p:attrName>
                                        </p:attrNameLst>
                                      </p:cBhvr>
                                      <p:tavLst>
                                        <p:tav tm="0">
                                          <p:val>
                                            <p:strVal val="#ppt_x-.3"/>
                                          </p:val>
                                        </p:tav>
                                        <p:tav tm="50000">
                                          <p:val>
                                            <p:strVal val="#ppt_x"/>
                                          </p:val>
                                        </p:tav>
                                        <p:tav tm="100000">
                                          <p:val>
                                            <p:strVal val="#ppt_x"/>
                                          </p:val>
                                        </p:tav>
                                      </p:tavLst>
                                    </p:anim>
                                    <p:anim calcmode="lin" valueType="num">
                                      <p:cBhvr>
                                        <p:cTn id="68" dur="5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blinds(horizontal)">
                                      <p:cBhvr>
                                        <p:cTn id="73" dur="5000"/>
                                        <p:tgtEl>
                                          <p:spTgt spid="18"/>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blinds(horizontal)">
                                      <p:cBhvr>
                                        <p:cTn id="78" dur="5000"/>
                                        <p:tgtEl>
                                          <p:spTgt spid="16"/>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blinds(horizontal)">
                                      <p:cBhvr>
                                        <p:cTn id="8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uild="p" animBg="1"/>
      <p:bldP spid="8" grpId="0" animBg="1"/>
      <p:bldP spid="9" grpId="0"/>
      <p:bldP spid="10" grpId="0"/>
      <p:bldP spid="11" grpId="0"/>
      <p:bldP spid="12" grpId="0"/>
      <p:bldP spid="13" grpId="0"/>
      <p:bldP spid="14" grpId="0"/>
      <p:bldP spid="15" grpId="0"/>
      <p:bldP spid="16" grpId="0"/>
      <p:bldP spid="17" grpId="0"/>
      <p:bldP spid="1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354" y="0"/>
            <a:ext cx="8405446" cy="1417638"/>
          </a:xfrm>
          <a:solidFill>
            <a:schemeClr val="accent1"/>
          </a:solidFill>
        </p:spPr>
        <p:txBody>
          <a:bodyPr/>
          <a:lstStyle/>
          <a:p>
            <a:pPr rtl="1">
              <a:defRPr/>
            </a:pPr>
            <a:r>
              <a:rPr lang="ar-SA" sz="2800" b="1" dirty="0" smtClean="0">
                <a:solidFill>
                  <a:schemeClr val="tx1"/>
                </a:solidFill>
              </a:rPr>
              <a:t>في</a:t>
            </a:r>
            <a:r>
              <a:rPr lang="ar-SA" sz="2800" b="1" dirty="0" smtClean="0"/>
              <a:t> </a:t>
            </a:r>
            <a:r>
              <a:rPr lang="ar-SA" sz="2800" b="1" dirty="0" smtClean="0">
                <a:solidFill>
                  <a:schemeClr val="tx1"/>
                </a:solidFill>
              </a:rPr>
              <a:t>حالة امتناع المنشاة عن السداد:</a:t>
            </a:r>
            <a:r>
              <a:rPr lang="ar-SA" sz="2800" dirty="0" smtClean="0">
                <a:solidFill>
                  <a:schemeClr val="tx1"/>
                </a:solidFill>
              </a:rPr>
              <a:t/>
            </a:r>
            <a:br>
              <a:rPr lang="ar-SA" sz="2800" dirty="0" smtClean="0">
                <a:solidFill>
                  <a:schemeClr val="tx1"/>
                </a:solidFill>
              </a:rPr>
            </a:br>
            <a:r>
              <a:rPr lang="ar-SA" sz="2800" dirty="0" smtClean="0">
                <a:solidFill>
                  <a:schemeClr val="tx1"/>
                </a:solidFill>
              </a:rPr>
              <a:t>يعاد إثبات </a:t>
            </a:r>
            <a:r>
              <a:rPr lang="ar-SA" sz="2800" dirty="0" err="1" smtClean="0">
                <a:solidFill>
                  <a:schemeClr val="tx1"/>
                </a:solidFill>
              </a:rPr>
              <a:t>دائنية</a:t>
            </a:r>
            <a:r>
              <a:rPr lang="ar-SA" sz="2800" dirty="0" smtClean="0">
                <a:solidFill>
                  <a:schemeClr val="tx1"/>
                </a:solidFill>
              </a:rPr>
              <a:t> الدائن مرة أخرى ورجوعه على المنشأة بالمصروفات القضائية والتي بلغت فرضاً 300 ريال</a:t>
            </a:r>
            <a:endParaRPr lang="en-GB" sz="2800" dirty="0">
              <a:solidFill>
                <a:schemeClr val="tx1"/>
              </a:solidFill>
            </a:endParaRPr>
          </a:p>
        </p:txBody>
      </p:sp>
      <p:sp>
        <p:nvSpPr>
          <p:cNvPr id="3" name="Content Placeholder 2"/>
          <p:cNvSpPr>
            <a:spLocks noGrp="1"/>
          </p:cNvSpPr>
          <p:nvPr>
            <p:ph sz="half" idx="13"/>
          </p:nvPr>
        </p:nvSpPr>
        <p:spPr>
          <a:xfrm>
            <a:off x="4639408" y="1600200"/>
            <a:ext cx="4152900" cy="4114800"/>
          </a:xfrm>
          <a:solidFill>
            <a:schemeClr val="accent6">
              <a:lumMod val="20000"/>
              <a:lumOff val="80000"/>
            </a:schemeClr>
          </a:solidFill>
        </p:spPr>
        <p:txBody>
          <a:bodyPr/>
          <a:lstStyle/>
          <a:p>
            <a:pPr>
              <a:buFont typeface="Arial" pitchFamily="34" charset="0"/>
              <a:buChar char="•"/>
              <a:defRPr/>
            </a:pPr>
            <a:r>
              <a:rPr lang="ar-SA" dirty="0" smtClean="0"/>
              <a:t>في تاريخ الامتناع عن السداد</a:t>
            </a:r>
            <a:endParaRPr lang="en-GB" dirty="0"/>
          </a:p>
        </p:txBody>
      </p:sp>
      <p:sp>
        <p:nvSpPr>
          <p:cNvPr id="4" name="Content Placeholder 3"/>
          <p:cNvSpPr>
            <a:spLocks noGrp="1"/>
          </p:cNvSpPr>
          <p:nvPr>
            <p:ph sz="half" idx="1"/>
          </p:nvPr>
        </p:nvSpPr>
        <p:spPr>
          <a:xfrm>
            <a:off x="422031" y="1600200"/>
            <a:ext cx="4051789" cy="4114800"/>
          </a:xfrm>
          <a:solidFill>
            <a:schemeClr val="accent1">
              <a:lumMod val="20000"/>
              <a:lumOff val="80000"/>
            </a:schemeClr>
          </a:solidFill>
        </p:spPr>
        <p:txBody>
          <a:bodyPr/>
          <a:lstStyle/>
          <a:p>
            <a:pPr>
              <a:defRPr/>
            </a:pPr>
            <a:endParaRPr lang="en-GB" dirty="0"/>
          </a:p>
        </p:txBody>
      </p:sp>
      <p:sp>
        <p:nvSpPr>
          <p:cNvPr id="6" name="Rectangle 5"/>
          <p:cNvSpPr>
            <a:spLocks noGrp="1" noChangeArrowheads="1"/>
          </p:cNvSpPr>
          <p:nvPr/>
        </p:nvSpPr>
        <p:spPr bwMode="auto">
          <a:xfrm>
            <a:off x="4923692" y="2209801"/>
            <a:ext cx="133643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3/1</a:t>
            </a:r>
            <a:endParaRPr lang="en-GB" altLang="en-US" sz="2400">
              <a:solidFill>
                <a:srgbClr val="002060"/>
              </a:solidFill>
              <a:latin typeface="Calibri" pitchFamily="34" charset="0"/>
            </a:endParaRPr>
          </a:p>
        </p:txBody>
      </p:sp>
      <p:sp>
        <p:nvSpPr>
          <p:cNvPr id="7" name="Rectangle 6"/>
          <p:cNvSpPr>
            <a:spLocks noChangeArrowheads="1"/>
          </p:cNvSpPr>
          <p:nvPr/>
        </p:nvSpPr>
        <p:spPr bwMode="auto">
          <a:xfrm>
            <a:off x="5134708" y="2971800"/>
            <a:ext cx="3727938"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60000</a:t>
            </a:r>
            <a:r>
              <a:rPr lang="ar-SA" altLang="en-US" sz="2400" dirty="0"/>
              <a:t>       من حـ/ أوراق الدفع</a:t>
            </a:r>
            <a:endParaRPr lang="ar-SA" altLang="en-US" sz="2000" dirty="0"/>
          </a:p>
        </p:txBody>
      </p:sp>
      <p:sp>
        <p:nvSpPr>
          <p:cNvPr id="8" name="Rectangle 7"/>
          <p:cNvSpPr>
            <a:spLocks noChangeArrowheads="1"/>
          </p:cNvSpPr>
          <p:nvPr/>
        </p:nvSpPr>
        <p:spPr bwMode="auto">
          <a:xfrm>
            <a:off x="5205046" y="4267201"/>
            <a:ext cx="2743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000">
                <a:solidFill>
                  <a:srgbClr val="0070C0"/>
                </a:solidFill>
              </a:rPr>
              <a:t> إثبات عدم سداد الكمبيالة المستحقة لمحلات التوفيق </a:t>
            </a:r>
            <a:endParaRPr lang="en-GB" altLang="en-US" sz="2000">
              <a:solidFill>
                <a:srgbClr val="0070C0"/>
              </a:solidFill>
            </a:endParaRPr>
          </a:p>
        </p:txBody>
      </p:sp>
      <p:sp>
        <p:nvSpPr>
          <p:cNvPr id="9" name="Rectangle 8"/>
          <p:cNvSpPr>
            <a:spLocks noChangeArrowheads="1"/>
          </p:cNvSpPr>
          <p:nvPr/>
        </p:nvSpPr>
        <p:spPr bwMode="auto">
          <a:xfrm>
            <a:off x="4923692" y="4876801"/>
            <a:ext cx="30245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ـــــــــــــــــــــــــــــــــــــــــــ</a:t>
            </a:r>
            <a:endParaRPr lang="en-GB" altLang="en-US" sz="2400" b="1" dirty="0"/>
          </a:p>
        </p:txBody>
      </p:sp>
      <p:sp>
        <p:nvSpPr>
          <p:cNvPr id="10" name="Rectangle 9"/>
          <p:cNvSpPr>
            <a:spLocks noChangeArrowheads="1"/>
          </p:cNvSpPr>
          <p:nvPr/>
        </p:nvSpPr>
        <p:spPr bwMode="auto">
          <a:xfrm>
            <a:off x="4290646" y="3657601"/>
            <a:ext cx="43609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60000     </a:t>
            </a:r>
            <a:r>
              <a:rPr lang="ar-SA" altLang="en-US" sz="2400" dirty="0"/>
              <a:t>إلى</a:t>
            </a:r>
            <a:r>
              <a:rPr lang="ar-SA" altLang="en-US" sz="2400" dirty="0">
                <a:solidFill>
                  <a:srgbClr val="FF0000"/>
                </a:solidFill>
              </a:rPr>
              <a:t> </a:t>
            </a:r>
            <a:r>
              <a:rPr lang="ar-SA" altLang="en-US" sz="2400" dirty="0"/>
              <a:t>حـ/ الدائنين </a:t>
            </a:r>
            <a:r>
              <a:rPr lang="ar-SA" altLang="en-US" sz="2000" dirty="0"/>
              <a:t>(محلات التوفيق)</a:t>
            </a:r>
          </a:p>
        </p:txBody>
      </p:sp>
      <p:sp>
        <p:nvSpPr>
          <p:cNvPr id="11" name="Rectangle 10"/>
          <p:cNvSpPr>
            <a:spLocks noGrp="1" noChangeArrowheads="1"/>
          </p:cNvSpPr>
          <p:nvPr/>
        </p:nvSpPr>
        <p:spPr bwMode="auto">
          <a:xfrm>
            <a:off x="633046" y="1981201"/>
            <a:ext cx="133643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3/1</a:t>
            </a:r>
            <a:endParaRPr lang="en-GB" altLang="en-US" sz="2400">
              <a:solidFill>
                <a:srgbClr val="002060"/>
              </a:solidFill>
              <a:latin typeface="Calibri" pitchFamily="34" charset="0"/>
            </a:endParaRPr>
          </a:p>
        </p:txBody>
      </p:sp>
      <p:sp>
        <p:nvSpPr>
          <p:cNvPr id="12" name="Rectangle 11"/>
          <p:cNvSpPr>
            <a:spLocks noChangeArrowheads="1"/>
          </p:cNvSpPr>
          <p:nvPr/>
        </p:nvSpPr>
        <p:spPr bwMode="auto">
          <a:xfrm>
            <a:off x="179512" y="2743201"/>
            <a:ext cx="41814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300</a:t>
            </a:r>
            <a:r>
              <a:rPr lang="ar-SA" altLang="en-US" sz="2400" dirty="0"/>
              <a:t>       من حـ/ المصروفات القضائية</a:t>
            </a:r>
            <a:endParaRPr lang="ar-SA" altLang="en-US" sz="2000" dirty="0"/>
          </a:p>
        </p:txBody>
      </p:sp>
      <p:sp>
        <p:nvSpPr>
          <p:cNvPr id="13" name="Rectangle 12"/>
          <p:cNvSpPr>
            <a:spLocks noChangeArrowheads="1"/>
          </p:cNvSpPr>
          <p:nvPr/>
        </p:nvSpPr>
        <p:spPr bwMode="auto">
          <a:xfrm>
            <a:off x="914400" y="4038601"/>
            <a:ext cx="253218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000">
                <a:solidFill>
                  <a:srgbClr val="0070C0"/>
                </a:solidFill>
              </a:rPr>
              <a:t> إثبات المصروفات القضائية لمحلات التوفيق </a:t>
            </a:r>
            <a:endParaRPr lang="en-GB" altLang="en-US" sz="2000">
              <a:solidFill>
                <a:srgbClr val="0070C0"/>
              </a:solidFill>
            </a:endParaRPr>
          </a:p>
        </p:txBody>
      </p:sp>
      <p:sp>
        <p:nvSpPr>
          <p:cNvPr id="14" name="Rectangle 13"/>
          <p:cNvSpPr>
            <a:spLocks noChangeArrowheads="1"/>
          </p:cNvSpPr>
          <p:nvPr/>
        </p:nvSpPr>
        <p:spPr bwMode="auto">
          <a:xfrm>
            <a:off x="633046" y="4648201"/>
            <a:ext cx="30245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ـــــــــــــــــــــــــــــــــــــــــــ</a:t>
            </a:r>
            <a:endParaRPr lang="en-GB" altLang="en-US" sz="2400" b="1" dirty="0"/>
          </a:p>
        </p:txBody>
      </p:sp>
      <p:sp>
        <p:nvSpPr>
          <p:cNvPr id="15" name="Rectangle 14"/>
          <p:cNvSpPr>
            <a:spLocks noChangeArrowheads="1"/>
          </p:cNvSpPr>
          <p:nvPr/>
        </p:nvSpPr>
        <p:spPr bwMode="auto">
          <a:xfrm>
            <a:off x="0" y="3429001"/>
            <a:ext cx="4290646"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dirty="0">
                <a:solidFill>
                  <a:srgbClr val="FF0000"/>
                </a:solidFill>
              </a:rPr>
              <a:t>300        </a:t>
            </a:r>
            <a:r>
              <a:rPr lang="ar-SA" altLang="en-US" sz="2400" dirty="0"/>
              <a:t>إلى</a:t>
            </a:r>
            <a:r>
              <a:rPr lang="ar-SA" altLang="en-US" sz="2400" dirty="0">
                <a:solidFill>
                  <a:srgbClr val="FF0000"/>
                </a:solidFill>
              </a:rPr>
              <a:t> </a:t>
            </a:r>
            <a:r>
              <a:rPr lang="ar-SA" altLang="en-US" sz="2400" dirty="0"/>
              <a:t>حـ/ الدائنين </a:t>
            </a:r>
            <a:r>
              <a:rPr lang="ar-SA" altLang="en-US" sz="2000" dirty="0"/>
              <a:t>(محلات التوفيق)</a:t>
            </a:r>
          </a:p>
        </p:txBody>
      </p:sp>
      <p:sp>
        <p:nvSpPr>
          <p:cNvPr id="17"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40</a:t>
            </a:fld>
            <a:endParaRPr lang="en-US" dirty="0">
              <a:solidFill>
                <a:prstClr val="white"/>
              </a:solidFill>
              <a:cs typeface="Arial" pitchFamily="34" charset="0"/>
            </a:endParaRPr>
          </a:p>
        </p:txBody>
      </p:sp>
    </p:spTree>
    <p:extLst>
      <p:ext uri="{BB962C8B-B14F-4D97-AF65-F5344CB8AC3E}">
        <p14:creationId xmlns:p14="http://schemas.microsoft.com/office/powerpoint/2010/main" val="30439384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8" dur="50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9" dur="50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30" dur="5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linds(horizontal)">
                                      <p:cBhvr>
                                        <p:cTn id="35" dur="5000"/>
                                        <p:tgtEl>
                                          <p:spTgt spid="1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linds(horizontal)">
                                      <p:cBhvr>
                                        <p:cTn id="40" dur="5000"/>
                                        <p:tgtEl>
                                          <p:spTgt spid="8"/>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blinds(horizontal)">
                                      <p:cBhvr>
                                        <p:cTn id="45" dur="500"/>
                                        <p:tgtEl>
                                          <p:spTgt spid="9"/>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4">
                                            <p:bg/>
                                          </p:spTgt>
                                        </p:tgtEl>
                                        <p:attrNameLst>
                                          <p:attrName>style.visibility</p:attrName>
                                        </p:attrNameLst>
                                      </p:cBhvr>
                                      <p:to>
                                        <p:strVal val="visible"/>
                                      </p:to>
                                    </p:set>
                                    <p:animEffect transition="in" filter="blinds(horizontal)">
                                      <p:cBhvr>
                                        <p:cTn id="50" dur="500"/>
                                        <p:tgtEl>
                                          <p:spTgt spid="4">
                                            <p:bg/>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nodePh="1">
                                  <p:stCondLst>
                                    <p:cond delay="0"/>
                                  </p:stCondLst>
                                  <p:endCondLst>
                                    <p:cond evt="begin" delay="0">
                                      <p:tn val="53"/>
                                    </p:cond>
                                  </p:endCondLst>
                                  <p:childTnLst>
                                    <p:set>
                                      <p:cBhvr>
                                        <p:cTn id="54" dur="1" fill="hold">
                                          <p:stCondLst>
                                            <p:cond delay="0"/>
                                          </p:stCondLst>
                                        </p:cTn>
                                        <p:tgtEl>
                                          <p:spTgt spid="4">
                                            <p:txEl>
                                              <p:pRg st="0" end="0"/>
                                            </p:txEl>
                                          </p:spTgt>
                                        </p:tgtEl>
                                        <p:attrNameLst>
                                          <p:attrName>style.visibility</p:attrName>
                                        </p:attrNameLst>
                                      </p:cBhvr>
                                      <p:to>
                                        <p:strVal val="visible"/>
                                      </p:to>
                                    </p:set>
                                    <p:animEffect transition="in" filter="blinds(horizontal)">
                                      <p:cBhvr>
                                        <p:cTn id="55" dur="500"/>
                                        <p:tgtEl>
                                          <p:spTgt spid="4">
                                            <p:txEl>
                                              <p:pRg st="0" end="0"/>
                                            </p:txEl>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blinds(horizontal)">
                                      <p:cBhvr>
                                        <p:cTn id="60" dur="500"/>
                                        <p:tgtEl>
                                          <p:spTgt spid="11"/>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9" presetClass="entr" presetSubtype="0" accel="100000" fill="hold" grpId="0" nodeType="clickEffect">
                                  <p:stCondLst>
                                    <p:cond delay="0"/>
                                  </p:stCondLst>
                                  <p:childTnLst>
                                    <p:set>
                                      <p:cBhvr>
                                        <p:cTn id="64" dur="1" fill="hold">
                                          <p:stCondLst>
                                            <p:cond delay="0"/>
                                          </p:stCondLst>
                                        </p:cTn>
                                        <p:tgtEl>
                                          <p:spTgt spid="12"/>
                                        </p:tgtEl>
                                        <p:attrNameLst>
                                          <p:attrName>style.visibility</p:attrName>
                                        </p:attrNameLst>
                                      </p:cBhvr>
                                      <p:to>
                                        <p:strVal val="visible"/>
                                      </p:to>
                                    </p:set>
                                    <p:anim calcmode="lin" valueType="num">
                                      <p:cBhvr>
                                        <p:cTn id="65" dur="50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66" dur="50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67" dur="50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68" dur="5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blinds(horizontal)">
                                      <p:cBhvr>
                                        <p:cTn id="73" dur="5000"/>
                                        <p:tgtEl>
                                          <p:spTgt spid="15"/>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blinds(horizontal)">
                                      <p:cBhvr>
                                        <p:cTn id="78" dur="5000"/>
                                        <p:tgtEl>
                                          <p:spTgt spid="13"/>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14"/>
                                        </p:tgtEl>
                                        <p:attrNameLst>
                                          <p:attrName>style.visibility</p:attrName>
                                        </p:attrNameLst>
                                      </p:cBhvr>
                                      <p:to>
                                        <p:strVal val="visible"/>
                                      </p:to>
                                    </p:set>
                                    <p:animEffect transition="in" filter="blinds(horizontal)">
                                      <p:cBhvr>
                                        <p:cTn id="8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4" grpId="0" build="p" animBg="1"/>
      <p:bldP spid="6" grpId="0"/>
      <p:bldP spid="7" grpId="0"/>
      <p:bldP spid="8" grpId="0"/>
      <p:bldP spid="9" grpId="0"/>
      <p:bldP spid="10" grpId="0"/>
      <p:bldP spid="11" grpId="0"/>
      <p:bldP spid="12" grpId="0"/>
      <p:bldP spid="13" grpId="0"/>
      <p:bldP spid="14" grpId="0"/>
      <p:bldP spid="1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pPr>
              <a:defRPr/>
            </a:pPr>
            <a:r>
              <a:rPr lang="ar-SA" sz="3200" b="1" dirty="0" smtClean="0">
                <a:solidFill>
                  <a:schemeClr val="tx1"/>
                </a:solidFill>
              </a:rPr>
              <a:t>تجديد أوراق الدفع</a:t>
            </a:r>
            <a:endParaRPr lang="en-GB" sz="3200" b="1" dirty="0">
              <a:solidFill>
                <a:schemeClr val="tx1"/>
              </a:solidFill>
            </a:endParaRPr>
          </a:p>
        </p:txBody>
      </p:sp>
      <p:sp>
        <p:nvSpPr>
          <p:cNvPr id="3" name="Content Placeholder 2"/>
          <p:cNvSpPr>
            <a:spLocks noGrp="1"/>
          </p:cNvSpPr>
          <p:nvPr>
            <p:ph idx="1"/>
          </p:nvPr>
        </p:nvSpPr>
        <p:spPr/>
        <p:txBody>
          <a:bodyPr/>
          <a:lstStyle/>
          <a:p>
            <a:pPr algn="just" rtl="1">
              <a:lnSpc>
                <a:spcPct val="150000"/>
              </a:lnSpc>
            </a:pPr>
            <a:r>
              <a:rPr lang="ar-SA" altLang="en-US" dirty="0" smtClean="0">
                <a:cs typeface="Arial" pitchFamily="34" charset="0"/>
              </a:rPr>
              <a:t>عند الاتفاق مع الدائن على تجديد الكمبيالة في تاريخ لاحق مع احتساب فوائد تجديد، يتم إثبات فوائد التجديد وكذا الكمبيالة الجديدة بإجمالي المستحق.</a:t>
            </a:r>
          </a:p>
          <a:p>
            <a:pPr algn="just" rtl="1">
              <a:lnSpc>
                <a:spcPct val="150000"/>
              </a:lnSpc>
            </a:pPr>
            <a:r>
              <a:rPr lang="ar-SA" altLang="en-US" dirty="0" smtClean="0">
                <a:solidFill>
                  <a:srgbClr val="FF0000"/>
                </a:solidFill>
                <a:cs typeface="Arial" pitchFamily="34" charset="0"/>
              </a:rPr>
              <a:t>مثال: </a:t>
            </a:r>
            <a:r>
              <a:rPr lang="ar-SA" altLang="en-US" dirty="0" smtClean="0">
                <a:cs typeface="Arial" pitchFamily="34" charset="0"/>
              </a:rPr>
              <a:t>اتفقت المنشأة مع محلات التوفيق على تأجيل سداد المستحق عليها لمدة شهرين مع احتساب فوائد التجديد بمعدل 8%.</a:t>
            </a:r>
          </a:p>
          <a:p>
            <a:endParaRPr lang="en-GB" altLang="en-US" dirty="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41</a:t>
            </a:fld>
            <a:endParaRPr lang="en-US" dirty="0">
              <a:solidFill>
                <a:prstClr val="white"/>
              </a:solidFill>
              <a:cs typeface="Arial" pitchFamily="34" charset="0"/>
            </a:endParaRPr>
          </a:p>
        </p:txBody>
      </p:sp>
    </p:spTree>
    <p:extLst>
      <p:ext uri="{BB962C8B-B14F-4D97-AF65-F5344CB8AC3E}">
        <p14:creationId xmlns:p14="http://schemas.microsoft.com/office/powerpoint/2010/main" val="16498309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a:xfrm>
            <a:off x="4639408" y="1371600"/>
            <a:ext cx="4223238" cy="4343400"/>
          </a:xfrm>
          <a:solidFill>
            <a:schemeClr val="accent6">
              <a:lumMod val="20000"/>
              <a:lumOff val="80000"/>
            </a:schemeClr>
          </a:solidFill>
        </p:spPr>
        <p:txBody>
          <a:bodyPr/>
          <a:lstStyle/>
          <a:p>
            <a:pPr>
              <a:defRPr/>
            </a:pPr>
            <a:r>
              <a:rPr lang="ar-SA" sz="2400" dirty="0" smtClean="0"/>
              <a:t>فوائد التجديد =</a:t>
            </a:r>
          </a:p>
          <a:p>
            <a:pPr>
              <a:defRPr/>
            </a:pPr>
            <a:r>
              <a:rPr lang="ar-SA" sz="2400" dirty="0" smtClean="0"/>
              <a:t> 60000 × 8% × (2÷12) = 800 ريال</a:t>
            </a:r>
          </a:p>
          <a:p>
            <a:pPr>
              <a:defRPr/>
            </a:pPr>
            <a:endParaRPr lang="en-GB" sz="2400" dirty="0"/>
          </a:p>
        </p:txBody>
      </p:sp>
      <p:sp>
        <p:nvSpPr>
          <p:cNvPr id="4" name="Content Placeholder 3"/>
          <p:cNvSpPr>
            <a:spLocks noGrp="1"/>
          </p:cNvSpPr>
          <p:nvPr>
            <p:ph sz="half" idx="1"/>
          </p:nvPr>
        </p:nvSpPr>
        <p:spPr>
          <a:xfrm>
            <a:off x="422031" y="1371600"/>
            <a:ext cx="4079631" cy="4343400"/>
          </a:xfrm>
          <a:solidFill>
            <a:schemeClr val="accent1">
              <a:lumMod val="20000"/>
              <a:lumOff val="80000"/>
            </a:schemeClr>
          </a:solidFill>
        </p:spPr>
        <p:txBody>
          <a:bodyPr/>
          <a:lstStyle/>
          <a:p>
            <a:pPr>
              <a:defRPr/>
            </a:pPr>
            <a:r>
              <a:rPr lang="ar-SA" sz="2000" dirty="0" smtClean="0">
                <a:solidFill>
                  <a:srgbClr val="FF0000"/>
                </a:solidFill>
              </a:rPr>
              <a:t>قيمة </a:t>
            </a:r>
            <a:r>
              <a:rPr lang="ar-SA" sz="2200" dirty="0" smtClean="0">
                <a:solidFill>
                  <a:srgbClr val="FF0000"/>
                </a:solidFill>
              </a:rPr>
              <a:t>الورقة الجديدة = قيمة الكمبيالة الأصلية + المصاريف القضائية + فوائد التجديد</a:t>
            </a:r>
          </a:p>
          <a:p>
            <a:pPr>
              <a:defRPr/>
            </a:pPr>
            <a:r>
              <a:rPr lang="ar-SA" sz="2400" dirty="0" smtClean="0"/>
              <a:t>60000 + 300 + 800 = 61100 ريال</a:t>
            </a:r>
          </a:p>
          <a:p>
            <a:pPr>
              <a:defRPr/>
            </a:pPr>
            <a:endParaRPr lang="en-GB" sz="2400" dirty="0"/>
          </a:p>
        </p:txBody>
      </p:sp>
      <p:sp>
        <p:nvSpPr>
          <p:cNvPr id="11" name="Title 10"/>
          <p:cNvSpPr>
            <a:spLocks noGrp="1"/>
          </p:cNvSpPr>
          <p:nvPr>
            <p:ph type="title"/>
          </p:nvPr>
        </p:nvSpPr>
        <p:spPr>
          <a:xfrm>
            <a:off x="3868615" y="274638"/>
            <a:ext cx="4501662" cy="71596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lstStyle/>
          <a:p>
            <a:pPr algn="ctr">
              <a:defRPr/>
            </a:pPr>
            <a:r>
              <a:rPr lang="ar-SA" sz="2800" b="1" dirty="0" smtClean="0">
                <a:solidFill>
                  <a:srgbClr val="FF0000"/>
                </a:solidFill>
              </a:rPr>
              <a:t>في هذه الحالة تكون القيود كما يلي:</a:t>
            </a:r>
            <a:endParaRPr lang="en-GB" sz="2800" b="1" dirty="0">
              <a:solidFill>
                <a:schemeClr val="bg1"/>
              </a:solidFill>
            </a:endParaRPr>
          </a:p>
        </p:txBody>
      </p:sp>
      <p:sp>
        <p:nvSpPr>
          <p:cNvPr id="12" name="Rectangle 11"/>
          <p:cNvSpPr>
            <a:spLocks noGrp="1" noChangeArrowheads="1"/>
          </p:cNvSpPr>
          <p:nvPr/>
        </p:nvSpPr>
        <p:spPr bwMode="auto">
          <a:xfrm>
            <a:off x="4923692" y="2590801"/>
            <a:ext cx="133643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3/1</a:t>
            </a:r>
            <a:endParaRPr lang="en-GB" altLang="en-US" sz="2400">
              <a:solidFill>
                <a:srgbClr val="002060"/>
              </a:solidFill>
              <a:latin typeface="Calibri" pitchFamily="34" charset="0"/>
            </a:endParaRPr>
          </a:p>
        </p:txBody>
      </p:sp>
      <p:sp>
        <p:nvSpPr>
          <p:cNvPr id="13" name="Rectangle 12"/>
          <p:cNvSpPr>
            <a:spLocks noChangeArrowheads="1"/>
          </p:cNvSpPr>
          <p:nvPr/>
        </p:nvSpPr>
        <p:spPr bwMode="auto">
          <a:xfrm>
            <a:off x="4360985" y="3352801"/>
            <a:ext cx="45016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800</a:t>
            </a:r>
            <a:r>
              <a:rPr lang="ar-SA" altLang="en-US" sz="2400" dirty="0"/>
              <a:t>      من حـ/ فوائد تجديد أوراق الدفع</a:t>
            </a:r>
            <a:endParaRPr lang="ar-SA" altLang="en-US" sz="2000" dirty="0"/>
          </a:p>
        </p:txBody>
      </p:sp>
      <p:sp>
        <p:nvSpPr>
          <p:cNvPr id="14" name="Rectangle 13"/>
          <p:cNvSpPr>
            <a:spLocks noChangeArrowheads="1"/>
          </p:cNvSpPr>
          <p:nvPr/>
        </p:nvSpPr>
        <p:spPr bwMode="auto">
          <a:xfrm>
            <a:off x="5205046" y="4648201"/>
            <a:ext cx="2743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000" dirty="0">
                <a:solidFill>
                  <a:srgbClr val="0070C0"/>
                </a:solidFill>
              </a:rPr>
              <a:t> إثبات فوائد التجديد المستحقة لمحلات التوفيق </a:t>
            </a:r>
            <a:endParaRPr lang="en-GB" altLang="en-US" sz="2000" dirty="0">
              <a:solidFill>
                <a:srgbClr val="0070C0"/>
              </a:solidFill>
            </a:endParaRPr>
          </a:p>
        </p:txBody>
      </p:sp>
      <p:sp>
        <p:nvSpPr>
          <p:cNvPr id="15" name="Rectangle 14"/>
          <p:cNvSpPr>
            <a:spLocks noChangeArrowheads="1"/>
          </p:cNvSpPr>
          <p:nvPr/>
        </p:nvSpPr>
        <p:spPr bwMode="auto">
          <a:xfrm>
            <a:off x="4923692" y="5257801"/>
            <a:ext cx="30245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ـــــــــــــــــــــــــــــــــــــــــــ</a:t>
            </a:r>
            <a:endParaRPr lang="en-GB" altLang="en-US" sz="2400" b="1" dirty="0"/>
          </a:p>
        </p:txBody>
      </p:sp>
      <p:sp>
        <p:nvSpPr>
          <p:cNvPr id="16" name="Rectangle 15"/>
          <p:cNvSpPr>
            <a:spLocks noChangeArrowheads="1"/>
          </p:cNvSpPr>
          <p:nvPr/>
        </p:nvSpPr>
        <p:spPr bwMode="auto">
          <a:xfrm>
            <a:off x="4360985" y="4038601"/>
            <a:ext cx="42906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800        </a:t>
            </a:r>
            <a:r>
              <a:rPr lang="ar-SA" altLang="en-US" sz="2400" dirty="0"/>
              <a:t>إلى</a:t>
            </a:r>
            <a:r>
              <a:rPr lang="ar-SA" altLang="en-US" sz="2400" dirty="0">
                <a:solidFill>
                  <a:srgbClr val="FF0000"/>
                </a:solidFill>
              </a:rPr>
              <a:t> </a:t>
            </a:r>
            <a:r>
              <a:rPr lang="ar-SA" altLang="en-US" sz="2400" dirty="0"/>
              <a:t>حـ/ الدائنين </a:t>
            </a:r>
            <a:r>
              <a:rPr lang="ar-SA" altLang="en-US" sz="2000" dirty="0"/>
              <a:t>(محلات التوفيق)</a:t>
            </a:r>
          </a:p>
        </p:txBody>
      </p:sp>
      <p:sp>
        <p:nvSpPr>
          <p:cNvPr id="17" name="Rectangle 16"/>
          <p:cNvSpPr>
            <a:spLocks noGrp="1" noChangeArrowheads="1"/>
          </p:cNvSpPr>
          <p:nvPr/>
        </p:nvSpPr>
        <p:spPr bwMode="auto">
          <a:xfrm>
            <a:off x="633046" y="2819401"/>
            <a:ext cx="133643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0">
              <a:spcBef>
                <a:spcPct val="20000"/>
              </a:spcBef>
              <a:buFont typeface="Arial" pitchFamily="34" charset="0"/>
              <a:buNone/>
            </a:pPr>
            <a:r>
              <a:rPr lang="ar-SA" altLang="en-US" sz="2400" u="sng">
                <a:solidFill>
                  <a:srgbClr val="002060"/>
                </a:solidFill>
                <a:latin typeface="Calibri" pitchFamily="34" charset="0"/>
              </a:rPr>
              <a:t>في </a:t>
            </a:r>
            <a:r>
              <a:rPr lang="ar-SA" altLang="en-US" sz="2400" u="sng">
                <a:latin typeface="Calibri" pitchFamily="34" charset="0"/>
              </a:rPr>
              <a:t>3/1</a:t>
            </a:r>
            <a:endParaRPr lang="en-GB" altLang="en-US" sz="2400">
              <a:solidFill>
                <a:srgbClr val="002060"/>
              </a:solidFill>
              <a:latin typeface="Calibri" pitchFamily="34" charset="0"/>
            </a:endParaRPr>
          </a:p>
        </p:txBody>
      </p:sp>
      <p:sp>
        <p:nvSpPr>
          <p:cNvPr id="18" name="Rectangle 17"/>
          <p:cNvSpPr>
            <a:spLocks noChangeArrowheads="1"/>
          </p:cNvSpPr>
          <p:nvPr/>
        </p:nvSpPr>
        <p:spPr bwMode="auto">
          <a:xfrm>
            <a:off x="179513" y="3352801"/>
            <a:ext cx="43924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ar-SA" altLang="en-US" sz="2400" dirty="0">
                <a:solidFill>
                  <a:srgbClr val="FF0000"/>
                </a:solidFill>
              </a:rPr>
              <a:t>61100</a:t>
            </a:r>
            <a:r>
              <a:rPr lang="ar-SA" altLang="en-US" sz="2400" dirty="0"/>
              <a:t>    من حـ/ الدائنين </a:t>
            </a:r>
            <a:r>
              <a:rPr lang="ar-SA" altLang="en-US" sz="2000" dirty="0"/>
              <a:t>(محلات التوفيق)</a:t>
            </a:r>
          </a:p>
        </p:txBody>
      </p:sp>
      <p:sp>
        <p:nvSpPr>
          <p:cNvPr id="19" name="Rectangle 18"/>
          <p:cNvSpPr>
            <a:spLocks noChangeArrowheads="1"/>
          </p:cNvSpPr>
          <p:nvPr/>
        </p:nvSpPr>
        <p:spPr bwMode="auto">
          <a:xfrm>
            <a:off x="633046" y="4724401"/>
            <a:ext cx="288387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altLang="en-US" sz="2000" dirty="0">
                <a:solidFill>
                  <a:srgbClr val="0070C0"/>
                </a:solidFill>
              </a:rPr>
              <a:t> إثبات قبول كمبيالة جديدة بإجمالي المستحق لمحلات التوفيق</a:t>
            </a:r>
            <a:endParaRPr lang="en-GB" altLang="en-US" sz="2000" dirty="0">
              <a:solidFill>
                <a:srgbClr val="0070C0"/>
              </a:solidFill>
            </a:endParaRPr>
          </a:p>
        </p:txBody>
      </p:sp>
      <p:sp>
        <p:nvSpPr>
          <p:cNvPr id="20" name="Rectangle 19"/>
          <p:cNvSpPr>
            <a:spLocks noChangeArrowheads="1"/>
          </p:cNvSpPr>
          <p:nvPr/>
        </p:nvSpPr>
        <p:spPr bwMode="auto">
          <a:xfrm>
            <a:off x="395536" y="5334001"/>
            <a:ext cx="29807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b="1" dirty="0"/>
              <a:t>ـــــــــــــــــــــــــــــــــــــــــــــ</a:t>
            </a:r>
            <a:endParaRPr lang="en-GB" altLang="en-US" sz="2400" b="1" dirty="0"/>
          </a:p>
        </p:txBody>
      </p:sp>
      <p:sp>
        <p:nvSpPr>
          <p:cNvPr id="21" name="Rectangle 20"/>
          <p:cNvSpPr>
            <a:spLocks noChangeArrowheads="1"/>
          </p:cNvSpPr>
          <p:nvPr/>
        </p:nvSpPr>
        <p:spPr bwMode="auto">
          <a:xfrm>
            <a:off x="0" y="4038303"/>
            <a:ext cx="436098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altLang="en-US" sz="2400" dirty="0">
                <a:solidFill>
                  <a:srgbClr val="FF0000"/>
                </a:solidFill>
              </a:rPr>
              <a:t>61100            </a:t>
            </a:r>
            <a:r>
              <a:rPr lang="ar-SA" altLang="en-US" sz="2400" dirty="0"/>
              <a:t>إلى</a:t>
            </a:r>
            <a:r>
              <a:rPr lang="ar-SA" altLang="en-US" sz="2400" dirty="0">
                <a:solidFill>
                  <a:srgbClr val="FF0000"/>
                </a:solidFill>
              </a:rPr>
              <a:t> </a:t>
            </a:r>
            <a:r>
              <a:rPr lang="ar-SA" altLang="en-US" sz="2400" dirty="0"/>
              <a:t>حـ/ أوراق الدفع</a:t>
            </a:r>
          </a:p>
        </p:txBody>
      </p:sp>
      <p:sp>
        <p:nvSpPr>
          <p:cNvPr id="22"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42</a:t>
            </a:fld>
            <a:endParaRPr lang="en-US" dirty="0">
              <a:solidFill>
                <a:prstClr val="white"/>
              </a:solidFill>
              <a:cs typeface="Arial" pitchFamily="34" charset="0"/>
            </a:endParaRPr>
          </a:p>
        </p:txBody>
      </p:sp>
    </p:spTree>
    <p:extLst>
      <p:ext uri="{BB962C8B-B14F-4D97-AF65-F5344CB8AC3E}">
        <p14:creationId xmlns:p14="http://schemas.microsoft.com/office/powerpoint/2010/main" val="37832444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linds(horizontal)">
                                      <p:cBhvr>
                                        <p:cTn id="22" dur="500"/>
                                        <p:tgtEl>
                                          <p:spTgt spid="3">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linds(horizontal)">
                                      <p:cBhvr>
                                        <p:cTn id="27" dur="500"/>
                                        <p:tgtEl>
                                          <p:spTgt spid="1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9" presetClass="entr" presetSubtype="0" accel="100000"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0" fill="hold"/>
                                        <p:tgtEl>
                                          <p:spTgt spid="13"/>
                                        </p:tgtEl>
                                        <p:attrNameLst>
                                          <p:attrName>ppt_h</p:attrName>
                                        </p:attrNameLst>
                                      </p:cBhvr>
                                      <p:tavLst>
                                        <p:tav tm="0">
                                          <p:val>
                                            <p:strVal val="#ppt_h/20"/>
                                          </p:val>
                                        </p:tav>
                                        <p:tav tm="50000">
                                          <p:val>
                                            <p:strVal val="#ppt_h/20"/>
                                          </p:val>
                                        </p:tav>
                                        <p:tav tm="100000">
                                          <p:val>
                                            <p:strVal val="#ppt_h"/>
                                          </p:val>
                                        </p:tav>
                                      </p:tavLst>
                                    </p:anim>
                                    <p:anim calcmode="lin" valueType="num">
                                      <p:cBhvr>
                                        <p:cTn id="33" dur="5000" fill="hold"/>
                                        <p:tgtEl>
                                          <p:spTgt spid="13"/>
                                        </p:tgtEl>
                                        <p:attrNameLst>
                                          <p:attrName>ppt_w</p:attrName>
                                        </p:attrNameLst>
                                      </p:cBhvr>
                                      <p:tavLst>
                                        <p:tav tm="0">
                                          <p:val>
                                            <p:strVal val="#ppt_w+.3"/>
                                          </p:val>
                                        </p:tav>
                                        <p:tav tm="50000">
                                          <p:val>
                                            <p:strVal val="#ppt_w+.3"/>
                                          </p:val>
                                        </p:tav>
                                        <p:tav tm="100000">
                                          <p:val>
                                            <p:strVal val="#ppt_w"/>
                                          </p:val>
                                        </p:tav>
                                      </p:tavLst>
                                    </p:anim>
                                    <p:anim calcmode="lin" valueType="num">
                                      <p:cBhvr>
                                        <p:cTn id="34" dur="5000" fill="hold"/>
                                        <p:tgtEl>
                                          <p:spTgt spid="13"/>
                                        </p:tgtEl>
                                        <p:attrNameLst>
                                          <p:attrName>ppt_x</p:attrName>
                                        </p:attrNameLst>
                                      </p:cBhvr>
                                      <p:tavLst>
                                        <p:tav tm="0">
                                          <p:val>
                                            <p:strVal val="#ppt_x-.3"/>
                                          </p:val>
                                        </p:tav>
                                        <p:tav tm="50000">
                                          <p:val>
                                            <p:strVal val="#ppt_x"/>
                                          </p:val>
                                        </p:tav>
                                        <p:tav tm="100000">
                                          <p:val>
                                            <p:strVal val="#ppt_x"/>
                                          </p:val>
                                        </p:tav>
                                      </p:tavLst>
                                    </p:anim>
                                    <p:anim calcmode="lin" valueType="num">
                                      <p:cBhvr>
                                        <p:cTn id="35" dur="50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blinds(horizontal)">
                                      <p:cBhvr>
                                        <p:cTn id="40" dur="5000"/>
                                        <p:tgtEl>
                                          <p:spTgt spid="16"/>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blinds(horizontal)">
                                      <p:cBhvr>
                                        <p:cTn id="45" dur="5000"/>
                                        <p:tgtEl>
                                          <p:spTgt spid="14"/>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blinds(horizontal)">
                                      <p:cBhvr>
                                        <p:cTn id="50" dur="500"/>
                                        <p:tgtEl>
                                          <p:spTgt spid="15"/>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4">
                                            <p:bg/>
                                          </p:spTgt>
                                        </p:tgtEl>
                                        <p:attrNameLst>
                                          <p:attrName>style.visibility</p:attrName>
                                        </p:attrNameLst>
                                      </p:cBhvr>
                                      <p:to>
                                        <p:strVal val="visible"/>
                                      </p:to>
                                    </p:set>
                                    <p:animEffect transition="in" filter="blinds(horizontal)">
                                      <p:cBhvr>
                                        <p:cTn id="55" dur="500"/>
                                        <p:tgtEl>
                                          <p:spTgt spid="4">
                                            <p:bg/>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4">
                                            <p:txEl>
                                              <p:pRg st="0" end="0"/>
                                            </p:txEl>
                                          </p:spTgt>
                                        </p:tgtEl>
                                        <p:attrNameLst>
                                          <p:attrName>style.visibility</p:attrName>
                                        </p:attrNameLst>
                                      </p:cBhvr>
                                      <p:to>
                                        <p:strVal val="visible"/>
                                      </p:to>
                                    </p:set>
                                    <p:animEffect transition="in" filter="blinds(horizontal)">
                                      <p:cBhvr>
                                        <p:cTn id="60" dur="500"/>
                                        <p:tgtEl>
                                          <p:spTgt spid="4">
                                            <p:txEl>
                                              <p:pRg st="0" end="0"/>
                                            </p:txEl>
                                          </p:spTgt>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4">
                                            <p:txEl>
                                              <p:pRg st="1" end="1"/>
                                            </p:txEl>
                                          </p:spTgt>
                                        </p:tgtEl>
                                        <p:attrNameLst>
                                          <p:attrName>style.visibility</p:attrName>
                                        </p:attrNameLst>
                                      </p:cBhvr>
                                      <p:to>
                                        <p:strVal val="visible"/>
                                      </p:to>
                                    </p:set>
                                    <p:animEffect transition="in" filter="blinds(horizontal)">
                                      <p:cBhvr>
                                        <p:cTn id="65" dur="500"/>
                                        <p:tgtEl>
                                          <p:spTgt spid="4">
                                            <p:txEl>
                                              <p:pRg st="1" end="1"/>
                                            </p:txEl>
                                          </p:spTgt>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blinds(horizontal)">
                                      <p:cBhvr>
                                        <p:cTn id="70" dur="500"/>
                                        <p:tgtEl>
                                          <p:spTgt spid="17"/>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39" presetClass="entr" presetSubtype="0" accel="100000" fill="hold" grpId="0" nodeType="click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p:cTn id="75" dur="5000" fill="hold"/>
                                        <p:tgtEl>
                                          <p:spTgt spid="18"/>
                                        </p:tgtEl>
                                        <p:attrNameLst>
                                          <p:attrName>ppt_h</p:attrName>
                                        </p:attrNameLst>
                                      </p:cBhvr>
                                      <p:tavLst>
                                        <p:tav tm="0">
                                          <p:val>
                                            <p:strVal val="#ppt_h/20"/>
                                          </p:val>
                                        </p:tav>
                                        <p:tav tm="50000">
                                          <p:val>
                                            <p:strVal val="#ppt_h/20"/>
                                          </p:val>
                                        </p:tav>
                                        <p:tav tm="100000">
                                          <p:val>
                                            <p:strVal val="#ppt_h"/>
                                          </p:val>
                                        </p:tav>
                                      </p:tavLst>
                                    </p:anim>
                                    <p:anim calcmode="lin" valueType="num">
                                      <p:cBhvr>
                                        <p:cTn id="76" dur="5000" fill="hold"/>
                                        <p:tgtEl>
                                          <p:spTgt spid="18"/>
                                        </p:tgtEl>
                                        <p:attrNameLst>
                                          <p:attrName>ppt_w</p:attrName>
                                        </p:attrNameLst>
                                      </p:cBhvr>
                                      <p:tavLst>
                                        <p:tav tm="0">
                                          <p:val>
                                            <p:strVal val="#ppt_w+.3"/>
                                          </p:val>
                                        </p:tav>
                                        <p:tav tm="50000">
                                          <p:val>
                                            <p:strVal val="#ppt_w+.3"/>
                                          </p:val>
                                        </p:tav>
                                        <p:tav tm="100000">
                                          <p:val>
                                            <p:strVal val="#ppt_w"/>
                                          </p:val>
                                        </p:tav>
                                      </p:tavLst>
                                    </p:anim>
                                    <p:anim calcmode="lin" valueType="num">
                                      <p:cBhvr>
                                        <p:cTn id="77" dur="5000" fill="hold"/>
                                        <p:tgtEl>
                                          <p:spTgt spid="18"/>
                                        </p:tgtEl>
                                        <p:attrNameLst>
                                          <p:attrName>ppt_x</p:attrName>
                                        </p:attrNameLst>
                                      </p:cBhvr>
                                      <p:tavLst>
                                        <p:tav tm="0">
                                          <p:val>
                                            <p:strVal val="#ppt_x-.3"/>
                                          </p:val>
                                        </p:tav>
                                        <p:tav tm="50000">
                                          <p:val>
                                            <p:strVal val="#ppt_x"/>
                                          </p:val>
                                        </p:tav>
                                        <p:tav tm="100000">
                                          <p:val>
                                            <p:strVal val="#ppt_x"/>
                                          </p:val>
                                        </p:tav>
                                      </p:tavLst>
                                    </p:anim>
                                    <p:anim calcmode="lin" valueType="num">
                                      <p:cBhvr>
                                        <p:cTn id="78" dur="50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79" fill="hold" nodeType="clickPar">
                      <p:stCondLst>
                        <p:cond delay="indefinite"/>
                      </p:stCondLst>
                      <p:childTnLst>
                        <p:par>
                          <p:cTn id="80" fill="hold" nodeType="withGroup">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blinds(horizontal)">
                                      <p:cBhvr>
                                        <p:cTn id="83" dur="5000"/>
                                        <p:tgtEl>
                                          <p:spTgt spid="21"/>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blinds(horizontal)">
                                      <p:cBhvr>
                                        <p:cTn id="88" dur="5000"/>
                                        <p:tgtEl>
                                          <p:spTgt spid="19"/>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20"/>
                                        </p:tgtEl>
                                        <p:attrNameLst>
                                          <p:attrName>style.visibility</p:attrName>
                                        </p:attrNameLst>
                                      </p:cBhvr>
                                      <p:to>
                                        <p:strVal val="visible"/>
                                      </p:to>
                                    </p:set>
                                    <p:animEffect transition="in" filter="blinds(horizontal)">
                                      <p:cBhvr>
                                        <p:cTn id="9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uild="p" animBg="1"/>
      <p:bldP spid="12" grpId="0"/>
      <p:bldP spid="14" grpId="0"/>
      <p:bldP spid="15" grpId="0"/>
      <p:bldP spid="16" grpId="0"/>
      <p:bldP spid="17" grpId="0"/>
      <p:bldP spid="18" grpId="0"/>
      <p:bldP spid="19" grpId="0"/>
      <p:bldP spid="20" grpId="0"/>
      <p:bldP spid="2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533401"/>
            <a:ext cx="8229600" cy="639763"/>
          </a:xfrm>
        </p:spPr>
        <p:txBody>
          <a:bodyPr/>
          <a:lstStyle/>
          <a:p>
            <a:pPr algn="ctr">
              <a:defRPr/>
            </a:pPr>
            <a:r>
              <a:rPr lang="ar-SA" sz="3200" dirty="0" smtClean="0">
                <a:solidFill>
                  <a:schemeClr val="tx1"/>
                </a:solidFill>
              </a:rPr>
              <a:t/>
            </a:r>
            <a:br>
              <a:rPr lang="ar-SA" sz="3200" dirty="0" smtClean="0">
                <a:solidFill>
                  <a:schemeClr val="tx1"/>
                </a:solidFill>
              </a:rPr>
            </a:br>
            <a:r>
              <a:rPr lang="ar-SA" sz="2800" b="1" dirty="0" smtClean="0">
                <a:solidFill>
                  <a:schemeClr val="tx1"/>
                </a:solidFill>
              </a:rPr>
              <a:t>أهم المصطلحات المحاسبية باللغة الإنجليزية</a:t>
            </a:r>
            <a:r>
              <a:rPr lang="en-GB" sz="4800" dirty="0" smtClean="0">
                <a:solidFill>
                  <a:schemeClr val="tx1"/>
                </a:solidFill>
              </a:rPr>
              <a:t/>
            </a:r>
            <a:br>
              <a:rPr lang="en-GB" sz="4800" dirty="0" smtClean="0">
                <a:solidFill>
                  <a:schemeClr val="tx1"/>
                </a:solidFill>
              </a:rPr>
            </a:br>
            <a:endParaRPr lang="en-GB" dirty="0"/>
          </a:p>
        </p:txBody>
      </p:sp>
      <p:graphicFrame>
        <p:nvGraphicFramePr>
          <p:cNvPr id="5" name="Content Placeholder 6"/>
          <p:cNvGraphicFramePr>
            <a:graphicFrameLocks noGrp="1"/>
          </p:cNvGraphicFramePr>
          <p:nvPr>
            <p:ph idx="1"/>
          </p:nvPr>
        </p:nvGraphicFramePr>
        <p:xfrm>
          <a:off x="633046" y="1600201"/>
          <a:ext cx="7737230" cy="3965573"/>
        </p:xfrm>
        <a:graphic>
          <a:graphicData uri="http://schemas.openxmlformats.org/drawingml/2006/table">
            <a:tbl>
              <a:tblPr/>
              <a:tblGrid>
                <a:gridCol w="3868615"/>
                <a:gridCol w="3868615"/>
              </a:tblGrid>
              <a:tr h="544513">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smtClean="0">
                          <a:ln>
                            <a:noFill/>
                          </a:ln>
                          <a:solidFill>
                            <a:schemeClr val="bg1"/>
                          </a:solidFill>
                          <a:effectLst/>
                          <a:latin typeface="Calibri" pitchFamily="34" charset="0"/>
                          <a:cs typeface="Arial" pitchFamily="34" charset="0"/>
                        </a:rPr>
                        <a:t>المصطلح المحاسبي باللغة الإنجليزية</a:t>
                      </a:r>
                      <a:endParaRPr kumimoji="0" lang="en-GB" sz="2400" b="1" i="0" u="none" strike="noStrike" cap="none" normalizeH="0" baseline="0" smtClean="0">
                        <a:ln>
                          <a:noFill/>
                        </a:ln>
                        <a:solidFill>
                          <a:schemeClr val="bg1"/>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1" eaLnBrk="1" fontAlgn="base" latinLnBrk="0" hangingPunct="1">
                        <a:lnSpc>
                          <a:spcPct val="115000"/>
                        </a:lnSpc>
                        <a:spcBef>
                          <a:spcPct val="0"/>
                        </a:spcBef>
                        <a:spcAft>
                          <a:spcPct val="0"/>
                        </a:spcAft>
                        <a:buClrTx/>
                        <a:buSzTx/>
                        <a:buFontTx/>
                        <a:buNone/>
                        <a:tabLst/>
                      </a:pPr>
                      <a:r>
                        <a:rPr kumimoji="0" lang="ar-SA" sz="2400" b="1" i="0" u="none" strike="noStrike" cap="none" normalizeH="0" baseline="0" smtClean="0">
                          <a:ln>
                            <a:noFill/>
                          </a:ln>
                          <a:solidFill>
                            <a:srgbClr val="FFFFFF"/>
                          </a:solidFill>
                          <a:effectLst/>
                          <a:latin typeface="Calibri" pitchFamily="34" charset="0"/>
                          <a:cs typeface="Arial" pitchFamily="34" charset="0"/>
                        </a:rPr>
                        <a:t>المصطلح المحاسبي باللغة العربية</a:t>
                      </a:r>
                      <a:endParaRPr kumimoji="0" lang="en-GB" sz="2400" b="1" i="0" u="none" strike="noStrike" cap="none" normalizeH="0" baseline="0" smtClean="0">
                        <a:ln>
                          <a:noFill/>
                        </a:ln>
                        <a:solidFill>
                          <a:srgbClr val="FFFFFF"/>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84212">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800" b="1" i="0" u="none" strike="noStrike" cap="none" normalizeH="0" baseline="0" smtClean="0">
                          <a:ln>
                            <a:noFill/>
                          </a:ln>
                          <a:solidFill>
                            <a:srgbClr val="FF0000"/>
                          </a:solidFill>
                          <a:effectLst/>
                          <a:latin typeface="Calibri" pitchFamily="34" charset="0"/>
                          <a:cs typeface="Arial" pitchFamily="34" charset="0"/>
                        </a:rPr>
                        <a:t>Negotiable Instruments</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SA" sz="2800" b="1" i="0" u="none" strike="noStrike" cap="none" normalizeH="0" baseline="0" smtClean="0">
                          <a:ln>
                            <a:noFill/>
                          </a:ln>
                          <a:solidFill>
                            <a:srgbClr val="000000"/>
                          </a:solidFill>
                          <a:effectLst/>
                          <a:latin typeface="Calibri" pitchFamily="34" charset="0"/>
                          <a:cs typeface="Arial" pitchFamily="34" charset="0"/>
                        </a:rPr>
                        <a:t>الأوراق التجارية</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684212">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800" b="1" i="0" u="none" strike="noStrike" cap="none" normalizeH="0" baseline="0" smtClean="0">
                          <a:ln>
                            <a:noFill/>
                          </a:ln>
                          <a:solidFill>
                            <a:srgbClr val="FF0000"/>
                          </a:solidFill>
                          <a:effectLst/>
                          <a:latin typeface="Calibri" pitchFamily="34" charset="0"/>
                          <a:cs typeface="Arial" pitchFamily="34" charset="0"/>
                        </a:rPr>
                        <a:t>Bill of Exchange</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tab pos="776288" algn="l"/>
                        </a:tabLst>
                      </a:pPr>
                      <a:r>
                        <a:rPr kumimoji="0" lang="ar-SA" sz="2800" b="1" i="0" u="none" strike="noStrike" cap="none" normalizeH="0" baseline="0" smtClean="0">
                          <a:ln>
                            <a:noFill/>
                          </a:ln>
                          <a:solidFill>
                            <a:srgbClr val="000000"/>
                          </a:solidFill>
                          <a:effectLst/>
                          <a:latin typeface="Calibri" pitchFamily="34" charset="0"/>
                          <a:cs typeface="Arial" pitchFamily="34" charset="0"/>
                        </a:rPr>
                        <a:t>الكمبيالة	</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684212">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GB" sz="2800" b="1" i="0" u="none" strike="noStrike" cap="none" normalizeH="0" baseline="0" smtClean="0">
                          <a:ln>
                            <a:noFill/>
                          </a:ln>
                          <a:solidFill>
                            <a:srgbClr val="FF0000"/>
                          </a:solidFill>
                          <a:effectLst/>
                          <a:latin typeface="Calibri" pitchFamily="34" charset="0"/>
                          <a:cs typeface="Arial" pitchFamily="34" charset="0"/>
                        </a:rPr>
                        <a:t>Promissory Note</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tab pos="776288" algn="l"/>
                        </a:tabLst>
                      </a:pPr>
                      <a:r>
                        <a:rPr kumimoji="0" lang="ar-SA" sz="2800" b="1" i="0" u="none" strike="noStrike" cap="none" normalizeH="0" baseline="0" smtClean="0">
                          <a:ln>
                            <a:noFill/>
                          </a:ln>
                          <a:solidFill>
                            <a:srgbClr val="000000"/>
                          </a:solidFill>
                          <a:effectLst/>
                          <a:latin typeface="Calibri" pitchFamily="34" charset="0"/>
                          <a:cs typeface="Arial" pitchFamily="34" charset="0"/>
                        </a:rPr>
                        <a:t>السند الإذني</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684212">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800" b="1" i="0" u="none" strike="noStrike" cap="none" normalizeH="0" baseline="0" smtClean="0">
                          <a:ln>
                            <a:noFill/>
                          </a:ln>
                          <a:solidFill>
                            <a:srgbClr val="FF0000"/>
                          </a:solidFill>
                          <a:effectLst/>
                          <a:latin typeface="Calibri" pitchFamily="34" charset="0"/>
                          <a:cs typeface="Arial" pitchFamily="34" charset="0"/>
                        </a:rPr>
                        <a:t>Notes Receivables</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tab pos="776288" algn="l"/>
                        </a:tabLst>
                      </a:pPr>
                      <a:r>
                        <a:rPr kumimoji="0" lang="ar-SA" sz="2800" b="1" i="0" u="none" strike="noStrike" cap="none" normalizeH="0" baseline="0" smtClean="0">
                          <a:ln>
                            <a:noFill/>
                          </a:ln>
                          <a:solidFill>
                            <a:srgbClr val="000000"/>
                          </a:solidFill>
                          <a:effectLst/>
                          <a:latin typeface="Calibri" pitchFamily="34" charset="0"/>
                          <a:cs typeface="Arial" pitchFamily="34" charset="0"/>
                        </a:rPr>
                        <a:t>أوراق القبض</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684212">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2800" b="1" i="0" u="none" strike="noStrike" cap="none" normalizeH="0" baseline="0" smtClean="0">
                          <a:ln>
                            <a:noFill/>
                          </a:ln>
                          <a:solidFill>
                            <a:srgbClr val="FF0000"/>
                          </a:solidFill>
                          <a:effectLst/>
                          <a:latin typeface="Calibri" pitchFamily="34" charset="0"/>
                          <a:cs typeface="Arial" pitchFamily="34" charset="0"/>
                        </a:rPr>
                        <a:t>Notes Payable</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1" eaLnBrk="1" fontAlgn="base" latinLnBrk="0" hangingPunct="1">
                        <a:lnSpc>
                          <a:spcPct val="115000"/>
                        </a:lnSpc>
                        <a:spcBef>
                          <a:spcPct val="0"/>
                        </a:spcBef>
                        <a:spcAft>
                          <a:spcPct val="0"/>
                        </a:spcAft>
                        <a:buClrTx/>
                        <a:buSzTx/>
                        <a:buFontTx/>
                        <a:buNone/>
                        <a:tabLst>
                          <a:tab pos="776288" algn="l"/>
                        </a:tabLst>
                      </a:pPr>
                      <a:r>
                        <a:rPr kumimoji="0" lang="ar-SA" sz="2800" b="1" i="0" u="none" strike="noStrike" cap="none" normalizeH="0" baseline="0" smtClean="0">
                          <a:ln>
                            <a:noFill/>
                          </a:ln>
                          <a:solidFill>
                            <a:srgbClr val="000000"/>
                          </a:solidFill>
                          <a:effectLst/>
                          <a:latin typeface="Calibri" pitchFamily="34" charset="0"/>
                          <a:cs typeface="Arial" pitchFamily="34" charset="0"/>
                        </a:rPr>
                        <a:t>أوراق الدفع</a:t>
                      </a:r>
                      <a:endParaRPr kumimoji="0" lang="en-GB" sz="2800" b="1" i="0" u="none" strike="noStrike" cap="none" normalizeH="0" baseline="0" smtClean="0">
                        <a:ln>
                          <a:noFill/>
                        </a:ln>
                        <a:solidFill>
                          <a:srgbClr val="000000"/>
                        </a:solidFill>
                        <a:effectLst/>
                        <a:latin typeface="Calibri" pitchFamily="34" charset="0"/>
                        <a:cs typeface="Arial" pitchFamily="34" charset="0"/>
                      </a:endParaRPr>
                    </a:p>
                  </a:txBody>
                  <a:tcPr marL="63305" marR="6330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43</a:t>
            </a:fld>
            <a:endParaRPr lang="en-US" dirty="0">
              <a:solidFill>
                <a:prstClr val="white"/>
              </a:solidFill>
              <a:cs typeface="Arial" pitchFamily="34" charset="0"/>
            </a:endParaRPr>
          </a:p>
        </p:txBody>
      </p:sp>
    </p:spTree>
    <p:extLst>
      <p:ext uri="{BB962C8B-B14F-4D97-AF65-F5344CB8AC3E}">
        <p14:creationId xmlns:p14="http://schemas.microsoft.com/office/powerpoint/2010/main" val="237668844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7491046" cy="533400"/>
          </a:xfrm>
        </p:spPr>
        <p:txBody>
          <a:bodyPr/>
          <a:lstStyle/>
          <a:p>
            <a:pPr>
              <a:defRPr/>
            </a:pPr>
            <a:r>
              <a:rPr lang="ar-SA" sz="3200" b="1" dirty="0" smtClean="0">
                <a:solidFill>
                  <a:srgbClr val="FF0000"/>
                </a:solidFill>
              </a:rPr>
              <a:t/>
            </a:r>
            <a:br>
              <a:rPr lang="ar-SA" sz="3200" b="1" dirty="0" smtClean="0">
                <a:solidFill>
                  <a:srgbClr val="FF0000"/>
                </a:solidFill>
              </a:rPr>
            </a:br>
            <a:r>
              <a:rPr lang="ar-SA" sz="3200" b="1" dirty="0" smtClean="0">
                <a:solidFill>
                  <a:srgbClr val="FF0000"/>
                </a:solidFill>
              </a:rPr>
              <a:t>المطلوب من الطلاب حتى هذه المرحلة:</a:t>
            </a:r>
            <a:r>
              <a:rPr lang="en-GB" b="1" dirty="0" smtClean="0"/>
              <a:t/>
            </a:r>
            <a:br>
              <a:rPr lang="en-GB" b="1" dirty="0" smtClean="0"/>
            </a:br>
            <a:endParaRPr lang="en-GB" dirty="0"/>
          </a:p>
        </p:txBody>
      </p:sp>
      <p:sp>
        <p:nvSpPr>
          <p:cNvPr id="3" name="Content Placeholder 2"/>
          <p:cNvSpPr>
            <a:spLocks noGrp="1"/>
          </p:cNvSpPr>
          <p:nvPr>
            <p:ph idx="1"/>
          </p:nvPr>
        </p:nvSpPr>
        <p:spPr>
          <a:xfrm>
            <a:off x="773723" y="1524000"/>
            <a:ext cx="7385538" cy="4724400"/>
          </a:xfrm>
        </p:spPr>
        <p:txBody>
          <a:bodyPr/>
          <a:lstStyle/>
          <a:p>
            <a:pPr algn="just" rtl="1">
              <a:buFont typeface="Arial" pitchFamily="34" charset="0"/>
              <a:buChar char="•"/>
              <a:defRPr/>
            </a:pPr>
            <a:r>
              <a:rPr lang="ar-SA" dirty="0" smtClean="0"/>
              <a:t>مراجعة الكتاب: الفصل الثامن (المدينون وأوراق القبض) ص ص 254 - 273 بهدف:</a:t>
            </a:r>
          </a:p>
          <a:p>
            <a:pPr algn="just" rtl="1">
              <a:buFont typeface="Arial" pitchFamily="34" charset="0"/>
              <a:buChar char="•"/>
              <a:defRPr/>
            </a:pPr>
            <a:r>
              <a:rPr lang="ar-SA" dirty="0" smtClean="0"/>
              <a:t>مذاكرة الأمثلة القصيرة المحلولة بالكتاب ص </a:t>
            </a:r>
            <a:r>
              <a:rPr lang="ar-SA" dirty="0" err="1" smtClean="0"/>
              <a:t>ص</a:t>
            </a:r>
            <a:r>
              <a:rPr lang="ar-SA" dirty="0" smtClean="0"/>
              <a:t> 258 – 261 و 263- 268.</a:t>
            </a:r>
          </a:p>
          <a:p>
            <a:pPr rtl="1">
              <a:lnSpc>
                <a:spcPct val="150000"/>
              </a:lnSpc>
              <a:buFont typeface="Arial" pitchFamily="34" charset="0"/>
              <a:buChar char="•"/>
            </a:pPr>
            <a:r>
              <a:rPr lang="ar-SA" altLang="en-US" dirty="0">
                <a:cs typeface="Arial" pitchFamily="34" charset="0"/>
              </a:rPr>
              <a:t>حل الحالة التطبيقية رقم (4/8) ص 269 بالكتاب.</a:t>
            </a:r>
          </a:p>
          <a:p>
            <a:pPr rtl="1">
              <a:lnSpc>
                <a:spcPct val="150000"/>
              </a:lnSpc>
              <a:buFont typeface="Arial" pitchFamily="34" charset="0"/>
              <a:buChar char="•"/>
            </a:pPr>
            <a:r>
              <a:rPr lang="ar-SA" altLang="en-US" dirty="0">
                <a:cs typeface="Arial" pitchFamily="34" charset="0"/>
              </a:rPr>
              <a:t>حل السؤال رقم (10) ص 274 بالكتاب (النقاط: ب- ج هـ - و-  ز- ح).</a:t>
            </a:r>
          </a:p>
          <a:p>
            <a:pPr algn="just" rtl="1">
              <a:buFont typeface="Arial" pitchFamily="34" charset="0"/>
              <a:buChar char="•"/>
              <a:defRPr/>
            </a:pPr>
            <a:endParaRPr lang="ar-SA" dirty="0" smtClean="0"/>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44</a:t>
            </a:fld>
            <a:endParaRPr lang="en-US" dirty="0">
              <a:solidFill>
                <a:prstClr val="white"/>
              </a:solidFill>
              <a:cs typeface="Arial" pitchFamily="34" charset="0"/>
            </a:endParaRPr>
          </a:p>
        </p:txBody>
      </p:sp>
    </p:spTree>
    <p:extLst>
      <p:ext uri="{BB962C8B-B14F-4D97-AF65-F5344CB8AC3E}">
        <p14:creationId xmlns:p14="http://schemas.microsoft.com/office/powerpoint/2010/main" val="418606005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sz="3200" b="1" dirty="0" smtClean="0">
                <a:solidFill>
                  <a:srgbClr val="FF0000"/>
                </a:solidFill>
              </a:rPr>
              <a:t>المطلوب من الطلاب حتى هذه المرحلة:</a:t>
            </a:r>
            <a:endParaRPr lang="en-GB" sz="3200" dirty="0"/>
          </a:p>
        </p:txBody>
      </p:sp>
      <p:sp>
        <p:nvSpPr>
          <p:cNvPr id="266243" name="Content Placeholder 2"/>
          <p:cNvSpPr>
            <a:spLocks noGrp="1"/>
          </p:cNvSpPr>
          <p:nvPr>
            <p:ph idx="1"/>
          </p:nvPr>
        </p:nvSpPr>
        <p:spPr/>
        <p:txBody>
          <a:bodyPr/>
          <a:lstStyle/>
          <a:p>
            <a:pPr rtl="1">
              <a:lnSpc>
                <a:spcPct val="150000"/>
              </a:lnSpc>
              <a:buFont typeface="Arial" pitchFamily="34" charset="0"/>
              <a:buChar char="•"/>
            </a:pPr>
            <a:r>
              <a:rPr lang="ar-SA" altLang="en-US" dirty="0" smtClean="0">
                <a:cs typeface="Arial" pitchFamily="34" charset="0"/>
              </a:rPr>
              <a:t>حل السؤال رقم (11) ص 275 بالكتاب (النقاط: 1، 3).</a:t>
            </a:r>
            <a:endParaRPr lang="en-GB" altLang="en-US" dirty="0" smtClean="0">
              <a:cs typeface="Arial" pitchFamily="34" charset="0"/>
            </a:endParaRPr>
          </a:p>
          <a:p>
            <a:endParaRPr lang="ar-SA" altLang="en-US" dirty="0" smtClean="0">
              <a:cs typeface="Arial" pitchFamily="34" charset="0"/>
            </a:endParaRPr>
          </a:p>
          <a:p>
            <a:endParaRPr lang="en-GB" altLang="en-US" dirty="0" smtClean="0">
              <a:cs typeface="Arial" pitchFamily="34" charset="0"/>
            </a:endParaRPr>
          </a:p>
        </p:txBody>
      </p:sp>
      <p:sp>
        <p:nvSpPr>
          <p:cNvPr id="6" name="Slide Number Placeholder 3"/>
          <p:cNvSpPr txBox="1">
            <a:spLocks/>
          </p:cNvSpPr>
          <p:nvPr/>
        </p:nvSpPr>
        <p:spPr bwMode="auto">
          <a:xfrm>
            <a:off x="4621725" y="6376259"/>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45</a:t>
            </a:fld>
            <a:endParaRPr lang="en-US" dirty="0">
              <a:solidFill>
                <a:prstClr val="white"/>
              </a:solidFill>
              <a:cs typeface="Arial" pitchFamily="34" charset="0"/>
            </a:endParaRPr>
          </a:p>
        </p:txBody>
      </p:sp>
    </p:spTree>
    <p:extLst>
      <p:ext uri="{BB962C8B-B14F-4D97-AF65-F5344CB8AC3E}">
        <p14:creationId xmlns:p14="http://schemas.microsoft.com/office/powerpoint/2010/main" val="1994794852"/>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pPr rtl="1">
              <a:defRPr/>
            </a:pPr>
            <a:r>
              <a:rPr lang="ar-SA" sz="3200" b="1" dirty="0" smtClean="0"/>
              <a:t/>
            </a:r>
            <a:br>
              <a:rPr lang="ar-SA" sz="3200" b="1" dirty="0" smtClean="0"/>
            </a:br>
            <a:r>
              <a:rPr lang="ar-SA" sz="3200" b="1" dirty="0" smtClean="0"/>
              <a:t/>
            </a:r>
            <a:br>
              <a:rPr lang="ar-SA" sz="3200" b="1" dirty="0" smtClean="0"/>
            </a:br>
            <a:r>
              <a:rPr lang="ar-SA" sz="2800" b="1" dirty="0" smtClean="0">
                <a:solidFill>
                  <a:srgbClr val="FF0000"/>
                </a:solidFill>
              </a:rPr>
              <a:t>المطلوب من الطلاب حتى هذه المرحلة:</a:t>
            </a:r>
            <a:r>
              <a:rPr lang="en-GB" sz="2800" b="1" dirty="0" smtClean="0"/>
              <a:t/>
            </a:r>
            <a:br>
              <a:rPr lang="en-GB" sz="2800" b="1" dirty="0" smtClean="0"/>
            </a:br>
            <a:r>
              <a:rPr lang="ar-SA" sz="3200" b="1" dirty="0" smtClean="0"/>
              <a:t/>
            </a:r>
            <a:br>
              <a:rPr lang="ar-SA" sz="3200" b="1" dirty="0" smtClean="0"/>
            </a:br>
            <a:endParaRPr lang="en-GB" sz="3200" dirty="0">
              <a:solidFill>
                <a:srgbClr val="FF0000"/>
              </a:solidFill>
            </a:endParaRPr>
          </a:p>
        </p:txBody>
      </p:sp>
      <p:sp>
        <p:nvSpPr>
          <p:cNvPr id="3" name="Content Placeholder 2"/>
          <p:cNvSpPr>
            <a:spLocks noGrp="1"/>
          </p:cNvSpPr>
          <p:nvPr>
            <p:ph idx="1"/>
          </p:nvPr>
        </p:nvSpPr>
        <p:spPr>
          <a:xfrm>
            <a:off x="457200" y="1295401"/>
            <a:ext cx="8229600" cy="4830763"/>
          </a:xfrm>
        </p:spPr>
        <p:txBody>
          <a:bodyPr/>
          <a:lstStyle/>
          <a:p>
            <a:pPr rtl="1">
              <a:lnSpc>
                <a:spcPct val="150000"/>
              </a:lnSpc>
              <a:buFont typeface="Arial" pitchFamily="34" charset="0"/>
              <a:buChar char="•"/>
              <a:defRPr/>
            </a:pPr>
            <a:r>
              <a:rPr lang="ar-SA" sz="2400" dirty="0" smtClean="0"/>
              <a:t>مراجعة الكتاب الفصل السادس (المحاسبة عن عمليات البضاعة) ص 178 للإطلاع على موضوع القوائم المالية في المنشآت التجارية ومعرفة المقصود بـ:</a:t>
            </a:r>
          </a:p>
          <a:p>
            <a:pPr marL="1169988" indent="-457200" rtl="1">
              <a:lnSpc>
                <a:spcPct val="150000"/>
              </a:lnSpc>
              <a:buFont typeface="Wingdings" pitchFamily="2" charset="2"/>
              <a:buChar char="v"/>
              <a:tabLst>
                <a:tab pos="631825" algn="l"/>
                <a:tab pos="1519238" algn="l"/>
              </a:tabLst>
              <a:defRPr/>
            </a:pPr>
            <a:r>
              <a:rPr lang="ar-SA" sz="2400" dirty="0" smtClean="0">
                <a:cs typeface="Arial" pitchFamily="34" charset="0"/>
              </a:rPr>
              <a:t>الحسابات الختامية </a:t>
            </a:r>
          </a:p>
          <a:p>
            <a:pPr marL="1169988" indent="-457200" rtl="1">
              <a:lnSpc>
                <a:spcPct val="150000"/>
              </a:lnSpc>
              <a:buFont typeface="Wingdings" pitchFamily="2" charset="2"/>
              <a:buChar char="v"/>
              <a:tabLst>
                <a:tab pos="631825" algn="l"/>
                <a:tab pos="1519238" algn="l"/>
              </a:tabLst>
              <a:defRPr/>
            </a:pPr>
            <a:r>
              <a:rPr lang="ar-SA" sz="2400" dirty="0" smtClean="0"/>
              <a:t>حساب المتاجرة والأرباح والخسائر (حساب ملخص الدخل)</a:t>
            </a:r>
          </a:p>
          <a:p>
            <a:pPr marL="1169988" indent="-457200" rtl="1">
              <a:lnSpc>
                <a:spcPct val="150000"/>
              </a:lnSpc>
              <a:buFont typeface="Wingdings" pitchFamily="2" charset="2"/>
              <a:buChar char="v"/>
              <a:tabLst>
                <a:tab pos="631825" algn="l"/>
                <a:tab pos="1519238" algn="l"/>
              </a:tabLst>
              <a:defRPr/>
            </a:pPr>
            <a:r>
              <a:rPr lang="ar-SA" sz="2400" dirty="0" smtClean="0"/>
              <a:t>إقفال الحسابات</a:t>
            </a:r>
          </a:p>
          <a:p>
            <a:pPr marL="1169988" indent="-457200" rtl="1">
              <a:lnSpc>
                <a:spcPct val="150000"/>
              </a:lnSpc>
              <a:buFont typeface="Wingdings" pitchFamily="2" charset="2"/>
              <a:buChar char="v"/>
              <a:tabLst>
                <a:tab pos="631825" algn="l"/>
                <a:tab pos="1519238" algn="l"/>
              </a:tabLst>
              <a:defRPr/>
            </a:pPr>
            <a:r>
              <a:rPr lang="ar-SA" sz="2400" dirty="0" smtClean="0"/>
              <a:t>قائمة الدخل</a:t>
            </a:r>
            <a:endParaRPr lang="en-GB" sz="2400" dirty="0" smtClean="0"/>
          </a:p>
          <a:p>
            <a:pPr marL="1169988" indent="-457200" rtl="1">
              <a:lnSpc>
                <a:spcPct val="150000"/>
              </a:lnSpc>
              <a:buFont typeface="Wingdings" pitchFamily="2" charset="2"/>
              <a:buChar char="v"/>
              <a:tabLst>
                <a:tab pos="631825" algn="l"/>
                <a:tab pos="1519238" algn="l"/>
              </a:tabLst>
              <a:defRPr/>
            </a:pPr>
            <a:r>
              <a:rPr lang="ar-SA" sz="2400" dirty="0" smtClean="0">
                <a:cs typeface="Arial" pitchFamily="34" charset="0"/>
              </a:rPr>
              <a:t>قائمة المركز المالي</a:t>
            </a:r>
            <a:endParaRPr lang="en-GB" sz="2400" dirty="0" smtClean="0"/>
          </a:p>
          <a:p>
            <a:pPr algn="just" rtl="1">
              <a:defRPr/>
            </a:pPr>
            <a:endParaRPr lang="en-GB" dirty="0"/>
          </a:p>
        </p:txBody>
      </p:sp>
      <p:sp>
        <p:nvSpPr>
          <p:cNvPr id="6" name="Slide Number Placeholder 3"/>
          <p:cNvSpPr txBox="1">
            <a:spLocks/>
          </p:cNvSpPr>
          <p:nvPr/>
        </p:nvSpPr>
        <p:spPr bwMode="auto">
          <a:xfrm>
            <a:off x="4621725" y="6448251"/>
            <a:ext cx="445477" cy="365125"/>
          </a:xfrm>
          <a:prstGeom prst="rect">
            <a:avLst/>
          </a:prstGeom>
          <a:noFill/>
          <a:ln>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1D16D93-8795-4AD6-9A1F-54CC01E741BE}" type="slidenum">
              <a:rPr lang="ar-SA" smtClean="0">
                <a:solidFill>
                  <a:prstClr val="white"/>
                </a:solidFill>
                <a:cs typeface="Arial" pitchFamily="34" charset="0"/>
              </a:rPr>
              <a:pPr algn="ctr"/>
              <a:t>46</a:t>
            </a:fld>
            <a:endParaRPr lang="en-US" dirty="0">
              <a:solidFill>
                <a:prstClr val="white"/>
              </a:solidFill>
              <a:cs typeface="Arial" pitchFamily="34" charset="0"/>
            </a:endParaRPr>
          </a:p>
        </p:txBody>
      </p:sp>
    </p:spTree>
    <p:extLst>
      <p:ext uri="{BB962C8B-B14F-4D97-AF65-F5344CB8AC3E}">
        <p14:creationId xmlns:p14="http://schemas.microsoft.com/office/powerpoint/2010/main" val="294631553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grpSp>
        <p:nvGrpSpPr>
          <p:cNvPr id="17412" name="Group 5"/>
          <p:cNvGrpSpPr>
            <a:grpSpLocks/>
          </p:cNvGrpSpPr>
          <p:nvPr/>
        </p:nvGrpSpPr>
        <p:grpSpPr bwMode="auto">
          <a:xfrm>
            <a:off x="5969977" y="1981217"/>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165235" y="3352800"/>
            <a:ext cx="2602523" cy="1200150"/>
          </a:xfrm>
          <a:prstGeom prst="rect">
            <a:avLst/>
          </a:prstGeom>
          <a:noFill/>
          <a:ln w="9525">
            <a:noFill/>
            <a:miter lim="800000"/>
            <a:headEnd/>
            <a:tailEnd/>
          </a:ln>
        </p:spPr>
        <p:txBody>
          <a:bodyPr>
            <a:spAutoFit/>
          </a:bodyPr>
          <a:lstStyle/>
          <a:p>
            <a:pPr algn="l" rtl="0"/>
            <a:r>
              <a:rPr lang="ar-EG" sz="7200">
                <a:solidFill>
                  <a:prstClr val="white"/>
                </a:solidFill>
              </a:rPr>
              <a:t>بحمد الله</a:t>
            </a:r>
            <a:endParaRPr lang="en-US" sz="7200">
              <a:solidFill>
                <a:prstClr val="white"/>
              </a:solidFill>
            </a:endParaRPr>
          </a:p>
        </p:txBody>
      </p:sp>
      <p:sp>
        <p:nvSpPr>
          <p:cNvPr id="17414" name="Freeform 6"/>
          <p:cNvSpPr>
            <a:spLocks noEditPoints="1"/>
          </p:cNvSpPr>
          <p:nvPr/>
        </p:nvSpPr>
        <p:spPr bwMode="auto">
          <a:xfrm>
            <a:off x="3165231" y="2209817"/>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solidFill>
                <a:prstClr val="black"/>
              </a:solidFill>
            </a:endParaRPr>
          </a:p>
        </p:txBody>
      </p:sp>
      <p:pic>
        <p:nvPicPr>
          <p:cNvPr id="9" name="Picture 8" descr="logo EDE.png"/>
          <p:cNvPicPr>
            <a:picLocks noChangeAspect="1"/>
          </p:cNvPicPr>
          <p:nvPr/>
        </p:nvPicPr>
        <p:blipFill>
          <a:blip r:embed="rId3" cstate="print"/>
          <a:stretch>
            <a:fillRect/>
          </a:stretch>
        </p:blipFill>
        <p:spPr>
          <a:xfrm>
            <a:off x="844068" y="2133600"/>
            <a:ext cx="1947156"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058808805"/>
      </p:ext>
    </p:extLst>
  </p:cSld>
  <p:clrMapOvr>
    <a:masterClrMapping/>
  </p:clrMapOvr>
  <p:timing>
    <p:tnLst>
      <p:par>
        <p:cTn id="1" dur="indefinite" restart="never" nodeType="tmRoot"/>
      </p:par>
    </p:tnLst>
  </p:timing>
</p:sld>
</file>

<file path=ppt/theme/theme1.xml><?xml version="1.0" encoding="utf-8"?>
<a:theme xmlns:a="http://schemas.openxmlformats.org/drawingml/2006/main" name="1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TotalTime>
  <Words>2708</Words>
  <Application>Microsoft Office PowerPoint</Application>
  <PresentationFormat>On-screen Show (4:3)</PresentationFormat>
  <Paragraphs>412</Paragraphs>
  <Slides>47</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47</vt:i4>
      </vt:variant>
    </vt:vector>
  </HeadingPairs>
  <TitlesOfParts>
    <vt:vector size="55" baseType="lpstr">
      <vt:lpstr>ae_AlMateen</vt:lpstr>
      <vt:lpstr>Arial</vt:lpstr>
      <vt:lpstr>AYM Wadiy S_U normal.</vt:lpstr>
      <vt:lpstr>Calibri</vt:lpstr>
      <vt:lpstr>Times New Roman</vt:lpstr>
      <vt:lpstr>Wingdings</vt:lpstr>
      <vt:lpstr>1_نسق Office</vt:lpstr>
      <vt:lpstr>Office Theme</vt:lpstr>
      <vt:lpstr>PowerPoint Presentation</vt:lpstr>
      <vt:lpstr>PowerPoint Presentation</vt:lpstr>
      <vt:lpstr>Negotiable Instrumentsسادساً: الأوراق التجارية </vt:lpstr>
      <vt:lpstr> مزايا استخدام الأوراق التجارية </vt:lpstr>
      <vt:lpstr>أنواع الأوراق التجارية</vt:lpstr>
      <vt:lpstr>Bill of Exchangeأ- الكمبيالة  </vt:lpstr>
      <vt:lpstr>PowerPoint Presentation</vt:lpstr>
      <vt:lpstr>شكل الكمبيالة</vt:lpstr>
      <vt:lpstr>  Promissory Noteالسند الإذني  </vt:lpstr>
      <vt:lpstr>PowerPoint Presentation</vt:lpstr>
      <vt:lpstr>شكل السند الإذني</vt:lpstr>
      <vt:lpstr>أهم الفروق بين الكمبيالة والسند الإذني</vt:lpstr>
      <vt:lpstr>PowerPoint Presentation</vt:lpstr>
      <vt:lpstr>Notes Receivablesأولاً: أوراق القبض  </vt:lpstr>
      <vt:lpstr>في هذه الحالة تكون القيود في دفاتر منشأة الهدى كما يلي:</vt:lpstr>
      <vt:lpstr>في حالة سحب الكمبيالة في نفس تاريخ البيع الآجل، يجرى قيد واحد كما يلي:</vt:lpstr>
      <vt:lpstr>احتمالات التصرف في أوراق القبض</vt:lpstr>
      <vt:lpstr> 1- الاحتفاظ بالورقة حتى تاريخ الاستحقاق  </vt:lpstr>
      <vt:lpstr>2- التحصيل بواسطة البنك</vt:lpstr>
      <vt:lpstr>ب- عند وصول إشعار إضافة من البنك بتحصيل الورقة في تاريخ الاستحقاق، وبفرض أن مصاريف التحصيل بلغت 50 ريال:</vt:lpstr>
      <vt:lpstr> 3- خصم أو قطع الورقة لدى أحد البنوك </vt:lpstr>
      <vt:lpstr>PowerPoint Presentation</vt:lpstr>
      <vt:lpstr>في هذه الحالة تكون القيود المحاسبية كما يلي:</vt:lpstr>
      <vt:lpstr>4- تظهير أو تحويل الورقة للغير</vt:lpstr>
      <vt:lpstr>افترض أن المنشأة قامت بتظهير كمبيالة محلات الأمل لصالح محلات التوفيق في 2/1 سداداً لدين مستحق عليها</vt:lpstr>
      <vt:lpstr>حالة طلب المدين سداد قيمة الورقة مبكراً</vt:lpstr>
      <vt:lpstr>قيمة الخصم المسموح به =  50000  ×  5%  =  2500 ريال</vt:lpstr>
      <vt:lpstr>حالة امتناع المدين عن سداد قيمة الورقة في تاريخ الاستحقاق</vt:lpstr>
      <vt:lpstr>المعالجة المحاسبية لإثبات امتناع المدين عن السداد</vt:lpstr>
      <vt:lpstr>1- حالة الاحتفاظ بالورقة حتى تاريخ التحصيل</vt:lpstr>
      <vt:lpstr>2- حالة التحصيل بواسطة البنك </vt:lpstr>
      <vt:lpstr>3- خصم أو قطع الورقة لدى أحد البنوك</vt:lpstr>
      <vt:lpstr>4- حالة تظهير أو تحويل الورقة للغير</vt:lpstr>
      <vt:lpstr>تجديد أوراق القبض</vt:lpstr>
      <vt:lpstr>تم الاتفاق في 4/1 مع محلات الأمل على تأجيل سداد المستحق عليها لمدة شهرين مع احتساب فوائد تجديد قدرها 9% من قيمة الورقة، وسحب كمبيالة جديدة بإجمالي المبلغ المستحق</vt:lpstr>
      <vt:lpstr>في حالة الاتفاق مع محلات الأمل على سداد جزء من قيمة الورقة، وسحب ورقة جديدة بالباقي، في هذه الحالة تحتسب فوائد التجديد على الجزء المتبقي فقط.</vt:lpstr>
      <vt:lpstr>فوائد التجديد = 25000 × 9% × (2 ÷ 12) = 375 ريال قيمة الكمبيالة الجديدة = 25000 + 375 = 25375 ريال</vt:lpstr>
      <vt:lpstr>Notes Payable   أوراق الدفع  </vt:lpstr>
      <vt:lpstr> </vt:lpstr>
      <vt:lpstr>في حالة امتناع المنشاة عن السداد: يعاد إثبات دائنية الدائن مرة أخرى ورجوعه على المنشأة بالمصروفات القضائية والتي بلغت فرضاً 300 ريال</vt:lpstr>
      <vt:lpstr>تجديد أوراق الدفع</vt:lpstr>
      <vt:lpstr>في هذه الحالة تكون القيود كما يلي:</vt:lpstr>
      <vt:lpstr> أهم المصطلحات المحاسبية باللغة الإنجليزية </vt:lpstr>
      <vt:lpstr> المطلوب من الطلاب حتى هذه المرحلة: </vt:lpstr>
      <vt:lpstr>المطلوب من الطلاب حتى هذه المرحلة:</vt:lpstr>
      <vt:lpstr>  المطلوب من الطلاب حتى هذه المرحلة: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Fathi abdullah AL-Maideni</dc:creator>
  <cp:lastModifiedBy>Bassim Ali Yoseif Alsabbgh</cp:lastModifiedBy>
  <cp:revision>10</cp:revision>
  <dcterms:created xsi:type="dcterms:W3CDTF">2013-11-11T08:52:37Z</dcterms:created>
  <dcterms:modified xsi:type="dcterms:W3CDTF">2013-11-12T06:55:33Z</dcterms:modified>
</cp:coreProperties>
</file>