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Lst>
  <p:notesMasterIdLst>
    <p:notesMasterId r:id="rId19"/>
  </p:notesMasterIdLst>
  <p:sldIdLst>
    <p:sldId id="257" r:id="rId3"/>
    <p:sldId id="258" r:id="rId4"/>
    <p:sldId id="266" r:id="rId5"/>
    <p:sldId id="267" r:id="rId6"/>
    <p:sldId id="268" r:id="rId7"/>
    <p:sldId id="269" r:id="rId8"/>
    <p:sldId id="270" r:id="rId9"/>
    <p:sldId id="271" r:id="rId10"/>
    <p:sldId id="272" r:id="rId11"/>
    <p:sldId id="260" r:id="rId12"/>
    <p:sldId id="261" r:id="rId13"/>
    <p:sldId id="262" r:id="rId14"/>
    <p:sldId id="263" r:id="rId15"/>
    <p:sldId id="264" r:id="rId16"/>
    <p:sldId id="265" r:id="rId17"/>
    <p:sldId id="259" r:id="rId1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79" d="100"/>
          <a:sy n="79" d="100"/>
        </p:scale>
        <p:origin x="10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7BDAA0F-10DA-4ABA-8598-6A3DBFDB0C05}" type="datetimeFigureOut">
              <a:rPr lang="ar-SA" smtClean="0"/>
              <a:t>09/01/35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81DC713-9557-4C4B-9A5D-8B8FB677B80F}" type="slidenum">
              <a:rPr lang="ar-SA" smtClean="0"/>
              <a:t>‹#›</a:t>
            </a:fld>
            <a:endParaRPr lang="ar-SA"/>
          </a:p>
        </p:txBody>
      </p:sp>
    </p:spTree>
    <p:extLst>
      <p:ext uri="{BB962C8B-B14F-4D97-AF65-F5344CB8AC3E}">
        <p14:creationId xmlns:p14="http://schemas.microsoft.com/office/powerpoint/2010/main" val="90040412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143000" y="685800"/>
            <a:ext cx="4572000" cy="3429000"/>
          </a:xfrm>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D1427BDF-3D90-4177-AE9E-9EB45F0DAED6}" type="slidenum">
              <a:rPr lang="ar-SA" smtClean="0">
                <a:solidFill>
                  <a:prstClr val="black"/>
                </a:solidFill>
              </a:rPr>
              <a:pPr/>
              <a:t>2</a:t>
            </a:fld>
            <a:endParaRPr lang="ar-SA">
              <a:solidFill>
                <a:prstClr val="black"/>
              </a:solidFill>
            </a:endParaRPr>
          </a:p>
        </p:txBody>
      </p:sp>
    </p:spTree>
    <p:extLst>
      <p:ext uri="{BB962C8B-B14F-4D97-AF65-F5344CB8AC3E}">
        <p14:creationId xmlns:p14="http://schemas.microsoft.com/office/powerpoint/2010/main" val="34097517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4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76C1883A-EBD6-48A7-9F19-FFFAF8953661}" type="datetimeFigureOut">
              <a:rPr lang="ar-SA" smtClean="0">
                <a:solidFill>
                  <a:prstClr val="black">
                    <a:tint val="75000"/>
                  </a:prstClr>
                </a:solidFill>
              </a:rPr>
              <a:pPr/>
              <a:t>09/01/35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671906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6C1883A-EBD6-48A7-9F19-FFFAF8953661}" type="datetimeFigureOut">
              <a:rPr lang="ar-SA" smtClean="0">
                <a:solidFill>
                  <a:prstClr val="black">
                    <a:tint val="75000"/>
                  </a:prstClr>
                </a:solidFill>
              </a:rPr>
              <a:pPr/>
              <a:t>09/01/35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18854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2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6C1883A-EBD6-48A7-9F19-FFFAF8953661}" type="datetimeFigureOut">
              <a:rPr lang="ar-SA" smtClean="0">
                <a:solidFill>
                  <a:prstClr val="black">
                    <a:tint val="75000"/>
                  </a:prstClr>
                </a:solidFill>
              </a:rPr>
              <a:pPr/>
              <a:t>09/01/35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810978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76C1883A-EBD6-48A7-9F19-FFFAF8953661}" type="datetimeFigureOut">
              <a:rPr lang="ar-SA" smtClean="0">
                <a:solidFill>
                  <a:prstClr val="black">
                    <a:tint val="75000"/>
                  </a:prstClr>
                </a:solidFill>
              </a:rPr>
              <a:pPr/>
              <a:t>09/01/35</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550099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76C1883A-EBD6-48A7-9F19-FFFAF8953661}" type="datetimeFigureOut">
              <a:rPr lang="ar-SA" smtClean="0">
                <a:solidFill>
                  <a:prstClr val="black">
                    <a:tint val="75000"/>
                  </a:prstClr>
                </a:solidFill>
              </a:rPr>
              <a:pPr/>
              <a:t>09/01/35</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51249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76C1883A-EBD6-48A7-9F19-FFFAF8953661}" type="datetimeFigureOut">
              <a:rPr lang="ar-SA" smtClean="0">
                <a:solidFill>
                  <a:prstClr val="black">
                    <a:tint val="75000"/>
                  </a:prstClr>
                </a:solidFill>
              </a:rPr>
              <a:pPr/>
              <a:t>09/01/35</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143950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6C1883A-EBD6-48A7-9F19-FFFAF8953661}" type="datetimeFigureOut">
              <a:rPr lang="ar-SA" smtClean="0">
                <a:solidFill>
                  <a:prstClr val="black">
                    <a:tint val="75000"/>
                  </a:prstClr>
                </a:solidFill>
              </a:rPr>
              <a:pPr/>
              <a:t>09/01/35</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68111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1" y="27307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6C1883A-EBD6-48A7-9F19-FFFAF8953661}" type="datetimeFigureOut">
              <a:rPr lang="ar-SA" smtClean="0">
                <a:solidFill>
                  <a:prstClr val="black">
                    <a:tint val="75000"/>
                  </a:prstClr>
                </a:solidFill>
              </a:rPr>
              <a:pPr/>
              <a:t>09/01/35</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165907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6C1883A-EBD6-48A7-9F19-FFFAF8953661}" type="datetimeFigureOut">
              <a:rPr lang="ar-SA" smtClean="0">
                <a:solidFill>
                  <a:prstClr val="black">
                    <a:tint val="75000"/>
                  </a:prstClr>
                </a:solidFill>
              </a:rPr>
              <a:pPr/>
              <a:t>09/01/35</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285058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6C1883A-EBD6-48A7-9F19-FFFAF8953661}" type="datetimeFigureOut">
              <a:rPr lang="ar-SA" smtClean="0">
                <a:solidFill>
                  <a:prstClr val="black">
                    <a:tint val="75000"/>
                  </a:prstClr>
                </a:solidFill>
              </a:rPr>
              <a:pPr/>
              <a:t>09/01/35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106165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5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5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6C1883A-EBD6-48A7-9F19-FFFAF8953661}" type="datetimeFigureOut">
              <a:rPr lang="ar-SA" smtClean="0">
                <a:solidFill>
                  <a:prstClr val="black">
                    <a:tint val="75000"/>
                  </a:prstClr>
                </a:solidFill>
              </a:rPr>
              <a:pPr/>
              <a:t>09/01/35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3383828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50167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4"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5"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ctrTitle"/>
          </p:nvPr>
        </p:nvSpPr>
        <p:spPr>
          <a:xfrm>
            <a:off x="685800" y="213044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548558" y="6356371"/>
            <a:ext cx="445477"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7552469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2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50167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11854149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2"/>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50167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10376920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2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7"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50167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30531328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50167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41706536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50167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9554238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50167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21191681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7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7009"/>
            <a:ext cx="527538"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8137776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7009"/>
            <a:ext cx="527538"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1517491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7009"/>
            <a:ext cx="527538"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2101936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6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3" y="27466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7009"/>
            <a:ext cx="527538"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4100061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6"/>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7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C1883A-EBD6-48A7-9F19-FFFAF8953661}" type="datetimeFigureOut">
              <a:rPr lang="ar-SA" smtClean="0">
                <a:solidFill>
                  <a:prstClr val="black">
                    <a:tint val="75000"/>
                  </a:prstClr>
                </a:solidFill>
              </a:rPr>
              <a:pPr/>
              <a:t>09/01/35</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7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7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7661551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a:solidFill>
                <a:prstClr val="white"/>
              </a:solidFill>
            </a:endParaRPr>
          </a:p>
        </p:txBody>
      </p:sp>
      <p:grpSp>
        <p:nvGrpSpPr>
          <p:cNvPr id="12" name="Group 7"/>
          <p:cNvGrpSpPr>
            <a:grpSpLocks/>
          </p:cNvGrpSpPr>
          <p:nvPr/>
        </p:nvGrpSpPr>
        <p:grpSpPr bwMode="auto">
          <a:xfrm>
            <a:off x="7948251"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700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fontAlgn="base">
              <a:spcBef>
                <a:spcPct val="0"/>
              </a:spcBef>
              <a:spcAft>
                <a:spcPct val="0"/>
              </a:spcAft>
              <a:defRPr/>
            </a:pPr>
            <a:endParaRPr lang="en-US" dirty="0">
              <a:solidFill>
                <a:prstClr val="white"/>
              </a:solidFill>
            </a:endParaRPr>
          </a:p>
        </p:txBody>
      </p:sp>
      <p:sp>
        <p:nvSpPr>
          <p:cNvPr id="16" name="Rectangle 15"/>
          <p:cNvSpPr/>
          <p:nvPr/>
        </p:nvSpPr>
        <p:spPr>
          <a:xfrm>
            <a:off x="6260123" y="6519446"/>
            <a:ext cx="1928926" cy="338554"/>
          </a:xfrm>
          <a:prstGeom prst="rect">
            <a:avLst/>
          </a:prstGeom>
        </p:spPr>
        <p:txBody>
          <a:bodyPr wrap="none">
            <a:spAutoFit/>
          </a:bodyPr>
          <a:lstStyle/>
          <a:p>
            <a:pPr algn="l" rtl="0">
              <a:defRPr/>
            </a:pPr>
            <a:r>
              <a:rPr lang="en-US" sz="1600" dirty="0">
                <a:solidFill>
                  <a:prstClr val="white"/>
                </a:solidFill>
                <a:cs typeface="Arial" pitchFamily="34" charset="0"/>
              </a:rPr>
              <a:t>King Faisal University</a:t>
            </a:r>
          </a:p>
        </p:txBody>
      </p:sp>
      <p:sp>
        <p:nvSpPr>
          <p:cNvPr id="17" name="Rectangle 16"/>
          <p:cNvSpPr/>
          <p:nvPr/>
        </p:nvSpPr>
        <p:spPr>
          <a:xfrm>
            <a:off x="6508100" y="6290846"/>
            <a:ext cx="1406154" cy="338554"/>
          </a:xfrm>
          <a:prstGeom prst="rect">
            <a:avLst/>
          </a:prstGeom>
        </p:spPr>
        <p:txBody>
          <a:bodyPr wrap="none">
            <a:spAutoFit/>
          </a:bodyPr>
          <a:lstStyle/>
          <a:p>
            <a:pPr algn="l" rtl="0">
              <a:defRPr/>
            </a:pPr>
            <a:r>
              <a:rPr lang="ar-SA" sz="1600" b="1" dirty="0">
                <a:solidFill>
                  <a:prstClr val="white"/>
                </a:solidFill>
              </a:rPr>
              <a:t>جامعة الملك فيصل</a:t>
            </a:r>
            <a:endParaRPr lang="en-US" sz="1600" b="1" dirty="0">
              <a:solidFill>
                <a:prstClr val="white"/>
              </a:solidFill>
              <a:cs typeface="Arial" pitchFamily="34" charset="0"/>
            </a:endParaRPr>
          </a:p>
        </p:txBody>
      </p:sp>
      <p:pic>
        <p:nvPicPr>
          <p:cNvPr id="18" name="Picture 17" descr="logo EDE.png"/>
          <p:cNvPicPr>
            <a:picLocks noChangeAspect="1"/>
          </p:cNvPicPr>
          <p:nvPr/>
        </p:nvPicPr>
        <p:blipFill>
          <a:blip r:embed="rId14" cstate="print"/>
          <a:stretch>
            <a:fillRect/>
          </a:stretch>
        </p:blipFill>
        <p:spPr>
          <a:xfrm>
            <a:off x="281359" y="5791221"/>
            <a:ext cx="773723" cy="938645"/>
          </a:xfrm>
          <a:prstGeom prst="rect">
            <a:avLst/>
          </a:prstGeom>
        </p:spPr>
      </p:pic>
      <p:sp>
        <p:nvSpPr>
          <p:cNvPr id="19" name="Rectangle 18"/>
          <p:cNvSpPr/>
          <p:nvPr/>
        </p:nvSpPr>
        <p:spPr>
          <a:xfrm>
            <a:off x="844062" y="6581022"/>
            <a:ext cx="3116046" cy="276999"/>
          </a:xfrm>
          <a:prstGeom prst="rect">
            <a:avLst/>
          </a:prstGeom>
        </p:spPr>
        <p:txBody>
          <a:bodyPr wrap="none">
            <a:spAutoFit/>
          </a:bodyPr>
          <a:lstStyle/>
          <a:p>
            <a:pPr algn="l" rtl="0">
              <a:defRPr/>
            </a:pPr>
            <a:r>
              <a:rPr lang="en-US" sz="1200" dirty="0">
                <a:solidFill>
                  <a:prstClr val="white"/>
                </a:solidFill>
                <a:cs typeface="Arial" pitchFamily="34" charset="0"/>
              </a:rPr>
              <a:t>Deanship of E-Learning and Distance Education</a:t>
            </a:r>
          </a:p>
        </p:txBody>
      </p:sp>
      <p:sp>
        <p:nvSpPr>
          <p:cNvPr id="20" name="Rectangle 19"/>
          <p:cNvSpPr/>
          <p:nvPr/>
        </p:nvSpPr>
        <p:spPr>
          <a:xfrm>
            <a:off x="1092039" y="6290846"/>
            <a:ext cx="2747868" cy="338554"/>
          </a:xfrm>
          <a:prstGeom prst="rect">
            <a:avLst/>
          </a:prstGeom>
        </p:spPr>
        <p:txBody>
          <a:bodyPr wrap="none">
            <a:spAutoFit/>
          </a:bodyPr>
          <a:lstStyle/>
          <a:p>
            <a:pPr algn="l" rtl="0">
              <a:defRPr/>
            </a:pPr>
            <a:r>
              <a:rPr lang="ar-SA" sz="1600" b="1" dirty="0">
                <a:solidFill>
                  <a:prstClr val="white"/>
                </a:solidFill>
              </a:rPr>
              <a:t>عمادة التعليم الإكتروني والتعلم عن بعد</a:t>
            </a:r>
            <a:endParaRPr lang="en-US" sz="1600" b="1" dirty="0">
              <a:solidFill>
                <a:prstClr val="white"/>
              </a:solidFill>
              <a:cs typeface="Arial" pitchFamily="34" charset="0"/>
            </a:endParaRPr>
          </a:p>
        </p:txBody>
      </p:sp>
    </p:spTree>
    <p:extLst>
      <p:ext uri="{BB962C8B-B14F-4D97-AF65-F5344CB8AC3E}">
        <p14:creationId xmlns:p14="http://schemas.microsoft.com/office/powerpoint/2010/main" val="354551474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4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black">
                    <a:tint val="75000"/>
                  </a:prstClr>
                </a:solidFill>
              </a:rPr>
              <a:pPr/>
              <a:t>1</a:t>
            </a:fld>
            <a:endParaRPr lang="en-US" smtClean="0">
              <a:solidFill>
                <a:prstClr val="black">
                  <a:tint val="75000"/>
                </a:prstClr>
              </a:solidFill>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a:solidFill>
                <a:prstClr val="white"/>
              </a:solidFill>
            </a:endParaRPr>
          </a:p>
        </p:txBody>
      </p:sp>
      <p:sp>
        <p:nvSpPr>
          <p:cNvPr id="6" name="Rectangle 5"/>
          <p:cNvSpPr/>
          <p:nvPr/>
        </p:nvSpPr>
        <p:spPr>
          <a:xfrm>
            <a:off x="0" y="0"/>
            <a:ext cx="9144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5127" name="Subtitle 2"/>
          <p:cNvSpPr txBox="1">
            <a:spLocks/>
          </p:cNvSpPr>
          <p:nvPr/>
        </p:nvSpPr>
        <p:spPr bwMode="auto">
          <a:xfrm>
            <a:off x="5375036" y="4648200"/>
            <a:ext cx="3768969"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a:solidFill>
                  <a:srgbClr val="1F497D">
                    <a:lumMod val="75000"/>
                  </a:srgbClr>
                </a:solidFill>
              </a:rPr>
              <a:t>جامعة الملك فيصل</a:t>
            </a:r>
          </a:p>
          <a:p>
            <a:pPr algn="ctr" rtl="0">
              <a:spcBef>
                <a:spcPct val="20000"/>
              </a:spcBef>
              <a:buFont typeface="Arial" pitchFamily="34" charset="0"/>
              <a:buNone/>
            </a:pPr>
            <a:r>
              <a:rPr lang="ar-SA" sz="2400" b="1" dirty="0">
                <a:solidFill>
                  <a:srgbClr val="1F497D">
                    <a:lumMod val="75000"/>
                  </a:srgbClr>
                </a:solidFill>
              </a:rPr>
              <a:t>عمادة التعلم الإلكتروني والتعليم عن بعد</a:t>
            </a:r>
            <a:endParaRPr lang="en-US" sz="2400" b="1" dirty="0">
              <a:solidFill>
                <a:srgbClr val="1F497D">
                  <a:lumMod val="75000"/>
                </a:srgbClr>
              </a:solidFill>
            </a:endParaRPr>
          </a:p>
          <a:p>
            <a:pPr algn="ctr" rtl="0">
              <a:spcBef>
                <a:spcPct val="20000"/>
              </a:spcBef>
              <a:buFont typeface="Arial" pitchFamily="34" charset="0"/>
              <a:buNone/>
            </a:pPr>
            <a:r>
              <a:rPr lang="ar-SA" sz="2400" dirty="0">
                <a:solidFill>
                  <a:srgbClr val="1F497D">
                    <a:lumMod val="75000"/>
                  </a:srgbClr>
                </a:solidFill>
              </a:rPr>
              <a:t>	</a:t>
            </a:r>
            <a:endParaRPr lang="en-US" sz="2400" dirty="0">
              <a:solidFill>
                <a:srgbClr val="1F497D">
                  <a:lumMod val="75000"/>
                </a:srgbClr>
              </a:solidFill>
            </a:endParaRPr>
          </a:p>
        </p:txBody>
      </p:sp>
      <p:grpSp>
        <p:nvGrpSpPr>
          <p:cNvPr id="2" name="Group 7"/>
          <p:cNvGrpSpPr>
            <a:grpSpLocks/>
          </p:cNvGrpSpPr>
          <p:nvPr/>
        </p:nvGrpSpPr>
        <p:grpSpPr bwMode="auto">
          <a:xfrm>
            <a:off x="5994889" y="198122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5130" name="Title 1"/>
          <p:cNvSpPr txBox="1">
            <a:spLocks/>
          </p:cNvSpPr>
          <p:nvPr/>
        </p:nvSpPr>
        <p:spPr bwMode="auto">
          <a:xfrm>
            <a:off x="0" y="3810021"/>
            <a:ext cx="5205046" cy="1470025"/>
          </a:xfrm>
          <a:prstGeom prst="rect">
            <a:avLst/>
          </a:prstGeom>
          <a:noFill/>
          <a:ln w="9525">
            <a:noFill/>
            <a:miter lim="800000"/>
            <a:headEnd/>
            <a:tailEnd/>
          </a:ln>
        </p:spPr>
        <p:txBody>
          <a:bodyPr anchor="ctr"/>
          <a:lstStyle/>
          <a:p>
            <a:pPr algn="ctr" rtl="0">
              <a:defRPr/>
            </a:pPr>
            <a:endParaRPr lang="en-US" sz="3700" b="1" dirty="0">
              <a:solidFill>
                <a:srgbClr val="4F81BD">
                  <a:lumMod val="50000"/>
                </a:srgbClr>
              </a:solidFill>
              <a:latin typeface="AYM Wadiy S_U normal."/>
              <a:cs typeface="Times New Roman" pitchFamily="18" charset="0"/>
            </a:endParaRPr>
          </a:p>
          <a:p>
            <a:pPr algn="ctr" rtl="0">
              <a:defRPr/>
            </a:pPr>
            <a:endParaRPr lang="en-US" sz="3700" b="1" dirty="0">
              <a:solidFill>
                <a:srgbClr val="4F81BD">
                  <a:lumMod val="50000"/>
                </a:srgbClr>
              </a:solidFill>
              <a:latin typeface="AYM Wadiy S_U normal."/>
              <a:cs typeface="Times New Roman" pitchFamily="18" charset="0"/>
            </a:endParaRPr>
          </a:p>
          <a:p>
            <a:pPr algn="ctr"/>
            <a:r>
              <a:rPr lang="ar-SA" sz="3700" b="1" dirty="0">
                <a:solidFill>
                  <a:srgbClr val="4F81BD">
                    <a:lumMod val="50000"/>
                  </a:srgbClr>
                </a:solidFill>
                <a:latin typeface="AYM Wadiy S_U normal."/>
                <a:cs typeface="Times New Roman" pitchFamily="18" charset="0"/>
              </a:rPr>
              <a:t>مبادئ المحاسبة (1)</a:t>
            </a:r>
          </a:p>
          <a:p>
            <a:pPr algn="ctr"/>
            <a:endParaRPr lang="ar-SA" sz="3700" b="1" dirty="0">
              <a:solidFill>
                <a:srgbClr val="4F81BD">
                  <a:lumMod val="50000"/>
                </a:srgbClr>
              </a:solidFill>
              <a:latin typeface="AYM Wadiy S_U normal."/>
              <a:cs typeface="Times New Roman" pitchFamily="18" charset="0"/>
            </a:endParaRPr>
          </a:p>
          <a:p>
            <a:pPr algn="ctr"/>
            <a:r>
              <a:rPr lang="ar-SA" sz="3700" b="1" dirty="0">
                <a:solidFill>
                  <a:srgbClr val="4F81BD">
                    <a:lumMod val="50000"/>
                  </a:srgbClr>
                </a:solidFill>
                <a:latin typeface="AYM Wadiy S_U normal."/>
                <a:cs typeface="Times New Roman" pitchFamily="18" charset="0"/>
              </a:rPr>
              <a:t>المحاضر/ فتحي </a:t>
            </a:r>
            <a:r>
              <a:rPr lang="ar-SA" sz="3700" b="1" dirty="0" err="1">
                <a:solidFill>
                  <a:srgbClr val="4F81BD">
                    <a:lumMod val="50000"/>
                  </a:srgbClr>
                </a:solidFill>
                <a:latin typeface="AYM Wadiy S_U normal."/>
                <a:cs typeface="Times New Roman" pitchFamily="18" charset="0"/>
              </a:rPr>
              <a:t>الميدني</a:t>
            </a:r>
            <a:endParaRPr lang="ar-SA" sz="3700" b="1" dirty="0">
              <a:solidFill>
                <a:srgbClr val="4F81BD">
                  <a:lumMod val="50000"/>
                </a:srgbClr>
              </a:solidFill>
              <a:latin typeface="AYM Wadiy S_U normal."/>
              <a:cs typeface="Times New Roman" pitchFamily="18" charset="0"/>
            </a:endParaRPr>
          </a:p>
          <a:p>
            <a:pPr algn="ctr"/>
            <a:r>
              <a:rPr lang="ar-EG" b="1" dirty="0">
                <a:solidFill>
                  <a:srgbClr val="7F7F7F"/>
                </a:solidFill>
                <a:cs typeface="Times New Roman" pitchFamily="18" charset="0"/>
              </a:rPr>
              <a:t/>
            </a:r>
            <a:br>
              <a:rPr lang="ar-EG" b="1" dirty="0">
                <a:solidFill>
                  <a:srgbClr val="7F7F7F"/>
                </a:solidFill>
                <a:cs typeface="Times New Roman" pitchFamily="18" charset="0"/>
              </a:rPr>
            </a:br>
            <a:endParaRPr lang="en-US" sz="1700" b="1" dirty="0">
              <a:solidFill>
                <a:srgbClr val="7F7F7F"/>
              </a:solidFill>
            </a:endParaRPr>
          </a:p>
          <a:p>
            <a:pPr algn="ctr"/>
            <a:endParaRPr lang="en-US" sz="2600" b="1" dirty="0">
              <a:solidFill>
                <a:srgbClr val="7F7F7F"/>
              </a:solidFill>
            </a:endParaRPr>
          </a:p>
        </p:txBody>
      </p:sp>
      <p:sp>
        <p:nvSpPr>
          <p:cNvPr id="5131" name="Slide Number Placeholder 10"/>
          <p:cNvSpPr txBox="1">
            <a:spLocks/>
          </p:cNvSpPr>
          <p:nvPr/>
        </p:nvSpPr>
        <p:spPr bwMode="auto">
          <a:xfrm>
            <a:off x="351692" y="6405584"/>
            <a:ext cx="21336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rPr>
              <a:pPr rtl="0"/>
              <a:t>1</a:t>
            </a:fld>
            <a:endParaRPr lang="en-US" sz="1200">
              <a:solidFill>
                <a:prstClr val="white"/>
              </a:solidFill>
            </a:endParaRPr>
          </a:p>
        </p:txBody>
      </p:sp>
    </p:spTree>
    <p:extLst>
      <p:ext uri="{BB962C8B-B14F-4D97-AF65-F5344CB8AC3E}">
        <p14:creationId xmlns:p14="http://schemas.microsoft.com/office/powerpoint/2010/main" val="16498545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621725" y="6376259"/>
            <a:ext cx="445477" cy="365125"/>
          </a:xfrm>
          <a:noFill/>
          <a:ln>
            <a:miter lim="800000"/>
            <a:headEnd/>
            <a:tailEnd/>
          </a:ln>
        </p:spPr>
        <p:txBody>
          <a:bodyPr/>
          <a:lstStyle/>
          <a:p>
            <a:pPr algn="ctr"/>
            <a:fld id="{E1D16D93-8795-4AD6-9A1F-54CC01E741BE}" type="slidenum">
              <a:rPr lang="ar-SA" sz="1800" smtClean="0">
                <a:solidFill>
                  <a:prstClr val="white"/>
                </a:solidFill>
                <a:cs typeface="Arial" pitchFamily="34" charset="0"/>
              </a:rPr>
              <a:pPr algn="ctr"/>
              <a:t>2</a:t>
            </a:fld>
            <a:endParaRPr lang="en-US" sz="1800" dirty="0" smtClean="0">
              <a:solidFill>
                <a:prstClr val="white"/>
              </a:solidFill>
              <a:cs typeface="Arial" pitchFamily="34" charset="0"/>
            </a:endParaRPr>
          </a:p>
        </p:txBody>
      </p:sp>
      <p:sp>
        <p:nvSpPr>
          <p:cNvPr id="5" name="Title 4"/>
          <p:cNvSpPr txBox="1">
            <a:spLocks/>
          </p:cNvSpPr>
          <p:nvPr/>
        </p:nvSpPr>
        <p:spPr bwMode="auto">
          <a:xfrm>
            <a:off x="633046" y="2133623"/>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8000" b="1" spc="-150" dirty="0" smtClean="0">
                <a:solidFill>
                  <a:srgbClr val="FF0000"/>
                </a:solidFill>
                <a:latin typeface="ae_AlMateen" pitchFamily="2" charset="-78"/>
                <a:cs typeface="ae_AlMateen" pitchFamily="2" charset="-78"/>
              </a:rPr>
              <a:t>الفصـل السادس</a:t>
            </a:r>
          </a:p>
          <a:p>
            <a:pPr eaLnBrk="1" hangingPunct="1"/>
            <a:r>
              <a:rPr lang="ar-EG" sz="7200" spc="-150" dirty="0" smtClean="0">
                <a:solidFill>
                  <a:srgbClr val="009900"/>
                </a:solidFill>
                <a:latin typeface="ae_AlMateen" pitchFamily="2" charset="-78"/>
                <a:cs typeface="ae_AlMateen" pitchFamily="2" charset="-78"/>
              </a:rPr>
              <a:t>المح</a:t>
            </a:r>
            <a:r>
              <a:rPr lang="ar-SA" sz="7200" spc="-150" dirty="0" smtClean="0">
                <a:solidFill>
                  <a:srgbClr val="009900"/>
                </a:solidFill>
                <a:latin typeface="ae_AlMateen" pitchFamily="2" charset="-78"/>
                <a:cs typeface="ae_AlMateen" pitchFamily="2" charset="-78"/>
              </a:rPr>
              <a:t>ـ</a:t>
            </a:r>
            <a:r>
              <a:rPr lang="ar-EG" sz="7200" spc="-150" dirty="0" smtClean="0">
                <a:solidFill>
                  <a:srgbClr val="009900"/>
                </a:solidFill>
                <a:latin typeface="ae_AlMateen" pitchFamily="2" charset="-78"/>
                <a:cs typeface="ae_AlMateen" pitchFamily="2" charset="-78"/>
              </a:rPr>
              <a:t>اضرة</a:t>
            </a:r>
            <a:r>
              <a:rPr lang="ar-SA" sz="7200" dirty="0">
                <a:solidFill>
                  <a:srgbClr val="009900"/>
                </a:solidFill>
                <a:cs typeface="Arial" pitchFamily="34" charset="0"/>
              </a:rPr>
              <a:t> </a:t>
            </a:r>
            <a:r>
              <a:rPr lang="ar-SA" sz="7200" spc="-150" dirty="0" smtClean="0">
                <a:solidFill>
                  <a:srgbClr val="009900"/>
                </a:solidFill>
                <a:latin typeface="ae_AlMateen" pitchFamily="2" charset="-78"/>
                <a:cs typeface="ae_AlMateen" pitchFamily="2" charset="-78"/>
              </a:rPr>
              <a:t>الثانية عشرة</a:t>
            </a:r>
          </a:p>
          <a:p>
            <a:pPr eaLnBrk="1" hangingPunct="1"/>
            <a:r>
              <a:rPr lang="ar-SA" spc="-150" dirty="0" smtClean="0">
                <a:solidFill>
                  <a:srgbClr val="376092"/>
                </a:solidFill>
                <a:latin typeface="ae_AlMateen" pitchFamily="2" charset="-78"/>
                <a:cs typeface="ae_AlMateen" pitchFamily="2" charset="-78"/>
              </a:rPr>
              <a:t> </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350989" y="4191000"/>
            <a:ext cx="6541477"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b="1" dirty="0">
                <a:solidFill>
                  <a:schemeClr val="tx1"/>
                </a:solidFill>
                <a:cs typeface="Arial" pitchFamily="34" charset="0"/>
              </a:rPr>
              <a:t>إعداد الحسابات الختامية والقوائم المالية في المنشآت التجارية</a:t>
            </a:r>
            <a:endParaRPr lang="ar-SA" b="1" dirty="0">
              <a:solidFill>
                <a:prstClr val="black"/>
              </a:solidFill>
              <a:cs typeface="Arial" pitchFamily="34" charset="0"/>
            </a:endParaRPr>
          </a:p>
        </p:txBody>
      </p:sp>
    </p:spTree>
    <p:extLst>
      <p:ext uri="{BB962C8B-B14F-4D97-AF65-F5344CB8AC3E}">
        <p14:creationId xmlns:p14="http://schemas.microsoft.com/office/powerpoint/2010/main" val="4952118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1066130"/>
          </a:xfrm>
          <a:solidFill>
            <a:schemeClr val="accent1"/>
          </a:solidFill>
        </p:spPr>
        <p:txBody>
          <a:bodyPr/>
          <a:lstStyle/>
          <a:p>
            <a:pPr rtl="1"/>
            <a:r>
              <a:rPr lang="ar-SA" sz="3200" b="1" dirty="0" smtClean="0">
                <a:solidFill>
                  <a:schemeClr val="tx1"/>
                </a:solidFill>
                <a:cs typeface="Arial" pitchFamily="34" charset="0"/>
              </a:rPr>
              <a:t/>
            </a:r>
            <a:br>
              <a:rPr lang="ar-SA" sz="3200" b="1" dirty="0" smtClean="0">
                <a:solidFill>
                  <a:schemeClr val="tx1"/>
                </a:solidFill>
                <a:cs typeface="Arial" pitchFamily="34" charset="0"/>
              </a:rPr>
            </a:br>
            <a:r>
              <a:rPr lang="ar-SA" sz="3200" b="1" dirty="0" smtClean="0">
                <a:solidFill>
                  <a:schemeClr val="tx1"/>
                </a:solidFill>
                <a:cs typeface="Arial" pitchFamily="34" charset="0"/>
              </a:rPr>
              <a:t>سابعاً: إعداد الحسابات الختامية والقوائم المالية في المنشآت التجارية</a:t>
            </a:r>
            <a:r>
              <a:rPr lang="en-US" sz="3600" dirty="0" smtClean="0">
                <a:solidFill>
                  <a:schemeClr val="tx1"/>
                </a:solidFill>
                <a:cs typeface="Arial" pitchFamily="34" charset="0"/>
              </a:rPr>
              <a:t/>
            </a:r>
            <a:br>
              <a:rPr lang="en-US" sz="3600" dirty="0" smtClean="0">
                <a:solidFill>
                  <a:schemeClr val="tx1"/>
                </a:solidFill>
                <a:cs typeface="Arial" pitchFamily="34" charset="0"/>
              </a:rPr>
            </a:br>
            <a:endParaRPr lang="en-GB" sz="3600" b="1" dirty="0" smtClean="0">
              <a:solidFill>
                <a:schemeClr val="tx1"/>
              </a:solidFill>
              <a:cs typeface="Arial" pitchFamily="34" charset="0"/>
            </a:endParaRPr>
          </a:p>
        </p:txBody>
      </p:sp>
      <p:sp>
        <p:nvSpPr>
          <p:cNvPr id="3" name="Content Placeholder 2"/>
          <p:cNvSpPr>
            <a:spLocks noGrp="1"/>
          </p:cNvSpPr>
          <p:nvPr>
            <p:ph idx="1"/>
          </p:nvPr>
        </p:nvSpPr>
        <p:spPr>
          <a:xfrm>
            <a:off x="457200" y="1340768"/>
            <a:ext cx="8475785" cy="4602832"/>
          </a:xfrm>
        </p:spPr>
        <p:txBody>
          <a:bodyPr/>
          <a:lstStyle/>
          <a:p>
            <a:pPr algn="just" rtl="1">
              <a:lnSpc>
                <a:spcPct val="150000"/>
              </a:lnSpc>
              <a:buFont typeface="Arial" pitchFamily="34" charset="0"/>
              <a:buChar char="•"/>
            </a:pPr>
            <a:r>
              <a:rPr lang="ar-SA" sz="2400" dirty="0" smtClean="0">
                <a:cs typeface="Arial" pitchFamily="34" charset="0"/>
              </a:rPr>
              <a:t>كما سبقت الإشارة سوف يتم التركيز في المقرر الحالي على كل من قائمتي الدخل والمركز المالي بهدف قياس نتيجة أعمال المنشأة خلال فترة معينة، وتحديد المركز المالي في نهاية تلك الفترة.</a:t>
            </a:r>
          </a:p>
          <a:p>
            <a:pPr algn="just" rtl="1">
              <a:lnSpc>
                <a:spcPct val="150000"/>
              </a:lnSpc>
              <a:buFont typeface="Arial" pitchFamily="34" charset="0"/>
              <a:buChar char="•"/>
            </a:pPr>
            <a:r>
              <a:rPr lang="ar-SA" sz="2400" dirty="0" smtClean="0">
                <a:cs typeface="Arial" pitchFamily="34" charset="0"/>
              </a:rPr>
              <a:t>لا يختلف شكل قائمة المركز المالي أو (الميزانية) عن الشكل السابق تناوله من قبل.</a:t>
            </a:r>
          </a:p>
          <a:p>
            <a:pPr algn="just" rtl="1">
              <a:lnSpc>
                <a:spcPct val="150000"/>
              </a:lnSpc>
              <a:buFont typeface="Arial" pitchFamily="34" charset="0"/>
              <a:buChar char="•"/>
            </a:pPr>
            <a:r>
              <a:rPr lang="ar-SA" sz="2400" dirty="0" smtClean="0">
                <a:cs typeface="Arial" pitchFamily="34" charset="0"/>
              </a:rPr>
              <a:t> أما بالنسبة لقائمة الدخل وكمرحلة تمهيدية لإعدادها يتم إعداد ما يعرف بالحسابات الختامية، والمتمثلة بصفة أساسية في كل من حساب المتاجرة وحساب الأرباح والخسائر، وعادة ما يتم دمج الحسابين الأخيرين معاً في حساب واحد يعرف بحساب ملخص الدخل</a:t>
            </a:r>
            <a:r>
              <a:rPr lang="en-GB" sz="2400" dirty="0" smtClean="0">
                <a:cs typeface="Arial" pitchFamily="34" charset="0"/>
              </a:rPr>
              <a:t>  </a:t>
            </a:r>
            <a:r>
              <a:rPr lang="ar-SA" sz="2400" dirty="0" smtClean="0">
                <a:cs typeface="Arial" pitchFamily="34" charset="0"/>
              </a:rPr>
              <a:t> </a:t>
            </a:r>
            <a:r>
              <a:rPr lang="en-GB" sz="2400" dirty="0" smtClean="0">
                <a:solidFill>
                  <a:srgbClr val="FF0000"/>
                </a:solidFill>
                <a:cs typeface="Arial" pitchFamily="34" charset="0"/>
              </a:rPr>
              <a:t>Income Summery Account</a:t>
            </a:r>
            <a:r>
              <a:rPr lang="ar-SA" sz="2400" dirty="0" smtClean="0">
                <a:cs typeface="Arial" pitchFamily="34" charset="0"/>
              </a:rPr>
              <a:t>.</a:t>
            </a:r>
            <a:endParaRPr lang="en-GB" sz="2400" dirty="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a:t>
            </a:fld>
            <a:endParaRPr lang="en-US" dirty="0">
              <a:solidFill>
                <a:prstClr val="white"/>
              </a:solidFill>
              <a:cs typeface="Arial" pitchFamily="34" charset="0"/>
            </a:endParaRPr>
          </a:p>
        </p:txBody>
      </p:sp>
    </p:spTree>
    <p:extLst>
      <p:ext uri="{BB962C8B-B14F-4D97-AF65-F5344CB8AC3E}">
        <p14:creationId xmlns:p14="http://schemas.microsoft.com/office/powerpoint/2010/main" val="112206272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en-GB" sz="3200" dirty="0" smtClean="0">
                <a:solidFill>
                  <a:srgbClr val="FF0000"/>
                </a:solidFill>
              </a:rPr>
              <a:t>Closing Entries</a:t>
            </a:r>
            <a:r>
              <a:rPr lang="ar-SA" sz="3200" b="1" dirty="0" smtClean="0">
                <a:solidFill>
                  <a:schemeClr val="tx1"/>
                </a:solidFill>
              </a:rPr>
              <a:t>إقفال الحسابات  </a:t>
            </a:r>
            <a:endParaRPr lang="en-GB" sz="3200" b="1" dirty="0">
              <a:solidFill>
                <a:schemeClr val="tx1"/>
              </a:solidFill>
            </a:endParaRPr>
          </a:p>
        </p:txBody>
      </p:sp>
      <p:sp>
        <p:nvSpPr>
          <p:cNvPr id="269315" name="Content Placeholder 2"/>
          <p:cNvSpPr>
            <a:spLocks noGrp="1"/>
          </p:cNvSpPr>
          <p:nvPr>
            <p:ph idx="1"/>
          </p:nvPr>
        </p:nvSpPr>
        <p:spPr>
          <a:xfrm>
            <a:off x="457200" y="1371601"/>
            <a:ext cx="8229600" cy="4754563"/>
          </a:xfrm>
        </p:spPr>
        <p:txBody>
          <a:bodyPr/>
          <a:lstStyle/>
          <a:p>
            <a:pPr algn="just" rtl="1">
              <a:buFont typeface="Arial" pitchFamily="34" charset="0"/>
              <a:buChar char="•"/>
            </a:pPr>
            <a:r>
              <a:rPr lang="ar-SA" sz="2800" smtClean="0">
                <a:cs typeface="Arial" pitchFamily="34" charset="0"/>
              </a:rPr>
              <a:t>في نهاية كل فترة محاسبية يتم إجراء قيود الإقفال المتعلقة بحسابات المصروفات والإيرادات في دفتر اليومية</a:t>
            </a:r>
          </a:p>
          <a:p>
            <a:pPr algn="just" rtl="1">
              <a:buFont typeface="Arial" pitchFamily="34" charset="0"/>
              <a:buChar char="•"/>
            </a:pPr>
            <a:r>
              <a:rPr lang="ar-SA" sz="2800" smtClean="0">
                <a:cs typeface="Arial" pitchFamily="34" charset="0"/>
              </a:rPr>
              <a:t> ويتحقق ذلك بجعل أرصدة الحسابات ذات الأرصدة المدينة دائنة، وجعل أرصدة الحسابات ذات الأرصدة الدائنة مدينة</a:t>
            </a:r>
          </a:p>
          <a:p>
            <a:pPr algn="just" rtl="1">
              <a:buFont typeface="Arial" pitchFamily="34" charset="0"/>
              <a:buChar char="•"/>
            </a:pPr>
            <a:r>
              <a:rPr lang="ar-SA" sz="2800" smtClean="0">
                <a:cs typeface="Arial" pitchFamily="34" charset="0"/>
              </a:rPr>
              <a:t>مع إجراء القيد الخاص بإثبات مخزون آخر الفترة الذي تتحدد قيمته عن طريق الجرد في نهاية الفترة المحاسبية</a:t>
            </a:r>
          </a:p>
          <a:p>
            <a:pPr algn="just" rtl="1">
              <a:buFont typeface="Arial" pitchFamily="34" charset="0"/>
              <a:buChar char="•"/>
            </a:pPr>
            <a:r>
              <a:rPr lang="ar-SA" sz="2800" smtClean="0">
                <a:cs typeface="Arial" pitchFamily="34" charset="0"/>
              </a:rPr>
              <a:t> وبترحيل تلك القيود من دفتر اليومية إلى دفتر الأستاذ يمكن تصوير حساب ملخص الدخل، يلي ذلك إقفال رصيد حـ/ ملخص الدخل سواء أكان ربحاً أم خسارة في حساب جاري المالك (أو حساب رأس المال)، وذلك على النحو التالي:</a:t>
            </a:r>
            <a:endParaRPr lang="en-GB" sz="280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4</a:t>
            </a:fld>
            <a:endParaRPr lang="en-US" dirty="0">
              <a:solidFill>
                <a:prstClr val="white"/>
              </a:solidFill>
              <a:cs typeface="Arial" pitchFamily="34" charset="0"/>
            </a:endParaRPr>
          </a:p>
        </p:txBody>
      </p:sp>
    </p:spTree>
    <p:extLst>
      <p:ext uri="{BB962C8B-B14F-4D97-AF65-F5344CB8AC3E}">
        <p14:creationId xmlns:p14="http://schemas.microsoft.com/office/powerpoint/2010/main" val="2372358774"/>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lstStyle/>
          <a:p>
            <a:r>
              <a:rPr lang="ar-SA" sz="2800" b="1" smtClean="0">
                <a:cs typeface="Arial" pitchFamily="34" charset="0"/>
              </a:rPr>
              <a:t>إقفال الحسابات</a:t>
            </a:r>
            <a:endParaRPr lang="en-GB" sz="2800" b="1" smtClean="0">
              <a:cs typeface="Arial" pitchFamily="34" charset="0"/>
            </a:endParaRPr>
          </a:p>
        </p:txBody>
      </p:sp>
      <p:sp>
        <p:nvSpPr>
          <p:cNvPr id="3" name="Text Placeholder 2"/>
          <p:cNvSpPr>
            <a:spLocks noGrp="1"/>
          </p:cNvSpPr>
          <p:nvPr>
            <p:ph type="body" idx="1"/>
          </p:nvPr>
        </p:nvSpPr>
        <p:spPr>
          <a:xfrm>
            <a:off x="492369" y="1066800"/>
            <a:ext cx="3798277" cy="457200"/>
          </a:xfrm>
        </p:spPr>
        <p:txBody>
          <a:bodyPr/>
          <a:lstStyle/>
          <a:p>
            <a:r>
              <a:rPr lang="ar-SA" sz="2000" u="sng" smtClean="0">
                <a:solidFill>
                  <a:srgbClr val="009900"/>
                </a:solidFill>
                <a:cs typeface="Arial" pitchFamily="34" charset="0"/>
              </a:rPr>
              <a:t>إقفال رصيد حـ/ ملخص الدخل</a:t>
            </a:r>
            <a:endParaRPr lang="en-GB" sz="2000" u="sng" smtClean="0">
              <a:solidFill>
                <a:srgbClr val="009900"/>
              </a:solidFill>
              <a:cs typeface="Arial" pitchFamily="34" charset="0"/>
            </a:endParaRPr>
          </a:p>
        </p:txBody>
      </p:sp>
      <p:sp>
        <p:nvSpPr>
          <p:cNvPr id="4" name="Content Placeholder 3"/>
          <p:cNvSpPr>
            <a:spLocks noGrp="1"/>
          </p:cNvSpPr>
          <p:nvPr>
            <p:ph sz="half" idx="2"/>
          </p:nvPr>
        </p:nvSpPr>
        <p:spPr>
          <a:xfrm>
            <a:off x="211016" y="1676400"/>
            <a:ext cx="4009292" cy="4114800"/>
          </a:xfrm>
          <a:solidFill>
            <a:schemeClr val="accent1">
              <a:lumMod val="20000"/>
              <a:lumOff val="80000"/>
            </a:schemeClr>
          </a:solidFill>
        </p:spPr>
        <p:txBody>
          <a:bodyPr/>
          <a:lstStyle/>
          <a:p>
            <a:pPr>
              <a:buFont typeface="Arial" pitchFamily="34" charset="0"/>
              <a:buNone/>
              <a:defRPr/>
            </a:pPr>
            <a:endParaRPr lang="en-GB" dirty="0"/>
          </a:p>
        </p:txBody>
      </p:sp>
      <p:sp>
        <p:nvSpPr>
          <p:cNvPr id="6" name="Content Placeholder 5"/>
          <p:cNvSpPr>
            <a:spLocks noGrp="1"/>
          </p:cNvSpPr>
          <p:nvPr>
            <p:ph sz="quarter" idx="4"/>
          </p:nvPr>
        </p:nvSpPr>
        <p:spPr>
          <a:xfrm>
            <a:off x="4360986" y="990600"/>
            <a:ext cx="4431322" cy="4800600"/>
          </a:xfrm>
          <a:solidFill>
            <a:schemeClr val="accent6">
              <a:lumMod val="20000"/>
              <a:lumOff val="80000"/>
            </a:schemeClr>
          </a:solidFill>
        </p:spPr>
        <p:txBody>
          <a:bodyPr/>
          <a:lstStyle/>
          <a:p>
            <a:pPr>
              <a:buFont typeface="Arial" pitchFamily="34" charset="0"/>
              <a:buNone/>
              <a:defRPr/>
            </a:pPr>
            <a:endParaRPr lang="ar-SA" dirty="0" smtClean="0"/>
          </a:p>
          <a:p>
            <a:pPr>
              <a:buFont typeface="Arial" pitchFamily="34" charset="0"/>
              <a:buNone/>
              <a:defRPr/>
            </a:pPr>
            <a:endParaRPr lang="en-GB" dirty="0"/>
          </a:p>
        </p:txBody>
      </p:sp>
      <p:sp>
        <p:nvSpPr>
          <p:cNvPr id="8" name="Rectangle 7"/>
          <p:cNvSpPr>
            <a:spLocks noChangeArrowheads="1"/>
          </p:cNvSpPr>
          <p:nvPr/>
        </p:nvSpPr>
        <p:spPr bwMode="auto">
          <a:xfrm>
            <a:off x="5064369" y="1066800"/>
            <a:ext cx="351692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r>
              <a:rPr lang="ar-SA" sz="2000" b="1" u="sng">
                <a:solidFill>
                  <a:srgbClr val="009900"/>
                </a:solidFill>
              </a:rPr>
              <a:t>إقفال الحسابات ذات الأرصدة المدينة</a:t>
            </a:r>
            <a:endParaRPr lang="en-GB" sz="2000" b="1" u="sng">
              <a:solidFill>
                <a:srgbClr val="009900"/>
              </a:solidFill>
            </a:endParaRPr>
          </a:p>
        </p:txBody>
      </p:sp>
      <p:sp>
        <p:nvSpPr>
          <p:cNvPr id="9" name="Rectangle 8"/>
          <p:cNvSpPr>
            <a:spLocks noChangeArrowheads="1"/>
          </p:cNvSpPr>
          <p:nvPr/>
        </p:nvSpPr>
        <p:spPr bwMode="auto">
          <a:xfrm>
            <a:off x="4360986" y="2057400"/>
            <a:ext cx="40092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r>
              <a:rPr lang="ar-SA" sz="2000" dirty="0"/>
              <a:t> </a:t>
            </a:r>
            <a:r>
              <a:rPr lang="ar-SA" sz="2000" dirty="0">
                <a:solidFill>
                  <a:srgbClr val="FF0000"/>
                </a:solidFill>
              </a:rPr>
              <a:t>××</a:t>
            </a:r>
            <a:r>
              <a:rPr lang="ar-SA" sz="2000" dirty="0"/>
              <a:t>   إلى حـ/ الحسابات ذات الأرصدة المدينة </a:t>
            </a:r>
          </a:p>
        </p:txBody>
      </p:sp>
      <p:sp>
        <p:nvSpPr>
          <p:cNvPr id="10" name="Rectangle 9"/>
          <p:cNvSpPr>
            <a:spLocks noChangeArrowheads="1"/>
          </p:cNvSpPr>
          <p:nvPr/>
        </p:nvSpPr>
        <p:spPr bwMode="auto">
          <a:xfrm>
            <a:off x="4783015" y="3200400"/>
            <a:ext cx="379827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r>
              <a:rPr lang="ar-SA" sz="2000"/>
              <a:t> </a:t>
            </a:r>
            <a:r>
              <a:rPr lang="ar-SA" sz="2000">
                <a:solidFill>
                  <a:srgbClr val="FF0000"/>
                </a:solidFill>
              </a:rPr>
              <a:t>××   </a:t>
            </a:r>
            <a:r>
              <a:rPr lang="ar-SA" sz="2000"/>
              <a:t>من حـ/ الحسابات ذات الأرصدة الدائنة </a:t>
            </a:r>
          </a:p>
        </p:txBody>
      </p:sp>
      <p:sp>
        <p:nvSpPr>
          <p:cNvPr id="11" name="Rectangle 10"/>
          <p:cNvSpPr>
            <a:spLocks noChangeArrowheads="1"/>
          </p:cNvSpPr>
          <p:nvPr/>
        </p:nvSpPr>
        <p:spPr bwMode="auto">
          <a:xfrm>
            <a:off x="4644009" y="3581401"/>
            <a:ext cx="35855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r>
              <a:rPr lang="ar-SA" sz="2800" dirty="0"/>
              <a:t> </a:t>
            </a:r>
            <a:r>
              <a:rPr lang="ar-SA" sz="2000" dirty="0">
                <a:solidFill>
                  <a:srgbClr val="FF0000"/>
                </a:solidFill>
              </a:rPr>
              <a:t>××                  </a:t>
            </a:r>
            <a:r>
              <a:rPr lang="ar-SA" sz="2000" dirty="0"/>
              <a:t>إلى حـ/ ملخص الدخل</a:t>
            </a:r>
            <a:endParaRPr lang="ar-SA" sz="2400" dirty="0"/>
          </a:p>
        </p:txBody>
      </p:sp>
      <p:sp>
        <p:nvSpPr>
          <p:cNvPr id="15" name="Rectangle 14"/>
          <p:cNvSpPr>
            <a:spLocks noChangeArrowheads="1"/>
          </p:cNvSpPr>
          <p:nvPr/>
        </p:nvSpPr>
        <p:spPr bwMode="auto">
          <a:xfrm>
            <a:off x="5064369" y="1447801"/>
            <a:ext cx="351692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r>
              <a:rPr lang="ar-SA" sz="2800" dirty="0"/>
              <a:t> </a:t>
            </a:r>
            <a:r>
              <a:rPr lang="ar-SA" sz="2000" dirty="0">
                <a:solidFill>
                  <a:srgbClr val="FF0000"/>
                </a:solidFill>
              </a:rPr>
              <a:t>××</a:t>
            </a:r>
            <a:r>
              <a:rPr lang="ar-SA" sz="2000" dirty="0"/>
              <a:t>      من حـ/ ملخص الدخل</a:t>
            </a:r>
          </a:p>
        </p:txBody>
      </p:sp>
      <p:sp>
        <p:nvSpPr>
          <p:cNvPr id="16" name="Rectangle 15"/>
          <p:cNvSpPr>
            <a:spLocks noChangeArrowheads="1"/>
          </p:cNvSpPr>
          <p:nvPr/>
        </p:nvSpPr>
        <p:spPr bwMode="auto">
          <a:xfrm>
            <a:off x="5064369" y="2743200"/>
            <a:ext cx="351692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r>
              <a:rPr lang="ar-SA" sz="2000" b="1" u="sng">
                <a:solidFill>
                  <a:srgbClr val="009900"/>
                </a:solidFill>
              </a:rPr>
              <a:t>إقفال الحسابات ذات الأرصدة الدائنة</a:t>
            </a:r>
            <a:endParaRPr lang="en-GB" sz="2000" b="1" u="sng">
              <a:solidFill>
                <a:srgbClr val="009900"/>
              </a:solidFill>
            </a:endParaRPr>
          </a:p>
        </p:txBody>
      </p:sp>
      <p:sp>
        <p:nvSpPr>
          <p:cNvPr id="18" name="Text Placeholder 2"/>
          <p:cNvSpPr>
            <a:spLocks noGrp="1"/>
          </p:cNvSpPr>
          <p:nvPr>
            <p:ph type="body" idx="1"/>
          </p:nvPr>
        </p:nvSpPr>
        <p:spPr>
          <a:xfrm>
            <a:off x="4994031" y="4343400"/>
            <a:ext cx="3446585" cy="381000"/>
          </a:xfrm>
        </p:spPr>
        <p:txBody>
          <a:bodyPr/>
          <a:lstStyle/>
          <a:p>
            <a:r>
              <a:rPr lang="ar-SA" sz="2000" u="sng" smtClean="0">
                <a:solidFill>
                  <a:srgbClr val="009900"/>
                </a:solidFill>
                <a:cs typeface="Arial" pitchFamily="34" charset="0"/>
              </a:rPr>
              <a:t>إثبات مخزون آخر الفترة</a:t>
            </a:r>
            <a:endParaRPr lang="en-GB" sz="2000" u="sng" smtClean="0">
              <a:solidFill>
                <a:srgbClr val="009900"/>
              </a:solidFill>
              <a:cs typeface="Arial" pitchFamily="34" charset="0"/>
            </a:endParaRPr>
          </a:p>
        </p:txBody>
      </p:sp>
      <p:sp>
        <p:nvSpPr>
          <p:cNvPr id="19" name="Rectangle 18"/>
          <p:cNvSpPr>
            <a:spLocks noChangeArrowheads="1"/>
          </p:cNvSpPr>
          <p:nvPr/>
        </p:nvSpPr>
        <p:spPr bwMode="auto">
          <a:xfrm>
            <a:off x="4923692" y="4876800"/>
            <a:ext cx="351692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r>
              <a:rPr lang="ar-SA" sz="2000"/>
              <a:t> </a:t>
            </a:r>
            <a:r>
              <a:rPr lang="ar-SA" sz="2000">
                <a:solidFill>
                  <a:srgbClr val="FF0000"/>
                </a:solidFill>
              </a:rPr>
              <a:t>××          </a:t>
            </a:r>
            <a:r>
              <a:rPr lang="ar-SA" sz="2000"/>
              <a:t>من حـ/ مخزون آخر الفترة</a:t>
            </a:r>
          </a:p>
        </p:txBody>
      </p:sp>
      <p:sp>
        <p:nvSpPr>
          <p:cNvPr id="20" name="Rectangle 19"/>
          <p:cNvSpPr>
            <a:spLocks noChangeArrowheads="1"/>
          </p:cNvSpPr>
          <p:nvPr/>
        </p:nvSpPr>
        <p:spPr bwMode="auto">
          <a:xfrm>
            <a:off x="4644009" y="5257801"/>
            <a:ext cx="34449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r>
              <a:rPr lang="ar-SA" sz="2800" dirty="0"/>
              <a:t> </a:t>
            </a:r>
            <a:r>
              <a:rPr lang="ar-SA" sz="2000" dirty="0">
                <a:solidFill>
                  <a:srgbClr val="FF0000"/>
                </a:solidFill>
              </a:rPr>
              <a:t>××            </a:t>
            </a:r>
            <a:r>
              <a:rPr lang="ar-SA" sz="2000" dirty="0"/>
              <a:t>إلى حـ/ ملخص الدخل</a:t>
            </a:r>
            <a:endParaRPr lang="ar-SA" sz="2400" dirty="0"/>
          </a:p>
        </p:txBody>
      </p:sp>
      <p:sp>
        <p:nvSpPr>
          <p:cNvPr id="22" name="Rectangle 21"/>
          <p:cNvSpPr>
            <a:spLocks noChangeArrowheads="1"/>
          </p:cNvSpPr>
          <p:nvPr/>
        </p:nvSpPr>
        <p:spPr bwMode="auto">
          <a:xfrm>
            <a:off x="844061" y="1752600"/>
            <a:ext cx="330590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r>
              <a:rPr lang="ar-SA" sz="2000" b="1" i="1" dirty="0">
                <a:solidFill>
                  <a:srgbClr val="C00000"/>
                </a:solidFill>
              </a:rPr>
              <a:t>في حالة ما إذا كان الرصيد يمثل أرباح</a:t>
            </a:r>
            <a:endParaRPr lang="en-GB" sz="2000" b="1" i="1" dirty="0">
              <a:solidFill>
                <a:srgbClr val="C00000"/>
              </a:solidFill>
            </a:endParaRPr>
          </a:p>
        </p:txBody>
      </p:sp>
      <p:sp>
        <p:nvSpPr>
          <p:cNvPr id="23" name="Rectangle 22"/>
          <p:cNvSpPr>
            <a:spLocks noChangeArrowheads="1"/>
          </p:cNvSpPr>
          <p:nvPr/>
        </p:nvSpPr>
        <p:spPr bwMode="auto">
          <a:xfrm>
            <a:off x="562708" y="2286000"/>
            <a:ext cx="379827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r>
              <a:rPr lang="ar-SA" sz="2000" dirty="0"/>
              <a:t> </a:t>
            </a:r>
            <a:r>
              <a:rPr lang="ar-SA" sz="2000" dirty="0">
                <a:solidFill>
                  <a:srgbClr val="FF0000"/>
                </a:solidFill>
              </a:rPr>
              <a:t>××    </a:t>
            </a:r>
            <a:r>
              <a:rPr lang="ar-SA" sz="2000" dirty="0"/>
              <a:t>من حـ/ ملخص الدخل</a:t>
            </a:r>
          </a:p>
        </p:txBody>
      </p:sp>
      <p:sp>
        <p:nvSpPr>
          <p:cNvPr id="24" name="Rectangle 23"/>
          <p:cNvSpPr>
            <a:spLocks noChangeArrowheads="1"/>
          </p:cNvSpPr>
          <p:nvPr/>
        </p:nvSpPr>
        <p:spPr bwMode="auto">
          <a:xfrm>
            <a:off x="211016" y="2971800"/>
            <a:ext cx="393895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r>
              <a:rPr lang="ar-SA" sz="2000" dirty="0"/>
              <a:t> </a:t>
            </a:r>
            <a:r>
              <a:rPr lang="ar-SA" sz="2000" dirty="0">
                <a:solidFill>
                  <a:srgbClr val="FF0000"/>
                </a:solidFill>
              </a:rPr>
              <a:t>××         </a:t>
            </a:r>
            <a:r>
              <a:rPr lang="ar-SA" sz="2000" dirty="0"/>
              <a:t>إلى حـ/رأس المال (جاري المالك) </a:t>
            </a:r>
          </a:p>
        </p:txBody>
      </p:sp>
      <p:sp>
        <p:nvSpPr>
          <p:cNvPr id="25" name="Rectangle 24"/>
          <p:cNvSpPr>
            <a:spLocks noChangeArrowheads="1"/>
          </p:cNvSpPr>
          <p:nvPr/>
        </p:nvSpPr>
        <p:spPr bwMode="auto">
          <a:xfrm>
            <a:off x="683568" y="3657600"/>
            <a:ext cx="33960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r>
              <a:rPr lang="ar-SA" sz="2000" b="1" i="1" dirty="0">
                <a:solidFill>
                  <a:srgbClr val="C00000"/>
                </a:solidFill>
              </a:rPr>
              <a:t>في حالة ما إذا كان الرصيد يمثل خسائر</a:t>
            </a:r>
            <a:endParaRPr lang="en-GB" sz="2000" b="1" i="1" dirty="0">
              <a:solidFill>
                <a:srgbClr val="C00000"/>
              </a:solidFill>
            </a:endParaRPr>
          </a:p>
        </p:txBody>
      </p:sp>
      <p:sp>
        <p:nvSpPr>
          <p:cNvPr id="26" name="Rectangle 25"/>
          <p:cNvSpPr>
            <a:spLocks noChangeArrowheads="1"/>
          </p:cNvSpPr>
          <p:nvPr/>
        </p:nvSpPr>
        <p:spPr bwMode="auto">
          <a:xfrm>
            <a:off x="211016" y="4267200"/>
            <a:ext cx="386861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r>
              <a:rPr lang="ar-SA" sz="2000" dirty="0"/>
              <a:t> </a:t>
            </a:r>
            <a:r>
              <a:rPr lang="ar-SA" sz="2000" dirty="0">
                <a:solidFill>
                  <a:srgbClr val="FF0000"/>
                </a:solidFill>
              </a:rPr>
              <a:t>××       </a:t>
            </a:r>
            <a:r>
              <a:rPr lang="ar-SA" sz="2000" dirty="0"/>
              <a:t>من حـ/رأس المال (جاري المالك) </a:t>
            </a:r>
          </a:p>
        </p:txBody>
      </p:sp>
      <p:sp>
        <p:nvSpPr>
          <p:cNvPr id="27" name="Rectangle 26"/>
          <p:cNvSpPr>
            <a:spLocks noChangeArrowheads="1"/>
          </p:cNvSpPr>
          <p:nvPr/>
        </p:nvSpPr>
        <p:spPr bwMode="auto">
          <a:xfrm>
            <a:off x="211016" y="4768215"/>
            <a:ext cx="344658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r>
              <a:rPr lang="ar-SA" sz="2000" dirty="0"/>
              <a:t> </a:t>
            </a:r>
            <a:r>
              <a:rPr lang="ar-SA" sz="2000" dirty="0">
                <a:solidFill>
                  <a:srgbClr val="FF0000"/>
                </a:solidFill>
              </a:rPr>
              <a:t>××            </a:t>
            </a:r>
            <a:r>
              <a:rPr lang="ar-SA" sz="2000" dirty="0"/>
              <a:t>إلى حـ/ ملخص الدخل</a:t>
            </a:r>
          </a:p>
        </p:txBody>
      </p:sp>
      <p:sp>
        <p:nvSpPr>
          <p:cNvPr id="28"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5</a:t>
            </a:fld>
            <a:endParaRPr lang="en-US" dirty="0">
              <a:solidFill>
                <a:prstClr val="white"/>
              </a:solidFill>
              <a:cs typeface="Arial" pitchFamily="34" charset="0"/>
            </a:endParaRPr>
          </a:p>
        </p:txBody>
      </p:sp>
    </p:spTree>
    <p:extLst>
      <p:ext uri="{BB962C8B-B14F-4D97-AF65-F5344CB8AC3E}">
        <p14:creationId xmlns:p14="http://schemas.microsoft.com/office/powerpoint/2010/main" val="352493953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linds(horizontal)">
                                      <p:cBhvr>
                                        <p:cTn id="27" dur="500"/>
                                        <p:tgtEl>
                                          <p:spTgt spid="1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linds(horizontal)">
                                      <p:cBhvr>
                                        <p:cTn id="37" dur="500"/>
                                        <p:tgtEl>
                                          <p:spTgt spid="1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8">
                                            <p:txEl>
                                              <p:pRg st="0" end="0"/>
                                            </p:txEl>
                                          </p:spTgt>
                                        </p:tgtEl>
                                        <p:attrNameLst>
                                          <p:attrName>style.visibility</p:attrName>
                                        </p:attrNameLst>
                                      </p:cBhvr>
                                      <p:to>
                                        <p:strVal val="visible"/>
                                      </p:to>
                                    </p:set>
                                    <p:animEffect transition="in" filter="blinds(horizontal)">
                                      <p:cBhvr>
                                        <p:cTn id="42" dur="500"/>
                                        <p:tgtEl>
                                          <p:spTgt spid="18">
                                            <p:txEl>
                                              <p:pRg st="0" end="0"/>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blinds(horizontal)">
                                      <p:cBhvr>
                                        <p:cTn id="47" dur="500"/>
                                        <p:tgtEl>
                                          <p:spTgt spid="19"/>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blinds(horizontal)">
                                      <p:cBhvr>
                                        <p:cTn id="52" dur="500"/>
                                        <p:tgtEl>
                                          <p:spTgt spid="20"/>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
                                            <p:txEl>
                                              <p:pRg st="0" end="0"/>
                                            </p:txEl>
                                          </p:spTgt>
                                        </p:tgtEl>
                                        <p:attrNameLst>
                                          <p:attrName>style.visibility</p:attrName>
                                        </p:attrNameLst>
                                      </p:cBhvr>
                                      <p:to>
                                        <p:strVal val="visible"/>
                                      </p:to>
                                    </p:set>
                                    <p:animEffect transition="in" filter="blinds(horizontal)">
                                      <p:cBhvr>
                                        <p:cTn id="57" dur="500"/>
                                        <p:tgtEl>
                                          <p:spTgt spid="3">
                                            <p:txEl>
                                              <p:pRg st="0" end="0"/>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linds(horizontal)">
                                      <p:cBhvr>
                                        <p:cTn id="62" dur="500"/>
                                        <p:tgtEl>
                                          <p:spTgt spid="22"/>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blinds(horizontal)">
                                      <p:cBhvr>
                                        <p:cTn id="67" dur="500"/>
                                        <p:tgtEl>
                                          <p:spTgt spid="23"/>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blinds(horizontal)">
                                      <p:cBhvr>
                                        <p:cTn id="72" dur="500"/>
                                        <p:tgtEl>
                                          <p:spTgt spid="24"/>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blinds(horizontal)">
                                      <p:cBhvr>
                                        <p:cTn id="77" dur="500"/>
                                        <p:tgtEl>
                                          <p:spTgt spid="25"/>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blinds(horizontal)">
                                      <p:cBhvr>
                                        <p:cTn id="82" dur="500"/>
                                        <p:tgtEl>
                                          <p:spTgt spid="26"/>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blinds(horizontal)">
                                      <p:cBhvr>
                                        <p:cTn id="8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8" grpId="0"/>
      <p:bldP spid="9" grpId="0"/>
      <p:bldP spid="10" grpId="0"/>
      <p:bldP spid="11" grpId="0"/>
      <p:bldP spid="15" grpId="0"/>
      <p:bldP spid="16" grpId="0"/>
      <p:bldP spid="18" grpId="0" build="p"/>
      <p:bldP spid="19" grpId="0"/>
      <p:bldP spid="20" grpId="0"/>
      <p:bldP spid="22" grpId="0"/>
      <p:bldP spid="23" grpId="0"/>
      <p:bldP spid="24" grpId="0"/>
      <p:bldP spid="25" grpId="0"/>
      <p:bldP spid="26"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sz="3200" dirty="0" smtClean="0">
                <a:solidFill>
                  <a:srgbClr val="FF0000"/>
                </a:solidFill>
              </a:rPr>
              <a:t>Income Statement</a:t>
            </a:r>
            <a:r>
              <a:rPr lang="ar-SA" sz="3200" b="1" dirty="0" smtClean="0"/>
              <a:t>قائمة الدخل  </a:t>
            </a:r>
            <a:endParaRPr lang="en-GB" sz="3200" b="1" dirty="0"/>
          </a:p>
        </p:txBody>
      </p:sp>
      <p:sp>
        <p:nvSpPr>
          <p:cNvPr id="3" name="Content Placeholder 2"/>
          <p:cNvSpPr>
            <a:spLocks noGrp="1"/>
          </p:cNvSpPr>
          <p:nvPr>
            <p:ph idx="1"/>
          </p:nvPr>
        </p:nvSpPr>
        <p:spPr>
          <a:xfrm>
            <a:off x="179512" y="1371601"/>
            <a:ext cx="8612796" cy="4754563"/>
          </a:xfrm>
        </p:spPr>
        <p:txBody>
          <a:bodyPr/>
          <a:lstStyle/>
          <a:p>
            <a:pPr rtl="1">
              <a:defRPr/>
            </a:pPr>
            <a:r>
              <a:rPr lang="ar-SA" sz="2800" dirty="0" smtClean="0"/>
              <a:t>تهدف قائمة الدخل إلى قياس صافي دخل المنشأة في نهاية فترة زمنية معينة، وتحديد ما إذا كان ربحاً أم خسارة.</a:t>
            </a:r>
          </a:p>
          <a:p>
            <a:pPr rtl="1">
              <a:defRPr/>
            </a:pPr>
            <a:r>
              <a:rPr lang="ar-SA" sz="2800" dirty="0" smtClean="0"/>
              <a:t>يتم القياس على مرحلتين:</a:t>
            </a:r>
          </a:p>
          <a:p>
            <a:pPr marL="514350" indent="-514350" rtl="1">
              <a:defRPr/>
            </a:pPr>
            <a:r>
              <a:rPr lang="ar-SA" sz="2800" dirty="0" smtClean="0">
                <a:solidFill>
                  <a:srgbClr val="FF0000"/>
                </a:solidFill>
              </a:rPr>
              <a:t>أ- مرحلة تحديد مجمل الربح (أو الخسارة)</a:t>
            </a:r>
          </a:p>
          <a:p>
            <a:pPr marL="514350" indent="-514350">
              <a:defRPr/>
            </a:pPr>
            <a:r>
              <a:rPr lang="en-GB" sz="2800" dirty="0" smtClean="0"/>
              <a:t>(Trading Account</a:t>
            </a:r>
            <a:r>
              <a:rPr lang="ar-SA" sz="2800" dirty="0" smtClean="0"/>
              <a:t> </a:t>
            </a:r>
            <a:r>
              <a:rPr lang="ar-SA" sz="2400" dirty="0" smtClean="0"/>
              <a:t>(ويمكن أن تتم هذه الخطوة من خلال حساب المتاجرة </a:t>
            </a:r>
          </a:p>
          <a:p>
            <a:pPr marL="514350" indent="-514350">
              <a:defRPr/>
            </a:pPr>
            <a:endParaRPr lang="ar-SA" sz="2400" dirty="0" smtClean="0"/>
          </a:p>
          <a:p>
            <a:pPr marL="514350" indent="-514350">
              <a:defRPr/>
            </a:pPr>
            <a:endParaRPr lang="ar-SA" sz="900" dirty="0" smtClean="0">
              <a:solidFill>
                <a:srgbClr val="FF0000"/>
              </a:solidFill>
            </a:endParaRPr>
          </a:p>
          <a:p>
            <a:pPr marL="514350" indent="-514350">
              <a:defRPr/>
            </a:pPr>
            <a:r>
              <a:rPr lang="ar-SA" sz="2400" dirty="0" smtClean="0">
                <a:solidFill>
                  <a:srgbClr val="FF0000"/>
                </a:solidFill>
              </a:rPr>
              <a:t> ب- مرحلة تحديد صافي الربح (أو الخسارة)</a:t>
            </a:r>
          </a:p>
          <a:p>
            <a:pPr>
              <a:defRPr/>
            </a:pPr>
            <a:r>
              <a:rPr lang="en-GB" sz="2400" dirty="0" smtClean="0"/>
              <a:t>(Profit &amp; Loss Account</a:t>
            </a:r>
            <a:r>
              <a:rPr lang="ar-SA" sz="2400" dirty="0" smtClean="0"/>
              <a:t>(ويمكن أن تتم هذه الخطوة من خلال حساب الأرباح والخسائر  </a:t>
            </a:r>
            <a:endParaRPr lang="en-GB" sz="2400" dirty="0"/>
          </a:p>
        </p:txBody>
      </p:sp>
      <p:sp>
        <p:nvSpPr>
          <p:cNvPr id="5" name="Rounded Rectangle 4"/>
          <p:cNvSpPr/>
          <p:nvPr/>
        </p:nvSpPr>
        <p:spPr>
          <a:xfrm>
            <a:off x="1043608" y="3886200"/>
            <a:ext cx="6271592" cy="533400"/>
          </a:xfrm>
          <a:prstGeom prst="roundRect">
            <a:avLst/>
          </a:prstGeom>
          <a:solidFill>
            <a:schemeClr val="bg1"/>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000" dirty="0">
                <a:ln>
                  <a:solidFill>
                    <a:srgbClr val="FF3300"/>
                  </a:solidFill>
                </a:ln>
                <a:solidFill>
                  <a:schemeClr val="tx1"/>
                </a:solidFill>
              </a:rPr>
              <a:t>مجمل الربح  (أو الخسارة) =  صافي المبيعات   -    تكلفة البضاعة المباعة</a:t>
            </a:r>
            <a:endParaRPr lang="en-GB" sz="2000" dirty="0">
              <a:ln>
                <a:solidFill>
                  <a:srgbClr val="FF3300"/>
                </a:solidFill>
              </a:ln>
              <a:solidFill>
                <a:schemeClr val="tx1"/>
              </a:solidFill>
            </a:endParaRPr>
          </a:p>
        </p:txBody>
      </p:sp>
      <p:sp>
        <p:nvSpPr>
          <p:cNvPr id="6" name="Rounded Rectangle 5"/>
          <p:cNvSpPr/>
          <p:nvPr/>
        </p:nvSpPr>
        <p:spPr>
          <a:xfrm>
            <a:off x="179512" y="5638800"/>
            <a:ext cx="7807569" cy="609600"/>
          </a:xfrm>
          <a:prstGeom prst="roundRect">
            <a:avLst/>
          </a:prstGeom>
          <a:solidFill>
            <a:schemeClr val="bg1"/>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dirty="0">
                <a:ln>
                  <a:solidFill>
                    <a:srgbClr val="FF3300"/>
                  </a:solidFill>
                </a:ln>
                <a:solidFill>
                  <a:schemeClr val="tx1"/>
                </a:solidFill>
              </a:rPr>
              <a:t>صافي الربح  (أو الخسارة) = مجمل الربح  (أو الخسارة) + الإيرادات الأخرى – المصروفات التشغيلية</a:t>
            </a:r>
            <a:endParaRPr lang="en-GB" dirty="0">
              <a:ln>
                <a:solidFill>
                  <a:srgbClr val="FF3300"/>
                </a:solidFill>
              </a:ln>
              <a:solidFill>
                <a:schemeClr val="tx1"/>
              </a:solidFill>
            </a:endParaRPr>
          </a:p>
        </p:txBody>
      </p:sp>
      <p:sp>
        <p:nvSpPr>
          <p:cNvPr id="8"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6</a:t>
            </a:fld>
            <a:endParaRPr lang="en-US" dirty="0">
              <a:solidFill>
                <a:prstClr val="white"/>
              </a:solidFill>
              <a:cs typeface="Arial" pitchFamily="34" charset="0"/>
            </a:endParaRPr>
          </a:p>
        </p:txBody>
      </p:sp>
    </p:spTree>
    <p:extLst>
      <p:ext uri="{BB962C8B-B14F-4D97-AF65-F5344CB8AC3E}">
        <p14:creationId xmlns:p14="http://schemas.microsoft.com/office/powerpoint/2010/main" val="7838946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linds(horizontal)">
                                      <p:cBhvr>
                                        <p:cTn id="32" dur="500"/>
                                        <p:tgtEl>
                                          <p:spTgt spid="3">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blinds(horizontal)">
                                      <p:cBhvr>
                                        <p:cTn id="37" dur="500"/>
                                        <p:tgtEl>
                                          <p:spTgt spid="3">
                                            <p:txEl>
                                              <p:pRg st="7" end="7"/>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blinds(horizontal)">
                                      <p:cBhvr>
                                        <p:cTn id="42" dur="500"/>
                                        <p:tgtEl>
                                          <p:spTgt spid="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blinds(horizontal)">
                                      <p:cBhvr>
                                        <p:cTn id="4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dirty="0"/>
          </a:p>
        </p:txBody>
      </p:sp>
      <p:sp>
        <p:nvSpPr>
          <p:cNvPr id="272387" name="Content Placeholder 2"/>
          <p:cNvSpPr>
            <a:spLocks noGrp="1"/>
          </p:cNvSpPr>
          <p:nvPr>
            <p:ph idx="1"/>
          </p:nvPr>
        </p:nvSpPr>
        <p:spPr/>
        <p:txBody>
          <a:bodyPr/>
          <a:lstStyle/>
          <a:p>
            <a:endParaRPr lang="en-GB" smtClean="0">
              <a:cs typeface="Arial" pitchFamily="34" charset="0"/>
            </a:endParaRPr>
          </a:p>
        </p:txBody>
      </p:sp>
      <p:sp>
        <p:nvSpPr>
          <p:cNvPr id="5" name="Title 1"/>
          <p:cNvSpPr txBox="1">
            <a:spLocks/>
          </p:cNvSpPr>
          <p:nvPr/>
        </p:nvSpPr>
        <p:spPr bwMode="auto">
          <a:xfrm>
            <a:off x="914400" y="609600"/>
            <a:ext cx="6858000" cy="533400"/>
          </a:xfrm>
          <a:prstGeom prst="rect">
            <a:avLst/>
          </a:prstGeom>
          <a:solidFill>
            <a:schemeClr val="accent1">
              <a:lumMod val="20000"/>
              <a:lumOff val="80000"/>
            </a:schemeClr>
          </a:solidFill>
          <a:ln w="9525">
            <a:noFill/>
            <a:miter lim="800000"/>
            <a:headEnd/>
            <a:tailEnd/>
          </a:ln>
        </p:spPr>
        <p:txBody>
          <a:bodyPr anchor="ctr">
            <a:normAutofit fontScale="85000" lnSpcReduction="10000"/>
          </a:bodyPr>
          <a:lstStyle/>
          <a:p>
            <a:pPr rtl="0" eaLnBrk="0" hangingPunct="0">
              <a:defRPr/>
            </a:pPr>
            <a:r>
              <a:rPr lang="ar-SA" sz="3200" dirty="0">
                <a:solidFill>
                  <a:srgbClr val="376092"/>
                </a:solidFill>
                <a:latin typeface="+mj-lt"/>
                <a:ea typeface="+mj-ea"/>
                <a:cs typeface="Arial" charset="0"/>
              </a:rPr>
              <a:t>حساب المتاجرة عن السنة المنتهية في 12/30/××14هـ</a:t>
            </a:r>
            <a:endParaRPr lang="en-GB" sz="3200" dirty="0">
              <a:solidFill>
                <a:srgbClr val="376092"/>
              </a:solidFill>
              <a:latin typeface="+mj-lt"/>
              <a:ea typeface="+mj-ea"/>
              <a:cs typeface="Arial"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572775132"/>
              </p:ext>
            </p:extLst>
          </p:nvPr>
        </p:nvGraphicFramePr>
        <p:xfrm>
          <a:off x="323528" y="1757364"/>
          <a:ext cx="8503921" cy="4232071"/>
        </p:xfrm>
        <a:graphic>
          <a:graphicData uri="http://schemas.openxmlformats.org/drawingml/2006/table">
            <a:tbl>
              <a:tblPr rtl="1"/>
              <a:tblGrid>
                <a:gridCol w="848282"/>
                <a:gridCol w="3231621"/>
                <a:gridCol w="911676"/>
                <a:gridCol w="3512342"/>
              </a:tblGrid>
              <a:tr h="360261">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cs typeface="Arial" pitchFamily="34" charset="0"/>
                        </a:rPr>
                        <a:t>المبلغ</a:t>
                      </a:r>
                      <a:endParaRPr kumimoji="0" lang="en-GB" sz="2000" b="0" i="0" u="none" strike="noStrike" cap="none" normalizeH="0" baseline="0" dirty="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بيـــــــــان</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المبلغ</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بيـــــــــان</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r>
              <a:tr h="3154567">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endParaRPr kumimoji="0" lang="en-GB" sz="2000" b="1" i="0" u="none" strike="noStrike" cap="none" normalizeH="0" baseline="0" smtClean="0">
                        <a:ln>
                          <a:noFill/>
                        </a:ln>
                        <a:solidFill>
                          <a:schemeClr val="tx1"/>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endParaRPr kumimoji="0" lang="en-GB" sz="2000" b="1" i="0" u="none" strike="noStrike" cap="none" normalizeH="0" baseline="0" smtClean="0">
                        <a:ln>
                          <a:noFill/>
                        </a:ln>
                        <a:solidFill>
                          <a:schemeClr val="tx1"/>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endParaRPr kumimoji="0" lang="en-GB" sz="2000" b="1" i="0" u="none" strike="noStrike" cap="none" normalizeH="0" baseline="0" smtClean="0">
                        <a:ln>
                          <a:noFill/>
                        </a:ln>
                        <a:solidFill>
                          <a:schemeClr val="tx1"/>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endParaRPr kumimoji="0" lang="en-GB" sz="2000" b="1" i="0" u="none" strike="noStrike" cap="none" normalizeH="0" baseline="0" smtClean="0">
                        <a:ln>
                          <a:noFill/>
                        </a:ln>
                        <a:solidFill>
                          <a:schemeClr val="tx1"/>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endParaRPr kumimoji="0" lang="en-GB" sz="2000" b="1" i="0" u="none" strike="noStrike" cap="none" normalizeH="0" baseline="0" smtClean="0">
                        <a:ln>
                          <a:noFill/>
                        </a:ln>
                        <a:solidFill>
                          <a:schemeClr val="tx1"/>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endParaRPr kumimoji="0" lang="en-GB" sz="2000" b="1" i="0" u="none" strike="noStrike" cap="none" normalizeH="0" baseline="0" smtClean="0">
                        <a:ln>
                          <a:noFill/>
                        </a:ln>
                        <a:solidFill>
                          <a:schemeClr val="tx1"/>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rgbClr val="FF0000"/>
                          </a:solidFill>
                          <a:effectLst/>
                          <a:latin typeface="Calibri" pitchFamily="34" charset="0"/>
                          <a:cs typeface="Arial" pitchFamily="34" charset="0"/>
                        </a:rPr>
                        <a:t>××</a:t>
                      </a: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cs typeface="Arial" pitchFamily="34" charset="0"/>
                        </a:rPr>
                        <a:t>إلى حـ / مخزون أول الفترة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cs typeface="Arial" pitchFamily="34" charset="0"/>
                        </a:rPr>
                        <a:t>إلى حـ / المشتريات </a:t>
                      </a:r>
                      <a:endParaRPr kumimoji="0" lang="en-GB" sz="20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cs typeface="Arial" pitchFamily="34" charset="0"/>
                        </a:rPr>
                        <a:t>إلى حـ / مردودات المبيعات</a:t>
                      </a:r>
                      <a:endParaRPr kumimoji="0" lang="en-GB" sz="20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cs typeface="Arial" pitchFamily="34" charset="0"/>
                        </a:rPr>
                        <a:t>إلى حـ / مسموحات المبيعات</a:t>
                      </a:r>
                      <a:endParaRPr kumimoji="0" lang="en-GB" sz="20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cs typeface="Arial" pitchFamily="34" charset="0"/>
                        </a:rPr>
                        <a:t>إلى حـ / الخصم المسموح به</a:t>
                      </a:r>
                      <a:endParaRPr kumimoji="0" lang="en-GB" sz="20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cs typeface="Arial" pitchFamily="34" charset="0"/>
                        </a:rPr>
                        <a:t>إلى حـ / مصاريف نقل مشتريات</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cs typeface="Arial" pitchFamily="34" charset="0"/>
                        </a:rPr>
                        <a:t>إلى حـ/ رسوم جمركية على المشتريات</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cs typeface="Arial" pitchFamily="34" charset="0"/>
                        </a:rPr>
                        <a:t>إلى حـ/ عمولة وكلاء شراء</a:t>
                      </a:r>
                      <a:endParaRPr kumimoji="0" lang="en-GB" sz="20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rgbClr val="FF0000"/>
                          </a:solidFill>
                          <a:effectLst/>
                          <a:latin typeface="Calibri" pitchFamily="34" charset="0"/>
                          <a:cs typeface="Arial" pitchFamily="34" charset="0"/>
                        </a:rPr>
                        <a:t>إلى حـ / الأرباح والخسائر </a:t>
                      </a:r>
                      <a:r>
                        <a:rPr kumimoji="0" lang="ar-SA" sz="1600" b="1" i="0" u="none" strike="noStrike" cap="none" normalizeH="0" baseline="0" dirty="0" smtClean="0">
                          <a:ln>
                            <a:noFill/>
                          </a:ln>
                          <a:solidFill>
                            <a:srgbClr val="FF0000"/>
                          </a:solidFill>
                          <a:effectLst/>
                          <a:latin typeface="Calibri" pitchFamily="34" charset="0"/>
                          <a:cs typeface="Arial" pitchFamily="34" charset="0"/>
                        </a:rPr>
                        <a:t>(مجمل الربح)</a:t>
                      </a:r>
                      <a:endParaRPr kumimoji="0" lang="en-GB" sz="1600" b="0" i="0" u="none" strike="noStrike" cap="none" normalizeH="0" baseline="0" dirty="0" smtClean="0">
                        <a:ln>
                          <a:noFill/>
                        </a:ln>
                        <a:solidFill>
                          <a:srgbClr val="FF0000"/>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rgbClr val="FF0000"/>
                          </a:solidFill>
                          <a:effectLst/>
                          <a:latin typeface="Calibri" pitchFamily="34" charset="0"/>
                          <a:cs typeface="Arial" pitchFamily="34" charset="0"/>
                        </a:rPr>
                        <a:t>××</a:t>
                      </a:r>
                      <a:endParaRPr kumimoji="0" lang="en-GB" sz="2000" b="1"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من  حـ / المبيعات </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من  حـ / الخصم المكتسب</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من  حـ / مسموحات المشتريات</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من  حـ / مردودات المشتريات </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من  حـ / مخزون آخر الفترة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rgbClr val="FF0000"/>
                          </a:solidFill>
                          <a:effectLst/>
                          <a:latin typeface="Calibri" pitchFamily="34" charset="0"/>
                          <a:cs typeface="Arial" pitchFamily="34" charset="0"/>
                        </a:rPr>
                        <a:t>من حـ / الأرباح والخسائر </a:t>
                      </a:r>
                      <a:r>
                        <a:rPr kumimoji="0" lang="ar-SA" sz="1600" b="1" i="0" u="none" strike="noStrike" cap="none" normalizeH="0" baseline="0" smtClean="0">
                          <a:ln>
                            <a:noFill/>
                          </a:ln>
                          <a:solidFill>
                            <a:srgbClr val="FF0000"/>
                          </a:solidFill>
                          <a:effectLst/>
                          <a:latin typeface="Calibri" pitchFamily="34" charset="0"/>
                          <a:cs typeface="Arial" pitchFamily="34" charset="0"/>
                        </a:rPr>
                        <a:t>(مجمل الخسارة)</a:t>
                      </a:r>
                      <a:endParaRPr kumimoji="0" lang="en-GB" sz="1600" b="0" i="0" u="none" strike="noStrike" cap="none" normalizeH="0" baseline="0" smtClean="0">
                        <a:ln>
                          <a:noFill/>
                        </a:ln>
                        <a:solidFill>
                          <a:srgbClr val="FF0000"/>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r>
              <a:tr h="366610">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endParaRPr kumimoji="0" lang="en-GB" sz="2000" b="1"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endParaRPr kumimoji="0" lang="en-GB" sz="2000" b="1"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r>
            </a:tbl>
          </a:graphicData>
        </a:graphic>
      </p:graphicFrame>
      <p:sp>
        <p:nvSpPr>
          <p:cNvPr id="8" name="Text Box 95"/>
          <p:cNvSpPr txBox="1">
            <a:spLocks noChangeArrowheads="1"/>
          </p:cNvSpPr>
          <p:nvPr/>
        </p:nvSpPr>
        <p:spPr bwMode="auto">
          <a:xfrm>
            <a:off x="7596554" y="1295401"/>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b="1"/>
              <a:t>مدين</a:t>
            </a:r>
            <a:endParaRPr lang="en-GB" sz="2400" b="1"/>
          </a:p>
        </p:txBody>
      </p:sp>
      <p:sp>
        <p:nvSpPr>
          <p:cNvPr id="9" name="Text Box 95"/>
          <p:cNvSpPr txBox="1">
            <a:spLocks noChangeArrowheads="1"/>
          </p:cNvSpPr>
          <p:nvPr/>
        </p:nvSpPr>
        <p:spPr bwMode="auto">
          <a:xfrm>
            <a:off x="562707" y="1295401"/>
            <a:ext cx="8440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دائن</a:t>
            </a:r>
            <a:endParaRPr lang="en-GB" sz="2400" b="1"/>
          </a:p>
        </p:txBody>
      </p:sp>
      <p:sp>
        <p:nvSpPr>
          <p:cNvPr id="10"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7</a:t>
            </a:fld>
            <a:endParaRPr lang="en-US" dirty="0">
              <a:solidFill>
                <a:prstClr val="white"/>
              </a:solidFill>
              <a:cs typeface="Arial" pitchFamily="34" charset="0"/>
            </a:endParaRPr>
          </a:p>
        </p:txBody>
      </p:sp>
    </p:spTree>
    <p:extLst>
      <p:ext uri="{BB962C8B-B14F-4D97-AF65-F5344CB8AC3E}">
        <p14:creationId xmlns:p14="http://schemas.microsoft.com/office/powerpoint/2010/main" val="398147984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dirty="0"/>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3307707276"/>
              </p:ext>
            </p:extLst>
          </p:nvPr>
        </p:nvGraphicFramePr>
        <p:xfrm>
          <a:off x="316552" y="2057400"/>
          <a:ext cx="8496272" cy="3125788"/>
        </p:xfrm>
        <a:graphic>
          <a:graphicData uri="http://schemas.openxmlformats.org/drawingml/2006/table">
            <a:tbl>
              <a:tblPr rtl="1"/>
              <a:tblGrid>
                <a:gridCol w="1030165"/>
                <a:gridCol w="3420208"/>
                <a:gridCol w="992066"/>
                <a:gridCol w="3053833"/>
              </a:tblGrid>
              <a:tr h="496888">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cs typeface="Arial" pitchFamily="34" charset="0"/>
                        </a:rPr>
                        <a:t>المبلغ</a:t>
                      </a:r>
                      <a:endParaRPr kumimoji="0" lang="en-GB" sz="2000" b="0" i="0" u="none" strike="noStrike" cap="none" normalizeH="0" baseline="0" dirty="0" smtClean="0">
                        <a:ln>
                          <a:noFill/>
                        </a:ln>
                        <a:solidFill>
                          <a:schemeClr val="tx1"/>
                        </a:solidFill>
                        <a:effectLst/>
                        <a:latin typeface="Calibri" pitchFamily="34" charset="0"/>
                        <a:cs typeface="Arial" pitchFamily="34" charset="0"/>
                      </a:endParaRPr>
                    </a:p>
                  </a:txBody>
                  <a:tcPr marL="63305" marR="6330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بيـــــــــان</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المبلغ</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بيـــــــــان</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r>
              <a:tr h="207168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FF0000"/>
                          </a:solidFill>
                          <a:effectLst/>
                          <a:latin typeface="Calibri" pitchFamily="34" charset="0"/>
                          <a:cs typeface="Arial" pitchFamily="34" charset="0"/>
                        </a:rPr>
                        <a:t>××</a:t>
                      </a:r>
                      <a:endParaRPr kumimoji="0" lang="en-GB" sz="2400" b="1" i="0" u="none" strike="noStrike" cap="none" normalizeH="0" baseline="0" smtClean="0">
                        <a:ln>
                          <a:noFill/>
                        </a:ln>
                        <a:solidFill>
                          <a:srgbClr val="FF0000"/>
                        </a:solidFill>
                        <a:effectLst/>
                        <a:latin typeface="Calibri" pitchFamily="34" charset="0"/>
                        <a:cs typeface="Arial" pitchFamily="34" charset="0"/>
                      </a:endParaRPr>
                    </a:p>
                  </a:txBody>
                  <a:tcPr marL="63305" marR="6330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إلى حـ / مصاريف نقل مبيعات</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إلى حـ /مصاريف بيعية أخرى</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إلى حـ / مصاريف الإدارة العامة</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rgbClr val="FF0000"/>
                          </a:solidFill>
                          <a:effectLst/>
                          <a:latin typeface="Calibri" pitchFamily="34" charset="0"/>
                          <a:cs typeface="Arial" pitchFamily="34" charset="0"/>
                        </a:rPr>
                        <a:t>إلى حـ / جاري المالك </a:t>
                      </a:r>
                      <a:r>
                        <a:rPr kumimoji="0" lang="ar-SA" sz="1600" b="1" i="0" u="none" strike="noStrike" cap="none" normalizeH="0" baseline="0" smtClean="0">
                          <a:ln>
                            <a:noFill/>
                          </a:ln>
                          <a:solidFill>
                            <a:srgbClr val="FF0000"/>
                          </a:solidFill>
                          <a:effectLst/>
                          <a:latin typeface="Calibri" pitchFamily="34" charset="0"/>
                          <a:cs typeface="Arial" pitchFamily="34" charset="0"/>
                        </a:rPr>
                        <a:t>(صافي الربح)</a:t>
                      </a:r>
                      <a:endParaRPr kumimoji="0" lang="en-GB" sz="1600" b="0" i="0" u="none" strike="noStrike" cap="none" normalizeH="0" baseline="0" smtClean="0">
                        <a:ln>
                          <a:noFill/>
                        </a:ln>
                        <a:solidFill>
                          <a:srgbClr val="FF0000"/>
                        </a:solidFill>
                        <a:effectLst/>
                        <a:latin typeface="Calibri" pitchFamily="34" charset="0"/>
                        <a:cs typeface="Arial" pitchFamily="34" charset="0"/>
                      </a:endParaRPr>
                    </a:p>
                  </a:txBody>
                  <a:tcPr marL="63305" marR="6330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smtClean="0">
                          <a:ln>
                            <a:noFill/>
                          </a:ln>
                          <a:solidFill>
                            <a:srgbClr val="FF0000"/>
                          </a:solidFill>
                          <a:effectLst/>
                          <a:latin typeface="Calibri" pitchFamily="34" charset="0"/>
                          <a:cs typeface="Arial" pitchFamily="34" charset="0"/>
                        </a:rPr>
                        <a:t>××</a:t>
                      </a:r>
                      <a:endParaRPr kumimoji="0" lang="en-GB" sz="2400" b="1" i="0" u="none" strike="noStrike" cap="none" normalizeH="0" baseline="0" smtClean="0">
                        <a:ln>
                          <a:noFill/>
                        </a:ln>
                        <a:solidFill>
                          <a:srgbClr val="FF0000"/>
                        </a:solidFill>
                        <a:effectLst/>
                        <a:latin typeface="Calibri" pitchFamily="34" charset="0"/>
                        <a:cs typeface="Arial" pitchFamily="34" charset="0"/>
                      </a:endParaRPr>
                    </a:p>
                  </a:txBody>
                  <a:tcPr marL="63305" marR="6330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cs typeface="Arial" pitchFamily="34" charset="0"/>
                        </a:rPr>
                        <a:t>من حـ / المتاجرة (مجمل الربح)</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rgbClr val="FF0000"/>
                          </a:solidFill>
                          <a:effectLst/>
                          <a:latin typeface="Calibri" pitchFamily="34" charset="0"/>
                          <a:cs typeface="Arial" pitchFamily="34" charset="0"/>
                        </a:rPr>
                        <a:t>من حـ / جاري المالك </a:t>
                      </a:r>
                      <a:r>
                        <a:rPr kumimoji="0" lang="ar-SA" sz="1600" b="1" i="0" u="none" strike="noStrike" cap="none" normalizeH="0" baseline="0" dirty="0" smtClean="0">
                          <a:ln>
                            <a:noFill/>
                          </a:ln>
                          <a:solidFill>
                            <a:srgbClr val="FF0000"/>
                          </a:solidFill>
                          <a:effectLst/>
                          <a:latin typeface="Calibri" pitchFamily="34" charset="0"/>
                          <a:cs typeface="Arial" pitchFamily="34" charset="0"/>
                        </a:rPr>
                        <a:t>(صافي الخسارة)</a:t>
                      </a:r>
                      <a:endParaRPr kumimoji="0" lang="en-GB" sz="1600" b="0" i="0" u="none" strike="noStrike" cap="none" normalizeH="0" baseline="0" dirty="0" smtClean="0">
                        <a:ln>
                          <a:noFill/>
                        </a:ln>
                        <a:solidFill>
                          <a:srgbClr val="FF0000"/>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Calibri" pitchFamily="34" charset="0"/>
                        <a:cs typeface="Arial" pitchFamily="34" charset="0"/>
                      </a:endParaRPr>
                    </a:p>
                  </a:txBody>
                  <a:tcPr marL="63305" marR="6330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r>
              <a:tr h="557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Calibri" pitchFamily="34" charset="0"/>
                          <a:cs typeface="Arial" pitchFamily="34" charset="0"/>
                        </a:rPr>
                        <a:t>×××</a:t>
                      </a:r>
                      <a:endParaRPr kumimoji="0" lang="en-GB" sz="2400" b="1"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Calibri" pitchFamily="34" charset="0"/>
                          <a:cs typeface="Arial" pitchFamily="34" charset="0"/>
                        </a:rPr>
                        <a:t>×××</a:t>
                      </a:r>
                      <a:endParaRPr kumimoji="0" lang="en-GB" sz="2400" b="1"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ar-SA" sz="20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r>
            </a:tbl>
          </a:graphicData>
        </a:graphic>
      </p:graphicFrame>
      <p:sp>
        <p:nvSpPr>
          <p:cNvPr id="273433" name="Slide Number Placeholder 3"/>
          <p:cNvSpPr>
            <a:spLocks noGrp="1"/>
          </p:cNvSpPr>
          <p:nvPr>
            <p:ph type="sldNum" sz="quarter" idx="4294967295"/>
          </p:nvPr>
        </p:nvSpPr>
        <p:spPr bwMode="auto">
          <a:xfrm>
            <a:off x="1943100" y="6376989"/>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ABEAF10-9569-41D6-BE10-9E0FC3B919CC}" type="slidenum">
              <a:rPr lang="ar-SA" smtClean="0">
                <a:solidFill>
                  <a:schemeClr val="bg1"/>
                </a:solidFill>
                <a:latin typeface="Calibri" pitchFamily="34" charset="0"/>
              </a:rPr>
              <a:pPr eaLnBrk="1" hangingPunct="1"/>
              <a:t>8</a:t>
            </a:fld>
            <a:endParaRPr lang="en-US" smtClean="0">
              <a:solidFill>
                <a:schemeClr val="bg1"/>
              </a:solidFill>
              <a:latin typeface="Calibri" pitchFamily="34" charset="0"/>
            </a:endParaRPr>
          </a:p>
        </p:txBody>
      </p:sp>
      <p:sp>
        <p:nvSpPr>
          <p:cNvPr id="6" name="Title 1"/>
          <p:cNvSpPr txBox="1">
            <a:spLocks/>
          </p:cNvSpPr>
          <p:nvPr/>
        </p:nvSpPr>
        <p:spPr bwMode="auto">
          <a:xfrm>
            <a:off x="492369" y="609600"/>
            <a:ext cx="7877908" cy="533400"/>
          </a:xfrm>
          <a:prstGeom prst="rect">
            <a:avLst/>
          </a:prstGeom>
          <a:solidFill>
            <a:schemeClr val="accent1">
              <a:lumMod val="20000"/>
              <a:lumOff val="80000"/>
            </a:schemeClr>
          </a:solidFill>
          <a:ln w="9525">
            <a:noFill/>
            <a:miter lim="800000"/>
            <a:headEnd/>
            <a:tailEnd/>
          </a:ln>
        </p:spPr>
        <p:txBody>
          <a:bodyPr anchor="ctr"/>
          <a:lstStyle/>
          <a:p>
            <a:pPr rtl="0" eaLnBrk="0" hangingPunct="0">
              <a:defRPr/>
            </a:pPr>
            <a:r>
              <a:rPr lang="ar-SA" sz="3200" dirty="0">
                <a:solidFill>
                  <a:srgbClr val="376092"/>
                </a:solidFill>
                <a:latin typeface="+mj-lt"/>
                <a:ea typeface="+mj-ea"/>
                <a:cs typeface="Arial" charset="0"/>
              </a:rPr>
              <a:t>حساب الأرباح والخسائر عن السنة المنتهية في 12/30/××14هـ</a:t>
            </a:r>
            <a:endParaRPr lang="en-GB" sz="3200" dirty="0">
              <a:solidFill>
                <a:srgbClr val="376092"/>
              </a:solidFill>
              <a:latin typeface="+mj-lt"/>
              <a:ea typeface="+mj-ea"/>
              <a:cs typeface="Arial" charset="0"/>
            </a:endParaRPr>
          </a:p>
        </p:txBody>
      </p:sp>
      <p:sp>
        <p:nvSpPr>
          <p:cNvPr id="9" name="Text Box 95"/>
          <p:cNvSpPr txBox="1">
            <a:spLocks noChangeArrowheads="1"/>
          </p:cNvSpPr>
          <p:nvPr/>
        </p:nvSpPr>
        <p:spPr bwMode="auto">
          <a:xfrm>
            <a:off x="7807569" y="1524001"/>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b="1"/>
              <a:t>مدين</a:t>
            </a:r>
            <a:endParaRPr lang="en-GB" sz="2400" b="1"/>
          </a:p>
        </p:txBody>
      </p:sp>
      <p:sp>
        <p:nvSpPr>
          <p:cNvPr id="10" name="Text Box 95"/>
          <p:cNvSpPr txBox="1">
            <a:spLocks noChangeArrowheads="1"/>
          </p:cNvSpPr>
          <p:nvPr/>
        </p:nvSpPr>
        <p:spPr bwMode="auto">
          <a:xfrm>
            <a:off x="562707" y="1524001"/>
            <a:ext cx="8440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دائن</a:t>
            </a:r>
            <a:endParaRPr lang="en-GB" sz="2400" b="1"/>
          </a:p>
        </p:txBody>
      </p:sp>
      <p:sp>
        <p:nvSpPr>
          <p:cNvPr id="12" name="Slide Number Placeholder 3"/>
          <p:cNvSpPr txBox="1">
            <a:spLocks/>
          </p:cNvSpPr>
          <p:nvPr/>
        </p:nvSpPr>
        <p:spPr bwMode="auto">
          <a:xfrm>
            <a:off x="4621725" y="6448251"/>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8</a:t>
            </a:fld>
            <a:endParaRPr lang="en-US" dirty="0">
              <a:solidFill>
                <a:prstClr val="white"/>
              </a:solidFill>
              <a:cs typeface="Arial" pitchFamily="34" charset="0"/>
            </a:endParaRPr>
          </a:p>
        </p:txBody>
      </p:sp>
    </p:spTree>
    <p:extLst>
      <p:ext uri="{BB962C8B-B14F-4D97-AF65-F5344CB8AC3E}">
        <p14:creationId xmlns:p14="http://schemas.microsoft.com/office/powerpoint/2010/main" val="137037883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2594929754"/>
              </p:ext>
            </p:extLst>
          </p:nvPr>
        </p:nvGraphicFramePr>
        <p:xfrm>
          <a:off x="539553" y="1678305"/>
          <a:ext cx="8208912" cy="4486656"/>
        </p:xfrm>
        <a:graphic>
          <a:graphicData uri="http://schemas.openxmlformats.org/drawingml/2006/table">
            <a:tbl>
              <a:tblPr rtl="1"/>
              <a:tblGrid>
                <a:gridCol w="1088100"/>
                <a:gridCol w="3003870"/>
                <a:gridCol w="1045289"/>
                <a:gridCol w="3071653"/>
              </a:tblGrid>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dirty="0" smtClean="0">
                          <a:ln>
                            <a:noFill/>
                          </a:ln>
                          <a:solidFill>
                            <a:schemeClr val="tx1"/>
                          </a:solidFill>
                          <a:effectLst/>
                          <a:latin typeface="Calibri" pitchFamily="34" charset="0"/>
                          <a:cs typeface="Arial" pitchFamily="34" charset="0"/>
                        </a:rPr>
                        <a:t>المبلغ</a:t>
                      </a:r>
                      <a:endParaRPr kumimoji="0" lang="en-GB" sz="1600" b="0" i="0" u="none" strike="noStrike" cap="none" normalizeH="0" baseline="0" dirty="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dirty="0" smtClean="0">
                          <a:ln>
                            <a:noFill/>
                          </a:ln>
                          <a:solidFill>
                            <a:schemeClr val="tx1"/>
                          </a:solidFill>
                          <a:effectLst/>
                          <a:latin typeface="Calibri" pitchFamily="34" charset="0"/>
                          <a:cs typeface="Arial" pitchFamily="34" charset="0"/>
                        </a:rPr>
                        <a:t>بيـــــــــــــــــــــــــــان</a:t>
                      </a:r>
                      <a:endParaRPr kumimoji="0" lang="en-GB" sz="1600" b="0" i="0" u="none" strike="noStrike" cap="none" normalizeH="0" baseline="0" dirty="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المبلغ</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بيــــــــــــــــــــــــــــــان</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dirty="0" smtClean="0">
                          <a:ln>
                            <a:noFill/>
                          </a:ln>
                          <a:solidFill>
                            <a:schemeClr val="tx1"/>
                          </a:solidFill>
                          <a:effectLst/>
                          <a:latin typeface="Calibri" pitchFamily="34" charset="0"/>
                          <a:cs typeface="Arial" pitchFamily="34" charset="0"/>
                        </a:rPr>
                        <a:t>إلى حـ / مخزون أول الفترة</a:t>
                      </a:r>
                      <a:endParaRPr kumimoji="0" lang="en-GB" sz="1600" b="0" i="0" u="none" strike="noStrike" cap="none" normalizeH="0" baseline="0" dirty="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من  حـ / المبيعات </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 المشتريات</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من  حـ / الخصم المكتسب</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 مردودات المبيعات</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من  حـ / مسموحات المشتريات</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 مسموحات المبيعات</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من  حـ / مردودات المشتريات </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 الخصم المسموح به</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من  حـ / مخزون آخر المدة</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 ××</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 مصاريف نقل للداخل</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رسوم جمركية على المشتريات</a:t>
                      </a: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عمولة وكلاء شراء</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rgbClr val="FF0000"/>
                          </a:solidFill>
                          <a:effectLst/>
                          <a:latin typeface="Calibri" pitchFamily="34" charset="0"/>
                          <a:cs typeface="Arial" pitchFamily="34" charset="0"/>
                        </a:rPr>
                        <a:t>××</a:t>
                      </a:r>
                      <a:endParaRPr kumimoji="0" lang="en-GB" sz="1600" b="0" i="0" u="none" strike="noStrike" cap="none" normalizeH="0" baseline="0" smtClean="0">
                        <a:ln>
                          <a:noFill/>
                        </a:ln>
                        <a:solidFill>
                          <a:srgbClr val="FF0000"/>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rgbClr val="FF0000"/>
                          </a:solidFill>
                          <a:effectLst/>
                          <a:latin typeface="Calibri" pitchFamily="34" charset="0"/>
                          <a:cs typeface="Arial" pitchFamily="34" charset="0"/>
                        </a:rPr>
                        <a:t>مجمل الربح </a:t>
                      </a:r>
                      <a:endParaRPr kumimoji="0" lang="en-GB" sz="1600" b="0" i="0" u="none" strike="noStrike" cap="none" normalizeH="0" baseline="0" smtClean="0">
                        <a:ln>
                          <a:noFill/>
                        </a:ln>
                        <a:solidFill>
                          <a:srgbClr val="FF0000"/>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justLow" defTabSz="914400" rtl="1" eaLnBrk="1" fontAlgn="base" latinLnBrk="0" hangingPunct="1">
                        <a:lnSpc>
                          <a:spcPct val="115000"/>
                        </a:lnSpc>
                        <a:spcBef>
                          <a:spcPct val="0"/>
                        </a:spcBef>
                        <a:spcAft>
                          <a:spcPct val="0"/>
                        </a:spcAft>
                        <a:buClrTx/>
                        <a:buSzTx/>
                        <a:buFontTx/>
                        <a:buNone/>
                        <a:tabLst/>
                      </a:pPr>
                      <a:endParaRPr kumimoji="0" lang="ar-SA"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 مصاريف نقل للخارج </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rgbClr val="FF0000"/>
                          </a:solidFill>
                          <a:effectLst/>
                          <a:latin typeface="Calibri" pitchFamily="34" charset="0"/>
                          <a:cs typeface="Arial" pitchFamily="34" charset="0"/>
                        </a:rPr>
                        <a:t>××</a:t>
                      </a:r>
                      <a:endParaRPr kumimoji="0" lang="en-GB" sz="1600" b="0" i="0" u="none" strike="noStrike" cap="none" normalizeH="0" baseline="0" smtClean="0">
                        <a:ln>
                          <a:noFill/>
                        </a:ln>
                        <a:solidFill>
                          <a:srgbClr val="FF0000"/>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rgbClr val="FF0000"/>
                          </a:solidFill>
                          <a:effectLst/>
                          <a:latin typeface="Calibri" pitchFamily="34" charset="0"/>
                          <a:cs typeface="Arial" pitchFamily="34" charset="0"/>
                        </a:rPr>
                        <a:t>مجمل الربح </a:t>
                      </a:r>
                      <a:endParaRPr kumimoji="0" lang="en-GB" sz="1600" b="0" i="0" u="none" strike="noStrike" cap="none" normalizeH="0" baseline="0" smtClean="0">
                        <a:ln>
                          <a:noFill/>
                        </a:ln>
                        <a:solidFill>
                          <a:srgbClr val="FF0000"/>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/مصاريف بيعية أخرى</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justLow"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من حـ/ إيراد العقار</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 مصاريف الإدارة العامة</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justLow" defTabSz="914400" rtl="1" eaLnBrk="1" fontAlgn="base" latinLnBrk="0" hangingPunct="1">
                        <a:lnSpc>
                          <a:spcPct val="115000"/>
                        </a:lnSpc>
                        <a:spcBef>
                          <a:spcPct val="0"/>
                        </a:spcBef>
                        <a:spcAft>
                          <a:spcPct val="0"/>
                        </a:spcAft>
                        <a:buClrTx/>
                        <a:buSzTx/>
                        <a:buFontTx/>
                        <a:buNone/>
                        <a:tabLst/>
                      </a:pPr>
                      <a:endParaRPr kumimoji="0" lang="ar-SA"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justLow" defTabSz="914400" rtl="1" eaLnBrk="1" fontAlgn="base" latinLnBrk="0" hangingPunct="1">
                        <a:lnSpc>
                          <a:spcPct val="115000"/>
                        </a:lnSpc>
                        <a:spcBef>
                          <a:spcPct val="0"/>
                        </a:spcBef>
                        <a:spcAft>
                          <a:spcPct val="0"/>
                        </a:spcAft>
                        <a:buClrTx/>
                        <a:buSzTx/>
                        <a:buFontTx/>
                        <a:buNone/>
                        <a:tabLst/>
                      </a:pPr>
                      <a:endParaRPr kumimoji="0" lang="ar-SA"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rgbClr val="FF0000"/>
                          </a:solidFill>
                          <a:effectLst/>
                          <a:latin typeface="Calibri" pitchFamily="34" charset="0"/>
                          <a:cs typeface="Arial" pitchFamily="34" charset="0"/>
                        </a:rPr>
                        <a:t>××</a:t>
                      </a:r>
                      <a:endParaRPr kumimoji="0" lang="en-GB" sz="1600" b="0" i="0" u="none" strike="noStrike" cap="none" normalizeH="0" baseline="0" smtClean="0">
                        <a:ln>
                          <a:noFill/>
                        </a:ln>
                        <a:solidFill>
                          <a:srgbClr val="FF0000"/>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rgbClr val="FF0000"/>
                          </a:solidFill>
                          <a:effectLst/>
                          <a:latin typeface="Calibri" pitchFamily="34" charset="0"/>
                          <a:cs typeface="Arial" pitchFamily="34" charset="0"/>
                        </a:rPr>
                        <a:t>إلى حـ / جاري المالك ( صافي الربح )</a:t>
                      </a:r>
                      <a:endParaRPr kumimoji="0" lang="en-GB" sz="1600" b="0" i="0" u="none" strike="noStrike" cap="none" normalizeH="0" baseline="0" smtClean="0">
                        <a:ln>
                          <a:noFill/>
                        </a:ln>
                        <a:solidFill>
                          <a:srgbClr val="FF0000"/>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justLow" defTabSz="914400" rtl="1" eaLnBrk="1" fontAlgn="base" latinLnBrk="0" hangingPunct="1">
                        <a:lnSpc>
                          <a:spcPct val="115000"/>
                        </a:lnSpc>
                        <a:spcBef>
                          <a:spcPct val="0"/>
                        </a:spcBef>
                        <a:spcAft>
                          <a:spcPct val="0"/>
                        </a:spcAft>
                        <a:buClrTx/>
                        <a:buSzTx/>
                        <a:buFontTx/>
                        <a:buNone/>
                        <a:tabLst/>
                      </a:pPr>
                      <a:endParaRPr kumimoji="0" lang="ar-SA"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justLow" defTabSz="914400" rtl="1" eaLnBrk="1" fontAlgn="base" latinLnBrk="0" hangingPunct="1">
                        <a:lnSpc>
                          <a:spcPct val="115000"/>
                        </a:lnSpc>
                        <a:spcBef>
                          <a:spcPct val="0"/>
                        </a:spcBef>
                        <a:spcAft>
                          <a:spcPct val="0"/>
                        </a:spcAft>
                        <a:buClrTx/>
                        <a:buSzTx/>
                        <a:buFontTx/>
                        <a:buNone/>
                        <a:tabLst/>
                      </a:pPr>
                      <a:endParaRPr kumimoji="0" lang="ar-SA"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r>
            </a:tbl>
          </a:graphicData>
        </a:graphic>
      </p:graphicFrame>
      <p:sp>
        <p:nvSpPr>
          <p:cNvPr id="5" name="Title 1"/>
          <p:cNvSpPr txBox="1">
            <a:spLocks/>
          </p:cNvSpPr>
          <p:nvPr/>
        </p:nvSpPr>
        <p:spPr bwMode="auto">
          <a:xfrm>
            <a:off x="703385" y="609600"/>
            <a:ext cx="7666892" cy="533400"/>
          </a:xfrm>
          <a:prstGeom prst="rect">
            <a:avLst/>
          </a:prstGeom>
          <a:solidFill>
            <a:schemeClr val="accent1">
              <a:lumMod val="20000"/>
              <a:lumOff val="80000"/>
            </a:schemeClr>
          </a:solidFill>
          <a:ln w="9525">
            <a:noFill/>
            <a:miter lim="800000"/>
            <a:headEnd/>
            <a:tailEnd/>
          </a:ln>
        </p:spPr>
        <p:txBody>
          <a:bodyPr anchor="ctr"/>
          <a:lstStyle/>
          <a:p>
            <a:pPr algn="ctr" rtl="0" eaLnBrk="0" hangingPunct="0">
              <a:defRPr/>
            </a:pPr>
            <a:r>
              <a:rPr lang="ar-SA" sz="2800" dirty="0">
                <a:solidFill>
                  <a:srgbClr val="376092"/>
                </a:solidFill>
                <a:latin typeface="+mj-lt"/>
                <a:ea typeface="+mj-ea"/>
                <a:cs typeface="Arial" charset="0"/>
              </a:rPr>
              <a:t>حساب ملخص الدخل عن السنة المنتهية في 12/30/××14هـ</a:t>
            </a:r>
            <a:endParaRPr lang="en-GB" sz="2800" dirty="0">
              <a:solidFill>
                <a:srgbClr val="376092"/>
              </a:solidFill>
              <a:latin typeface="+mj-lt"/>
              <a:ea typeface="+mj-ea"/>
              <a:cs typeface="Arial" charset="0"/>
            </a:endParaRPr>
          </a:p>
        </p:txBody>
      </p:sp>
      <p:sp>
        <p:nvSpPr>
          <p:cNvPr id="6" name="Text Box 95"/>
          <p:cNvSpPr txBox="1">
            <a:spLocks noChangeArrowheads="1"/>
          </p:cNvSpPr>
          <p:nvPr/>
        </p:nvSpPr>
        <p:spPr bwMode="auto">
          <a:xfrm>
            <a:off x="7310471" y="1278255"/>
            <a:ext cx="914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000" b="1" dirty="0"/>
              <a:t>مدين</a:t>
            </a:r>
            <a:endParaRPr lang="en-GB" sz="2000" b="1" dirty="0"/>
          </a:p>
        </p:txBody>
      </p:sp>
      <p:sp>
        <p:nvSpPr>
          <p:cNvPr id="7" name="Text Box 95"/>
          <p:cNvSpPr txBox="1">
            <a:spLocks noChangeArrowheads="1"/>
          </p:cNvSpPr>
          <p:nvPr/>
        </p:nvSpPr>
        <p:spPr bwMode="auto">
          <a:xfrm>
            <a:off x="1195754" y="1278255"/>
            <a:ext cx="8440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000" b="1" dirty="0"/>
              <a:t>دائن</a:t>
            </a:r>
            <a:endParaRPr lang="en-GB" sz="2000" b="1" dirty="0"/>
          </a:p>
        </p:txBody>
      </p:sp>
      <p:sp>
        <p:nvSpPr>
          <p:cNvPr id="67586" name="Line 2"/>
          <p:cNvSpPr>
            <a:spLocks noChangeShapeType="1"/>
          </p:cNvSpPr>
          <p:nvPr/>
        </p:nvSpPr>
        <p:spPr bwMode="auto">
          <a:xfrm flipH="1">
            <a:off x="4220308" y="4495800"/>
            <a:ext cx="3024554" cy="45720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11"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9</a:t>
            </a:fld>
            <a:endParaRPr lang="en-US" dirty="0">
              <a:solidFill>
                <a:prstClr val="white"/>
              </a:solidFill>
              <a:cs typeface="Arial" pitchFamily="34" charset="0"/>
            </a:endParaRPr>
          </a:p>
        </p:txBody>
      </p:sp>
    </p:spTree>
    <p:extLst>
      <p:ext uri="{BB962C8B-B14F-4D97-AF65-F5344CB8AC3E}">
        <p14:creationId xmlns:p14="http://schemas.microsoft.com/office/powerpoint/2010/main" val="19509580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7586"/>
                                        </p:tgtEl>
                                        <p:attrNameLst>
                                          <p:attrName>style.visibility</p:attrName>
                                        </p:attrNameLst>
                                      </p:cBhvr>
                                      <p:to>
                                        <p:strVal val="visible"/>
                                      </p:to>
                                    </p:set>
                                    <p:animEffect transition="in" filter="blinds(horizontal)">
                                      <p:cBhvr>
                                        <p:cTn id="27" dur="500"/>
                                        <p:tgtEl>
                                          <p:spTgt spid="675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6758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6925" y="332656"/>
            <a:ext cx="8229600" cy="994122"/>
          </a:xfrm>
          <a:solidFill>
            <a:schemeClr val="accent1"/>
          </a:solidFill>
        </p:spPr>
        <p:txBody>
          <a:bodyPr/>
          <a:lstStyle/>
          <a:p>
            <a:r>
              <a:rPr lang="ar-SA" sz="3200" dirty="0" smtClean="0">
                <a:solidFill>
                  <a:srgbClr val="FF0000"/>
                </a:solidFill>
                <a:cs typeface="Arial" pitchFamily="34" charset="0"/>
              </a:rPr>
              <a:t>تابع ملاحظات عامة على حساب ملخص الدخل</a:t>
            </a:r>
            <a:endParaRPr lang="en-GB" sz="3200" dirty="0" smtClean="0">
              <a:solidFill>
                <a:srgbClr val="FF0000"/>
              </a:solidFill>
              <a:cs typeface="Arial" pitchFamily="34" charset="0"/>
            </a:endParaRPr>
          </a:p>
        </p:txBody>
      </p:sp>
      <p:sp>
        <p:nvSpPr>
          <p:cNvPr id="3" name="Content Placeholder 2"/>
          <p:cNvSpPr>
            <a:spLocks noGrp="1"/>
          </p:cNvSpPr>
          <p:nvPr>
            <p:ph idx="1"/>
          </p:nvPr>
        </p:nvSpPr>
        <p:spPr>
          <a:xfrm>
            <a:off x="457200" y="1371601"/>
            <a:ext cx="8053754" cy="4754563"/>
          </a:xfrm>
        </p:spPr>
        <p:txBody>
          <a:bodyPr/>
          <a:lstStyle/>
          <a:p>
            <a:pPr algn="just" rtl="1">
              <a:buFont typeface="Arial" pitchFamily="34" charset="0"/>
              <a:buChar char="•"/>
            </a:pPr>
            <a:r>
              <a:rPr lang="ar-SA" sz="2400" dirty="0" smtClean="0">
                <a:cs typeface="Arial" pitchFamily="34" charset="0"/>
              </a:rPr>
              <a:t>هناك مصاريف تأمين مستردة (غير مستنفدة) مثل التأمين على الهاتف والتأمين على عداد الكهرباء وما إلى ذلك، لذا فهي تعتبر من بنود الأصول وتظهر ضمن الأصول في قائمة المركز المالي في نهاية السنة المالية، أما مصروفات التأمين الدورية السنوية مثل أقساط التأمين ضد السرقة أو الحريق أو المخاطر وما إلى ذلك، فتحمل على حساب ملخص الدخل في نهاية السنة المالية</a:t>
            </a:r>
          </a:p>
          <a:p>
            <a:pPr algn="just" rtl="1"/>
            <a:endParaRPr lang="ar-SA" sz="2400" dirty="0" smtClean="0">
              <a:cs typeface="Arial" pitchFamily="34" charset="0"/>
            </a:endParaRPr>
          </a:p>
          <a:p>
            <a:pPr algn="just" rtl="1">
              <a:buFont typeface="Arial" pitchFamily="34" charset="0"/>
              <a:buChar char="•"/>
            </a:pPr>
            <a:r>
              <a:rPr lang="ar-SA" sz="2400" dirty="0" smtClean="0">
                <a:cs typeface="Arial" pitchFamily="34" charset="0"/>
              </a:rPr>
              <a:t>ليس لمخزون (بضاعة) آخر الفترة رصيد يظهر ضمن أرصدة ميزان المراجعة، وإنما يأتي عن طريق الجرد في نهاية الفترة، ويتم تقييمه طبقاً لقاعدة التكلفة أو السوق أيهما أقل تطبيقاً لمبدأ الحيطة والحذر. أي إذا توافرت معلومات عن قيمة مخزون آخر الفترة بسعر التكلفة وبسعر السوق، نأخذ دائماً السعر الأقل ونضعه مرة في حـ/ ملخص الدخل في الجانب الدائن ضمن الجزء الخاص بقياس مجمل الربح، ومرة أخرى ضمن الأصول المتداولة بقائمة المركز المالي.</a:t>
            </a: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10</a:t>
            </a:fld>
            <a:endParaRPr lang="en-US" dirty="0">
              <a:solidFill>
                <a:prstClr val="white"/>
              </a:solidFill>
              <a:cs typeface="Arial" pitchFamily="34" charset="0"/>
            </a:endParaRPr>
          </a:p>
        </p:txBody>
      </p:sp>
    </p:spTree>
    <p:extLst>
      <p:ext uri="{BB962C8B-B14F-4D97-AF65-F5344CB8AC3E}">
        <p14:creationId xmlns:p14="http://schemas.microsoft.com/office/powerpoint/2010/main" val="372426148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1336431" y="0"/>
            <a:ext cx="6119446"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ar-SA" b="1"/>
              <a:t> </a:t>
            </a:r>
            <a:r>
              <a:rPr lang="ar-SA" b="1">
                <a:solidFill>
                  <a:srgbClr val="FF0000"/>
                </a:solidFill>
              </a:rPr>
              <a:t>شكل قائمة الدخل</a:t>
            </a:r>
            <a:r>
              <a:rPr lang="ar-SA"/>
              <a:t/>
            </a:r>
            <a:br>
              <a:rPr lang="ar-SA"/>
            </a:br>
            <a:r>
              <a:rPr lang="ar-SA" sz="1600" b="1"/>
              <a:t>مجرد إعادة عرض لنفس المعلومات الواردة بحساب ملخص الدخل ولكن في شكل قائمة</a:t>
            </a:r>
            <a:endParaRPr lang="en-GB" sz="1600" b="1"/>
          </a:p>
        </p:txBody>
      </p:sp>
      <p:sp>
        <p:nvSpPr>
          <p:cNvPr id="72705" name="Rectangle 1"/>
          <p:cNvSpPr>
            <a:spLocks noChangeArrowheads="1"/>
          </p:cNvSpPr>
          <p:nvPr/>
        </p:nvSpPr>
        <p:spPr bwMode="auto">
          <a:xfrm>
            <a:off x="1828800" y="615950"/>
            <a:ext cx="5627077" cy="338138"/>
          </a:xfrm>
          <a:prstGeom prst="rect">
            <a:avLst/>
          </a:prstGeom>
          <a:solidFill>
            <a:schemeClr val="accent1">
              <a:lumMod val="20000"/>
              <a:lumOff val="80000"/>
            </a:schemeClr>
          </a:solidFill>
          <a:ln w="9525">
            <a:noFill/>
            <a:miter lim="800000"/>
            <a:headEnd/>
            <a:tailEnd/>
          </a:ln>
          <a:effectLst/>
        </p:spPr>
        <p:txBody>
          <a:bodyPr anchor="ctr">
            <a:spAutoFit/>
          </a:bodyPr>
          <a:lstStyle/>
          <a:p>
            <a:pPr algn="ctr">
              <a:defRPr/>
            </a:pPr>
            <a:r>
              <a:rPr lang="ar-SA" sz="1600" b="1">
                <a:latin typeface="Calibri" pitchFamily="34" charset="0"/>
              </a:rPr>
              <a:t>قائمة الدخل </a:t>
            </a:r>
            <a:r>
              <a:rPr lang="ar-SA" sz="1600" b="1">
                <a:ea typeface="Calibri" pitchFamily="34" charset="0"/>
                <a:cs typeface="Simplified Arabic" pitchFamily="2" charset="-78"/>
              </a:rPr>
              <a:t>لمنشأة (×××) </a:t>
            </a:r>
            <a:r>
              <a:rPr lang="ar-SA" sz="1600" b="1">
                <a:latin typeface="Calibri" pitchFamily="34" charset="0"/>
              </a:rPr>
              <a:t>عن السنة المنتهية في 30 /12 / ××14هـ</a:t>
            </a:r>
            <a:endParaRPr lang="ar-SA" sz="1600"/>
          </a:p>
        </p:txBody>
      </p:sp>
      <p:graphicFrame>
        <p:nvGraphicFramePr>
          <p:cNvPr id="5" name="Table 4"/>
          <p:cNvGraphicFramePr>
            <a:graphicFrameLocks noGrp="1"/>
          </p:cNvGraphicFramePr>
          <p:nvPr>
            <p:extLst>
              <p:ext uri="{D42A27DB-BD31-4B8C-83A1-F6EECF244321}">
                <p14:modId xmlns:p14="http://schemas.microsoft.com/office/powerpoint/2010/main" val="3780576014"/>
              </p:ext>
            </p:extLst>
          </p:nvPr>
        </p:nvGraphicFramePr>
        <p:xfrm>
          <a:off x="683569" y="914400"/>
          <a:ext cx="7320527" cy="5408613"/>
        </p:xfrm>
        <a:graphic>
          <a:graphicData uri="http://schemas.openxmlformats.org/drawingml/2006/table">
            <a:tbl>
              <a:tblPr rtl="1"/>
              <a:tblGrid>
                <a:gridCol w="3221330"/>
                <a:gridCol w="941466"/>
                <a:gridCol w="1052034"/>
                <a:gridCol w="1052036"/>
                <a:gridCol w="1053661"/>
              </a:tblGrid>
              <a:tr h="150813">
                <a:tc rowSpan="2">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dirty="0" smtClean="0">
                          <a:ln>
                            <a:noFill/>
                          </a:ln>
                          <a:solidFill>
                            <a:schemeClr val="tx1"/>
                          </a:solidFill>
                          <a:effectLst/>
                          <a:latin typeface="Calibri" pitchFamily="34" charset="0"/>
                          <a:cs typeface="Arial" pitchFamily="34" charset="0"/>
                        </a:rPr>
                        <a:t>بيــــــــــــــــــان</a:t>
                      </a:r>
                      <a:endParaRPr kumimoji="0" lang="en-GB" sz="1000" b="0" i="0" u="none" strike="noStrike" cap="none" normalizeH="0" baseline="0" dirty="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gridSpan="4">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Calibri" pitchFamily="34" charset="0"/>
                          <a:cs typeface="Arial" pitchFamily="34" charset="0"/>
                        </a:rPr>
                        <a:t>المبـــــــــالغ (بالريال)</a:t>
                      </a:r>
                      <a:endParaRPr kumimoji="0" lang="en-GB" sz="8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174625">
                <a:tc vMerge="1">
                  <a:txBody>
                    <a:bodyPr/>
                    <a:lstStyle/>
                    <a:p>
                      <a:pPr rtl="1"/>
                      <a:endParaRPr lang="ar-SA"/>
                    </a:p>
                  </a:txBody>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فرعي 1</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فرعي 2</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جزئي</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كلي</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إجمالي المبيعات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sng" strike="noStrike" cap="none" normalizeH="0" baseline="0" smtClean="0">
                          <a:ln>
                            <a:noFill/>
                          </a:ln>
                          <a:solidFill>
                            <a:srgbClr val="FF0000"/>
                          </a:solidFill>
                          <a:effectLst/>
                          <a:latin typeface="Calibri" pitchFamily="34" charset="0"/>
                          <a:cs typeface="Arial" pitchFamily="34" charset="0"/>
                        </a:rPr>
                        <a:t>يطرح:</a:t>
                      </a:r>
                      <a:r>
                        <a:rPr kumimoji="0" lang="ar-SA" sz="1000" b="1" i="0" u="none" strike="noStrike" cap="none" normalizeH="0" baseline="0" smtClean="0">
                          <a:ln>
                            <a:noFill/>
                          </a:ln>
                          <a:solidFill>
                            <a:schemeClr val="tx1"/>
                          </a:solidFill>
                          <a:effectLst/>
                          <a:latin typeface="Calibri" pitchFamily="34" charset="0"/>
                          <a:cs typeface="Arial" pitchFamily="34" charset="0"/>
                        </a:rPr>
                        <a:t> مردودات المبيعات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         </a:t>
                      </a:r>
                      <a:r>
                        <a:rPr kumimoji="0" lang="ar-SA" sz="1000" b="1" i="0" u="none" strike="noStrike" cap="none" normalizeH="0" baseline="0" smtClean="0">
                          <a:ln>
                            <a:noFill/>
                          </a:ln>
                          <a:solidFill>
                            <a:schemeClr val="tx1"/>
                          </a:solidFill>
                          <a:effectLst/>
                          <a:latin typeface="Calibri" pitchFamily="34" charset="0"/>
                          <a:cs typeface="Arial" pitchFamily="34" charset="0"/>
                        </a:rPr>
                        <a:t>مسموحات المبيعات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         خصم مسموح به</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tab pos="285750" algn="l"/>
                          <a:tab pos="381000" algn="ctr"/>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tab pos="285750" algn="l"/>
                          <a:tab pos="381000" algn="ctr"/>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just"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 </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just"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صافي المبيعات  </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مخزون أول الفترة</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يضاف:</a:t>
                      </a:r>
                      <a:r>
                        <a:rPr kumimoji="0" lang="ar-SA" sz="1000" b="1" i="0" u="none" strike="noStrike" cap="none" normalizeH="0" baseline="0" smtClean="0">
                          <a:ln>
                            <a:noFill/>
                          </a:ln>
                          <a:solidFill>
                            <a:schemeClr val="tx1"/>
                          </a:solidFill>
                          <a:effectLst/>
                          <a:latin typeface="Calibri" pitchFamily="34" charset="0"/>
                          <a:cs typeface="Arial" pitchFamily="34" charset="0"/>
                        </a:rPr>
                        <a:t> تكلفة المشتريات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         مصروفات نقل المشتريات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         </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إجمالي تكلفة المشتريات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يطرح:</a:t>
                      </a:r>
                      <a:r>
                        <a:rPr kumimoji="0" lang="ar-SA" sz="1000" b="1" i="0" u="none" strike="noStrike" cap="none" normalizeH="0" baseline="0" smtClean="0">
                          <a:ln>
                            <a:noFill/>
                          </a:ln>
                          <a:solidFill>
                            <a:schemeClr val="tx1"/>
                          </a:solidFill>
                          <a:effectLst/>
                          <a:latin typeface="Calibri" pitchFamily="34" charset="0"/>
                          <a:cs typeface="Arial" pitchFamily="34" charset="0"/>
                        </a:rPr>
                        <a:t> مردودات المشتريات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         مسموحات المشتريات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        الخصم المكتسب</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صافي المشتريات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تكلفة البضاعة المتاحة للبيع</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يطرح:</a:t>
                      </a:r>
                      <a:r>
                        <a:rPr kumimoji="0" lang="ar-SA" sz="1000" b="1" i="0" u="none" strike="noStrike" cap="none" normalizeH="0" baseline="0" smtClean="0">
                          <a:ln>
                            <a:noFill/>
                          </a:ln>
                          <a:solidFill>
                            <a:schemeClr val="tx1"/>
                          </a:solidFill>
                          <a:effectLst/>
                          <a:latin typeface="Calibri" pitchFamily="34" charset="0"/>
                          <a:cs typeface="Arial" pitchFamily="34" charset="0"/>
                        </a:rPr>
                        <a:t> مخزون آخر الفترة</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تكلفة البضاعة المباعة </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مجمل الربح أو </a:t>
                      </a:r>
                      <a:r>
                        <a:rPr kumimoji="0" lang="ar-SA" sz="1000" b="1" i="0" u="none" strike="noStrike" cap="none" normalizeH="0" baseline="0" smtClean="0">
                          <a:ln>
                            <a:noFill/>
                          </a:ln>
                          <a:solidFill>
                            <a:srgbClr val="FF0000"/>
                          </a:solidFill>
                          <a:effectLst/>
                          <a:latin typeface="Calibri" pitchFamily="34" charset="0"/>
                          <a:cs typeface="Arial" pitchFamily="34" charset="0"/>
                        </a:rPr>
                        <a:t>(الخسارة)</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a:t>
                      </a:r>
                      <a:r>
                        <a:rPr kumimoji="0" lang="ar-SA" sz="1000" b="1" i="0" u="none" strike="noStrike" cap="none" normalizeH="0" baseline="0" smtClean="0">
                          <a:ln>
                            <a:noFill/>
                          </a:ln>
                          <a:solidFill>
                            <a:schemeClr val="tx1"/>
                          </a:solidFill>
                          <a:effectLst/>
                          <a:latin typeface="Calibri" pitchFamily="34" charset="0"/>
                          <a:cs typeface="Arial" pitchFamily="34" charset="0"/>
                        </a:rPr>
                        <a:t> ××</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يضاف: </a:t>
                      </a:r>
                      <a:r>
                        <a:rPr kumimoji="0" lang="ar-SA" sz="1000" b="1" i="0" u="none" strike="noStrike" cap="none" normalizeH="0" baseline="0" smtClean="0">
                          <a:ln>
                            <a:noFill/>
                          </a:ln>
                          <a:solidFill>
                            <a:schemeClr val="tx1"/>
                          </a:solidFill>
                          <a:effectLst/>
                          <a:latin typeface="Calibri" pitchFamily="34" charset="0"/>
                          <a:cs typeface="Arial" pitchFamily="34" charset="0"/>
                        </a:rPr>
                        <a:t>إيرادات أخرى</a:t>
                      </a:r>
                      <a:endParaRPr kumimoji="0" lang="en-GB" sz="1000" b="1"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a:t>
                      </a:r>
                      <a:r>
                        <a:rPr kumimoji="0" lang="ar-SA" sz="1000" b="1" i="0" u="none" strike="noStrike" cap="none" normalizeH="0" baseline="0" smtClean="0">
                          <a:ln>
                            <a:noFill/>
                          </a:ln>
                          <a:solidFill>
                            <a:schemeClr val="tx1"/>
                          </a:solidFill>
                          <a:effectLst/>
                          <a:latin typeface="Calibri" pitchFamily="34" charset="0"/>
                          <a:cs typeface="Arial" pitchFamily="34" charset="0"/>
                        </a:rPr>
                        <a:t>  ××</a:t>
                      </a:r>
                      <a:endParaRPr kumimoji="0" lang="en-GB" sz="1000" b="1"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يطرح:</a:t>
                      </a:r>
                      <a:r>
                        <a:rPr kumimoji="0" lang="ar-SA" sz="1000" b="1" i="0" u="none" strike="noStrike" cap="none" normalizeH="0" baseline="0" smtClean="0">
                          <a:ln>
                            <a:noFill/>
                          </a:ln>
                          <a:solidFill>
                            <a:schemeClr val="tx1"/>
                          </a:solidFill>
                          <a:effectLst/>
                          <a:latin typeface="Calibri" pitchFamily="34" charset="0"/>
                          <a:cs typeface="Arial" pitchFamily="34" charset="0"/>
                        </a:rPr>
                        <a:t> مصروفات التشغيل</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342900" marR="0" lvl="0" indent="-342900" algn="r" defTabSz="914400" rtl="1" eaLnBrk="1" fontAlgn="base" latinLnBrk="0" hangingPunct="1">
                        <a:lnSpc>
                          <a:spcPct val="115000"/>
                        </a:lnSpc>
                        <a:spcBef>
                          <a:spcPct val="0"/>
                        </a:spcBef>
                        <a:spcAft>
                          <a:spcPct val="0"/>
                        </a:spcAft>
                        <a:buClrTx/>
                        <a:buSzTx/>
                        <a:buFont typeface="Times New Roman" pitchFamily="18" charset="0"/>
                        <a:buAutoNum type="arabic1Minus"/>
                        <a:tabLst/>
                      </a:pPr>
                      <a:r>
                        <a:rPr kumimoji="0" lang="ar-SA" sz="1000" b="1" i="0" u="none" strike="noStrike" cap="none" normalizeH="0" baseline="0" smtClean="0">
                          <a:ln>
                            <a:noFill/>
                          </a:ln>
                          <a:solidFill>
                            <a:schemeClr val="tx1"/>
                          </a:solidFill>
                          <a:effectLst/>
                          <a:latin typeface="Calibri" pitchFamily="34" charset="0"/>
                          <a:cs typeface="Arial" pitchFamily="34" charset="0"/>
                        </a:rPr>
                        <a:t>مصروفات بيعية</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342900" marR="0" lvl="0" indent="-342900" algn="r" defTabSz="914400" rtl="1" eaLnBrk="1" fontAlgn="base" latinLnBrk="0" hangingPunct="1">
                        <a:lnSpc>
                          <a:spcPct val="115000"/>
                        </a:lnSpc>
                        <a:spcBef>
                          <a:spcPct val="0"/>
                        </a:spcBef>
                        <a:spcAft>
                          <a:spcPct val="0"/>
                        </a:spcAft>
                        <a:buClrTx/>
                        <a:buSzTx/>
                        <a:buFont typeface="+mj-cs"/>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ب-      مصروفات إدارية</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إجمالي المصروفات البيعية والإدارية (التشغيلية)</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dirty="0" smtClean="0">
                          <a:ln>
                            <a:noFill/>
                          </a:ln>
                          <a:solidFill>
                            <a:schemeClr val="tx1"/>
                          </a:solidFill>
                          <a:effectLst/>
                          <a:latin typeface="Calibri" pitchFamily="34" charset="0"/>
                          <a:cs typeface="Arial" pitchFamily="34" charset="0"/>
                        </a:rPr>
                        <a:t>صافي الربح أو </a:t>
                      </a:r>
                      <a:r>
                        <a:rPr kumimoji="0" lang="ar-SA" sz="1000" b="1" i="0" u="none" strike="noStrike" cap="none" normalizeH="0" baseline="0" dirty="0" smtClean="0">
                          <a:ln>
                            <a:noFill/>
                          </a:ln>
                          <a:solidFill>
                            <a:srgbClr val="FF0000"/>
                          </a:solidFill>
                          <a:effectLst/>
                          <a:latin typeface="Calibri" pitchFamily="34" charset="0"/>
                          <a:cs typeface="Arial" pitchFamily="34" charset="0"/>
                        </a:rPr>
                        <a:t>(الخسارة)</a:t>
                      </a:r>
                      <a:endParaRPr kumimoji="0" lang="en-GB" sz="1000" b="0" i="0" u="none" strike="noStrike" cap="none" normalizeH="0" baseline="0" dirty="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dirty="0" smtClean="0">
                          <a:ln>
                            <a:noFill/>
                          </a:ln>
                          <a:solidFill>
                            <a:srgbClr val="FF0000"/>
                          </a:solidFill>
                          <a:effectLst/>
                          <a:latin typeface="Calibri" pitchFamily="34" charset="0"/>
                          <a:cs typeface="Arial" pitchFamily="34" charset="0"/>
                        </a:rPr>
                        <a:t>(××)</a:t>
                      </a:r>
                      <a:r>
                        <a:rPr kumimoji="0" lang="ar-SA" sz="1000" b="1" i="0" u="none" strike="noStrike" cap="none" normalizeH="0" baseline="0" dirty="0" smtClean="0">
                          <a:ln>
                            <a:noFill/>
                          </a:ln>
                          <a:solidFill>
                            <a:schemeClr val="tx1"/>
                          </a:solidFill>
                          <a:effectLst/>
                          <a:latin typeface="Calibri" pitchFamily="34" charset="0"/>
                          <a:cs typeface="Arial" pitchFamily="34" charset="0"/>
                        </a:rPr>
                        <a:t> ××</a:t>
                      </a:r>
                      <a:endParaRPr kumimoji="0" lang="en-GB" sz="1000" b="0" i="0" u="none" strike="noStrike" cap="none" normalizeH="0" baseline="0" dirty="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r>
            </a:tbl>
          </a:graphicData>
        </a:graphic>
      </p:graphicFrame>
      <p:sp>
        <p:nvSpPr>
          <p:cNvPr id="7"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11</a:t>
            </a:fld>
            <a:endParaRPr lang="en-US" dirty="0">
              <a:solidFill>
                <a:prstClr val="white"/>
              </a:solidFill>
              <a:cs typeface="Arial" pitchFamily="34" charset="0"/>
            </a:endParaRPr>
          </a:p>
        </p:txBody>
      </p:sp>
    </p:spTree>
    <p:extLst>
      <p:ext uri="{BB962C8B-B14F-4D97-AF65-F5344CB8AC3E}">
        <p14:creationId xmlns:p14="http://schemas.microsoft.com/office/powerpoint/2010/main" val="327830605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2705"/>
                                        </p:tgtEl>
                                        <p:attrNameLst>
                                          <p:attrName>style.visibility</p:attrName>
                                        </p:attrNameLst>
                                      </p:cBhvr>
                                      <p:to>
                                        <p:strVal val="visible"/>
                                      </p:to>
                                    </p:set>
                                    <p:animEffect transition="in" filter="blinds(horizontal)">
                                      <p:cBhvr>
                                        <p:cTn id="12" dur="500"/>
                                        <p:tgtEl>
                                          <p:spTgt spid="7270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270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dirty="0"/>
          </a:p>
        </p:txBody>
      </p:sp>
      <p:sp>
        <p:nvSpPr>
          <p:cNvPr id="278531" name="Content Placeholder 2"/>
          <p:cNvSpPr>
            <a:spLocks noGrp="1"/>
          </p:cNvSpPr>
          <p:nvPr>
            <p:ph idx="1"/>
          </p:nvPr>
        </p:nvSpPr>
        <p:spPr/>
        <p:txBody>
          <a:bodyPr/>
          <a:lstStyle/>
          <a:p>
            <a:endParaRPr lang="en-GB" smtClean="0">
              <a:cs typeface="Arial" pitchFamily="34" charset="0"/>
            </a:endParaRPr>
          </a:p>
        </p:txBody>
      </p:sp>
      <p:sp>
        <p:nvSpPr>
          <p:cNvPr id="5" name="عنوان 1"/>
          <p:cNvSpPr txBox="1">
            <a:spLocks/>
          </p:cNvSpPr>
          <p:nvPr/>
        </p:nvSpPr>
        <p:spPr bwMode="auto">
          <a:xfrm>
            <a:off x="422031" y="228600"/>
            <a:ext cx="7596554" cy="533400"/>
          </a:xfrm>
          <a:prstGeom prst="rect">
            <a:avLst/>
          </a:prstGeom>
          <a:noFill/>
          <a:ln w="9525">
            <a:noFill/>
            <a:miter lim="800000"/>
            <a:headEnd/>
            <a:tailEnd/>
          </a:ln>
        </p:spPr>
        <p:txBody>
          <a:bodyPr anchor="ctr"/>
          <a:lstStyle/>
          <a:p>
            <a:pPr algn="ctr" rtl="0" fontAlgn="auto">
              <a:spcAft>
                <a:spcPts val="0"/>
              </a:spcAft>
              <a:defRPr/>
            </a:pPr>
            <a:r>
              <a:rPr lang="ar-SA" sz="2800" b="1" dirty="0">
                <a:solidFill>
                  <a:srgbClr val="FF0000"/>
                </a:solidFill>
                <a:latin typeface="+mj-lt"/>
                <a:ea typeface="+mj-ea"/>
                <a:cs typeface="Arial" charset="0"/>
              </a:rPr>
              <a:t>مثال لقائمة المركز المالي في 30 / 12 / ××14هـ</a:t>
            </a:r>
          </a:p>
        </p:txBody>
      </p:sp>
      <p:graphicFrame>
        <p:nvGraphicFramePr>
          <p:cNvPr id="6" name="جدول 4"/>
          <p:cNvGraphicFramePr>
            <a:graphicFrameLocks noGrp="1"/>
          </p:cNvGraphicFramePr>
          <p:nvPr>
            <p:extLst>
              <p:ext uri="{D42A27DB-BD31-4B8C-83A1-F6EECF244321}">
                <p14:modId xmlns:p14="http://schemas.microsoft.com/office/powerpoint/2010/main" val="1700178003"/>
              </p:ext>
            </p:extLst>
          </p:nvPr>
        </p:nvGraphicFramePr>
        <p:xfrm>
          <a:off x="446856" y="838200"/>
          <a:ext cx="8229600" cy="5456238"/>
        </p:xfrm>
        <a:graphic>
          <a:graphicData uri="http://schemas.openxmlformats.org/drawingml/2006/table">
            <a:tbl>
              <a:tblPr rtl="1"/>
              <a:tblGrid>
                <a:gridCol w="1052153"/>
                <a:gridCol w="1084378"/>
                <a:gridCol w="1890008"/>
                <a:gridCol w="1024762"/>
                <a:gridCol w="1087601"/>
                <a:gridCol w="2090698"/>
              </a:tblGrid>
              <a:tr h="5048193">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ـــــــــــــ</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ــــــــــــ</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dirty="0" smtClean="0">
                          <a:ln>
                            <a:noFill/>
                          </a:ln>
                          <a:solidFill>
                            <a:srgbClr val="C00000"/>
                          </a:solidFill>
                          <a:effectLst/>
                          <a:latin typeface="Calibri" pitchFamily="34" charset="0"/>
                          <a:cs typeface="Arial" pitchFamily="34" charset="0"/>
                        </a:rPr>
                        <a:t>أصول متداولة </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نقدية بالصندوق</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نقدية بالبنك</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مدينون</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أوراق قبض</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مخزون آخر المدة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مصروفات مقدمة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إيرادات مستحقة</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dirty="0" smtClean="0">
                          <a:ln>
                            <a:noFill/>
                          </a:ln>
                          <a:solidFill>
                            <a:srgbClr val="C00000"/>
                          </a:solidFill>
                          <a:effectLst/>
                          <a:latin typeface="Calibri" pitchFamily="34" charset="0"/>
                          <a:cs typeface="Arial" pitchFamily="34" charset="0"/>
                        </a:rPr>
                        <a:t>أصول ثابتة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أراضي</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مباني</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سيارات</a:t>
                      </a:r>
                    </a:p>
                    <a:p>
                      <a:pPr marL="0" marR="0" lvl="0" indent="0" algn="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dirty="0" smtClean="0">
                          <a:ln>
                            <a:noFill/>
                          </a:ln>
                          <a:solidFill>
                            <a:srgbClr val="C00000"/>
                          </a:solidFill>
                          <a:effectLst/>
                          <a:latin typeface="Calibri" pitchFamily="34" charset="0"/>
                          <a:cs typeface="Arial" pitchFamily="34" charset="0"/>
                        </a:rPr>
                        <a:t>أصول غير ملموسة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شهرة المحل</a:t>
                      </a: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ـــــــــــ</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ـــــــــــــ</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smtClean="0">
                          <a:ln>
                            <a:noFill/>
                          </a:ln>
                          <a:solidFill>
                            <a:srgbClr val="C00000"/>
                          </a:solidFill>
                          <a:effectLst/>
                          <a:latin typeface="Calibri" pitchFamily="34" charset="0"/>
                          <a:cs typeface="Arial" pitchFamily="34" charset="0"/>
                        </a:rPr>
                        <a:t>خصوم متداولة</a:t>
                      </a:r>
                      <a:r>
                        <a:rPr kumimoji="0" lang="ar-SA" sz="1800" b="1" i="0" u="none" strike="noStrike" cap="none" normalizeH="0" baseline="0" smtClean="0">
                          <a:ln>
                            <a:noFill/>
                          </a:ln>
                          <a:solidFill>
                            <a:srgbClr val="C00000"/>
                          </a:solidFill>
                          <a:effectLst/>
                          <a:latin typeface="Calibri" pitchFamily="34" charset="0"/>
                          <a:cs typeface="Arial" pitchFamily="34" charset="0"/>
                        </a:rPr>
                        <a:t> </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دائنون</a:t>
                      </a:r>
                      <a:endParaRPr kumimoji="0" lang="en-US" sz="1800" b="1"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أوراق دفع</a:t>
                      </a:r>
                      <a:endParaRPr kumimoji="0" lang="en-US" sz="1800" b="1"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قرض قصير الأجل</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مصروفات مستحقة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إيرادات محصلة مقدماً</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smtClean="0">
                          <a:ln>
                            <a:noFill/>
                          </a:ln>
                          <a:solidFill>
                            <a:srgbClr val="C00000"/>
                          </a:solidFill>
                          <a:effectLst/>
                          <a:latin typeface="Calibri" pitchFamily="34" charset="0"/>
                          <a:cs typeface="Arial" pitchFamily="34" charset="0"/>
                        </a:rPr>
                        <a:t>خصوم طويلة الأجل</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قروض طويلة الأجل</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smtClean="0">
                          <a:ln>
                            <a:noFill/>
                          </a:ln>
                          <a:solidFill>
                            <a:srgbClr val="C00000"/>
                          </a:solidFill>
                          <a:effectLst/>
                          <a:latin typeface="Calibri" pitchFamily="34" charset="0"/>
                          <a:cs typeface="Arial" pitchFamily="34" charset="0"/>
                        </a:rPr>
                        <a:t>حقوق الملكية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رأس المال </a:t>
                      </a:r>
                      <a:endParaRPr kumimoji="0" lang="en-US" sz="1800" b="1"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صافي الربح</a:t>
                      </a:r>
                      <a:endParaRPr kumimoji="0" lang="en-US" sz="1800" b="1"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r>
              <a:tr h="408045">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r>
            </a:tbl>
          </a:graphicData>
        </a:graphic>
      </p:graphicFrame>
      <p:sp>
        <p:nvSpPr>
          <p:cNvPr id="8"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12</a:t>
            </a:fld>
            <a:endParaRPr lang="en-US" dirty="0">
              <a:solidFill>
                <a:prstClr val="white"/>
              </a:solidFill>
              <a:cs typeface="Arial" pitchFamily="34" charset="0"/>
            </a:endParaRPr>
          </a:p>
        </p:txBody>
      </p:sp>
    </p:spTree>
    <p:extLst>
      <p:ext uri="{BB962C8B-B14F-4D97-AF65-F5344CB8AC3E}">
        <p14:creationId xmlns:p14="http://schemas.microsoft.com/office/powerpoint/2010/main" val="227348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2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2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5">
                                            <p:txEl>
                                              <p:pRg st="0" end="0"/>
                                            </p:txEl>
                                          </p:spTgt>
                                        </p:tgtEl>
                                      </p:cBhvr>
                                    </p:animEffect>
                                  </p:childTnLst>
                                </p:cTn>
                              </p:par>
                            </p:childTnLst>
                          </p:cTn>
                        </p:par>
                        <p:par>
                          <p:cTn id="10" fill="hold" nodeType="afterGroup">
                            <p:stCondLst>
                              <p:cond delay="2000"/>
                            </p:stCondLst>
                            <p:childTnLst>
                              <p:par>
                                <p:cTn id="11" presetID="15"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3000" fill="hold"/>
                                        <p:tgtEl>
                                          <p:spTgt spid="6"/>
                                        </p:tgtEl>
                                        <p:attrNameLst>
                                          <p:attrName>ppt_w</p:attrName>
                                        </p:attrNameLst>
                                      </p:cBhvr>
                                      <p:tavLst>
                                        <p:tav tm="0">
                                          <p:val>
                                            <p:fltVal val="0"/>
                                          </p:val>
                                        </p:tav>
                                        <p:tav tm="100000">
                                          <p:val>
                                            <p:strVal val="#ppt_w"/>
                                          </p:val>
                                        </p:tav>
                                      </p:tavLst>
                                    </p:anim>
                                    <p:anim calcmode="lin" valueType="num">
                                      <p:cBhvr>
                                        <p:cTn id="14" dur="3000" fill="hold"/>
                                        <p:tgtEl>
                                          <p:spTgt spid="6"/>
                                        </p:tgtEl>
                                        <p:attrNameLst>
                                          <p:attrName>ppt_h</p:attrName>
                                        </p:attrNameLst>
                                      </p:cBhvr>
                                      <p:tavLst>
                                        <p:tav tm="0">
                                          <p:val>
                                            <p:fltVal val="0"/>
                                          </p:val>
                                        </p:tav>
                                        <p:tav tm="100000">
                                          <p:val>
                                            <p:strVal val="#ppt_h"/>
                                          </p:val>
                                        </p:tav>
                                      </p:tavLst>
                                    </p:anim>
                                    <p:anim calcmode="lin" valueType="num">
                                      <p:cBhvr>
                                        <p:cTn id="15" dur="3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3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blinds(horizontal)">
                                      <p:cBhvr>
                                        <p:cTn id="21" dur="500"/>
                                        <p:tgtEl>
                                          <p:spTgt spid="5">
                                            <p:txEl>
                                              <p:pRg st="0" end="0"/>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linds(horizontal)">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533401"/>
            <a:ext cx="8229600" cy="639763"/>
          </a:xfrm>
          <a:solidFill>
            <a:schemeClr val="accent1"/>
          </a:solidFill>
        </p:spPr>
        <p:txBody>
          <a:bodyPr/>
          <a:lstStyle/>
          <a:p>
            <a:pPr algn="ctr">
              <a:defRPr/>
            </a:pPr>
            <a:r>
              <a:rPr lang="ar-SA" sz="3200" dirty="0" smtClean="0">
                <a:solidFill>
                  <a:schemeClr val="tx1"/>
                </a:solidFill>
              </a:rPr>
              <a:t/>
            </a:r>
            <a:br>
              <a:rPr lang="ar-SA" sz="3200" dirty="0" smtClean="0">
                <a:solidFill>
                  <a:schemeClr val="tx1"/>
                </a:solidFill>
              </a:rPr>
            </a:br>
            <a:r>
              <a:rPr lang="ar-SA" sz="2800" b="1" dirty="0" smtClean="0">
                <a:solidFill>
                  <a:schemeClr val="tx1"/>
                </a:solidFill>
              </a:rPr>
              <a:t>أهم المصطلحات المحاسبية باللغة الإنجليزية</a:t>
            </a:r>
            <a:r>
              <a:rPr lang="en-GB" sz="4800" dirty="0" smtClean="0">
                <a:solidFill>
                  <a:schemeClr val="tx1"/>
                </a:solidFill>
              </a:rPr>
              <a:t/>
            </a:r>
            <a:br>
              <a:rPr lang="en-GB" sz="4800" dirty="0" smtClean="0">
                <a:solidFill>
                  <a:schemeClr val="tx1"/>
                </a:solidFill>
              </a:rPr>
            </a:br>
            <a:endParaRPr lang="en-GB" dirty="0"/>
          </a:p>
        </p:txBody>
      </p:sp>
      <p:graphicFrame>
        <p:nvGraphicFramePr>
          <p:cNvPr id="5" name="Content Placeholder 6"/>
          <p:cNvGraphicFramePr>
            <a:graphicFrameLocks noGrp="1"/>
          </p:cNvGraphicFramePr>
          <p:nvPr>
            <p:ph idx="1"/>
            <p:extLst>
              <p:ext uri="{D42A27DB-BD31-4B8C-83A1-F6EECF244321}">
                <p14:modId xmlns:p14="http://schemas.microsoft.com/office/powerpoint/2010/main" val="3981442464"/>
              </p:ext>
            </p:extLst>
          </p:nvPr>
        </p:nvGraphicFramePr>
        <p:xfrm>
          <a:off x="323528" y="1600201"/>
          <a:ext cx="8046748" cy="3122613"/>
        </p:xfrm>
        <a:graphic>
          <a:graphicData uri="http://schemas.openxmlformats.org/drawingml/2006/table">
            <a:tbl>
              <a:tblPr/>
              <a:tblGrid>
                <a:gridCol w="4023374"/>
                <a:gridCol w="4023374"/>
              </a:tblGrid>
              <a:tr h="655638">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dirty="0" smtClean="0">
                          <a:ln>
                            <a:noFill/>
                          </a:ln>
                          <a:solidFill>
                            <a:schemeClr val="bg1"/>
                          </a:solidFill>
                          <a:effectLst/>
                          <a:latin typeface="Calibri" pitchFamily="34" charset="0"/>
                          <a:cs typeface="Arial" pitchFamily="34" charset="0"/>
                        </a:rPr>
                        <a:t>المصطلح المحاسبي باللغة الإنجليزية</a:t>
                      </a:r>
                      <a:endParaRPr kumimoji="0" lang="en-GB" sz="2400" b="1" i="0" u="none" strike="noStrike" cap="none" normalizeH="0" baseline="0" dirty="0" smtClean="0">
                        <a:ln>
                          <a:noFill/>
                        </a:ln>
                        <a:solidFill>
                          <a:schemeClr val="bg1"/>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smtClean="0">
                          <a:ln>
                            <a:noFill/>
                          </a:ln>
                          <a:solidFill>
                            <a:srgbClr val="FFFFFF"/>
                          </a:solidFill>
                          <a:effectLst/>
                          <a:latin typeface="Calibri" pitchFamily="34" charset="0"/>
                          <a:cs typeface="Arial" pitchFamily="34" charset="0"/>
                        </a:rPr>
                        <a:t>المصطلح المحاسبي باللغة العربية</a:t>
                      </a:r>
                      <a:endParaRPr kumimoji="0" lang="en-GB" sz="2400" b="1" i="0" u="none" strike="noStrike" cap="none" normalizeH="0" baseline="0" smtClean="0">
                        <a:ln>
                          <a:noFill/>
                        </a:ln>
                        <a:solidFill>
                          <a:srgbClr val="FFFFFF"/>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822325">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800" b="1" i="0" u="none" strike="noStrike" cap="none" normalizeH="0" baseline="0" smtClean="0">
                          <a:ln>
                            <a:noFill/>
                          </a:ln>
                          <a:solidFill>
                            <a:srgbClr val="FF0000"/>
                          </a:solidFill>
                          <a:effectLst/>
                          <a:latin typeface="Calibri" pitchFamily="34" charset="0"/>
                          <a:cs typeface="Arial" pitchFamily="34" charset="0"/>
                        </a:rPr>
                        <a:t>Trading Account</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800" b="1" i="0" u="none" strike="noStrike" cap="none" normalizeH="0" baseline="0" smtClean="0">
                          <a:ln>
                            <a:noFill/>
                          </a:ln>
                          <a:solidFill>
                            <a:srgbClr val="000000"/>
                          </a:solidFill>
                          <a:effectLst/>
                          <a:latin typeface="Calibri" pitchFamily="34" charset="0"/>
                          <a:cs typeface="Arial" pitchFamily="34" charset="0"/>
                        </a:rPr>
                        <a:t>حساب المتاجرة</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822325">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800" b="1" i="0" u="none" strike="noStrike" cap="none" normalizeH="0" baseline="0" smtClean="0">
                          <a:ln>
                            <a:noFill/>
                          </a:ln>
                          <a:solidFill>
                            <a:srgbClr val="FF0000"/>
                          </a:solidFill>
                          <a:effectLst/>
                          <a:latin typeface="Calibri" pitchFamily="34" charset="0"/>
                          <a:cs typeface="Arial" pitchFamily="34" charset="0"/>
                        </a:rPr>
                        <a:t>Profit and Loss Account</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800" b="1" i="0" u="none" strike="noStrike" cap="none" normalizeH="0" baseline="0" dirty="0" smtClean="0">
                          <a:ln>
                            <a:noFill/>
                          </a:ln>
                          <a:solidFill>
                            <a:srgbClr val="000000"/>
                          </a:solidFill>
                          <a:effectLst/>
                          <a:latin typeface="Calibri" pitchFamily="34" charset="0"/>
                          <a:cs typeface="Arial" pitchFamily="34" charset="0"/>
                        </a:rPr>
                        <a:t>حساب الأرباح والخسائر</a:t>
                      </a:r>
                      <a:endParaRPr kumimoji="0" lang="en-GB" sz="2800" b="1" i="0" u="none" strike="noStrike" cap="none" normalizeH="0" baseline="0" dirty="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822325">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GB" sz="2800" b="1" i="0" u="none" strike="noStrike" cap="none" normalizeH="0" baseline="0" dirty="0" smtClean="0">
                          <a:ln>
                            <a:noFill/>
                          </a:ln>
                          <a:solidFill>
                            <a:srgbClr val="FF0000"/>
                          </a:solidFill>
                          <a:effectLst/>
                          <a:latin typeface="Calibri" pitchFamily="34" charset="0"/>
                          <a:cs typeface="Arial" pitchFamily="34" charset="0"/>
                        </a:rPr>
                        <a:t>Income Summery Account</a:t>
                      </a:r>
                      <a:endParaRPr kumimoji="0" lang="en-GB" sz="2800" b="1" i="0" u="none" strike="noStrike" cap="none" normalizeH="0" baseline="0" dirty="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800" b="1" i="0" u="none" strike="noStrike" cap="none" normalizeH="0" baseline="0" dirty="0" smtClean="0">
                          <a:ln>
                            <a:noFill/>
                          </a:ln>
                          <a:solidFill>
                            <a:srgbClr val="000000"/>
                          </a:solidFill>
                          <a:effectLst/>
                          <a:latin typeface="Calibri" pitchFamily="34" charset="0"/>
                          <a:cs typeface="Arial" pitchFamily="34" charset="0"/>
                        </a:rPr>
                        <a:t>حساب ملخص الدخل</a:t>
                      </a:r>
                      <a:endParaRPr kumimoji="0" lang="en-GB" sz="2800" b="1" i="0" u="none" strike="noStrike" cap="none" normalizeH="0" baseline="0" dirty="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13</a:t>
            </a:fld>
            <a:endParaRPr lang="en-US" dirty="0">
              <a:solidFill>
                <a:prstClr val="white"/>
              </a:solidFill>
              <a:cs typeface="Arial" pitchFamily="34" charset="0"/>
            </a:endParaRPr>
          </a:p>
        </p:txBody>
      </p:sp>
    </p:spTree>
    <p:extLst>
      <p:ext uri="{BB962C8B-B14F-4D97-AF65-F5344CB8AC3E}">
        <p14:creationId xmlns:p14="http://schemas.microsoft.com/office/powerpoint/2010/main" val="39669470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pPr rtl="1">
              <a:defRPr/>
            </a:pPr>
            <a:r>
              <a:rPr lang="ar-SA" sz="3200" b="1" dirty="0" smtClean="0"/>
              <a:t/>
            </a:r>
            <a:br>
              <a:rPr lang="ar-SA" sz="3200" b="1" dirty="0" smtClean="0"/>
            </a:br>
            <a:r>
              <a:rPr lang="ar-SA" sz="3200" b="1" dirty="0" smtClean="0"/>
              <a:t/>
            </a:r>
            <a:br>
              <a:rPr lang="ar-SA" sz="3200" b="1" dirty="0" smtClean="0"/>
            </a:br>
            <a:r>
              <a:rPr lang="ar-SA" sz="3200" b="1" dirty="0" smtClean="0">
                <a:solidFill>
                  <a:srgbClr val="FF0000"/>
                </a:solidFill>
              </a:rPr>
              <a:t>المطلوب من الطلاب حتى هذه المرحلة:</a:t>
            </a:r>
            <a:r>
              <a:rPr lang="en-GB" sz="3200" b="1" dirty="0" smtClean="0"/>
              <a:t/>
            </a:r>
            <a:br>
              <a:rPr lang="en-GB" sz="3200" b="1" dirty="0" smtClean="0"/>
            </a:br>
            <a:r>
              <a:rPr lang="ar-SA" sz="3200" b="1" dirty="0" smtClean="0"/>
              <a:t/>
            </a:r>
            <a:br>
              <a:rPr lang="ar-SA" sz="3200" b="1" dirty="0" smtClean="0"/>
            </a:br>
            <a:endParaRPr lang="en-GB" sz="3200" dirty="0">
              <a:solidFill>
                <a:srgbClr val="FF0000"/>
              </a:solidFill>
            </a:endParaRPr>
          </a:p>
        </p:txBody>
      </p:sp>
      <p:sp>
        <p:nvSpPr>
          <p:cNvPr id="3" name="Content Placeholder 2"/>
          <p:cNvSpPr>
            <a:spLocks noGrp="1"/>
          </p:cNvSpPr>
          <p:nvPr>
            <p:ph idx="1"/>
          </p:nvPr>
        </p:nvSpPr>
        <p:spPr>
          <a:xfrm>
            <a:off x="562707" y="1447800"/>
            <a:ext cx="8159262" cy="4267200"/>
          </a:xfrm>
        </p:spPr>
        <p:txBody>
          <a:bodyPr/>
          <a:lstStyle/>
          <a:p>
            <a:pPr rtl="1">
              <a:lnSpc>
                <a:spcPct val="150000"/>
              </a:lnSpc>
              <a:buFont typeface="Arial" pitchFamily="34" charset="0"/>
              <a:buChar char="•"/>
            </a:pPr>
            <a:r>
              <a:rPr lang="ar-SA" sz="2800" dirty="0" smtClean="0">
                <a:cs typeface="Arial" pitchFamily="34" charset="0"/>
              </a:rPr>
              <a:t>مذاكرة المثال المحلول بالكتاب ص 178.</a:t>
            </a:r>
          </a:p>
          <a:p>
            <a:pPr rtl="1">
              <a:lnSpc>
                <a:spcPct val="150000"/>
              </a:lnSpc>
              <a:buFont typeface="Arial" pitchFamily="34" charset="0"/>
              <a:buChar char="•"/>
            </a:pPr>
            <a:r>
              <a:rPr lang="ar-SA" sz="2800" dirty="0" smtClean="0">
                <a:cs typeface="Arial" pitchFamily="34" charset="0"/>
              </a:rPr>
              <a:t>مذاكرة المثال المحلول الشامل ص 184 فيما عدا المطلوب الأول المتعلق بإعداد ورقة العمل. </a:t>
            </a:r>
            <a:endParaRPr lang="en-GB" sz="2800" dirty="0" smtClean="0">
              <a:cs typeface="Arial" pitchFamily="34" charset="0"/>
            </a:endParaRPr>
          </a:p>
          <a:p>
            <a:pPr rtl="1">
              <a:lnSpc>
                <a:spcPct val="150000"/>
              </a:lnSpc>
              <a:buFont typeface="Arial" pitchFamily="34" charset="0"/>
              <a:buChar char="•"/>
            </a:pPr>
            <a:r>
              <a:rPr lang="ar-SA" sz="2800" dirty="0" smtClean="0">
                <a:cs typeface="Arial" pitchFamily="34" charset="0"/>
              </a:rPr>
              <a:t>حل المطلوب الأول من الحالة التطبيقية رقم (3/6) ص 183. </a:t>
            </a:r>
          </a:p>
          <a:p>
            <a:pPr rtl="1">
              <a:lnSpc>
                <a:spcPct val="150000"/>
              </a:lnSpc>
              <a:buFont typeface="Arial" pitchFamily="34" charset="0"/>
              <a:buChar char="•"/>
            </a:pPr>
            <a:r>
              <a:rPr lang="ar-SA" sz="2800" dirty="0" smtClean="0">
                <a:cs typeface="Arial" pitchFamily="34" charset="0"/>
              </a:rPr>
              <a:t>حل المطلوبين الثاني والثالث من الحالة التطبيقية رقم (4/6) ص 191.</a:t>
            </a:r>
          </a:p>
          <a:p>
            <a:pPr rtl="1">
              <a:lnSpc>
                <a:spcPct val="150000"/>
              </a:lnSpc>
              <a:buFont typeface="Arial" pitchFamily="34" charset="0"/>
              <a:buChar char="•"/>
            </a:pPr>
            <a:r>
              <a:rPr lang="ar-SA" sz="2800" dirty="0" smtClean="0">
                <a:cs typeface="Arial" pitchFamily="34" charset="0"/>
              </a:rPr>
              <a:t>حل السؤال رقم (16) ص 194 بالكتاب.</a:t>
            </a:r>
          </a:p>
          <a:p>
            <a:pPr algn="just" rtl="1"/>
            <a:endParaRPr lang="en-GB" dirty="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14</a:t>
            </a:fld>
            <a:endParaRPr lang="en-US" dirty="0">
              <a:solidFill>
                <a:prstClr val="white"/>
              </a:solidFill>
              <a:cs typeface="Arial" pitchFamily="34" charset="0"/>
            </a:endParaRPr>
          </a:p>
        </p:txBody>
      </p:sp>
    </p:spTree>
    <p:extLst>
      <p:ext uri="{BB962C8B-B14F-4D97-AF65-F5344CB8AC3E}">
        <p14:creationId xmlns:p14="http://schemas.microsoft.com/office/powerpoint/2010/main" val="124282236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4739" y="609600"/>
            <a:ext cx="7491046" cy="533400"/>
          </a:xfrm>
        </p:spPr>
        <p:txBody>
          <a:bodyPr/>
          <a:lstStyle/>
          <a:p>
            <a:pPr>
              <a:defRPr/>
            </a:pPr>
            <a:r>
              <a:rPr lang="ar-SA" sz="3200" b="1" dirty="0" smtClean="0">
                <a:solidFill>
                  <a:srgbClr val="FF0000"/>
                </a:solidFill>
              </a:rPr>
              <a:t/>
            </a:r>
            <a:br>
              <a:rPr lang="ar-SA" sz="3200" b="1" dirty="0" smtClean="0">
                <a:solidFill>
                  <a:srgbClr val="FF0000"/>
                </a:solidFill>
              </a:rPr>
            </a:br>
            <a:r>
              <a:rPr lang="ar-SA" sz="3200" b="1" dirty="0" smtClean="0">
                <a:solidFill>
                  <a:srgbClr val="FF0000"/>
                </a:solidFill>
              </a:rPr>
              <a:t>المطلوب من الطلاب حتى هذه المرحلة:</a:t>
            </a:r>
            <a:r>
              <a:rPr lang="en-GB" b="1" dirty="0" smtClean="0"/>
              <a:t/>
            </a:r>
            <a:br>
              <a:rPr lang="en-GB" b="1" dirty="0" smtClean="0"/>
            </a:br>
            <a:endParaRPr lang="en-GB" dirty="0"/>
          </a:p>
        </p:txBody>
      </p:sp>
      <p:sp>
        <p:nvSpPr>
          <p:cNvPr id="3" name="Content Placeholder 2"/>
          <p:cNvSpPr>
            <a:spLocks noGrp="1"/>
          </p:cNvSpPr>
          <p:nvPr>
            <p:ph idx="1"/>
          </p:nvPr>
        </p:nvSpPr>
        <p:spPr>
          <a:xfrm>
            <a:off x="773723" y="1524000"/>
            <a:ext cx="7666892" cy="4191000"/>
          </a:xfrm>
        </p:spPr>
        <p:txBody>
          <a:bodyPr/>
          <a:lstStyle/>
          <a:p>
            <a:pPr algn="just" rtl="1">
              <a:buFont typeface="Arial" pitchFamily="34" charset="0"/>
              <a:buChar char="•"/>
            </a:pPr>
            <a:r>
              <a:rPr lang="ar-SA" smtClean="0">
                <a:cs typeface="Arial" pitchFamily="34" charset="0"/>
              </a:rPr>
              <a:t>مراجعة الكتاب: الفصل الثالث عشر (السجلات المساعدة) ص ص 391 - 409 لمعرفة:</a:t>
            </a:r>
          </a:p>
          <a:p>
            <a:pPr rtl="1">
              <a:buFont typeface="Arial" pitchFamily="34" charset="0"/>
              <a:buChar char="•"/>
            </a:pPr>
            <a:r>
              <a:rPr lang="ar-SA" smtClean="0">
                <a:cs typeface="Arial" pitchFamily="34" charset="0"/>
              </a:rPr>
              <a:t>المقصود بالسجلات المساعدة</a:t>
            </a:r>
            <a:endParaRPr lang="en-GB" smtClean="0">
              <a:cs typeface="Arial" pitchFamily="34" charset="0"/>
            </a:endParaRPr>
          </a:p>
          <a:p>
            <a:pPr rtl="1">
              <a:buFont typeface="Arial" pitchFamily="34" charset="0"/>
              <a:buChar char="•"/>
            </a:pPr>
            <a:r>
              <a:rPr lang="ar-SA" smtClean="0">
                <a:cs typeface="Arial" pitchFamily="34" charset="0"/>
              </a:rPr>
              <a:t>مبررات استخدام السجلات المساعدة</a:t>
            </a:r>
            <a:endParaRPr lang="en-GB" smtClean="0">
              <a:cs typeface="Arial" pitchFamily="34" charset="0"/>
            </a:endParaRPr>
          </a:p>
          <a:p>
            <a:pPr rtl="1">
              <a:buFont typeface="Arial" pitchFamily="34" charset="0"/>
              <a:buChar char="•"/>
            </a:pPr>
            <a:r>
              <a:rPr lang="ar-SA" smtClean="0">
                <a:cs typeface="Arial" pitchFamily="34" charset="0"/>
              </a:rPr>
              <a:t>شكل دفتر اليومية المساعدة</a:t>
            </a:r>
            <a:endParaRPr lang="en-GB" smtClean="0">
              <a:cs typeface="Arial" pitchFamily="34" charset="0"/>
            </a:endParaRPr>
          </a:p>
          <a:p>
            <a:pPr rtl="1">
              <a:buFont typeface="Arial" pitchFamily="34" charset="0"/>
              <a:buChar char="•"/>
            </a:pPr>
            <a:r>
              <a:rPr lang="ar-SA" smtClean="0">
                <a:cs typeface="Arial" pitchFamily="34" charset="0"/>
              </a:rPr>
              <a:t>أنواع اليوميات المساعدة</a:t>
            </a:r>
            <a:endParaRPr lang="en-GB" smtClean="0">
              <a:cs typeface="Arial" pitchFamily="34" charset="0"/>
            </a:endParaRPr>
          </a:p>
          <a:p>
            <a:pPr algn="just" rtl="1">
              <a:buFont typeface="Arial" pitchFamily="34" charset="0"/>
              <a:buChar char="•"/>
            </a:pPr>
            <a:endParaRPr lang="ar-SA" smtClean="0">
              <a:cs typeface="Arial" pitchFamily="34" charset="0"/>
            </a:endParaRPr>
          </a:p>
        </p:txBody>
      </p:sp>
      <p:sp>
        <p:nvSpPr>
          <p:cNvPr id="281604" name="Slide Number Placeholder 3"/>
          <p:cNvSpPr>
            <a:spLocks noGrp="1"/>
          </p:cNvSpPr>
          <p:nvPr>
            <p:ph type="sldNum" sz="quarter" idx="4294967295"/>
          </p:nvPr>
        </p:nvSpPr>
        <p:spPr bwMode="auto">
          <a:xfrm>
            <a:off x="1943100" y="6376989"/>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555EDA9-E9B7-41A3-90F0-9EA311184D60}" type="slidenum">
              <a:rPr lang="ar-SA" smtClean="0">
                <a:solidFill>
                  <a:schemeClr val="bg1"/>
                </a:solidFill>
                <a:latin typeface="Calibri" pitchFamily="34" charset="0"/>
              </a:rPr>
              <a:pPr eaLnBrk="1" hangingPunct="1"/>
              <a:t>15</a:t>
            </a:fld>
            <a:endParaRPr lang="en-US" smtClean="0">
              <a:solidFill>
                <a:schemeClr val="bg1"/>
              </a:solidFill>
              <a:latin typeface="Calibri"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15</a:t>
            </a:fld>
            <a:endParaRPr lang="en-US" dirty="0">
              <a:solidFill>
                <a:prstClr val="white"/>
              </a:solidFill>
              <a:cs typeface="Arial" pitchFamily="34" charset="0"/>
            </a:endParaRPr>
          </a:p>
        </p:txBody>
      </p:sp>
    </p:spTree>
    <p:extLst>
      <p:ext uri="{BB962C8B-B14F-4D97-AF65-F5344CB8AC3E}">
        <p14:creationId xmlns:p14="http://schemas.microsoft.com/office/powerpoint/2010/main" val="5334232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grpSp>
        <p:nvGrpSpPr>
          <p:cNvPr id="17412" name="Group 5"/>
          <p:cNvGrpSpPr>
            <a:grpSpLocks/>
          </p:cNvGrpSpPr>
          <p:nvPr/>
        </p:nvGrpSpPr>
        <p:grpSpPr bwMode="auto">
          <a:xfrm>
            <a:off x="5969977" y="1981217"/>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165235" y="3352800"/>
            <a:ext cx="2602523" cy="1200150"/>
          </a:xfrm>
          <a:prstGeom prst="rect">
            <a:avLst/>
          </a:prstGeom>
          <a:noFill/>
          <a:ln w="9525">
            <a:noFill/>
            <a:miter lim="800000"/>
            <a:headEnd/>
            <a:tailEnd/>
          </a:ln>
        </p:spPr>
        <p:txBody>
          <a:bodyPr>
            <a:spAutoFit/>
          </a:bodyPr>
          <a:lstStyle/>
          <a:p>
            <a:pPr algn="l" rtl="0"/>
            <a:r>
              <a:rPr lang="ar-EG" sz="7200">
                <a:solidFill>
                  <a:prstClr val="white"/>
                </a:solidFill>
              </a:rPr>
              <a:t>بحمد الله</a:t>
            </a:r>
            <a:endParaRPr lang="en-US" sz="7200">
              <a:solidFill>
                <a:prstClr val="white"/>
              </a:solidFill>
            </a:endParaRPr>
          </a:p>
        </p:txBody>
      </p:sp>
      <p:sp>
        <p:nvSpPr>
          <p:cNvPr id="17414" name="Freeform 6"/>
          <p:cNvSpPr>
            <a:spLocks noEditPoints="1"/>
          </p:cNvSpPr>
          <p:nvPr/>
        </p:nvSpPr>
        <p:spPr bwMode="auto">
          <a:xfrm>
            <a:off x="3165231" y="2209817"/>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pPr algn="l" rtl="0"/>
            <a:endParaRPr lang="ar-SA">
              <a:solidFill>
                <a:prstClr val="black"/>
              </a:solidFill>
            </a:endParaRPr>
          </a:p>
        </p:txBody>
      </p:sp>
      <p:pic>
        <p:nvPicPr>
          <p:cNvPr id="9" name="Picture 8" descr="logo EDE.png"/>
          <p:cNvPicPr>
            <a:picLocks noChangeAspect="1"/>
          </p:cNvPicPr>
          <p:nvPr/>
        </p:nvPicPr>
        <p:blipFill>
          <a:blip r:embed="rId3" cstate="print"/>
          <a:stretch>
            <a:fillRect/>
          </a:stretch>
        </p:blipFill>
        <p:spPr>
          <a:xfrm>
            <a:off x="844068" y="2133600"/>
            <a:ext cx="1947156"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050905498"/>
      </p:ext>
    </p:extLst>
  </p:cSld>
  <p:clrMapOvr>
    <a:masterClrMapping/>
  </p:clrMapOvr>
  <p:timing>
    <p:tnLst>
      <p:par>
        <p:cTn id="1" dur="indefinite" restart="never" nodeType="tmRoot"/>
      </p:par>
    </p:tnLst>
  </p:timing>
</p:sld>
</file>

<file path=ppt/theme/theme1.xml><?xml version="1.0" encoding="utf-8"?>
<a:theme xmlns:a="http://schemas.openxmlformats.org/drawingml/2006/main" name="1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1325</Words>
  <Application>Microsoft Office PowerPoint</Application>
  <PresentationFormat>On-screen Show (4:3)</PresentationFormat>
  <Paragraphs>364</Paragraphs>
  <Slides>16</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16</vt:i4>
      </vt:variant>
    </vt:vector>
  </HeadingPairs>
  <TitlesOfParts>
    <vt:vector size="24" baseType="lpstr">
      <vt:lpstr>ae_AlMateen</vt:lpstr>
      <vt:lpstr>Arial</vt:lpstr>
      <vt:lpstr>AYM Wadiy S_U normal.</vt:lpstr>
      <vt:lpstr>Calibri</vt:lpstr>
      <vt:lpstr>Simplified Arabic</vt:lpstr>
      <vt:lpstr>Times New Roman</vt:lpstr>
      <vt:lpstr>1_نسق Office</vt:lpstr>
      <vt:lpstr>Office Theme</vt:lpstr>
      <vt:lpstr>PowerPoint Presentation</vt:lpstr>
      <vt:lpstr>PowerPoint Presentation</vt:lpstr>
      <vt:lpstr> سابعاً: إعداد الحسابات الختامية والقوائم المالية في المنشآت التجارية </vt:lpstr>
      <vt:lpstr>Closing Entriesإقفال الحسابات  </vt:lpstr>
      <vt:lpstr>إقفال الحسابات</vt:lpstr>
      <vt:lpstr>Income Statementقائمة الدخل  </vt:lpstr>
      <vt:lpstr>PowerPoint Presentation</vt:lpstr>
      <vt:lpstr>PowerPoint Presentation</vt:lpstr>
      <vt:lpstr>PowerPoint Presentation</vt:lpstr>
      <vt:lpstr>تابع ملاحظات عامة على حساب ملخص الدخل</vt:lpstr>
      <vt:lpstr>PowerPoint Presentation</vt:lpstr>
      <vt:lpstr>PowerPoint Presentation</vt:lpstr>
      <vt:lpstr> أهم المصطلحات المحاسبية باللغة الإنجليزية </vt:lpstr>
      <vt:lpstr>  المطلوب من الطلاب حتى هذه المرحلة:  </vt:lpstr>
      <vt:lpstr> المطلوب من الطلاب حتى هذه المرحلة: </vt:lpstr>
      <vt:lpstr>PowerPoint Presentation</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TOSHIBA</dc:creator>
  <cp:lastModifiedBy>Bassim Ali Yoseif Alsabbgh</cp:lastModifiedBy>
  <cp:revision>2</cp:revision>
  <dcterms:created xsi:type="dcterms:W3CDTF">2013-11-11T15:50:10Z</dcterms:created>
  <dcterms:modified xsi:type="dcterms:W3CDTF">2013-11-12T06:51:26Z</dcterms:modified>
</cp:coreProperties>
</file>