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23"/>
  </p:notesMasterIdLst>
  <p:sldIdLst>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59"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3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1CBEF9-556C-4776-B892-728729C5B391}"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GB"/>
        </a:p>
      </dgm:t>
    </dgm:pt>
    <dgm:pt modelId="{525AEE7E-FAAB-4BCD-87E7-FB802A210FBE}">
      <dgm:prSet phldrT="[Text]" custT="1"/>
      <dgm:spPr/>
      <dgm:t>
        <a:bodyPr/>
        <a:lstStyle/>
        <a:p>
          <a:r>
            <a:rPr lang="ar-SA" sz="2800" b="1" dirty="0" smtClean="0"/>
            <a:t>دفتر أستاذ مساعد المدينين</a:t>
          </a:r>
          <a:endParaRPr lang="en-GB" sz="2800" b="1" dirty="0"/>
        </a:p>
      </dgm:t>
    </dgm:pt>
    <dgm:pt modelId="{06C98A60-96AF-434F-A6F5-23F8C1A37982}" type="parTrans" cxnId="{EC01CFCC-8377-486D-82D6-EBF173138106}">
      <dgm:prSet/>
      <dgm:spPr/>
      <dgm:t>
        <a:bodyPr/>
        <a:lstStyle/>
        <a:p>
          <a:endParaRPr lang="en-GB"/>
        </a:p>
      </dgm:t>
    </dgm:pt>
    <dgm:pt modelId="{49BFEA77-E2EE-4C47-B205-6C393DFCAF00}" type="sibTrans" cxnId="{EC01CFCC-8377-486D-82D6-EBF173138106}">
      <dgm:prSet/>
      <dgm:spPr/>
      <dgm:t>
        <a:bodyPr/>
        <a:lstStyle/>
        <a:p>
          <a:endParaRPr lang="en-GB"/>
        </a:p>
      </dgm:t>
    </dgm:pt>
    <dgm:pt modelId="{E905FE77-172B-45D5-8D3B-577347766977}">
      <dgm:prSet phldrT="[Text]" custT="1"/>
      <dgm:spPr/>
      <dgm:t>
        <a:bodyPr/>
        <a:lstStyle/>
        <a:p>
          <a:r>
            <a:rPr lang="ar-SA" sz="2800" b="1" dirty="0" smtClean="0"/>
            <a:t>المستندات</a:t>
          </a:r>
          <a:endParaRPr lang="en-GB" sz="2800" b="1" dirty="0"/>
        </a:p>
      </dgm:t>
    </dgm:pt>
    <dgm:pt modelId="{0EC031AA-B8E7-422A-8730-0495E4DB3B61}" type="parTrans" cxnId="{9B1D8060-EFD9-4490-8A02-EA10B6EE1435}">
      <dgm:prSet/>
      <dgm:spPr/>
      <dgm:t>
        <a:bodyPr/>
        <a:lstStyle/>
        <a:p>
          <a:endParaRPr lang="en-GB"/>
        </a:p>
      </dgm:t>
    </dgm:pt>
    <dgm:pt modelId="{786005F3-F3A3-4810-98C4-0672AEB0E0C8}" type="sibTrans" cxnId="{9B1D8060-EFD9-4490-8A02-EA10B6EE1435}">
      <dgm:prSet/>
      <dgm:spPr/>
      <dgm:t>
        <a:bodyPr/>
        <a:lstStyle/>
        <a:p>
          <a:endParaRPr lang="en-GB"/>
        </a:p>
      </dgm:t>
    </dgm:pt>
    <dgm:pt modelId="{6673C67E-3E88-4173-8DF0-30F8C4298DDC}">
      <dgm:prSet phldrT="[Text]" custT="1"/>
      <dgm:spPr/>
      <dgm:t>
        <a:bodyPr/>
        <a:lstStyle/>
        <a:p>
          <a:r>
            <a:rPr lang="ar-SA" sz="2800" b="1" dirty="0" smtClean="0"/>
            <a:t>ميزان المراجعة</a:t>
          </a:r>
          <a:endParaRPr lang="en-GB" sz="2800" b="1" dirty="0"/>
        </a:p>
      </dgm:t>
    </dgm:pt>
    <dgm:pt modelId="{DE0AD3D1-6F00-416E-8E33-BAF36D05152D}" type="parTrans" cxnId="{0B0EB593-731E-4959-BE27-4827D0308EF3}">
      <dgm:prSet/>
      <dgm:spPr/>
      <dgm:t>
        <a:bodyPr/>
        <a:lstStyle/>
        <a:p>
          <a:endParaRPr lang="en-GB"/>
        </a:p>
      </dgm:t>
    </dgm:pt>
    <dgm:pt modelId="{92EC29AB-0CA5-4BDC-909D-94975E4127E8}" type="sibTrans" cxnId="{0B0EB593-731E-4959-BE27-4827D0308EF3}">
      <dgm:prSet/>
      <dgm:spPr/>
      <dgm:t>
        <a:bodyPr/>
        <a:lstStyle/>
        <a:p>
          <a:endParaRPr lang="en-GB"/>
        </a:p>
      </dgm:t>
    </dgm:pt>
    <dgm:pt modelId="{41A7DC9A-AE97-4A98-9E16-EB36A2FEEABC}">
      <dgm:prSet phldrT="[Text]" custT="1"/>
      <dgm:spPr/>
      <dgm:t>
        <a:bodyPr/>
        <a:lstStyle/>
        <a:p>
          <a:r>
            <a:rPr lang="ar-SA" sz="2800" b="1" dirty="0" smtClean="0"/>
            <a:t>دفتر الأستاذ العام</a:t>
          </a:r>
          <a:endParaRPr lang="en-GB" sz="2800" b="1" dirty="0"/>
        </a:p>
      </dgm:t>
    </dgm:pt>
    <dgm:pt modelId="{89C28A7B-7432-4E92-934A-D0ED417E3205}" type="parTrans" cxnId="{0BBA5B25-9A77-4DFB-B482-9BE077811074}">
      <dgm:prSet/>
      <dgm:spPr/>
      <dgm:t>
        <a:bodyPr/>
        <a:lstStyle/>
        <a:p>
          <a:endParaRPr lang="en-GB"/>
        </a:p>
      </dgm:t>
    </dgm:pt>
    <dgm:pt modelId="{F3F2D7D0-55FE-400D-85BD-EB08E52C5F83}" type="sibTrans" cxnId="{0BBA5B25-9A77-4DFB-B482-9BE077811074}">
      <dgm:prSet/>
      <dgm:spPr/>
      <dgm:t>
        <a:bodyPr/>
        <a:lstStyle/>
        <a:p>
          <a:endParaRPr lang="en-GB"/>
        </a:p>
      </dgm:t>
    </dgm:pt>
    <dgm:pt modelId="{40952079-B503-4941-A53B-F6C29803C95C}">
      <dgm:prSet phldrT="[Text]" custT="1"/>
      <dgm:spPr/>
      <dgm:t>
        <a:bodyPr/>
        <a:lstStyle/>
        <a:p>
          <a:r>
            <a:rPr lang="ar-SA" sz="2800" b="1" dirty="0" smtClean="0"/>
            <a:t>دفتر أستاذ مساعد الدائنين</a:t>
          </a:r>
          <a:endParaRPr lang="en-GB" sz="2800" b="1" dirty="0"/>
        </a:p>
      </dgm:t>
    </dgm:pt>
    <dgm:pt modelId="{643F1BD4-0841-479C-9B57-13B6D20D8DB2}" type="parTrans" cxnId="{95FCA35B-6A87-4EE8-BE20-06631A00EEC7}">
      <dgm:prSet/>
      <dgm:spPr/>
      <dgm:t>
        <a:bodyPr/>
        <a:lstStyle/>
        <a:p>
          <a:endParaRPr lang="en-GB"/>
        </a:p>
      </dgm:t>
    </dgm:pt>
    <dgm:pt modelId="{761A6658-6170-460E-BD48-3E62E1A8CA4C}" type="sibTrans" cxnId="{95FCA35B-6A87-4EE8-BE20-06631A00EEC7}">
      <dgm:prSet/>
      <dgm:spPr/>
      <dgm:t>
        <a:bodyPr/>
        <a:lstStyle/>
        <a:p>
          <a:endParaRPr lang="en-GB"/>
        </a:p>
      </dgm:t>
    </dgm:pt>
    <dgm:pt modelId="{050B6170-E2DC-4739-BCB8-20FB69B5D202}">
      <dgm:prSet phldrT="[Text]" custT="1"/>
      <dgm:spPr/>
      <dgm:t>
        <a:bodyPr/>
        <a:lstStyle/>
        <a:p>
          <a:r>
            <a:rPr lang="ar-SA" sz="2800" b="1" dirty="0" smtClean="0"/>
            <a:t>دفاتر اليومية المساعدة</a:t>
          </a:r>
          <a:endParaRPr lang="en-GB" sz="2800" b="1" dirty="0"/>
        </a:p>
      </dgm:t>
    </dgm:pt>
    <dgm:pt modelId="{B18F2983-EF5C-4C93-BC19-E6669B4B6CE8}" type="parTrans" cxnId="{563D5730-ECFC-42C4-9CD8-BF4FF9DE1EE0}">
      <dgm:prSet/>
      <dgm:spPr/>
      <dgm:t>
        <a:bodyPr/>
        <a:lstStyle/>
        <a:p>
          <a:endParaRPr lang="en-GB"/>
        </a:p>
      </dgm:t>
    </dgm:pt>
    <dgm:pt modelId="{5A5F365B-E773-4747-8BCF-6675D1FB8BBD}" type="sibTrans" cxnId="{563D5730-ECFC-42C4-9CD8-BF4FF9DE1EE0}">
      <dgm:prSet/>
      <dgm:spPr/>
      <dgm:t>
        <a:bodyPr/>
        <a:lstStyle/>
        <a:p>
          <a:endParaRPr lang="en-GB"/>
        </a:p>
      </dgm:t>
    </dgm:pt>
    <dgm:pt modelId="{A2980A0B-2B9E-4659-B3BA-96D299FFB6E1}">
      <dgm:prSet phldrT="[Text]" custT="1"/>
      <dgm:spPr/>
      <dgm:t>
        <a:bodyPr/>
        <a:lstStyle/>
        <a:p>
          <a:r>
            <a:rPr lang="ar-SA" sz="2800" b="1" dirty="0" smtClean="0"/>
            <a:t>دفتر اليومية العامة</a:t>
          </a:r>
          <a:endParaRPr lang="en-GB" sz="2800" b="1" dirty="0"/>
        </a:p>
      </dgm:t>
    </dgm:pt>
    <dgm:pt modelId="{9C39898B-C1A5-41CB-B3FA-0708A9CF0EF2}" type="parTrans" cxnId="{54B7D640-24EC-4C62-AA2B-5E28EBD5857E}">
      <dgm:prSet/>
      <dgm:spPr/>
      <dgm:t>
        <a:bodyPr/>
        <a:lstStyle/>
        <a:p>
          <a:endParaRPr lang="en-GB"/>
        </a:p>
      </dgm:t>
    </dgm:pt>
    <dgm:pt modelId="{94A7292D-57C4-4C8E-8092-736395FBB6AE}" type="sibTrans" cxnId="{54B7D640-24EC-4C62-AA2B-5E28EBD5857E}">
      <dgm:prSet/>
      <dgm:spPr/>
      <dgm:t>
        <a:bodyPr/>
        <a:lstStyle/>
        <a:p>
          <a:endParaRPr lang="en-GB"/>
        </a:p>
      </dgm:t>
    </dgm:pt>
    <dgm:pt modelId="{1E800F6E-C93C-4289-B0C6-C2B740010CA1}" type="pres">
      <dgm:prSet presAssocID="{361CBEF9-556C-4776-B892-728729C5B391}" presName="diagram" presStyleCnt="0">
        <dgm:presLayoutVars>
          <dgm:dir/>
          <dgm:resizeHandles val="exact"/>
        </dgm:presLayoutVars>
      </dgm:prSet>
      <dgm:spPr/>
      <dgm:t>
        <a:bodyPr/>
        <a:lstStyle/>
        <a:p>
          <a:endParaRPr lang="en-GB"/>
        </a:p>
      </dgm:t>
    </dgm:pt>
    <dgm:pt modelId="{4FB0A5BC-E401-4A07-AD82-3C53D975EE4E}" type="pres">
      <dgm:prSet presAssocID="{525AEE7E-FAAB-4BCD-87E7-FB802A210FBE}" presName="node" presStyleLbl="node1" presStyleIdx="0" presStyleCnt="7" custScaleX="180944" custScaleY="48213" custLinFactNeighborX="15327" custLinFactNeighborY="-20788">
        <dgm:presLayoutVars>
          <dgm:bulletEnabled val="1"/>
        </dgm:presLayoutVars>
      </dgm:prSet>
      <dgm:spPr/>
      <dgm:t>
        <a:bodyPr/>
        <a:lstStyle/>
        <a:p>
          <a:endParaRPr lang="en-GB"/>
        </a:p>
      </dgm:t>
    </dgm:pt>
    <dgm:pt modelId="{A2FA8EB5-0851-4CAB-890F-0671E89685F4}" type="pres">
      <dgm:prSet presAssocID="{49BFEA77-E2EE-4C47-B205-6C393DFCAF00}" presName="sibTrans" presStyleCnt="0"/>
      <dgm:spPr/>
    </dgm:pt>
    <dgm:pt modelId="{7CC69144-DC7C-430F-90D1-84AD75DB1348}" type="pres">
      <dgm:prSet presAssocID="{E905FE77-172B-45D5-8D3B-577347766977}" presName="node" presStyleLbl="node1" presStyleIdx="1" presStyleCnt="7" custScaleY="46150" custLinFactX="2120" custLinFactNeighborX="100000" custLinFactNeighborY="-67537">
        <dgm:presLayoutVars>
          <dgm:bulletEnabled val="1"/>
        </dgm:presLayoutVars>
      </dgm:prSet>
      <dgm:spPr/>
      <dgm:t>
        <a:bodyPr/>
        <a:lstStyle/>
        <a:p>
          <a:endParaRPr lang="en-GB"/>
        </a:p>
      </dgm:t>
    </dgm:pt>
    <dgm:pt modelId="{DC48D9E4-987A-402E-A677-FA7420557D7A}" type="pres">
      <dgm:prSet presAssocID="{786005F3-F3A3-4810-98C4-0672AEB0E0C8}" presName="sibTrans" presStyleCnt="0"/>
      <dgm:spPr/>
    </dgm:pt>
    <dgm:pt modelId="{612E9C07-CA2E-4ABA-B151-E1B36D0E4B67}" type="pres">
      <dgm:prSet presAssocID="{6673C67E-3E88-4173-8DF0-30F8C4298DDC}" presName="node" presStyleLbl="node1" presStyleIdx="2" presStyleCnt="7" custScaleX="100026" custScaleY="42852" custLinFactX="-100000" custLinFactY="100000" custLinFactNeighborX="-147899" custLinFactNeighborY="139410">
        <dgm:presLayoutVars>
          <dgm:bulletEnabled val="1"/>
        </dgm:presLayoutVars>
      </dgm:prSet>
      <dgm:spPr/>
      <dgm:t>
        <a:bodyPr/>
        <a:lstStyle/>
        <a:p>
          <a:endParaRPr lang="en-GB"/>
        </a:p>
      </dgm:t>
    </dgm:pt>
    <dgm:pt modelId="{ED16A8F3-20D4-49A4-957E-9263003505BC}" type="pres">
      <dgm:prSet presAssocID="{92EC29AB-0CA5-4BDC-909D-94975E4127E8}" presName="sibTrans" presStyleCnt="0"/>
      <dgm:spPr/>
    </dgm:pt>
    <dgm:pt modelId="{58A333AC-C998-4934-AAF1-5DF0DFA06958}" type="pres">
      <dgm:prSet presAssocID="{40952079-B503-4941-A53B-F6C29803C95C}" presName="node" presStyleLbl="node1" presStyleIdx="3" presStyleCnt="7" custScaleX="178429" custScaleY="47047" custLinFactNeighborX="13861" custLinFactNeighborY="-48243">
        <dgm:presLayoutVars>
          <dgm:bulletEnabled val="1"/>
        </dgm:presLayoutVars>
      </dgm:prSet>
      <dgm:spPr/>
      <dgm:t>
        <a:bodyPr/>
        <a:lstStyle/>
        <a:p>
          <a:endParaRPr lang="en-GB"/>
        </a:p>
      </dgm:t>
    </dgm:pt>
    <dgm:pt modelId="{08F1F828-F7BF-4C33-A5EF-11DF85B94F9F}" type="pres">
      <dgm:prSet presAssocID="{761A6658-6170-460E-BD48-3E62E1A8CA4C}" presName="sibTrans" presStyleCnt="0"/>
      <dgm:spPr/>
    </dgm:pt>
    <dgm:pt modelId="{FD33F522-7EBF-4446-8685-35A10A769A31}" type="pres">
      <dgm:prSet presAssocID="{050B6170-E2DC-4739-BCB8-20FB69B5D202}" presName="node" presStyleLbl="node1" presStyleIdx="4" presStyleCnt="7" custScaleY="68634" custLinFactX="3039" custLinFactNeighborX="100000" custLinFactNeighborY="-82589">
        <dgm:presLayoutVars>
          <dgm:bulletEnabled val="1"/>
        </dgm:presLayoutVars>
      </dgm:prSet>
      <dgm:spPr/>
      <dgm:t>
        <a:bodyPr/>
        <a:lstStyle/>
        <a:p>
          <a:endParaRPr lang="en-GB"/>
        </a:p>
      </dgm:t>
    </dgm:pt>
    <dgm:pt modelId="{98095A74-8B54-410F-80D9-D00935D3D596}" type="pres">
      <dgm:prSet presAssocID="{5A5F365B-E773-4747-8BCF-6675D1FB8BBD}" presName="sibTrans" presStyleCnt="0"/>
      <dgm:spPr/>
    </dgm:pt>
    <dgm:pt modelId="{22F566DE-E593-47E0-BC10-677589332C92}" type="pres">
      <dgm:prSet presAssocID="{A2980A0B-2B9E-4659-B3BA-96D299FFB6E1}" presName="node" presStyleLbl="node1" presStyleIdx="5" presStyleCnt="7" custScaleY="88331" custLinFactNeighborX="-10064" custLinFactNeighborY="97205">
        <dgm:presLayoutVars>
          <dgm:bulletEnabled val="1"/>
        </dgm:presLayoutVars>
      </dgm:prSet>
      <dgm:spPr/>
      <dgm:t>
        <a:bodyPr/>
        <a:lstStyle/>
        <a:p>
          <a:endParaRPr lang="en-GB"/>
        </a:p>
      </dgm:t>
    </dgm:pt>
    <dgm:pt modelId="{73E73503-86A1-4195-8A79-48F25C7EFCA9}" type="pres">
      <dgm:prSet presAssocID="{94A7292D-57C4-4C8E-8092-736395FBB6AE}" presName="sibTrans" presStyleCnt="0"/>
      <dgm:spPr/>
    </dgm:pt>
    <dgm:pt modelId="{75DC9481-A7E9-43ED-B9F9-4B752A87E05F}" type="pres">
      <dgm:prSet presAssocID="{41A7DC9A-AE97-4A98-9E16-EB36A2FEEABC}" presName="node" presStyleLbl="node1" presStyleIdx="6" presStyleCnt="7" custScaleX="140018" custScaleY="47973" custLinFactX="-1433" custLinFactNeighborX="-100000" custLinFactNeighborY="9351">
        <dgm:presLayoutVars>
          <dgm:bulletEnabled val="1"/>
        </dgm:presLayoutVars>
      </dgm:prSet>
      <dgm:spPr/>
      <dgm:t>
        <a:bodyPr/>
        <a:lstStyle/>
        <a:p>
          <a:endParaRPr lang="en-GB"/>
        </a:p>
      </dgm:t>
    </dgm:pt>
  </dgm:ptLst>
  <dgm:cxnLst>
    <dgm:cxn modelId="{EC01CFCC-8377-486D-82D6-EBF173138106}" srcId="{361CBEF9-556C-4776-B892-728729C5B391}" destId="{525AEE7E-FAAB-4BCD-87E7-FB802A210FBE}" srcOrd="0" destOrd="0" parTransId="{06C98A60-96AF-434F-A6F5-23F8C1A37982}" sibTransId="{49BFEA77-E2EE-4C47-B205-6C393DFCAF00}"/>
    <dgm:cxn modelId="{0BBA5B25-9A77-4DFB-B482-9BE077811074}" srcId="{361CBEF9-556C-4776-B892-728729C5B391}" destId="{41A7DC9A-AE97-4A98-9E16-EB36A2FEEABC}" srcOrd="6" destOrd="0" parTransId="{89C28A7B-7432-4E92-934A-D0ED417E3205}" sibTransId="{F3F2D7D0-55FE-400D-85BD-EB08E52C5F83}"/>
    <dgm:cxn modelId="{0B0EB593-731E-4959-BE27-4827D0308EF3}" srcId="{361CBEF9-556C-4776-B892-728729C5B391}" destId="{6673C67E-3E88-4173-8DF0-30F8C4298DDC}" srcOrd="2" destOrd="0" parTransId="{DE0AD3D1-6F00-416E-8E33-BAF36D05152D}" sibTransId="{92EC29AB-0CA5-4BDC-909D-94975E4127E8}"/>
    <dgm:cxn modelId="{94D0C1D2-8712-4EEA-94E8-3A33F3775E93}" type="presOf" srcId="{361CBEF9-556C-4776-B892-728729C5B391}" destId="{1E800F6E-C93C-4289-B0C6-C2B740010CA1}" srcOrd="0" destOrd="0" presId="urn:microsoft.com/office/officeart/2005/8/layout/default#1"/>
    <dgm:cxn modelId="{63ACAA1E-4FEF-4C83-93A0-D73C72314D70}" type="presOf" srcId="{525AEE7E-FAAB-4BCD-87E7-FB802A210FBE}" destId="{4FB0A5BC-E401-4A07-AD82-3C53D975EE4E}" srcOrd="0" destOrd="0" presId="urn:microsoft.com/office/officeart/2005/8/layout/default#1"/>
    <dgm:cxn modelId="{4D9F39E7-C037-435D-82B4-6C252C2323BC}" type="presOf" srcId="{6673C67E-3E88-4173-8DF0-30F8C4298DDC}" destId="{612E9C07-CA2E-4ABA-B151-E1B36D0E4B67}" srcOrd="0" destOrd="0" presId="urn:microsoft.com/office/officeart/2005/8/layout/default#1"/>
    <dgm:cxn modelId="{878688EE-CF5E-449B-AC8A-E954EA237C4A}" type="presOf" srcId="{050B6170-E2DC-4739-BCB8-20FB69B5D202}" destId="{FD33F522-7EBF-4446-8685-35A10A769A31}" srcOrd="0" destOrd="0" presId="urn:microsoft.com/office/officeart/2005/8/layout/default#1"/>
    <dgm:cxn modelId="{7D72CADE-0D70-46D8-A232-59563F2E6DA2}" type="presOf" srcId="{41A7DC9A-AE97-4A98-9E16-EB36A2FEEABC}" destId="{75DC9481-A7E9-43ED-B9F9-4B752A87E05F}" srcOrd="0" destOrd="0" presId="urn:microsoft.com/office/officeart/2005/8/layout/default#1"/>
    <dgm:cxn modelId="{12A4E759-A3D0-4DAD-89E4-D29171D24065}" type="presOf" srcId="{E905FE77-172B-45D5-8D3B-577347766977}" destId="{7CC69144-DC7C-430F-90D1-84AD75DB1348}" srcOrd="0" destOrd="0" presId="urn:microsoft.com/office/officeart/2005/8/layout/default#1"/>
    <dgm:cxn modelId="{563D5730-ECFC-42C4-9CD8-BF4FF9DE1EE0}" srcId="{361CBEF9-556C-4776-B892-728729C5B391}" destId="{050B6170-E2DC-4739-BCB8-20FB69B5D202}" srcOrd="4" destOrd="0" parTransId="{B18F2983-EF5C-4C93-BC19-E6669B4B6CE8}" sibTransId="{5A5F365B-E773-4747-8BCF-6675D1FB8BBD}"/>
    <dgm:cxn modelId="{95FCA35B-6A87-4EE8-BE20-06631A00EEC7}" srcId="{361CBEF9-556C-4776-B892-728729C5B391}" destId="{40952079-B503-4941-A53B-F6C29803C95C}" srcOrd="3" destOrd="0" parTransId="{643F1BD4-0841-479C-9B57-13B6D20D8DB2}" sibTransId="{761A6658-6170-460E-BD48-3E62E1A8CA4C}"/>
    <dgm:cxn modelId="{75A45E08-225B-4CC1-A9E2-2D048BC69C2B}" type="presOf" srcId="{A2980A0B-2B9E-4659-B3BA-96D299FFB6E1}" destId="{22F566DE-E593-47E0-BC10-677589332C92}" srcOrd="0" destOrd="0" presId="urn:microsoft.com/office/officeart/2005/8/layout/default#1"/>
    <dgm:cxn modelId="{9B1D8060-EFD9-4490-8A02-EA10B6EE1435}" srcId="{361CBEF9-556C-4776-B892-728729C5B391}" destId="{E905FE77-172B-45D5-8D3B-577347766977}" srcOrd="1" destOrd="0" parTransId="{0EC031AA-B8E7-422A-8730-0495E4DB3B61}" sibTransId="{786005F3-F3A3-4810-98C4-0672AEB0E0C8}"/>
    <dgm:cxn modelId="{54B7D640-24EC-4C62-AA2B-5E28EBD5857E}" srcId="{361CBEF9-556C-4776-B892-728729C5B391}" destId="{A2980A0B-2B9E-4659-B3BA-96D299FFB6E1}" srcOrd="5" destOrd="0" parTransId="{9C39898B-C1A5-41CB-B3FA-0708A9CF0EF2}" sibTransId="{94A7292D-57C4-4C8E-8092-736395FBB6AE}"/>
    <dgm:cxn modelId="{9FECB795-6B03-48C5-9C41-635E65F98FAB}" type="presOf" srcId="{40952079-B503-4941-A53B-F6C29803C95C}" destId="{58A333AC-C998-4934-AAF1-5DF0DFA06958}" srcOrd="0" destOrd="0" presId="urn:microsoft.com/office/officeart/2005/8/layout/default#1"/>
    <dgm:cxn modelId="{8B756922-83FF-4974-BBC9-5A99741888A9}" type="presParOf" srcId="{1E800F6E-C93C-4289-B0C6-C2B740010CA1}" destId="{4FB0A5BC-E401-4A07-AD82-3C53D975EE4E}" srcOrd="0" destOrd="0" presId="urn:microsoft.com/office/officeart/2005/8/layout/default#1"/>
    <dgm:cxn modelId="{B409A220-C515-4916-BF7E-483AA0C93CD2}" type="presParOf" srcId="{1E800F6E-C93C-4289-B0C6-C2B740010CA1}" destId="{A2FA8EB5-0851-4CAB-890F-0671E89685F4}" srcOrd="1" destOrd="0" presId="urn:microsoft.com/office/officeart/2005/8/layout/default#1"/>
    <dgm:cxn modelId="{C75D4C4F-DA4E-4D20-A720-739B64FE91DD}" type="presParOf" srcId="{1E800F6E-C93C-4289-B0C6-C2B740010CA1}" destId="{7CC69144-DC7C-430F-90D1-84AD75DB1348}" srcOrd="2" destOrd="0" presId="urn:microsoft.com/office/officeart/2005/8/layout/default#1"/>
    <dgm:cxn modelId="{2624D29B-C755-468E-9912-07DC2B572DC7}" type="presParOf" srcId="{1E800F6E-C93C-4289-B0C6-C2B740010CA1}" destId="{DC48D9E4-987A-402E-A677-FA7420557D7A}" srcOrd="3" destOrd="0" presId="urn:microsoft.com/office/officeart/2005/8/layout/default#1"/>
    <dgm:cxn modelId="{98A0D872-B1E5-47DC-92EB-5B25020FD50A}" type="presParOf" srcId="{1E800F6E-C93C-4289-B0C6-C2B740010CA1}" destId="{612E9C07-CA2E-4ABA-B151-E1B36D0E4B67}" srcOrd="4" destOrd="0" presId="urn:microsoft.com/office/officeart/2005/8/layout/default#1"/>
    <dgm:cxn modelId="{E1CA6126-006C-44BE-907F-A57C102F7F96}" type="presParOf" srcId="{1E800F6E-C93C-4289-B0C6-C2B740010CA1}" destId="{ED16A8F3-20D4-49A4-957E-9263003505BC}" srcOrd="5" destOrd="0" presId="urn:microsoft.com/office/officeart/2005/8/layout/default#1"/>
    <dgm:cxn modelId="{A5F7C361-8E6D-4A64-AE79-942C8302B8E4}" type="presParOf" srcId="{1E800F6E-C93C-4289-B0C6-C2B740010CA1}" destId="{58A333AC-C998-4934-AAF1-5DF0DFA06958}" srcOrd="6" destOrd="0" presId="urn:microsoft.com/office/officeart/2005/8/layout/default#1"/>
    <dgm:cxn modelId="{73904C14-7B39-4A2E-AFD7-6943CCDCF82E}" type="presParOf" srcId="{1E800F6E-C93C-4289-B0C6-C2B740010CA1}" destId="{08F1F828-F7BF-4C33-A5EF-11DF85B94F9F}" srcOrd="7" destOrd="0" presId="urn:microsoft.com/office/officeart/2005/8/layout/default#1"/>
    <dgm:cxn modelId="{AE952094-D23B-4D7C-9776-FB6EAA21CCC6}" type="presParOf" srcId="{1E800F6E-C93C-4289-B0C6-C2B740010CA1}" destId="{FD33F522-7EBF-4446-8685-35A10A769A31}" srcOrd="8" destOrd="0" presId="urn:microsoft.com/office/officeart/2005/8/layout/default#1"/>
    <dgm:cxn modelId="{F63BC371-11EB-40CD-9D53-8A25808AA15A}" type="presParOf" srcId="{1E800F6E-C93C-4289-B0C6-C2B740010CA1}" destId="{98095A74-8B54-410F-80D9-D00935D3D596}" srcOrd="9" destOrd="0" presId="urn:microsoft.com/office/officeart/2005/8/layout/default#1"/>
    <dgm:cxn modelId="{C080D2E1-B6B6-4CB7-81FC-B62C8B9B0354}" type="presParOf" srcId="{1E800F6E-C93C-4289-B0C6-C2B740010CA1}" destId="{22F566DE-E593-47E0-BC10-677589332C92}" srcOrd="10" destOrd="0" presId="urn:microsoft.com/office/officeart/2005/8/layout/default#1"/>
    <dgm:cxn modelId="{E44A5563-784D-4BB6-93F3-E98BB0B901C7}" type="presParOf" srcId="{1E800F6E-C93C-4289-B0C6-C2B740010CA1}" destId="{73E73503-86A1-4195-8A79-48F25C7EFCA9}" srcOrd="11" destOrd="0" presId="urn:microsoft.com/office/officeart/2005/8/layout/default#1"/>
    <dgm:cxn modelId="{A6B20123-7355-4FC7-9EEE-5B3682559E69}" type="presParOf" srcId="{1E800F6E-C93C-4289-B0C6-C2B740010CA1}" destId="{75DC9481-A7E9-43ED-B9F9-4B752A87E05F}" srcOrd="12"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5AD75A-7275-49A2-9C23-0B8182521C48}" type="datetimeFigureOut">
              <a:rPr lang="ar-SA" smtClean="0"/>
              <a:pPr/>
              <a:t>09/01/1435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6DAFC58-0A0F-43C0-A7C2-10280322D174}" type="slidenum">
              <a:rPr lang="ar-SA" smtClean="0"/>
              <a:pPr/>
              <a:t>‹#›</a:t>
            </a:fld>
            <a:endParaRPr lang="ar-SA"/>
          </a:p>
        </p:txBody>
      </p:sp>
    </p:spTree>
    <p:extLst>
      <p:ext uri="{BB962C8B-B14F-4D97-AF65-F5344CB8AC3E}">
        <p14:creationId xmlns:p14="http://schemas.microsoft.com/office/powerpoint/2010/main" xmlns="" val="255054767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48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348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24650D2-D2D0-408D-88AD-FE2B3C2BD31C}" type="slidenum">
              <a:rPr lang="ar-SA" smtClean="0">
                <a:latin typeface="Calibri" pitchFamily="34" charset="0"/>
              </a:rPr>
              <a:pPr eaLnBrk="1" hangingPunct="1"/>
              <a:t>8</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15210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2373717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14198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4059847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617098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2643319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3723359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382436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2086934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40606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250654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4" y="635635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0331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3321348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3332590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572005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453548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620379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1502570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39951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7527508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477945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527848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9636D30-BFEC-440F-8602-5336FF300080}" type="datetimeFigureOut">
              <a:rPr lang="ar-SA" smtClean="0">
                <a:solidFill>
                  <a:prstClr val="black">
                    <a:tint val="75000"/>
                  </a:prstClr>
                </a:solidFill>
              </a:rPr>
              <a:pPr/>
              <a:t>09/01/1435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B4A8CEC-D715-4DA8-8124-834F1C83D2CC}"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3830234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4" y="5791201"/>
            <a:ext cx="773723" cy="938645"/>
          </a:xfrm>
          <a:prstGeom prst="rect">
            <a:avLst/>
          </a:prstGeom>
        </p:spPr>
      </p:pic>
      <p:sp>
        <p:nvSpPr>
          <p:cNvPr id="19" name="Rectangle 18"/>
          <p:cNvSpPr/>
          <p:nvPr userDrawn="1"/>
        </p:nvSpPr>
        <p:spPr>
          <a:xfrm>
            <a:off x="844062" y="658100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xmlns="" val="2023504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black">
                    <a:tint val="75000"/>
                  </a:prstClr>
                </a:solidFill>
              </a:rPr>
              <a:pPr/>
              <a:t>1</a:t>
            </a:fld>
            <a:endParaRPr lang="en-US" smtClean="0">
              <a:solidFill>
                <a:prstClr val="black">
                  <a:tint val="75000"/>
                </a:prstClr>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375031"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1F497D">
                    <a:lumMod val="75000"/>
                  </a:srgbClr>
                </a:solidFill>
              </a:rPr>
              <a:t>جامعة الملك فيصل</a:t>
            </a:r>
          </a:p>
          <a:p>
            <a:pPr algn="ctr" rtl="0">
              <a:spcBef>
                <a:spcPct val="20000"/>
              </a:spcBef>
              <a:buFont typeface="Arial" pitchFamily="34" charset="0"/>
              <a:buNone/>
            </a:pPr>
            <a:r>
              <a:rPr lang="ar-SA" sz="2400" b="1" dirty="0">
                <a:solidFill>
                  <a:srgbClr val="1F497D">
                    <a:lumMod val="75000"/>
                  </a:srgbClr>
                </a:solidFill>
              </a:rPr>
              <a:t>عمادة التعلم الإلكتروني والتعليم عن بعد</a:t>
            </a:r>
            <a:endParaRPr lang="en-US" sz="2400" b="1" dirty="0">
              <a:solidFill>
                <a:srgbClr val="1F497D">
                  <a:lumMod val="75000"/>
                </a:srgbClr>
              </a:solidFill>
            </a:endParaRPr>
          </a:p>
          <a:p>
            <a:pPr algn="ctr" rtl="0">
              <a:spcBef>
                <a:spcPct val="20000"/>
              </a:spcBef>
              <a:buFont typeface="Arial" pitchFamily="34" charset="0"/>
              <a:buNone/>
            </a:pPr>
            <a:r>
              <a:rPr lang="ar-SA" sz="2400" dirty="0">
                <a:solidFill>
                  <a:srgbClr val="1F497D">
                    <a:lumMod val="75000"/>
                  </a:srgbClr>
                </a:solidFill>
              </a:rPr>
              <a:t>	</a:t>
            </a:r>
            <a:endParaRPr lang="en-US" sz="2400" dirty="0">
              <a:solidFill>
                <a:srgbClr val="1F497D">
                  <a:lumMod val="75000"/>
                </a:srgbClr>
              </a:solidFill>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0" y="3810001"/>
            <a:ext cx="5205046" cy="1470025"/>
          </a:xfrm>
          <a:prstGeom prst="rect">
            <a:avLst/>
          </a:prstGeom>
          <a:noFill/>
          <a:ln w="9525">
            <a:noFill/>
            <a:miter lim="800000"/>
            <a:headEnd/>
            <a:tailEnd/>
          </a:ln>
        </p:spPr>
        <p:txBody>
          <a:bodyPr anchor="ctr"/>
          <a:lstStyle/>
          <a:p>
            <a:pPr algn="ctr" rtl="0">
              <a:defRPr/>
            </a:pPr>
            <a:endParaRPr lang="en-US" sz="3700" b="1" dirty="0">
              <a:solidFill>
                <a:srgbClr val="4F81BD">
                  <a:lumMod val="50000"/>
                </a:srgbClr>
              </a:solidFill>
              <a:latin typeface="AYM Wadiy S_U normal."/>
              <a:cs typeface="Times New Roman" pitchFamily="18" charset="0"/>
            </a:endParaRPr>
          </a:p>
          <a:p>
            <a:pPr algn="ctr" rtl="0">
              <a:defRPr/>
            </a:pPr>
            <a:endParaRPr lang="en-US"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مبادئ المحاسبة (1)</a:t>
            </a:r>
          </a:p>
          <a:p>
            <a:pPr algn="ctr"/>
            <a:endParaRPr lang="ar-SA"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المحاضر/ فتحي </a:t>
            </a:r>
            <a:r>
              <a:rPr lang="ar-SA" sz="3700" b="1" dirty="0" err="1">
                <a:solidFill>
                  <a:srgbClr val="4F81BD">
                    <a:lumMod val="50000"/>
                  </a:srgbClr>
                </a:solidFill>
                <a:latin typeface="AYM Wadiy S_U normal."/>
                <a:cs typeface="Times New Roman" pitchFamily="18" charset="0"/>
              </a:rPr>
              <a:t>الميدني</a:t>
            </a:r>
            <a:endParaRPr lang="ar-SA" sz="3700" b="1" dirty="0">
              <a:solidFill>
                <a:srgbClr val="4F81BD">
                  <a:lumMod val="50000"/>
                </a:srgbClr>
              </a:solidFill>
              <a:latin typeface="AYM Wadiy S_U normal."/>
              <a:cs typeface="Times New Roman" pitchFamily="18" charset="0"/>
            </a:endParaRPr>
          </a:p>
          <a:p>
            <a:pPr algn="ctr"/>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endParaRPr>
          </a:p>
          <a:p>
            <a:pPr algn="ctr"/>
            <a:endParaRPr lang="en-US" sz="2600" b="1" dirty="0">
              <a:solidFill>
                <a:srgbClr val="7F7F7F"/>
              </a:solidFill>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rPr>
              <a:pPr rtl="0"/>
              <a:t>1</a:t>
            </a:fld>
            <a:endParaRPr lang="en-US" sz="1200">
              <a:solidFill>
                <a:prstClr val="white"/>
              </a:solidFill>
            </a:endParaRPr>
          </a:p>
        </p:txBody>
      </p:sp>
    </p:spTree>
    <p:extLst>
      <p:ext uri="{BB962C8B-B14F-4D97-AF65-F5344CB8AC3E}">
        <p14:creationId xmlns:p14="http://schemas.microsoft.com/office/powerpoint/2010/main" xmlns="" val="38129830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09147" y="6381328"/>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0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الثالث عشر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الثالثة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1489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a:solidFill>
                  <a:schemeClr val="tx1"/>
                </a:solidFill>
                <a:cs typeface="Arial" pitchFamily="34" charset="0"/>
              </a:rPr>
              <a:t>السجلات </a:t>
            </a:r>
            <a:r>
              <a:rPr lang="ar-SA" sz="6600" b="1" dirty="0" smtClean="0">
                <a:solidFill>
                  <a:schemeClr val="tx1"/>
                </a:solidFill>
                <a:cs typeface="Arial" pitchFamily="34" charset="0"/>
              </a:rPr>
              <a:t>المساعدة</a:t>
            </a:r>
            <a:endParaRPr lang="ar-SA" sz="4800" b="1" dirty="0" smtClean="0">
              <a:solidFill>
                <a:prstClr val="black"/>
              </a:solidFill>
              <a:cs typeface="Arial" pitchFamily="34" charset="0"/>
            </a:endParaRPr>
          </a:p>
        </p:txBody>
      </p:sp>
    </p:spTree>
    <p:extLst>
      <p:ext uri="{BB962C8B-B14F-4D97-AF65-F5344CB8AC3E}">
        <p14:creationId xmlns:p14="http://schemas.microsoft.com/office/powerpoint/2010/main" xmlns="" val="1802507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r>
              <a:rPr lang="ar-SA" sz="3600" b="1" dirty="0" smtClean="0">
                <a:solidFill>
                  <a:schemeClr val="tx1"/>
                </a:solidFill>
                <a:cs typeface="Arial" pitchFamily="34" charset="0"/>
              </a:rPr>
              <a:t>ثامناً: السجلات المساعدة  </a:t>
            </a:r>
            <a:r>
              <a:rPr lang="en-GB" sz="3600" b="1" dirty="0" smtClean="0">
                <a:solidFill>
                  <a:srgbClr val="FF0000"/>
                </a:solidFill>
                <a:cs typeface="Arial" pitchFamily="34" charset="0"/>
              </a:rPr>
              <a:t>Subsidiaries</a:t>
            </a:r>
          </a:p>
        </p:txBody>
      </p:sp>
      <p:sp>
        <p:nvSpPr>
          <p:cNvPr id="3" name="Content Placeholder 2"/>
          <p:cNvSpPr>
            <a:spLocks noGrp="1"/>
          </p:cNvSpPr>
          <p:nvPr>
            <p:ph idx="1"/>
          </p:nvPr>
        </p:nvSpPr>
        <p:spPr>
          <a:xfrm>
            <a:off x="281354" y="1219201"/>
            <a:ext cx="8405446" cy="4906963"/>
          </a:xfrm>
        </p:spPr>
        <p:txBody>
          <a:bodyPr/>
          <a:lstStyle/>
          <a:p>
            <a:pPr>
              <a:lnSpc>
                <a:spcPct val="150000"/>
              </a:lnSpc>
              <a:defRPr/>
            </a:pPr>
            <a:r>
              <a:rPr lang="ar-SA" sz="2800" b="1" dirty="0" smtClean="0"/>
              <a:t>مقدمة:</a:t>
            </a:r>
          </a:p>
          <a:p>
            <a:pPr>
              <a:lnSpc>
                <a:spcPct val="150000"/>
              </a:lnSpc>
              <a:defRPr/>
            </a:pPr>
            <a:r>
              <a:rPr lang="ar-SA" sz="2800" dirty="0" smtClean="0"/>
              <a:t>يقوم النظام المحاسبي في أي منشأة على ثلاث دعائم أساسية وهي وجود:</a:t>
            </a:r>
          </a:p>
          <a:p>
            <a:pPr marL="800100" indent="-514350" rtl="1">
              <a:lnSpc>
                <a:spcPct val="150000"/>
              </a:lnSpc>
              <a:buFont typeface="+mj-lt"/>
              <a:buAutoNum type="arabicPeriod"/>
              <a:defRPr/>
            </a:pPr>
            <a:r>
              <a:rPr lang="ar-SA" sz="2800" dirty="0" smtClean="0"/>
              <a:t>مجموعة مستندية</a:t>
            </a:r>
          </a:p>
          <a:p>
            <a:pPr marL="800100" indent="-514350" rtl="1">
              <a:lnSpc>
                <a:spcPct val="150000"/>
              </a:lnSpc>
              <a:buFont typeface="+mj-lt"/>
              <a:buAutoNum type="arabicPeriod"/>
              <a:defRPr/>
            </a:pPr>
            <a:r>
              <a:rPr lang="ar-SA" sz="2800" dirty="0" smtClean="0"/>
              <a:t>مجموعة دفترية</a:t>
            </a:r>
          </a:p>
          <a:p>
            <a:pPr marL="800100" indent="-514350" rtl="1">
              <a:lnSpc>
                <a:spcPct val="150000"/>
              </a:lnSpc>
              <a:buFont typeface="+mj-lt"/>
              <a:buAutoNum type="arabicPeriod"/>
              <a:defRPr/>
            </a:pPr>
            <a:r>
              <a:rPr lang="ar-SA" sz="2800" dirty="0" smtClean="0"/>
              <a:t>مجموعة من التقارير والقوائم المالية</a:t>
            </a:r>
          </a:p>
          <a:p>
            <a:pPr marL="800100" indent="-514350" rtl="1">
              <a:lnSpc>
                <a:spcPct val="150000"/>
              </a:lnSpc>
              <a:defRPr/>
            </a:pPr>
            <a:r>
              <a:rPr lang="ar-SA" sz="2800" dirty="0" smtClean="0"/>
              <a:t>يتوقف تصميم المجموعة الدفترية على كل من حجم المنشأة وطبيعة النشاط والطريقة المحاسبية المتبعة</a:t>
            </a:r>
            <a:endParaRPr lang="en-US" sz="2800" dirty="0" smtClean="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6986960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مبررات استخدام السجلات المساعدة</a:t>
            </a:r>
            <a:r>
              <a:rPr lang="ar-SA" sz="3200" b="1" dirty="0" smtClean="0"/>
              <a:t> </a:t>
            </a:r>
            <a:endParaRPr lang="en-GB" sz="3200" dirty="0"/>
          </a:p>
        </p:txBody>
      </p:sp>
      <p:sp>
        <p:nvSpPr>
          <p:cNvPr id="3" name="Content Placeholder 2"/>
          <p:cNvSpPr>
            <a:spLocks noGrp="1"/>
          </p:cNvSpPr>
          <p:nvPr>
            <p:ph idx="1"/>
          </p:nvPr>
        </p:nvSpPr>
        <p:spPr>
          <a:xfrm>
            <a:off x="351692" y="1524001"/>
            <a:ext cx="8335108" cy="4602163"/>
          </a:xfrm>
        </p:spPr>
        <p:txBody>
          <a:bodyPr/>
          <a:lstStyle/>
          <a:p>
            <a:pPr algn="just" rtl="1">
              <a:lnSpc>
                <a:spcPct val="150000"/>
              </a:lnSpc>
            </a:pPr>
            <a:r>
              <a:rPr lang="ar-SA" sz="2800" smtClean="0">
                <a:cs typeface="Arial" pitchFamily="34" charset="0"/>
              </a:rPr>
              <a:t>الطريقة التي تمت دراستها حتى الآن من خلال تناول مراحل الدورة المحاسبية تعرف بالطريقة العادية</a:t>
            </a:r>
          </a:p>
          <a:p>
            <a:pPr algn="just" rtl="1">
              <a:lnSpc>
                <a:spcPct val="150000"/>
              </a:lnSpc>
            </a:pPr>
            <a:r>
              <a:rPr lang="ar-SA" sz="2800" smtClean="0">
                <a:cs typeface="Arial" pitchFamily="34" charset="0"/>
              </a:rPr>
              <a:t>هذه الطريقة لا تناسب المنشآت المتوسطة والكبيرة الحجم نظراً لتعدد العمليات مما يصعب معه تسجيلها في دفتر واحد طبقاً لتسلسلها الزمني، ونظراً لتزايد الحاجة لمعلومات تحليلية، ظهرت الحاجة لاستخدام السجلات المساعدة والتي أحياناً ما تعرف بالطريقة المركزية.</a:t>
            </a: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793231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الإجراءات المحاسبية في ظل استخدام السجلات المساعدة</a:t>
            </a:r>
            <a:endParaRPr lang="en-GB" sz="3200" dirty="0">
              <a:solidFill>
                <a:schemeClr val="tx1"/>
              </a:solidFill>
            </a:endParaRPr>
          </a:p>
        </p:txBody>
      </p:sp>
      <p:sp>
        <p:nvSpPr>
          <p:cNvPr id="3" name="Content Placeholder 2"/>
          <p:cNvSpPr>
            <a:spLocks noGrp="1"/>
          </p:cNvSpPr>
          <p:nvPr>
            <p:ph idx="1"/>
          </p:nvPr>
        </p:nvSpPr>
        <p:spPr>
          <a:xfrm>
            <a:off x="562708" y="1524001"/>
            <a:ext cx="8124092" cy="4602163"/>
          </a:xfrm>
        </p:spPr>
        <p:txBody>
          <a:bodyPr/>
          <a:lstStyle/>
          <a:p>
            <a:pPr algn="just" rtl="1">
              <a:lnSpc>
                <a:spcPct val="150000"/>
              </a:lnSpc>
            </a:pPr>
            <a:r>
              <a:rPr lang="ar-SA" sz="2800" dirty="0" smtClean="0">
                <a:cs typeface="Arial" pitchFamily="34" charset="0"/>
              </a:rPr>
              <a:t>ترتكز الطريقة المركزية على استخدام اليوميات المساعدة والتي تسجل بها العمليات المتكررة وذات الطبيعة المتشابهة، على أن يتم ترحيل القيود المسجلة بها إلى مجموعة من دفاتر الأستاذ المساعدة مثل دفتر أستاذ مساعد المدينين ودفتر أستاذ مساعد الدائنين، والتي ترحل</a:t>
            </a:r>
            <a:r>
              <a:rPr lang="en-US" sz="2800" dirty="0" smtClean="0">
                <a:cs typeface="Arial" pitchFamily="34" charset="0"/>
              </a:rPr>
              <a:t> </a:t>
            </a:r>
            <a:r>
              <a:rPr lang="ar-SA" sz="2800" dirty="0" smtClean="0">
                <a:cs typeface="Arial" pitchFamily="34" charset="0"/>
              </a:rPr>
              <a:t>إليها تفاصيل العمليات المسجلة في اليوميات المساعدة، والتي  تؤثر على الحسابات الشخصية للمدينين والدائنين أولاً بأول. </a:t>
            </a:r>
          </a:p>
          <a:p>
            <a:pPr algn="just" rtl="1">
              <a:lnSpc>
                <a:spcPct val="150000"/>
              </a:lnSpc>
            </a:pPr>
            <a:endParaRPr lang="en-GB" sz="28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197002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تابع الإجراءات المحاسبية في ظل استخدام السجلات المساعدة</a:t>
            </a:r>
            <a:endParaRPr lang="en-GB" sz="3200" dirty="0">
              <a:solidFill>
                <a:schemeClr val="tx1"/>
              </a:solidFill>
            </a:endParaRPr>
          </a:p>
        </p:txBody>
      </p:sp>
      <p:sp>
        <p:nvSpPr>
          <p:cNvPr id="3" name="Content Placeholder 2"/>
          <p:cNvSpPr>
            <a:spLocks noGrp="1"/>
          </p:cNvSpPr>
          <p:nvPr>
            <p:ph idx="1"/>
          </p:nvPr>
        </p:nvSpPr>
        <p:spPr>
          <a:xfrm>
            <a:off x="179512" y="1371601"/>
            <a:ext cx="8784976" cy="4754563"/>
          </a:xfrm>
        </p:spPr>
        <p:txBody>
          <a:bodyPr/>
          <a:lstStyle/>
          <a:p>
            <a:pPr algn="just" rtl="1">
              <a:lnSpc>
                <a:spcPct val="150000"/>
              </a:lnSpc>
            </a:pPr>
            <a:r>
              <a:rPr lang="ar-SA" sz="2800" dirty="0" smtClean="0">
                <a:cs typeface="Arial" pitchFamily="34" charset="0"/>
              </a:rPr>
              <a:t>في نهاية كل فترة معينة يتم ترحيل إجماليات اليوميات المساعدة  بقيود إجمالية إلى دفتر اليومية العامة (المركزية) – </a:t>
            </a:r>
            <a:r>
              <a:rPr lang="ar-SA" sz="2800" dirty="0" smtClean="0">
                <a:solidFill>
                  <a:srgbClr val="FF3300"/>
                </a:solidFill>
                <a:cs typeface="Arial" pitchFamily="34" charset="0"/>
              </a:rPr>
              <a:t>كما تسجل في اليومية العامة العمليات التي ليس لها يوميات مساعدة </a:t>
            </a:r>
            <a:r>
              <a:rPr lang="ar-SA" sz="2800" dirty="0" smtClean="0">
                <a:cs typeface="Arial" pitchFamily="34" charset="0"/>
              </a:rPr>
              <a:t>– بعد ذلك يتم ترحيل القيود من دفتر اليومية العامة إلى دفتر الأستاذ العام، يلي ذلك إعداد ميزان المراجعة ثم إعداد القوائم المالية.</a:t>
            </a:r>
          </a:p>
          <a:p>
            <a:pPr algn="just" rtl="1">
              <a:lnSpc>
                <a:spcPct val="150000"/>
              </a:lnSpc>
            </a:pPr>
            <a:r>
              <a:rPr lang="ar-SA" sz="2700" b="1" dirty="0" smtClean="0">
                <a:solidFill>
                  <a:srgbClr val="FF0000"/>
                </a:solidFill>
                <a:cs typeface="Arial" pitchFamily="34" charset="0"/>
              </a:rPr>
              <a:t>ملاحظة:</a:t>
            </a:r>
            <a:r>
              <a:rPr lang="ar-SA" sz="2700" dirty="0" smtClean="0">
                <a:cs typeface="Arial" pitchFamily="34" charset="0"/>
              </a:rPr>
              <a:t> </a:t>
            </a:r>
            <a:r>
              <a:rPr lang="ar-SA" sz="2400" dirty="0" smtClean="0">
                <a:cs typeface="Arial" pitchFamily="34" charset="0"/>
              </a:rPr>
              <a:t>لا يشترط توافر الشروط النظامية في اليوميات المساعدة باعتبارها دفاتر إحصائية تصب في النهاية في اليومية العامة التي يشترط أن تكون نظامية.</a:t>
            </a:r>
          </a:p>
          <a:p>
            <a:pPr algn="just" rtl="1">
              <a:lnSpc>
                <a:spcPct val="150000"/>
              </a:lnSpc>
            </a:pPr>
            <a:endParaRPr lang="en-GB" sz="27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8269007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47800"/>
          <a:ext cx="8335108"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own Arrow 8"/>
          <p:cNvSpPr/>
          <p:nvPr/>
        </p:nvSpPr>
        <p:spPr>
          <a:xfrm rot="5400000">
            <a:off x="5753100" y="2253762"/>
            <a:ext cx="381000" cy="105507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1" name="Straight Connector 10"/>
          <p:cNvCxnSpPr>
            <a:stCxn id="19" idx="0"/>
            <a:endCxn id="18" idx="0"/>
          </p:cNvCxnSpPr>
          <p:nvPr/>
        </p:nvCxnSpPr>
        <p:spPr>
          <a:xfrm>
            <a:off x="5416062" y="2400300"/>
            <a:ext cx="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Down Arrow 17"/>
          <p:cNvSpPr/>
          <p:nvPr/>
        </p:nvSpPr>
        <p:spPr>
          <a:xfrm rot="5400000">
            <a:off x="4733192" y="2746131"/>
            <a:ext cx="381000" cy="9847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rot="5400000">
            <a:off x="4768362" y="1943100"/>
            <a:ext cx="381000" cy="914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Down Arrow 21"/>
          <p:cNvSpPr/>
          <p:nvPr/>
        </p:nvSpPr>
        <p:spPr>
          <a:xfrm>
            <a:off x="7455877" y="1981200"/>
            <a:ext cx="140677" cy="22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 name="Up Arrow 24"/>
          <p:cNvSpPr/>
          <p:nvPr/>
        </p:nvSpPr>
        <p:spPr>
          <a:xfrm flipH="1">
            <a:off x="2461846" y="4495800"/>
            <a:ext cx="211015" cy="2286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 name="Down Arrow 25"/>
          <p:cNvSpPr/>
          <p:nvPr/>
        </p:nvSpPr>
        <p:spPr>
          <a:xfrm>
            <a:off x="2415099" y="3476308"/>
            <a:ext cx="281354" cy="152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7" name="Oval 26"/>
          <p:cNvSpPr/>
          <p:nvPr/>
        </p:nvSpPr>
        <p:spPr>
          <a:xfrm>
            <a:off x="1907704" y="3657600"/>
            <a:ext cx="1296144" cy="838200"/>
          </a:xfrm>
          <a:prstGeom prst="ellipse">
            <a:avLst/>
          </a:prstGeom>
          <a:solidFill>
            <a:schemeClr val="accent6">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FF0000"/>
                </a:solidFill>
              </a:rPr>
              <a:t>مطابقة</a:t>
            </a:r>
            <a:endParaRPr lang="en-GB" b="1" dirty="0">
              <a:solidFill>
                <a:srgbClr val="FF0000"/>
              </a:solidFill>
            </a:endParaRPr>
          </a:p>
        </p:txBody>
      </p:sp>
      <p:sp>
        <p:nvSpPr>
          <p:cNvPr id="28" name="Down Arrow 27"/>
          <p:cNvSpPr/>
          <p:nvPr/>
        </p:nvSpPr>
        <p:spPr>
          <a:xfrm>
            <a:off x="2461846" y="5334000"/>
            <a:ext cx="211015" cy="22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9" name="Down Arrow 28"/>
          <p:cNvSpPr/>
          <p:nvPr/>
        </p:nvSpPr>
        <p:spPr>
          <a:xfrm rot="5400000">
            <a:off x="5052646" y="3839308"/>
            <a:ext cx="304800" cy="25321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 name="Title 30"/>
          <p:cNvSpPr>
            <a:spLocks noGrp="1"/>
          </p:cNvSpPr>
          <p:nvPr>
            <p:ph type="title"/>
          </p:nvPr>
        </p:nvSpPr>
        <p:spPr/>
        <p:txBody>
          <a:bodyPr/>
          <a:lstStyle/>
          <a:p>
            <a:pPr algn="ctr"/>
            <a:r>
              <a:rPr lang="ar-SA" sz="3400" b="1" dirty="0" smtClean="0">
                <a:solidFill>
                  <a:srgbClr val="009900"/>
                </a:solidFill>
                <a:cs typeface="Arial" pitchFamily="34" charset="0"/>
              </a:rPr>
              <a:t>الدورة المحاسبية في ظل استخدام السجلات المساعدة</a:t>
            </a:r>
            <a:endParaRPr lang="en-GB" sz="3400" dirty="0" smtClean="0">
              <a:solidFill>
                <a:srgbClr val="009900"/>
              </a:solidFill>
              <a:cs typeface="Arial" pitchFamily="34" charset="0"/>
            </a:endParaRPr>
          </a:p>
        </p:txBody>
      </p:sp>
      <p:sp>
        <p:nvSpPr>
          <p:cNvPr id="32" name="Double Brace 31"/>
          <p:cNvSpPr/>
          <p:nvPr/>
        </p:nvSpPr>
        <p:spPr>
          <a:xfrm>
            <a:off x="7737231" y="3276600"/>
            <a:ext cx="1125415" cy="914400"/>
          </a:xfrm>
          <a:prstGeom prst="bracePair">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r>
              <a:rPr lang="ar-SA" sz="1600" b="1" dirty="0">
                <a:solidFill>
                  <a:srgbClr val="FF0000"/>
                </a:solidFill>
              </a:rPr>
              <a:t>يجرى قيد إجمالي في نهاية كل فترة</a:t>
            </a:r>
            <a:endParaRPr lang="en-GB" sz="1600" b="1" dirty="0">
              <a:solidFill>
                <a:srgbClr val="FF0000"/>
              </a:solidFill>
            </a:endParaRPr>
          </a:p>
        </p:txBody>
      </p:sp>
      <p:sp>
        <p:nvSpPr>
          <p:cNvPr id="34" name="Down Arrow 33"/>
          <p:cNvSpPr/>
          <p:nvPr/>
        </p:nvSpPr>
        <p:spPr>
          <a:xfrm>
            <a:off x="7455877" y="3124200"/>
            <a:ext cx="140677" cy="1371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5" name="Cloud 34"/>
          <p:cNvSpPr/>
          <p:nvPr/>
        </p:nvSpPr>
        <p:spPr>
          <a:xfrm>
            <a:off x="5486399" y="1981200"/>
            <a:ext cx="984739" cy="5334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ترحيل</a:t>
            </a:r>
            <a:endParaRPr lang="en-GB" b="1" dirty="0">
              <a:solidFill>
                <a:schemeClr val="tx1"/>
              </a:solidFill>
            </a:endParaRPr>
          </a:p>
        </p:txBody>
      </p:sp>
      <p:sp>
        <p:nvSpPr>
          <p:cNvPr id="36" name="Cloud 35"/>
          <p:cNvSpPr/>
          <p:nvPr/>
        </p:nvSpPr>
        <p:spPr>
          <a:xfrm>
            <a:off x="4783014" y="4343400"/>
            <a:ext cx="1013121" cy="5334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ترحيل</a:t>
            </a:r>
            <a:endParaRPr lang="en-GB" b="1" dirty="0">
              <a:solidFill>
                <a:schemeClr val="tx1"/>
              </a:solidFill>
            </a:endParaRPr>
          </a:p>
        </p:txBody>
      </p:sp>
      <p:sp>
        <p:nvSpPr>
          <p:cNvPr id="39" name="Left Arrow 38"/>
          <p:cNvSpPr/>
          <p:nvPr/>
        </p:nvSpPr>
        <p:spPr>
          <a:xfrm>
            <a:off x="1266092" y="5638800"/>
            <a:ext cx="269631"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0000"/>
              </a:solidFill>
            </a:endParaRPr>
          </a:p>
        </p:txBody>
      </p:sp>
      <p:sp>
        <p:nvSpPr>
          <p:cNvPr id="40" name="Flowchart: Magnetic Disk 39"/>
          <p:cNvSpPr/>
          <p:nvPr/>
        </p:nvSpPr>
        <p:spPr>
          <a:xfrm>
            <a:off x="281354" y="5410200"/>
            <a:ext cx="984738" cy="914400"/>
          </a:xfrm>
          <a:prstGeom prst="flowChartMagneticDisk">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القوائم المالية</a:t>
            </a:r>
            <a:endParaRPr lang="en-GB" b="1" dirty="0">
              <a:solidFill>
                <a:schemeClr val="tx1"/>
              </a:solidFill>
            </a:endParaRPr>
          </a:p>
        </p:txBody>
      </p:sp>
      <p:sp>
        <p:nvSpPr>
          <p:cNvPr id="23" name="Moon 22"/>
          <p:cNvSpPr/>
          <p:nvPr/>
        </p:nvSpPr>
        <p:spPr>
          <a:xfrm>
            <a:off x="281354" y="2286000"/>
            <a:ext cx="422031" cy="914400"/>
          </a:xfrm>
          <a:prstGeom prst="mo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8" name="Straight Connector 47"/>
          <p:cNvCxnSpPr/>
          <p:nvPr/>
        </p:nvCxnSpPr>
        <p:spPr>
          <a:xfrm rot="5400000">
            <a:off x="410308" y="3429000"/>
            <a:ext cx="30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562707" y="3581400"/>
            <a:ext cx="175846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0269081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blinds(horizontal)">
                                      <p:cBhvr>
                                        <p:cTn id="57" dur="500"/>
                                        <p:tgtEl>
                                          <p:spTgt spid="3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linds(horizontal)">
                                      <p:cBhvr>
                                        <p:cTn id="67" dur="500"/>
                                        <p:tgtEl>
                                          <p:spTgt spid="2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blinds(horizontal)">
                                      <p:cBhvr>
                                        <p:cTn id="82" dur="500"/>
                                        <p:tgtEl>
                                          <p:spTgt spid="5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blinds(horizontal)">
                                      <p:cBhvr>
                                        <p:cTn id="87" dur="500"/>
                                        <p:tgtEl>
                                          <p:spTgt spid="26"/>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blinds(horizontal)">
                                      <p:cBhvr>
                                        <p:cTn id="92" dur="500"/>
                                        <p:tgtEl>
                                          <p:spTgt spid="2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blinds(horizontal)">
                                      <p:cBhvr>
                                        <p:cTn id="97" dur="500"/>
                                        <p:tgtEl>
                                          <p:spTgt spid="28"/>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blinds(horizontal)">
                                      <p:cBhvr>
                                        <p:cTn id="102" dur="500"/>
                                        <p:tgtEl>
                                          <p:spTgt spid="39"/>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blinds(horizontal)">
                                      <p:cBhvr>
                                        <p:cTn id="10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animBg="1"/>
      <p:bldP spid="18" grpId="0" animBg="1"/>
      <p:bldP spid="19" grpId="0" animBg="1"/>
      <p:bldP spid="22" grpId="0" animBg="1"/>
      <p:bldP spid="25" grpId="0" animBg="1"/>
      <p:bldP spid="26" grpId="0" animBg="1"/>
      <p:bldP spid="27" grpId="0" animBg="1"/>
      <p:bldP spid="28" grpId="0" animBg="1"/>
      <p:bldP spid="29" grpId="0" animBg="1"/>
      <p:bldP spid="31" grpId="0"/>
      <p:bldP spid="32" grpId="0" animBg="1"/>
      <p:bldP spid="34" grpId="0" animBg="1"/>
      <p:bldP spid="35" grpId="0" animBg="1"/>
      <p:bldP spid="36" grpId="0" animBg="1"/>
      <p:bldP spid="39" grpId="0" animBg="1"/>
      <p:bldP spid="40"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أنواع اليوميات المساعدة</a:t>
            </a:r>
            <a:endParaRPr lang="en-GB" sz="3200" b="1" dirty="0">
              <a:solidFill>
                <a:srgbClr val="FF0000"/>
              </a:solidFill>
            </a:endParaRPr>
          </a:p>
        </p:txBody>
      </p:sp>
      <p:sp>
        <p:nvSpPr>
          <p:cNvPr id="3" name="Content Placeholder 2"/>
          <p:cNvSpPr>
            <a:spLocks noGrp="1"/>
          </p:cNvSpPr>
          <p:nvPr>
            <p:ph idx="1"/>
          </p:nvPr>
        </p:nvSpPr>
        <p:spPr>
          <a:xfrm>
            <a:off x="457200" y="1295401"/>
            <a:ext cx="7772400" cy="4830763"/>
          </a:xfrm>
        </p:spPr>
        <p:txBody>
          <a:bodyPr/>
          <a:lstStyle/>
          <a:p>
            <a:pPr rtl="1">
              <a:buFont typeface="Arial" pitchFamily="34" charset="0"/>
              <a:buChar char="•"/>
            </a:pPr>
            <a:r>
              <a:rPr lang="ar-SA" sz="2800" smtClean="0">
                <a:cs typeface="Arial" pitchFamily="34" charset="0"/>
              </a:rPr>
              <a:t>يومية المبيعات الآجلة</a:t>
            </a:r>
          </a:p>
          <a:p>
            <a:pPr rtl="1">
              <a:buFont typeface="Arial" pitchFamily="34" charset="0"/>
              <a:buChar char="•"/>
            </a:pPr>
            <a:r>
              <a:rPr lang="ar-SA" sz="2800" smtClean="0">
                <a:cs typeface="Arial" pitchFamily="34" charset="0"/>
              </a:rPr>
              <a:t>يومية مردودات المبيعات</a:t>
            </a:r>
          </a:p>
          <a:p>
            <a:pPr rtl="1">
              <a:buFont typeface="Arial" pitchFamily="34" charset="0"/>
              <a:buChar char="•"/>
            </a:pPr>
            <a:r>
              <a:rPr lang="ar-SA" sz="2800" smtClean="0">
                <a:cs typeface="Arial" pitchFamily="34" charset="0"/>
              </a:rPr>
              <a:t>يومية المشتريات الآجلة</a:t>
            </a:r>
          </a:p>
          <a:p>
            <a:pPr rtl="1">
              <a:buFont typeface="Arial" pitchFamily="34" charset="0"/>
              <a:buChar char="•"/>
            </a:pPr>
            <a:r>
              <a:rPr lang="ar-SA" sz="2800" smtClean="0">
                <a:cs typeface="Arial" pitchFamily="34" charset="0"/>
              </a:rPr>
              <a:t>يومية مردودات المشتريات</a:t>
            </a:r>
          </a:p>
          <a:p>
            <a:pPr rtl="1">
              <a:buFont typeface="Arial" pitchFamily="34" charset="0"/>
              <a:buChar char="•"/>
            </a:pPr>
            <a:r>
              <a:rPr lang="ar-SA" sz="2800" smtClean="0">
                <a:cs typeface="Arial" pitchFamily="34" charset="0"/>
              </a:rPr>
              <a:t>يومية المقبوضات النقدية</a:t>
            </a:r>
          </a:p>
          <a:p>
            <a:pPr rtl="1">
              <a:buFont typeface="Arial" pitchFamily="34" charset="0"/>
              <a:buChar char="•"/>
            </a:pPr>
            <a:r>
              <a:rPr lang="ar-SA" sz="2800" smtClean="0">
                <a:cs typeface="Arial" pitchFamily="34" charset="0"/>
              </a:rPr>
              <a:t>يومية المدفوعات النقدية</a:t>
            </a:r>
          </a:p>
          <a:p>
            <a:pPr rtl="1">
              <a:buFont typeface="Arial" pitchFamily="34" charset="0"/>
              <a:buChar char="•"/>
            </a:pPr>
            <a:r>
              <a:rPr lang="ar-SA" sz="2800" smtClean="0">
                <a:cs typeface="Arial" pitchFamily="34" charset="0"/>
              </a:rPr>
              <a:t>يومية أوراق القبض</a:t>
            </a:r>
          </a:p>
          <a:p>
            <a:pPr rtl="1">
              <a:buFont typeface="Arial" pitchFamily="34" charset="0"/>
              <a:buChar char="•"/>
            </a:pPr>
            <a:r>
              <a:rPr lang="ar-SA" sz="2800" smtClean="0">
                <a:cs typeface="Arial" pitchFamily="34" charset="0"/>
              </a:rPr>
              <a:t> يومية أوراق الدفع</a:t>
            </a:r>
          </a:p>
          <a:p>
            <a:pPr algn="just" rtl="1"/>
            <a:r>
              <a:rPr lang="ar-SA" sz="2800" b="1" smtClean="0">
                <a:solidFill>
                  <a:srgbClr val="FF0000"/>
                </a:solidFill>
                <a:cs typeface="Arial" pitchFamily="34" charset="0"/>
              </a:rPr>
              <a:t>ملاحظة: </a:t>
            </a:r>
            <a:r>
              <a:rPr lang="ar-SA" sz="2800" smtClean="0">
                <a:cs typeface="Arial" pitchFamily="34" charset="0"/>
              </a:rPr>
              <a:t>أي عملية لا يناسب تسجيلها اليوميات السابقة تسجل في دفتر اليومية العامة</a:t>
            </a:r>
            <a:endParaRPr lang="en-GB" sz="280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758506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200" b="1" dirty="0" smtClean="0">
                <a:solidFill>
                  <a:schemeClr val="tx1"/>
                </a:solidFill>
              </a:rPr>
              <a:t>دفتر يومية المبيعات الآجلة  </a:t>
            </a:r>
            <a:r>
              <a:rPr lang="en-US" sz="3200" b="1" dirty="0" smtClean="0">
                <a:solidFill>
                  <a:srgbClr val="FF0000"/>
                </a:solidFill>
              </a:rPr>
              <a:t>Credit Sales</a:t>
            </a:r>
            <a:r>
              <a:rPr lang="en-GB" sz="3200" b="1" dirty="0" smtClean="0">
                <a:solidFill>
                  <a:srgbClr val="FF0000"/>
                </a:solidFill>
              </a:rPr>
              <a:t> Journal</a:t>
            </a:r>
            <a:endParaRPr lang="en-GB" sz="3200" b="1" dirty="0">
              <a:solidFill>
                <a:srgbClr val="FF0000"/>
              </a:solidFill>
            </a:endParaRPr>
          </a:p>
        </p:txBody>
      </p:sp>
      <p:sp>
        <p:nvSpPr>
          <p:cNvPr id="3" name="Content Placeholder 2"/>
          <p:cNvSpPr>
            <a:spLocks noGrp="1"/>
          </p:cNvSpPr>
          <p:nvPr>
            <p:ph idx="1"/>
          </p:nvPr>
        </p:nvSpPr>
        <p:spPr>
          <a:xfrm>
            <a:off x="422031" y="1371601"/>
            <a:ext cx="8088923" cy="4754563"/>
          </a:xfrm>
        </p:spPr>
        <p:txBody>
          <a:bodyPr/>
          <a:lstStyle/>
          <a:p>
            <a:pPr algn="just" rtl="1">
              <a:lnSpc>
                <a:spcPct val="150000"/>
              </a:lnSpc>
              <a:buFont typeface="Arial" pitchFamily="34" charset="0"/>
              <a:buChar char="•"/>
            </a:pPr>
            <a:r>
              <a:rPr lang="ar-SA" sz="2600" dirty="0" smtClean="0">
                <a:cs typeface="Arial" pitchFamily="34" charset="0"/>
              </a:rPr>
              <a:t>يخصص هذا الدفتر لإثبات عمليات البيع الآجل فقط، أما المبيعات النقدية، والمتحصلات من المدينين، والمتحصلات الأخرى من مبيعات الأصول الثابتة، أو الحصول على قرض مثلاً فتسجل في يومية المقبوضات النقدية.</a:t>
            </a:r>
          </a:p>
          <a:p>
            <a:pPr algn="just" rtl="1">
              <a:lnSpc>
                <a:spcPct val="150000"/>
              </a:lnSpc>
              <a:buFont typeface="Arial" pitchFamily="34" charset="0"/>
              <a:buChar char="•"/>
            </a:pPr>
            <a:r>
              <a:rPr lang="ar-SA" sz="2600" dirty="0" smtClean="0">
                <a:cs typeface="Arial" pitchFamily="34" charset="0"/>
              </a:rPr>
              <a:t>تسجل في هذا الدفتر الأطراف المدينة لعمليات البيع الآجل والمتمثلة في أسماء العملاء.</a:t>
            </a:r>
          </a:p>
          <a:p>
            <a:pPr algn="just" rtl="1">
              <a:lnSpc>
                <a:spcPct val="150000"/>
              </a:lnSpc>
              <a:buFont typeface="Arial" pitchFamily="34" charset="0"/>
              <a:buChar char="•"/>
            </a:pPr>
            <a:r>
              <a:rPr lang="ar-SA" sz="2600" dirty="0" smtClean="0">
                <a:cs typeface="Arial" pitchFamily="34" charset="0"/>
              </a:rPr>
              <a:t>يتم الترحيل من دفتر يومية المبيعات الآجلة أولاً بأول إلى الحسابات الشخصية للعملاء بدفتر أستاذ مساعد المدينين.</a:t>
            </a: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1062125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2800" b="1" dirty="0" smtClean="0"/>
              <a:t>تابع دفتر يومية المبيعات الآجلة</a:t>
            </a:r>
            <a:endParaRPr lang="en-GB" sz="2800" dirty="0"/>
          </a:p>
        </p:txBody>
      </p:sp>
      <p:sp>
        <p:nvSpPr>
          <p:cNvPr id="3" name="Content Placeholder 2"/>
          <p:cNvSpPr>
            <a:spLocks noGrp="1"/>
          </p:cNvSpPr>
          <p:nvPr>
            <p:ph idx="1"/>
          </p:nvPr>
        </p:nvSpPr>
        <p:spPr>
          <a:xfrm>
            <a:off x="457200" y="1371601"/>
            <a:ext cx="7983415" cy="4754563"/>
          </a:xfrm>
        </p:spPr>
        <p:txBody>
          <a:bodyPr/>
          <a:lstStyle/>
          <a:p>
            <a:pPr algn="just" rtl="1">
              <a:buFont typeface="Arial" pitchFamily="34" charset="0"/>
              <a:buChar char="•"/>
              <a:defRPr/>
            </a:pPr>
            <a:r>
              <a:rPr lang="ar-SA" sz="2600" dirty="0" smtClean="0"/>
              <a:t>في نهاية كل فترة (شهر غالباً) يتم جمع يومية المبيعات الآجلة ويثبت المجموع بقيد إجمالي أو مركزي في دفتر اليومية العامة (المركزية).</a:t>
            </a:r>
          </a:p>
          <a:p>
            <a:pPr algn="just" rtl="1">
              <a:defRPr/>
            </a:pPr>
            <a:r>
              <a:rPr lang="ar-SA" sz="2600" b="1" dirty="0" smtClean="0">
                <a:solidFill>
                  <a:srgbClr val="FF0000"/>
                </a:solidFill>
              </a:rPr>
              <a:t>ملاحظات:</a:t>
            </a:r>
          </a:p>
          <a:p>
            <a:pPr marL="514350" indent="-514350" algn="just" rtl="1">
              <a:buFont typeface="Wingdings" pitchFamily="2" charset="2"/>
              <a:buChar char="v"/>
              <a:defRPr/>
            </a:pPr>
            <a:r>
              <a:rPr lang="ar-SA" sz="2600" dirty="0" smtClean="0"/>
              <a:t> في حالة سداد العميل لجزء من قيمة البضاعة نقداً عند إتمام عملية البيع، تسجل العملية بالكامل أولاً في يومية المبيعات الآجلة، ثم يسجل المبلغ الذي سدده العميل في دفتر يومية </a:t>
            </a:r>
            <a:r>
              <a:rPr lang="ar-SA" sz="2600" dirty="0" err="1" smtClean="0"/>
              <a:t>المقبوضات</a:t>
            </a:r>
            <a:r>
              <a:rPr lang="ar-SA" sz="2600" dirty="0" smtClean="0"/>
              <a:t> النقدية.</a:t>
            </a:r>
          </a:p>
          <a:p>
            <a:pPr marL="514350" indent="-514350" algn="just" rtl="1">
              <a:buFont typeface="Wingdings" pitchFamily="2" charset="2"/>
              <a:buChar char="v"/>
              <a:defRPr/>
            </a:pPr>
            <a:r>
              <a:rPr lang="ar-SA" sz="2600" dirty="0" smtClean="0"/>
              <a:t>إذا سحبت المنشاة كمبيالة على العميل عند إتمام عملية البيع أو حرر لها سنداَ </a:t>
            </a:r>
            <a:r>
              <a:rPr lang="ar-SA" sz="2600" dirty="0" err="1" smtClean="0"/>
              <a:t>إذنياً</a:t>
            </a:r>
            <a:r>
              <a:rPr lang="ar-SA" sz="2600" dirty="0" smtClean="0"/>
              <a:t> بقيمة البضاعة المباعة، يتم تسجيل العملية كعملية بيع آجل، أي بجعل العميل مديناً بقيمة المبيعات، ثم تسجل الورقة التجارية في دفتر اليومية العامة في حالة عدم تخصيص دفتر يومية لأوراق القبض. </a:t>
            </a:r>
            <a:endParaRPr lang="en-GB" sz="2600" dirty="0" smtClean="0"/>
          </a:p>
          <a:p>
            <a:pPr algn="l" rtl="1">
              <a:defRPr/>
            </a:pPr>
            <a:endParaRPr lang="en-GB" sz="2400"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4233314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b="1" dirty="0" smtClean="0">
                <a:solidFill>
                  <a:schemeClr val="tx1"/>
                </a:solidFill>
              </a:rPr>
              <a:t>شكل دفتر يومية المبيعات الآجلة</a:t>
            </a:r>
            <a:endParaRPr lang="en-GB" sz="3200" b="1" dirty="0">
              <a:solidFill>
                <a:schemeClr val="tx1"/>
              </a:solidFill>
            </a:endParaRPr>
          </a:p>
        </p:txBody>
      </p:sp>
      <p:graphicFrame>
        <p:nvGraphicFramePr>
          <p:cNvPr id="5" name="Content Placeholder 4"/>
          <p:cNvGraphicFramePr>
            <a:graphicFrameLocks noGrp="1"/>
          </p:cNvGraphicFramePr>
          <p:nvPr>
            <p:ph idx="1"/>
          </p:nvPr>
        </p:nvGraphicFramePr>
        <p:xfrm>
          <a:off x="457200" y="1600200"/>
          <a:ext cx="8229600" cy="4449552"/>
        </p:xfrm>
        <a:graphic>
          <a:graphicData uri="http://schemas.openxmlformats.org/drawingml/2006/table">
            <a:tbl>
              <a:tblPr firstRow="1" bandRow="1">
                <a:tableStyleId>{5C22544A-7EE6-4342-B048-85BDC9FD1C3A}</a:tableStyleId>
              </a:tblPr>
              <a:tblGrid>
                <a:gridCol w="949569"/>
                <a:gridCol w="1195754"/>
                <a:gridCol w="914400"/>
                <a:gridCol w="984738"/>
                <a:gridCol w="3024554"/>
                <a:gridCol w="1160585"/>
              </a:tblGrid>
              <a:tr h="822944">
                <a:tc>
                  <a:txBody>
                    <a:bodyPr/>
                    <a:lstStyle/>
                    <a:p>
                      <a:pPr algn="ctr"/>
                      <a:r>
                        <a:rPr lang="ar-SA" sz="2400" dirty="0" smtClean="0"/>
                        <a:t>التاريخ</a:t>
                      </a:r>
                      <a:endParaRPr lang="en-GB" sz="2400" dirty="0"/>
                    </a:p>
                  </a:txBody>
                  <a:tcPr marL="84406" marR="84406" marT="45712" marB="45712"/>
                </a:tc>
                <a:tc>
                  <a:txBody>
                    <a:bodyPr/>
                    <a:lstStyle/>
                    <a:p>
                      <a:pPr algn="ctr"/>
                      <a:r>
                        <a:rPr lang="ar-SA" sz="2400" dirty="0" smtClean="0"/>
                        <a:t>رقم صفحة الأستاذ</a:t>
                      </a:r>
                      <a:endParaRPr lang="en-GB" sz="2400" dirty="0"/>
                    </a:p>
                  </a:txBody>
                  <a:tcPr marL="84406" marR="84406" marT="45712" marB="45712"/>
                </a:tc>
                <a:tc>
                  <a:txBody>
                    <a:bodyPr/>
                    <a:lstStyle/>
                    <a:p>
                      <a:pPr algn="ctr"/>
                      <a:r>
                        <a:rPr lang="ar-SA" sz="2400" dirty="0" smtClean="0"/>
                        <a:t>رقم المستند</a:t>
                      </a:r>
                      <a:endParaRPr lang="en-GB" sz="2400" dirty="0"/>
                    </a:p>
                  </a:txBody>
                  <a:tcPr marL="84406" marR="84406" marT="45712" marB="45712"/>
                </a:tc>
                <a:tc>
                  <a:txBody>
                    <a:bodyPr/>
                    <a:lstStyle/>
                    <a:p>
                      <a:pPr algn="ctr"/>
                      <a:r>
                        <a:rPr lang="ar-SA" sz="2400" dirty="0" smtClean="0"/>
                        <a:t>رقم</a:t>
                      </a:r>
                      <a:r>
                        <a:rPr lang="ar-SA" sz="2400" baseline="0" dirty="0" smtClean="0"/>
                        <a:t> القيد</a:t>
                      </a:r>
                      <a:endParaRPr lang="en-GB" sz="2400" dirty="0"/>
                    </a:p>
                  </a:txBody>
                  <a:tcPr marL="84406" marR="84406" marT="45712" marB="45712"/>
                </a:tc>
                <a:tc>
                  <a:txBody>
                    <a:bodyPr/>
                    <a:lstStyle/>
                    <a:p>
                      <a:pPr algn="ctr"/>
                      <a:r>
                        <a:rPr lang="ar-SA" sz="2400" dirty="0" smtClean="0"/>
                        <a:t>اسم العميل</a:t>
                      </a:r>
                      <a:endParaRPr lang="en-GB" sz="2400" dirty="0"/>
                    </a:p>
                  </a:txBody>
                  <a:tcPr marL="84406" marR="84406" marT="45712" marB="45712"/>
                </a:tc>
                <a:tc>
                  <a:txBody>
                    <a:bodyPr/>
                    <a:lstStyle/>
                    <a:p>
                      <a:pPr algn="ctr"/>
                      <a:r>
                        <a:rPr lang="ar-SA" sz="2400" dirty="0" smtClean="0"/>
                        <a:t>المبلغ</a:t>
                      </a:r>
                      <a:r>
                        <a:rPr lang="ar-SA" sz="2400" baseline="0" dirty="0" smtClean="0"/>
                        <a:t> (بالريال)</a:t>
                      </a:r>
                      <a:endParaRPr lang="en-GB" sz="2400" dirty="0"/>
                    </a:p>
                  </a:txBody>
                  <a:tcPr marL="84406" marR="84406" marT="45712" marB="45712"/>
                </a:tc>
              </a:tr>
              <a:tr h="609476">
                <a:tc>
                  <a:txBody>
                    <a:bodyPr/>
                    <a:lstStyle/>
                    <a:p>
                      <a:pPr algn="ctr"/>
                      <a:r>
                        <a:rPr lang="ar-SA" sz="2400" dirty="0" smtClean="0"/>
                        <a:t>1/2</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800" dirty="0" smtClean="0"/>
                        <a:t>1</a:t>
                      </a:r>
                      <a:endParaRPr lang="en-GB" sz="2800" dirty="0"/>
                    </a:p>
                  </a:txBody>
                  <a:tcPr marL="84406" marR="84406" marT="45712" marB="45712"/>
                </a:tc>
                <a:tc>
                  <a:txBody>
                    <a:bodyPr/>
                    <a:lstStyle/>
                    <a:p>
                      <a:pPr algn="r"/>
                      <a:r>
                        <a:rPr lang="ar-SA" sz="2400" dirty="0" smtClean="0"/>
                        <a:t>منشأة الأمل</a:t>
                      </a:r>
                      <a:endParaRPr lang="en-GB" sz="2400" dirty="0"/>
                    </a:p>
                  </a:txBody>
                  <a:tcPr marL="84406" marR="84406" marT="45712" marB="45712"/>
                </a:tc>
                <a:tc>
                  <a:txBody>
                    <a:bodyPr/>
                    <a:lstStyle/>
                    <a:p>
                      <a:pPr algn="r"/>
                      <a:r>
                        <a:rPr lang="ar-SA" sz="2400" dirty="0" smtClean="0"/>
                        <a:t>10000</a:t>
                      </a:r>
                      <a:endParaRPr lang="en-GB" sz="2400" dirty="0"/>
                    </a:p>
                  </a:txBody>
                  <a:tcPr marL="84406" marR="84406" marT="45712" marB="45712"/>
                </a:tc>
              </a:tr>
              <a:tr h="609476">
                <a:tc>
                  <a:txBody>
                    <a:bodyPr/>
                    <a:lstStyle/>
                    <a:p>
                      <a:pPr algn="ctr"/>
                      <a:r>
                        <a:rPr lang="ar-SA" sz="2400" dirty="0" smtClean="0"/>
                        <a:t>1/7</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2</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منشأة الشروق</a:t>
                      </a:r>
                      <a:endParaRPr lang="en-GB" sz="2400" dirty="0"/>
                    </a:p>
                  </a:txBody>
                  <a:tcPr marL="84406" marR="84406" marT="45712" marB="45712">
                    <a:solidFill>
                      <a:schemeClr val="accent6">
                        <a:lumMod val="20000"/>
                        <a:lumOff val="80000"/>
                      </a:schemeClr>
                    </a:solidFill>
                  </a:tcPr>
                </a:tc>
                <a:tc>
                  <a:txBody>
                    <a:bodyPr/>
                    <a:lstStyle/>
                    <a:p>
                      <a:pPr algn="r"/>
                      <a:r>
                        <a:rPr lang="ar-SA" sz="2400" dirty="0" smtClean="0"/>
                        <a:t>20000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dirty="0" smtClean="0"/>
                        <a:t>1/18</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800" dirty="0" smtClean="0"/>
                        <a:t>3</a:t>
                      </a:r>
                      <a:endParaRPr lang="en-GB" sz="2800" dirty="0"/>
                    </a:p>
                  </a:txBody>
                  <a:tcPr marL="84406" marR="84406" marT="45712" marB="45712"/>
                </a:tc>
                <a:tc>
                  <a:txBody>
                    <a:bodyPr/>
                    <a:lstStyle/>
                    <a:p>
                      <a:pPr algn="r"/>
                      <a:r>
                        <a:rPr lang="ar-SA" sz="2400" dirty="0" smtClean="0"/>
                        <a:t>منشأة السعادة</a:t>
                      </a:r>
                      <a:endParaRPr lang="en-GB" sz="2400" dirty="0"/>
                    </a:p>
                  </a:txBody>
                  <a:tcPr marL="84406" marR="84406" marT="45712" marB="45712"/>
                </a:tc>
                <a:tc>
                  <a:txBody>
                    <a:bodyPr/>
                    <a:lstStyle/>
                    <a:p>
                      <a:pPr algn="r"/>
                      <a:r>
                        <a:rPr lang="ar-SA" sz="2400" dirty="0" smtClean="0"/>
                        <a:t>30000</a:t>
                      </a:r>
                      <a:endParaRPr lang="en-GB" sz="2400" dirty="0"/>
                    </a:p>
                  </a:txBody>
                  <a:tcPr marL="84406" marR="84406" marT="45712" marB="45712"/>
                </a:tc>
              </a:tr>
              <a:tr h="609476">
                <a:tc>
                  <a:txBody>
                    <a:bodyPr/>
                    <a:lstStyle/>
                    <a:p>
                      <a:pPr algn="ctr"/>
                      <a:r>
                        <a:rPr lang="ar-SA" sz="2400" dirty="0" smtClean="0"/>
                        <a:t>1/27</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4</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منشأة الهناء</a:t>
                      </a:r>
                      <a:endParaRPr lang="en-GB" sz="2400" dirty="0"/>
                    </a:p>
                  </a:txBody>
                  <a:tcPr marL="84406" marR="84406" marT="45712" marB="45712">
                    <a:solidFill>
                      <a:schemeClr val="accent6">
                        <a:lumMod val="20000"/>
                        <a:lumOff val="80000"/>
                      </a:schemeClr>
                    </a:solidFill>
                  </a:tcPr>
                </a:tc>
                <a:tc>
                  <a:txBody>
                    <a:bodyPr/>
                    <a:lstStyle/>
                    <a:p>
                      <a:pPr algn="r"/>
                      <a:r>
                        <a:rPr lang="ar-SA" sz="2400" dirty="0" smtClean="0"/>
                        <a:t>40000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b="1" dirty="0" smtClean="0">
                          <a:solidFill>
                            <a:srgbClr val="FF0000"/>
                          </a:solidFill>
                        </a:rPr>
                        <a:t>1/30</a:t>
                      </a:r>
                      <a:endParaRPr lang="en-GB" sz="2400" b="1" dirty="0">
                        <a:solidFill>
                          <a:srgbClr val="FF0000"/>
                        </a:solidFill>
                      </a:endParaRPr>
                    </a:p>
                  </a:txBody>
                  <a:tcPr marL="84406" marR="84406" marT="45712" marB="45712"/>
                </a:tc>
                <a:tc gridSpan="4">
                  <a:txBody>
                    <a:bodyPr/>
                    <a:lstStyle/>
                    <a:p>
                      <a:pPr algn="r" rtl="1"/>
                      <a:r>
                        <a:rPr lang="ar-SA" sz="2400" b="1" dirty="0" smtClean="0">
                          <a:solidFill>
                            <a:srgbClr val="FF0000"/>
                          </a:solidFill>
                        </a:rPr>
                        <a:t>الإجمالي</a:t>
                      </a:r>
                      <a:endParaRPr lang="en-GB" sz="2400" b="1" dirty="0">
                        <a:solidFill>
                          <a:srgbClr val="FF0000"/>
                        </a:solidFill>
                      </a:endParaRPr>
                    </a:p>
                  </a:txBody>
                  <a:tcPr marL="84406" marR="84406" marT="45712" marB="45712"/>
                </a:tc>
                <a:tc hMerge="1">
                  <a:txBody>
                    <a:bodyPr/>
                    <a:lstStyle/>
                    <a:p>
                      <a:endParaRPr lang="en-GB" sz="2400" dirty="0"/>
                    </a:p>
                  </a:txBody>
                  <a:tcPr/>
                </a:tc>
                <a:tc hMerge="1">
                  <a:txBody>
                    <a:bodyPr/>
                    <a:lstStyle/>
                    <a:p>
                      <a:endParaRPr lang="en-GB" sz="2400" dirty="0"/>
                    </a:p>
                  </a:txBody>
                  <a:tcPr/>
                </a:tc>
                <a:tc hMerge="1">
                  <a:txBody>
                    <a:bodyPr/>
                    <a:lstStyle/>
                    <a:p>
                      <a:pPr algn="r"/>
                      <a:endParaRPr lang="en-GB" sz="2400" dirty="0"/>
                    </a:p>
                  </a:txBody>
                  <a:tcPr/>
                </a:tc>
                <a:tc>
                  <a:txBody>
                    <a:bodyPr/>
                    <a:lstStyle/>
                    <a:p>
                      <a:pPr algn="r"/>
                      <a:r>
                        <a:rPr lang="ar-SA" sz="2400" b="1" dirty="0" smtClean="0">
                          <a:solidFill>
                            <a:srgbClr val="FF0000"/>
                          </a:solidFill>
                        </a:rPr>
                        <a:t>100000</a:t>
                      </a:r>
                      <a:endParaRPr lang="en-GB" sz="2400" b="1" dirty="0">
                        <a:solidFill>
                          <a:srgbClr val="FF0000"/>
                        </a:solidFill>
                      </a:endParaRPr>
                    </a:p>
                  </a:txBody>
                  <a:tcPr marL="84406" marR="84406" marT="45712" marB="45712"/>
                </a:tc>
              </a:tr>
            </a:tbl>
          </a:graphicData>
        </a:graphic>
      </p:graphicFrame>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729293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200" b="1" dirty="0" smtClean="0">
                <a:solidFill>
                  <a:schemeClr val="tx1"/>
                </a:solidFill>
              </a:rPr>
              <a:t>دفتر يومية مردودات المبيعات</a:t>
            </a:r>
            <a:r>
              <a:rPr lang="en-GB" sz="3200" dirty="0" smtClean="0">
                <a:solidFill>
                  <a:srgbClr val="FF0000"/>
                </a:solidFill>
              </a:rPr>
              <a:t>Sales Returns  Journal  </a:t>
            </a:r>
            <a:endParaRPr lang="en-GB" sz="3200" dirty="0">
              <a:solidFill>
                <a:srgbClr val="FF0000"/>
              </a:solidFill>
            </a:endParaRPr>
          </a:p>
        </p:txBody>
      </p:sp>
      <p:sp>
        <p:nvSpPr>
          <p:cNvPr id="3" name="Content Placeholder 2"/>
          <p:cNvSpPr>
            <a:spLocks noGrp="1"/>
          </p:cNvSpPr>
          <p:nvPr>
            <p:ph idx="1"/>
          </p:nvPr>
        </p:nvSpPr>
        <p:spPr>
          <a:xfrm>
            <a:off x="323528" y="1600201"/>
            <a:ext cx="8398441" cy="4525963"/>
          </a:xfrm>
        </p:spPr>
        <p:txBody>
          <a:bodyPr/>
          <a:lstStyle/>
          <a:p>
            <a:pPr algn="just" rtl="1">
              <a:lnSpc>
                <a:spcPct val="150000"/>
              </a:lnSpc>
            </a:pPr>
            <a:r>
              <a:rPr lang="ar-SA" sz="2800" dirty="0" smtClean="0">
                <a:cs typeface="Arial" pitchFamily="34" charset="0"/>
              </a:rPr>
              <a:t>إذا تكررت عمليات مردودات المبيعات، يجب أن تخصص لها يومية مساعدة مستقلة، بحيث يسجل فيها الطرف الدائن فقط وهو العميل، باعتبار أن الطرف الآخر وهو مردودات المبيعات يعتبر مدين، وترحل العمليات المسجلة أولاً بأول، إلى الحسابات الشخصية للمدينين بدفتر أستاذ مساعد المدينين.</a:t>
            </a:r>
          </a:p>
          <a:p>
            <a:pPr algn="just" rtl="1">
              <a:lnSpc>
                <a:spcPct val="150000"/>
              </a:lnSpc>
            </a:pPr>
            <a:r>
              <a:rPr lang="ar-SA" sz="2800" dirty="0" smtClean="0">
                <a:solidFill>
                  <a:srgbClr val="FF3300"/>
                </a:solidFill>
                <a:cs typeface="Arial" pitchFamily="34" charset="0"/>
              </a:rPr>
              <a:t>يأخذ دفتر يومية مردودات المبيعات نفس شكل دفتر يومية المبيعات الآجلة</a:t>
            </a:r>
          </a:p>
          <a:p>
            <a:pPr>
              <a:lnSpc>
                <a:spcPct val="150000"/>
              </a:lnSpc>
            </a:pPr>
            <a:endParaRPr lang="en-GB" sz="28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711960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143000"/>
          </a:xfrm>
          <a:solidFill>
            <a:schemeClr val="accent1"/>
          </a:solidFill>
        </p:spPr>
        <p:txBody>
          <a:bodyPr/>
          <a:lstStyle/>
          <a:p>
            <a:pPr rtl="1">
              <a:defRPr/>
            </a:pPr>
            <a:r>
              <a:rPr lang="ar-SA" sz="3200" b="1" dirty="0" smtClean="0">
                <a:solidFill>
                  <a:schemeClr val="tx1"/>
                </a:solidFill>
              </a:rPr>
              <a:t>دفتر يومية المشتريات الآجلة  </a:t>
            </a:r>
            <a:r>
              <a:rPr lang="en-US" sz="3200" b="1" dirty="0" smtClean="0">
                <a:solidFill>
                  <a:srgbClr val="FF0000"/>
                </a:solidFill>
              </a:rPr>
              <a:t>Credit </a:t>
            </a:r>
            <a:r>
              <a:rPr lang="en-GB" sz="3200" b="1" dirty="0" smtClean="0">
                <a:solidFill>
                  <a:srgbClr val="FF0000"/>
                </a:solidFill>
              </a:rPr>
              <a:t>Purchases Journal</a:t>
            </a:r>
            <a:endParaRPr lang="en-GB" sz="3200" b="1" dirty="0">
              <a:solidFill>
                <a:srgbClr val="FF0000"/>
              </a:solidFill>
            </a:endParaRPr>
          </a:p>
        </p:txBody>
      </p:sp>
      <p:sp>
        <p:nvSpPr>
          <p:cNvPr id="3" name="Content Placeholder 2"/>
          <p:cNvSpPr>
            <a:spLocks noGrp="1"/>
          </p:cNvSpPr>
          <p:nvPr>
            <p:ph idx="1"/>
          </p:nvPr>
        </p:nvSpPr>
        <p:spPr>
          <a:xfrm>
            <a:off x="457200" y="1219201"/>
            <a:ext cx="8229600" cy="4906963"/>
          </a:xfrm>
        </p:spPr>
        <p:txBody>
          <a:bodyPr/>
          <a:lstStyle/>
          <a:p>
            <a:pPr algn="just" rtl="1">
              <a:lnSpc>
                <a:spcPct val="150000"/>
              </a:lnSpc>
              <a:buFont typeface="Arial" pitchFamily="34" charset="0"/>
              <a:buChar char="•"/>
            </a:pPr>
            <a:r>
              <a:rPr lang="ar-SA" sz="2800" smtClean="0">
                <a:cs typeface="Arial" pitchFamily="34" charset="0"/>
              </a:rPr>
              <a:t>يخصص هذا الدفتر لإثبات عمليات الشراء الآجل فقط، أما المشتريات النقدية، والمسدد للدائنين، وأي عمليات سداد نقدي أخرى مثل سداد قرض أو شراء أصل ثابت  فتسجل في يومية المدفوعات النقدية.</a:t>
            </a:r>
          </a:p>
          <a:p>
            <a:pPr algn="just" rtl="1">
              <a:lnSpc>
                <a:spcPct val="150000"/>
              </a:lnSpc>
              <a:buFont typeface="Arial" pitchFamily="34" charset="0"/>
              <a:buChar char="•"/>
            </a:pPr>
            <a:r>
              <a:rPr lang="ar-SA" sz="2800" smtClean="0">
                <a:cs typeface="Arial" pitchFamily="34" charset="0"/>
              </a:rPr>
              <a:t>تسجل في هذا الدفتر الأطراف الدائنة لعمليات الشراء الآجل والمتمثلة في أسماء الموردين.</a:t>
            </a:r>
          </a:p>
          <a:p>
            <a:pPr algn="just" rtl="1">
              <a:lnSpc>
                <a:spcPct val="150000"/>
              </a:lnSpc>
              <a:buFont typeface="Arial" pitchFamily="34" charset="0"/>
              <a:buChar char="•"/>
            </a:pPr>
            <a:r>
              <a:rPr lang="ar-SA" sz="2800" smtClean="0">
                <a:cs typeface="Arial" pitchFamily="34" charset="0"/>
              </a:rPr>
              <a:t>يتم الترحيل من دفتر يومية المشتريات الآجلة أولاً بأول إلى الحسابات الشخصية للموردين بدفتر أستاذ مساعد الدائنين.</a:t>
            </a:r>
          </a:p>
          <a:p>
            <a:endParaRPr lang="en-GB" sz="280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984699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defRPr/>
            </a:pPr>
            <a:r>
              <a:rPr lang="ar-SA" sz="3200" b="1" dirty="0" smtClean="0"/>
              <a:t>تابع دفتر يومية المشتريات الآجلة</a:t>
            </a:r>
            <a:endParaRPr lang="en-GB" sz="3200" dirty="0"/>
          </a:p>
        </p:txBody>
      </p:sp>
      <p:sp>
        <p:nvSpPr>
          <p:cNvPr id="3" name="Content Placeholder 2"/>
          <p:cNvSpPr>
            <a:spLocks noGrp="1"/>
          </p:cNvSpPr>
          <p:nvPr>
            <p:ph idx="1"/>
          </p:nvPr>
        </p:nvSpPr>
        <p:spPr>
          <a:xfrm>
            <a:off x="457200" y="1371600"/>
            <a:ext cx="7913077" cy="4648200"/>
          </a:xfrm>
        </p:spPr>
        <p:txBody>
          <a:bodyPr/>
          <a:lstStyle/>
          <a:p>
            <a:pPr algn="just" rtl="1">
              <a:buFont typeface="Arial" pitchFamily="34" charset="0"/>
              <a:buChar char="•"/>
              <a:defRPr/>
            </a:pPr>
            <a:r>
              <a:rPr lang="ar-SA" sz="2600" dirty="0" smtClean="0"/>
              <a:t>في نهاية كل فترة (شهر غالباً) يتم جمع يومية المشتريات الآجلة ويثبت المجموع بقيد إجمالي أو مركزي في دفتر اليومية العامة (المركزية).</a:t>
            </a:r>
          </a:p>
          <a:p>
            <a:pPr algn="just" rtl="1">
              <a:defRPr/>
            </a:pPr>
            <a:r>
              <a:rPr lang="ar-SA" sz="2600" b="1" dirty="0" smtClean="0">
                <a:solidFill>
                  <a:srgbClr val="FF3300"/>
                </a:solidFill>
              </a:rPr>
              <a:t>ملاحظات:</a:t>
            </a:r>
          </a:p>
          <a:p>
            <a:pPr marL="514350" indent="-514350" algn="just" rtl="1">
              <a:buFont typeface="Wingdings" pitchFamily="2" charset="2"/>
              <a:buChar char="v"/>
              <a:defRPr/>
            </a:pPr>
            <a:r>
              <a:rPr lang="ar-SA" sz="2600" dirty="0" smtClean="0"/>
              <a:t> في حالة سداد المنشأة لجزء من قيمة البضاعة نقداً عند إتمام عملية الشراء، تسجل العملية بالكامل أولاً في يومية المشتريات الآجلة، ثم يسجل المبلغ المسدد للمورد في دفتر يومية المدفوعات النقدية.</a:t>
            </a:r>
          </a:p>
          <a:p>
            <a:pPr marL="514350" indent="-514350" algn="just" rtl="1">
              <a:buFont typeface="Wingdings" pitchFamily="2" charset="2"/>
              <a:buChar char="v"/>
              <a:defRPr/>
            </a:pPr>
            <a:r>
              <a:rPr lang="ar-SA" sz="2600" dirty="0" smtClean="0"/>
              <a:t>إذا تم سحب كمبيالة على المنشأة من قبل المورد عند إتمام عملية الشراء أو تم تحرير سند إذني له بقيمة البضاعة المشتراة، يتم تسجيل العملية كعملية شراء آجل، أي بجعل المورد دائناً بقيمة المشتريات، ثم تسجل الورقة التجارية في دفتر اليومية العامة في حالة عدم تخصيص دفتر يومية لأوراق الدفع</a:t>
            </a:r>
            <a:r>
              <a:rPr lang="ar-SA" sz="2700" dirty="0" smtClean="0"/>
              <a:t>. </a:t>
            </a:r>
            <a:endParaRPr lang="en-GB" sz="2700" dirty="0" smtClean="0"/>
          </a:p>
          <a:p>
            <a:pPr algn="l" rtl="1">
              <a:defRPr/>
            </a:pPr>
            <a:endParaRPr lang="en-GB" sz="2800" dirty="0"/>
          </a:p>
        </p:txBody>
      </p:sp>
      <p:sp>
        <p:nvSpPr>
          <p:cNvPr id="5"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124682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b="1" dirty="0" smtClean="0">
                <a:solidFill>
                  <a:schemeClr val="tx1"/>
                </a:solidFill>
              </a:rPr>
              <a:t>شكل دفتر يومية المشتريات الآجلة</a:t>
            </a:r>
            <a:endParaRPr lang="en-GB" sz="3200" b="1" dirty="0">
              <a:solidFill>
                <a:schemeClr val="tx1"/>
              </a:solidFill>
            </a:endParaRPr>
          </a:p>
        </p:txBody>
      </p:sp>
      <p:graphicFrame>
        <p:nvGraphicFramePr>
          <p:cNvPr id="5" name="Content Placeholder 4"/>
          <p:cNvGraphicFramePr>
            <a:graphicFrameLocks noGrp="1"/>
          </p:cNvGraphicFramePr>
          <p:nvPr>
            <p:ph idx="1"/>
          </p:nvPr>
        </p:nvGraphicFramePr>
        <p:xfrm>
          <a:off x="457200" y="1600200"/>
          <a:ext cx="8229600" cy="4449552"/>
        </p:xfrm>
        <a:graphic>
          <a:graphicData uri="http://schemas.openxmlformats.org/drawingml/2006/table">
            <a:tbl>
              <a:tblPr firstRow="1" bandRow="1">
                <a:tableStyleId>{5C22544A-7EE6-4342-B048-85BDC9FD1C3A}</a:tableStyleId>
              </a:tblPr>
              <a:tblGrid>
                <a:gridCol w="949569"/>
                <a:gridCol w="1195754"/>
                <a:gridCol w="914400"/>
                <a:gridCol w="984738"/>
                <a:gridCol w="3024554"/>
                <a:gridCol w="1160585"/>
              </a:tblGrid>
              <a:tr h="822944">
                <a:tc>
                  <a:txBody>
                    <a:bodyPr/>
                    <a:lstStyle/>
                    <a:p>
                      <a:pPr algn="ctr"/>
                      <a:r>
                        <a:rPr lang="ar-SA" sz="2400" dirty="0" smtClean="0"/>
                        <a:t>التاريخ</a:t>
                      </a:r>
                      <a:endParaRPr lang="en-GB" sz="2400" dirty="0"/>
                    </a:p>
                  </a:txBody>
                  <a:tcPr marL="84406" marR="84406" marT="45712" marB="45712"/>
                </a:tc>
                <a:tc>
                  <a:txBody>
                    <a:bodyPr/>
                    <a:lstStyle/>
                    <a:p>
                      <a:pPr algn="ctr"/>
                      <a:r>
                        <a:rPr lang="ar-SA" sz="2400" dirty="0" smtClean="0"/>
                        <a:t>رقم صفحة الأستاذ</a:t>
                      </a:r>
                      <a:endParaRPr lang="en-GB" sz="2400" dirty="0"/>
                    </a:p>
                  </a:txBody>
                  <a:tcPr marL="84406" marR="84406" marT="45712" marB="45712"/>
                </a:tc>
                <a:tc>
                  <a:txBody>
                    <a:bodyPr/>
                    <a:lstStyle/>
                    <a:p>
                      <a:pPr algn="ctr"/>
                      <a:r>
                        <a:rPr lang="ar-SA" sz="2400" dirty="0" smtClean="0"/>
                        <a:t>رقم المستند</a:t>
                      </a:r>
                      <a:endParaRPr lang="en-GB" sz="2400" dirty="0"/>
                    </a:p>
                  </a:txBody>
                  <a:tcPr marL="84406" marR="84406" marT="45712" marB="45712"/>
                </a:tc>
                <a:tc>
                  <a:txBody>
                    <a:bodyPr/>
                    <a:lstStyle/>
                    <a:p>
                      <a:pPr algn="ctr"/>
                      <a:r>
                        <a:rPr lang="ar-SA" sz="2400" dirty="0" smtClean="0"/>
                        <a:t>رقم</a:t>
                      </a:r>
                      <a:r>
                        <a:rPr lang="ar-SA" sz="2400" baseline="0" dirty="0" smtClean="0"/>
                        <a:t> القيد</a:t>
                      </a:r>
                      <a:endParaRPr lang="en-GB" sz="2400" dirty="0"/>
                    </a:p>
                  </a:txBody>
                  <a:tcPr marL="84406" marR="84406" marT="45712" marB="45712"/>
                </a:tc>
                <a:tc>
                  <a:txBody>
                    <a:bodyPr/>
                    <a:lstStyle/>
                    <a:p>
                      <a:pPr algn="ctr"/>
                      <a:r>
                        <a:rPr lang="ar-SA" sz="2400" dirty="0" smtClean="0"/>
                        <a:t>اسم المورد</a:t>
                      </a:r>
                      <a:endParaRPr lang="en-GB" sz="2400" dirty="0"/>
                    </a:p>
                  </a:txBody>
                  <a:tcPr marL="84406" marR="84406" marT="45712" marB="45712"/>
                </a:tc>
                <a:tc>
                  <a:txBody>
                    <a:bodyPr/>
                    <a:lstStyle/>
                    <a:p>
                      <a:pPr algn="ctr"/>
                      <a:r>
                        <a:rPr lang="ar-SA" sz="2400" dirty="0" smtClean="0"/>
                        <a:t>المبلغ</a:t>
                      </a:r>
                      <a:r>
                        <a:rPr lang="ar-SA" sz="2400" baseline="0" dirty="0" smtClean="0"/>
                        <a:t> (بالريال)</a:t>
                      </a:r>
                      <a:endParaRPr lang="en-GB" sz="2400" dirty="0"/>
                    </a:p>
                  </a:txBody>
                  <a:tcPr marL="84406" marR="84406" marT="45712" marB="45712"/>
                </a:tc>
              </a:tr>
              <a:tr h="609476">
                <a:tc>
                  <a:txBody>
                    <a:bodyPr/>
                    <a:lstStyle/>
                    <a:p>
                      <a:pPr algn="ctr"/>
                      <a:r>
                        <a:rPr lang="ar-SA" sz="2400" dirty="0" smtClean="0"/>
                        <a:t>1/1</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400" dirty="0" smtClean="0"/>
                        <a:t>1</a:t>
                      </a:r>
                      <a:endParaRPr lang="en-GB" sz="2400" dirty="0"/>
                    </a:p>
                  </a:txBody>
                  <a:tcPr marL="84406" marR="84406" marT="45712" marB="45712"/>
                </a:tc>
                <a:tc>
                  <a:txBody>
                    <a:bodyPr/>
                    <a:lstStyle/>
                    <a:p>
                      <a:pPr algn="r"/>
                      <a:r>
                        <a:rPr lang="ar-SA" sz="2800" dirty="0" smtClean="0"/>
                        <a:t>منشأة التوفيق</a:t>
                      </a:r>
                      <a:endParaRPr lang="en-GB" sz="2800" dirty="0"/>
                    </a:p>
                  </a:txBody>
                  <a:tcPr marL="84406" marR="84406" marT="45712" marB="45712"/>
                </a:tc>
                <a:tc>
                  <a:txBody>
                    <a:bodyPr/>
                    <a:lstStyle/>
                    <a:p>
                      <a:pPr algn="r"/>
                      <a:r>
                        <a:rPr lang="ar-SA" sz="2400" dirty="0" smtClean="0"/>
                        <a:t>150000</a:t>
                      </a:r>
                      <a:endParaRPr lang="en-GB" sz="2400" dirty="0"/>
                    </a:p>
                  </a:txBody>
                  <a:tcPr marL="84406" marR="84406" marT="45712" marB="45712"/>
                </a:tc>
              </a:tr>
              <a:tr h="609476">
                <a:tc>
                  <a:txBody>
                    <a:bodyPr/>
                    <a:lstStyle/>
                    <a:p>
                      <a:pPr algn="ctr"/>
                      <a:r>
                        <a:rPr lang="ar-SA" sz="2400" dirty="0" smtClean="0"/>
                        <a:t>1/6</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400" dirty="0" smtClean="0"/>
                        <a:t>2</a:t>
                      </a:r>
                      <a:endParaRPr lang="en-GB" sz="2400" dirty="0"/>
                    </a:p>
                  </a:txBody>
                  <a:tcPr marL="84406" marR="84406" marT="45712" marB="45712">
                    <a:solidFill>
                      <a:schemeClr val="accent6">
                        <a:lumMod val="20000"/>
                        <a:lumOff val="80000"/>
                      </a:schemeClr>
                    </a:solidFill>
                  </a:tcPr>
                </a:tc>
                <a:tc>
                  <a:txBody>
                    <a:bodyPr/>
                    <a:lstStyle/>
                    <a:p>
                      <a:pPr algn="r"/>
                      <a:r>
                        <a:rPr lang="ar-SA" sz="2800" dirty="0" smtClean="0"/>
                        <a:t>منشأة النجاح</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20000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dirty="0" smtClean="0"/>
                        <a:t>1/17</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400" dirty="0" smtClean="0"/>
                        <a:t>3</a:t>
                      </a:r>
                      <a:endParaRPr lang="en-GB" sz="2400" dirty="0"/>
                    </a:p>
                  </a:txBody>
                  <a:tcPr marL="84406" marR="84406" marT="45712" marB="45712"/>
                </a:tc>
                <a:tc>
                  <a:txBody>
                    <a:bodyPr/>
                    <a:lstStyle/>
                    <a:p>
                      <a:pPr algn="r"/>
                      <a:r>
                        <a:rPr lang="ar-SA" sz="2800" dirty="0" smtClean="0"/>
                        <a:t>منشأة الهدى</a:t>
                      </a:r>
                      <a:endParaRPr lang="en-GB" sz="2800" dirty="0"/>
                    </a:p>
                  </a:txBody>
                  <a:tcPr marL="84406" marR="84406" marT="45712" marB="45712"/>
                </a:tc>
                <a:tc>
                  <a:txBody>
                    <a:bodyPr/>
                    <a:lstStyle/>
                    <a:p>
                      <a:pPr algn="r"/>
                      <a:r>
                        <a:rPr lang="ar-SA" sz="2400" dirty="0" smtClean="0"/>
                        <a:t>45000</a:t>
                      </a:r>
                      <a:endParaRPr lang="en-GB" sz="2400" dirty="0"/>
                    </a:p>
                  </a:txBody>
                  <a:tcPr marL="84406" marR="84406" marT="45712" marB="45712"/>
                </a:tc>
              </a:tr>
              <a:tr h="609476">
                <a:tc>
                  <a:txBody>
                    <a:bodyPr/>
                    <a:lstStyle/>
                    <a:p>
                      <a:pPr algn="ctr"/>
                      <a:r>
                        <a:rPr lang="ar-SA" sz="2400" dirty="0" smtClean="0"/>
                        <a:t>1/29</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400" dirty="0" smtClean="0"/>
                        <a:t>4</a:t>
                      </a:r>
                      <a:endParaRPr lang="en-GB" sz="2400" dirty="0"/>
                    </a:p>
                  </a:txBody>
                  <a:tcPr marL="84406" marR="84406" marT="45712" marB="45712">
                    <a:solidFill>
                      <a:schemeClr val="accent6">
                        <a:lumMod val="20000"/>
                        <a:lumOff val="80000"/>
                      </a:schemeClr>
                    </a:solidFill>
                  </a:tcPr>
                </a:tc>
                <a:tc>
                  <a:txBody>
                    <a:bodyPr/>
                    <a:lstStyle/>
                    <a:p>
                      <a:pPr algn="r" rtl="1"/>
                      <a:r>
                        <a:rPr lang="ar-SA" sz="2800" dirty="0" smtClean="0"/>
                        <a:t>منشأة النور</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40000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b="1" dirty="0" smtClean="0">
                          <a:solidFill>
                            <a:srgbClr val="FF0000"/>
                          </a:solidFill>
                        </a:rPr>
                        <a:t>1/30</a:t>
                      </a:r>
                      <a:endParaRPr lang="en-GB" sz="2400" b="1" dirty="0">
                        <a:solidFill>
                          <a:srgbClr val="FF0000"/>
                        </a:solidFill>
                      </a:endParaRPr>
                    </a:p>
                  </a:txBody>
                  <a:tcPr marL="84406" marR="84406" marT="45712" marB="45712"/>
                </a:tc>
                <a:tc gridSpan="4">
                  <a:txBody>
                    <a:bodyPr/>
                    <a:lstStyle/>
                    <a:p>
                      <a:pPr algn="r" rtl="1"/>
                      <a:r>
                        <a:rPr lang="ar-SA" sz="2400" b="1" dirty="0" smtClean="0">
                          <a:solidFill>
                            <a:srgbClr val="FF0000"/>
                          </a:solidFill>
                        </a:rPr>
                        <a:t>الإجمالي</a:t>
                      </a:r>
                      <a:endParaRPr lang="en-GB" sz="2400" b="1" dirty="0">
                        <a:solidFill>
                          <a:srgbClr val="FF0000"/>
                        </a:solidFill>
                      </a:endParaRPr>
                    </a:p>
                  </a:txBody>
                  <a:tcPr marL="84406" marR="84406" marT="45712" marB="45712"/>
                </a:tc>
                <a:tc hMerge="1">
                  <a:txBody>
                    <a:bodyPr/>
                    <a:lstStyle/>
                    <a:p>
                      <a:endParaRPr lang="en-GB" sz="2400" dirty="0"/>
                    </a:p>
                  </a:txBody>
                  <a:tcPr/>
                </a:tc>
                <a:tc hMerge="1">
                  <a:txBody>
                    <a:bodyPr/>
                    <a:lstStyle/>
                    <a:p>
                      <a:endParaRPr lang="en-GB" sz="2400" dirty="0"/>
                    </a:p>
                  </a:txBody>
                  <a:tcPr/>
                </a:tc>
                <a:tc hMerge="1">
                  <a:txBody>
                    <a:bodyPr/>
                    <a:lstStyle/>
                    <a:p>
                      <a:pPr algn="r"/>
                      <a:endParaRPr lang="en-GB" sz="2400" dirty="0"/>
                    </a:p>
                  </a:txBody>
                  <a:tcPr/>
                </a:tc>
                <a:tc>
                  <a:txBody>
                    <a:bodyPr/>
                    <a:lstStyle/>
                    <a:p>
                      <a:pPr algn="r"/>
                      <a:r>
                        <a:rPr lang="ar-SA" sz="2400" b="1" dirty="0" smtClean="0">
                          <a:solidFill>
                            <a:srgbClr val="FF0000"/>
                          </a:solidFill>
                        </a:rPr>
                        <a:t>120000</a:t>
                      </a:r>
                      <a:endParaRPr lang="en-GB" sz="2400" b="1" dirty="0">
                        <a:solidFill>
                          <a:srgbClr val="FF0000"/>
                        </a:solidFill>
                      </a:endParaRPr>
                    </a:p>
                  </a:txBody>
                  <a:tcPr marL="84406" marR="84406" marT="45712" marB="45712"/>
                </a:tc>
              </a:tr>
            </a:tbl>
          </a:graphicData>
        </a:graphic>
      </p:graphicFrame>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5731079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352928" cy="1143000"/>
          </a:xfrm>
          <a:solidFill>
            <a:schemeClr val="accent1"/>
          </a:solidFill>
        </p:spPr>
        <p:txBody>
          <a:bodyPr/>
          <a:lstStyle/>
          <a:p>
            <a:pPr algn="ctr" rtl="1">
              <a:defRPr/>
            </a:pPr>
            <a:r>
              <a:rPr lang="ar-SA" sz="3200" b="1" dirty="0" smtClean="0">
                <a:solidFill>
                  <a:schemeClr val="tx1"/>
                </a:solidFill>
              </a:rPr>
              <a:t/>
            </a:r>
            <a:br>
              <a:rPr lang="ar-SA" sz="3200" b="1" dirty="0" smtClean="0">
                <a:solidFill>
                  <a:schemeClr val="tx1"/>
                </a:solidFill>
              </a:rPr>
            </a:br>
            <a:r>
              <a:rPr lang="ar-SA" sz="3200" b="1" dirty="0" smtClean="0">
                <a:solidFill>
                  <a:schemeClr val="tx1"/>
                </a:solidFill>
              </a:rPr>
              <a:t>دفتر يومية مردودات المشتريات</a:t>
            </a:r>
            <a:br>
              <a:rPr lang="ar-SA" sz="3200" b="1" dirty="0" smtClean="0">
                <a:solidFill>
                  <a:schemeClr val="tx1"/>
                </a:solidFill>
              </a:rPr>
            </a:br>
            <a:r>
              <a:rPr lang="en-GB" sz="3200" dirty="0" smtClean="0">
                <a:solidFill>
                  <a:srgbClr val="FF0000"/>
                </a:solidFill>
              </a:rPr>
              <a:t>Purchases Returns</a:t>
            </a:r>
            <a:r>
              <a:rPr lang="en-US" sz="3200" dirty="0" smtClean="0">
                <a:solidFill>
                  <a:srgbClr val="FF0000"/>
                </a:solidFill>
              </a:rPr>
              <a:t> </a:t>
            </a:r>
            <a:r>
              <a:rPr lang="en-GB" sz="3200" dirty="0">
                <a:solidFill>
                  <a:srgbClr val="FF0000"/>
                </a:solidFill>
              </a:rPr>
              <a:t>Journal</a:t>
            </a:r>
            <a:r>
              <a:rPr lang="en-US" sz="3200" dirty="0" smtClean="0">
                <a:solidFill>
                  <a:srgbClr val="FF0000"/>
                </a:solidFill>
              </a:rPr>
              <a:t> </a:t>
            </a:r>
            <a:r>
              <a:rPr lang="ar-SA" sz="3200" dirty="0">
                <a:solidFill>
                  <a:srgbClr val="FF0000"/>
                </a:solidFill>
              </a:rPr>
              <a:t/>
            </a:r>
            <a:br>
              <a:rPr lang="ar-SA" sz="3200" dirty="0">
                <a:solidFill>
                  <a:srgbClr val="FF0000"/>
                </a:solidFill>
              </a:rPr>
            </a:br>
            <a:r>
              <a:rPr lang="en-GB" sz="3200" dirty="0" smtClean="0">
                <a:solidFill>
                  <a:srgbClr val="FF0000"/>
                </a:solidFill>
              </a:rPr>
              <a:t> </a:t>
            </a:r>
            <a:endParaRPr lang="en-GB" sz="3200" dirty="0"/>
          </a:p>
        </p:txBody>
      </p:sp>
      <p:sp>
        <p:nvSpPr>
          <p:cNvPr id="3" name="Content Placeholder 2"/>
          <p:cNvSpPr>
            <a:spLocks noGrp="1"/>
          </p:cNvSpPr>
          <p:nvPr>
            <p:ph idx="1"/>
          </p:nvPr>
        </p:nvSpPr>
        <p:spPr>
          <a:xfrm>
            <a:off x="251520" y="1600201"/>
            <a:ext cx="8568952" cy="4421087"/>
          </a:xfrm>
        </p:spPr>
        <p:txBody>
          <a:bodyPr/>
          <a:lstStyle/>
          <a:p>
            <a:pPr algn="just" rtl="1">
              <a:lnSpc>
                <a:spcPct val="150000"/>
              </a:lnSpc>
            </a:pPr>
            <a:r>
              <a:rPr lang="ar-SA" sz="2800" dirty="0" smtClean="0">
                <a:cs typeface="Arial" pitchFamily="34" charset="0"/>
              </a:rPr>
              <a:t>إذا تكررت عمليات مردودات المشتريات، يجب أن تخصص لها يومية مساعدة مستقلة، بحيث يسجل فيها الطرف المدين فقط وهو المورد باعتبار أن الطرف الآخر وهو مردودات المشتريات يعتبر دائن، وترحل العمليات المسجلة أولاً بأول، إلى الحسابات الشخصية للدائنين بدفتر أستاذ مساعد الدائنين.</a:t>
            </a:r>
          </a:p>
          <a:p>
            <a:pPr algn="just" rtl="1">
              <a:lnSpc>
                <a:spcPct val="150000"/>
              </a:lnSpc>
            </a:pPr>
            <a:r>
              <a:rPr lang="ar-SA" sz="2600" dirty="0" smtClean="0">
                <a:solidFill>
                  <a:srgbClr val="FF3300"/>
                </a:solidFill>
                <a:cs typeface="Arial" pitchFamily="34" charset="0"/>
              </a:rPr>
              <a:t>يأخذ دفتر يومية مردودات المشتريات نفس شكل دفتر يومية المشتريات الآجلة</a:t>
            </a:r>
          </a:p>
          <a:p>
            <a:pPr>
              <a:lnSpc>
                <a:spcPct val="150000"/>
              </a:lnSpc>
            </a:pPr>
            <a:endParaRPr lang="en-GB" sz="28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5815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en-US" sz="3600" dirty="0" smtClean="0">
                <a:solidFill>
                  <a:schemeClr val="tx1"/>
                </a:solidFill>
              </a:rPr>
              <a:t/>
            </a:r>
            <a:br>
              <a:rPr lang="en-US" sz="3600" dirty="0" smtClean="0">
                <a:solidFill>
                  <a:schemeClr val="tx1"/>
                </a:solidFill>
              </a:rPr>
            </a:br>
            <a:r>
              <a:rPr lang="ar-SA" sz="3200" dirty="0" smtClean="0">
                <a:solidFill>
                  <a:schemeClr val="tx1"/>
                </a:solidFill>
              </a:rPr>
              <a:t>أهم المصطلحات المحاسبية باللغة الإنجليزية</a:t>
            </a:r>
            <a:r>
              <a:rPr lang="en-GB" sz="3600" dirty="0" smtClean="0">
                <a:solidFill>
                  <a:schemeClr val="tx1"/>
                </a:solidFill>
              </a:rPr>
              <a:t/>
            </a:r>
            <a:br>
              <a:rPr lang="en-GB" sz="3600" dirty="0" smtClean="0">
                <a:solidFill>
                  <a:schemeClr val="tx1"/>
                </a:solidFill>
              </a:rPr>
            </a:br>
            <a:endParaRPr lang="en-GB" sz="3600" dirty="0"/>
          </a:p>
        </p:txBody>
      </p:sp>
      <p:sp>
        <p:nvSpPr>
          <p:cNvPr id="296963" name="Content Placeholder 2"/>
          <p:cNvSpPr>
            <a:spLocks noGrp="1"/>
          </p:cNvSpPr>
          <p:nvPr>
            <p:ph idx="1"/>
          </p:nvPr>
        </p:nvSpPr>
        <p:spPr/>
        <p:txBody>
          <a:bodyPr/>
          <a:lstStyle/>
          <a:p>
            <a:endParaRPr lang="en-GB" smtClean="0">
              <a:cs typeface="Arial" pitchFamily="34" charset="0"/>
            </a:endParaRPr>
          </a:p>
        </p:txBody>
      </p:sp>
      <p:graphicFrame>
        <p:nvGraphicFramePr>
          <p:cNvPr id="5" name="Content Placeholder 6"/>
          <p:cNvGraphicFramePr>
            <a:graphicFrameLocks noGrp="1"/>
          </p:cNvGraphicFramePr>
          <p:nvPr>
            <p:extLst>
              <p:ext uri="{D42A27DB-BD31-4B8C-83A1-F6EECF244321}">
                <p14:modId xmlns:p14="http://schemas.microsoft.com/office/powerpoint/2010/main" xmlns="" val="4161328166"/>
              </p:ext>
            </p:extLst>
          </p:nvPr>
        </p:nvGraphicFramePr>
        <p:xfrm>
          <a:off x="395536" y="1524001"/>
          <a:ext cx="8352928" cy="4035425"/>
        </p:xfrm>
        <a:graphic>
          <a:graphicData uri="http://schemas.openxmlformats.org/drawingml/2006/table">
            <a:tbl>
              <a:tblPr/>
              <a:tblGrid>
                <a:gridCol w="4176464"/>
                <a:gridCol w="4176464"/>
              </a:tblGrid>
              <a:tr h="590550">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0" i="0" u="none" strike="noStrike" cap="none" normalizeH="0" baseline="0" smtClean="0">
                          <a:ln>
                            <a:noFill/>
                          </a:ln>
                          <a:solidFill>
                            <a:srgbClr val="FF0000"/>
                          </a:solidFill>
                          <a:effectLst/>
                          <a:latin typeface="Calibri" pitchFamily="34" charset="0"/>
                          <a:cs typeface="Arial" pitchFamily="34" charset="0"/>
                        </a:rPr>
                        <a:t>Subsidiaries</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السجلات المساعدة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Credit Sales</a:t>
                      </a:r>
                      <a:r>
                        <a:rPr kumimoji="0" lang="en-GB" sz="2800" b="0" i="0" u="none" strike="noStrike" cap="none" normalizeH="0" baseline="0" smtClean="0">
                          <a:ln>
                            <a:noFill/>
                          </a:ln>
                          <a:solidFill>
                            <a:srgbClr val="FF0000"/>
                          </a:solidFill>
                          <a:effectLst/>
                          <a:latin typeface="Calibri" pitchFamily="34" charset="0"/>
                          <a:cs typeface="Arial" pitchFamily="34" charset="0"/>
                        </a:rPr>
                        <a:t> 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يومية المبيعات الآجلة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0" i="0" u="none" strike="noStrike" cap="none" normalizeH="0" baseline="0" smtClean="0">
                          <a:ln>
                            <a:noFill/>
                          </a:ln>
                          <a:solidFill>
                            <a:srgbClr val="FF0000"/>
                          </a:solidFill>
                          <a:effectLst/>
                          <a:latin typeface="Calibri" pitchFamily="34" charset="0"/>
                          <a:cs typeface="Arial" pitchFamily="34" charset="0"/>
                        </a:rPr>
                        <a:t>Sales Returns  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يومية مردودات المبيعات </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dirty="0" smtClean="0">
                          <a:ln>
                            <a:noFill/>
                          </a:ln>
                          <a:solidFill>
                            <a:srgbClr val="FF0000"/>
                          </a:solidFill>
                          <a:effectLst/>
                          <a:latin typeface="Calibri" pitchFamily="34" charset="0"/>
                          <a:cs typeface="Arial" pitchFamily="34" charset="0"/>
                        </a:rPr>
                        <a:t>Credit </a:t>
                      </a:r>
                      <a:r>
                        <a:rPr kumimoji="0" lang="en-GB" sz="2800" b="0" i="0" u="none" strike="noStrike" cap="none" normalizeH="0" baseline="0" dirty="0" smtClean="0">
                          <a:ln>
                            <a:noFill/>
                          </a:ln>
                          <a:solidFill>
                            <a:srgbClr val="FF0000"/>
                          </a:solidFill>
                          <a:effectLst/>
                          <a:latin typeface="Calibri" pitchFamily="34" charset="0"/>
                          <a:cs typeface="Arial" pitchFamily="34" charset="0"/>
                        </a:rPr>
                        <a:t>Purchases Journal</a:t>
                      </a:r>
                      <a:endParaRPr kumimoji="0" lang="en-GB" sz="2800" b="0"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يومية المشتريات الآجلة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0" i="0" u="none" strike="noStrike" cap="none" normalizeH="0" baseline="0" smtClean="0">
                          <a:ln>
                            <a:noFill/>
                          </a:ln>
                          <a:solidFill>
                            <a:srgbClr val="FF0000"/>
                          </a:solidFill>
                          <a:effectLst/>
                          <a:latin typeface="Calibri" pitchFamily="34" charset="0"/>
                          <a:cs typeface="Arial" pitchFamily="34" charset="0"/>
                        </a:rPr>
                        <a:t>Purchases Returns  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dirty="0" smtClean="0">
                          <a:ln>
                            <a:noFill/>
                          </a:ln>
                          <a:solidFill>
                            <a:srgbClr val="000000"/>
                          </a:solidFill>
                          <a:effectLst/>
                          <a:latin typeface="Calibri" pitchFamily="34" charset="0"/>
                          <a:cs typeface="Arial" pitchFamily="34" charset="0"/>
                        </a:rPr>
                        <a:t>دفتر يومية مردودات المشتريات</a:t>
                      </a:r>
                      <a:endParaRPr kumimoji="0" lang="en-GB" sz="2800" b="0"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7"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928419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179513" y="1524000"/>
            <a:ext cx="8331442" cy="4191000"/>
          </a:xfrm>
        </p:spPr>
        <p:txBody>
          <a:bodyPr/>
          <a:lstStyle/>
          <a:p>
            <a:pPr algn="just" rtl="1">
              <a:lnSpc>
                <a:spcPct val="150000"/>
              </a:lnSpc>
              <a:buFont typeface="Arial" pitchFamily="34" charset="0"/>
              <a:buChar char="•"/>
            </a:pPr>
            <a:r>
              <a:rPr lang="ar-SA" dirty="0" smtClean="0">
                <a:cs typeface="Arial" pitchFamily="34" charset="0"/>
              </a:rPr>
              <a:t>مراجعة الأمثلة المحلولة بالكتاب بالفصل الثالث عشر (السجلات المساعدة) ص 394، ص 396، ص400، ص 402.</a:t>
            </a:r>
            <a:endParaRPr lang="en-US" dirty="0" smtClean="0">
              <a:cs typeface="Arial" pitchFamily="34" charset="0"/>
            </a:endParaRPr>
          </a:p>
          <a:p>
            <a:pPr rtl="1">
              <a:lnSpc>
                <a:spcPct val="150000"/>
              </a:lnSpc>
              <a:buFont typeface="Arial" pitchFamily="34" charset="0"/>
              <a:buChar char="•"/>
            </a:pPr>
            <a:r>
              <a:rPr lang="ar-SA" dirty="0" smtClean="0">
                <a:cs typeface="Arial" pitchFamily="34" charset="0"/>
              </a:rPr>
              <a:t>حل الحالة التطبيقية رقم (1/13) ص 399.</a:t>
            </a:r>
          </a:p>
          <a:p>
            <a:pPr rtl="1">
              <a:lnSpc>
                <a:spcPct val="150000"/>
              </a:lnSpc>
              <a:buFont typeface="Arial" pitchFamily="34" charset="0"/>
              <a:buChar char="•"/>
            </a:pPr>
            <a:r>
              <a:rPr lang="ar-SA" dirty="0" smtClean="0">
                <a:cs typeface="Arial" pitchFamily="34" charset="0"/>
              </a:rPr>
              <a:t>حل السؤالين رقمي (5)، (6) ص </a:t>
            </a:r>
            <a:r>
              <a:rPr lang="ar-SA" dirty="0" err="1" smtClean="0">
                <a:cs typeface="Arial" pitchFamily="34" charset="0"/>
              </a:rPr>
              <a:t>ص</a:t>
            </a:r>
            <a:r>
              <a:rPr lang="ar-SA" dirty="0" smtClean="0">
                <a:cs typeface="Arial" pitchFamily="34" charset="0"/>
              </a:rPr>
              <a:t> 410 – 411 بالكتاب.</a:t>
            </a:r>
          </a:p>
          <a:p>
            <a:pPr rtl="1">
              <a:lnSpc>
                <a:spcPct val="150000"/>
              </a:lnSpc>
            </a:pPr>
            <a:endParaRPr lang="en-GB" dirty="0" smtClean="0">
              <a:cs typeface="Arial" pitchFamily="34" charset="0"/>
            </a:endParaRPr>
          </a:p>
          <a:p>
            <a:pPr algn="just" rtl="1">
              <a:buFont typeface="Arial" pitchFamily="34" charset="0"/>
              <a:buChar char="•"/>
            </a:pPr>
            <a:endParaRPr lang="ar-SA"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5865463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773723" y="1524000"/>
            <a:ext cx="7666892" cy="4191000"/>
          </a:xfrm>
        </p:spPr>
        <p:txBody>
          <a:bodyPr/>
          <a:lstStyle/>
          <a:p>
            <a:pPr algn="just" rtl="1">
              <a:buFont typeface="Arial" pitchFamily="34" charset="0"/>
              <a:buChar char="•"/>
            </a:pPr>
            <a:r>
              <a:rPr lang="ar-SA" smtClean="0">
                <a:cs typeface="Arial" pitchFamily="34" charset="0"/>
              </a:rPr>
              <a:t>مراجعة الكتاب: الفصل الرابع عشر (الأخطاء المحاسبية) لمعرفة:</a:t>
            </a:r>
          </a:p>
          <a:p>
            <a:pPr rtl="1">
              <a:buFont typeface="Arial" pitchFamily="34" charset="0"/>
              <a:buChar char="•"/>
            </a:pPr>
            <a:r>
              <a:rPr lang="ar-SA" smtClean="0">
                <a:cs typeface="Arial" pitchFamily="34" charset="0"/>
              </a:rPr>
              <a:t>أنواع الأخطاء المحاسبية</a:t>
            </a:r>
            <a:endParaRPr lang="en-GB" smtClean="0">
              <a:cs typeface="Arial" pitchFamily="34" charset="0"/>
            </a:endParaRPr>
          </a:p>
          <a:p>
            <a:pPr rtl="1">
              <a:buFont typeface="Arial" pitchFamily="34" charset="0"/>
              <a:buChar char="•"/>
            </a:pPr>
            <a:r>
              <a:rPr lang="ar-SA" smtClean="0">
                <a:cs typeface="Arial" pitchFamily="34" charset="0"/>
              </a:rPr>
              <a:t>تبويب الأخطاء المحاسبية</a:t>
            </a:r>
            <a:endParaRPr lang="en-GB" smtClean="0">
              <a:cs typeface="Arial" pitchFamily="34" charset="0"/>
            </a:endParaRPr>
          </a:p>
          <a:p>
            <a:pPr rtl="1">
              <a:buFont typeface="Arial" pitchFamily="34" charset="0"/>
              <a:buChar char="•"/>
            </a:pPr>
            <a:r>
              <a:rPr lang="ar-SA" smtClean="0">
                <a:cs typeface="Arial" pitchFamily="34" charset="0"/>
              </a:rPr>
              <a:t>الوسائل المحاسبية لاكتشاف الأخطاء</a:t>
            </a:r>
            <a:endParaRPr lang="en-GB" smtClean="0">
              <a:cs typeface="Arial" pitchFamily="34" charset="0"/>
            </a:endParaRPr>
          </a:p>
          <a:p>
            <a:pPr rtl="1">
              <a:buFont typeface="Arial" pitchFamily="34" charset="0"/>
              <a:buChar char="•"/>
            </a:pPr>
            <a:r>
              <a:rPr lang="ar-SA" smtClean="0">
                <a:cs typeface="Arial" pitchFamily="34" charset="0"/>
              </a:rPr>
              <a:t>قواعد تصحيح الأخطاء المحاسبية</a:t>
            </a:r>
          </a:p>
          <a:p>
            <a:pPr rtl="1">
              <a:buFont typeface="Arial" pitchFamily="34" charset="0"/>
              <a:buChar char="•"/>
            </a:pPr>
            <a:r>
              <a:rPr lang="ar-SA" smtClean="0">
                <a:cs typeface="Arial" pitchFamily="34" charset="0"/>
              </a:rPr>
              <a:t>طرق تصحيح الأخطاء المحاسبية</a:t>
            </a:r>
            <a:endParaRPr lang="en-GB" smtClean="0">
              <a:cs typeface="Arial" pitchFamily="34" charset="0"/>
            </a:endParaRPr>
          </a:p>
          <a:p>
            <a:pPr algn="just" rtl="1">
              <a:buFont typeface="Arial" pitchFamily="34" charset="0"/>
              <a:buChar char="•"/>
            </a:pPr>
            <a:endParaRPr lang="ar-SA"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2203208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925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1119</Words>
  <Application>Microsoft Office PowerPoint</Application>
  <PresentationFormat>عرض على الشاشة (3:4)‏</PresentationFormat>
  <Paragraphs>189</Paragraphs>
  <Slides>20</Slides>
  <Notes>1</Notes>
  <HiddenSlides>0</HiddenSlides>
  <MMClips>0</MMClips>
  <ScaleCrop>false</ScaleCrop>
  <HeadingPairs>
    <vt:vector size="4" baseType="variant">
      <vt:variant>
        <vt:lpstr>سمة</vt:lpstr>
      </vt:variant>
      <vt:variant>
        <vt:i4>2</vt:i4>
      </vt:variant>
      <vt:variant>
        <vt:lpstr>عناوين الشرائح</vt:lpstr>
      </vt:variant>
      <vt:variant>
        <vt:i4>20</vt:i4>
      </vt:variant>
    </vt:vector>
  </HeadingPairs>
  <TitlesOfParts>
    <vt:vector size="22" baseType="lpstr">
      <vt:lpstr>1_نسق Office</vt:lpstr>
      <vt:lpstr>Office Theme</vt:lpstr>
      <vt:lpstr>الشريحة 1</vt:lpstr>
      <vt:lpstr>الشريحة 2</vt:lpstr>
      <vt:lpstr>ثامناً: السجلات المساعدة  Subsidiaries</vt:lpstr>
      <vt:lpstr>مبررات استخدام السجلات المساعدة </vt:lpstr>
      <vt:lpstr>الإجراءات المحاسبية في ظل استخدام السجلات المساعدة</vt:lpstr>
      <vt:lpstr>تابع الإجراءات المحاسبية في ظل استخدام السجلات المساعدة</vt:lpstr>
      <vt:lpstr>الدورة المحاسبية في ظل استخدام السجلات المساعدة</vt:lpstr>
      <vt:lpstr>أنواع اليوميات المساعدة</vt:lpstr>
      <vt:lpstr>دفتر يومية المبيعات الآجلة  Credit Sales Journal</vt:lpstr>
      <vt:lpstr>تابع دفتر يومية المبيعات الآجلة</vt:lpstr>
      <vt:lpstr>شكل دفتر يومية المبيعات الآجلة</vt:lpstr>
      <vt:lpstr>دفتر يومية مردودات المبيعاتSales Returns  Journal  </vt:lpstr>
      <vt:lpstr>دفتر يومية المشتريات الآجلة  Credit Purchases Journal</vt:lpstr>
      <vt:lpstr>تابع دفتر يومية المشتريات الآجلة</vt:lpstr>
      <vt:lpstr>شكل دفتر يومية المشتريات الآجلة</vt:lpstr>
      <vt:lpstr> دفتر يومية مردودات المشتريات Purchases Returns Journal   </vt:lpstr>
      <vt:lpstr> أهم المصطلحات المحاسبية باللغة الإنجليزية </vt:lpstr>
      <vt:lpstr> المطلوب من الطلاب حتى هذه المرحلة: </vt:lpstr>
      <vt:lpstr> المطلوب من الطلاب حتى هذه المرحلة: </vt:lpstr>
      <vt:lpstr>الشريحة 20</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kfu</cp:lastModifiedBy>
  <cp:revision>2</cp:revision>
  <dcterms:created xsi:type="dcterms:W3CDTF">2013-11-11T16:12:26Z</dcterms:created>
  <dcterms:modified xsi:type="dcterms:W3CDTF">2013-11-12T10:02:09Z</dcterms:modified>
</cp:coreProperties>
</file>