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8" r:id="rId2"/>
    <p:sldId id="257" r:id="rId3"/>
    <p:sldId id="267" r:id="rId4"/>
    <p:sldId id="287" r:id="rId5"/>
    <p:sldId id="293" r:id="rId6"/>
    <p:sldId id="297" r:id="rId7"/>
    <p:sldId id="300" r:id="rId8"/>
    <p:sldId id="302" r:id="rId9"/>
    <p:sldId id="306" r:id="rId10"/>
    <p:sldId id="307"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3300"/>
    <a:srgbClr val="0099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444" autoAdjust="0"/>
  </p:normalViewPr>
  <p:slideViewPr>
    <p:cSldViewPr>
      <p:cViewPr>
        <p:scale>
          <a:sx n="75" d="100"/>
          <a:sy n="75" d="100"/>
        </p:scale>
        <p:origin x="-10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800" b="1" dirty="0" smtClean="0">
                <a:solidFill>
                  <a:srgbClr val="002060"/>
                </a:solidFill>
                <a:latin typeface="Calibri" pitchFamily="34" charset="0"/>
              </a:rPr>
              <a:t>كلية الحقوق</a:t>
            </a:r>
            <a:endParaRPr lang="en-US" sz="28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743200"/>
            <a:ext cx="3962400" cy="2667000"/>
          </a:xfrm>
          <a:prstGeom prst="rect">
            <a:avLst/>
          </a:prstGeom>
          <a:noFill/>
          <a:ln w="9525">
            <a:noFill/>
            <a:miter lim="800000"/>
            <a:headEnd/>
            <a:tailEnd/>
          </a:ln>
        </p:spPr>
        <p:txBody>
          <a:bodyPr anchor="ctr"/>
          <a:lstStyle/>
          <a:p>
            <a:pPr algn="l">
              <a:lnSpc>
                <a:spcPct val="80000"/>
              </a:lnSpc>
            </a:pPr>
            <a:r>
              <a:rPr lang="ar-SA" sz="6000" b="1" dirty="0" smtClean="0">
                <a:solidFill>
                  <a:srgbClr val="002060"/>
                </a:solidFill>
                <a:latin typeface="AYM Wadiy S_U normal."/>
                <a:cs typeface="Times New Roman" pitchFamily="18" charset="0"/>
              </a:rPr>
              <a:t>مبادئ القانون</a:t>
            </a:r>
            <a:endParaRPr lang="ar-SA" sz="2400" dirty="0" smtClean="0">
              <a:latin typeface="Calibri" pitchFamily="34" charset="0"/>
              <a:cs typeface="Times New Roman" pitchFamily="18" charset="0"/>
            </a:endParaRPr>
          </a:p>
          <a:p>
            <a:pPr algn="ctr">
              <a:lnSpc>
                <a:spcPct val="80000"/>
              </a:lnSpc>
            </a:pPr>
            <a:endParaRPr lang="en-US" sz="1100" dirty="0">
              <a:latin typeface="Calibri" pitchFamily="34" charset="0"/>
            </a:endParaRPr>
          </a:p>
          <a:p>
            <a:pPr algn="ctr">
              <a:lnSpc>
                <a:spcPct val="80000"/>
              </a:lnSpc>
            </a:pPr>
            <a:r>
              <a:rPr lang="ar-SA" sz="3200" b="1" smtClean="0">
                <a:solidFill>
                  <a:srgbClr val="000000"/>
                </a:solidFill>
                <a:latin typeface="Calibri" pitchFamily="34" charset="0"/>
                <a:cs typeface="Times New Roman" pitchFamily="18" charset="0"/>
              </a:rPr>
              <a:t>د.علي الزهراني</a:t>
            </a: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gn="ctr">
              <a:lnSpc>
                <a:spcPct val="80000"/>
              </a:lnSpc>
            </a:pPr>
            <a:r>
              <a:rPr lang="ar-SA" sz="2000" b="1" dirty="0" smtClean="0">
                <a:solidFill>
                  <a:srgbClr val="000000"/>
                </a:solidFill>
                <a:latin typeface="Calibri" pitchFamily="34" charset="0"/>
                <a:cs typeface="Times New Roman" pitchFamily="18" charset="0"/>
              </a:rPr>
              <a:t>أستاذ القانون التجاري والملكية الفكرية والصناعية وبراءات الاختراع المساعد</a:t>
            </a: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339975"/>
            <a:ext cx="8420100" cy="1470025"/>
          </a:xfrm>
        </p:spPr>
        <p:txBody>
          <a:bodyPr/>
          <a:lstStyle/>
          <a:p>
            <a:pPr rtl="1" eaLnBrk="1" hangingPunct="1"/>
            <a:r>
              <a:rPr lang="ar-SA" dirty="0" smtClean="0">
                <a:solidFill>
                  <a:srgbClr val="0070C0"/>
                </a:solidFill>
              </a:rPr>
              <a:t>المحاضرة العاشرة</a:t>
            </a:r>
            <a:br>
              <a:rPr lang="ar-SA" dirty="0" smtClean="0">
                <a:solidFill>
                  <a:srgbClr val="0070C0"/>
                </a:solidFill>
              </a:rPr>
            </a:br>
            <a:endParaRPr lang="en-US" sz="3600" b="1" dirty="0" smtClean="0">
              <a:solidFill>
                <a:srgbClr val="0070C0"/>
              </a:solidFill>
              <a:cs typeface="Arial" pitchFamily="34" charset="0"/>
            </a:endParaRPr>
          </a:p>
        </p:txBody>
      </p:sp>
      <p:sp>
        <p:nvSpPr>
          <p:cNvPr id="6147" name="Subtitle 5"/>
          <p:cNvSpPr>
            <a:spLocks noGrp="1"/>
          </p:cNvSpPr>
          <p:nvPr>
            <p:ph type="subTitle" idx="1"/>
          </p:nvPr>
        </p:nvSpPr>
        <p:spPr>
          <a:xfrm>
            <a:off x="1143000" y="4191000"/>
            <a:ext cx="7429500" cy="762000"/>
          </a:xfrm>
        </p:spPr>
        <p:txBody>
          <a:bodyPr/>
          <a:lstStyle/>
          <a:p>
            <a:pPr rtl="1" eaLnBrk="1" hangingPunct="1"/>
            <a:r>
              <a:rPr lang="ar-SA" dirty="0" smtClean="0">
                <a:solidFill>
                  <a:schemeClr val="tx1"/>
                </a:solidFill>
              </a:rPr>
              <a:t>أنواع الحقوق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228600" y="1447800"/>
            <a:ext cx="9372600" cy="4678363"/>
          </a:xfrm>
        </p:spPr>
        <p:txBody>
          <a:bodyPr/>
          <a:lstStyle/>
          <a:p>
            <a:pPr rtl="1"/>
            <a:r>
              <a:rPr lang="ar-SA" sz="2800" b="1" u="sng" dirty="0" smtClean="0">
                <a:solidFill>
                  <a:schemeClr val="tx2"/>
                </a:solidFill>
              </a:rPr>
              <a:t>موضوع المحاضرة:</a:t>
            </a:r>
          </a:p>
          <a:p>
            <a:pPr rtl="1">
              <a:buFont typeface="Wingdings" pitchFamily="2" charset="2"/>
              <a:buChar char="v"/>
            </a:pPr>
            <a:r>
              <a:rPr lang="ar-SA" sz="2800" dirty="0" smtClean="0">
                <a:solidFill>
                  <a:schemeClr val="tx2"/>
                </a:solidFill>
              </a:rPr>
              <a:t>تكملة موضوع الحقوق المالية </a:t>
            </a:r>
          </a:p>
          <a:p>
            <a:pPr rtl="1">
              <a:buFont typeface="Wingdings" pitchFamily="2" charset="2"/>
              <a:buChar char="v"/>
            </a:pPr>
            <a:r>
              <a:rPr lang="ar-SA" sz="2800" dirty="0" smtClean="0">
                <a:solidFill>
                  <a:schemeClr val="tx2"/>
                </a:solidFill>
              </a:rPr>
              <a:t>الحقوق المختلطة.</a:t>
            </a:r>
          </a:p>
          <a:p>
            <a:pPr rtl="1">
              <a:spcBef>
                <a:spcPts val="0"/>
              </a:spcBef>
            </a:pPr>
            <a:r>
              <a:rPr lang="ar-SA" sz="2800" b="1" u="sng" dirty="0" smtClean="0">
                <a:solidFill>
                  <a:schemeClr val="tx2"/>
                </a:solidFill>
              </a:rPr>
              <a:t>الهدف من المحاضرة:</a:t>
            </a:r>
          </a:p>
          <a:p>
            <a:pPr rtl="1">
              <a:spcBef>
                <a:spcPts val="0"/>
              </a:spcBef>
              <a:buFont typeface="Wingdings" pitchFamily="2" charset="2"/>
              <a:buChar char="v"/>
            </a:pPr>
            <a:r>
              <a:rPr lang="en-US" sz="2800" dirty="0" smtClean="0"/>
              <a:t> </a:t>
            </a:r>
            <a:r>
              <a:rPr lang="ar-SA" sz="2800" dirty="0" smtClean="0"/>
              <a:t>النوع الثاني من الحقوق العينية: الحقوق العينية التبعية</a:t>
            </a:r>
            <a:r>
              <a:rPr lang="en-US" sz="2800" dirty="0" smtClean="0"/>
              <a:t> </a:t>
            </a:r>
          </a:p>
          <a:p>
            <a:pPr rtl="1">
              <a:spcBef>
                <a:spcPts val="0"/>
              </a:spcBef>
              <a:buFont typeface="Wingdings" pitchFamily="2" charset="2"/>
              <a:buChar char="v"/>
            </a:pPr>
            <a:r>
              <a:rPr lang="ar-SA" sz="2800" dirty="0" smtClean="0"/>
              <a:t>النوع الثاني من الحقوق المالية: الحقوق الشخصية (حقوق الدائنية)</a:t>
            </a:r>
          </a:p>
          <a:p>
            <a:pPr rtl="1">
              <a:spcBef>
                <a:spcPts val="0"/>
              </a:spcBef>
              <a:buFont typeface="Wingdings" pitchFamily="2" charset="2"/>
              <a:buChar char="v"/>
            </a:pPr>
            <a:r>
              <a:rPr lang="ar-SA" sz="2800" dirty="0" smtClean="0"/>
              <a:t>النوع الثالث من الحقوق : الحقوق المختلطة</a:t>
            </a:r>
          </a:p>
          <a:p>
            <a:pPr rtl="1">
              <a:spcBef>
                <a:spcPts val="0"/>
              </a:spcBef>
            </a:pPr>
            <a:endParaRPr lang="en-US" dirty="0" smtClean="0"/>
          </a:p>
          <a:p>
            <a:pPr rtl="1">
              <a:spcBef>
                <a:spcPts val="0"/>
              </a:spcBef>
            </a:pPr>
            <a:endParaRPr lang="ar-SA" dirty="0" smtClean="0"/>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600" dirty="0" smtClean="0"/>
              <a:t>ثانيا: </a:t>
            </a:r>
            <a:r>
              <a:rPr lang="ar-EG" sz="3600" dirty="0" smtClean="0"/>
              <a:t>الحقوق العينية التبعية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447800"/>
            <a:ext cx="9144000" cy="4525963"/>
          </a:xfrm>
        </p:spPr>
        <p:txBody>
          <a:bodyPr/>
          <a:lstStyle/>
          <a:p>
            <a:pPr rtl="1">
              <a:buFont typeface="Wingdings" pitchFamily="2" charset="2"/>
              <a:buChar char="v"/>
            </a:pPr>
            <a:r>
              <a:rPr lang="ar-EG" sz="2800" b="1" dirty="0" smtClean="0"/>
              <a:t>الحق العيني التبعي </a:t>
            </a:r>
            <a:r>
              <a:rPr lang="ar-EG" sz="2800" dirty="0" smtClean="0"/>
              <a:t>هو سلطة مباشرة تمنح للدائن، على شيء مادي معين مملوك لمدينه، ضماناً لاستيفائه حقه.</a:t>
            </a:r>
            <a:endParaRPr lang="ar-SA" sz="2800" dirty="0" smtClean="0"/>
          </a:p>
          <a:p>
            <a:pPr rtl="1">
              <a:buFont typeface="Wingdings" pitchFamily="2" charset="2"/>
              <a:buChar char="v"/>
            </a:pPr>
            <a:r>
              <a:rPr lang="ar-SA" sz="2800" b="1" dirty="0" smtClean="0"/>
              <a:t>وظيفتها وأهميتها (تتبع – تقدم)</a:t>
            </a:r>
            <a:r>
              <a:rPr lang="en-US" sz="2800" b="1" dirty="0" smtClean="0"/>
              <a:t>:</a:t>
            </a:r>
            <a:r>
              <a:rPr lang="ar-EG" sz="2800" dirty="0" smtClean="0"/>
              <a:t>الضمان عام من ناحيتين </a:t>
            </a:r>
            <a:endParaRPr lang="en-US" sz="2800" dirty="0" smtClean="0"/>
          </a:p>
          <a:p>
            <a:pPr rtl="1"/>
            <a:r>
              <a:rPr lang="ar-EG" sz="2800" b="1" dirty="0" smtClean="0"/>
              <a:t>الأولى:</a:t>
            </a:r>
            <a:r>
              <a:rPr lang="ar-EG" sz="2800" dirty="0" smtClean="0"/>
              <a:t> أنه يشمل جميع أموال المدين، وقت التنفيذ</a:t>
            </a:r>
            <a:endParaRPr lang="ar-SA" sz="2800" dirty="0" smtClean="0"/>
          </a:p>
          <a:p>
            <a:pPr rtl="1"/>
            <a:r>
              <a:rPr lang="ar-SA" sz="2800" b="1" dirty="0" smtClean="0"/>
              <a:t>الثانية:</a:t>
            </a:r>
            <a:r>
              <a:rPr lang="ar-SA" sz="2800" dirty="0" smtClean="0"/>
              <a:t> هو ضمان عام لأنه مقرر لجميع الدائنين العاديين</a:t>
            </a:r>
            <a:endParaRPr lang="en-GB" sz="2800" dirty="0" smtClean="0"/>
          </a:p>
          <a:p>
            <a:pPr rtl="1">
              <a:buFont typeface="Wingdings" pitchFamily="2" charset="2"/>
              <a:buChar char="v"/>
            </a:pPr>
            <a:endParaRPr lang="en-US" sz="2800" b="1" dirty="0" smtClean="0"/>
          </a:p>
          <a:p>
            <a:pPr rtl="1">
              <a:buFont typeface="Wingdings" pitchFamily="2" charset="2"/>
              <a:buChar char="v"/>
            </a:pPr>
            <a:endParaRPr lang="en-US" sz="2800" b="1"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2400" dirty="0" smtClean="0"/>
              <a:t/>
            </a:r>
            <a:br>
              <a:rPr lang="ar-SA" sz="2400" dirty="0" smtClean="0"/>
            </a:br>
            <a:r>
              <a:rPr lang="ar-SA" sz="2400" dirty="0" smtClean="0"/>
              <a:t/>
            </a:r>
            <a:br>
              <a:rPr lang="ar-SA" sz="2400" dirty="0" smtClean="0"/>
            </a:br>
            <a:r>
              <a:rPr lang="ar-SA" sz="3200" dirty="0" smtClean="0"/>
              <a:t>أنواع الحقوق العينية التبعية</a:t>
            </a:r>
            <a:br>
              <a:rPr lang="ar-SA" sz="3200" dirty="0" smtClean="0"/>
            </a:br>
            <a:r>
              <a:rPr lang="ar-EG" sz="2400" b="1" dirty="0" smtClean="0"/>
              <a:t>أولاً- الرهــن الرسم</a:t>
            </a:r>
            <a:r>
              <a:rPr lang="ar-SA" sz="2400" b="1" dirty="0" smtClean="0"/>
              <a:t>ي</a:t>
            </a:r>
            <a:r>
              <a:rPr lang="en-GB" sz="2400" dirty="0" smtClean="0"/>
              <a:t/>
            </a:r>
            <a:br>
              <a:rPr lang="en-GB" sz="2400" dirty="0" smtClean="0"/>
            </a:br>
            <a:r>
              <a:rPr lang="en-GB" sz="2400" dirty="0" smtClean="0"/>
              <a:t/>
            </a:r>
            <a:br>
              <a:rPr lang="en-GB" sz="2400" dirty="0" smtClean="0"/>
            </a:br>
            <a:endParaRPr lang="en-GB" sz="2400" dirty="0"/>
          </a:p>
        </p:txBody>
      </p:sp>
      <p:sp>
        <p:nvSpPr>
          <p:cNvPr id="3" name="Content Placeholder 2"/>
          <p:cNvSpPr>
            <a:spLocks noGrp="1"/>
          </p:cNvSpPr>
          <p:nvPr>
            <p:ph idx="1"/>
          </p:nvPr>
        </p:nvSpPr>
        <p:spPr>
          <a:xfrm>
            <a:off x="152400" y="1447800"/>
            <a:ext cx="9753600" cy="4800600"/>
          </a:xfrm>
        </p:spPr>
        <p:txBody>
          <a:bodyPr/>
          <a:lstStyle/>
          <a:p>
            <a:pPr algn="ctr" rtl="1">
              <a:buFont typeface="Wingdings" pitchFamily="2" charset="2"/>
              <a:buChar char="v"/>
            </a:pPr>
            <a:r>
              <a:rPr lang="ar-EG" sz="2800" b="1" dirty="0" smtClean="0">
                <a:solidFill>
                  <a:srgbClr val="000000"/>
                </a:solidFill>
              </a:rPr>
              <a:t>الرهن الرسمي هو</a:t>
            </a:r>
            <a:r>
              <a:rPr lang="ar-SA" sz="2800" dirty="0" smtClean="0">
                <a:solidFill>
                  <a:schemeClr val="tx2"/>
                </a:solidFill>
              </a:rPr>
              <a:t>:</a:t>
            </a:r>
            <a:r>
              <a:rPr lang="ar-EG" sz="2800" dirty="0" smtClean="0">
                <a:solidFill>
                  <a:schemeClr val="tx2"/>
                </a:solidFill>
              </a:rPr>
              <a:t> عقد شكلي، يتم بين </a:t>
            </a:r>
            <a:r>
              <a:rPr lang="ar-SA" sz="2800" dirty="0" smtClean="0">
                <a:solidFill>
                  <a:schemeClr val="tx2"/>
                </a:solidFill>
              </a:rPr>
              <a:t>ال</a:t>
            </a:r>
            <a:r>
              <a:rPr lang="ar-EG" sz="2800" dirty="0" smtClean="0">
                <a:solidFill>
                  <a:schemeClr val="tx2"/>
                </a:solidFill>
              </a:rPr>
              <a:t>دائن ومدينه، يكتسب بمقتضاه الدائن</a:t>
            </a:r>
            <a:r>
              <a:rPr lang="ar-SA" sz="2800" dirty="0" smtClean="0">
                <a:solidFill>
                  <a:schemeClr val="tx2"/>
                </a:solidFill>
              </a:rPr>
              <a:t> حقاً عينياً</a:t>
            </a:r>
            <a:r>
              <a:rPr lang="ar-EG" sz="2800" dirty="0" smtClean="0">
                <a:solidFill>
                  <a:schemeClr val="tx2"/>
                </a:solidFill>
              </a:rPr>
              <a:t> على عقار مملوك لمدينه </a:t>
            </a:r>
            <a:r>
              <a:rPr lang="ar-SA" sz="2800" dirty="0" smtClean="0">
                <a:solidFill>
                  <a:schemeClr val="tx2"/>
                </a:solidFill>
              </a:rPr>
              <a:t>يخصص للوفاء بدينه ويخوله </a:t>
            </a:r>
            <a:r>
              <a:rPr lang="ar-EG" sz="2800" dirty="0" smtClean="0">
                <a:solidFill>
                  <a:schemeClr val="tx2"/>
                </a:solidFill>
              </a:rPr>
              <a:t>ميزتي التقدم والتتبع على هذا العقار</a:t>
            </a:r>
            <a:endParaRPr lang="ar-SA" sz="2800" dirty="0" smtClean="0">
              <a:solidFill>
                <a:schemeClr val="tx2"/>
              </a:solidFill>
            </a:endParaRPr>
          </a:p>
          <a:p>
            <a:pPr rtl="1">
              <a:buFont typeface="Wingdings" pitchFamily="2" charset="2"/>
              <a:buChar char="v"/>
            </a:pPr>
            <a:r>
              <a:rPr lang="ar-EG" sz="2800" b="1" dirty="0" smtClean="0"/>
              <a:t>خصائصه:</a:t>
            </a:r>
            <a:endParaRPr lang="en-US" sz="2800" b="1" dirty="0" smtClean="0"/>
          </a:p>
          <a:p>
            <a:pPr marL="514350" indent="-514350" rtl="1">
              <a:buAutoNum type="arabicParenBoth"/>
            </a:pPr>
            <a:r>
              <a:rPr lang="ar-EG" sz="2800" dirty="0" smtClean="0"/>
              <a:t>حق عيني تبعي</a:t>
            </a:r>
            <a:endParaRPr lang="en-GB" sz="2800" dirty="0" smtClean="0"/>
          </a:p>
          <a:p>
            <a:pPr marL="514350" indent="-514350" rtl="1">
              <a:buFont typeface="Arial" pitchFamily="34" charset="0"/>
              <a:buAutoNum type="arabicParenBoth"/>
            </a:pPr>
            <a:r>
              <a:rPr lang="ar-EG" sz="2800" dirty="0" smtClean="0"/>
              <a:t>مصدر</a:t>
            </a:r>
            <a:r>
              <a:rPr lang="ar-SA" sz="2800" dirty="0" smtClean="0"/>
              <a:t>ه</a:t>
            </a:r>
            <a:r>
              <a:rPr lang="ar-EG" sz="2800" dirty="0" smtClean="0"/>
              <a:t> الاتفاق</a:t>
            </a:r>
            <a:endParaRPr lang="ar-SA" sz="2800" dirty="0" smtClean="0"/>
          </a:p>
          <a:p>
            <a:pPr rtl="1"/>
            <a:r>
              <a:rPr lang="ar-EG" sz="2800" dirty="0" smtClean="0"/>
              <a:t>(3) </a:t>
            </a:r>
            <a:r>
              <a:rPr lang="ar-SA" sz="2800" dirty="0" smtClean="0"/>
              <a:t>الشكلية</a:t>
            </a:r>
            <a:endParaRPr lang="en-US" sz="2800" dirty="0" smtClean="0"/>
          </a:p>
          <a:p>
            <a:pPr rtl="1"/>
            <a:r>
              <a:rPr lang="ar-EG" sz="2800" dirty="0" smtClean="0"/>
              <a:t>(4) ميزتي التقدم والتتبع</a:t>
            </a:r>
            <a:endParaRPr lang="en-US" sz="2800" dirty="0" smtClean="0"/>
          </a:p>
          <a:p>
            <a:pPr rtl="1"/>
            <a:r>
              <a:rPr lang="ar-EG" sz="2800" dirty="0" smtClean="0"/>
              <a:t>(5) لا يرد إلا على عقار.</a:t>
            </a:r>
            <a:endParaRPr lang="en-US" sz="2800" dirty="0" smtClean="0"/>
          </a:p>
          <a:p>
            <a:pPr rtl="1"/>
            <a:r>
              <a:rPr lang="ar-EG" sz="2800" dirty="0" smtClean="0"/>
              <a:t>(6) لا يلزم انتقال حيازة العقار</a:t>
            </a:r>
            <a:endParaRPr lang="en-US" sz="2800" dirty="0" smtClean="0">
              <a:solidFill>
                <a:schemeClr val="tx2"/>
              </a:solidFill>
            </a:endParaRPr>
          </a:p>
          <a:p>
            <a:pPr marL="514350" indent="-514350" rtl="1"/>
            <a:endParaRPr lang="en-GB"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dirty="0" smtClean="0"/>
              <a:t>ثانياً- الرهــن الحيازي</a:t>
            </a:r>
            <a:endParaRPr lang="en-GB" sz="3600" dirty="0"/>
          </a:p>
        </p:txBody>
      </p:sp>
      <p:sp>
        <p:nvSpPr>
          <p:cNvPr id="3" name="Content Placeholder 2"/>
          <p:cNvSpPr>
            <a:spLocks noGrp="1"/>
          </p:cNvSpPr>
          <p:nvPr>
            <p:ph idx="1"/>
          </p:nvPr>
        </p:nvSpPr>
        <p:spPr>
          <a:xfrm>
            <a:off x="152400" y="1371600"/>
            <a:ext cx="9753600" cy="5029200"/>
          </a:xfrm>
        </p:spPr>
        <p:txBody>
          <a:bodyPr/>
          <a:lstStyle/>
          <a:p>
            <a:pPr rtl="1">
              <a:buFont typeface="Wingdings" pitchFamily="2" charset="2"/>
              <a:buChar char="v"/>
            </a:pPr>
            <a:r>
              <a:rPr lang="ar-EG" sz="2500" dirty="0" smtClean="0">
                <a:solidFill>
                  <a:srgbClr val="000000"/>
                </a:solidFill>
              </a:rPr>
              <a:t>الرهن الحيازى </a:t>
            </a:r>
            <a:r>
              <a:rPr lang="ar-SA" sz="2500" dirty="0" smtClean="0">
                <a:solidFill>
                  <a:srgbClr val="000000"/>
                </a:solidFill>
              </a:rPr>
              <a:t>هو</a:t>
            </a:r>
            <a:r>
              <a:rPr lang="ar-EG" sz="2500" dirty="0" smtClean="0">
                <a:solidFill>
                  <a:srgbClr val="000000"/>
                </a:solidFill>
              </a:rPr>
              <a:t>عقد يلتزم به شخص ضماناً لدين عليه أو على غيره أن يسلم إلى الدائن أو إلى أجنبي يعينه المتعاقدان، مالاً يرتب عليه الدائن حقاً عينياً يخوله حبس هذا المال لحين استيفاء الدين</a:t>
            </a:r>
            <a:endParaRPr lang="en-US" sz="2500" dirty="0" smtClean="0">
              <a:solidFill>
                <a:srgbClr val="000000"/>
              </a:solidFill>
            </a:endParaRPr>
          </a:p>
          <a:p>
            <a:pPr rtl="1"/>
            <a:r>
              <a:rPr lang="ar-EG" sz="2500" b="1" dirty="0" smtClean="0"/>
              <a:t>خصـائصـه:</a:t>
            </a:r>
            <a:endParaRPr lang="en-US" sz="2500" b="1" dirty="0" smtClean="0"/>
          </a:p>
          <a:p>
            <a:pPr rtl="1"/>
            <a:r>
              <a:rPr lang="ar-EG" sz="2500" dirty="0" smtClean="0"/>
              <a:t>(1) حق عيني تبعي</a:t>
            </a:r>
            <a:endParaRPr lang="en-US" sz="2500" dirty="0" smtClean="0"/>
          </a:p>
          <a:p>
            <a:pPr rtl="1"/>
            <a:r>
              <a:rPr lang="ar-EG" sz="2500" dirty="0" smtClean="0"/>
              <a:t>(2) ميزات التقدم والتتبع، وكذلك حبس الشيء المرهون</a:t>
            </a:r>
            <a:endParaRPr lang="ar-SA" sz="2500" dirty="0" smtClean="0"/>
          </a:p>
          <a:p>
            <a:pPr rtl="1"/>
            <a:r>
              <a:rPr lang="ar-EG" sz="2500" dirty="0" smtClean="0"/>
              <a:t>(3) يرد على </a:t>
            </a:r>
            <a:r>
              <a:rPr lang="ar-EG" sz="2500" u="sng" dirty="0" smtClean="0"/>
              <a:t>العقار والمنقول</a:t>
            </a:r>
            <a:endParaRPr lang="en-US" sz="2500" dirty="0" smtClean="0"/>
          </a:p>
          <a:p>
            <a:pPr rtl="1"/>
            <a:r>
              <a:rPr lang="ar-EG" sz="2500" dirty="0" smtClean="0"/>
              <a:t>(4) عقد رضائي مصدره الاتفاق</a:t>
            </a:r>
            <a:endParaRPr lang="ar-SA" sz="2500" dirty="0" smtClean="0"/>
          </a:p>
          <a:p>
            <a:pPr rtl="1"/>
            <a:r>
              <a:rPr lang="ar-EG" sz="2500" dirty="0" smtClean="0"/>
              <a:t>(5) </a:t>
            </a:r>
            <a:r>
              <a:rPr lang="ar-SA" sz="2500" dirty="0" smtClean="0"/>
              <a:t>يلتزم الراهن بنقل</a:t>
            </a:r>
            <a:r>
              <a:rPr lang="ar-EG" sz="2500" dirty="0" smtClean="0"/>
              <a:t> حيازة المال المرهون</a:t>
            </a:r>
            <a:endParaRPr lang="en-US" sz="25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dirty="0" smtClean="0"/>
              <a:t>ثالثاً- حــق الاختصــاص</a:t>
            </a:r>
            <a:endParaRPr lang="en-GB" sz="3600" dirty="0"/>
          </a:p>
        </p:txBody>
      </p:sp>
      <p:sp>
        <p:nvSpPr>
          <p:cNvPr id="3" name="Content Placeholder 2"/>
          <p:cNvSpPr>
            <a:spLocks noGrp="1"/>
          </p:cNvSpPr>
          <p:nvPr>
            <p:ph idx="1"/>
          </p:nvPr>
        </p:nvSpPr>
        <p:spPr>
          <a:xfrm>
            <a:off x="228600" y="1447800"/>
            <a:ext cx="9448800" cy="4678363"/>
          </a:xfrm>
        </p:spPr>
        <p:txBody>
          <a:bodyPr/>
          <a:lstStyle/>
          <a:p>
            <a:pPr rtl="1">
              <a:buFont typeface="Wingdings" pitchFamily="2" charset="2"/>
              <a:buChar char="v"/>
            </a:pPr>
            <a:r>
              <a:rPr lang="ar-EG" sz="2800" b="1" dirty="0" smtClean="0">
                <a:solidFill>
                  <a:schemeClr val="tx2"/>
                </a:solidFill>
              </a:rPr>
              <a:t>حق الاختصاص </a:t>
            </a:r>
            <a:r>
              <a:rPr lang="ar-SA" sz="2800" b="1" dirty="0" smtClean="0">
                <a:solidFill>
                  <a:schemeClr val="tx2"/>
                </a:solidFill>
              </a:rPr>
              <a:t>هو: </a:t>
            </a:r>
            <a:r>
              <a:rPr lang="ar-EG" sz="2800" dirty="0" smtClean="0">
                <a:solidFill>
                  <a:srgbClr val="000000"/>
                </a:solidFill>
              </a:rPr>
              <a:t>حق عيني تبعي يتقرر </a:t>
            </a:r>
            <a:r>
              <a:rPr lang="ar-SA" sz="2800" dirty="0" smtClean="0">
                <a:solidFill>
                  <a:srgbClr val="000000"/>
                </a:solidFill>
              </a:rPr>
              <a:t>بأمر القضاء </a:t>
            </a:r>
            <a:r>
              <a:rPr lang="ar-EG" sz="2800" dirty="0" smtClean="0">
                <a:solidFill>
                  <a:srgbClr val="000000"/>
                </a:solidFill>
              </a:rPr>
              <a:t>وهذا الأمر يصدر بناء على حكم بالدين، واجب التنفيذ لمصلحة الدائن أن يتقدم على الدائنين العاديين والدائنين التاليين له في المرتبة في استيفاء دينه من المقابل النقدي لذلك العقار في أي يد يكون.</a:t>
            </a:r>
            <a:endParaRPr lang="en-US" sz="2800" dirty="0" smtClean="0">
              <a:solidFill>
                <a:srgbClr val="000000"/>
              </a:solidFill>
            </a:endParaRPr>
          </a:p>
          <a:p>
            <a:pPr rtl="1">
              <a:buFont typeface="Wingdings" pitchFamily="2" charset="2"/>
              <a:buChar char="v"/>
            </a:pPr>
            <a:r>
              <a:rPr lang="ar-EG" sz="2800" b="1" dirty="0" smtClean="0"/>
              <a:t>خصائصه:</a:t>
            </a:r>
            <a:endParaRPr lang="en-US" sz="2800" b="1" dirty="0" smtClean="0"/>
          </a:p>
          <a:p>
            <a:pPr marL="514350" indent="-514350" rtl="1">
              <a:buAutoNum type="arabicParenBoth"/>
            </a:pPr>
            <a:r>
              <a:rPr lang="ar-EG" sz="2800" dirty="0" smtClean="0"/>
              <a:t>مصدره أمر قضائي</a:t>
            </a:r>
            <a:endParaRPr lang="ar-SA" sz="2800" dirty="0" smtClean="0"/>
          </a:p>
          <a:p>
            <a:pPr rtl="1"/>
            <a:r>
              <a:rPr lang="ar-EG" sz="2800" dirty="0" smtClean="0"/>
              <a:t>(2) محل</a:t>
            </a:r>
            <a:r>
              <a:rPr lang="ar-SA" sz="2800" dirty="0" smtClean="0"/>
              <a:t>ه </a:t>
            </a:r>
            <a:r>
              <a:rPr lang="ar-EG" sz="2800" dirty="0" smtClean="0"/>
              <a:t>عقار</a:t>
            </a:r>
            <a:endParaRPr lang="en-US" sz="2800" dirty="0" smtClean="0"/>
          </a:p>
          <a:p>
            <a:pPr rtl="1"/>
            <a:r>
              <a:rPr lang="ar-EG" sz="2800" dirty="0" smtClean="0"/>
              <a:t>(3) حق عيني تبعي</a:t>
            </a:r>
            <a:endParaRPr lang="en-GB" sz="2800" dirty="0" smtClean="0"/>
          </a:p>
          <a:p>
            <a:pPr marL="514350" indent="-514350" rtl="1"/>
            <a:endParaRPr lang="en-US" sz="2800" dirty="0" smtClean="0"/>
          </a:p>
          <a:p>
            <a:endParaRPr lang="en-GB"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dirty="0" smtClean="0"/>
              <a:t>رابعاً- حق الامـتـيـــــاز</a:t>
            </a:r>
            <a:endParaRPr lang="en-GB" sz="3600" dirty="0"/>
          </a:p>
        </p:txBody>
      </p:sp>
      <p:sp>
        <p:nvSpPr>
          <p:cNvPr id="3" name="Content Placeholder 2"/>
          <p:cNvSpPr>
            <a:spLocks noGrp="1"/>
          </p:cNvSpPr>
          <p:nvPr>
            <p:ph idx="1"/>
          </p:nvPr>
        </p:nvSpPr>
        <p:spPr>
          <a:xfrm>
            <a:off x="152400" y="1371600"/>
            <a:ext cx="9601200" cy="4754563"/>
          </a:xfrm>
        </p:spPr>
        <p:txBody>
          <a:bodyPr/>
          <a:lstStyle/>
          <a:p>
            <a:pPr rtl="1">
              <a:buFont typeface="Wingdings" pitchFamily="2" charset="2"/>
              <a:buChar char="v"/>
            </a:pPr>
            <a:r>
              <a:rPr lang="ar-EG" sz="2800" dirty="0" smtClean="0">
                <a:solidFill>
                  <a:schemeClr val="tx2"/>
                </a:solidFill>
              </a:rPr>
              <a:t>هو حق عيني تبعي يقرره القانون لدائن على مال معين يملكه مدينه، مراعاة منه لصفة الدين؛ وذلك ضماناً للوفـاء بـه.</a:t>
            </a:r>
            <a:endParaRPr lang="en-US" sz="2800" dirty="0" smtClean="0">
              <a:solidFill>
                <a:schemeClr val="tx2"/>
              </a:solidFill>
            </a:endParaRPr>
          </a:p>
          <a:p>
            <a:pPr rtl="1">
              <a:buFont typeface="Wingdings" pitchFamily="2" charset="2"/>
              <a:buChar char="v"/>
            </a:pPr>
            <a:r>
              <a:rPr lang="ar-EG" sz="2800" b="1" dirty="0" smtClean="0"/>
              <a:t>أنـواع حقـوق الامتيــاز:</a:t>
            </a:r>
            <a:endParaRPr lang="en-US" sz="2800" b="1" dirty="0" smtClean="0"/>
          </a:p>
          <a:p>
            <a:pPr rtl="1"/>
            <a:r>
              <a:rPr lang="en-GB" sz="2800" dirty="0" smtClean="0"/>
              <a:t>1</a:t>
            </a:r>
            <a:r>
              <a:rPr lang="ar-EG" sz="2800" dirty="0" smtClean="0"/>
              <a:t>- حقوق الامتياز العامة</a:t>
            </a:r>
            <a:r>
              <a:rPr lang="en-GB" sz="2800" dirty="0" smtClean="0"/>
              <a:t> </a:t>
            </a:r>
            <a:r>
              <a:rPr lang="ar-SA" sz="2800" dirty="0" smtClean="0"/>
              <a:t>( جميع اموال المدين)</a:t>
            </a:r>
          </a:p>
          <a:p>
            <a:pPr rtl="1"/>
            <a:r>
              <a:rPr lang="ar-SA" sz="2800" dirty="0" smtClean="0"/>
              <a:t>2</a:t>
            </a:r>
            <a:r>
              <a:rPr lang="ar-EG" sz="2800" dirty="0" smtClean="0"/>
              <a:t>- حقوق الامتياز الخاصة</a:t>
            </a:r>
            <a:endParaRPr lang="ar-SA" sz="2800" dirty="0" smtClean="0"/>
          </a:p>
          <a:p>
            <a:pPr rtl="1">
              <a:buFont typeface="Wingdings" pitchFamily="2" charset="2"/>
              <a:buChar char="v"/>
            </a:pPr>
            <a:r>
              <a:rPr lang="ar-EG" sz="2800" b="1" dirty="0" smtClean="0"/>
              <a:t>خصائص حقوق الامتياز</a:t>
            </a:r>
            <a:r>
              <a:rPr lang="ar-SA" sz="2800" b="1" dirty="0" smtClean="0"/>
              <a:t>:</a:t>
            </a:r>
            <a:endParaRPr lang="ar-SA" sz="2800" b="1" u="sng" dirty="0" smtClean="0"/>
          </a:p>
          <a:p>
            <a:pPr rtl="1"/>
            <a:r>
              <a:rPr lang="ar-EG" sz="2800" dirty="0" smtClean="0"/>
              <a:t>(1) مصدرها القانوني</a:t>
            </a:r>
            <a:endParaRPr lang="en-US" sz="2800" dirty="0" smtClean="0"/>
          </a:p>
          <a:p>
            <a:pPr rtl="1"/>
            <a:r>
              <a:rPr lang="ar-EG" sz="2800" dirty="0" smtClean="0"/>
              <a:t>(2) هي حقوق عينية تبعية</a:t>
            </a:r>
            <a:endParaRPr lang="en-US" sz="2800" dirty="0" smtClean="0"/>
          </a:p>
          <a:p>
            <a:pPr rtl="1"/>
            <a:r>
              <a:rPr lang="ar-EG" sz="2800" dirty="0" smtClean="0"/>
              <a:t>(3) ترد حقوق الامتياز على العقارات والمنقولات</a:t>
            </a:r>
            <a:endParaRPr lang="en-GB" sz="2800" dirty="0" smtClean="0"/>
          </a:p>
          <a:p>
            <a:pPr rtl="1"/>
            <a:endParaRPr lang="ar-SA" sz="2800" dirty="0" smtClean="0"/>
          </a:p>
          <a:p>
            <a:pPr rtl="1"/>
            <a:endParaRPr lang="ar-SA" sz="2800" dirty="0" smtClean="0"/>
          </a:p>
          <a:p>
            <a:pPr rtl="1"/>
            <a:endParaRPr lang="en-GB"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النوع الثاني من الحقوق المالية</a:t>
            </a:r>
            <a:r>
              <a:rPr lang="ar-SA" sz="3600" b="1" dirty="0" smtClean="0"/>
              <a:t>: </a:t>
            </a:r>
            <a:r>
              <a:rPr lang="ar-EG" sz="3600" b="1" dirty="0" smtClean="0"/>
              <a:t>حــق الدائنيـــة</a:t>
            </a:r>
            <a:r>
              <a:rPr lang="ar-SA" sz="3600" b="1" dirty="0" smtClean="0"/>
              <a:t> </a:t>
            </a:r>
            <a:r>
              <a:rPr lang="ar-EG" sz="3600" b="1" dirty="0" smtClean="0"/>
              <a:t>(الحق الشخصي)</a:t>
            </a:r>
            <a:endParaRPr lang="en-GB" sz="3600" b="1" dirty="0"/>
          </a:p>
        </p:txBody>
      </p:sp>
      <p:sp>
        <p:nvSpPr>
          <p:cNvPr id="3" name="Content Placeholder 2"/>
          <p:cNvSpPr>
            <a:spLocks noGrp="1"/>
          </p:cNvSpPr>
          <p:nvPr>
            <p:ph idx="1"/>
          </p:nvPr>
        </p:nvSpPr>
        <p:spPr>
          <a:xfrm>
            <a:off x="381000" y="1371600"/>
            <a:ext cx="9144000" cy="4800600"/>
          </a:xfrm>
        </p:spPr>
        <p:txBody>
          <a:bodyPr/>
          <a:lstStyle/>
          <a:p>
            <a:pPr rtl="1">
              <a:buFont typeface="Wingdings" pitchFamily="2" charset="2"/>
              <a:buChar char="v"/>
            </a:pPr>
            <a:r>
              <a:rPr lang="ar-EG" sz="2800" b="1" dirty="0" smtClean="0"/>
              <a:t>حق الدائنية هو</a:t>
            </a:r>
            <a:r>
              <a:rPr lang="ar-SA" sz="2800" b="1" dirty="0" smtClean="0"/>
              <a:t>: </a:t>
            </a:r>
            <a:r>
              <a:rPr lang="ar-SA" sz="2800" dirty="0" smtClean="0"/>
              <a:t>ربطة أو علاقة بين شخصين يلتزم احدهما قبل الآخر بأداء ذا قيمة مالية ويتمثل هذا الأداء إما في القيام بعمل او الامتناع عن عمل أو بإعطاء شىء</a:t>
            </a:r>
          </a:p>
          <a:p>
            <a:pPr rtl="1">
              <a:buFont typeface="Wingdings" pitchFamily="2" charset="2"/>
              <a:buChar char="v"/>
            </a:pPr>
            <a:r>
              <a:rPr lang="ar-SA" sz="2800" dirty="0" smtClean="0"/>
              <a:t>الدائن لا يستطيع الوصل إلى حقه إلا عن طريق مدينه</a:t>
            </a:r>
            <a:endParaRPr lang="en-GB" sz="2800" dirty="0" smtClean="0"/>
          </a:p>
          <a:p>
            <a:pPr rtl="1">
              <a:buFont typeface="Wingdings" pitchFamily="2" charset="2"/>
              <a:buChar char="v"/>
            </a:pPr>
            <a:r>
              <a:rPr lang="ar-EG" sz="2800" b="1" dirty="0" smtClean="0">
                <a:solidFill>
                  <a:srgbClr val="FF0000"/>
                </a:solidFill>
              </a:rPr>
              <a:t>أنواع حقـوق الدائنيـــة</a:t>
            </a:r>
            <a:endParaRPr lang="en-US" sz="2800" b="1" dirty="0" smtClean="0">
              <a:solidFill>
                <a:srgbClr val="FF0000"/>
              </a:solidFill>
            </a:endParaRPr>
          </a:p>
          <a:p>
            <a:pPr marL="914400" indent="-914400" rtl="1">
              <a:buAutoNum type="arabicParenBoth"/>
            </a:pPr>
            <a:r>
              <a:rPr lang="ar-EG" sz="2800" b="1" dirty="0" smtClean="0"/>
              <a:t>الالتــــــزام بعمــــل</a:t>
            </a:r>
            <a:endParaRPr lang="en-GB" sz="2800" b="1" dirty="0" smtClean="0"/>
          </a:p>
          <a:p>
            <a:pPr marL="914400" indent="-914400" rtl="1">
              <a:buAutoNum type="arabicParenBoth"/>
            </a:pPr>
            <a:r>
              <a:rPr lang="ar-EG" sz="2800" b="1" dirty="0" smtClean="0"/>
              <a:t>الالتزام بإعطاء</a:t>
            </a:r>
            <a:endParaRPr lang="en-GB" sz="2800" b="1" dirty="0" smtClean="0"/>
          </a:p>
          <a:p>
            <a:pPr marL="914400" indent="-914400" rtl="1">
              <a:buAutoNum type="arabicParenBoth"/>
            </a:pPr>
            <a:r>
              <a:rPr lang="ar-EG" sz="2800" b="1" dirty="0" smtClean="0"/>
              <a:t>الالتـــزام بالامتنـــاع عن عمــل</a:t>
            </a:r>
            <a:endParaRPr lang="en-US" sz="2800" b="1"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dirty="0" smtClean="0"/>
              <a:t>النوع الثالث من الحقوق</a:t>
            </a:r>
            <a:r>
              <a:rPr lang="ar-SA" sz="3200" b="1" dirty="0" smtClean="0"/>
              <a:t>: </a:t>
            </a:r>
            <a:r>
              <a:rPr lang="ar-EG" sz="3200" b="1" dirty="0" smtClean="0"/>
              <a:t>الحقــــوق المختلـــطة</a:t>
            </a:r>
            <a:r>
              <a:rPr lang="ar-SA" sz="3200" b="1" dirty="0" smtClean="0"/>
              <a:t> (</a:t>
            </a:r>
            <a:r>
              <a:rPr lang="ar-SA" sz="3200" b="1" dirty="0" smtClean="0">
                <a:latin typeface="Arial" pitchFamily="34" charset="0"/>
                <a:cs typeface="Arial" pitchFamily="34" charset="0"/>
              </a:rPr>
              <a:t>ا</a:t>
            </a:r>
            <a:r>
              <a:rPr lang="ar-SA" sz="3200" b="1" dirty="0" smtClean="0"/>
              <a:t>لملكية الفكرية)  </a:t>
            </a:r>
            <a:r>
              <a:rPr lang="en-GB" sz="3200" b="1" dirty="0" smtClean="0"/>
              <a:t>  </a:t>
            </a:r>
            <a:endParaRPr lang="ar-SA" sz="3200" b="1" dirty="0" smtClean="0">
              <a:solidFill>
                <a:srgbClr val="376092"/>
              </a:solidFill>
              <a:cs typeface="Arial" pitchFamily="34" charset="0"/>
            </a:endParaRPr>
          </a:p>
        </p:txBody>
      </p:sp>
      <p:sp>
        <p:nvSpPr>
          <p:cNvPr id="8195" name="Content Placeholder 2"/>
          <p:cNvSpPr>
            <a:spLocks noGrp="1"/>
          </p:cNvSpPr>
          <p:nvPr>
            <p:ph idx="1"/>
          </p:nvPr>
        </p:nvSpPr>
        <p:spPr>
          <a:xfrm>
            <a:off x="228600" y="1447800"/>
            <a:ext cx="9372600" cy="4525963"/>
          </a:xfrm>
        </p:spPr>
        <p:txBody>
          <a:bodyPr/>
          <a:lstStyle/>
          <a:p>
            <a:pPr rtl="1">
              <a:buFont typeface="Wingdings" pitchFamily="2" charset="2"/>
              <a:buChar char="v"/>
            </a:pPr>
            <a:r>
              <a:rPr lang="ar-EG" sz="2800" b="1" dirty="0" smtClean="0"/>
              <a:t>الحقوق المختلطة هي </a:t>
            </a:r>
            <a:r>
              <a:rPr lang="ar-EG" sz="2800" dirty="0" smtClean="0"/>
              <a:t>الحقوق التي يمتزج فيهـا جانبان: جانب مالي يمكن تقويمه بالنقود، وجانب غير مالي لا يمكن تقويمه بالنقود. </a:t>
            </a:r>
            <a:endParaRPr lang="en-US" sz="2800" dirty="0" smtClean="0"/>
          </a:p>
          <a:p>
            <a:pPr rtl="1">
              <a:buFont typeface="Wingdings" pitchFamily="2" charset="2"/>
              <a:buChar char="v"/>
            </a:pPr>
            <a:r>
              <a:rPr lang="ar-EG" sz="2800" b="1" dirty="0" smtClean="0"/>
              <a:t>الحقوق الذهنية </a:t>
            </a:r>
            <a:r>
              <a:rPr lang="en-US" sz="2800" b="1" dirty="0" smtClean="0"/>
              <a:t> </a:t>
            </a:r>
            <a:r>
              <a:rPr lang="ar-SA" sz="2800" b="1" dirty="0" smtClean="0"/>
              <a:t>او الفكرية</a:t>
            </a:r>
            <a:endParaRPr lang="en-GB" sz="2800" dirty="0" smtClean="0"/>
          </a:p>
          <a:p>
            <a:pPr rtl="1">
              <a:buFont typeface="Wingdings" pitchFamily="2" charset="2"/>
              <a:buChar char="v"/>
            </a:pPr>
            <a:r>
              <a:rPr lang="ar-EG" sz="2800" dirty="0" smtClean="0"/>
              <a:t>وأبرز أمثلة الحقوق المختلطة </a:t>
            </a:r>
            <a:r>
              <a:rPr lang="en-US" sz="2800" b="1" dirty="0" smtClean="0"/>
              <a:t>:</a:t>
            </a:r>
            <a:r>
              <a:rPr lang="ar-SA" sz="2800" b="1" dirty="0" smtClean="0"/>
              <a:t>حقوق الملكية التجارية وحقوق الملكية الصناعية و حقوق المؤلف </a:t>
            </a:r>
            <a:endParaRPr lang="ar-SA" sz="2800" dirty="0" smtClean="0"/>
          </a:p>
          <a:p>
            <a:pPr rtl="1"/>
            <a:endParaRPr lang="en-GB" sz="2800"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1786</TotalTime>
  <Words>540</Words>
  <Application>Microsoft Office PowerPoint</Application>
  <PresentationFormat>A4 Paper (210x297 mm)‎</PresentationFormat>
  <Paragraphs>84</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المحاضرة العاشرة </vt:lpstr>
      <vt:lpstr>عناصر المحاضرة</vt:lpstr>
      <vt:lpstr>ثانيا: الحقوق العينية التبعية</vt:lpstr>
      <vt:lpstr>  أنواع الحقوق العينية التبعية أولاً- الرهــن الرسمي  </vt:lpstr>
      <vt:lpstr>ثانياً- الرهــن الحيازي</vt:lpstr>
      <vt:lpstr>ثالثاً- حــق الاختصــاص</vt:lpstr>
      <vt:lpstr>رابعاً- حق الامـتـيـــــاز</vt:lpstr>
      <vt:lpstr>النوع الثاني من الحقوق المالية: حــق الدائنيـــة (الحق الشخصي)</vt:lpstr>
      <vt:lpstr>النوع الثالث من الحقوق: الحقــــوق المختلـــطة (الملكية الفكرية)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Dr.Ali Alzahrani</dc:creator>
  <cp:lastModifiedBy>kfu</cp:lastModifiedBy>
  <cp:revision>122</cp:revision>
  <dcterms:created xsi:type="dcterms:W3CDTF">2009-10-14T19:14:34Z</dcterms:created>
  <dcterms:modified xsi:type="dcterms:W3CDTF">2011-01-18T05:21:06Z</dcterms:modified>
</cp:coreProperties>
</file>