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303" r:id="rId2"/>
    <p:sldId id="257" r:id="rId3"/>
    <p:sldId id="304" r:id="rId4"/>
    <p:sldId id="309" r:id="rId5"/>
    <p:sldId id="306" r:id="rId6"/>
    <p:sldId id="310" r:id="rId7"/>
    <p:sldId id="307" r:id="rId8"/>
    <p:sldId id="308" r:id="rId9"/>
    <p:sldId id="311"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60" d="100"/>
          <a:sy n="60" d="100"/>
        </p:scale>
        <p:origin x="-462"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3C469ED-B4B4-4363-98A7-805DFA38EFD7}" type="datetimeFigureOut">
              <a:rPr lang="ar-SA" smtClean="0"/>
              <a:pPr/>
              <a:t>30/11/1435</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03DBC9D0-8169-4671-BFE8-0267ED66AD84}"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9/24/2014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685800" y="4495800"/>
            <a:ext cx="6553200" cy="1524000"/>
          </a:xfrm>
          <a:prstGeom prst="rect">
            <a:avLst/>
          </a:prstGeom>
          <a:noFill/>
          <a:ln w="9525">
            <a:noFill/>
            <a:miter lim="800000"/>
            <a:headEnd/>
            <a:tailEnd/>
          </a:ln>
        </p:spPr>
        <p:txBody>
          <a:bodyPr/>
          <a:lstStyle/>
          <a:p>
            <a:pPr algn="ctr">
              <a:spcBef>
                <a:spcPct val="20000"/>
              </a:spcBef>
              <a:buFont typeface="Arial" pitchFamily="34" charset="0"/>
              <a:buNone/>
            </a:pPr>
            <a:r>
              <a:rPr lang="ar-SA" sz="3600" b="1" dirty="0" smtClean="0">
                <a:solidFill>
                  <a:srgbClr val="002060"/>
                </a:solidFill>
                <a:latin typeface="Calibri" pitchFamily="34" charset="0"/>
                <a:cs typeface="+mj-cs"/>
              </a:rPr>
              <a:t>كلية إدارة الأعمال</a:t>
            </a:r>
          </a:p>
          <a:p>
            <a:pPr algn="ctr">
              <a:spcBef>
                <a:spcPct val="20000"/>
              </a:spcBef>
              <a:buFont typeface="Arial" pitchFamily="34" charset="0"/>
              <a:buNone/>
            </a:pPr>
            <a:r>
              <a:rPr lang="ar-SA" sz="3600" b="1" dirty="0" smtClean="0">
                <a:solidFill>
                  <a:srgbClr val="002060"/>
                </a:solidFill>
                <a:latin typeface="Calibri" pitchFamily="34" charset="0"/>
                <a:cs typeface="+mj-cs"/>
              </a:rPr>
              <a:t>عمادة التعلم الالكتروني والتعليم عن بعد  </a:t>
            </a:r>
            <a:endParaRPr lang="en-US" sz="3600" b="1" dirty="0">
              <a:solidFill>
                <a:srgbClr val="002060"/>
              </a:solidFill>
              <a:latin typeface="Calibri" pitchFamily="34" charset="0"/>
              <a:cs typeface="+mj-cs"/>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 </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اسم المقرر:</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مبادئ القانون</a:t>
            </a:r>
          </a:p>
          <a:p>
            <a:pPr algn="ctr">
              <a:lnSpc>
                <a:spcPct val="80000"/>
              </a:lnSpc>
            </a:pPr>
            <a:endParaRPr lang="ar-SA" sz="32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د.خالد عبد التواب عبد الحميد</a:t>
            </a:r>
            <a:endParaRPr lang="en-GB" sz="32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endParaRPr lang="ar-SA" sz="1400" b="1" dirty="0" smtClean="0">
              <a:solidFill>
                <a:srgbClr val="000000"/>
              </a:solidFill>
              <a:latin typeface="Calibri" pitchFamily="34" charset="0"/>
              <a:cs typeface="Times New Roman" pitchFamily="18" charset="0"/>
            </a:endParaRPr>
          </a:p>
          <a:p>
            <a:pPr>
              <a:lnSpc>
                <a:spcPct val="80000"/>
              </a:lnSpc>
            </a:pP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pc="-150" dirty="0">
                <a:solidFill>
                  <a:srgbClr val="376092"/>
                </a:solidFill>
                <a:latin typeface="ae_AlMateen" pitchFamily="2" charset="-78"/>
                <a:cs typeface="ae_AlMateen" pitchFamily="2" charset="-78"/>
              </a:rPr>
              <a:t>المحاضرة</a:t>
            </a:r>
            <a:r>
              <a:rPr lang="ar-EG" dirty="0" smtClean="0">
                <a:solidFill>
                  <a:srgbClr val="376092"/>
                </a:solidFill>
                <a:cs typeface="Arial" pitchFamily="34" charset="0"/>
              </a:rPr>
              <a:t> </a:t>
            </a:r>
            <a:r>
              <a:rPr lang="ar-SA" spc="-150" dirty="0" smtClean="0">
                <a:solidFill>
                  <a:srgbClr val="376092"/>
                </a:solidFill>
                <a:latin typeface="ae_AlMateen" pitchFamily="2" charset="-78"/>
                <a:cs typeface="ae_AlMateen" pitchFamily="2" charset="-78"/>
              </a:rPr>
              <a:t>الثالثة</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685800" y="4191000"/>
            <a:ext cx="8686800"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eaLnBrk="1" hangingPunct="1"/>
            <a:r>
              <a:rPr lang="ar-SA" sz="3600" b="1" dirty="0" smtClean="0">
                <a:solidFill>
                  <a:schemeClr val="tx1"/>
                </a:solidFill>
                <a:cs typeface="Arial" pitchFamily="34" charset="0"/>
              </a:rPr>
              <a:t>نتناول في هذه المحاضرة :</a:t>
            </a:r>
            <a:endParaRPr lang="ar-SA" sz="2400" b="1" dirty="0" smtClean="0">
              <a:solidFill>
                <a:schemeClr val="tx1"/>
              </a:solidFill>
              <a:cs typeface="Arial" pitchFamily="34" charset="0"/>
            </a:endParaRPr>
          </a:p>
          <a:p>
            <a:pPr algn="r" eaLnBrk="1" hangingPunct="1"/>
            <a:r>
              <a:rPr lang="ar-SA" sz="2400" b="1" dirty="0" smtClean="0">
                <a:solidFill>
                  <a:schemeClr val="tx1"/>
                </a:solidFill>
                <a:cs typeface="Arial" pitchFamily="34" charset="0"/>
              </a:rPr>
              <a:t>-ت ت</a:t>
            </a:r>
            <a:r>
              <a:rPr lang="ar-SA" sz="2400" b="1" dirty="0" err="1" smtClean="0">
                <a:solidFill>
                  <a:schemeClr val="tx1"/>
                </a:solidFill>
                <a:cs typeface="Arial" pitchFamily="34" charset="0"/>
              </a:rPr>
              <a:t>قسيمات</a:t>
            </a:r>
            <a:r>
              <a:rPr lang="ar-SA" sz="2400" b="1" dirty="0" smtClean="0">
                <a:solidFill>
                  <a:schemeClr val="tx1"/>
                </a:solidFill>
                <a:cs typeface="Arial" pitchFamily="34" charset="0"/>
              </a:rPr>
              <a:t> القانون وفروعه المختلفة أولا القانون العام وفروعه</a:t>
            </a:r>
            <a:endParaRPr lang="ar-SA" sz="3600" b="1" dirty="0" smtClean="0">
              <a:solidFill>
                <a:schemeClr val="tx1"/>
              </a:solidFill>
              <a:cs typeface="Arial" pitchFamily="34" charset="0"/>
            </a:endParaRPr>
          </a:p>
          <a:p>
            <a:pPr algn="r" eaLnBrk="1" hangingPunct="1"/>
            <a:endParaRPr lang="ar-SA" sz="36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القانون العام وفروعه</a:t>
            </a: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smtClean="0">
                <a:solidFill>
                  <a:prstClr val="black"/>
                </a:solidFill>
                <a:latin typeface="Constantia"/>
                <a:cs typeface="AL-Mohanad Bold" pitchFamily="2" charset="-78"/>
              </a:rPr>
              <a:t>القانون </a:t>
            </a:r>
            <a:r>
              <a:rPr lang="ar-SA" sz="2800" b="1" dirty="0" smtClean="0">
                <a:solidFill>
                  <a:prstClr val="black"/>
                </a:solidFill>
                <a:latin typeface="Constantia"/>
                <a:cs typeface="AL-Mohanad Bold" pitchFamily="2" charset="-78"/>
              </a:rPr>
              <a:t>العام الذي ينظم العلاقات والروابط  التي تكون الدولة طرفا فيها –باعتبارها صاحبة سلطة وسيادة – يشتمل على عدة فروع يتخصص كل منها في تنظيم مجال معين من تلك العلاقات وهى :</a:t>
            </a:r>
          </a:p>
          <a:p>
            <a:pPr marL="0" lvl="0" indent="0" algn="just" rtl="1" eaLnBrk="1" hangingPunct="1">
              <a:spcBef>
                <a:spcPct val="0"/>
              </a:spcBef>
            </a:pPr>
            <a:r>
              <a:rPr lang="ar-SA" sz="2400" b="1" dirty="0" smtClean="0"/>
              <a:t>أولا: قانون عام خارجي (القانون الدولي العام)</a:t>
            </a:r>
          </a:p>
          <a:p>
            <a:pPr marL="365760" indent="-283464" eaLnBrk="1" fontAlgn="auto" hangingPunct="1">
              <a:spcAft>
                <a:spcPts val="0"/>
              </a:spcAft>
              <a:defRPr/>
            </a:pPr>
            <a:r>
              <a:rPr lang="ar-SA" sz="2400" b="1" dirty="0" smtClean="0"/>
              <a:t>ثانياً: قانون عام داخلي  يشمل:</a:t>
            </a:r>
          </a:p>
          <a:p>
            <a:pPr marL="365760" indent="-283464" rtl="1" eaLnBrk="1" fontAlgn="auto" hangingPunct="1">
              <a:spcAft>
                <a:spcPts val="0"/>
              </a:spcAft>
              <a:buFont typeface="Wingdings" pitchFamily="2" charset="2"/>
              <a:buChar char="§"/>
              <a:defRPr/>
            </a:pPr>
            <a:r>
              <a:rPr lang="ar-SA" sz="2400" dirty="0" smtClean="0"/>
              <a:t> القانون الدستوري</a:t>
            </a:r>
          </a:p>
          <a:p>
            <a:pPr marL="365760" indent="-283464" rtl="1" eaLnBrk="1" fontAlgn="auto" hangingPunct="1">
              <a:spcAft>
                <a:spcPts val="0"/>
              </a:spcAft>
              <a:buFont typeface="Wingdings" pitchFamily="2" charset="2"/>
              <a:buChar char="§"/>
              <a:defRPr/>
            </a:pPr>
            <a:r>
              <a:rPr lang="ar-SA" sz="2400" dirty="0" smtClean="0"/>
              <a:t> القانون الإداري </a:t>
            </a:r>
          </a:p>
          <a:p>
            <a:pPr marL="365760" indent="-283464" rtl="1" eaLnBrk="1" fontAlgn="auto" hangingPunct="1">
              <a:spcAft>
                <a:spcPts val="0"/>
              </a:spcAft>
              <a:buFont typeface="Wingdings" pitchFamily="2" charset="2"/>
              <a:buChar char="§"/>
              <a:defRPr/>
            </a:pPr>
            <a:r>
              <a:rPr lang="ar-SA" sz="2400" dirty="0" smtClean="0"/>
              <a:t>القانون المالي </a:t>
            </a:r>
          </a:p>
          <a:p>
            <a:pPr marL="365760" indent="-283464" rtl="1" eaLnBrk="1" fontAlgn="auto" hangingPunct="1">
              <a:spcAft>
                <a:spcPts val="0"/>
              </a:spcAft>
              <a:buFont typeface="Wingdings" pitchFamily="2" charset="2"/>
              <a:buChar char="§"/>
              <a:defRPr/>
            </a:pPr>
            <a:r>
              <a:rPr lang="ar-SA" sz="2400" dirty="0" smtClean="0"/>
              <a:t>القانون الجنائي  </a:t>
            </a:r>
          </a:p>
          <a:p>
            <a:pPr algn="just" rtl="1"/>
            <a:endParaRPr lang="ar-SA" sz="2400" b="1"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ت فروع القانون العام</a:t>
            </a: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أولا/ القانون الدولي العام</a:t>
            </a:r>
            <a:r>
              <a:rPr lang="ar-SA" sz="2800" dirty="0" smtClean="0">
                <a:solidFill>
                  <a:prstClr val="black"/>
                </a:solidFill>
                <a:latin typeface="Constantia"/>
                <a:cs typeface="AL-Mohanad Bold" pitchFamily="2" charset="-78"/>
              </a:rPr>
              <a:t> :</a:t>
            </a:r>
            <a:endParaRPr lang="en-US" sz="2800" dirty="0" smtClean="0">
              <a:solidFill>
                <a:prstClr val="black"/>
              </a:solidFill>
              <a:latin typeface="Constantia"/>
              <a:cs typeface="AL-Mohanad Bold" pitchFamily="2" charset="-78"/>
            </a:endParaRPr>
          </a:p>
          <a:p>
            <a:pPr marL="0" lvl="0" indent="0" algn="just" rtl="1" eaLnBrk="1" hangingPunct="1">
              <a:spcBef>
                <a:spcPct val="0"/>
              </a:spcBef>
            </a:pPr>
            <a:r>
              <a:rPr lang="ar-SA" sz="2400" b="1" dirty="0" smtClean="0">
                <a:solidFill>
                  <a:prstClr val="black"/>
                </a:solidFill>
                <a:latin typeface="Constantia"/>
                <a:cs typeface="AL-Mohanad Bold" pitchFamily="2" charset="-78"/>
              </a:rPr>
              <a:t>هو مجموعة القواعد القانونية التي تنظم العلاقات بين الدول بعضها البعض وذلك في زمن السلم أو في وقت الحرب</a:t>
            </a:r>
            <a:r>
              <a:rPr lang="en-US" sz="2400" b="1" dirty="0" smtClean="0">
                <a:solidFill>
                  <a:prstClr val="black"/>
                </a:solidFill>
                <a:latin typeface="Constantia"/>
                <a:cs typeface="AL-Mohanad Bold" pitchFamily="2" charset="-78"/>
              </a:rPr>
              <a:t> </a:t>
            </a:r>
            <a:r>
              <a:rPr lang="ar-SA" sz="2400" b="1" dirty="0" smtClean="0">
                <a:solidFill>
                  <a:prstClr val="black"/>
                </a:solidFill>
                <a:latin typeface="Constantia"/>
                <a:cs typeface="AL-Mohanad Bold" pitchFamily="2" charset="-78"/>
              </a:rPr>
              <a:t>،وفي حالة الحياد ،كما تنظم العلاقة بين الدول والمنظمات الدولية والإقليمية.، وعلاقات هذه المنظمات مع بعضها البعض ”ويطلق عليه البعض القانون العام الخارجي“</a:t>
            </a:r>
            <a:r>
              <a:rPr lang="ar-SA" sz="2800" b="1" dirty="0" smtClean="0">
                <a:solidFill>
                  <a:prstClr val="black"/>
                </a:solidFill>
                <a:latin typeface="Constantia"/>
                <a:cs typeface="AL-Mohanad Bold" pitchFamily="2" charset="-78"/>
              </a:rPr>
              <a:t>. </a:t>
            </a:r>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pPr marL="342900" lvl="1" indent="-342900" rtl="1">
              <a:buFontTx/>
              <a:buChar char="-"/>
            </a:pPr>
            <a:r>
              <a:rPr lang="ar-SA" sz="2400" b="1" dirty="0" smtClean="0">
                <a:cs typeface="AL-Mohanad Bold"/>
              </a:rPr>
              <a:t>مصادر القانون الدولي العام : مصادر أصلية هى المعاهدات والاتفاقيات الدوليةوالعرف الدولي ومبادئ القانون العامة، ومصادر احتياطية هى قرارات محكمة العدل الدولية ، والفقه القانوني الدولي ، ومبادئ العدالة وقواعد الانصاف متى وافق عليها أطراف النزاع. </a:t>
            </a:r>
          </a:p>
          <a:p>
            <a:pPr lvl="1" rtl="1"/>
            <a:endParaRPr lang="en-GB" sz="24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srgbClr val="FF0000"/>
                </a:solidFill>
              </a:rPr>
              <a:t>أقسام</a:t>
            </a:r>
            <a:r>
              <a:rPr lang="ar-EG" sz="3600" b="1" dirty="0" smtClean="0">
                <a:solidFill>
                  <a:srgbClr val="FF0000"/>
                </a:solidFill>
              </a:rPr>
              <a:t> القانون العام الداخلي</a:t>
            </a:r>
            <a:endParaRPr lang="en-US" sz="3600" dirty="0"/>
          </a:p>
        </p:txBody>
      </p:sp>
      <p:sp>
        <p:nvSpPr>
          <p:cNvPr id="3" name="Content Placeholder 2"/>
          <p:cNvSpPr>
            <a:spLocks noGrp="1"/>
          </p:cNvSpPr>
          <p:nvPr>
            <p:ph idx="1"/>
          </p:nvPr>
        </p:nvSpPr>
        <p:spPr/>
        <p:txBody>
          <a:bodyPr/>
          <a:lstStyle/>
          <a:p>
            <a:pPr marL="365760" indent="-283464" rtl="1" eaLnBrk="1" fontAlgn="auto" hangingPunct="1">
              <a:spcAft>
                <a:spcPts val="0"/>
              </a:spcAft>
              <a:defRPr/>
            </a:pPr>
            <a:r>
              <a:rPr lang="ar-EG" sz="2800" b="1" dirty="0" smtClean="0">
                <a:solidFill>
                  <a:schemeClr val="tx2"/>
                </a:solidFill>
              </a:rPr>
              <a:t>1- القانون الدستوري</a:t>
            </a:r>
            <a:r>
              <a:rPr lang="ar-SA" sz="2800" b="1" dirty="0" smtClean="0">
                <a:solidFill>
                  <a:schemeClr val="tx2"/>
                </a:solidFill>
              </a:rPr>
              <a:t> :</a:t>
            </a:r>
          </a:p>
          <a:p>
            <a:pPr marL="0" lvl="0" indent="0" algn="just" rtl="1" eaLnBrk="1" hangingPunct="1">
              <a:spcBef>
                <a:spcPct val="0"/>
              </a:spcBef>
            </a:pPr>
            <a:r>
              <a:rPr lang="ar-SA" sz="2400" b="1" dirty="0" smtClean="0">
                <a:solidFill>
                  <a:prstClr val="black"/>
                </a:solidFill>
                <a:latin typeface="Constantia"/>
                <a:cs typeface="AL-Mohanad Bold"/>
              </a:rPr>
              <a:t>هو مجموعة القواعد القانونية التي تحدد شكل الدولة –بسيطة أو اتحادية –وكذلك نظام الحكم بها –ملكي أو جمهوري –والسلطات العامة بها –السلطة التشريعية و التنفيذية والقضائية – واختصاص كل منها والعلاقة بينها ،كما تحدد الحقوق والحريات العامة للأفراد  تجاه الدولة والتي تلتزم الدولة باحترامها وكفالتها مثل حرية العقيدة والمساواة بين الأفراد في الحقوق وكذلك في الواجبات  العامة كأداء الخدمة العسكرية أو دفع الضرائب .</a:t>
            </a:r>
            <a:endParaRPr lang="ar-SA" sz="2800" b="1" dirty="0" smtClean="0">
              <a:solidFill>
                <a:schemeClr val="tx2"/>
              </a:solidFill>
            </a:endParaRPr>
          </a:p>
          <a:p>
            <a:pPr marL="365760" indent="-283464" rtl="1" eaLnBrk="1" fontAlgn="auto" hangingPunct="1">
              <a:spcAft>
                <a:spcPts val="0"/>
              </a:spcAft>
              <a:defRPr/>
            </a:pPr>
            <a:r>
              <a:rPr lang="ar-SA" sz="2400" b="1" dirty="0" smtClean="0">
                <a:solidFill>
                  <a:schemeClr val="tx2"/>
                </a:solidFill>
              </a:rPr>
              <a:t>فموضوعات القانون الدستوري تحدد ( شكل الدولة – نظام الحكم – تنظيم السلطات الثلاث – الحقوق والحريات)</a:t>
            </a:r>
          </a:p>
          <a:p>
            <a:pPr marL="365760" indent="-283464" rtl="1" eaLnBrk="1" fontAlgn="auto" hangingPunct="1">
              <a:spcAft>
                <a:spcPts val="0"/>
              </a:spcAft>
              <a:buFontTx/>
              <a:buChar char="-"/>
              <a:defRPr/>
            </a:pPr>
            <a:r>
              <a:rPr lang="ar-SA" sz="2400" dirty="0" smtClean="0"/>
              <a:t>ويتمثل القانون الدستوري في المملكة العربية السعودية في </a:t>
            </a:r>
            <a:r>
              <a:rPr lang="ar-SA" sz="2400" b="1" u="sng" dirty="0" smtClean="0"/>
              <a:t>النظام </a:t>
            </a:r>
            <a:r>
              <a:rPr lang="ar-SA" sz="2400" b="1" u="sng" dirty="0" err="1" smtClean="0"/>
              <a:t>الاساسي</a:t>
            </a:r>
            <a:r>
              <a:rPr lang="ar-SA" sz="2400" b="1" u="sng" dirty="0" smtClean="0"/>
              <a:t> للحكم .</a:t>
            </a:r>
            <a:endParaRPr lang="en-US" sz="2400" b="1" u="sng" dirty="0" smtClean="0"/>
          </a:p>
          <a:p>
            <a:pPr rtl="1"/>
            <a:endParaRPr lang="ar-SA"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err="1" smtClean="0">
                <a:solidFill>
                  <a:srgbClr val="FF0000"/>
                </a:solidFill>
              </a:rPr>
              <a:t>اقسام</a:t>
            </a:r>
            <a:r>
              <a:rPr lang="ar-EG" sz="3600" b="1" dirty="0" smtClean="0">
                <a:solidFill>
                  <a:srgbClr val="FF0000"/>
                </a:solidFill>
              </a:rPr>
              <a:t> القانون العام الداخلي</a:t>
            </a:r>
            <a:r>
              <a:rPr lang="ar-SA" sz="3600" dirty="0" smtClean="0"/>
              <a:t>(</a:t>
            </a:r>
            <a:r>
              <a:rPr lang="ar-SA" sz="3600" dirty="0" smtClean="0">
                <a:solidFill>
                  <a:srgbClr val="FF0000"/>
                </a:solidFill>
              </a:rPr>
              <a:t>يتبع</a:t>
            </a:r>
            <a:r>
              <a:rPr lang="ar-SA" sz="3600" dirty="0" smtClean="0"/>
              <a:t>)</a:t>
            </a:r>
            <a:endParaRPr lang="en-US" sz="3600" dirty="0"/>
          </a:p>
        </p:txBody>
      </p:sp>
      <p:sp>
        <p:nvSpPr>
          <p:cNvPr id="3" name="Content Placeholder 2"/>
          <p:cNvSpPr>
            <a:spLocks noGrp="1"/>
          </p:cNvSpPr>
          <p:nvPr>
            <p:ph idx="1"/>
          </p:nvPr>
        </p:nvSpPr>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2 /القانون الإداري :</a:t>
            </a:r>
            <a:endParaRPr lang="en-US" sz="2800" b="1" dirty="0" smtClean="0">
              <a:solidFill>
                <a:prstClr val="black"/>
              </a:solidFill>
              <a:latin typeface="Constantia"/>
              <a:cs typeface="AL-Mohanad Bold" pitchFamily="2" charset="-78"/>
            </a:endParaRPr>
          </a:p>
          <a:p>
            <a:pPr rtl="1">
              <a:buFontTx/>
              <a:buChar char="-"/>
            </a:pPr>
            <a:r>
              <a:rPr lang="ar-SA" sz="2400" b="1" dirty="0" smtClean="0">
                <a:solidFill>
                  <a:prstClr val="black"/>
                </a:solidFill>
                <a:latin typeface="Constantia"/>
                <a:cs typeface="AL-Mohanad Bold" pitchFamily="2" charset="-78"/>
              </a:rPr>
              <a:t>هو مجموعة القواعد القانونية التي تنظم  نشاط السلطة التنفيذية ،ويحدد الخدمات التي تؤديها للجمهور كالتعليم والصحة والمواصلات وهى ما يطلق عليها المرافق العامة ،كما يحدد علاقة الدولة بموظفيها ويبين القواعد التي تتبع في تعينهم وترقيتهم وتأديبهم ،كما يحدد القواعد التي تتبع بالنسبة للأموال العامة ويبين كيفية إدارتها والاستفادة منها ،كما يحدد طبيعة العلاقة بين السلطة المركزية والسلطات المحلية وأخيرا يبين القواعد التي تتبع للفصل في منازعات الإدارة مع الأفراد</a:t>
            </a:r>
            <a:r>
              <a:rPr lang="ar-SA" sz="2400" dirty="0" smtClean="0"/>
              <a:t>. </a:t>
            </a:r>
          </a:p>
          <a:p>
            <a:pPr rtl="1">
              <a:buFontTx/>
              <a:buChar char="-"/>
            </a:pPr>
            <a:r>
              <a:rPr lang="ar-SA" sz="2400" dirty="0" smtClean="0"/>
              <a:t>إدارة المرافق العامة في الدولة</a:t>
            </a:r>
          </a:p>
          <a:p>
            <a:pPr rtl="1">
              <a:buFontTx/>
              <a:buChar char="-"/>
            </a:pPr>
            <a:r>
              <a:rPr lang="ar-SA" sz="2400" dirty="0" smtClean="0"/>
              <a:t>الإدارة المحلية</a:t>
            </a:r>
          </a:p>
          <a:p>
            <a:pPr rtl="1">
              <a:buFontTx/>
              <a:buChar char="-"/>
            </a:pPr>
            <a:r>
              <a:rPr lang="ar-SA" sz="2400" dirty="0" smtClean="0"/>
              <a:t>القواعد المتعلقة بالأشخاص الاعتبارية العامة غير الاقليمية </a:t>
            </a:r>
          </a:p>
          <a:p>
            <a:pPr rtl="1">
              <a:buFontTx/>
              <a:buChar char="-"/>
            </a:pPr>
            <a:r>
              <a:rPr lang="ar-SA" sz="2400" dirty="0" smtClean="0"/>
              <a:t>القضاء الإداري</a:t>
            </a: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dirty="0" smtClean="0">
                <a:solidFill>
                  <a:srgbClr val="FF0000"/>
                </a:solidFill>
              </a:rPr>
              <a:t>القانون العام الداخلي</a:t>
            </a:r>
            <a:r>
              <a:rPr lang="ar-SA" dirty="0" smtClean="0">
                <a:solidFill>
                  <a:srgbClr val="FF0000"/>
                </a:solidFill>
              </a:rPr>
              <a:t> (يتبع)</a:t>
            </a:r>
            <a:endParaRPr lang="en-US" dirty="0"/>
          </a:p>
        </p:txBody>
      </p:sp>
      <p:sp>
        <p:nvSpPr>
          <p:cNvPr id="3" name="Content Placeholder 2"/>
          <p:cNvSpPr>
            <a:spLocks noGrp="1"/>
          </p:cNvSpPr>
          <p:nvPr>
            <p:ph idx="1"/>
          </p:nvPr>
        </p:nvSpPr>
        <p:spPr>
          <a:xfrm>
            <a:off x="495300" y="1524000"/>
            <a:ext cx="8915400" cy="4602163"/>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3 /القانون المالي</a:t>
            </a:r>
            <a:r>
              <a:rPr lang="ar-SA" sz="2800" dirty="0" smtClean="0">
                <a:solidFill>
                  <a:prstClr val="black"/>
                </a:solidFill>
                <a:latin typeface="Constantia"/>
                <a:cs typeface="AL-Mohanad Bold" pitchFamily="2" charset="-78"/>
              </a:rPr>
              <a:t> :</a:t>
            </a:r>
            <a:endParaRPr lang="en-US" sz="2800"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هو مجموعة القواعد القانونية التي تنظم مالية الدولة ،من حيث إيراداتها وكيفية تحصيلها ، وكذلك النفقات العامة وطرق توزيعها ،وإقامة التوازن بين هذه الإيرادات والنفقات وهو ما يطلق عليه الموازنة العامة للدولة </a:t>
            </a:r>
            <a:r>
              <a:rPr lang="ar-SA" sz="2800" b="1" dirty="0" smtClean="0">
                <a:solidFill>
                  <a:prstClr val="black"/>
                </a:solidFill>
                <a:latin typeface="Constantia"/>
              </a:rPr>
              <a:t>.</a:t>
            </a:r>
            <a:endParaRPr lang="en-US" sz="2800" b="1" dirty="0" smtClean="0">
              <a:solidFill>
                <a:prstClr val="black"/>
              </a:solidFill>
              <a:latin typeface="Constantia"/>
              <a:cs typeface="AL-Mohana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4 / القانون الجنائي :</a:t>
            </a:r>
            <a:endParaRPr lang="en-US" sz="2800"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هو مجموعة القواعد القانونية التي تحدد الجرائم والعقوبات وتبين الإجراءات المتبعة في تعقب المتهم والقبض عليه والتحقيق معه ومحاكمته وتنفيذ العقوبة .وعلى هذا النحو فإن القانون الجنائي يشتمل على نوعين من القواعد : قواعد موضوعية تتضمن بيانا بالجرائم والعقوبات ،ويطلق عليها قانون العقوبات ،وقواعد إجرائية تعنى بإجراءات التحقيق والاتهام والمحاكمة وتنفيذ العقوبة ويطلق عليها قانون الإجراءات الجنائية  أو الجزائية.</a:t>
            </a:r>
            <a:endParaRPr lang="en-US" sz="2800" b="1" dirty="0" smtClean="0">
              <a:solidFill>
                <a:prstClr val="black"/>
              </a:solidFill>
              <a:latin typeface="Constantia"/>
              <a:cs typeface="AL-Mohanad Bold" pitchFamily="2" charset="-78"/>
            </a:endParaRPr>
          </a:p>
          <a:p>
            <a:pPr rtl="1"/>
            <a:endParaRPr lang="en-US" sz="2400" dirty="0" smtClean="0"/>
          </a:p>
          <a:p>
            <a:pPr rtl="1"/>
            <a:endParaRPr lang="en-US" dirty="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dirty="0" smtClean="0">
                <a:solidFill>
                  <a:srgbClr val="FF0000"/>
                </a:solidFill>
              </a:rPr>
              <a:t>القانون العام الداخلي</a:t>
            </a:r>
            <a:r>
              <a:rPr lang="ar-SA" dirty="0" smtClean="0">
                <a:solidFill>
                  <a:srgbClr val="FF0000"/>
                </a:solidFill>
              </a:rPr>
              <a:t> (يتبع)</a:t>
            </a:r>
            <a:endParaRPr lang="en-US" dirty="0"/>
          </a:p>
        </p:txBody>
      </p:sp>
      <p:sp>
        <p:nvSpPr>
          <p:cNvPr id="3" name="Content Placeholder 2"/>
          <p:cNvSpPr>
            <a:spLocks noGrp="1"/>
          </p:cNvSpPr>
          <p:nvPr>
            <p:ph idx="1"/>
          </p:nvPr>
        </p:nvSpPr>
        <p:spPr>
          <a:xfrm>
            <a:off x="495300" y="1447800"/>
            <a:ext cx="8915400" cy="4724400"/>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أ-قانون العقوبات:هو مجموعة القواعد القانونية التي تحدد الجرائم وتبين العقوبات التي توقع على مرتكبيها ،وتعتبر قواعده موضوعية تهدف إلى تحديد الجرائم وبيان العقوبات المقررة ، ومن أهم المبادئ المقررة في قانون العقوبات مبدأ ” لا جريمة ولا عقوبة إلا بنص تشريعي ”وينقسم قانون العقوبات إلى قسمين :</a:t>
            </a:r>
            <a:endParaRPr lang="en-US" sz="2800" b="1" dirty="0" smtClean="0">
              <a:solidFill>
                <a:prstClr val="black"/>
              </a:solidFill>
              <a:latin typeface="Constantia"/>
              <a:cs typeface="AL-Mohanad Bold" pitchFamily="2" charset="-78"/>
            </a:endParaRPr>
          </a:p>
          <a:p>
            <a:pPr marL="0" indent="0" algn="just" rtl="1" eaLnBrk="1" hangingPunct="1">
              <a:spcBef>
                <a:spcPct val="0"/>
              </a:spcBef>
            </a:pPr>
            <a:r>
              <a:rPr lang="ar-SA" sz="2800" b="1" dirty="0" smtClean="0">
                <a:solidFill>
                  <a:prstClr val="black"/>
                </a:solidFill>
                <a:latin typeface="Constantia"/>
                <a:cs typeface="AL-Mohanad Bold" pitchFamily="2" charset="-78"/>
              </a:rPr>
              <a:t>-القسم العام ويشمل الأحكام العامة التي تسرى على الجريمة والمجرم والعقوبة بوجه عام أيا كان نوع الجريمة . </a:t>
            </a:r>
          </a:p>
          <a:p>
            <a:pPr marL="0" indent="0" algn="just" rtl="1" eaLnBrk="1" hangingPunct="1">
              <a:spcBef>
                <a:spcPct val="0"/>
              </a:spcBef>
            </a:pPr>
            <a:r>
              <a:rPr lang="ar-SA" sz="2800" b="1" dirty="0" smtClean="0">
                <a:solidFill>
                  <a:schemeClr val="bg1"/>
                </a:solidFill>
                <a:cs typeface="AL-Mohanad Bold" pitchFamily="2" charset="-78"/>
              </a:rPr>
              <a:t>على ا</a:t>
            </a:r>
            <a:r>
              <a:rPr lang="ar-SA" sz="2800" dirty="0" smtClean="0">
                <a:solidFill>
                  <a:prstClr val="black"/>
                </a:solidFill>
                <a:latin typeface="Constantia"/>
              </a:rPr>
              <a:t>-</a:t>
            </a:r>
            <a:r>
              <a:rPr lang="ar-SA" sz="2800" b="1" dirty="0" smtClean="0">
                <a:solidFill>
                  <a:prstClr val="black"/>
                </a:solidFill>
                <a:latin typeface="Constantia"/>
                <a:cs typeface="AL-Mohanad Bold" pitchFamily="2" charset="-78"/>
              </a:rPr>
              <a:t>القسم الخاص</a:t>
            </a:r>
            <a:r>
              <a:rPr lang="ar-SA" sz="2800" dirty="0" smtClean="0">
                <a:solidFill>
                  <a:prstClr val="black"/>
                </a:solidFill>
                <a:latin typeface="Constantia"/>
                <a:cs typeface="AL-Mohanad Bold" pitchFamily="2" charset="-78"/>
              </a:rPr>
              <a:t> ،</a:t>
            </a:r>
            <a:r>
              <a:rPr lang="ar-SA" sz="2800" b="1" dirty="0" smtClean="0">
                <a:solidFill>
                  <a:prstClr val="black"/>
                </a:solidFill>
                <a:latin typeface="Constantia"/>
                <a:cs typeface="AL-Mohanad Bold" pitchFamily="2" charset="-78"/>
              </a:rPr>
              <a:t>يبين هذا القسم القواعد الخاصة بكل جريمة والعقوبة المقررة لكل منها .والجرائم متعددة منها ما يقع على الدولة كالجرائم المخلة بالأمن وتزييف العملة ،ومنها ما يقع على الأفراد سواء كانت على أموالهم  كالسرقة ،أو كانت على أجسامهم كالقتل والضرب.</a:t>
            </a: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dirty="0" smtClean="0">
                <a:solidFill>
                  <a:srgbClr val="FF0000"/>
                </a:solidFill>
              </a:rPr>
              <a:t>القانون العام الداخلي</a:t>
            </a:r>
            <a:r>
              <a:rPr lang="ar-SA" dirty="0" smtClean="0">
                <a:solidFill>
                  <a:srgbClr val="FF0000"/>
                </a:solidFill>
              </a:rPr>
              <a:t> (يتبع)</a:t>
            </a:r>
            <a:endParaRPr lang="en-US" dirty="0"/>
          </a:p>
        </p:txBody>
      </p:sp>
      <p:sp>
        <p:nvSpPr>
          <p:cNvPr id="3" name="Content Placeholder 2"/>
          <p:cNvSpPr>
            <a:spLocks noGrp="1"/>
          </p:cNvSpPr>
          <p:nvPr>
            <p:ph idx="1"/>
          </p:nvPr>
        </p:nvSpPr>
        <p:spPr>
          <a:xfrm>
            <a:off x="495300" y="1447800"/>
            <a:ext cx="8915400" cy="4724400"/>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وقواعد قانون العقوبات في المملكة  توجد فيما تقضى </a:t>
            </a:r>
            <a:r>
              <a:rPr lang="ar-SA" sz="2800" b="1" dirty="0" err="1" smtClean="0">
                <a:solidFill>
                  <a:prstClr val="black"/>
                </a:solidFill>
                <a:latin typeface="Constantia"/>
                <a:cs typeface="AL-Mohanad Bold" pitchFamily="2" charset="-78"/>
              </a:rPr>
              <a:t>به</a:t>
            </a:r>
            <a:r>
              <a:rPr lang="ar-SA" sz="2800" b="1" dirty="0" smtClean="0">
                <a:solidFill>
                  <a:prstClr val="black"/>
                </a:solidFill>
                <a:latin typeface="Constantia"/>
                <a:cs typeface="AL-Mohanad Bold" pitchFamily="2" charset="-78"/>
              </a:rPr>
              <a:t> الشريعة الإسلامية من أحكام بخصوص الجرائم والعقوبات ،فضلا عن الجرائم الأخرى المحددة بواسطة الأنظمة التي يصدرها ولى الأمر بناء على ما هو ممنوح له من سلطة تعزيرية  مثل التزوير والرشوة وغيرها. </a:t>
            </a:r>
          </a:p>
          <a:p>
            <a:pPr marL="0" lvl="0" indent="0" rtl="1" eaLnBrk="1" hangingPunct="1">
              <a:spcBef>
                <a:spcPct val="0"/>
              </a:spcBef>
            </a:pPr>
            <a:r>
              <a:rPr lang="ar-SA" sz="2800" b="1" dirty="0" smtClean="0">
                <a:solidFill>
                  <a:prstClr val="black"/>
                </a:solidFill>
                <a:latin typeface="Constantia"/>
                <a:cs typeface="AL-Mohanad Bold" pitchFamily="2" charset="-78"/>
              </a:rPr>
              <a:t>ب-قانون الإجراءات الجنائية :</a:t>
            </a:r>
            <a:endParaRPr lang="en-US" sz="2800" b="1" dirty="0" smtClean="0">
              <a:solidFill>
                <a:prstClr val="black"/>
              </a:solidFill>
              <a:latin typeface="Constantia"/>
              <a:cs typeface="AL-Mohanad Bold" pitchFamily="2" charset="-78"/>
            </a:endParaRPr>
          </a:p>
          <a:p>
            <a:pPr marL="0" lvl="0" indent="0" rtl="1" eaLnBrk="1" hangingPunct="1">
              <a:spcBef>
                <a:spcPct val="0"/>
              </a:spcBef>
            </a:pPr>
            <a:r>
              <a:rPr lang="ar-SA" sz="2800" b="1" dirty="0" smtClean="0">
                <a:solidFill>
                  <a:prstClr val="black"/>
                </a:solidFill>
                <a:latin typeface="Constantia"/>
                <a:cs typeface="AL-Mohanad Bold" pitchFamily="2" charset="-78"/>
              </a:rPr>
              <a:t>هو مجموعة القواعد القانونية التي تحدد الإجراءات التي يجب أن تتبع عند وقوع جريمة سواء تعلقت هذه الإجراءات بالقبض على المتهم أو التحقيق معه أو محاكمته أو تنفيذ العقوبة .</a:t>
            </a:r>
            <a:endParaRPr lang="en-US" sz="2800" b="1" dirty="0" smtClean="0">
              <a:solidFill>
                <a:prstClr val="black"/>
              </a:solidFill>
              <a:latin typeface="Constantia"/>
              <a:cs typeface="AL-Mohanad Bold" pitchFamily="2" charset="-78"/>
            </a:endParaRPr>
          </a:p>
          <a:p>
            <a:pPr marL="0" lvl="0" indent="0" rtl="1" eaLnBrk="1" hangingPunct="1">
              <a:spcBef>
                <a:spcPct val="0"/>
              </a:spcBef>
            </a:pPr>
            <a:r>
              <a:rPr lang="ar-SA" sz="2800" b="1" dirty="0" smtClean="0">
                <a:solidFill>
                  <a:prstClr val="black"/>
                </a:solidFill>
                <a:latin typeface="Constantia"/>
                <a:cs typeface="AL-Mohanad Bold" pitchFamily="2" charset="-78"/>
              </a:rPr>
              <a:t>وفى إطار القواعد الإجرائية في المملكة صدر في عام 1409هـ نظام هيئة التحقيق والإدعاء العام ،كما صدر نظام الإجراءات الجزائية في 28 -7-1422 هـ.</a:t>
            </a: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1507</TotalTime>
  <Words>759</Words>
  <Application>Microsoft Office PowerPoint</Application>
  <PresentationFormat>A4 Paper (210x297 mm)‎</PresentationFormat>
  <Paragraphs>60</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Office Theme</vt:lpstr>
      <vt:lpstr>الشريحة 1</vt:lpstr>
      <vt:lpstr>الشريحة 2</vt:lpstr>
      <vt:lpstr>القانون العام وفروعه</vt:lpstr>
      <vt:lpstr>ت فروع القانون العام</vt:lpstr>
      <vt:lpstr>أقسام القانون العام الداخلي</vt:lpstr>
      <vt:lpstr>اقسام القانون العام الداخلي(يتبع)</vt:lpstr>
      <vt:lpstr>القانون العام الداخلي (يتبع)</vt:lpstr>
      <vt:lpstr>القانون العام الداخلي (يتبع)</vt:lpstr>
      <vt:lpstr>القانون العام الداخلي (يتبع)</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116</cp:revision>
  <dcterms:created xsi:type="dcterms:W3CDTF">2009-10-14T19:14:34Z</dcterms:created>
  <dcterms:modified xsi:type="dcterms:W3CDTF">2014-09-24T10:36:28Z</dcterms:modified>
</cp:coreProperties>
</file>