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2"/>
  </p:notesMasterIdLst>
  <p:handoutMasterIdLst>
    <p:handoutMasterId r:id="rId13"/>
  </p:handoutMasterIdLst>
  <p:sldIdLst>
    <p:sldId id="303" r:id="rId2"/>
    <p:sldId id="257" r:id="rId3"/>
    <p:sldId id="304" r:id="rId4"/>
    <p:sldId id="309" r:id="rId5"/>
    <p:sldId id="306" r:id="rId6"/>
    <p:sldId id="310" r:id="rId7"/>
    <p:sldId id="307" r:id="rId8"/>
    <p:sldId id="308" r:id="rId9"/>
    <p:sldId id="311" r:id="rId10"/>
    <p:sldId id="266" r:id="rId11"/>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 xmlns:p14="http://schemas.microsoft.com/office/powerpoint/2010/main">
          <a:srgbClr val="FF0000"/>
        </p14:laserClr>
      </p:ext>
      <p:ext uri="{2FDB2607-1784-4EEB-B798-7EB5836EED8A}">
        <p14:showMediaCtrls xmlns="" xmlns:p14="http://schemas.microsoft.com/office/powerpoint/2010/main" val="1"/>
      </p:ext>
    </p:extLst>
  </p:showPr>
  <p:clrMru>
    <a:srgbClr val="AD9968"/>
    <a:srgbClr val="3B84AF"/>
    <a:srgbClr val="FF3300"/>
    <a:srgbClr val="009900"/>
    <a:srgbClr val="000000"/>
    <a:srgbClr val="FF0066"/>
  </p:clrMru>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19" autoAdjust="0"/>
    <p:restoredTop sz="94664" autoAdjust="0"/>
  </p:normalViewPr>
  <p:slideViewPr>
    <p:cSldViewPr>
      <p:cViewPr>
        <p:scale>
          <a:sx n="60" d="100"/>
          <a:sy n="60" d="100"/>
        </p:scale>
        <p:origin x="-1290" y="-312"/>
      </p:cViewPr>
      <p:guideLst>
        <p:guide orient="horz" pos="2160"/>
        <p:guide pos="312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handoutMaster" Target="handoutMasters/handout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رأس 1"/>
          <p:cNvSpPr>
            <a:spLocks noGrp="1"/>
          </p:cNvSpPr>
          <p:nvPr>
            <p:ph type="hdr" sz="quarter"/>
          </p:nvPr>
        </p:nvSpPr>
        <p:spPr>
          <a:xfrm>
            <a:off x="3886200" y="0"/>
            <a:ext cx="2971800" cy="457200"/>
          </a:xfrm>
          <a:prstGeom prst="rect">
            <a:avLst/>
          </a:prstGeom>
        </p:spPr>
        <p:txBody>
          <a:bodyPr vert="horz" lIns="91440" tIns="45720" rIns="91440" bIns="45720" rtlCol="1"/>
          <a:lstStyle>
            <a:lvl1pPr algn="r">
              <a:defRPr sz="1200"/>
            </a:lvl1pPr>
          </a:lstStyle>
          <a:p>
            <a:endParaRPr lang="ar-SA"/>
          </a:p>
        </p:txBody>
      </p:sp>
      <p:sp>
        <p:nvSpPr>
          <p:cNvPr id="3" name="عنصر نائب للتاريخ 2"/>
          <p:cNvSpPr>
            <a:spLocks noGrp="1"/>
          </p:cNvSpPr>
          <p:nvPr>
            <p:ph type="dt" sz="quarter" idx="1"/>
          </p:nvPr>
        </p:nvSpPr>
        <p:spPr>
          <a:xfrm>
            <a:off x="1588" y="0"/>
            <a:ext cx="2971800" cy="457200"/>
          </a:xfrm>
          <a:prstGeom prst="rect">
            <a:avLst/>
          </a:prstGeom>
        </p:spPr>
        <p:txBody>
          <a:bodyPr vert="horz" lIns="91440" tIns="45720" rIns="91440" bIns="45720" rtlCol="1"/>
          <a:lstStyle>
            <a:lvl1pPr algn="l">
              <a:defRPr sz="1200"/>
            </a:lvl1pPr>
          </a:lstStyle>
          <a:p>
            <a:fld id="{13C469ED-B4B4-4363-98A7-805DFA38EFD7}" type="datetimeFigureOut">
              <a:rPr lang="ar-SA" smtClean="0"/>
              <a:pPr/>
              <a:t>28/12/1435</a:t>
            </a:fld>
            <a:endParaRPr lang="ar-SA"/>
          </a:p>
        </p:txBody>
      </p:sp>
      <p:sp>
        <p:nvSpPr>
          <p:cNvPr id="4" name="عنصر نائب للتذييل 3"/>
          <p:cNvSpPr>
            <a:spLocks noGrp="1"/>
          </p:cNvSpPr>
          <p:nvPr>
            <p:ph type="ftr" sz="quarter" idx="2"/>
          </p:nvPr>
        </p:nvSpPr>
        <p:spPr>
          <a:xfrm>
            <a:off x="3886200" y="8685213"/>
            <a:ext cx="2971800" cy="457200"/>
          </a:xfrm>
          <a:prstGeom prst="rect">
            <a:avLst/>
          </a:prstGeom>
        </p:spPr>
        <p:txBody>
          <a:bodyPr vert="horz" lIns="91440" tIns="45720" rIns="91440" bIns="45720" rtlCol="1" anchor="b"/>
          <a:lstStyle>
            <a:lvl1pPr algn="r">
              <a:defRPr sz="1200"/>
            </a:lvl1pPr>
          </a:lstStyle>
          <a:p>
            <a:endParaRPr lang="ar-SA"/>
          </a:p>
        </p:txBody>
      </p:sp>
      <p:sp>
        <p:nvSpPr>
          <p:cNvPr id="5" name="عنصر نائب لرقم الشريحة 4"/>
          <p:cNvSpPr>
            <a:spLocks noGrp="1"/>
          </p:cNvSpPr>
          <p:nvPr>
            <p:ph type="sldNum" sz="quarter" idx="3"/>
          </p:nvPr>
        </p:nvSpPr>
        <p:spPr>
          <a:xfrm>
            <a:off x="1588" y="8685213"/>
            <a:ext cx="2971800" cy="457200"/>
          </a:xfrm>
          <a:prstGeom prst="rect">
            <a:avLst/>
          </a:prstGeom>
        </p:spPr>
        <p:txBody>
          <a:bodyPr vert="horz" lIns="91440" tIns="45720" rIns="91440" bIns="45720" rtlCol="1" anchor="b"/>
          <a:lstStyle>
            <a:lvl1pPr algn="l">
              <a:defRPr sz="1200"/>
            </a:lvl1pPr>
          </a:lstStyle>
          <a:p>
            <a:fld id="{03DBC9D0-8169-4671-BFE8-0267ED66AD84}" type="slidenum">
              <a:rPr lang="ar-SA" smtClean="0"/>
              <a:pPr/>
              <a:t>‹#›</a:t>
            </a:fld>
            <a:endParaRPr lang="ar-SA"/>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10/22/2014</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extLst>
      <p:ext uri="{BB962C8B-B14F-4D97-AF65-F5344CB8AC3E}">
        <p14:creationId xmlns="" xmlns:p14="http://schemas.microsoft.com/office/powerpoint/2010/main" val="1934345498"/>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5410200" y="6492875"/>
            <a:ext cx="482600" cy="365125"/>
          </a:xfrm>
          <a:prstGeom prst="rect">
            <a:avLst/>
          </a:prstGeom>
        </p:spPr>
        <p:txBody>
          <a:bodyPr/>
          <a:lstStyle>
            <a:lvl1pPr>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4"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a:t>
            </a:r>
            <a:r>
              <a:rPr lang="ar-EG" sz="1600" b="1" baseline="0" dirty="0" smtClean="0">
                <a:solidFill>
                  <a:schemeClr val="bg1"/>
                </a:solidFill>
                <a:latin typeface="+mn-lt"/>
                <a:cs typeface="+mn-cs"/>
              </a:rPr>
              <a:t>ل</a:t>
            </a:r>
            <a:r>
              <a:rPr lang="ar-SA" sz="1600" b="1" baseline="0" dirty="0" smtClean="0">
                <a:solidFill>
                  <a:schemeClr val="bg1"/>
                </a:solidFill>
                <a:latin typeface="+mn-lt"/>
                <a:cs typeface="+mn-cs"/>
              </a:rPr>
              <a:t>كتروني والتعل</a:t>
            </a:r>
            <a:r>
              <a:rPr lang="ar-EG" sz="1600" b="1" baseline="0" dirty="0" smtClean="0">
                <a:solidFill>
                  <a:schemeClr val="bg1"/>
                </a:solidFill>
                <a:latin typeface="+mn-lt"/>
                <a:cs typeface="+mn-cs"/>
              </a:rPr>
              <a:t>ي</a:t>
            </a:r>
            <a:r>
              <a:rPr lang="ar-SA" sz="1600" b="1" baseline="0" dirty="0" smtClean="0">
                <a:solidFill>
                  <a:schemeClr val="bg1"/>
                </a:solidFill>
                <a:latin typeface="+mn-lt"/>
                <a:cs typeface="+mn-cs"/>
              </a:rPr>
              <a:t>م عن بعد</a:t>
            </a:r>
            <a:endParaRPr lang="en-US" sz="1600" b="1" dirty="0">
              <a:solidFill>
                <a:schemeClr val="bg1"/>
              </a:solidFill>
              <a:latin typeface="+mn-lt"/>
              <a:cs typeface="+mn-cs"/>
            </a:endParaRPr>
          </a:p>
        </p:txBody>
      </p:sp>
      <p:sp>
        <p:nvSpPr>
          <p:cNvPr id="21" name="Slide Number Placeholder 5"/>
          <p:cNvSpPr txBox="1">
            <a:spLocks/>
          </p:cNvSpPr>
          <p:nvPr userDrawn="1"/>
        </p:nvSpPr>
        <p:spPr>
          <a:xfrm>
            <a:off x="4889936" y="6369268"/>
            <a:ext cx="482600" cy="365125"/>
          </a:xfrm>
          <a:prstGeom prst="rect">
            <a:avLst/>
          </a:prstGeom>
        </p:spPr>
        <p:txBody>
          <a:bodyPr/>
          <a:lstStyle>
            <a:lvl1pPr>
              <a:defRPr/>
            </a:lvl1pPr>
          </a:lstStyle>
          <a:p>
            <a:pPr marL="0" marR="0" lvl="0" indent="0" algn="r" defTabSz="914400" rtl="1" eaLnBrk="1" fontAlgn="base" latinLnBrk="0" hangingPunct="1">
              <a:lnSpc>
                <a:spcPct val="100000"/>
              </a:lnSpc>
              <a:spcBef>
                <a:spcPct val="0"/>
              </a:spcBef>
              <a:spcAft>
                <a:spcPct val="0"/>
              </a:spcAft>
              <a:buClrTx/>
              <a:buSzTx/>
              <a:buFontTx/>
              <a:buNone/>
              <a:tabLst/>
              <a:defRPr/>
            </a:pPr>
            <a:fld id="{7B8EA862-7DD5-4A06-BDE1-DB7EC5FAA60C}" type="slidenum">
              <a:rPr kumimoji="0" lang="ar-SA" sz="1800" b="0" i="0" u="none" strike="noStrike" kern="1200" cap="none" spc="0" normalizeH="0" baseline="0" noProof="0" smtClean="0">
                <a:ln>
                  <a:noFill/>
                </a:ln>
                <a:solidFill>
                  <a:schemeClr val="bg1"/>
                </a:solidFill>
                <a:effectLst/>
                <a:uLnTx/>
                <a:uFillTx/>
                <a:latin typeface="Arial" pitchFamily="34" charset="0"/>
                <a:ea typeface="+mn-ea"/>
                <a:cs typeface="Arial" pitchFamily="34" charset="0"/>
              </a:rPr>
              <a:pPr marL="0" marR="0" lvl="0" indent="0" algn="r" defTabSz="914400" rtl="1" eaLnBrk="1" fontAlgn="base" latinLnBrk="0" hangingPunct="1">
                <a:lnSpc>
                  <a:spcPct val="100000"/>
                </a:lnSpc>
                <a:spcBef>
                  <a:spcPct val="0"/>
                </a:spcBef>
                <a:spcAft>
                  <a:spcPct val="0"/>
                </a:spcAft>
                <a:buClrTx/>
                <a:buSzTx/>
                <a:buFontTx/>
                <a:buNone/>
                <a:tabLst/>
                <a:defRPr/>
              </a:pPr>
              <a:t>‹#›</a:t>
            </a:fld>
            <a:endParaRPr kumimoji="0" lang="en-US" sz="1800" b="0" i="0" u="none" strike="noStrike" kern="1200" cap="none" spc="0" normalizeH="0" baseline="0" noProof="0" dirty="0">
              <a:ln>
                <a:noFill/>
              </a:ln>
              <a:solidFill>
                <a:schemeClr val="bg1"/>
              </a:solidFill>
              <a:effectLst/>
              <a:uLnTx/>
              <a:uFillTx/>
              <a:latin typeface="Arial" pitchFamily="34" charset="0"/>
              <a:ea typeface="+mn-ea"/>
              <a:cs typeface="Arial" pitchFamily="34" charset="0"/>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sldNum="0"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1</a:t>
            </a:fld>
            <a:endParaRPr lang="en-US"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6" name="Rectangle 5"/>
          <p:cNvSpPr/>
          <p:nvPr/>
        </p:nvSpPr>
        <p:spPr>
          <a:xfrm>
            <a:off x="0" y="0"/>
            <a:ext cx="9906000" cy="3429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685800" y="4495800"/>
            <a:ext cx="6553200" cy="1524000"/>
          </a:xfrm>
          <a:prstGeom prst="rect">
            <a:avLst/>
          </a:prstGeom>
          <a:noFill/>
          <a:ln w="9525">
            <a:noFill/>
            <a:miter lim="800000"/>
            <a:headEnd/>
            <a:tailEnd/>
          </a:ln>
        </p:spPr>
        <p:txBody>
          <a:bodyPr/>
          <a:lstStyle/>
          <a:p>
            <a:pPr algn="ctr">
              <a:spcBef>
                <a:spcPct val="20000"/>
              </a:spcBef>
              <a:buFont typeface="Arial" pitchFamily="34" charset="0"/>
              <a:buNone/>
            </a:pPr>
            <a:r>
              <a:rPr lang="ar-SA" sz="3600" b="1" dirty="0" smtClean="0">
                <a:solidFill>
                  <a:srgbClr val="002060"/>
                </a:solidFill>
                <a:latin typeface="Calibri" pitchFamily="34" charset="0"/>
                <a:cs typeface="+mj-cs"/>
              </a:rPr>
              <a:t>كلية إدارة الأعمال</a:t>
            </a:r>
          </a:p>
          <a:p>
            <a:pPr algn="ctr">
              <a:spcBef>
                <a:spcPct val="20000"/>
              </a:spcBef>
              <a:buFont typeface="Arial" pitchFamily="34" charset="0"/>
              <a:buNone/>
            </a:pPr>
            <a:r>
              <a:rPr lang="ar-SA" sz="3600" b="1" dirty="0" smtClean="0">
                <a:solidFill>
                  <a:srgbClr val="002060"/>
                </a:solidFill>
                <a:latin typeface="Calibri" pitchFamily="34" charset="0"/>
                <a:cs typeface="+mj-cs"/>
              </a:rPr>
              <a:t>عمادة التعلم الالكتروني والتعليم عن بعد  </a:t>
            </a:r>
            <a:endParaRPr lang="en-US" sz="3600" b="1" dirty="0">
              <a:solidFill>
                <a:srgbClr val="002060"/>
              </a:solidFill>
              <a:latin typeface="Calibri" pitchFamily="34" charset="0"/>
              <a:cs typeface="+mj-cs"/>
            </a:endParaRPr>
          </a:p>
        </p:txBody>
      </p:sp>
      <p:grpSp>
        <p:nvGrpSpPr>
          <p:cNvPr id="2"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0" name="Title 1"/>
          <p:cNvSpPr txBox="1">
            <a:spLocks/>
          </p:cNvSpPr>
          <p:nvPr/>
        </p:nvSpPr>
        <p:spPr bwMode="auto">
          <a:xfrm>
            <a:off x="228600" y="2667000"/>
            <a:ext cx="5638800" cy="2971800"/>
          </a:xfrm>
          <a:prstGeom prst="rect">
            <a:avLst/>
          </a:prstGeom>
          <a:noFill/>
          <a:ln w="9525">
            <a:noFill/>
            <a:miter lim="800000"/>
            <a:headEnd/>
            <a:tailEnd/>
          </a:ln>
        </p:spPr>
        <p:txBody>
          <a:bodyPr anchor="ctr"/>
          <a:lstStyle/>
          <a:p>
            <a:pPr algn="r" rtl="0">
              <a:lnSpc>
                <a:spcPct val="80000"/>
              </a:lnSpc>
            </a:pPr>
            <a:endParaRPr lang="ar-SA" sz="4000" b="1" dirty="0" smtClean="0">
              <a:solidFill>
                <a:srgbClr val="002060"/>
              </a:solidFill>
              <a:latin typeface="AYM Wadiy S_U normal."/>
              <a:cs typeface="Times New Roman" pitchFamily="18" charset="0"/>
            </a:endParaRPr>
          </a:p>
          <a:p>
            <a:pPr algn="ctr">
              <a:lnSpc>
                <a:spcPct val="80000"/>
              </a:lnSpc>
            </a:pPr>
            <a:r>
              <a:rPr lang="ar-SA" sz="3200" b="1" dirty="0" smtClean="0">
                <a:solidFill>
                  <a:srgbClr val="002060"/>
                </a:solidFill>
                <a:latin typeface="AYM Wadiy S_U normal."/>
                <a:cs typeface="Times New Roman" pitchFamily="18" charset="0"/>
              </a:rPr>
              <a:t> </a:t>
            </a:r>
            <a:r>
              <a:rPr lang="en-GB" sz="3200" b="1" dirty="0" smtClean="0">
                <a:solidFill>
                  <a:srgbClr val="002060"/>
                </a:solidFill>
                <a:latin typeface="AYM Wadiy S_U normal."/>
                <a:cs typeface="Times New Roman" pitchFamily="18" charset="0"/>
              </a:rPr>
              <a:t>  </a:t>
            </a:r>
            <a:r>
              <a:rPr lang="ar-SA" sz="3200" b="1" dirty="0" smtClean="0">
                <a:solidFill>
                  <a:srgbClr val="002060"/>
                </a:solidFill>
                <a:latin typeface="AYM Wadiy S_U normal."/>
                <a:cs typeface="Times New Roman" pitchFamily="18" charset="0"/>
              </a:rPr>
              <a:t>اسم المقرر:</a:t>
            </a:r>
            <a:r>
              <a:rPr lang="en-GB" sz="3200" b="1" dirty="0" smtClean="0">
                <a:solidFill>
                  <a:srgbClr val="002060"/>
                </a:solidFill>
                <a:latin typeface="AYM Wadiy S_U normal."/>
                <a:cs typeface="Times New Roman" pitchFamily="18" charset="0"/>
              </a:rPr>
              <a:t> </a:t>
            </a:r>
            <a:r>
              <a:rPr lang="ar-SA" sz="3200" b="1" dirty="0" smtClean="0">
                <a:solidFill>
                  <a:srgbClr val="002060"/>
                </a:solidFill>
                <a:latin typeface="AYM Wadiy S_U normal."/>
                <a:cs typeface="Times New Roman" pitchFamily="18" charset="0"/>
              </a:rPr>
              <a:t>مبادئ القانون</a:t>
            </a:r>
          </a:p>
          <a:p>
            <a:pPr algn="ctr">
              <a:lnSpc>
                <a:spcPct val="80000"/>
              </a:lnSpc>
            </a:pPr>
            <a:endParaRPr lang="ar-SA" sz="3200" b="1" dirty="0" smtClean="0">
              <a:solidFill>
                <a:srgbClr val="002060"/>
              </a:solidFill>
              <a:latin typeface="AYM Wadiy S_U normal."/>
              <a:cs typeface="Times New Roman" pitchFamily="18" charset="0"/>
            </a:endParaRPr>
          </a:p>
          <a:p>
            <a:pPr algn="ctr">
              <a:lnSpc>
                <a:spcPct val="80000"/>
              </a:lnSpc>
            </a:pPr>
            <a:r>
              <a:rPr lang="ar-SA" sz="3200" b="1" dirty="0" smtClean="0">
                <a:solidFill>
                  <a:srgbClr val="002060"/>
                </a:solidFill>
                <a:latin typeface="AYM Wadiy S_U normal."/>
                <a:cs typeface="Times New Roman" pitchFamily="18" charset="0"/>
              </a:rPr>
              <a:t>د.خالد عبد التواب عبد الحميد</a:t>
            </a:r>
            <a:endParaRPr lang="en-GB" sz="3200" b="1" dirty="0" smtClean="0">
              <a:solidFill>
                <a:srgbClr val="000000"/>
              </a:solidFill>
              <a:latin typeface="Calibri" pitchFamily="34" charset="0"/>
              <a:cs typeface="Times New Roman" pitchFamily="18" charset="0"/>
            </a:endParaRPr>
          </a:p>
          <a:p>
            <a:pPr>
              <a:lnSpc>
                <a:spcPct val="80000"/>
              </a:lnSpc>
            </a:pPr>
            <a:endParaRPr lang="ar-SA" sz="3200" b="1" dirty="0" smtClean="0">
              <a:solidFill>
                <a:srgbClr val="000000"/>
              </a:solidFill>
              <a:latin typeface="Calibri" pitchFamily="34" charset="0"/>
              <a:cs typeface="Times New Roman" pitchFamily="18" charset="0"/>
            </a:endParaRPr>
          </a:p>
          <a:p>
            <a:pPr algn="ctr">
              <a:lnSpc>
                <a:spcPct val="80000"/>
              </a:lnSpc>
            </a:pPr>
            <a:endParaRPr lang="ar-SA" sz="1400" b="1" dirty="0" smtClean="0">
              <a:solidFill>
                <a:srgbClr val="000000"/>
              </a:solidFill>
              <a:latin typeface="Calibri" pitchFamily="34" charset="0"/>
              <a:cs typeface="Times New Roman" pitchFamily="18" charset="0"/>
            </a:endParaRPr>
          </a:p>
          <a:p>
            <a:pPr>
              <a:lnSpc>
                <a:spcPct val="80000"/>
              </a:lnSpc>
            </a:pPr>
            <a:endParaRPr lang="en-US" sz="3600" b="1" dirty="0" smtClean="0">
              <a:solidFill>
                <a:srgbClr val="000000"/>
              </a:solidFill>
              <a:latin typeface="Calibri" pitchFamily="34" charset="0"/>
              <a:cs typeface="Times New Roman" pitchFamily="18" charset="0"/>
            </a:endParaRPr>
          </a:p>
          <a:p>
            <a:pPr algn="l">
              <a:lnSpc>
                <a:spcPct val="80000"/>
              </a:lnSpc>
            </a:pPr>
            <a:endParaRPr lang="en-US" sz="3600" b="1" dirty="0">
              <a:solidFill>
                <a:srgbClr val="000000"/>
              </a:solidFill>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txBox="1">
            <a:spLocks/>
          </p:cNvSpPr>
          <p:nvPr/>
        </p:nvSpPr>
        <p:spPr bwMode="auto">
          <a:xfrm>
            <a:off x="685800" y="2339975"/>
            <a:ext cx="8420100" cy="1470025"/>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kern="1200">
                <a:solidFill>
                  <a:schemeClr val="accent1">
                    <a:lumMod val="75000"/>
                  </a:schemeClr>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a:lstStyle>
          <a:p>
            <a:pPr eaLnBrk="1" hangingPunct="1"/>
            <a:r>
              <a:rPr lang="ar-EG" spc="-150" dirty="0">
                <a:solidFill>
                  <a:srgbClr val="376092"/>
                </a:solidFill>
                <a:latin typeface="ae_AlMateen" pitchFamily="2" charset="-78"/>
                <a:cs typeface="ae_AlMateen" pitchFamily="2" charset="-78"/>
              </a:rPr>
              <a:t>المحاضرة</a:t>
            </a:r>
            <a:r>
              <a:rPr lang="ar-EG" dirty="0" smtClean="0">
                <a:solidFill>
                  <a:srgbClr val="376092"/>
                </a:solidFill>
                <a:cs typeface="Arial" pitchFamily="34" charset="0"/>
              </a:rPr>
              <a:t> </a:t>
            </a:r>
            <a:r>
              <a:rPr lang="ar-SA" spc="-150" dirty="0" smtClean="0">
                <a:solidFill>
                  <a:srgbClr val="376092"/>
                </a:solidFill>
                <a:latin typeface="ae_AlMateen" pitchFamily="2" charset="-78"/>
                <a:cs typeface="ae_AlMateen" pitchFamily="2" charset="-78"/>
              </a:rPr>
              <a:t>الخامسة</a:t>
            </a:r>
            <a:endParaRPr lang="en-US" spc="-150" dirty="0">
              <a:solidFill>
                <a:srgbClr val="376092"/>
              </a:solidFill>
              <a:latin typeface="ae_AlMateen" pitchFamily="2" charset="-78"/>
              <a:cs typeface="ae_AlMateen" pitchFamily="2" charset="-78"/>
            </a:endParaRPr>
          </a:p>
        </p:txBody>
      </p:sp>
      <p:sp>
        <p:nvSpPr>
          <p:cNvPr id="6" name="Title 4"/>
          <p:cNvSpPr txBox="1">
            <a:spLocks/>
          </p:cNvSpPr>
          <p:nvPr/>
        </p:nvSpPr>
        <p:spPr bwMode="auto">
          <a:xfrm>
            <a:off x="685800" y="4191000"/>
            <a:ext cx="8686800" cy="1600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0" indent="0" algn="ctr" rtl="0" eaLnBrk="0" fontAlgn="base" hangingPunct="0">
              <a:spcBef>
                <a:spcPct val="20000"/>
              </a:spcBef>
              <a:spcAft>
                <a:spcPct val="0"/>
              </a:spcAft>
              <a:buFont typeface="Arial" pitchFamily="34" charset="0"/>
              <a:buNone/>
              <a:defRPr sz="3200" kern="1200">
                <a:solidFill>
                  <a:schemeClr val="tx1">
                    <a:tint val="75000"/>
                  </a:schemeClr>
                </a:solidFill>
                <a:latin typeface="+mn-lt"/>
                <a:ea typeface="+mn-ea"/>
                <a:cs typeface="Arial" charset="0"/>
              </a:defRPr>
            </a:lvl1pPr>
            <a:lvl2pPr marL="457200" indent="0" algn="ctr" rtl="0" eaLnBrk="0" fontAlgn="base" hangingPunct="0">
              <a:spcBef>
                <a:spcPct val="20000"/>
              </a:spcBef>
              <a:spcAft>
                <a:spcPct val="0"/>
              </a:spcAft>
              <a:buFont typeface="Arial" pitchFamily="34" charset="0"/>
              <a:buNone/>
              <a:defRPr sz="2800" kern="1200">
                <a:solidFill>
                  <a:schemeClr val="tx1">
                    <a:tint val="75000"/>
                  </a:schemeClr>
                </a:solidFill>
                <a:latin typeface="+mn-lt"/>
                <a:ea typeface="+mn-ea"/>
                <a:cs typeface="Arial" charset="0"/>
              </a:defRPr>
            </a:lvl2pPr>
            <a:lvl3pPr marL="914400" indent="0" algn="ctr" rtl="0" eaLnBrk="0" fontAlgn="base" hangingPunct="0">
              <a:spcBef>
                <a:spcPct val="20000"/>
              </a:spcBef>
              <a:spcAft>
                <a:spcPct val="0"/>
              </a:spcAft>
              <a:buFont typeface="Arial" pitchFamily="34" charset="0"/>
              <a:buNone/>
              <a:defRPr sz="2400" kern="1200">
                <a:solidFill>
                  <a:schemeClr val="tx1">
                    <a:tint val="75000"/>
                  </a:schemeClr>
                </a:solidFill>
                <a:latin typeface="+mn-lt"/>
                <a:ea typeface="+mn-ea"/>
                <a:cs typeface="Arial" charset="0"/>
              </a:defRPr>
            </a:lvl3pPr>
            <a:lvl4pPr marL="1371600" indent="0" algn="ctr"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Arial" charset="0"/>
              </a:defRPr>
            </a:lvl4pPr>
            <a:lvl5pPr marL="1828800" indent="0" algn="ctr"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Arial" charset="0"/>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rtl="1" eaLnBrk="1" hangingPunct="1"/>
            <a:r>
              <a:rPr lang="ar-SA" sz="4800" b="1" dirty="0" smtClean="0">
                <a:solidFill>
                  <a:schemeClr val="tx1"/>
                </a:solidFill>
                <a:cs typeface="+mj-cs"/>
              </a:rPr>
              <a:t>الباب الثاني</a:t>
            </a:r>
            <a:r>
              <a:rPr lang="en-GB" sz="4800" b="1" dirty="0" smtClean="0">
                <a:solidFill>
                  <a:schemeClr val="tx1"/>
                </a:solidFill>
                <a:cs typeface="+mj-cs"/>
              </a:rPr>
              <a:t/>
            </a:r>
            <a:br>
              <a:rPr lang="en-GB" sz="4800" b="1" dirty="0" smtClean="0">
                <a:solidFill>
                  <a:schemeClr val="tx1"/>
                </a:solidFill>
                <a:cs typeface="+mj-cs"/>
              </a:rPr>
            </a:br>
            <a:r>
              <a:rPr lang="ar-SA" sz="4800" b="1" dirty="0" smtClean="0">
                <a:solidFill>
                  <a:schemeClr val="tx1"/>
                </a:solidFill>
                <a:cs typeface="+mj-cs"/>
              </a:rPr>
              <a:t>  مصادر القاعدة القانونية</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ar-SA" sz="4000" dirty="0" smtClean="0"/>
              <a:t>مصادر القاعدة القانونية</a:t>
            </a:r>
            <a:endParaRPr lang="en-US" sz="4000" dirty="0"/>
          </a:p>
        </p:txBody>
      </p:sp>
      <p:sp>
        <p:nvSpPr>
          <p:cNvPr id="3" name="Content Placeholder 2"/>
          <p:cNvSpPr>
            <a:spLocks noGrp="1"/>
          </p:cNvSpPr>
          <p:nvPr>
            <p:ph idx="1"/>
          </p:nvPr>
        </p:nvSpPr>
        <p:spPr>
          <a:xfrm>
            <a:off x="228600" y="1371600"/>
            <a:ext cx="9525000" cy="4953000"/>
          </a:xfrm>
        </p:spPr>
        <p:txBody>
          <a:bodyPr/>
          <a:lstStyle/>
          <a:p>
            <a:pPr rtl="1">
              <a:buFont typeface="Wingdings" pitchFamily="2" charset="2"/>
              <a:buChar char="v"/>
            </a:pPr>
            <a:r>
              <a:rPr lang="ar-SA" sz="2400" dirty="0" smtClean="0">
                <a:cs typeface="Simplified Arabic" pitchFamily="2" charset="-78"/>
              </a:rPr>
              <a:t>مصدر القواعد القانونية الأصل الذي تستمد منه هذه القواعد مادتها </a:t>
            </a:r>
            <a:r>
              <a:rPr lang="ar-SA" sz="2400" smtClean="0">
                <a:cs typeface="Simplified Arabic" pitchFamily="2" charset="-78"/>
              </a:rPr>
              <a:t>وقوتها الملزمة.</a:t>
            </a:r>
            <a:endParaRPr lang="ar-SA" sz="2400" dirty="0" smtClean="0">
              <a:cs typeface="Simplified Arabic" pitchFamily="2" charset="-78"/>
            </a:endParaRPr>
          </a:p>
          <a:p>
            <a:pPr rtl="1">
              <a:buFont typeface="Wingdings" pitchFamily="2" charset="2"/>
              <a:buChar char="v"/>
            </a:pPr>
            <a:r>
              <a:rPr lang="ar-SA" sz="2400" b="1" dirty="0" smtClean="0"/>
              <a:t>تقسيم مصادر القاعدة القانونية:</a:t>
            </a:r>
          </a:p>
          <a:p>
            <a:pPr rtl="1"/>
            <a:r>
              <a:rPr lang="ar-SA" sz="2400" b="1" dirty="0" smtClean="0"/>
              <a:t>أولا : المصادر المادية</a:t>
            </a:r>
          </a:p>
          <a:p>
            <a:pPr rtl="1"/>
            <a:r>
              <a:rPr lang="ar-SA" sz="2400" b="1" dirty="0" smtClean="0"/>
              <a:t>ثانيا: المصادر الرسمية ( المصادر الاصلية – المصادر الاحتياطية)</a:t>
            </a:r>
          </a:p>
          <a:p>
            <a:pPr rtl="1"/>
            <a:r>
              <a:rPr lang="ar-SA" sz="2400" b="1" dirty="0" smtClean="0"/>
              <a:t>ثالثا: المصادر الغير رسمية ( القضاء -الفقه)</a:t>
            </a:r>
          </a:p>
          <a:p>
            <a:pPr rtl="1">
              <a:buFont typeface="Wingdings" pitchFamily="2" charset="2"/>
              <a:buChar char="v"/>
            </a:pPr>
            <a:r>
              <a:rPr lang="ar-SA" sz="2400" b="1" u="sng" dirty="0" smtClean="0"/>
              <a:t>المصادر الرسمية: </a:t>
            </a:r>
            <a:r>
              <a:rPr lang="ar-SA" sz="2400" dirty="0" smtClean="0"/>
              <a:t>هي </a:t>
            </a:r>
            <a:r>
              <a:rPr lang="ar-SA" sz="2400" dirty="0" smtClean="0">
                <a:cs typeface="Simplified Arabic" pitchFamily="2" charset="-78"/>
              </a:rPr>
              <a:t>التي </a:t>
            </a:r>
            <a:r>
              <a:rPr lang="ar-EG" sz="2400" dirty="0" smtClean="0">
                <a:cs typeface="Simplified Arabic" pitchFamily="2" charset="-78"/>
              </a:rPr>
              <a:t>يتم الرجوع إليها لحسم المنازعات أمام القضاء</a:t>
            </a:r>
            <a:r>
              <a:rPr lang="ar-SA" sz="2400" dirty="0" smtClean="0">
                <a:cs typeface="Simplified Arabic" pitchFamily="2" charset="-78"/>
              </a:rPr>
              <a:t> وهي:</a:t>
            </a:r>
            <a:endParaRPr lang="ar-SA" sz="2400" b="1" dirty="0" smtClean="0"/>
          </a:p>
          <a:p>
            <a:pPr rtl="1"/>
            <a:r>
              <a:rPr lang="ar-SA" sz="2400" b="1" dirty="0" err="1" smtClean="0"/>
              <a:t>اولاً</a:t>
            </a:r>
            <a:r>
              <a:rPr lang="ar-SA" sz="2400" b="1" dirty="0" smtClean="0"/>
              <a:t>: المصادر الأصلية</a:t>
            </a:r>
          </a:p>
          <a:p>
            <a:pPr marL="514350" indent="-514350" rtl="1">
              <a:buFont typeface="+mj-lt"/>
              <a:buAutoNum type="arabicParenR"/>
            </a:pPr>
            <a:r>
              <a:rPr lang="ar-SA" sz="2400" dirty="0" smtClean="0"/>
              <a:t>أحكام الشريعة الإسلامية الغراء وتتمثل مصادرها في القران والسنة والإجماع والقياس </a:t>
            </a:r>
            <a:endParaRPr lang="en-US" sz="2400" dirty="0" smtClean="0"/>
          </a:p>
          <a:p>
            <a:pPr marL="514350" indent="-514350" rtl="1">
              <a:buFont typeface="+mj-lt"/>
              <a:buAutoNum type="arabicParenR"/>
            </a:pPr>
            <a:r>
              <a:rPr lang="ar-SA" sz="2400" dirty="0" smtClean="0"/>
              <a:t>التشريعات والأنظمة</a:t>
            </a:r>
            <a:endParaRPr lang="en-US" sz="2400" dirty="0" smtClean="0"/>
          </a:p>
          <a:p>
            <a:pPr algn="just" rtl="1"/>
            <a:endParaRPr lang="ar-SA" sz="2400" b="1" dirty="0" smtClean="0"/>
          </a:p>
        </p:txBody>
      </p:sp>
      <p:sp>
        <p:nvSpPr>
          <p:cNvPr id="4" name="Slide Number Placeholder 3"/>
          <p:cNvSpPr>
            <a:spLocks noGrp="1"/>
          </p:cNvSpPr>
          <p:nvPr>
            <p:ph type="sldNum" sz="quarter" idx="4294967295"/>
          </p:nvPr>
        </p:nvSpPr>
        <p:spPr>
          <a:xfrm>
            <a:off x="2105025" y="6376988"/>
            <a:ext cx="571500" cy="365125"/>
          </a:xfrm>
          <a:prstGeom prst="rect">
            <a:avLst/>
          </a:prstGeom>
        </p:spPr>
        <p:txBody>
          <a:bodyPr/>
          <a:lstStyle/>
          <a:p>
            <a:pPr>
              <a:defRPr/>
            </a:pPr>
            <a:fld id="{FFF0F569-9724-490C-8368-9A7E0DF21DA7}" type="slidenum">
              <a:rPr lang="ar-SA" smtClean="0"/>
              <a:pPr>
                <a:defRPr/>
              </a:pPr>
              <a:t>3</a:t>
            </a:fld>
            <a:endParaRPr lang="en-US"/>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ar-SA" sz="4000" dirty="0" smtClean="0"/>
              <a:t>المصادر الرسمية الأصلية </a:t>
            </a:r>
            <a:endParaRPr lang="en-US" sz="4000" dirty="0"/>
          </a:p>
        </p:txBody>
      </p:sp>
      <p:sp>
        <p:nvSpPr>
          <p:cNvPr id="3" name="Content Placeholder 2"/>
          <p:cNvSpPr>
            <a:spLocks noGrp="1"/>
          </p:cNvSpPr>
          <p:nvPr>
            <p:ph idx="1"/>
          </p:nvPr>
        </p:nvSpPr>
        <p:spPr>
          <a:xfrm>
            <a:off x="228600" y="1371600"/>
            <a:ext cx="9525000" cy="4953000"/>
          </a:xfrm>
        </p:spPr>
        <p:txBody>
          <a:bodyPr/>
          <a:lstStyle/>
          <a:p>
            <a:pPr marL="0" lvl="0" indent="0" algn="just" rtl="1" eaLnBrk="1" hangingPunct="1">
              <a:spcBef>
                <a:spcPct val="0"/>
              </a:spcBef>
            </a:pPr>
            <a:r>
              <a:rPr lang="ar-SA" sz="2800" b="1" dirty="0" smtClean="0">
                <a:solidFill>
                  <a:prstClr val="black"/>
                </a:solidFill>
                <a:latin typeface="Constantia"/>
                <a:cs typeface="AL-Mohanad Bold" pitchFamily="2" charset="-78"/>
              </a:rPr>
              <a:t>أولا : أحكام الشريعة الإسلامية</a:t>
            </a:r>
          </a:p>
          <a:p>
            <a:pPr marL="0" lvl="0" indent="0" algn="just" rtl="1" eaLnBrk="1" hangingPunct="1">
              <a:spcBef>
                <a:spcPct val="0"/>
              </a:spcBef>
            </a:pPr>
            <a:r>
              <a:rPr lang="ar-SA" sz="2800" b="1" dirty="0" smtClean="0">
                <a:solidFill>
                  <a:prstClr val="black"/>
                </a:solidFill>
                <a:latin typeface="Constantia"/>
                <a:cs typeface="AL-Mohanad Bold" pitchFamily="2" charset="-78"/>
              </a:rPr>
              <a:t>يقصد بمصطلح الشريعة الإسلامية الأحكام التي شرعها الله لعباده على لسان رسوله صلى الله عليه وسلم .</a:t>
            </a:r>
          </a:p>
          <a:p>
            <a:pPr marL="0" lvl="0" indent="0" algn="ctr" rtl="1" eaLnBrk="1" hangingPunct="1">
              <a:spcBef>
                <a:spcPct val="0"/>
              </a:spcBef>
            </a:pPr>
            <a:r>
              <a:rPr lang="ar-SA" sz="2800" b="1" dirty="0" smtClean="0">
                <a:solidFill>
                  <a:srgbClr val="FF0000"/>
                </a:solidFill>
                <a:latin typeface="Constantia"/>
                <a:cs typeface="AL-Mohanad Bold" pitchFamily="2" charset="-78"/>
              </a:rPr>
              <a:t>مصادر الأحكام الشرعية</a:t>
            </a:r>
          </a:p>
          <a:p>
            <a:pPr marL="0" indent="0" rtl="1" eaLnBrk="1" hangingPunct="1">
              <a:spcBef>
                <a:spcPct val="0"/>
              </a:spcBef>
            </a:pPr>
            <a:r>
              <a:rPr lang="ar-SA" sz="2400" b="1" dirty="0" smtClean="0">
                <a:solidFill>
                  <a:sysClr val="windowText" lastClr="000000"/>
                </a:solidFill>
                <a:cs typeface="AL-Mohanad Bold" pitchFamily="2" charset="-78"/>
              </a:rPr>
              <a:t>يطلق رجال الفقه الإسلامي على مصادر القواعد الشرعية تعبير "الأدلة الشرعية" أو" أصول الأحكام " والدليل الشرعي هو ما يستدل بالنظر الصحيح فيه على حكم شرعي على سبيل القطع أو الظن .</a:t>
            </a:r>
            <a:endParaRPr lang="en-US" sz="2400" b="1" dirty="0" smtClean="0">
              <a:solidFill>
                <a:sysClr val="windowText" lastClr="000000"/>
              </a:solidFill>
              <a:cs typeface="AL-Mohanad Bold" pitchFamily="2" charset="-78"/>
            </a:endParaRPr>
          </a:p>
          <a:p>
            <a:pPr marL="0" indent="0" rtl="1" eaLnBrk="1" hangingPunct="1">
              <a:spcBef>
                <a:spcPct val="0"/>
              </a:spcBef>
            </a:pPr>
            <a:r>
              <a:rPr lang="ar-SA" sz="2400" b="1" dirty="0" smtClean="0">
                <a:solidFill>
                  <a:sysClr val="windowText" lastClr="000000"/>
                </a:solidFill>
                <a:cs typeface="AL-Mohanad Bold" pitchFamily="2" charset="-78"/>
              </a:rPr>
              <a:t>وقد قام الفقهاء بتقسيم هذه المصادر إلى عدة تقسيمات ،أهمها إلى مصادر متفق عليها ومصادر مختلف فيها .</a:t>
            </a:r>
          </a:p>
          <a:p>
            <a:pPr marL="0" indent="0" rtl="1" eaLnBrk="1" hangingPunct="1">
              <a:spcBef>
                <a:spcPct val="0"/>
              </a:spcBef>
            </a:pPr>
            <a:r>
              <a:rPr lang="ar-SA" sz="2400" b="1" dirty="0" smtClean="0">
                <a:solidFill>
                  <a:sysClr val="windowText" lastClr="000000"/>
                </a:solidFill>
                <a:cs typeface="AL-Mohanad Bold" pitchFamily="2" charset="-78"/>
              </a:rPr>
              <a:t>-والمصادر المتفق على الاستدلال </a:t>
            </a:r>
            <a:r>
              <a:rPr lang="ar-SA" sz="2400" b="1" dirty="0" err="1" smtClean="0">
                <a:solidFill>
                  <a:sysClr val="windowText" lastClr="000000"/>
                </a:solidFill>
                <a:cs typeface="AL-Mohanad Bold" pitchFamily="2" charset="-78"/>
              </a:rPr>
              <a:t>بها</a:t>
            </a:r>
            <a:r>
              <a:rPr lang="ar-SA" sz="2400" b="1" dirty="0" smtClean="0">
                <a:solidFill>
                  <a:sysClr val="windowText" lastClr="000000"/>
                </a:solidFill>
                <a:cs typeface="AL-Mohanad Bold" pitchFamily="2" charset="-78"/>
              </a:rPr>
              <a:t>  أربعة هي القرآن الكريم والسنة النبوية والإجماع والقياس . أما المصادر الأخرى فهي مختلف على الاستدلال </a:t>
            </a:r>
            <a:r>
              <a:rPr lang="ar-SA" sz="2400" b="1" dirty="0" err="1" smtClean="0">
                <a:solidFill>
                  <a:sysClr val="windowText" lastClr="000000"/>
                </a:solidFill>
                <a:cs typeface="AL-Mohanad Bold" pitchFamily="2" charset="-78"/>
              </a:rPr>
              <a:t>بها</a:t>
            </a:r>
            <a:r>
              <a:rPr lang="ar-SA" sz="2400" b="1" dirty="0" smtClean="0">
                <a:solidFill>
                  <a:sysClr val="windowText" lastClr="000000"/>
                </a:solidFill>
                <a:cs typeface="AL-Mohanad Bold" pitchFamily="2" charset="-78"/>
              </a:rPr>
              <a:t> على الأحكام .</a:t>
            </a:r>
            <a:endParaRPr lang="en-US" sz="2400" b="1" dirty="0" smtClean="0">
              <a:solidFill>
                <a:sysClr val="windowText" lastClr="000000"/>
              </a:solidFill>
              <a:cs typeface="AL-Mohanad Bold" pitchFamily="2" charset="-78"/>
            </a:endParaRPr>
          </a:p>
          <a:p>
            <a:pPr marL="0" indent="0" rtl="1" eaLnBrk="1" hangingPunct="1">
              <a:spcBef>
                <a:spcPct val="0"/>
              </a:spcBef>
            </a:pPr>
            <a:r>
              <a:rPr lang="ar-SA" sz="2400" b="1" dirty="0" smtClean="0">
                <a:solidFill>
                  <a:sysClr val="windowText" lastClr="000000"/>
                </a:solidFill>
                <a:cs typeface="AL-Mohanad Bold" pitchFamily="2" charset="-78"/>
              </a:rPr>
              <a:t>والمصادر الأربعة المتفق على الاستدلال </a:t>
            </a:r>
            <a:r>
              <a:rPr lang="ar-SA" sz="2400" b="1" dirty="0" err="1" smtClean="0">
                <a:solidFill>
                  <a:sysClr val="windowText" lastClr="000000"/>
                </a:solidFill>
                <a:cs typeface="AL-Mohanad Bold" pitchFamily="2" charset="-78"/>
              </a:rPr>
              <a:t>بها</a:t>
            </a:r>
            <a:r>
              <a:rPr lang="ar-SA" sz="2400" b="1" dirty="0" smtClean="0">
                <a:solidFill>
                  <a:sysClr val="windowText" lastClr="000000"/>
                </a:solidFill>
                <a:cs typeface="AL-Mohanad Bold" pitchFamily="2" charset="-78"/>
              </a:rPr>
              <a:t> ،متفق أيضا على أن يكون الاستدلال </a:t>
            </a:r>
            <a:r>
              <a:rPr lang="ar-SA" sz="2400" b="1" dirty="0" err="1" smtClean="0">
                <a:solidFill>
                  <a:sysClr val="windowText" lastClr="000000"/>
                </a:solidFill>
                <a:cs typeface="AL-Mohanad Bold" pitchFamily="2" charset="-78"/>
              </a:rPr>
              <a:t>بها</a:t>
            </a:r>
            <a:r>
              <a:rPr lang="ar-SA" sz="2400" b="1" dirty="0" smtClean="0">
                <a:solidFill>
                  <a:sysClr val="windowText" lastClr="000000"/>
                </a:solidFill>
                <a:cs typeface="AL-Mohanad Bold" pitchFamily="2" charset="-78"/>
              </a:rPr>
              <a:t> على وجه الترتيب.</a:t>
            </a:r>
            <a:endParaRPr lang="en-GB" sz="2400" dirty="0" smtClean="0">
              <a:solidFill>
                <a:srgbClr val="FF0000"/>
              </a:solidFill>
            </a:endParaRPr>
          </a:p>
        </p:txBody>
      </p:sp>
      <p:sp>
        <p:nvSpPr>
          <p:cNvPr id="4" name="Slide Number Placeholder 3"/>
          <p:cNvSpPr>
            <a:spLocks noGrp="1"/>
          </p:cNvSpPr>
          <p:nvPr>
            <p:ph type="sldNum" sz="quarter" idx="4294967295"/>
          </p:nvPr>
        </p:nvSpPr>
        <p:spPr>
          <a:xfrm>
            <a:off x="2105025" y="6376988"/>
            <a:ext cx="571500" cy="365125"/>
          </a:xfrm>
          <a:prstGeom prst="rect">
            <a:avLst/>
          </a:prstGeom>
        </p:spPr>
        <p:txBody>
          <a:bodyPr/>
          <a:lstStyle/>
          <a:p>
            <a:pPr>
              <a:defRPr/>
            </a:pPr>
            <a:fld id="{FFF0F569-9724-490C-8368-9A7E0DF21DA7}" type="slidenum">
              <a:rPr lang="ar-SA" smtClean="0"/>
              <a:pPr>
                <a:defRPr/>
              </a:pPr>
              <a:t>4</a:t>
            </a:fld>
            <a:endParaRPr lang="en-US"/>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rtl="1"/>
            <a:r>
              <a:rPr lang="ar-SA" sz="3600" dirty="0" smtClean="0"/>
              <a:t>المصادر الرسمية الأصلية </a:t>
            </a:r>
            <a:r>
              <a:rPr lang="ar-SA" sz="3600" dirty="0" err="1" smtClean="0"/>
              <a:t>ت</a:t>
            </a:r>
            <a:endParaRPr lang="en-US" sz="3600" dirty="0"/>
          </a:p>
        </p:txBody>
      </p:sp>
      <p:sp>
        <p:nvSpPr>
          <p:cNvPr id="3" name="Content Placeholder 2"/>
          <p:cNvSpPr>
            <a:spLocks noGrp="1"/>
          </p:cNvSpPr>
          <p:nvPr>
            <p:ph idx="1"/>
          </p:nvPr>
        </p:nvSpPr>
        <p:spPr/>
        <p:txBody>
          <a:bodyPr/>
          <a:lstStyle/>
          <a:p>
            <a:pPr rtl="1"/>
            <a:r>
              <a:rPr lang="ar-SA" sz="2800" b="1" dirty="0" smtClean="0">
                <a:solidFill>
                  <a:srgbClr val="FF0000"/>
                </a:solidFill>
              </a:rPr>
              <a:t>أولا : القرآن الكريم</a:t>
            </a:r>
          </a:p>
          <a:p>
            <a:pPr rtl="1"/>
            <a:r>
              <a:rPr lang="ar-SA" sz="2800" b="1" dirty="0" smtClean="0">
                <a:solidFill>
                  <a:sysClr val="windowText" lastClr="000000"/>
                </a:solidFill>
                <a:cs typeface="AL-Mohanad Bold" pitchFamily="2" charset="-78"/>
              </a:rPr>
              <a:t>هو المصدر الأول للتشريع فإذا نص علي حكم وجب العمل به والأخذ بمقتضاه .</a:t>
            </a:r>
            <a:endParaRPr lang="ar-SA" sz="2800" b="1" dirty="0" smtClean="0">
              <a:solidFill>
                <a:srgbClr val="FF0000"/>
              </a:solidFill>
            </a:endParaRPr>
          </a:p>
          <a:p>
            <a:pPr rtl="1"/>
            <a:endParaRPr lang="en-US" sz="2800" b="1" dirty="0" smtClean="0">
              <a:solidFill>
                <a:srgbClr val="FF0000"/>
              </a:solidFill>
              <a:latin typeface="Constantia"/>
              <a:cs typeface="AL-Mohanad Bold" pitchFamily="2" charset="-78"/>
            </a:endParaRPr>
          </a:p>
          <a:p>
            <a:pPr algn="just" rtl="1"/>
            <a:r>
              <a:rPr lang="ar-SA" sz="2800" b="1" dirty="0" smtClean="0">
                <a:solidFill>
                  <a:sysClr val="windowText" lastClr="000000"/>
                </a:solidFill>
                <a:cs typeface="AL-Mohanad Bold" pitchFamily="2" charset="-78"/>
              </a:rPr>
              <a:t>دلالة القرآن على الأحكام :</a:t>
            </a:r>
            <a:endParaRPr lang="en-US" sz="2800" dirty="0" smtClean="0">
              <a:solidFill>
                <a:sysClr val="windowText" lastClr="000000"/>
              </a:solidFill>
              <a:cs typeface="AL-Mohanad Bold" pitchFamily="2" charset="-78"/>
            </a:endParaRPr>
          </a:p>
          <a:p>
            <a:pPr algn="just" rtl="1"/>
            <a:r>
              <a:rPr lang="ar-SA" sz="2800" b="1" dirty="0" smtClean="0">
                <a:solidFill>
                  <a:sysClr val="windowText" lastClr="000000"/>
                </a:solidFill>
                <a:cs typeface="AL-Mohanad Bold" pitchFamily="2" charset="-78"/>
              </a:rPr>
              <a:t>دلالة القرآن على الأحكام أما أن تكون قطعية،وذلك إذا كان النص دالا على المعنى المراد ولا يحتمل أي معنى آخر، وقد تكون دلالة النص القرآني علي الحكم دلالة ظنية  إذا كان لا يدل علي المعني المراد بطريق القطع </a:t>
            </a:r>
            <a:r>
              <a:rPr lang="ar-SA" sz="2800" b="1" dirty="0" err="1" smtClean="0">
                <a:solidFill>
                  <a:sysClr val="windowText" lastClr="000000"/>
                </a:solidFill>
                <a:cs typeface="AL-Mohanad Bold" pitchFamily="2" charset="-78"/>
              </a:rPr>
              <a:t>أى</a:t>
            </a:r>
            <a:r>
              <a:rPr lang="ar-SA" sz="2800" b="1" dirty="0" smtClean="0">
                <a:solidFill>
                  <a:sysClr val="windowText" lastClr="000000"/>
                </a:solidFill>
                <a:cs typeface="AL-Mohanad Bold" pitchFamily="2" charset="-78"/>
              </a:rPr>
              <a:t> يحتمل أكثر من معنى.</a:t>
            </a:r>
            <a:endParaRPr lang="ar-SA" sz="2800" dirty="0" smtClean="0"/>
          </a:p>
        </p:txBody>
      </p:sp>
      <p:sp>
        <p:nvSpPr>
          <p:cNvPr id="4" name="Slide Number Placeholder 3"/>
          <p:cNvSpPr>
            <a:spLocks noGrp="1"/>
          </p:cNvSpPr>
          <p:nvPr>
            <p:ph type="sldNum" sz="quarter" idx="4294967295"/>
          </p:nvPr>
        </p:nvSpPr>
        <p:spPr>
          <a:xfrm>
            <a:off x="2105025" y="6376988"/>
            <a:ext cx="571500" cy="365125"/>
          </a:xfrm>
          <a:prstGeom prst="rect">
            <a:avLst/>
          </a:prstGeom>
        </p:spPr>
        <p:txBody>
          <a:bodyPr/>
          <a:lstStyle/>
          <a:p>
            <a:pPr>
              <a:defRPr/>
            </a:pPr>
            <a:fld id="{FFF0F569-9724-490C-8368-9A7E0DF21DA7}" type="slidenum">
              <a:rPr lang="ar-SA" smtClean="0"/>
              <a:pPr>
                <a:defRPr/>
              </a:pPr>
              <a:t>5</a:t>
            </a:fld>
            <a:endParaRPr lang="en-US"/>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ar-SA" sz="3600" dirty="0" smtClean="0"/>
              <a:t>المصادر الرسمية الأصلية </a:t>
            </a:r>
            <a:r>
              <a:rPr lang="ar-SA" sz="3600" dirty="0" err="1" smtClean="0"/>
              <a:t>ت</a:t>
            </a:r>
            <a:endParaRPr lang="en-US" sz="3600" dirty="0"/>
          </a:p>
        </p:txBody>
      </p:sp>
      <p:sp>
        <p:nvSpPr>
          <p:cNvPr id="3" name="Content Placeholder 2"/>
          <p:cNvSpPr>
            <a:spLocks noGrp="1"/>
          </p:cNvSpPr>
          <p:nvPr>
            <p:ph idx="1"/>
          </p:nvPr>
        </p:nvSpPr>
        <p:spPr/>
        <p:txBody>
          <a:bodyPr/>
          <a:lstStyle/>
          <a:p>
            <a:pPr rtl="1"/>
            <a:r>
              <a:rPr lang="ar-SA" sz="2800" b="1" dirty="0" smtClean="0">
                <a:solidFill>
                  <a:srgbClr val="FF0000"/>
                </a:solidFill>
              </a:rPr>
              <a:t>2- السنة النبوية</a:t>
            </a:r>
          </a:p>
          <a:p>
            <a:pPr rtl="1"/>
            <a:r>
              <a:rPr lang="ar-SA" sz="2800" b="1" dirty="0" smtClean="0"/>
              <a:t>السنة لغة </a:t>
            </a:r>
            <a:r>
              <a:rPr lang="ar-SA" sz="2800" b="1" dirty="0" err="1" smtClean="0"/>
              <a:t>هى</a:t>
            </a:r>
            <a:r>
              <a:rPr lang="ar-SA" sz="2800" b="1" dirty="0" smtClean="0"/>
              <a:t> الطريقة ، واصطلاحا هى ما ورد عن رسول الله صلى الله عليه وسلم من قول أوفعل أو تقرير.</a:t>
            </a:r>
          </a:p>
          <a:p>
            <a:r>
              <a:rPr lang="ar-SA" sz="2800" b="1" dirty="0" smtClean="0">
                <a:solidFill>
                  <a:sysClr val="windowText" lastClr="000000"/>
                </a:solidFill>
                <a:cs typeface="AL-Mohanad Bold" pitchFamily="2" charset="-78"/>
              </a:rPr>
              <a:t>حجية السنة   </a:t>
            </a:r>
            <a:endParaRPr lang="en-US" sz="2800" dirty="0" smtClean="0">
              <a:solidFill>
                <a:sysClr val="windowText" lastClr="000000"/>
              </a:solidFill>
              <a:cs typeface="AL-Mohanad Bold" pitchFamily="2" charset="-78"/>
            </a:endParaRPr>
          </a:p>
          <a:p>
            <a:pPr algn="just" rtl="1"/>
            <a:r>
              <a:rPr lang="ar-SA" sz="2800" b="1" dirty="0" smtClean="0">
                <a:solidFill>
                  <a:sysClr val="windowText" lastClr="000000"/>
                </a:solidFill>
                <a:cs typeface="AL-Mohanad Bold" pitchFamily="2" charset="-78"/>
              </a:rPr>
              <a:t>أكد القرآن أهمية السنة في نصوص كثيرة قاطعة مثل قوله تعالى"وما آتاكم الرسول فخذوه وما نهاكم عنه فانتهوا"،"ومن يطع الرسول فقد أطاع الله ",وقد اتفق العلماء علي أن ما صدر عن الرسول وكان مقصودا به التشريع والإقتداء ونقل إلينا بسند صحيح يفيد القطع أو الظن الراجح  يكون حجة ويجب العمل به.</a:t>
            </a:r>
            <a:endParaRPr lang="en-US" sz="2800" b="1" dirty="0" smtClean="0">
              <a:solidFill>
                <a:sysClr val="windowText" lastClr="000000"/>
              </a:solidFill>
              <a:cs typeface="AL-Mohanad Bold" pitchFamily="2" charset="-78"/>
            </a:endParaRPr>
          </a:p>
          <a:p>
            <a:pPr rtl="1"/>
            <a:endParaRPr lang="en-US" sz="2800" dirty="0" smtClean="0"/>
          </a:p>
        </p:txBody>
      </p:sp>
      <p:sp>
        <p:nvSpPr>
          <p:cNvPr id="4" name="Slide Number Placeholder 3"/>
          <p:cNvSpPr>
            <a:spLocks noGrp="1"/>
          </p:cNvSpPr>
          <p:nvPr>
            <p:ph type="sldNum" sz="quarter" idx="4294967295"/>
          </p:nvPr>
        </p:nvSpPr>
        <p:spPr>
          <a:xfrm>
            <a:off x="2105025" y="6376988"/>
            <a:ext cx="571500" cy="365125"/>
          </a:xfrm>
          <a:prstGeom prst="rect">
            <a:avLst/>
          </a:prstGeom>
        </p:spPr>
        <p:txBody>
          <a:bodyPr/>
          <a:lstStyle/>
          <a:p>
            <a:pPr>
              <a:defRPr/>
            </a:pPr>
            <a:fld id="{FFF0F569-9724-490C-8368-9A7E0DF21DA7}" type="slidenum">
              <a:rPr lang="ar-SA" smtClean="0"/>
              <a:pPr>
                <a:defRPr/>
              </a:pPr>
              <a:t>6</a:t>
            </a:fld>
            <a:endParaRPr lang="en-US"/>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ar-SA" dirty="0" smtClean="0"/>
              <a:t>المصادر الرسمية الأصلية </a:t>
            </a:r>
            <a:r>
              <a:rPr lang="ar-SA" dirty="0" err="1" smtClean="0"/>
              <a:t>ت</a:t>
            </a:r>
            <a:endParaRPr lang="en-US" dirty="0"/>
          </a:p>
        </p:txBody>
      </p:sp>
      <p:sp>
        <p:nvSpPr>
          <p:cNvPr id="3" name="Content Placeholder 2"/>
          <p:cNvSpPr>
            <a:spLocks noGrp="1"/>
          </p:cNvSpPr>
          <p:nvPr>
            <p:ph idx="1"/>
          </p:nvPr>
        </p:nvSpPr>
        <p:spPr>
          <a:xfrm>
            <a:off x="495300" y="1524000"/>
            <a:ext cx="8915400" cy="4602163"/>
          </a:xfrm>
        </p:spPr>
        <p:txBody>
          <a:bodyPr/>
          <a:lstStyle/>
          <a:p>
            <a:pPr marL="0" lvl="0" indent="0" algn="just" rtl="1" eaLnBrk="1" hangingPunct="1">
              <a:spcBef>
                <a:spcPct val="0"/>
              </a:spcBef>
            </a:pPr>
            <a:r>
              <a:rPr lang="ar-SA" sz="2800" b="1" dirty="0" smtClean="0">
                <a:solidFill>
                  <a:prstClr val="black"/>
                </a:solidFill>
                <a:latin typeface="Constantia"/>
                <a:cs typeface="AL-Mohanad Bold" pitchFamily="2" charset="-78"/>
              </a:rPr>
              <a:t>دلالة السنة على الأحكام :</a:t>
            </a:r>
          </a:p>
          <a:p>
            <a:pPr marL="0" lvl="0" indent="0" algn="just" rtl="1" eaLnBrk="1" hangingPunct="1">
              <a:spcBef>
                <a:spcPct val="0"/>
              </a:spcBef>
              <a:buFontTx/>
              <a:buChar char="-"/>
            </a:pPr>
            <a:r>
              <a:rPr lang="ar-SA" sz="2800" b="1" dirty="0" smtClean="0">
                <a:solidFill>
                  <a:prstClr val="black"/>
                </a:solidFill>
                <a:latin typeface="Constantia"/>
                <a:cs typeface="AL-Mohanad Bold" pitchFamily="2" charset="-78"/>
              </a:rPr>
              <a:t>سنة مقررة ومؤكدة للأحكام</a:t>
            </a:r>
          </a:p>
          <a:p>
            <a:pPr marL="0" lvl="0" indent="0" algn="just" rtl="1" eaLnBrk="1" hangingPunct="1">
              <a:spcBef>
                <a:spcPct val="0"/>
              </a:spcBef>
              <a:buFontTx/>
              <a:buChar char="-"/>
            </a:pPr>
            <a:r>
              <a:rPr lang="ar-SA" sz="2800" b="1" dirty="0" smtClean="0">
                <a:solidFill>
                  <a:prstClr val="black"/>
                </a:solidFill>
                <a:latin typeface="Constantia"/>
                <a:cs typeface="AL-Mohanad Bold" pitchFamily="2" charset="-78"/>
              </a:rPr>
              <a:t>سنة جاءت بيانا لما أريد بالكتاب </a:t>
            </a:r>
          </a:p>
          <a:p>
            <a:pPr marL="0" lvl="0" indent="0" algn="just" rtl="1" eaLnBrk="1" hangingPunct="1">
              <a:spcBef>
                <a:spcPct val="0"/>
              </a:spcBef>
              <a:buFontTx/>
              <a:buChar char="-"/>
            </a:pPr>
            <a:r>
              <a:rPr lang="ar-SA" sz="2800" b="1" dirty="0" smtClean="0">
                <a:solidFill>
                  <a:prstClr val="black"/>
                </a:solidFill>
                <a:latin typeface="Constantia"/>
                <a:cs typeface="AL-Mohanad Bold" pitchFamily="2" charset="-78"/>
              </a:rPr>
              <a:t>سنة فيما ليس فيه نص كتاب</a:t>
            </a:r>
            <a:endParaRPr lang="en-US" sz="2800" b="1" dirty="0" smtClean="0">
              <a:solidFill>
                <a:prstClr val="black"/>
              </a:solidFill>
              <a:latin typeface="Constantia"/>
              <a:cs typeface="AL-Mohanad Bold" pitchFamily="2" charset="-78"/>
            </a:endParaRPr>
          </a:p>
          <a:p>
            <a:pPr rtl="1"/>
            <a:endParaRPr lang="en-US" sz="2400" dirty="0" smtClean="0"/>
          </a:p>
          <a:p>
            <a:pPr rtl="1"/>
            <a:r>
              <a:rPr lang="ar-SA" sz="2800" b="1" dirty="0" smtClean="0">
                <a:solidFill>
                  <a:srgbClr val="FF0000"/>
                </a:solidFill>
                <a:cs typeface="AL-Mohanad Bold"/>
              </a:rPr>
              <a:t>3- الإجماع :</a:t>
            </a:r>
          </a:p>
          <a:p>
            <a:pPr algn="just" rtl="1"/>
            <a:r>
              <a:rPr lang="ar-SA" sz="2800" b="1" dirty="0" smtClean="0">
                <a:solidFill>
                  <a:sysClr val="windowText" lastClr="000000"/>
                </a:solidFill>
                <a:cs typeface="AL-Mohanad Bold" pitchFamily="2" charset="-78"/>
              </a:rPr>
              <a:t>يعرف الإجماع بأنه اتفاق المجتهدين من علماء المسلمين على حكم شرعي في واقعة بعد وفاة الرسول صلي الله عليه .وجمهور الفقهاء يشترطون لتحقيق الإجماع  أن  يتفق جميع المجتهدين علي هذا الحكم</a:t>
            </a:r>
            <a:r>
              <a:rPr lang="ar-SA" sz="2800" b="1" dirty="0" smtClean="0">
                <a:cs typeface="AL-Mohanad Bold"/>
              </a:rPr>
              <a:t> </a:t>
            </a:r>
            <a:endParaRPr lang="en-US" sz="2800" b="1" dirty="0">
              <a:cs typeface="AL-Mohanad Bold"/>
            </a:endParaRPr>
          </a:p>
        </p:txBody>
      </p:sp>
      <p:sp>
        <p:nvSpPr>
          <p:cNvPr id="4" name="Slide Number Placeholder 3"/>
          <p:cNvSpPr>
            <a:spLocks noGrp="1"/>
          </p:cNvSpPr>
          <p:nvPr>
            <p:ph type="sldNum" sz="quarter" idx="4294967295"/>
          </p:nvPr>
        </p:nvSpPr>
        <p:spPr>
          <a:xfrm>
            <a:off x="2105025" y="6376988"/>
            <a:ext cx="571500" cy="365125"/>
          </a:xfrm>
          <a:prstGeom prst="rect">
            <a:avLst/>
          </a:prstGeom>
        </p:spPr>
        <p:txBody>
          <a:bodyPr/>
          <a:lstStyle/>
          <a:p>
            <a:pPr>
              <a:defRPr/>
            </a:pPr>
            <a:fld id="{FFF0F569-9724-490C-8368-9A7E0DF21DA7}" type="slidenum">
              <a:rPr lang="ar-SA" smtClean="0"/>
              <a:pPr>
                <a:defRPr/>
              </a:pPr>
              <a:t>7</a:t>
            </a:fld>
            <a:endParaRPr lang="en-US"/>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ar-SA" dirty="0" smtClean="0"/>
              <a:t>المصادر الرسمية الأصلية </a:t>
            </a:r>
            <a:r>
              <a:rPr lang="ar-SA" dirty="0" err="1" smtClean="0"/>
              <a:t>ت</a:t>
            </a:r>
            <a:endParaRPr lang="en-US" dirty="0"/>
          </a:p>
        </p:txBody>
      </p:sp>
      <p:sp>
        <p:nvSpPr>
          <p:cNvPr id="3" name="Content Placeholder 2"/>
          <p:cNvSpPr>
            <a:spLocks noGrp="1"/>
          </p:cNvSpPr>
          <p:nvPr>
            <p:ph idx="1"/>
          </p:nvPr>
        </p:nvSpPr>
        <p:spPr>
          <a:xfrm>
            <a:off x="495300" y="1447800"/>
            <a:ext cx="8915400" cy="4724400"/>
          </a:xfrm>
        </p:spPr>
        <p:txBody>
          <a:bodyPr/>
          <a:lstStyle/>
          <a:p>
            <a:r>
              <a:rPr lang="ar-SA" sz="2800" b="1" dirty="0" smtClean="0">
                <a:solidFill>
                  <a:sysClr val="windowText" lastClr="000000"/>
                </a:solidFill>
                <a:cs typeface="AL-Mohanad Bold" pitchFamily="2" charset="-78"/>
              </a:rPr>
              <a:t>حجية الإجماع</a:t>
            </a:r>
            <a:r>
              <a:rPr lang="ar-SA" sz="2800" dirty="0" smtClean="0">
                <a:solidFill>
                  <a:sysClr val="windowText" lastClr="000000"/>
                </a:solidFill>
                <a:cs typeface="AL-Mohanad Bold" pitchFamily="2" charset="-78"/>
              </a:rPr>
              <a:t>:</a:t>
            </a:r>
            <a:endParaRPr lang="en-US" sz="2800" dirty="0" smtClean="0">
              <a:solidFill>
                <a:sysClr val="windowText" lastClr="000000"/>
              </a:solidFill>
              <a:cs typeface="AL-Mohanad Bold" pitchFamily="2" charset="-78"/>
            </a:endParaRPr>
          </a:p>
          <a:p>
            <a:pPr algn="just" rtl="1"/>
            <a:r>
              <a:rPr lang="ar-SA" sz="2800" b="1" dirty="0" smtClean="0">
                <a:solidFill>
                  <a:sysClr val="windowText" lastClr="000000"/>
                </a:solidFill>
                <a:cs typeface="AL-Mohanad Bold" pitchFamily="2" charset="-78"/>
              </a:rPr>
              <a:t>الإجماع مصدر شرعي يجب العمل به،فإذا أجمع المجتهدون من الأمة علي حكم شرعي تعين علي جميع المسلمين الأخذ بهذا الحكم ولا يجوز لعلماء القرون التالية نقض هذا الإجماع.</a:t>
            </a:r>
          </a:p>
          <a:p>
            <a:pPr rtl="1"/>
            <a:r>
              <a:rPr lang="ar-SA" sz="2800" b="1" dirty="0" smtClean="0">
                <a:solidFill>
                  <a:srgbClr val="FF0000"/>
                </a:solidFill>
              </a:rPr>
              <a:t> </a:t>
            </a:r>
            <a:r>
              <a:rPr lang="ar-SA" sz="2800" b="1" dirty="0" smtClean="0">
                <a:solidFill>
                  <a:srgbClr val="FF0000"/>
                </a:solidFill>
                <a:cs typeface="AL-Mohanad Bold" pitchFamily="2" charset="-78"/>
              </a:rPr>
              <a:t>4- القياس:</a:t>
            </a:r>
            <a:endParaRPr lang="en-US" sz="2800" dirty="0" smtClean="0">
              <a:solidFill>
                <a:srgbClr val="FF0000"/>
              </a:solidFill>
              <a:cs typeface="AL-Mohanad Bold" pitchFamily="2" charset="-78"/>
            </a:endParaRPr>
          </a:p>
          <a:p>
            <a:pPr rtl="1"/>
            <a:r>
              <a:rPr lang="ar-SA" sz="2800" b="1" dirty="0" smtClean="0">
                <a:solidFill>
                  <a:sysClr val="windowText" lastClr="000000"/>
                </a:solidFill>
                <a:cs typeface="AL-Mohanad Bold" pitchFamily="2" charset="-78"/>
              </a:rPr>
              <a:t>القياس في اللغة هو التقدير ،ويمكن تعريفه في الاصطلاح بأنه إلحاق واقعة لم يرد نص بحكمها بواقعة أخري ورد النص بحكمها ،في الحكم الذي ورد به النص لتساوى الواقعتين في علة الحكم.</a:t>
            </a:r>
            <a:endParaRPr lang="en-US" sz="2800" b="1" dirty="0" smtClean="0">
              <a:solidFill>
                <a:sysClr val="windowText" lastClr="000000"/>
              </a:solidFill>
              <a:cs typeface="AL-Mohanad Bold" pitchFamily="2" charset="-78"/>
            </a:endParaRPr>
          </a:p>
          <a:p>
            <a:pPr algn="just" rtl="1"/>
            <a:r>
              <a:rPr lang="ar-SA" sz="2800" b="1" dirty="0" smtClean="0">
                <a:solidFill>
                  <a:sysClr val="windowText" lastClr="000000"/>
                </a:solidFill>
                <a:cs typeface="AL-Mohanad Bold" pitchFamily="2" charset="-78"/>
              </a:rPr>
              <a:t>حجية القياس</a:t>
            </a:r>
            <a:r>
              <a:rPr lang="ar-SA" sz="2800" dirty="0" smtClean="0">
                <a:solidFill>
                  <a:sysClr val="windowText" lastClr="000000"/>
                </a:solidFill>
                <a:cs typeface="AL-Mohanad Bold" pitchFamily="2" charset="-78"/>
              </a:rPr>
              <a:t>: </a:t>
            </a:r>
            <a:endParaRPr lang="en-US" sz="2800" dirty="0" smtClean="0">
              <a:solidFill>
                <a:sysClr val="windowText" lastClr="000000"/>
              </a:solidFill>
              <a:cs typeface="AL-Mohanad Bold" pitchFamily="2" charset="-78"/>
            </a:endParaRPr>
          </a:p>
          <a:p>
            <a:pPr algn="just" rtl="1"/>
            <a:r>
              <a:rPr lang="ar-SA" sz="2800" b="1" dirty="0" smtClean="0">
                <a:solidFill>
                  <a:sysClr val="windowText" lastClr="000000"/>
                </a:solidFill>
                <a:cs typeface="AL-Mohanad Bold" pitchFamily="2" charset="-78"/>
              </a:rPr>
              <a:t>يذهب جمهور العلماء إلي أن القياس حجة شرعية يأتي في المرتبة بعد الكتاب والسنة والإجماع. </a:t>
            </a:r>
            <a:r>
              <a:rPr lang="ar-SA" sz="2800" dirty="0" smtClean="0">
                <a:solidFill>
                  <a:sysClr val="windowText" lastClr="000000"/>
                </a:solidFill>
              </a:rPr>
              <a:t>.</a:t>
            </a:r>
            <a:endParaRPr lang="en-US" sz="2800" b="1" dirty="0" smtClean="0">
              <a:solidFill>
                <a:sysClr val="windowText" lastClr="000000"/>
              </a:solidFill>
              <a:cs typeface="AL-Mohanad Bold" pitchFamily="2" charset="-78"/>
            </a:endParaRPr>
          </a:p>
          <a:p>
            <a:pPr marL="0" indent="0" algn="just" rtl="1" eaLnBrk="1" hangingPunct="1">
              <a:spcBef>
                <a:spcPct val="0"/>
              </a:spcBef>
            </a:pPr>
            <a:endParaRPr lang="en-US" sz="2800" b="1" dirty="0">
              <a:solidFill>
                <a:prstClr val="black"/>
              </a:solidFill>
              <a:latin typeface="Constantia"/>
              <a:cs typeface="AL-Mohanad Bold" pitchFamily="2" charset="-78"/>
            </a:endParaRPr>
          </a:p>
        </p:txBody>
      </p:sp>
      <p:sp>
        <p:nvSpPr>
          <p:cNvPr id="4" name="Slide Number Placeholder 3"/>
          <p:cNvSpPr>
            <a:spLocks noGrp="1"/>
          </p:cNvSpPr>
          <p:nvPr>
            <p:ph type="sldNum" sz="quarter" idx="4294967295"/>
          </p:nvPr>
        </p:nvSpPr>
        <p:spPr>
          <a:xfrm>
            <a:off x="2105025" y="6376988"/>
            <a:ext cx="571500" cy="365125"/>
          </a:xfrm>
          <a:prstGeom prst="rect">
            <a:avLst/>
          </a:prstGeom>
        </p:spPr>
        <p:txBody>
          <a:bodyPr/>
          <a:lstStyle/>
          <a:p>
            <a:pPr>
              <a:defRPr/>
            </a:pPr>
            <a:fld id="{FFF0F569-9724-490C-8368-9A7E0DF21DA7}" type="slidenum">
              <a:rPr lang="ar-SA" smtClean="0"/>
              <a:pPr>
                <a:defRPr/>
              </a:pPr>
              <a:t>8</a:t>
            </a:fld>
            <a:endParaRPr lang="en-US"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ar-SA" dirty="0" smtClean="0"/>
              <a:t>المصادر الرسمية الأصلية </a:t>
            </a:r>
            <a:r>
              <a:rPr lang="ar-SA" dirty="0" err="1" smtClean="0"/>
              <a:t>ت</a:t>
            </a:r>
            <a:endParaRPr lang="en-US" dirty="0"/>
          </a:p>
        </p:txBody>
      </p:sp>
      <p:sp>
        <p:nvSpPr>
          <p:cNvPr id="3" name="Content Placeholder 2"/>
          <p:cNvSpPr>
            <a:spLocks noGrp="1"/>
          </p:cNvSpPr>
          <p:nvPr>
            <p:ph idx="1"/>
          </p:nvPr>
        </p:nvSpPr>
        <p:spPr>
          <a:xfrm>
            <a:off x="495300" y="1447800"/>
            <a:ext cx="8915400" cy="4724400"/>
          </a:xfrm>
        </p:spPr>
        <p:txBody>
          <a:bodyPr/>
          <a:lstStyle/>
          <a:p>
            <a:pPr algn="just" rtl="1"/>
            <a:r>
              <a:rPr lang="ar-SA" sz="2800" b="1" dirty="0" smtClean="0">
                <a:solidFill>
                  <a:srgbClr val="FF0000"/>
                </a:solidFill>
                <a:cs typeface="AL-Mohanad Bold" pitchFamily="2" charset="-78"/>
              </a:rPr>
              <a:t>المصلحة المرسلة:</a:t>
            </a:r>
            <a:endParaRPr lang="en-US" sz="2800" dirty="0" smtClean="0">
              <a:solidFill>
                <a:srgbClr val="FF0000"/>
              </a:solidFill>
              <a:cs typeface="AL-Mohanad Bold" pitchFamily="2" charset="-78"/>
            </a:endParaRPr>
          </a:p>
          <a:p>
            <a:pPr algn="just" rtl="1"/>
            <a:r>
              <a:rPr lang="ar-SA" sz="2800" b="1" dirty="0" smtClean="0">
                <a:solidFill>
                  <a:sysClr val="windowText" lastClr="000000"/>
                </a:solidFill>
                <a:cs typeface="AL-Mohanad Bold" pitchFamily="2" charset="-78"/>
              </a:rPr>
              <a:t>المقصود بالمصلحة هو جلب منفعة أو دفع مضرة ،وكلمة مرسلة تعني أن الشارع أطلقها ولم يقيدها باعتبار ولا بإلغاء.</a:t>
            </a:r>
            <a:endParaRPr lang="en-US" sz="2800" b="1" dirty="0" smtClean="0">
              <a:solidFill>
                <a:sysClr val="windowText" lastClr="000000"/>
              </a:solidFill>
              <a:cs typeface="AL-Mohanad Bold" pitchFamily="2" charset="-78"/>
            </a:endParaRPr>
          </a:p>
          <a:p>
            <a:pPr marL="0" lvl="0" indent="0" algn="just" rtl="1" eaLnBrk="1" hangingPunct="1">
              <a:spcBef>
                <a:spcPct val="0"/>
              </a:spcBef>
            </a:pPr>
            <a:endParaRPr lang="en-US" sz="2800" b="1" dirty="0" smtClean="0">
              <a:solidFill>
                <a:prstClr val="black"/>
              </a:solidFill>
              <a:latin typeface="Constantia"/>
              <a:cs typeface="AL-Mohanad Bold" pitchFamily="2" charset="-78"/>
            </a:endParaRPr>
          </a:p>
          <a:p>
            <a:r>
              <a:rPr lang="en-US" sz="2800" b="1" dirty="0" smtClean="0">
                <a:solidFill>
                  <a:sysClr val="windowText" lastClr="000000"/>
                </a:solidFill>
              </a:rPr>
              <a:t>: </a:t>
            </a:r>
            <a:r>
              <a:rPr lang="ar-SA" sz="2800" b="1" dirty="0" smtClean="0">
                <a:solidFill>
                  <a:sysClr val="windowText" lastClr="000000"/>
                </a:solidFill>
              </a:rPr>
              <a:t>شروط المصلحة المرسلة</a:t>
            </a:r>
            <a:endParaRPr lang="en-US" sz="2800" b="1" dirty="0" smtClean="0">
              <a:solidFill>
                <a:sysClr val="windowText" lastClr="000000"/>
              </a:solidFill>
              <a:cs typeface="AL-Mohanad Bold" pitchFamily="2" charset="-78"/>
            </a:endParaRPr>
          </a:p>
          <a:p>
            <a:r>
              <a:rPr lang="ar-SA" sz="2800" b="1" dirty="0" smtClean="0">
                <a:solidFill>
                  <a:sysClr val="windowText" lastClr="000000"/>
                </a:solidFill>
                <a:cs typeface="AL-Mohanad Bold"/>
              </a:rPr>
              <a:t>1-أن تكون المصلحة معقولة.</a:t>
            </a:r>
          </a:p>
          <a:p>
            <a:r>
              <a:rPr lang="ar-SA" sz="2800" b="1" dirty="0" smtClean="0">
                <a:solidFill>
                  <a:sysClr val="windowText" lastClr="000000"/>
                </a:solidFill>
                <a:cs typeface="AL-Mohanad Bold" pitchFamily="2" charset="-78"/>
              </a:rPr>
              <a:t>2-أن يكون الأخذ بالمصلحة ضروري.</a:t>
            </a:r>
          </a:p>
          <a:p>
            <a:r>
              <a:rPr lang="ar-SA" sz="2800" b="1" dirty="0" smtClean="0">
                <a:solidFill>
                  <a:sysClr val="windowText" lastClr="000000"/>
                </a:solidFill>
                <a:cs typeface="AL-Mohanad Bold" pitchFamily="2" charset="-78"/>
              </a:rPr>
              <a:t>3-أن تكون المصلحة اجتماعية</a:t>
            </a:r>
            <a:endParaRPr lang="en-US" sz="2800" b="1" dirty="0">
              <a:solidFill>
                <a:prstClr val="black"/>
              </a:solidFill>
              <a:latin typeface="Constantia"/>
              <a:cs typeface="AL-Mohanad Bold" pitchFamily="2" charset="-78"/>
            </a:endParaRPr>
          </a:p>
        </p:txBody>
      </p:sp>
      <p:sp>
        <p:nvSpPr>
          <p:cNvPr id="4" name="Slide Number Placeholder 3"/>
          <p:cNvSpPr>
            <a:spLocks noGrp="1"/>
          </p:cNvSpPr>
          <p:nvPr>
            <p:ph type="sldNum" sz="quarter" idx="4294967295"/>
          </p:nvPr>
        </p:nvSpPr>
        <p:spPr>
          <a:xfrm>
            <a:off x="2105025" y="6376988"/>
            <a:ext cx="571500" cy="365125"/>
          </a:xfrm>
          <a:prstGeom prst="rect">
            <a:avLst/>
          </a:prstGeom>
        </p:spPr>
        <p:txBody>
          <a:bodyPr/>
          <a:lstStyle/>
          <a:p>
            <a:pPr>
              <a:defRPr/>
            </a:pPr>
            <a:fld id="{FFF0F569-9724-490C-8368-9A7E0DF21DA7}" type="slidenum">
              <a:rPr lang="ar-SA" smtClean="0"/>
              <a:pPr>
                <a:defRPr/>
              </a:pPr>
              <a:t>9</a:t>
            </a:fld>
            <a:endParaRPr lang="en-US"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Apex">
      <a:dk1>
        <a:sysClr val="windowText" lastClr="000000"/>
      </a:dk1>
      <a:lt1>
        <a:sysClr val="window" lastClr="FFFFFF"/>
      </a:lt1>
      <a:dk2>
        <a:srgbClr val="69676D"/>
      </a:dk2>
      <a:lt2>
        <a:srgbClr val="C9C2D1"/>
      </a:lt2>
      <a:accent1>
        <a:srgbClr val="CEB966"/>
      </a:accent1>
      <a:accent2>
        <a:srgbClr val="9CB084"/>
      </a:accent2>
      <a:accent3>
        <a:srgbClr val="6BB1C9"/>
      </a:accent3>
      <a:accent4>
        <a:srgbClr val="6585CF"/>
      </a:accent4>
      <a:accent5>
        <a:srgbClr val="7E6BC9"/>
      </a:accent5>
      <a:accent6>
        <a:srgbClr val="A379BB"/>
      </a:accent6>
      <a:hlink>
        <a:srgbClr val="410082"/>
      </a:hlink>
      <a:folHlink>
        <a:srgbClr val="93296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سمة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1588</TotalTime>
  <Words>598</Words>
  <Application>Microsoft Office PowerPoint</Application>
  <PresentationFormat>A4 Paper (210x297 mm)‎</PresentationFormat>
  <Paragraphs>72</Paragraphs>
  <Slides>10</Slides>
  <Notes>0</Notes>
  <HiddenSlides>0</HiddenSlides>
  <MMClips>0</MMClips>
  <ScaleCrop>false</ScaleCrop>
  <HeadingPairs>
    <vt:vector size="4" baseType="variant">
      <vt:variant>
        <vt:lpstr>سمة</vt:lpstr>
      </vt:variant>
      <vt:variant>
        <vt:i4>1</vt:i4>
      </vt:variant>
      <vt:variant>
        <vt:lpstr>عناوين الشرائح</vt:lpstr>
      </vt:variant>
      <vt:variant>
        <vt:i4>10</vt:i4>
      </vt:variant>
    </vt:vector>
  </HeadingPairs>
  <TitlesOfParts>
    <vt:vector size="11" baseType="lpstr">
      <vt:lpstr>Office Theme</vt:lpstr>
      <vt:lpstr>الشريحة 1</vt:lpstr>
      <vt:lpstr>الشريحة 2</vt:lpstr>
      <vt:lpstr>مصادر القاعدة القانونية</vt:lpstr>
      <vt:lpstr>المصادر الرسمية الأصلية </vt:lpstr>
      <vt:lpstr>المصادر الرسمية الأصلية ت</vt:lpstr>
      <vt:lpstr>المصادر الرسمية الأصلية ت</vt:lpstr>
      <vt:lpstr>المصادر الرسمية الأصلية ت</vt:lpstr>
      <vt:lpstr>المصادر الرسمية الأصلية ت</vt:lpstr>
      <vt:lpstr>المصادر الرسمية الأصلية ت</vt:lpstr>
      <vt:lpstr>الشريحة 10</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user</cp:lastModifiedBy>
  <cp:revision>127</cp:revision>
  <dcterms:created xsi:type="dcterms:W3CDTF">2009-10-14T19:14:34Z</dcterms:created>
  <dcterms:modified xsi:type="dcterms:W3CDTF">2014-10-22T08:18:56Z</dcterms:modified>
</cp:coreProperties>
</file>