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303" r:id="rId2"/>
    <p:sldId id="257" r:id="rId3"/>
    <p:sldId id="309" r:id="rId4"/>
    <p:sldId id="312" r:id="rId5"/>
    <p:sldId id="306" r:id="rId6"/>
    <p:sldId id="313" r:id="rId7"/>
    <p:sldId id="310" r:id="rId8"/>
    <p:sldId id="307"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0" d="100"/>
          <a:sy n="60" d="100"/>
        </p:scale>
        <p:origin x="-1290"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28/12/1435</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السادسة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ت</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الأصلية </a:t>
            </a:r>
            <a:r>
              <a:rPr lang="ar-SA" sz="4000" dirty="0" err="1" smtClean="0"/>
              <a:t>ت</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3600" dirty="0" smtClean="0"/>
              <a:t>ثانيا:التشريع</a:t>
            </a:r>
            <a:endParaRPr lang="ar-SA" sz="3600" dirty="0" smtClean="0">
              <a:cs typeface="Simplified Arabic" pitchFamily="2" charset="-78"/>
            </a:endParaRPr>
          </a:p>
          <a:p>
            <a:pPr algn="just" rtl="1"/>
            <a:r>
              <a:rPr lang="ar-SA" sz="2800" b="1" dirty="0" smtClean="0">
                <a:solidFill>
                  <a:sysClr val="windowText" lastClr="000000"/>
                </a:solidFill>
                <a:cs typeface="AL-Mohanad Bold" pitchFamily="2" charset="-78"/>
              </a:rPr>
              <a:t>يقصد بالتشريع كمصدر  رسمي للقانون ،وضع القواعد القانونية في صورة مكتوبة عن طريق السلطة المختصة التي يخولها نظام الدولة أو دستورها هذا الاختصاص.</a:t>
            </a:r>
            <a:endParaRPr lang="en-US" sz="2800" dirty="0" smtClean="0">
              <a:solidFill>
                <a:sysClr val="windowText" lastClr="000000"/>
              </a:solidFill>
              <a:cs typeface="AL-Mohanad Bold" pitchFamily="2" charset="-78"/>
            </a:endParaRPr>
          </a:p>
          <a:p>
            <a:pPr rtl="1">
              <a:buFont typeface="Wingdings" pitchFamily="2" charset="2"/>
              <a:buChar char="v"/>
            </a:pPr>
            <a:r>
              <a:rPr lang="ar-JO" sz="2800" b="1" dirty="0" smtClean="0"/>
              <a:t>مزايا التشريع</a:t>
            </a:r>
            <a:r>
              <a:rPr lang="ar-JO" sz="2800" dirty="0" smtClean="0"/>
              <a:t>  ( القدرة على مواجهة المستجدات – التقنين- الوحدة القانونية- وسيلة إصلاحية</a:t>
            </a:r>
            <a:r>
              <a:rPr lang="ar-JO" sz="2800" b="1" dirty="0" smtClean="0"/>
              <a:t>)</a:t>
            </a:r>
            <a:endParaRPr lang="en-US" sz="2800" dirty="0" smtClean="0"/>
          </a:p>
          <a:p>
            <a:pPr rtl="1">
              <a:buFont typeface="Wingdings" pitchFamily="2" charset="2"/>
              <a:buChar char="v"/>
            </a:pPr>
            <a:r>
              <a:rPr lang="ar-SA" sz="2800" dirty="0" smtClean="0"/>
              <a:t>عيوب التشريع ( الجمود </a:t>
            </a:r>
            <a:r>
              <a:rPr lang="ar-JO" sz="2800" dirty="0" smtClean="0"/>
              <a:t>– </a:t>
            </a:r>
            <a:r>
              <a:rPr lang="ar-SA" sz="2800" dirty="0" smtClean="0"/>
              <a:t>غير مناسب لظروف المجتمع- صدوره من السلطة )</a:t>
            </a:r>
            <a:endParaRPr lang="ar-EG" sz="2800" dirty="0" smtClean="0">
              <a:cs typeface="Simplified Arabic" pitchFamily="2" charset="-78"/>
            </a:endParaRPr>
          </a:p>
          <a:p>
            <a:pPr rtl="1" eaLnBrk="1" hangingPunct="1">
              <a:buFont typeface="Wingdings" pitchFamily="2" charset="2"/>
              <a:buChar char="v"/>
            </a:pPr>
            <a:r>
              <a:rPr lang="ar-EG" sz="2800" dirty="0" smtClean="0">
                <a:cs typeface="Simplified Arabic" pitchFamily="2" charset="-78"/>
              </a:rPr>
              <a:t>ينقسم التشريع إلى عدة أقسام هي</a:t>
            </a:r>
            <a:r>
              <a:rPr lang="ar-SA" sz="2800" dirty="0" smtClean="0">
                <a:cs typeface="Simplified Arabic" pitchFamily="2" charset="-78"/>
              </a:rPr>
              <a:t>: </a:t>
            </a:r>
            <a:r>
              <a:rPr lang="ar-SA" sz="2800" u="sng" dirty="0" smtClean="0">
                <a:cs typeface="Simplified Arabic" pitchFamily="2" charset="-78"/>
              </a:rPr>
              <a:t>التشريع الأساسي  والتشريع العادي والتشريع الفرعي.</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التشريع</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buFont typeface="Wingdings" pitchFamily="2" charset="2"/>
              <a:buChar char="v"/>
            </a:pPr>
            <a:r>
              <a:rPr lang="ar-SA" sz="2800" dirty="0" smtClean="0">
                <a:solidFill>
                  <a:srgbClr val="FF0000"/>
                </a:solidFill>
                <a:cs typeface="Simplified Arabic" pitchFamily="2" charset="-78"/>
              </a:rPr>
              <a:t>التدرج التشريعي </a:t>
            </a:r>
          </a:p>
          <a:p>
            <a:pPr algn="just" rtl="1" eaLnBrk="1" hangingPunct="1"/>
            <a:r>
              <a:rPr lang="ar-SA" sz="2800" b="1" dirty="0" smtClean="0">
                <a:solidFill>
                  <a:sysClr val="windowText" lastClr="000000"/>
                </a:solidFill>
                <a:cs typeface="AL-Mohanad Bold" pitchFamily="2" charset="-78"/>
              </a:rPr>
              <a:t>وتتدرج التشريعات بحسب أهميتها بحيث يأتي في المقدمة التشريع الأساسي ،ثم يليه التشريع العادي ثم يليه التشريع الفرعي.ويترتب علي هذا التدرج قاعدة هامة مقتضاها أن التشريع الأدنى مرتبة لا يجوز أن يخالف التشريع الأعلى مرتبة منه ،فلا يجوز للتشريع العادي أن يخالف التشريع الأساسي ولا يجوز للتشريع الفرعي أن يخالف التشريع الأساسي أو التشريع العادي، وتعرف هذه القاعدة بتدرج التشريعات.</a:t>
            </a:r>
            <a:endParaRPr lang="en-US" sz="2800" b="1" dirty="0" smtClean="0">
              <a:solidFill>
                <a:sysClr val="windowText" lastClr="000000"/>
              </a:solidFill>
              <a:cs typeface="AL-Mohanad Bold" pitchFamily="2" charset="-78"/>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أولا:</a:t>
            </a:r>
            <a:r>
              <a:rPr lang="ar-EG" sz="2800" b="1" dirty="0" smtClean="0">
                <a:cs typeface="Simplified Arabic" pitchFamily="2" charset="-78"/>
              </a:rPr>
              <a:t>التشريع الأساسي (الدستور)</a:t>
            </a:r>
            <a:r>
              <a:rPr lang="ar-SA" sz="2800" b="1" dirty="0" smtClean="0">
                <a:cs typeface="Simplified Arabic" pitchFamily="2" charset="-78"/>
              </a:rPr>
              <a:t> </a:t>
            </a:r>
          </a:p>
          <a:p>
            <a:pPr algn="just" rtl="1" eaLnBrk="1" hangingPunct="1">
              <a:lnSpc>
                <a:spcPct val="90000"/>
              </a:lnSpc>
            </a:pPr>
            <a:r>
              <a:rPr lang="ar-SA" sz="2800" b="1" dirty="0" smtClean="0">
                <a:solidFill>
                  <a:sysClr val="windowText" lastClr="000000"/>
                </a:solidFill>
                <a:cs typeface="AL-Mohanad Bold" pitchFamily="2" charset="-78"/>
              </a:rPr>
              <a:t>يقصد بالتشريع الأساسي أو الدستور مجموعة القواعد القانونية التي تحدد شكل الدولة ونظام الحكم فيها والسلطات العامة  </a:t>
            </a:r>
            <a:r>
              <a:rPr lang="ar-SA" sz="2800" b="1" dirty="0" err="1" smtClean="0">
                <a:solidFill>
                  <a:sysClr val="windowText" lastClr="000000"/>
                </a:solidFill>
                <a:cs typeface="AL-Mohanad Bold" pitchFamily="2" charset="-78"/>
              </a:rPr>
              <a:t>بها</a:t>
            </a:r>
            <a:r>
              <a:rPr lang="ar-SA" sz="2800" b="1" dirty="0" smtClean="0">
                <a:solidFill>
                  <a:sysClr val="windowText" lastClr="000000"/>
                </a:solidFill>
                <a:cs typeface="AL-Mohanad Bold" pitchFamily="2" charset="-78"/>
              </a:rPr>
              <a:t> ,وكذلك الحقوق والحريات والواجبات العامة للأفراد .</a:t>
            </a:r>
            <a:endParaRPr lang="ar-SA" sz="2800" b="1" dirty="0" smtClean="0">
              <a:cs typeface="Simplified Arabic" pitchFamily="2" charset="-78"/>
            </a:endParaRPr>
          </a:p>
          <a:p>
            <a:pPr lvl="0" rtl="1">
              <a:buFont typeface="Wingdings" pitchFamily="2" charset="2"/>
              <a:buChar char="v"/>
            </a:pPr>
            <a:r>
              <a:rPr lang="ar-SA" sz="2800" dirty="0" smtClean="0"/>
              <a:t> طرق إنشاء الدساتير</a:t>
            </a:r>
          </a:p>
          <a:p>
            <a:pPr rtl="1">
              <a:buFont typeface="Wingdings" pitchFamily="2" charset="2"/>
              <a:buChar char="v"/>
            </a:pPr>
            <a:r>
              <a:rPr lang="ar-SA" sz="2800" b="1" dirty="0" smtClean="0">
                <a:solidFill>
                  <a:sysClr val="windowText" lastClr="000000"/>
                </a:solidFill>
                <a:cs typeface="AL-Mohanad Bold" pitchFamily="2" charset="-78"/>
              </a:rPr>
              <a:t>كما تختلف طرق وضع الدساتير تختلف طرق تعديلها حسب الطريقة الواردة في الدستور ذاته. وفي هذا الخصوص تنقسم الدساتير إلي دساتير مرنة ودساتير جامدة .</a:t>
            </a:r>
          </a:p>
          <a:p>
            <a:pPr algn="just" rtl="1">
              <a:buFont typeface="Wingdings" pitchFamily="2" charset="2"/>
              <a:buChar char="v"/>
            </a:pPr>
            <a:r>
              <a:rPr lang="ar-SA" sz="2800" b="1" dirty="0" smtClean="0">
                <a:solidFill>
                  <a:sysClr val="windowText" lastClr="000000"/>
                </a:solidFill>
                <a:cs typeface="AL-Mohanad Bold"/>
              </a:rPr>
              <a:t>والتشريع الأساسي في المملكة العربية السعودية هو النظام الأساسي للحكم الذي صدر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المرسوم الملكي رقم </a:t>
            </a:r>
            <a:r>
              <a:rPr lang="ar-SA" sz="2800" b="1" dirty="0" err="1" smtClean="0">
                <a:solidFill>
                  <a:sysClr val="windowText" lastClr="000000"/>
                </a:solidFill>
                <a:cs typeface="AL-Mohanad Bold"/>
              </a:rPr>
              <a:t>أ</a:t>
            </a:r>
            <a:r>
              <a:rPr lang="ar-SA" sz="2800" b="1" dirty="0" smtClean="0">
                <a:solidFill>
                  <a:sysClr val="windowText" lastClr="000000"/>
                </a:solidFill>
                <a:cs typeface="AL-Mohanad Bold"/>
              </a:rPr>
              <a:t>/90 بتاريخ 27/ 8/ 1412 هـ  الموافق أول مارس 1992مـ</a:t>
            </a:r>
            <a:endParaRPr lang="en-US" sz="2800" b="1" dirty="0" smtClean="0">
              <a:solidFill>
                <a:sysClr val="windowText" lastClr="000000"/>
              </a:solidFill>
              <a:cs typeface="AL-Mohanad Bold" pitchFamily="2" charset="-78"/>
            </a:endParaRPr>
          </a:p>
          <a:p>
            <a:pPr lvl="0" rtl="1">
              <a:buFont typeface="Wingdings" pitchFamily="2" charset="2"/>
              <a:buChar char="v"/>
            </a:pP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ثانياً: التشريع العادي ( القانون)</a:t>
            </a:r>
          </a:p>
          <a:p>
            <a:pPr algn="just" rtl="1" eaLnBrk="1" hangingPunct="1">
              <a:buClr>
                <a:schemeClr val="tx1"/>
              </a:buClr>
              <a:buFont typeface="Wingdings" pitchFamily="2" charset="2"/>
              <a:buChar char="v"/>
            </a:pPr>
            <a:r>
              <a:rPr lang="ar-SA" sz="2800" b="1" dirty="0" smtClean="0">
                <a:solidFill>
                  <a:sysClr val="windowText" lastClr="000000"/>
                </a:solidFill>
                <a:cs typeface="AL-Mohanad Bold" pitchFamily="2" charset="-78"/>
              </a:rPr>
              <a:t>يقصد بالتشريع العادي مجموعة القواعد القانونية المكتوبة الصادرة عن السلطة التي  ينص دستور الدولة علي إعطائها سلطة التشريع "السلطة التشريعية "ويسمي هذا النوع من التشريعات بالقانون أو النظام .</a:t>
            </a:r>
          </a:p>
          <a:p>
            <a:pPr algn="just" rtl="1"/>
            <a:r>
              <a:rPr lang="ar-SA" sz="2800" b="1" dirty="0" smtClean="0">
                <a:solidFill>
                  <a:sysClr val="windowText" lastClr="000000"/>
                </a:solidFill>
                <a:cs typeface="AL-Mohanad Bold" pitchFamily="2" charset="-78"/>
              </a:rPr>
              <a:t> </a:t>
            </a:r>
            <a:r>
              <a:rPr lang="ar-SA" sz="2800" b="1" dirty="0" smtClean="0">
                <a:solidFill>
                  <a:sysClr val="windowText" lastClr="000000"/>
                </a:solidFill>
              </a:rPr>
              <a:t>و</a:t>
            </a:r>
            <a:r>
              <a:rPr lang="ar-SA" sz="2800" b="1" dirty="0" smtClean="0">
                <a:solidFill>
                  <a:sysClr val="windowText" lastClr="000000"/>
                </a:solidFill>
                <a:cs typeface="AL-Mohanad Bold" pitchFamily="2" charset="-78"/>
              </a:rPr>
              <a:t>في المملكة العربية السعودية يستخدم مصطلح السلطة التنظيمية –وفقا لما جاء بالمادة44من النظام الأساسي للحكم –عوضا عن مسمي السلطة التشريعية</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eaLnBrk="1" hangingPunct="1">
              <a:buClr>
                <a:schemeClr val="tx1"/>
              </a:buClr>
            </a:pPr>
            <a:r>
              <a:rPr lang="ar-SA" sz="2800" b="1" dirty="0" smtClean="0">
                <a:solidFill>
                  <a:sysClr val="windowText" lastClr="000000"/>
                </a:solidFill>
                <a:cs typeface="AL-Mohanad Bold" pitchFamily="2" charset="-78"/>
              </a:rPr>
              <a:t>والسلطة التي أعطيت بموجب النظام سلطة سن الأنظمة واللوائح تتمثل في مجلس الوزراء ويعاونه في ذلك مجلس الشورى.</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t>مراحل سن ونفاذ التشريع</a:t>
            </a:r>
            <a:endParaRPr lang="en-US" sz="3600" dirty="0"/>
          </a:p>
        </p:txBody>
      </p:sp>
      <p:sp>
        <p:nvSpPr>
          <p:cNvPr id="3" name="Content Placeholder 2"/>
          <p:cNvSpPr>
            <a:spLocks noGrp="1"/>
          </p:cNvSpPr>
          <p:nvPr>
            <p:ph idx="1"/>
          </p:nvPr>
        </p:nvSpPr>
        <p:spPr/>
        <p:txBody>
          <a:bodyPr/>
          <a:lstStyle/>
          <a:p>
            <a:pPr marL="533400" indent="-533400" rtl="1">
              <a:buClr>
                <a:schemeClr val="tx1"/>
              </a:buClr>
              <a:buFont typeface="Wingdings" pitchFamily="2" charset="2"/>
              <a:buChar char="v"/>
            </a:pPr>
            <a:r>
              <a:rPr lang="ar-SA" sz="2000" dirty="0" smtClean="0">
                <a:cs typeface="Simplified Arabic" pitchFamily="2" charset="-78"/>
              </a:rPr>
              <a:t>حتى يكون التشريع العادي ملزمًا للمخاطبين بأحكامه، فإنه يجب أن يمر بمرحلتين : </a:t>
            </a:r>
            <a:r>
              <a:rPr lang="en-GB" sz="2000" dirty="0" smtClean="0">
                <a:cs typeface="Simplified Arabic" pitchFamily="2" charset="-78"/>
              </a:rPr>
              <a:t> </a:t>
            </a:r>
            <a:endParaRPr lang="ar-SA" sz="2000" dirty="0" smtClean="0">
              <a:cs typeface="Simplified Arabic" pitchFamily="2" charset="-78"/>
            </a:endParaRPr>
          </a:p>
          <a:p>
            <a:pPr marL="533400" indent="-533400" rtl="1">
              <a:buClr>
                <a:schemeClr val="tx1"/>
              </a:buClr>
              <a:buFont typeface="Wingdings" pitchFamily="2" charset="2"/>
              <a:buChar char="v"/>
            </a:pPr>
            <a:r>
              <a:rPr lang="ar-SA" sz="2000" b="1" dirty="0" smtClean="0">
                <a:cs typeface="Simplified Arabic" pitchFamily="2" charset="-78"/>
              </a:rPr>
              <a:t>المرحلة الأولى: سن التشريع</a:t>
            </a:r>
            <a:r>
              <a:rPr lang="en-GB" sz="2000" b="1" dirty="0" smtClean="0">
                <a:cs typeface="Simplified Arabic" pitchFamily="2" charset="-78"/>
              </a:rPr>
              <a:t> </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الاقتراح </a:t>
            </a:r>
            <a:r>
              <a:rPr lang="ar-SA" sz="2000" dirty="0" smtClean="0">
                <a:cs typeface="Simplified Arabic" pitchFamily="2" charset="-78"/>
              </a:rPr>
              <a:t>( مشروع نظام او تعديله – مادة 23 من نظام مجلس الشورى ومادة 22 من نظام مجلس الوزراء) </a:t>
            </a:r>
            <a:r>
              <a:rPr lang="en-US" sz="2000" dirty="0" smtClean="0">
                <a:cs typeface="Simplified Arabic" pitchFamily="2" charset="-78"/>
              </a:rPr>
              <a:t>-&lt;-  </a:t>
            </a:r>
            <a:r>
              <a:rPr lang="ar-SA" sz="2000" dirty="0" smtClean="0">
                <a:cs typeface="Simplified Arabic" pitchFamily="2" charset="-78"/>
              </a:rPr>
              <a:t>هيئة الخبراء</a:t>
            </a:r>
          </a:p>
          <a:p>
            <a:pPr marL="533400" indent="-533400" rtl="1">
              <a:buFont typeface="Wingdings" pitchFamily="2" charset="2"/>
              <a:buAutoNum type="arabicPeriod"/>
            </a:pPr>
            <a:r>
              <a:rPr lang="ar-SA" sz="2000" b="1" dirty="0" smtClean="0">
                <a:cs typeface="Simplified Arabic" pitchFamily="2" charset="-78"/>
              </a:rPr>
              <a:t>مرحلة التصويت</a:t>
            </a:r>
          </a:p>
          <a:p>
            <a:pPr marL="533400" indent="-533400" rtl="1">
              <a:buFont typeface="Wingdings" pitchFamily="2" charset="2"/>
              <a:buAutoNum type="arabicPeriod"/>
            </a:pPr>
            <a:r>
              <a:rPr lang="ar-SA" sz="2000" b="1" dirty="0" smtClean="0">
                <a:cs typeface="Simplified Arabic" pitchFamily="2" charset="-78"/>
              </a:rPr>
              <a:t>مرحلة التصديق (</a:t>
            </a:r>
            <a:r>
              <a:rPr lang="ar-EG" sz="2000" dirty="0" smtClean="0">
                <a:cs typeface="Simplified Arabic" pitchFamily="2" charset="-78"/>
              </a:rPr>
              <a:t>توقيع الملك على قرار مجلس الوزراء يعني المصادقة على مشروع النظام المقترح</a:t>
            </a:r>
            <a:r>
              <a:rPr lang="ar-SA" sz="2000" dirty="0" smtClean="0">
                <a:cs typeface="Simplified Arabic" pitchFamily="2" charset="-78"/>
              </a:rPr>
              <a:t>) _ يتحول من مجرد مشروع الى قانون</a:t>
            </a:r>
            <a:endParaRPr lang="ar-SA" sz="2000" b="1" dirty="0" smtClean="0">
              <a:cs typeface="Simplified Arabic" pitchFamily="2" charset="-78"/>
            </a:endParaRPr>
          </a:p>
          <a:p>
            <a:pPr marL="533400" indent="-533400" rtl="1"/>
            <a:r>
              <a:rPr lang="ar-SA" sz="2000" b="1" dirty="0" smtClean="0">
                <a:cs typeface="Simplified Arabic" pitchFamily="2" charset="-78"/>
              </a:rPr>
              <a:t>ثانياً: </a:t>
            </a:r>
            <a:r>
              <a:rPr lang="ar-SA" sz="2000" b="1" dirty="0" smtClean="0"/>
              <a:t>نفاذ التشريع</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مرحلة الإصدار </a:t>
            </a:r>
          </a:p>
          <a:p>
            <a:pPr marL="533400" indent="-533400" rtl="1">
              <a:buFont typeface="Wingdings" pitchFamily="2" charset="2"/>
              <a:buAutoNum type="arabicPeriod"/>
            </a:pPr>
            <a:r>
              <a:rPr lang="ar-SA" sz="2000" b="1" dirty="0" smtClean="0">
                <a:cs typeface="Simplified Arabic" pitchFamily="2" charset="-78"/>
              </a:rPr>
              <a:t>مرحلة النشر (مادة 71 من النظام الاساسي للحكم) – مبدأ عدم جواز الاعتذار بالجهل بالقانون</a:t>
            </a:r>
          </a:p>
          <a:p>
            <a:r>
              <a:rPr lang="ar-SA" sz="2000" b="1" dirty="0" smtClean="0">
                <a:solidFill>
                  <a:sysClr val="windowText" lastClr="000000"/>
                </a:solidFill>
                <a:cs typeface="AL-Mohanad Bold" pitchFamily="2" charset="-78"/>
              </a:rPr>
              <a:t>بمجرد نشر التشريع في الجريدة الرسمية يفترض علم كافة الناس </a:t>
            </a:r>
            <a:r>
              <a:rPr lang="ar-SA" sz="2000" b="1" dirty="0" err="1" smtClean="0">
                <a:solidFill>
                  <a:sysClr val="windowText" lastClr="000000"/>
                </a:solidFill>
                <a:cs typeface="AL-Mohanad Bold" pitchFamily="2" charset="-78"/>
              </a:rPr>
              <a:t>به</a:t>
            </a:r>
            <a:r>
              <a:rPr lang="ar-SA" sz="2000" b="1" dirty="0" smtClean="0">
                <a:solidFill>
                  <a:sysClr val="windowText" lastClr="000000"/>
                </a:solidFill>
                <a:cs typeface="AL-Mohanad Bold" pitchFamily="2" charset="-78"/>
              </a:rPr>
              <a:t> ولا يقبل منهم الإدعاء بعدم العلم بالقانون.</a:t>
            </a:r>
            <a:endParaRPr lang="en-US" sz="2000" b="1" dirty="0" smtClean="0">
              <a:solidFill>
                <a:sysClr val="windowText" lastClr="000000"/>
              </a:solidFill>
              <a:cs typeface="AL-Mohanad Bold" pitchFamily="2" charset="-78"/>
            </a:endParaRPr>
          </a:p>
          <a:p>
            <a:r>
              <a:rPr lang="ar-SA" sz="2000" b="1" dirty="0" smtClean="0">
                <a:solidFill>
                  <a:sysClr val="windowText" lastClr="000000"/>
                </a:solidFill>
                <a:cs typeface="AL-Mohanad Bold" pitchFamily="2" charset="-78"/>
              </a:rPr>
              <a:t>ويعبر عن ذلك بقاعدة مشهورة هي </a:t>
            </a:r>
            <a:r>
              <a:rPr lang="ar-SA" sz="2000" dirty="0" smtClean="0">
                <a:solidFill>
                  <a:sysClr val="windowText" lastClr="000000"/>
                </a:solidFill>
                <a:cs typeface="AL-Mohanad Bold" pitchFamily="2" charset="-78"/>
              </a:rPr>
              <a:t>"</a:t>
            </a:r>
            <a:r>
              <a:rPr lang="ar-SA" sz="2000" b="1" dirty="0" smtClean="0">
                <a:solidFill>
                  <a:sysClr val="windowText" lastClr="000000"/>
                </a:solidFill>
                <a:cs typeface="AL-Mohanad Bold" pitchFamily="2" charset="-78"/>
              </a:rPr>
              <a:t>عدم جواز الاعتذار بجهل القانون</a:t>
            </a:r>
            <a:r>
              <a:rPr lang="ar-SA" sz="2000" dirty="0" smtClean="0">
                <a:solidFill>
                  <a:sysClr val="windowText" lastClr="000000"/>
                </a:solidFill>
                <a:cs typeface="AL-Mohanad Bold" pitchFamily="2" charset="-78"/>
              </a:rPr>
              <a:t>"</a:t>
            </a:r>
            <a:endParaRPr lang="en-GB" sz="2000" b="1" dirty="0" smtClean="0">
              <a:cs typeface="Simplified Arabic"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ثالثا: </a:t>
            </a:r>
            <a:r>
              <a:rPr lang="ar-EG" dirty="0" smtClean="0"/>
              <a:t>التشريع الفرعي (اللائح</a:t>
            </a:r>
            <a:r>
              <a:rPr lang="ar-SA" dirty="0" smtClean="0"/>
              <a:t>ي)</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lnSpc>
                <a:spcPct val="80000"/>
              </a:lnSpc>
              <a:buFont typeface="Wingdings" pitchFamily="2" charset="2"/>
              <a:buChar char="v"/>
            </a:pPr>
            <a:r>
              <a:rPr lang="ar-EG" sz="2800" b="1" dirty="0" smtClean="0">
                <a:latin typeface="AngsanaUPC" pitchFamily="18" charset="-34"/>
                <a:cs typeface="AL-Mohanad Bold"/>
              </a:rPr>
              <a:t>يعرف التشريع الفرعي بأنه مجموعة القواعد القانونية </a:t>
            </a:r>
            <a:r>
              <a:rPr lang="ar-SA" sz="2800" b="1" dirty="0" smtClean="0">
                <a:latin typeface="AngsanaUPC" pitchFamily="18" charset="-34"/>
                <a:cs typeface="AL-Mohanad Bold"/>
              </a:rPr>
              <a:t>التي تصدر من قبل </a:t>
            </a:r>
            <a:r>
              <a:rPr lang="ar-SA" sz="2800" b="1" u="sng" dirty="0" smtClean="0">
                <a:latin typeface="AngsanaUPC" pitchFamily="18" charset="-34"/>
                <a:cs typeface="AL-Mohanad Bold"/>
              </a:rPr>
              <a:t>السلطة التنفيذية </a:t>
            </a:r>
            <a:r>
              <a:rPr lang="ar-SA" sz="2800" b="1" dirty="0" smtClean="0">
                <a:latin typeface="AngsanaUPC" pitchFamily="18" charset="-34"/>
                <a:cs typeface="AL-Mohanad Bold"/>
              </a:rPr>
              <a:t>بمقتضى الاختصاص الممنوح لها في الدستور. وتعرف هذه القواعد القانونية باللوائح.</a:t>
            </a:r>
          </a:p>
          <a:p>
            <a:pPr algn="just" rtl="1">
              <a:lnSpc>
                <a:spcPct val="80000"/>
              </a:lnSpc>
              <a:buFont typeface="Wingdings" pitchFamily="2" charset="2"/>
              <a:buChar char="v"/>
            </a:pPr>
            <a:r>
              <a:rPr lang="ar-SA" sz="2800" b="1" dirty="0" smtClean="0">
                <a:solidFill>
                  <a:sysClr val="windowText" lastClr="000000"/>
                </a:solidFill>
                <a:latin typeface="AngsanaUPC" pitchFamily="18" charset="-34"/>
                <a:cs typeface="AL-Mohanad Bold"/>
              </a:rPr>
              <a:t>ويتعين لصحة اللوائح أن تكون متفقة مع النص الأعلى منها وهو التشريع العادي أو التشريع الأساسي من باب أولي، وإلا كانت معيبة بعدم الدستورية أو عدم النظامية"المشروعية "ويوجد ثلاثة أنواع من اللوائح هى :</a:t>
            </a:r>
          </a:p>
          <a:p>
            <a:pPr algn="just" rtl="1">
              <a:lnSpc>
                <a:spcPct val="80000"/>
              </a:lnSpc>
            </a:pPr>
            <a:r>
              <a:rPr lang="ar-SA" sz="2800" b="1" dirty="0" smtClean="0">
                <a:solidFill>
                  <a:sysClr val="windowText" lastClr="000000"/>
                </a:solidFill>
                <a:latin typeface="AngsanaUPC" pitchFamily="18" charset="-34"/>
                <a:cs typeface="AL-Mohanad Bold"/>
              </a:rPr>
              <a:t>1- اللائحة التنفيذية</a:t>
            </a:r>
          </a:p>
          <a:p>
            <a:pPr algn="just" rtl="1">
              <a:lnSpc>
                <a:spcPct val="80000"/>
              </a:lnSpc>
            </a:pPr>
            <a:r>
              <a:rPr lang="ar-SA" sz="2800" b="1" dirty="0" smtClean="0">
                <a:solidFill>
                  <a:sysClr val="windowText" lastClr="000000"/>
                </a:solidFill>
                <a:latin typeface="AngsanaUPC" pitchFamily="18" charset="-34"/>
                <a:cs typeface="AL-Mohanad Bold"/>
              </a:rPr>
              <a:t>2- اللائحة التنظيمية </a:t>
            </a:r>
          </a:p>
          <a:p>
            <a:pPr algn="just" rtl="1">
              <a:lnSpc>
                <a:spcPct val="80000"/>
              </a:lnSpc>
            </a:pPr>
            <a:r>
              <a:rPr lang="ar-SA" sz="2800" b="1" smtClean="0">
                <a:solidFill>
                  <a:sysClr val="windowText" lastClr="000000"/>
                </a:solidFill>
                <a:latin typeface="AngsanaUPC" pitchFamily="18" charset="-34"/>
                <a:cs typeface="AL-Mohanad Bold"/>
              </a:rPr>
              <a:t>3- اللائحة </a:t>
            </a:r>
            <a:r>
              <a:rPr lang="ar-SA" sz="2800" b="1" dirty="0" smtClean="0">
                <a:solidFill>
                  <a:sysClr val="windowText" lastClr="000000"/>
                </a:solidFill>
                <a:latin typeface="AngsanaUPC" pitchFamily="18" charset="-34"/>
                <a:cs typeface="AL-Mohanad Bold"/>
              </a:rPr>
              <a:t>الضبطية</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1643</TotalTime>
  <Words>492</Words>
  <Application>Microsoft Office PowerPoint</Application>
  <PresentationFormat>A4 Paper (210x297 mm)‎</PresentationFormat>
  <Paragraphs>56</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الشريحة 2</vt:lpstr>
      <vt:lpstr>المصادر الرسمية الأصلية ت</vt:lpstr>
      <vt:lpstr>التشريع</vt:lpstr>
      <vt:lpstr>أنواع التشريع</vt:lpstr>
      <vt:lpstr>أنواع التشريع</vt:lpstr>
      <vt:lpstr>مراحل سن ونفاذ التشريع</vt:lpstr>
      <vt:lpstr>ثالثا: التشريع الفرعي (اللائحي)</vt:lpstr>
      <vt:lpstr>الشريحة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136</cp:revision>
  <dcterms:created xsi:type="dcterms:W3CDTF">2009-10-14T19:14:34Z</dcterms:created>
  <dcterms:modified xsi:type="dcterms:W3CDTF">2014-10-22T08:19:46Z</dcterms:modified>
</cp:coreProperties>
</file>