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10" r:id="rId3"/>
    <p:sldId id="311" r:id="rId4"/>
    <p:sldId id="314" r:id="rId5"/>
    <p:sldId id="315" r:id="rId6"/>
    <p:sldId id="319" r:id="rId7"/>
    <p:sldId id="320" r:id="rId8"/>
    <p:sldId id="321" r:id="rId9"/>
    <p:sldId id="322" r:id="rId10"/>
    <p:sldId id="318" r:id="rId11"/>
    <p:sldId id="316" r:id="rId12"/>
    <p:sldId id="317" r:id="rId13"/>
    <p:sldId id="313"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4" autoAdjust="0"/>
  </p:normalViewPr>
  <p:slideViewPr>
    <p:cSldViewPr>
      <p:cViewPr>
        <p:scale>
          <a:sx n="67" d="100"/>
          <a:sy n="67" d="100"/>
        </p:scale>
        <p:origin x="-1302" y="-23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C00000"/>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مبادئ </a:t>
            </a:r>
            <a:r>
              <a:rPr lang="ar-EG" sz="2800" b="1" dirty="0" smtClean="0">
                <a:solidFill>
                  <a:srgbClr val="7F7F7F"/>
                </a:solidFill>
                <a:latin typeface="Calibri" pitchFamily="34" charset="0"/>
                <a:cs typeface="Times New Roman" pitchFamily="18" charset="0"/>
              </a:rPr>
              <a:t>الرياضيات </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QM.0606-105</a:t>
            </a: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التمهيدية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أهداف المقرر</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just"/>
            <a:r>
              <a:rPr lang="ar-SA" sz="2400" b="1" dirty="0" smtClean="0"/>
              <a:t>يهدف هذا المقرر إلى تقديم بعض الأساليب الرياضية التي يحتاج إليها طالب </a:t>
            </a:r>
            <a:r>
              <a:rPr lang="ar-SA" sz="2400" b="1" dirty="0" smtClean="0"/>
              <a:t>ال</a:t>
            </a:r>
            <a:r>
              <a:rPr lang="ar-EG" sz="2400" b="1" dirty="0" smtClean="0"/>
              <a:t>إ</a:t>
            </a:r>
            <a:r>
              <a:rPr lang="ar-SA" sz="2400" b="1" dirty="0" smtClean="0"/>
              <a:t>قتصاد </a:t>
            </a:r>
            <a:r>
              <a:rPr lang="ar-SA" sz="2400" b="1" dirty="0" smtClean="0"/>
              <a:t>والعلوم الإدارية في دراسة الظواهر الإقتصادية وتحليلها بطريقة كمية بهدف الوصول إلى حل لها ،كما يهدف هذا المقرر أيضاً إلى الإلمام بالدوال والعمليات الجبرية المتعلقة بها وأنواعها المختلفة والمعرفة العلمية بمفهوم التفاضل وكيفية إيجاد مشتقات الدوال المختلفة وتطبيقاتها الإدارية والاقتصادية والقدرة على إجراء التكامل للدوال المختلفة بطرق متعددة </a:t>
            </a:r>
            <a:r>
              <a:rPr lang="ar-EG" sz="2400" b="1" dirty="0" smtClean="0"/>
              <a:t>كما يهدف أيضاً إلى </a:t>
            </a:r>
            <a:r>
              <a:rPr lang="ar-SA" sz="2400" b="1" dirty="0" smtClean="0"/>
              <a:t>الإلمام </a:t>
            </a:r>
            <a:r>
              <a:rPr lang="ar-SA" sz="2400" b="1" dirty="0"/>
              <a:t>بالطرق المختلفة لمعالجة المعادلات و المتباينات و المتتاليات و التي تستخدم بشكل مكثف في المجالات الاقتصادية ، واستخدام بعض الادوات الرياضية كالمصفوفات والمحددات </a:t>
            </a:r>
            <a:r>
              <a:rPr lang="ar-SA" sz="2400" b="1" dirty="0" smtClean="0"/>
              <a:t>لحل </a:t>
            </a:r>
            <a:r>
              <a:rPr lang="ar-SA" sz="2400" b="1" dirty="0"/>
              <a:t>المشكلات </a:t>
            </a:r>
            <a:r>
              <a:rPr lang="ar-EG" sz="2400" b="1" dirty="0" smtClean="0"/>
              <a:t>الادارية </a:t>
            </a:r>
            <a:r>
              <a:rPr lang="ar-SA" sz="2400" b="1" dirty="0" smtClean="0"/>
              <a:t>ومعرفة </a:t>
            </a:r>
            <a:r>
              <a:rPr lang="ar-SA" sz="2400" b="1" dirty="0"/>
              <a:t>كيفية التعامل مع المجموعات الاقترانات  .</a:t>
            </a:r>
          </a:p>
        </p:txBody>
      </p:sp>
      <p:sp>
        <p:nvSpPr>
          <p:cNvPr id="2" name="Title 1"/>
          <p:cNvSpPr>
            <a:spLocks noGrp="1"/>
          </p:cNvSpPr>
          <p:nvPr>
            <p:ph type="title"/>
          </p:nvPr>
        </p:nvSpPr>
        <p:spPr/>
        <p:txBody>
          <a:bodyPr/>
          <a:lstStyle/>
          <a:p>
            <a:r>
              <a:rPr lang="ar-SA" b="1" u="sng" dirty="0" smtClean="0">
                <a:effectLst>
                  <a:outerShdw blurRad="38100" dist="38100" dir="2700000" algn="tl">
                    <a:srgbClr val="000000">
                      <a:alpha val="43137"/>
                    </a:srgbClr>
                  </a:outerShdw>
                </a:effectLst>
              </a:rPr>
              <a:t> الهدف من المقرر :-</a:t>
            </a:r>
            <a:endParaRPr lang="en-US" b="1" u="sng"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u="sng" dirty="0" smtClean="0">
                <a:effectLst>
                  <a:outerShdw blurRad="38100" dist="38100" dir="2700000" algn="tl">
                    <a:srgbClr val="000000">
                      <a:alpha val="43137"/>
                    </a:srgbClr>
                  </a:outerShdw>
                </a:effectLst>
              </a:rPr>
              <a:t>محتويات المقرر:-</a:t>
            </a:r>
            <a:endParaRPr lang="en-US" b="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ar-SA" dirty="0" smtClean="0"/>
              <a:t> </a:t>
            </a:r>
            <a:r>
              <a:rPr lang="ar-SA" b="1" u="sng" dirty="0" smtClean="0"/>
              <a:t>يحتوي هذا المقرر على الموضوعات التالية :</a:t>
            </a:r>
          </a:p>
          <a:p>
            <a:r>
              <a:rPr lang="ar-SA" dirty="0" smtClean="0"/>
              <a:t> </a:t>
            </a:r>
            <a:r>
              <a:rPr lang="ar-SA" b="1" u="sng" dirty="0"/>
              <a:t>الموضوع الأول : المجموعات والاقترانات</a:t>
            </a:r>
            <a:endParaRPr lang="en-US" dirty="0"/>
          </a:p>
          <a:p>
            <a:r>
              <a:rPr lang="ar-EG" sz="2800" b="1" dirty="0"/>
              <a:t>المجموعات</a:t>
            </a:r>
            <a:endParaRPr lang="en-US" sz="2800" dirty="0"/>
          </a:p>
          <a:p>
            <a:r>
              <a:rPr lang="ar-EG" sz="2800" b="1" dirty="0"/>
              <a:t>أنواع المجموعات</a:t>
            </a:r>
            <a:endParaRPr lang="en-US" sz="2800" dirty="0"/>
          </a:p>
          <a:p>
            <a:r>
              <a:rPr lang="ar-EG" sz="2800" b="1" dirty="0"/>
              <a:t>العمليات على المجموعات</a:t>
            </a:r>
            <a:endParaRPr lang="en-US" sz="2800" dirty="0"/>
          </a:p>
          <a:p>
            <a:r>
              <a:rPr lang="ar-EG" sz="2800" b="1" dirty="0"/>
              <a:t>مجموعات الاعداد</a:t>
            </a:r>
            <a:endParaRPr lang="en-US" sz="2800" dirty="0"/>
          </a:p>
          <a:p>
            <a:r>
              <a:rPr lang="ar-EG" sz="2800" b="1" dirty="0"/>
              <a:t>الفترة</a:t>
            </a:r>
            <a:endParaRPr lang="en-US" sz="2800" dirty="0"/>
          </a:p>
          <a:p>
            <a:endParaRPr lang="ar-SA" sz="1600"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Content Placeholder 2"/>
          <p:cNvSpPr txBox="1">
            <a:spLocks/>
          </p:cNvSpPr>
          <p:nvPr/>
        </p:nvSpPr>
        <p:spPr bwMode="auto">
          <a:xfrm>
            <a:off x="2446312" y="2708920"/>
            <a:ext cx="3298776" cy="32298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1"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800" b="1" dirty="0" smtClean="0"/>
              <a:t>الاقترانات</a:t>
            </a:r>
            <a:endParaRPr lang="en-US" sz="2800" dirty="0" smtClean="0"/>
          </a:p>
          <a:p>
            <a:r>
              <a:rPr lang="ar-EG" sz="2800" b="1" dirty="0" smtClean="0"/>
              <a:t>اقتران كثير الحدود</a:t>
            </a:r>
            <a:endParaRPr lang="en-US" sz="2800" dirty="0" smtClean="0"/>
          </a:p>
          <a:p>
            <a:r>
              <a:rPr lang="ar-EG" sz="2800" b="1" dirty="0" smtClean="0"/>
              <a:t>الاقتران النسبي</a:t>
            </a:r>
            <a:endParaRPr lang="en-US" sz="2800" dirty="0" smtClean="0"/>
          </a:p>
          <a:p>
            <a:r>
              <a:rPr lang="ar-EG" sz="2800" b="1" dirty="0" smtClean="0"/>
              <a:t>اقتران القيمة المطلقة</a:t>
            </a:r>
            <a:endParaRPr lang="en-US" sz="2800" dirty="0" smtClean="0"/>
          </a:p>
          <a:p>
            <a:r>
              <a:rPr lang="ar-EG" sz="2800" b="1" dirty="0" smtClean="0"/>
              <a:t>الاقتران الاسي</a:t>
            </a:r>
            <a:endParaRPr lang="en-US" sz="2800" dirty="0" smtClean="0"/>
          </a:p>
          <a:p>
            <a:r>
              <a:rPr lang="ar-EG" sz="2800" b="1" dirty="0" smtClean="0"/>
              <a:t>الاقتران اللوغاريتمي</a:t>
            </a:r>
            <a:endParaRPr lang="en-US" sz="2800" dirty="0" smtClean="0"/>
          </a:p>
          <a:p>
            <a:endParaRPr lang="ar-SA" sz="2800" dirty="0" smtClean="0"/>
          </a:p>
        </p:txBody>
      </p:sp>
    </p:spTree>
    <p:extLst>
      <p:ext uri="{BB962C8B-B14F-4D97-AF65-F5344CB8AC3E}">
        <p14:creationId xmlns:p14="http://schemas.microsoft.com/office/powerpoint/2010/main" xmlns="" val="375951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محتويات المقرر:-</a:t>
            </a:r>
            <a:endParaRPr lang="en-US" dirty="0"/>
          </a:p>
        </p:txBody>
      </p:sp>
      <p:sp>
        <p:nvSpPr>
          <p:cNvPr id="3" name="Content Placeholder 2"/>
          <p:cNvSpPr>
            <a:spLocks noGrp="1"/>
          </p:cNvSpPr>
          <p:nvPr>
            <p:ph idx="1"/>
          </p:nvPr>
        </p:nvSpPr>
        <p:spPr/>
        <p:txBody>
          <a:bodyPr/>
          <a:lstStyle/>
          <a:p>
            <a:r>
              <a:rPr lang="ar-SA" b="1" u="sng" dirty="0"/>
              <a:t>الموضوع الثاني : المعادلات والمتباينات</a:t>
            </a:r>
            <a:endParaRPr lang="en-US" dirty="0"/>
          </a:p>
          <a:p>
            <a:r>
              <a:rPr lang="ar-EG" b="1" dirty="0"/>
              <a:t>المعادلات </a:t>
            </a:r>
            <a:endParaRPr lang="en-US" dirty="0"/>
          </a:p>
          <a:p>
            <a:r>
              <a:rPr lang="ar-EG" b="1" dirty="0"/>
              <a:t>حل المعادلات الخطية</a:t>
            </a:r>
            <a:endParaRPr lang="en-US" dirty="0"/>
          </a:p>
          <a:p>
            <a:r>
              <a:rPr lang="ar-EG" b="1" dirty="0"/>
              <a:t>المعادلة التربيعية</a:t>
            </a:r>
            <a:endParaRPr lang="en-US" dirty="0"/>
          </a:p>
          <a:p>
            <a:r>
              <a:rPr lang="ar-EG" b="1" dirty="0"/>
              <a:t>حل أنظمة المعادلات</a:t>
            </a:r>
            <a:endParaRPr lang="en-US" dirty="0"/>
          </a:p>
          <a:p>
            <a:r>
              <a:rPr lang="ar-EG" b="1" dirty="0"/>
              <a:t>المتباينات</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xmlns="" val="375951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محتويات المقرر:-</a:t>
            </a:r>
            <a:endParaRPr lang="en-US" dirty="0"/>
          </a:p>
        </p:txBody>
      </p:sp>
      <p:sp>
        <p:nvSpPr>
          <p:cNvPr id="3" name="Content Placeholder 2"/>
          <p:cNvSpPr>
            <a:spLocks noGrp="1"/>
          </p:cNvSpPr>
          <p:nvPr>
            <p:ph idx="1"/>
          </p:nvPr>
        </p:nvSpPr>
        <p:spPr/>
        <p:txBody>
          <a:bodyPr/>
          <a:lstStyle/>
          <a:p>
            <a:r>
              <a:rPr lang="ar-SA" b="1" u="sng" dirty="0"/>
              <a:t> الموضوع الثالث : المتتاليات </a:t>
            </a:r>
            <a:endParaRPr lang="en-US" dirty="0"/>
          </a:p>
          <a:p>
            <a:r>
              <a:rPr lang="ar-EG" b="1" dirty="0"/>
              <a:t>المتتالية </a:t>
            </a:r>
            <a:endParaRPr lang="en-US" dirty="0"/>
          </a:p>
          <a:p>
            <a:r>
              <a:rPr lang="ar-EG" b="1" dirty="0"/>
              <a:t>المتتالية الحسابية</a:t>
            </a:r>
            <a:endParaRPr lang="en-US" dirty="0"/>
          </a:p>
          <a:p>
            <a:r>
              <a:rPr lang="ar-EG" b="1" dirty="0"/>
              <a:t>الحد العام للمتتالية الحسابية</a:t>
            </a:r>
            <a:endParaRPr lang="en-US" dirty="0"/>
          </a:p>
          <a:p>
            <a:r>
              <a:rPr lang="ar-EG" b="1" dirty="0"/>
              <a:t>المتتالية الهندسية</a:t>
            </a:r>
            <a:endParaRPr lang="en-US" dirty="0"/>
          </a:p>
          <a:p>
            <a:r>
              <a:rPr lang="ar-EG" b="1" dirty="0"/>
              <a:t>الحد العام للمتتالية الهندسية</a:t>
            </a:r>
            <a:endParaRPr lang="en-US" dirty="0"/>
          </a:p>
          <a:p>
            <a:r>
              <a:rPr lang="ar-EG" b="1" dirty="0"/>
              <a:t>تطبيقات المتتاليات في حساب الفائدة البسيطة والمركبة</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xmlns="" val="1972270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محتويات المقرر:-</a:t>
            </a:r>
            <a:endParaRPr lang="en-US" dirty="0"/>
          </a:p>
        </p:txBody>
      </p:sp>
      <p:sp>
        <p:nvSpPr>
          <p:cNvPr id="3" name="Content Placeholder 2"/>
          <p:cNvSpPr>
            <a:spLocks noGrp="1"/>
          </p:cNvSpPr>
          <p:nvPr>
            <p:ph idx="1"/>
          </p:nvPr>
        </p:nvSpPr>
        <p:spPr/>
        <p:txBody>
          <a:bodyPr/>
          <a:lstStyle/>
          <a:p>
            <a:r>
              <a:rPr lang="ar-SA" b="1" u="sng" dirty="0"/>
              <a:t>الموضوع الرابع :المصفوفات و المحددات </a:t>
            </a:r>
            <a:endParaRPr lang="en-US" dirty="0"/>
          </a:p>
          <a:p>
            <a:r>
              <a:rPr lang="ar-EG" b="1" dirty="0"/>
              <a:t>أنواع المصفوفات</a:t>
            </a:r>
            <a:endParaRPr lang="en-US" dirty="0"/>
          </a:p>
          <a:p>
            <a:r>
              <a:rPr lang="ar-EG" b="1" dirty="0"/>
              <a:t>العمليات على المصفوفات</a:t>
            </a:r>
            <a:endParaRPr lang="en-US" dirty="0"/>
          </a:p>
          <a:p>
            <a:r>
              <a:rPr lang="ar-EG" b="1" dirty="0"/>
              <a:t>حل انظمة المعادلات الخطية باستخدام عمليات الصف البسيط</a:t>
            </a:r>
            <a:endParaRPr lang="en-US" dirty="0"/>
          </a:p>
          <a:p>
            <a:r>
              <a:rPr lang="ar-EG" b="1" dirty="0"/>
              <a:t>المحددات </a:t>
            </a:r>
            <a:endParaRPr lang="en-US" dirty="0"/>
          </a:p>
          <a:p>
            <a:r>
              <a:rPr lang="ar-EG" b="1" dirty="0"/>
              <a:t>معكوس المصفوفة</a:t>
            </a:r>
            <a:endParaRPr lang="en-US" dirty="0"/>
          </a:p>
          <a:p>
            <a:r>
              <a:rPr lang="ar-EG" b="1" dirty="0"/>
              <a:t>أنظمة المعادلات الخطية</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xmlns="" val="1972270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محتويات المقرر:-</a:t>
            </a:r>
            <a:endParaRPr lang="en-US" dirty="0"/>
          </a:p>
        </p:txBody>
      </p:sp>
      <p:sp>
        <p:nvSpPr>
          <p:cNvPr id="3" name="Content Placeholder 2"/>
          <p:cNvSpPr>
            <a:spLocks noGrp="1"/>
          </p:cNvSpPr>
          <p:nvPr>
            <p:ph idx="1"/>
          </p:nvPr>
        </p:nvSpPr>
        <p:spPr/>
        <p:txBody>
          <a:bodyPr/>
          <a:lstStyle/>
          <a:p>
            <a:r>
              <a:rPr lang="ar-SA" b="1" u="sng" dirty="0"/>
              <a:t>الموضوع الخامس : التفاضل و تطبيقاته التجارية</a:t>
            </a:r>
            <a:endParaRPr lang="en-US" dirty="0"/>
          </a:p>
          <a:p>
            <a:r>
              <a:rPr lang="ar-EG" b="1" dirty="0"/>
              <a:t>النهايات </a:t>
            </a:r>
            <a:endParaRPr lang="en-US" dirty="0"/>
          </a:p>
          <a:p>
            <a:r>
              <a:rPr lang="ar-EG" b="1" dirty="0"/>
              <a:t>الاتصال</a:t>
            </a:r>
            <a:endParaRPr lang="en-US" dirty="0"/>
          </a:p>
          <a:p>
            <a:r>
              <a:rPr lang="ar-EG" b="1" dirty="0"/>
              <a:t>المشتقة</a:t>
            </a:r>
            <a:endParaRPr lang="en-US" dirty="0"/>
          </a:p>
          <a:p>
            <a:r>
              <a:rPr lang="ar-EG" b="1" dirty="0"/>
              <a:t>تطبيقات ادارية واقتصادية</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xmlns="" val="1972270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محتويات المقرر:-</a:t>
            </a:r>
            <a:endParaRPr lang="en-US" dirty="0"/>
          </a:p>
        </p:txBody>
      </p:sp>
      <p:sp>
        <p:nvSpPr>
          <p:cNvPr id="3" name="Content Placeholder 2"/>
          <p:cNvSpPr>
            <a:spLocks noGrp="1"/>
          </p:cNvSpPr>
          <p:nvPr>
            <p:ph idx="1"/>
          </p:nvPr>
        </p:nvSpPr>
        <p:spPr/>
        <p:txBody>
          <a:bodyPr/>
          <a:lstStyle/>
          <a:p>
            <a:r>
              <a:rPr lang="ar-SA" b="1" u="sng" dirty="0"/>
              <a:t>الموضوع السادس :التكامل و تطبيقاته التجارية</a:t>
            </a:r>
            <a:endParaRPr lang="en-US" dirty="0"/>
          </a:p>
          <a:p>
            <a:r>
              <a:rPr lang="ar-EG" b="1" dirty="0"/>
              <a:t>التكامل غير المحدود </a:t>
            </a:r>
            <a:endParaRPr lang="en-US" dirty="0"/>
          </a:p>
          <a:p>
            <a:r>
              <a:rPr lang="ar-EG" b="1" dirty="0"/>
              <a:t>التكامل بالتعويض</a:t>
            </a:r>
            <a:endParaRPr lang="en-US" dirty="0"/>
          </a:p>
          <a:p>
            <a:r>
              <a:rPr lang="ar-EG" b="1" dirty="0"/>
              <a:t>التكامل المحدود</a:t>
            </a:r>
            <a:endParaRPr lang="en-US" dirty="0"/>
          </a:p>
          <a:p>
            <a:r>
              <a:rPr lang="ar-EG" b="1" dirty="0"/>
              <a:t>مشتقة وتكامل الاقتران الاسية و اللوغارتمية</a:t>
            </a:r>
            <a:endParaRPr lang="en-US" dirty="0"/>
          </a:p>
          <a:p>
            <a:r>
              <a:rPr lang="ar-EG" b="1" dirty="0"/>
              <a:t>تطبيقات ادارية واقتصادية</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xmlns="" val="1972270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الكتاب الدراسي :-</a:t>
            </a:r>
            <a:endParaRPr lang="en-US" dirty="0"/>
          </a:p>
        </p:txBody>
      </p:sp>
      <p:sp>
        <p:nvSpPr>
          <p:cNvPr id="3" name="Content Placeholder 2"/>
          <p:cNvSpPr>
            <a:spLocks noGrp="1"/>
          </p:cNvSpPr>
          <p:nvPr>
            <p:ph idx="1"/>
          </p:nvPr>
        </p:nvSpPr>
        <p:spPr/>
        <p:txBody>
          <a:bodyPr/>
          <a:lstStyle/>
          <a:p>
            <a:r>
              <a:rPr lang="ar-EG" b="1" u="sng" dirty="0"/>
              <a:t>الكتب المقررة المطلوبة:</a:t>
            </a:r>
            <a:endParaRPr lang="en-US" dirty="0"/>
          </a:p>
          <a:p>
            <a:r>
              <a:rPr lang="ar-EG" dirty="0"/>
              <a:t>أ. فتحي خليل حمدان ، " الرياضيات للعلوم الادارية والمالية " ، دار وائل للنشر ، الطبعة الثالثة ، 2012 م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xmlns="" val="3759512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800" b="1" dirty="0" smtClean="0"/>
              <a:t> توزيع الدرجات :-</a:t>
            </a:r>
            <a:endParaRPr lang="en-US" sz="4800" b="1" dirty="0"/>
          </a:p>
        </p:txBody>
      </p:sp>
      <p:graphicFrame>
        <p:nvGraphicFramePr>
          <p:cNvPr id="5" name="Content Placeholder 4"/>
          <p:cNvGraphicFramePr>
            <a:graphicFrameLocks noGrp="1"/>
          </p:cNvGraphicFramePr>
          <p:nvPr>
            <p:ph idx="1"/>
          </p:nvPr>
        </p:nvGraphicFramePr>
        <p:xfrm>
          <a:off x="495300" y="1600200"/>
          <a:ext cx="8915400" cy="4209268"/>
        </p:xfrm>
        <a:graphic>
          <a:graphicData uri="http://schemas.openxmlformats.org/drawingml/2006/table">
            <a:tbl>
              <a:tblPr rtl="1" firstRow="1" bandRow="1">
                <a:tableStyleId>{5C22544A-7EE6-4342-B048-85BDC9FD1C3A}</a:tableStyleId>
              </a:tblPr>
              <a:tblGrid>
                <a:gridCol w="5759862"/>
                <a:gridCol w="3155538"/>
              </a:tblGrid>
              <a:tr h="640837">
                <a:tc>
                  <a:txBody>
                    <a:bodyPr/>
                    <a:lstStyle/>
                    <a:p>
                      <a:pPr algn="ctr" rtl="1"/>
                      <a:r>
                        <a:rPr lang="ar-SA" sz="2400" b="1" dirty="0" smtClean="0"/>
                        <a:t>النشاط </a:t>
                      </a:r>
                      <a:endParaRPr lang="ar-SA" sz="2400" b="1" dirty="0"/>
                    </a:p>
                  </a:txBody>
                  <a:tcPr/>
                </a:tc>
                <a:tc>
                  <a:txBody>
                    <a:bodyPr/>
                    <a:lstStyle/>
                    <a:p>
                      <a:pPr algn="ctr" rtl="1"/>
                      <a:r>
                        <a:rPr lang="ar-SA" sz="2400" b="1" dirty="0" smtClean="0"/>
                        <a:t>الدرجة</a:t>
                      </a:r>
                      <a:endParaRPr lang="ar-SA" sz="2400" b="1" dirty="0"/>
                    </a:p>
                  </a:txBody>
                  <a:tcPr/>
                </a:tc>
              </a:tr>
              <a:tr h="640837">
                <a:tc>
                  <a:txBody>
                    <a:bodyPr/>
                    <a:lstStyle/>
                    <a:p>
                      <a:pPr algn="ctr" rtl="1"/>
                      <a:r>
                        <a:rPr lang="ar-SA" sz="2400" b="1" dirty="0" smtClean="0"/>
                        <a:t>المشاركة  في</a:t>
                      </a:r>
                      <a:r>
                        <a:rPr lang="ar-SA" sz="2400" b="1" baseline="0" dirty="0" smtClean="0"/>
                        <a:t> منتديات الحوار على البلاك بورد (14مشاركة)</a:t>
                      </a:r>
                      <a:endParaRPr lang="ar-SA" sz="2400" b="1" dirty="0"/>
                    </a:p>
                  </a:txBody>
                  <a:tcPr/>
                </a:tc>
                <a:tc>
                  <a:txBody>
                    <a:bodyPr/>
                    <a:lstStyle/>
                    <a:p>
                      <a:pPr algn="ctr" rtl="1"/>
                      <a:r>
                        <a:rPr lang="ar-SA" sz="2400" b="1" dirty="0" smtClean="0"/>
                        <a:t>10 درجات </a:t>
                      </a:r>
                      <a:endParaRPr lang="ar-SA" sz="2400" b="1" dirty="0"/>
                    </a:p>
                  </a:txBody>
                  <a:tcPr/>
                </a:tc>
              </a:tr>
              <a:tr h="640837">
                <a:tc>
                  <a:txBody>
                    <a:bodyPr/>
                    <a:lstStyle/>
                    <a:p>
                      <a:pPr algn="ctr" rtl="1"/>
                      <a:r>
                        <a:rPr lang="ar-SA" sz="2400" b="1" dirty="0" smtClean="0"/>
                        <a:t>حضور المحاضرات المسجلة(14محاضرة)  و المحاضرات المباشرة (3)</a:t>
                      </a:r>
                      <a:endParaRPr lang="ar-SA" sz="2400" b="1" dirty="0"/>
                    </a:p>
                  </a:txBody>
                  <a:tcPr/>
                </a:tc>
                <a:tc>
                  <a:txBody>
                    <a:bodyPr/>
                    <a:lstStyle/>
                    <a:p>
                      <a:pPr algn="ctr" rtl="1"/>
                      <a:r>
                        <a:rPr lang="ar-SA" sz="2400" b="1" dirty="0" smtClean="0"/>
                        <a:t>10 درجات </a:t>
                      </a:r>
                      <a:endParaRPr lang="ar-SA" sz="2400" b="1" dirty="0"/>
                    </a:p>
                  </a:txBody>
                  <a:tcPr/>
                </a:tc>
              </a:tr>
              <a:tr h="640837">
                <a:tc>
                  <a:txBody>
                    <a:bodyPr/>
                    <a:lstStyle/>
                    <a:p>
                      <a:pPr algn="ctr" rtl="1"/>
                      <a:r>
                        <a:rPr lang="ar-SA" sz="2400" b="1" dirty="0" smtClean="0"/>
                        <a:t>الواجبات المنزلية (3+3+4)</a:t>
                      </a:r>
                      <a:endParaRPr lang="ar-SA" sz="2400" b="1" dirty="0"/>
                    </a:p>
                  </a:txBody>
                  <a:tcPr/>
                </a:tc>
                <a:tc>
                  <a:txBody>
                    <a:bodyPr/>
                    <a:lstStyle/>
                    <a:p>
                      <a:pPr algn="ctr" rtl="1"/>
                      <a:r>
                        <a:rPr lang="ar-SA" sz="2400" b="1" dirty="0" smtClean="0"/>
                        <a:t>10 درجات</a:t>
                      </a:r>
                      <a:endParaRPr lang="ar-SA" sz="2400" b="1" dirty="0"/>
                    </a:p>
                  </a:txBody>
                  <a:tcPr/>
                </a:tc>
              </a:tr>
              <a:tr h="640837">
                <a:tc>
                  <a:txBody>
                    <a:bodyPr/>
                    <a:lstStyle/>
                    <a:p>
                      <a:pPr algn="ctr" rtl="1"/>
                      <a:r>
                        <a:rPr lang="ar-SA" sz="2400" b="1" dirty="0" smtClean="0"/>
                        <a:t>الاختبار</a:t>
                      </a:r>
                      <a:r>
                        <a:rPr lang="ar-SA" sz="2400" b="1" baseline="0" dirty="0" smtClean="0"/>
                        <a:t> النهائي (50 سؤال)</a:t>
                      </a:r>
                      <a:endParaRPr lang="ar-SA" sz="2400" b="1" dirty="0"/>
                    </a:p>
                  </a:txBody>
                  <a:tcPr/>
                </a:tc>
                <a:tc>
                  <a:txBody>
                    <a:bodyPr/>
                    <a:lstStyle/>
                    <a:p>
                      <a:pPr algn="ctr" rtl="1"/>
                      <a:r>
                        <a:rPr lang="ar-SA" sz="2400" b="1" dirty="0" smtClean="0"/>
                        <a:t>70 درجة </a:t>
                      </a:r>
                      <a:endParaRPr lang="ar-SA" sz="2400" b="1" dirty="0"/>
                    </a:p>
                  </a:txBody>
                  <a:tcPr/>
                </a:tc>
              </a:tr>
              <a:tr h="640837">
                <a:tc>
                  <a:txBody>
                    <a:bodyPr/>
                    <a:lstStyle/>
                    <a:p>
                      <a:pPr algn="ctr" rtl="1"/>
                      <a:r>
                        <a:rPr lang="ar-SA" sz="2400" b="1" dirty="0" smtClean="0"/>
                        <a:t>المجموع النهائي</a:t>
                      </a:r>
                      <a:endParaRPr lang="ar-SA" sz="2400" b="1" dirty="0"/>
                    </a:p>
                  </a:txBody>
                  <a:tcPr/>
                </a:tc>
                <a:tc>
                  <a:txBody>
                    <a:bodyPr/>
                    <a:lstStyle/>
                    <a:p>
                      <a:pPr algn="ctr" rtl="1"/>
                      <a:r>
                        <a:rPr lang="ar-SA" sz="2400" b="1" dirty="0" smtClean="0"/>
                        <a:t>100 درجة </a:t>
                      </a:r>
                      <a:endParaRPr lang="ar-SA" sz="2400" b="1"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xmlns="" val="3759512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dirty="0" smtClean="0"/>
              <a:t>الساعات المكتبية وجوال المقرر والبريد الالكتروني</a:t>
            </a:r>
            <a:r>
              <a:rPr lang="ar-SA" sz="3600" dirty="0" smtClean="0"/>
              <a:t>:-</a:t>
            </a:r>
            <a:endParaRPr lang="en-US" sz="3600" dirty="0"/>
          </a:p>
        </p:txBody>
      </p:sp>
      <p:sp>
        <p:nvSpPr>
          <p:cNvPr id="3" name="Content Placeholder 2"/>
          <p:cNvSpPr>
            <a:spLocks noGrp="1"/>
          </p:cNvSpPr>
          <p:nvPr>
            <p:ph idx="1"/>
          </p:nvPr>
        </p:nvSpPr>
        <p:spPr/>
        <p:txBody>
          <a:bodyPr/>
          <a:lstStyle/>
          <a:p>
            <a:r>
              <a:rPr lang="ar-SA" sz="2800" b="1" dirty="0" smtClean="0"/>
              <a:t>الساعات المكتبية :</a:t>
            </a:r>
          </a:p>
          <a:p>
            <a:endParaRPr lang="ar-SA" dirty="0" smtClean="0"/>
          </a:p>
          <a:p>
            <a:endParaRPr lang="ar-SA" dirty="0" smtClean="0"/>
          </a:p>
          <a:p>
            <a:endParaRPr lang="ar-SA" dirty="0" smtClean="0"/>
          </a:p>
          <a:p>
            <a:r>
              <a:rPr lang="ar-SA" sz="2800" b="1" dirty="0" smtClean="0"/>
              <a:t>رقم جوال المقرر : </a:t>
            </a:r>
            <a:r>
              <a:rPr lang="ar-EG" sz="2800" b="1" dirty="0" smtClean="0"/>
              <a:t>سوف يتم الإعلان عن رقم الجوال على البلاك بورد قريباً.</a:t>
            </a:r>
            <a:endParaRPr lang="ar-SA" sz="2800" b="1" dirty="0" smtClean="0"/>
          </a:p>
          <a:p>
            <a:pPr algn="just"/>
            <a:r>
              <a:rPr lang="ar-SA" sz="2000" b="1" dirty="0" smtClean="0">
                <a:solidFill>
                  <a:srgbClr val="FF0000"/>
                </a:solidFill>
              </a:rPr>
              <a:t>سيكون الجوال مفتوح في أوقات الساعات المكتبية وسيتم إغلاقه خارج هذه الأوقات لذا على الجميع التقيد بمواعيد الساعات المكتبية التي تم تحديدها .</a:t>
            </a:r>
          </a:p>
          <a:p>
            <a:r>
              <a:rPr lang="ar-SA" sz="2800" b="1" dirty="0" smtClean="0"/>
              <a:t>البريد الالكتروني : </a:t>
            </a:r>
            <a:r>
              <a:rPr lang="en-US" sz="2800" b="1" dirty="0"/>
              <a:t>drahmedmohamedfarhan@gmail.com</a:t>
            </a:r>
            <a:endParaRPr lang="ar-SA" sz="2800" b="1" dirty="0" smtClean="0"/>
          </a:p>
          <a:p>
            <a:pPr algn="ctr"/>
            <a:endParaRPr lang="ar-SA" dirty="0" smtClean="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3303481274"/>
              </p:ext>
            </p:extLst>
          </p:nvPr>
        </p:nvGraphicFramePr>
        <p:xfrm>
          <a:off x="1651000" y="2305680"/>
          <a:ext cx="6604000" cy="1483360"/>
        </p:xfrm>
        <a:graphic>
          <a:graphicData uri="http://schemas.openxmlformats.org/drawingml/2006/table">
            <a:tbl>
              <a:tblPr rtl="1" firstRow="1" bandRow="1">
                <a:tableStyleId>{5C22544A-7EE6-4342-B048-85BDC9FD1C3A}</a:tableStyleId>
              </a:tblPr>
              <a:tblGrid>
                <a:gridCol w="3302000"/>
                <a:gridCol w="3302000"/>
              </a:tblGrid>
              <a:tr h="370840">
                <a:tc>
                  <a:txBody>
                    <a:bodyPr/>
                    <a:lstStyle/>
                    <a:p>
                      <a:pPr rtl="1"/>
                      <a:r>
                        <a:rPr lang="ar-SA" dirty="0" smtClean="0"/>
                        <a:t>اليوم </a:t>
                      </a:r>
                      <a:endParaRPr lang="ar-SA" dirty="0"/>
                    </a:p>
                  </a:txBody>
                  <a:tcPr/>
                </a:tc>
                <a:tc>
                  <a:txBody>
                    <a:bodyPr/>
                    <a:lstStyle/>
                    <a:p>
                      <a:pPr rtl="1"/>
                      <a:r>
                        <a:rPr lang="ar-SA" dirty="0" smtClean="0"/>
                        <a:t>الوقت </a:t>
                      </a:r>
                      <a:endParaRPr lang="ar-SA" dirty="0"/>
                    </a:p>
                  </a:txBody>
                  <a:tcPr/>
                </a:tc>
              </a:tr>
              <a:tr h="370840">
                <a:tc>
                  <a:txBody>
                    <a:bodyPr/>
                    <a:lstStyle/>
                    <a:p>
                      <a:pPr rtl="1"/>
                      <a:r>
                        <a:rPr lang="ar-EG" b="1" dirty="0" smtClean="0"/>
                        <a:t>الاحد</a:t>
                      </a:r>
                      <a:endParaRPr lang="ar-SA" b="1" dirty="0"/>
                    </a:p>
                  </a:txBody>
                  <a:tcPr/>
                </a:tc>
                <a:tc>
                  <a:txBody>
                    <a:bodyPr/>
                    <a:lstStyle/>
                    <a:p>
                      <a:pPr algn="ctr" rtl="1"/>
                      <a:r>
                        <a:rPr lang="en-US" b="1" dirty="0" smtClean="0"/>
                        <a:t>9-10  pm </a:t>
                      </a:r>
                      <a:endParaRPr lang="ar-SA" b="1" dirty="0"/>
                    </a:p>
                  </a:txBody>
                  <a:tcPr/>
                </a:tc>
              </a:tr>
              <a:tr h="370840">
                <a:tc>
                  <a:txBody>
                    <a:bodyPr/>
                    <a:lstStyle/>
                    <a:p>
                      <a:pPr rtl="1"/>
                      <a:r>
                        <a:rPr lang="ar-EG" b="1" dirty="0" smtClean="0"/>
                        <a:t>الثلاثاء</a:t>
                      </a:r>
                      <a:endParaRPr lang="ar-SA" b="1" dirty="0"/>
                    </a:p>
                  </a:txBody>
                  <a:tcPr/>
                </a:tc>
                <a:tc>
                  <a:txBody>
                    <a:bodyPr/>
                    <a:lstStyle/>
                    <a:p>
                      <a:pPr algn="ctr" rtl="1"/>
                      <a:r>
                        <a:rPr lang="en-US" b="1" dirty="0" smtClean="0"/>
                        <a:t>9-10 pm</a:t>
                      </a:r>
                      <a:endParaRPr lang="ar-SA" b="1" dirty="0"/>
                    </a:p>
                  </a:txBody>
                  <a:tcPr/>
                </a:tc>
              </a:tr>
              <a:tr h="370840">
                <a:tc>
                  <a:txBody>
                    <a:bodyPr/>
                    <a:lstStyle/>
                    <a:p>
                      <a:pPr rtl="1"/>
                      <a:r>
                        <a:rPr lang="ar-EG" b="1" dirty="0" smtClean="0"/>
                        <a:t>الاربعاء</a:t>
                      </a:r>
                      <a:endParaRPr lang="ar-SA"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b="1" dirty="0" smtClean="0"/>
                        <a:t>9-10 pm</a:t>
                      </a:r>
                      <a:endParaRPr lang="ar-SA" b="1" dirty="0"/>
                    </a:p>
                  </a:txBody>
                  <a:tcPr/>
                </a:tc>
              </a:tr>
            </a:tbl>
          </a:graphicData>
        </a:graphic>
      </p:graphicFrame>
    </p:spTree>
    <p:extLst>
      <p:ext uri="{BB962C8B-B14F-4D97-AF65-F5344CB8AC3E}">
        <p14:creationId xmlns:p14="http://schemas.microsoft.com/office/powerpoint/2010/main" xmlns="" val="3759512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 y="2924944"/>
            <a:ext cx="8915400" cy="1143000"/>
          </a:xfrm>
        </p:spPr>
        <p:txBody>
          <a:bodyPr/>
          <a:lstStyle/>
          <a:p>
            <a:pPr algn="ctr"/>
            <a:r>
              <a:rPr lang="ar-SA" sz="5400" b="1" dirty="0" smtClean="0"/>
              <a:t>مع تمنياتي للجميع بالنجاح والتوفيق</a:t>
            </a:r>
            <a:endParaRPr lang="en-US" sz="5400" b="1"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xmlns="" val="3554766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105</TotalTime>
  <Words>452</Words>
  <Application>Microsoft Office PowerPoint</Application>
  <PresentationFormat>A4 Paper (210x297 mm)</PresentationFormat>
  <Paragraphs>112</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فورم لكلية ادارة الاعمال</vt:lpstr>
      <vt:lpstr>Slide 1</vt:lpstr>
      <vt:lpstr>المحاضرة التمهيدية</vt:lpstr>
      <vt:lpstr> الهدف من المقرر :-</vt:lpstr>
      <vt:lpstr>محتويات المقرر:-</vt:lpstr>
      <vt:lpstr>محتويات المقرر:-</vt:lpstr>
      <vt:lpstr>محتويات المقرر:-</vt:lpstr>
      <vt:lpstr>محتويات المقرر:-</vt:lpstr>
      <vt:lpstr>محتويات المقرر:-</vt:lpstr>
      <vt:lpstr>محتويات المقرر:-</vt:lpstr>
      <vt:lpstr>الكتاب الدراسي :-</vt:lpstr>
      <vt:lpstr> توزيع الدرجات :-</vt:lpstr>
      <vt:lpstr>الساعات المكتبية وجوال المقرر والبريد الالكتروني:-</vt:lpstr>
      <vt:lpstr>مع تمنياتي للجميع بالنجاح والتوفيق</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DR-AHMED</dc:creator>
  <cp:lastModifiedBy>DR-AHMED</cp:lastModifiedBy>
  <cp:revision>23</cp:revision>
  <dcterms:created xsi:type="dcterms:W3CDTF">2014-02-17T18:40:00Z</dcterms:created>
  <dcterms:modified xsi:type="dcterms:W3CDTF">2014-09-16T18:16:01Z</dcterms:modified>
</cp:coreProperties>
</file>