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67" r:id="rId4"/>
    <p:sldId id="259" r:id="rId5"/>
    <p:sldId id="287" r:id="rId6"/>
    <p:sldId id="288" r:id="rId7"/>
    <p:sldId id="301" r:id="rId8"/>
    <p:sldId id="302" r:id="rId9"/>
    <p:sldId id="296" r:id="rId10"/>
    <p:sldId id="300" r:id="rId11"/>
    <p:sldId id="304" r:id="rId12"/>
    <p:sldId id="290" r:id="rId13"/>
    <p:sldId id="305" r:id="rId14"/>
    <p:sldId id="303" r:id="rId15"/>
    <p:sldId id="306" r:id="rId16"/>
    <p:sldId id="291" r:id="rId17"/>
    <p:sldId id="299" r:id="rId18"/>
    <p:sldId id="309" r:id="rId19"/>
    <p:sldId id="307" r:id="rId20"/>
    <p:sldId id="311" r:id="rId21"/>
    <p:sldId id="310" r:id="rId22"/>
    <p:sldId id="312" r:id="rId23"/>
    <p:sldId id="313" r:id="rId24"/>
    <p:sldId id="314" r:id="rId25"/>
    <p:sldId id="315" r:id="rId26"/>
    <p:sldId id="266" r:id="rId2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66"/>
    <a:srgbClr val="3B84AF"/>
    <a:srgbClr val="009900"/>
    <a:srgbClr val="AD9968"/>
    <a:srgbClr val="FF3300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0" autoAdjust="0"/>
    <p:restoredTop sz="94664" autoAdjust="0"/>
  </p:normalViewPr>
  <p:slideViewPr>
    <p:cSldViewPr>
      <p:cViewPr>
        <p:scale>
          <a:sx n="90" d="100"/>
          <a:sy n="90" d="100"/>
        </p:scale>
        <p:origin x="-744" y="56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B94B7E2-736D-4DA1-891A-939DD1F7F859}" type="datetimeFigureOut">
              <a:rPr lang="ar-SA" smtClean="0"/>
              <a:t>01/04/32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D16A13E-B03A-4FED-B8E7-8A83D5D6CEDC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الاقتصاد الجزئي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د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.</a:t>
            </a: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حسن بلقاسم غصان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الثالثة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295400"/>
          </a:xfrm>
        </p:spPr>
        <p:txBody>
          <a:bodyPr/>
          <a:lstStyle/>
          <a:p>
            <a:pPr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المنفعة وسلوك المستهلك</a:t>
            </a:r>
            <a:endParaRPr lang="en-US" sz="36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0000FF"/>
                </a:solidFill>
              </a:rPr>
              <a:t>عناصر المحاضرة </a:t>
            </a:r>
            <a:r>
              <a:rPr lang="ar-SA" sz="4000" dirty="0" smtClean="0">
                <a:solidFill>
                  <a:srgbClr val="0000FF"/>
                </a:solidFill>
              </a:rPr>
              <a:t>3</a:t>
            </a:r>
            <a:endParaRPr lang="en-US" sz="4000" dirty="0">
              <a:solidFill>
                <a:srgbClr val="0000FF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886199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نظرية المنفعة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إمكانيات الاستهلاك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خط الميزانية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تفضيلات المستهلك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المنفعة الكلية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المنفعة الحدية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تعظيم المنفعة</a:t>
            </a:r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rgbClr val="0000FF"/>
                </a:solidFill>
                <a:cs typeface="Arial" pitchFamily="34" charset="0"/>
              </a:rPr>
              <a:t>نظرية المنفعة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523999"/>
            <a:ext cx="9144000" cy="4038601"/>
          </a:xfrm>
        </p:spPr>
        <p:txBody>
          <a:bodyPr/>
          <a:lstStyle/>
          <a:p>
            <a:pPr algn="just" rtl="1">
              <a:spcBef>
                <a:spcPct val="50000"/>
              </a:spcBef>
            </a:pPr>
            <a:r>
              <a:rPr lang="ar-SA" dirty="0" smtClean="0"/>
              <a:t>الفرضية الأساسية لنظرية المنفعة: </a:t>
            </a:r>
          </a:p>
          <a:p>
            <a:pPr algn="just" rtl="1">
              <a:spcBef>
                <a:spcPct val="50000"/>
              </a:spcBef>
            </a:pPr>
            <a:r>
              <a:rPr lang="ar-SA" dirty="0" smtClean="0"/>
              <a:t>إستهلاك السلع والخدمات </a:t>
            </a:r>
            <a:r>
              <a:rPr lang="ar-SA" dirty="0" smtClean="0">
                <a:solidFill>
                  <a:srgbClr val="0000FF"/>
                </a:solidFill>
              </a:rPr>
              <a:t>يولد المنفعة </a:t>
            </a:r>
            <a:r>
              <a:rPr lang="ar-SA" dirty="0" smtClean="0"/>
              <a:t>أو الاستمتاع والرضا للمستهلك. </a:t>
            </a:r>
            <a:endParaRPr lang="fr-MA" dirty="0" smtClean="0"/>
          </a:p>
          <a:p>
            <a:pPr rtl="1" eaLnBrk="1" hangingPunct="1"/>
            <a:endParaRPr lang="ar-SA" dirty="0" smtClean="0">
              <a:cs typeface="Arabic Transparent" pitchFamily="2" charset="-78"/>
            </a:endParaRPr>
          </a:p>
          <a:p>
            <a:pPr rtl="1" eaLnBrk="1" hangingPunct="1"/>
            <a:r>
              <a:rPr lang="ar-SA" dirty="0" smtClean="0"/>
              <a:t>العوامل المحددة والمؤثرة في خيارات المستهلك: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dirty="0" smtClean="0"/>
              <a:t>إمكانيات الاستهلاك</a:t>
            </a:r>
            <a:endParaRPr lang="fr-MA" dirty="0" smtClean="0"/>
          </a:p>
          <a:p>
            <a:pPr rtl="1" eaLnBrk="1" hangingPunct="1">
              <a:buFont typeface="Arial" pitchFamily="34" charset="0"/>
              <a:buChar char="•"/>
            </a:pPr>
            <a:r>
              <a:rPr lang="ar-SA" dirty="0" smtClean="0"/>
              <a:t>تفضيلات المستهلك</a:t>
            </a:r>
            <a:endParaRPr lang="fr-MA" dirty="0" smtClean="0"/>
          </a:p>
          <a:p>
            <a:pPr rtl="1" eaLnBrk="1" hangingPunct="1"/>
            <a:endParaRPr lang="fr-MA" dirty="0" smtClean="0"/>
          </a:p>
          <a:p>
            <a:pPr rtl="1" eaLnBrk="1" hangingPunct="1"/>
            <a:endParaRPr lang="ar-SA" dirty="0" smtClean="0">
              <a:cs typeface="Arabic Transparent" pitchFamily="2" charset="-78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81000"/>
            <a:ext cx="8915400" cy="9144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0000FF"/>
                </a:solidFill>
                <a:cs typeface="Arial" pitchFamily="34" charset="0"/>
              </a:rPr>
              <a:t>إمكانيات الاستهلاك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447801"/>
            <a:ext cx="9144000" cy="4190999"/>
          </a:xfrm>
        </p:spPr>
        <p:txBody>
          <a:bodyPr/>
          <a:lstStyle/>
          <a:p>
            <a:pPr rtl="1" eaLnBrk="1" hangingPunct="1">
              <a:buNone/>
            </a:pPr>
            <a:r>
              <a:rPr lang="ar-SA" sz="2800" dirty="0" smtClean="0"/>
              <a:t>تتحدد إمكانيات وخيارات المستهلك بشكل أساسي تبعا: </a:t>
            </a:r>
          </a:p>
          <a:p>
            <a:pPr rtl="1" eaLnBrk="1" hangingPunct="1">
              <a:buNone/>
            </a:pPr>
            <a:endParaRPr lang="fr-MA" sz="2800" dirty="0" smtClean="0"/>
          </a:p>
          <a:p>
            <a:pPr rtl="1" eaLnBrk="1" hangingPunct="1"/>
            <a:r>
              <a:rPr lang="ar-SA" sz="2600" dirty="0" smtClean="0">
                <a:cs typeface="Arial" pitchFamily="34" charset="0"/>
              </a:rPr>
              <a:t>الدخل</a:t>
            </a:r>
          </a:p>
          <a:p>
            <a:pPr rtl="1" eaLnBrk="1" hangingPunct="1">
              <a:buNone/>
            </a:pPr>
            <a:endParaRPr lang="ar-SA" sz="2600" dirty="0" smtClean="0">
              <a:cs typeface="Arial" pitchFamily="34" charset="0"/>
            </a:endParaRPr>
          </a:p>
          <a:p>
            <a:pPr rtl="1" eaLnBrk="1" hangingPunct="1"/>
            <a:r>
              <a:rPr lang="ar-SA" sz="2800" dirty="0" smtClean="0"/>
              <a:t>مستوى الأسعار السائدة للسلع والخدمات</a:t>
            </a:r>
            <a:endParaRPr lang="en-US" sz="2600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00FF"/>
                </a:solidFill>
                <a:cs typeface="Arial" pitchFamily="34" charset="0"/>
              </a:rPr>
              <a:t>خط الميزانية 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114800"/>
          </a:xfrm>
        </p:spPr>
        <p:txBody>
          <a:bodyPr/>
          <a:lstStyle/>
          <a:p>
            <a:pPr algn="just" rtl="1">
              <a:spcBef>
                <a:spcPct val="50000"/>
              </a:spcBef>
            </a:pPr>
            <a:r>
              <a:rPr lang="ar-SA" sz="2800" dirty="0" smtClean="0"/>
              <a:t>خط الميزانية يمثل الحدود ال</a:t>
            </a:r>
            <a:r>
              <a:rPr lang="ar-BH" sz="2800" dirty="0" smtClean="0"/>
              <a:t>قصوى</a:t>
            </a:r>
            <a:r>
              <a:rPr lang="ar-SA" sz="2800" dirty="0" smtClean="0"/>
              <a:t> لخيارات المستهلك من كميات السلع المتاحة لل</a:t>
            </a:r>
            <a:r>
              <a:rPr lang="ar-BH" sz="2800" dirty="0" smtClean="0"/>
              <a:t>استهلاك، </a:t>
            </a:r>
            <a:r>
              <a:rPr lang="ar-SA" sz="2800" dirty="0" smtClean="0"/>
              <a:t> في حدود دخل المستهلك والأسعار السائدة للسلع. وتكتب المعادلة الخطية للميزانية كما يلي: </a:t>
            </a:r>
            <a:endParaRPr lang="en-US" sz="2800" dirty="0" smtClean="0"/>
          </a:p>
          <a:p>
            <a:pPr algn="just" rtl="1">
              <a:spcBef>
                <a:spcPct val="50000"/>
              </a:spcBef>
            </a:pPr>
            <a:endParaRPr lang="ar-SA" sz="2800" dirty="0" smtClean="0"/>
          </a:p>
          <a:p>
            <a:pPr algn="just" rtl="1">
              <a:spcBef>
                <a:spcPct val="50000"/>
              </a:spcBef>
            </a:pPr>
            <a:endParaRPr lang="ar-SA" sz="2800" dirty="0" smtClean="0"/>
          </a:p>
          <a:p>
            <a:pPr rtl="1">
              <a:spcBef>
                <a:spcPct val="50000"/>
              </a:spcBef>
            </a:pPr>
            <a:r>
              <a:rPr lang="ar-SA" sz="2400" dirty="0" smtClean="0"/>
              <a:t>مثالا، ينفق المستهلك الميزانية الشهرية             لشراء سلعتين فقط: الطعام  </a:t>
            </a:r>
            <a:r>
              <a:rPr lang="en-US" sz="2400" dirty="0" smtClean="0"/>
              <a:t>X</a:t>
            </a:r>
            <a:r>
              <a:rPr lang="en-US" sz="2400" baseline="-25000" dirty="0" smtClean="0"/>
              <a:t>1</a:t>
            </a:r>
            <a:r>
              <a:rPr lang="ar-SA" sz="2400" dirty="0" smtClean="0"/>
              <a:t> بسعر </a:t>
            </a:r>
            <a:r>
              <a:rPr lang="ar-SA" sz="2400" dirty="0" smtClean="0">
                <a:cs typeface="+mj-cs"/>
              </a:rPr>
              <a:t>3</a:t>
            </a:r>
            <a:r>
              <a:rPr lang="ar-SA" sz="2400" dirty="0" smtClean="0"/>
              <a:t> ريال للوجبة، وقطع ملابس </a:t>
            </a:r>
            <a:r>
              <a:rPr lang="en-US" sz="2400" dirty="0" smtClean="0"/>
              <a:t>X</a:t>
            </a:r>
            <a:r>
              <a:rPr lang="en-US" sz="2400" baseline="-25000" dirty="0" smtClean="0"/>
              <a:t>2</a:t>
            </a:r>
            <a:r>
              <a:rPr lang="ar-SA" sz="2400" dirty="0" smtClean="0"/>
              <a:t> بسعر </a:t>
            </a:r>
            <a:r>
              <a:rPr lang="ar-SA" sz="2400" dirty="0" smtClean="0">
                <a:cs typeface="+mj-cs"/>
              </a:rPr>
              <a:t>6</a:t>
            </a:r>
            <a:r>
              <a:rPr lang="ar-SA" sz="2400" dirty="0" smtClean="0"/>
              <a:t> ريال للقطعة. </a:t>
            </a:r>
            <a:endParaRPr lang="en-US" sz="2400" dirty="0" smtClean="0"/>
          </a:p>
          <a:p>
            <a:pPr rtl="1">
              <a:spcBef>
                <a:spcPct val="50000"/>
              </a:spcBef>
            </a:pPr>
            <a:endParaRPr lang="en-US" sz="2000" dirty="0" smtClean="0"/>
          </a:p>
          <a:p>
            <a:pPr rtl="1">
              <a:spcBef>
                <a:spcPct val="50000"/>
              </a:spcBef>
            </a:pPr>
            <a:endParaRPr lang="fr-MA" sz="2800" dirty="0" smtClean="0"/>
          </a:p>
          <a:p>
            <a:pPr rtl="1"/>
            <a:r>
              <a:rPr lang="ar-SA" sz="2800" dirty="0" smtClean="0"/>
              <a:t>  </a:t>
            </a:r>
            <a:endParaRPr lang="en-US" sz="2800" dirty="0"/>
          </a:p>
        </p:txBody>
      </p:sp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3505200" y="3124200"/>
          <a:ext cx="2362200" cy="476250"/>
        </p:xfrm>
        <a:graphic>
          <a:graphicData uri="http://schemas.openxmlformats.org/presentationml/2006/ole">
            <p:oleObj spid="_x0000_s1028" name="Equation" r:id="rId3" imgW="1244520" imgH="253800" progId="Equation.3">
              <p:embed/>
            </p:oleObj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4616450" y="4397375"/>
          <a:ext cx="869950" cy="327025"/>
        </p:xfrm>
        <a:graphic>
          <a:graphicData uri="http://schemas.openxmlformats.org/presentationml/2006/ole">
            <p:oleObj spid="_x0000_s1030" name="Equation" r:id="rId4" imgW="444240" imgH="177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1" name="Group 3"/>
          <p:cNvGraphicFramePr>
            <a:graphicFrameLocks noGrp="1"/>
          </p:cNvGraphicFramePr>
          <p:nvPr/>
        </p:nvGraphicFramePr>
        <p:xfrm>
          <a:off x="381000" y="1371600"/>
          <a:ext cx="9204325" cy="4023360"/>
        </p:xfrm>
        <a:graphic>
          <a:graphicData uri="http://schemas.openxmlformats.org/drawingml/2006/table">
            <a:tbl>
              <a:tblPr rtl="1"/>
              <a:tblGrid>
                <a:gridCol w="1743869"/>
                <a:gridCol w="1857375"/>
                <a:gridCol w="1893490"/>
                <a:gridCol w="1857375"/>
                <a:gridCol w="1852216"/>
              </a:tblGrid>
              <a:tr h="5334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الخيارات الممكنة</a:t>
                      </a: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الطعام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الملابس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2004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الكمية</a:t>
                      </a: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الإنفاق</a:t>
                      </a: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الكمية</a:t>
                      </a: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الإنفاق</a:t>
                      </a:r>
                      <a:endParaRPr kumimoji="0" lang="ar-SA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أ</a:t>
                      </a: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30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ب</a:t>
                      </a: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6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24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ج</a:t>
                      </a: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2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12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6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18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د</a:t>
                      </a: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18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4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هـ</a:t>
                      </a: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24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2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6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و</a:t>
                      </a: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30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495300" y="274638"/>
            <a:ext cx="8915400" cy="792162"/>
          </a:xfrm>
          <a:prstGeom prst="rect">
            <a:avLst/>
          </a:prstGeom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جدول الخيارات المتاحة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white">
          <a:xfrm>
            <a:off x="838200" y="762000"/>
            <a:ext cx="7957476" cy="50291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ar-SA" dirty="0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2971800" y="5257800"/>
            <a:ext cx="4419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/>
          <a:lstStyle/>
          <a:p>
            <a:r>
              <a:rPr lang="en-US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1            </a:t>
            </a:r>
            <a:r>
              <a:rPr lang="en-US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2        </a:t>
            </a:r>
            <a:r>
              <a:rPr lang="en-US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3          4               5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3732080" y="2251075"/>
            <a:ext cx="1720" cy="299085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>
            <a:off x="4572000" y="2940051"/>
            <a:ext cx="0" cy="23018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>
            <a:off x="5486400" y="3630613"/>
            <a:ext cx="0" cy="1611312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>
            <a:off x="2819400" y="869951"/>
            <a:ext cx="0" cy="43719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2667000" y="1219200"/>
            <a:ext cx="62521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/>
          <a:lstStyle/>
          <a:p>
            <a:pPr algn="ctr" rtl="1"/>
            <a:r>
              <a:rPr lang="ar-SA" altLang="zh-CN" sz="21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أ</a:t>
            </a:r>
            <a:endParaRPr lang="en-US" sz="3200" dirty="0"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7924800" y="5257800"/>
            <a:ext cx="81227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/>
          <a:lstStyle/>
          <a:p>
            <a:pPr algn="ctr"/>
            <a:r>
              <a:rPr lang="ar-SA" altLang="zh-CN" b="1" dirty="0" smtClean="0">
                <a:latin typeface="Times New Roman" pitchFamily="18" charset="0"/>
                <a:ea typeface="SimSun" pitchFamily="2" charset="-122"/>
              </a:rPr>
              <a:t>الطعام</a:t>
            </a:r>
            <a:endParaRPr lang="en-US" dirty="0"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5967677" y="3965575"/>
            <a:ext cx="921808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/>
          <a:lstStyle/>
          <a:p>
            <a:pPr algn="ctr" rtl="1"/>
            <a:r>
              <a:rPr lang="ar-SA" altLang="zh-CN" sz="21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هـ</a:t>
            </a:r>
            <a:endParaRPr lang="en-US" sz="3200"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5123260" y="3317875"/>
            <a:ext cx="921808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/>
          <a:lstStyle/>
          <a:p>
            <a:pPr algn="ctr" rtl="1"/>
            <a:r>
              <a:rPr lang="ar-SA" altLang="zh-CN" sz="21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د</a:t>
            </a:r>
            <a:endParaRPr lang="en-US" sz="3200"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4328717" y="2554288"/>
            <a:ext cx="923528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/>
          <a:lstStyle/>
          <a:p>
            <a:pPr algn="ctr" rtl="1"/>
            <a:r>
              <a:rPr lang="ar-SA" altLang="zh-CN" sz="21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ج</a:t>
            </a:r>
            <a:endParaRPr lang="en-US" sz="3200"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8206" name="Text Box 14"/>
          <p:cNvSpPr txBox="1">
            <a:spLocks noChangeArrowheads="1"/>
          </p:cNvSpPr>
          <p:nvPr/>
        </p:nvSpPr>
        <p:spPr bwMode="auto">
          <a:xfrm>
            <a:off x="3314039" y="1803400"/>
            <a:ext cx="921808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/>
          <a:lstStyle/>
          <a:p>
            <a:pPr algn="ctr" rtl="1"/>
            <a:r>
              <a:rPr lang="ar-SA" altLang="zh-CN" sz="21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ب</a:t>
            </a:r>
            <a:endParaRPr lang="en-US" sz="3200"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8207" name="Line 15"/>
          <p:cNvSpPr>
            <a:spLocks noChangeShapeType="1"/>
          </p:cNvSpPr>
          <p:nvPr/>
        </p:nvSpPr>
        <p:spPr bwMode="auto">
          <a:xfrm flipH="1">
            <a:off x="2819400" y="2209800"/>
            <a:ext cx="89879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8208" name="Line 16"/>
          <p:cNvSpPr>
            <a:spLocks noChangeShapeType="1"/>
          </p:cNvSpPr>
          <p:nvPr/>
        </p:nvSpPr>
        <p:spPr bwMode="auto">
          <a:xfrm flipH="1">
            <a:off x="2819400" y="2895600"/>
            <a:ext cx="1742148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8209" name="Line 17"/>
          <p:cNvSpPr>
            <a:spLocks noChangeShapeType="1"/>
          </p:cNvSpPr>
          <p:nvPr/>
        </p:nvSpPr>
        <p:spPr bwMode="auto">
          <a:xfrm flipH="1">
            <a:off x="2819400" y="3630614"/>
            <a:ext cx="2643319" cy="31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8210" name="Line 18"/>
          <p:cNvSpPr>
            <a:spLocks noChangeShapeType="1"/>
          </p:cNvSpPr>
          <p:nvPr/>
        </p:nvSpPr>
        <p:spPr bwMode="auto">
          <a:xfrm>
            <a:off x="2819400" y="1447800"/>
            <a:ext cx="4646877" cy="3768725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8211" name="Line 19"/>
          <p:cNvSpPr>
            <a:spLocks noChangeShapeType="1"/>
          </p:cNvSpPr>
          <p:nvPr/>
        </p:nvSpPr>
        <p:spPr bwMode="auto">
          <a:xfrm>
            <a:off x="6400800" y="4365625"/>
            <a:ext cx="0" cy="890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8212" name="Line 20"/>
          <p:cNvSpPr>
            <a:spLocks noChangeShapeType="1"/>
          </p:cNvSpPr>
          <p:nvPr/>
        </p:nvSpPr>
        <p:spPr bwMode="auto">
          <a:xfrm flipH="1">
            <a:off x="2819400" y="4343400"/>
            <a:ext cx="35814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8213" name="Line 21"/>
          <p:cNvSpPr>
            <a:spLocks noChangeShapeType="1"/>
          </p:cNvSpPr>
          <p:nvPr/>
        </p:nvSpPr>
        <p:spPr bwMode="auto">
          <a:xfrm flipH="1">
            <a:off x="2819400" y="5251450"/>
            <a:ext cx="4836054" cy="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8214" name="Text Box 22"/>
          <p:cNvSpPr txBox="1">
            <a:spLocks noChangeArrowheads="1"/>
          </p:cNvSpPr>
          <p:nvPr/>
        </p:nvSpPr>
        <p:spPr bwMode="auto">
          <a:xfrm rot="16200000">
            <a:off x="1332971" y="1181629"/>
            <a:ext cx="921808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/>
          <a:lstStyle/>
          <a:p>
            <a:pPr algn="ctr" rtl="1"/>
            <a:r>
              <a:rPr lang="ar-SA" altLang="zh-CN" b="1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الملابس</a:t>
            </a:r>
            <a:endParaRPr lang="en-US" b="1" dirty="0"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8215" name="Text Box 23"/>
          <p:cNvSpPr txBox="1">
            <a:spLocks noChangeArrowheads="1"/>
          </p:cNvSpPr>
          <p:nvPr/>
        </p:nvSpPr>
        <p:spPr bwMode="auto">
          <a:xfrm>
            <a:off x="1910689" y="1412876"/>
            <a:ext cx="92180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/>
          <a:lstStyle/>
          <a:p>
            <a:pPr algn="ctr" rtl="1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  <p:sp>
        <p:nvSpPr>
          <p:cNvPr id="8216" name="Text Box 24"/>
          <p:cNvSpPr txBox="1">
            <a:spLocks noChangeArrowheads="1"/>
          </p:cNvSpPr>
          <p:nvPr/>
        </p:nvSpPr>
        <p:spPr bwMode="auto">
          <a:xfrm>
            <a:off x="1910689" y="1971676"/>
            <a:ext cx="92180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/>
          <a:lstStyle/>
          <a:p>
            <a:pPr algn="ctr" rtl="1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8217" name="Text Box 25"/>
          <p:cNvSpPr txBox="1">
            <a:spLocks noChangeArrowheads="1"/>
          </p:cNvSpPr>
          <p:nvPr/>
        </p:nvSpPr>
        <p:spPr bwMode="auto">
          <a:xfrm>
            <a:off x="1910689" y="2730501"/>
            <a:ext cx="92180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/>
          <a:lstStyle/>
          <a:p>
            <a:pPr algn="ctr" rtl="1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8218" name="Text Box 26"/>
          <p:cNvSpPr txBox="1">
            <a:spLocks noChangeArrowheads="1"/>
          </p:cNvSpPr>
          <p:nvPr/>
        </p:nvSpPr>
        <p:spPr bwMode="auto">
          <a:xfrm>
            <a:off x="1910689" y="3429001"/>
            <a:ext cx="92180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/>
          <a:lstStyle/>
          <a:p>
            <a:pPr algn="ctr" rtl="1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8219" name="Text Box 27"/>
          <p:cNvSpPr txBox="1">
            <a:spLocks noChangeArrowheads="1"/>
          </p:cNvSpPr>
          <p:nvPr/>
        </p:nvSpPr>
        <p:spPr bwMode="auto">
          <a:xfrm>
            <a:off x="1910689" y="4187826"/>
            <a:ext cx="92180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/>
          <a:lstStyle/>
          <a:p>
            <a:pPr algn="ctr" rtl="1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8220" name="Text Box 28"/>
          <p:cNvSpPr txBox="1">
            <a:spLocks noChangeArrowheads="1"/>
          </p:cNvSpPr>
          <p:nvPr/>
        </p:nvSpPr>
        <p:spPr bwMode="auto">
          <a:xfrm rot="2367734">
            <a:off x="4227207" y="2091884"/>
            <a:ext cx="1816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BH" sz="2400" dirty="0"/>
              <a:t>خط الميزانية</a:t>
            </a:r>
            <a:endParaRPr lang="en-US" sz="2400" dirty="0"/>
          </a:p>
        </p:txBody>
      </p:sp>
      <p:sp>
        <p:nvSpPr>
          <p:cNvPr id="8221" name="Line 29"/>
          <p:cNvSpPr>
            <a:spLocks noChangeShapeType="1"/>
          </p:cNvSpPr>
          <p:nvPr/>
        </p:nvSpPr>
        <p:spPr bwMode="auto">
          <a:xfrm flipH="1">
            <a:off x="5118100" y="2362200"/>
            <a:ext cx="1073150" cy="990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7086600" y="4724400"/>
            <a:ext cx="58367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/>
          <a:lstStyle/>
          <a:p>
            <a:pPr algn="ctr"/>
            <a:r>
              <a:rPr lang="ar-SA" altLang="zh-CN" sz="2000" dirty="0" smtClean="0">
                <a:latin typeface="Times New Roman" pitchFamily="18" charset="0"/>
                <a:ea typeface="SimSun" pitchFamily="2" charset="-122"/>
              </a:rPr>
              <a:t>و</a:t>
            </a:r>
            <a:endParaRPr lang="en-US" sz="2000" dirty="0">
              <a:ea typeface="SimSun" pitchFamily="2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00FF"/>
                </a:solidFill>
                <a:cs typeface="Arial" pitchFamily="34" charset="0"/>
              </a:rPr>
              <a:t>تفضيلات المستهلك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886200"/>
          </a:xfrm>
        </p:spPr>
        <p:txBody>
          <a:bodyPr/>
          <a:lstStyle/>
          <a:p>
            <a:pPr algn="just" rtl="1">
              <a:spcBef>
                <a:spcPct val="50000"/>
              </a:spcBef>
            </a:pPr>
            <a:r>
              <a:rPr lang="ar-SA" sz="2400" dirty="0" smtClean="0"/>
              <a:t>كيف يقرر المستهلك أي هذه البدائل يختار؟ </a:t>
            </a:r>
          </a:p>
          <a:p>
            <a:pPr algn="just" rtl="1">
              <a:spcBef>
                <a:spcPct val="50000"/>
              </a:spcBef>
            </a:pPr>
            <a:endParaRPr lang="fr-MA" sz="2400" dirty="0" smtClean="0"/>
          </a:p>
          <a:p>
            <a:pPr rtl="1"/>
            <a:r>
              <a:rPr lang="ar-SA" sz="2400" dirty="0" smtClean="0"/>
              <a:t>تعتمد الإجابة على تفضيلات المستهلك </a:t>
            </a:r>
            <a:r>
              <a:rPr lang="en-US" sz="2400" dirty="0" smtClean="0">
                <a:latin typeface="Garamond" pitchFamily="18" charset="0"/>
              </a:rPr>
              <a:t>(Consumer Preferences)</a:t>
            </a:r>
            <a:r>
              <a:rPr lang="ar-SA" sz="2400" dirty="0" smtClean="0">
                <a:latin typeface="Garamond" pitchFamily="18" charset="0"/>
              </a:rPr>
              <a:t> </a:t>
            </a:r>
          </a:p>
          <a:p>
            <a:pPr rtl="1"/>
            <a:endParaRPr lang="ar-SA" sz="2400" dirty="0" smtClean="0">
              <a:latin typeface="Garamond" pitchFamily="18" charset="0"/>
            </a:endParaRPr>
          </a:p>
          <a:p>
            <a:pPr rtl="1"/>
            <a:r>
              <a:rPr lang="ar-SA" sz="2400" dirty="0" smtClean="0">
                <a:latin typeface="Garamond" pitchFamily="18" charset="0"/>
              </a:rPr>
              <a:t>ويعكس كل تفضيل </a:t>
            </a:r>
            <a:r>
              <a:rPr lang="ar-SA" sz="2400" dirty="0" smtClean="0">
                <a:solidFill>
                  <a:srgbClr val="0000FF"/>
                </a:solidFill>
                <a:latin typeface="Garamond" pitchFamily="18" charset="0"/>
              </a:rPr>
              <a:t>المنفعة المادية </a:t>
            </a:r>
            <a:r>
              <a:rPr lang="ar-SA" sz="2400" dirty="0" smtClean="0">
                <a:solidFill>
                  <a:srgbClr val="0000FF"/>
                </a:solidFill>
                <a:cs typeface="Arabic Transparent" pitchFamily="2" charset="-78"/>
              </a:rPr>
              <a:t>أي الإشباع أو المتعة </a:t>
            </a:r>
            <a:r>
              <a:rPr lang="ar-SA" sz="2400" dirty="0" smtClean="0">
                <a:cs typeface="Arabic Transparent" pitchFamily="2" charset="-78"/>
              </a:rPr>
              <a:t>التي يحصل عليها الإنسان عند الاستهلاك. </a:t>
            </a:r>
            <a:endParaRPr lang="fr-MA" sz="2400" dirty="0" smtClean="0">
              <a:cs typeface="Arabic Transparent" pitchFamily="2" charset="-78"/>
            </a:endParaRPr>
          </a:p>
          <a:p>
            <a:pPr rtl="1"/>
            <a:r>
              <a:rPr lang="ar-SA" sz="2400" dirty="0" smtClean="0"/>
              <a:t> </a:t>
            </a:r>
            <a:endParaRPr lang="en-US" sz="2400" dirty="0" smtClean="0"/>
          </a:p>
          <a:p>
            <a:pPr rtl="1"/>
            <a:endParaRPr lang="ar-SA" sz="2400" dirty="0" smtClean="0"/>
          </a:p>
          <a:p>
            <a:pPr rtl="1"/>
            <a:endParaRPr lang="ar-SA" sz="2600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00FF"/>
                </a:solidFill>
              </a:rPr>
              <a:t>المنفعة الكلية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191000"/>
          </a:xfrm>
        </p:spPr>
        <p:txBody>
          <a:bodyPr/>
          <a:lstStyle/>
          <a:p>
            <a:pPr rtl="1"/>
            <a:r>
              <a:rPr lang="ar-SA" sz="2700" dirty="0" smtClean="0"/>
              <a:t>تمثل حجم المنفعة التي يستمدها الفرد من استهلاك عدد من وحدات سلعة معينة.</a:t>
            </a:r>
          </a:p>
          <a:p>
            <a:pPr rtl="1"/>
            <a:endParaRPr lang="ar-SA" sz="2700" dirty="0" smtClean="0"/>
          </a:p>
          <a:p>
            <a:pPr rtl="1"/>
            <a:r>
              <a:rPr lang="ar-BH" sz="2700" dirty="0" smtClean="0"/>
              <a:t>تفترض </a:t>
            </a:r>
            <a:r>
              <a:rPr lang="ar-BH" sz="2700" dirty="0" smtClean="0">
                <a:solidFill>
                  <a:srgbClr val="0000FF"/>
                </a:solidFill>
              </a:rPr>
              <a:t>نظرية المنفعة </a:t>
            </a:r>
            <a:r>
              <a:rPr lang="ar-SA" sz="2700" dirty="0" smtClean="0"/>
              <a:t>تز</a:t>
            </a:r>
            <a:r>
              <a:rPr lang="ar-BH" sz="2700" dirty="0" smtClean="0"/>
              <a:t>ا</a:t>
            </a:r>
            <a:r>
              <a:rPr lang="ar-SA" sz="2700" dirty="0" smtClean="0"/>
              <a:t>يد المنفعة الكلية بزيادة الكمية المستهلكة من السلعة. </a:t>
            </a:r>
          </a:p>
          <a:p>
            <a:pPr rtl="1"/>
            <a:endParaRPr lang="ar-SA" sz="2700" dirty="0" smtClean="0"/>
          </a:p>
          <a:p>
            <a:pPr rtl="1"/>
            <a:endParaRPr lang="ar-SA" sz="2700" dirty="0" smtClean="0"/>
          </a:p>
          <a:p>
            <a:pPr rtl="1"/>
            <a:endParaRPr lang="ar-SA" sz="2700" dirty="0" smtClean="0"/>
          </a:p>
          <a:p>
            <a:pPr rtl="1"/>
            <a:r>
              <a:rPr lang="ar-SA" sz="2400" dirty="0" smtClean="0">
                <a:solidFill>
                  <a:srgbClr val="0000FF"/>
                </a:solidFill>
              </a:rPr>
              <a:t>ملاحظة</a:t>
            </a:r>
            <a:r>
              <a:rPr lang="ar-SA" sz="2400" dirty="0" smtClean="0"/>
              <a:t>:</a:t>
            </a:r>
            <a:r>
              <a:rPr lang="ar-BH" sz="2400" dirty="0" smtClean="0"/>
              <a:t> </a:t>
            </a:r>
            <a:r>
              <a:rPr lang="ar-SA" sz="2400" dirty="0" smtClean="0">
                <a:solidFill>
                  <a:srgbClr val="0000FF"/>
                </a:solidFill>
              </a:rPr>
              <a:t>ليس للمنفعة وحدة قياس محددة</a:t>
            </a:r>
            <a:r>
              <a:rPr lang="ar-SA" sz="2400" dirty="0" smtClean="0"/>
              <a:t>، ف</a:t>
            </a:r>
            <a:r>
              <a:rPr lang="ar-BH" sz="2400" dirty="0" smtClean="0"/>
              <a:t>المنفعة الناتجة عن استهلاك كمية معينة من سلعة ما، </a:t>
            </a:r>
            <a:r>
              <a:rPr lang="ar-SA" sz="2400" dirty="0" smtClean="0"/>
              <a:t>تختلف من شخص لآخر تبعاً لإختلاف أذواق المستهلكين. </a:t>
            </a:r>
            <a:endParaRPr lang="fr-MA" sz="2400" dirty="0" smtClean="0"/>
          </a:p>
          <a:p>
            <a:pPr rtl="1"/>
            <a:endParaRPr lang="ar-SA" sz="2800" dirty="0" smtClean="0"/>
          </a:p>
          <a:p>
            <a:pPr rtl="1"/>
            <a:endParaRPr lang="fr-MA" sz="2800" dirty="0" smtClean="0"/>
          </a:p>
          <a:p>
            <a:pPr rtl="1"/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457200" y="228599"/>
            <a:ext cx="8581760" cy="5486396"/>
            <a:chOff x="1374" y="1106"/>
            <a:chExt cx="6660" cy="5040"/>
          </a:xfrm>
          <a:noFill/>
        </p:grpSpPr>
        <p:sp>
          <p:nvSpPr>
            <p:cNvPr id="12291" name="AutoShape 3"/>
            <p:cNvSpPr>
              <a:spLocks noChangeAspect="1" noChangeArrowheads="1"/>
            </p:cNvSpPr>
            <p:nvPr/>
          </p:nvSpPr>
          <p:spPr bwMode="auto">
            <a:xfrm>
              <a:off x="1374" y="1106"/>
              <a:ext cx="6660" cy="504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2292" name="Arc 4"/>
            <p:cNvSpPr>
              <a:spLocks/>
            </p:cNvSpPr>
            <p:nvPr/>
          </p:nvSpPr>
          <p:spPr bwMode="auto">
            <a:xfrm rot="11548441" flipV="1">
              <a:off x="3053" y="2051"/>
              <a:ext cx="2689" cy="3196"/>
            </a:xfrm>
            <a:custGeom>
              <a:avLst/>
              <a:gdLst>
                <a:gd name="G0" fmla="+- 10674 0 0"/>
                <a:gd name="G1" fmla="+- 21600 0 0"/>
                <a:gd name="G2" fmla="+- 21600 0 0"/>
                <a:gd name="T0" fmla="*/ 0 w 32274"/>
                <a:gd name="T1" fmla="*/ 2821 h 25808"/>
                <a:gd name="T2" fmla="*/ 31860 w 32274"/>
                <a:gd name="T3" fmla="*/ 25808 h 25808"/>
                <a:gd name="T4" fmla="*/ 10674 w 32274"/>
                <a:gd name="T5" fmla="*/ 21600 h 25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274" h="25808" fill="none" extrusionOk="0">
                  <a:moveTo>
                    <a:pt x="0" y="2821"/>
                  </a:moveTo>
                  <a:cubicBezTo>
                    <a:pt x="3253" y="972"/>
                    <a:pt x="6931" y="-1"/>
                    <a:pt x="10674" y="0"/>
                  </a:cubicBezTo>
                  <a:cubicBezTo>
                    <a:pt x="22603" y="0"/>
                    <a:pt x="32274" y="9670"/>
                    <a:pt x="32274" y="21600"/>
                  </a:cubicBezTo>
                  <a:cubicBezTo>
                    <a:pt x="32274" y="23012"/>
                    <a:pt x="32135" y="24422"/>
                    <a:pt x="31860" y="25808"/>
                  </a:cubicBezTo>
                </a:path>
                <a:path w="32274" h="25808" stroke="0" extrusionOk="0">
                  <a:moveTo>
                    <a:pt x="0" y="2821"/>
                  </a:moveTo>
                  <a:cubicBezTo>
                    <a:pt x="3253" y="972"/>
                    <a:pt x="6931" y="-1"/>
                    <a:pt x="10674" y="0"/>
                  </a:cubicBezTo>
                  <a:cubicBezTo>
                    <a:pt x="22603" y="0"/>
                    <a:pt x="32274" y="9670"/>
                    <a:pt x="32274" y="21600"/>
                  </a:cubicBezTo>
                  <a:cubicBezTo>
                    <a:pt x="32274" y="23012"/>
                    <a:pt x="32135" y="24422"/>
                    <a:pt x="31860" y="25808"/>
                  </a:cubicBezTo>
                  <a:lnTo>
                    <a:pt x="10674" y="21600"/>
                  </a:lnTo>
                  <a:close/>
                </a:path>
              </a:pathLst>
            </a:custGeom>
            <a:grp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12293" name="Line 5"/>
            <p:cNvSpPr>
              <a:spLocks noChangeShapeType="1"/>
            </p:cNvSpPr>
            <p:nvPr/>
          </p:nvSpPr>
          <p:spPr bwMode="auto">
            <a:xfrm>
              <a:off x="2814" y="2006"/>
              <a:ext cx="1" cy="2880"/>
            </a:xfrm>
            <a:prstGeom prst="line">
              <a:avLst/>
            </a:prstGeom>
            <a:grp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 sz="1400" dirty="0"/>
            </a:p>
          </p:txBody>
        </p:sp>
        <p:sp>
          <p:nvSpPr>
            <p:cNvPr id="12294" name="Line 6"/>
            <p:cNvSpPr>
              <a:spLocks noChangeShapeType="1"/>
            </p:cNvSpPr>
            <p:nvPr/>
          </p:nvSpPr>
          <p:spPr bwMode="auto">
            <a:xfrm>
              <a:off x="2814" y="4885"/>
              <a:ext cx="3960" cy="1"/>
            </a:xfrm>
            <a:prstGeom prst="line">
              <a:avLst/>
            </a:prstGeom>
            <a:grp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 sz="1400" dirty="0"/>
            </a:p>
          </p:txBody>
        </p:sp>
        <p:sp>
          <p:nvSpPr>
            <p:cNvPr id="12295" name="Text Box 7"/>
            <p:cNvSpPr txBox="1">
              <a:spLocks noChangeArrowheads="1"/>
            </p:cNvSpPr>
            <p:nvPr/>
          </p:nvSpPr>
          <p:spPr bwMode="auto">
            <a:xfrm>
              <a:off x="6105" y="4466"/>
              <a:ext cx="1080" cy="345"/>
            </a:xfrm>
            <a:prstGeom prst="rect">
              <a:avLst/>
            </a:prstGeom>
            <a:grpFill/>
            <a:ln w="38100" algn="ctr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rtl="1"/>
              <a:r>
                <a:rPr lang="ar-SA" altLang="zh-CN" sz="2000" dirty="0" smtClean="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كمية الطعام</a:t>
              </a:r>
              <a:endParaRPr lang="en-US" sz="2000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endParaRPr>
            </a:p>
          </p:txBody>
        </p:sp>
        <p:sp>
          <p:nvSpPr>
            <p:cNvPr id="12297" name="Text Box 9"/>
            <p:cNvSpPr txBox="1">
              <a:spLocks noChangeArrowheads="1"/>
            </p:cNvSpPr>
            <p:nvPr/>
          </p:nvSpPr>
          <p:spPr bwMode="auto">
            <a:xfrm rot="16200000">
              <a:off x="1700" y="2168"/>
              <a:ext cx="1278" cy="275"/>
            </a:xfrm>
            <a:prstGeom prst="rect">
              <a:avLst/>
            </a:prstGeom>
            <a:grpFill/>
            <a:ln w="38100" algn="ctr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rtl="1"/>
              <a:r>
                <a:rPr lang="ar-SA" altLang="zh-CN" sz="2000" dirty="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المنفعة  الكلية</a:t>
              </a:r>
              <a:endParaRPr lang="en-US" sz="2000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endParaRPr>
            </a:p>
          </p:txBody>
        </p:sp>
        <p:sp>
          <p:nvSpPr>
            <p:cNvPr id="12298" name="Text Box 10"/>
            <p:cNvSpPr txBox="1">
              <a:spLocks noChangeArrowheads="1"/>
            </p:cNvSpPr>
            <p:nvPr/>
          </p:nvSpPr>
          <p:spPr bwMode="auto">
            <a:xfrm>
              <a:off x="1374" y="5246"/>
              <a:ext cx="6660" cy="615"/>
            </a:xfrm>
            <a:prstGeom prst="rect">
              <a:avLst/>
            </a:prstGeom>
            <a:grpFill/>
            <a:ln w="38100">
              <a:noFill/>
              <a:miter lim="800000"/>
              <a:headEnd/>
              <a:tailEnd/>
            </a:ln>
          </p:spPr>
          <p:txBody>
            <a:bodyPr/>
            <a:lstStyle/>
            <a:p>
              <a:pPr algn="just" rtl="1"/>
              <a:r>
                <a:rPr lang="ar-SA" altLang="zh-CN" sz="2000" dirty="0" smtClean="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   منحنى </a:t>
              </a:r>
              <a:r>
                <a:rPr lang="ar-SA" altLang="zh-CN" sz="2000" dirty="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المنفعة </a:t>
              </a:r>
              <a:r>
                <a:rPr lang="ar-SA" altLang="zh-CN" sz="2000" dirty="0" smtClean="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الكلية يعبر عن دالة </a:t>
              </a:r>
              <a:r>
                <a:rPr lang="ar-SA" altLang="zh-CN" sz="2000" dirty="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موجبة </a:t>
              </a:r>
              <a:r>
                <a:rPr lang="ar-SA" altLang="zh-CN" sz="2000" dirty="0" smtClean="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تبعا لكمية الطعام، </a:t>
              </a:r>
              <a:r>
                <a:rPr lang="ar-SA" altLang="zh-CN" sz="2000" dirty="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حيث تزيد المنفعة </a:t>
              </a:r>
              <a:r>
                <a:rPr lang="ar-SA" altLang="zh-CN" sz="2000" dirty="0" smtClean="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الكلية بزيادة </a:t>
              </a:r>
            </a:p>
            <a:p>
              <a:pPr algn="just" rtl="1"/>
              <a:r>
                <a:rPr lang="ar-SA" altLang="zh-CN" sz="2000" dirty="0" smtClean="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   كمية الطعام </a:t>
              </a:r>
              <a:r>
                <a:rPr lang="ar-SA" altLang="zh-CN" sz="2000" dirty="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حتى تصل إلى </a:t>
              </a:r>
              <a:r>
                <a:rPr lang="ar-SA" altLang="zh-CN" sz="2000" dirty="0" smtClean="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أقصى مستوى </a:t>
              </a:r>
              <a:r>
                <a:rPr lang="ar-SA" altLang="zh-CN" sz="2000" dirty="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ثم تتناقص </a:t>
              </a:r>
              <a:r>
                <a:rPr lang="ar-SA" altLang="zh-CN" sz="2000" dirty="0" smtClean="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المنفعة بزيادة استهلاك الطعام.</a:t>
              </a:r>
              <a:endParaRPr lang="en-US" sz="3200" dirty="0">
                <a:solidFill>
                  <a:srgbClr val="000000"/>
                </a:solidFill>
                <a:ea typeface="SimSun" pitchFamily="2" charset="-122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00FF"/>
                </a:solidFill>
              </a:rPr>
              <a:t>المنفعة الحدية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915400" cy="4114799"/>
          </a:xfrm>
        </p:spPr>
        <p:txBody>
          <a:bodyPr/>
          <a:lstStyle/>
          <a:p>
            <a:pPr algn="just" rtl="1">
              <a:spcBef>
                <a:spcPct val="50000"/>
              </a:spcBef>
            </a:pPr>
            <a:r>
              <a:rPr lang="ar-SA" sz="2800" dirty="0" smtClean="0"/>
              <a:t>تقيس التغير في المنفعة الكلية نتيجة لزيادة الاستهلاك بوحدة، أي المنفعة الإضافية لآخر وحدة من سلعة معينة. </a:t>
            </a:r>
          </a:p>
          <a:p>
            <a:pPr algn="just" rtl="1">
              <a:spcBef>
                <a:spcPct val="50000"/>
              </a:spcBef>
            </a:pPr>
            <a:endParaRPr lang="en-US" sz="2800" dirty="0" smtClean="0"/>
          </a:p>
          <a:p>
            <a:pPr rtl="1"/>
            <a:r>
              <a:rPr lang="ar-BH" sz="2800" dirty="0" smtClean="0"/>
              <a:t>تكون </a:t>
            </a:r>
            <a:r>
              <a:rPr lang="ar-SA" sz="2800" dirty="0" smtClean="0"/>
              <a:t>المنفعة الحدية موجبة عند ا</a:t>
            </a:r>
            <a:r>
              <a:rPr lang="ar-BH" sz="2800" dirty="0" smtClean="0"/>
              <a:t>لمستهلك الرشيد</a:t>
            </a:r>
            <a:r>
              <a:rPr lang="ar-SA" sz="2800" dirty="0" smtClean="0"/>
              <a:t>. لكنها تخضع لقانون التناقص، بحيث تتناقص مع زيادة الاستهلاك، وتسمى هذه الخاصية بتناقص المنفعة الحدية.</a:t>
            </a:r>
            <a:endParaRPr lang="en-US" sz="2800" dirty="0" smtClean="0"/>
          </a:p>
          <a:p>
            <a:pPr rtl="1"/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608965" y="533400"/>
            <a:ext cx="8893043" cy="5334000"/>
            <a:chOff x="1445" y="3013"/>
            <a:chExt cx="6605" cy="4878"/>
          </a:xfrm>
        </p:grpSpPr>
        <p:sp>
          <p:nvSpPr>
            <p:cNvPr id="14339" name="AutoShape 3"/>
            <p:cNvSpPr>
              <a:spLocks noChangeAspect="1" noChangeArrowheads="1"/>
            </p:cNvSpPr>
            <p:nvPr/>
          </p:nvSpPr>
          <p:spPr bwMode="auto">
            <a:xfrm>
              <a:off x="1445" y="3013"/>
              <a:ext cx="6605" cy="487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4340" name="Arc 4"/>
            <p:cNvSpPr>
              <a:spLocks/>
            </p:cNvSpPr>
            <p:nvPr/>
          </p:nvSpPr>
          <p:spPr bwMode="auto">
            <a:xfrm rot="5957373" flipV="1">
              <a:off x="3359" y="3863"/>
              <a:ext cx="2018" cy="3073"/>
            </a:xfrm>
            <a:custGeom>
              <a:avLst/>
              <a:gdLst>
                <a:gd name="G0" fmla="+- 0 0 0"/>
                <a:gd name="G1" fmla="+- 21534 0 0"/>
                <a:gd name="G2" fmla="+- 21600 0 0"/>
                <a:gd name="T0" fmla="*/ 1681 w 21600"/>
                <a:gd name="T1" fmla="*/ 0 h 25742"/>
                <a:gd name="T2" fmla="*/ 21186 w 21600"/>
                <a:gd name="T3" fmla="*/ 25742 h 25742"/>
                <a:gd name="T4" fmla="*/ 0 w 21600"/>
                <a:gd name="T5" fmla="*/ 21534 h 25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5742" fill="none" extrusionOk="0">
                  <a:moveTo>
                    <a:pt x="1681" y="-1"/>
                  </a:moveTo>
                  <a:cubicBezTo>
                    <a:pt x="12924" y="877"/>
                    <a:pt x="21600" y="10256"/>
                    <a:pt x="21600" y="21534"/>
                  </a:cubicBezTo>
                  <a:cubicBezTo>
                    <a:pt x="21600" y="22946"/>
                    <a:pt x="21461" y="24356"/>
                    <a:pt x="21186" y="25742"/>
                  </a:cubicBezTo>
                </a:path>
                <a:path w="21600" h="25742" stroke="0" extrusionOk="0">
                  <a:moveTo>
                    <a:pt x="1681" y="-1"/>
                  </a:moveTo>
                  <a:cubicBezTo>
                    <a:pt x="12924" y="877"/>
                    <a:pt x="21600" y="10256"/>
                    <a:pt x="21600" y="21534"/>
                  </a:cubicBezTo>
                  <a:cubicBezTo>
                    <a:pt x="21600" y="22946"/>
                    <a:pt x="21461" y="24356"/>
                    <a:pt x="21186" y="25742"/>
                  </a:cubicBezTo>
                  <a:lnTo>
                    <a:pt x="0" y="21534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14341" name="Line 5"/>
            <p:cNvSpPr>
              <a:spLocks noChangeShapeType="1"/>
            </p:cNvSpPr>
            <p:nvPr/>
          </p:nvSpPr>
          <p:spPr bwMode="auto">
            <a:xfrm>
              <a:off x="2855" y="3565"/>
              <a:ext cx="1" cy="2856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14342" name="Line 6"/>
            <p:cNvSpPr>
              <a:spLocks noChangeShapeType="1"/>
            </p:cNvSpPr>
            <p:nvPr/>
          </p:nvSpPr>
          <p:spPr bwMode="auto">
            <a:xfrm>
              <a:off x="2860" y="6420"/>
              <a:ext cx="3927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14343" name="Text Box 7"/>
            <p:cNvSpPr txBox="1">
              <a:spLocks noChangeArrowheads="1"/>
            </p:cNvSpPr>
            <p:nvPr/>
          </p:nvSpPr>
          <p:spPr bwMode="auto">
            <a:xfrm>
              <a:off x="6143" y="6488"/>
              <a:ext cx="883" cy="333"/>
            </a:xfrm>
            <a:prstGeom prst="rect">
              <a:avLst/>
            </a:prstGeom>
            <a:ln>
              <a:noFill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0471" tIns="45235" rIns="90471" bIns="45235"/>
            <a:lstStyle/>
            <a:p>
              <a:pPr algn="r" rtl="1"/>
              <a:r>
                <a:rPr lang="ar-SA" altLang="zh-CN" sz="2000" dirty="0" smtClean="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كمية الطعام</a:t>
              </a:r>
              <a:endParaRPr lang="en-US" sz="2000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endParaRPr>
            </a:p>
          </p:txBody>
        </p:sp>
        <p:sp>
          <p:nvSpPr>
            <p:cNvPr id="14345" name="Text Box 9"/>
            <p:cNvSpPr txBox="1">
              <a:spLocks noChangeArrowheads="1"/>
            </p:cNvSpPr>
            <p:nvPr/>
          </p:nvSpPr>
          <p:spPr bwMode="auto">
            <a:xfrm rot="16200000">
              <a:off x="1809" y="3832"/>
              <a:ext cx="1265" cy="29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0471" tIns="45235" rIns="90471" bIns="45235"/>
            <a:lstStyle/>
            <a:p>
              <a:pPr algn="ctr" rtl="1"/>
              <a:r>
                <a:rPr lang="ar-SA" altLang="zh-CN" sz="2000" dirty="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المنفعة</a:t>
              </a:r>
              <a:r>
                <a:rPr lang="ar-SA" altLang="zh-CN" sz="2100" b="1" dirty="0"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  </a:t>
              </a:r>
              <a:r>
                <a:rPr lang="ar-SA" altLang="zh-CN" sz="2000" dirty="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الحدية</a:t>
              </a:r>
              <a:endParaRPr lang="en-US" sz="2000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endParaRPr>
            </a:p>
          </p:txBody>
        </p:sp>
      </p:grp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584730" y="5157788"/>
            <a:ext cx="8893043" cy="9588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lvl="1" algn="just"/>
            <a:r>
              <a:rPr lang="ar-SA" altLang="zh-CN" sz="2000" dirty="0" smtClean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      منحنى </a:t>
            </a:r>
            <a:r>
              <a:rPr lang="ar-SA" altLang="zh-CN" sz="2000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المنفعة الحدية </a:t>
            </a:r>
            <a:r>
              <a:rPr lang="ar-SA" altLang="zh-CN" sz="2000" dirty="0" smtClean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يمثل دالة </a:t>
            </a:r>
            <a:r>
              <a:rPr lang="ar-SA" altLang="zh-CN" sz="2000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سالبة </a:t>
            </a:r>
            <a:r>
              <a:rPr lang="ar-SA" altLang="zh-CN" sz="2000" dirty="0" smtClean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لكمية الطعام. </a:t>
            </a:r>
            <a:r>
              <a:rPr lang="ar-SA" altLang="zh-CN" sz="2000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فكلما </a:t>
            </a:r>
            <a:r>
              <a:rPr lang="ar-SA" altLang="zh-CN" sz="2000" dirty="0" smtClean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زادت هذه الكمية </a:t>
            </a:r>
            <a:r>
              <a:rPr lang="ar-SA" altLang="zh-CN" sz="2000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تناقصت </a:t>
            </a:r>
            <a:endParaRPr lang="ar-SA" altLang="zh-CN" sz="2000" dirty="0" smtClean="0">
              <a:solidFill>
                <a:srgbClr val="000000"/>
              </a:solidFill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lvl="1" algn="just"/>
            <a:r>
              <a:rPr lang="ar-SA" altLang="zh-CN" sz="2000" dirty="0" smtClean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     المنفعة </a:t>
            </a:r>
            <a:r>
              <a:rPr lang="ar-SA" altLang="zh-CN" sz="2000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الحدية </a:t>
            </a:r>
            <a:r>
              <a:rPr lang="ar-SA" altLang="zh-CN" sz="2000" dirty="0" smtClean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للطعام </a:t>
            </a:r>
            <a:r>
              <a:rPr lang="ar-SA" altLang="zh-CN" sz="2000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الإضافي، </a:t>
            </a:r>
            <a:r>
              <a:rPr lang="ar-SA" altLang="zh-CN" sz="2000" dirty="0" smtClean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وذلك بسبب تزايد </a:t>
            </a:r>
            <a:r>
              <a:rPr lang="ar-SA" altLang="zh-CN" sz="2000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المنفعة الكلية بمعدل </a:t>
            </a:r>
            <a:r>
              <a:rPr lang="ar-SA" altLang="zh-CN" sz="2000" dirty="0" smtClean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متناقص</a:t>
            </a:r>
            <a:r>
              <a:rPr lang="ar-BH" altLang="zh-CN" sz="2000" dirty="0" smtClean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.</a:t>
            </a:r>
            <a:r>
              <a:rPr lang="ar-SA" altLang="zh-CN" sz="2000" dirty="0" smtClean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endParaRPr lang="en-US" sz="3200" dirty="0">
              <a:solidFill>
                <a:srgbClr val="000000"/>
              </a:solidFill>
              <a:ea typeface="SimSun" pitchFamily="2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68362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0000FF"/>
                </a:solidFill>
              </a:rPr>
              <a:t>جدول المنفعة الكلية: </a:t>
            </a:r>
            <a:r>
              <a:rPr lang="en-US" sz="2000" dirty="0" smtClean="0">
                <a:solidFill>
                  <a:srgbClr val="0000FF"/>
                </a:solidFill>
              </a:rPr>
              <a:t>u_1</a:t>
            </a:r>
            <a:r>
              <a:rPr lang="ar-SA" sz="2400" dirty="0" smtClean="0">
                <a:solidFill>
                  <a:srgbClr val="0000FF"/>
                </a:solidFill>
              </a:rPr>
              <a:t> تمثل الطعام           </a:t>
            </a:r>
            <a:r>
              <a:rPr lang="en-US" sz="2000" dirty="0" smtClean="0">
                <a:solidFill>
                  <a:srgbClr val="0000FF"/>
                </a:solidFill>
              </a:rPr>
              <a:t>u_2</a:t>
            </a:r>
            <a:r>
              <a:rPr lang="ar-SA" sz="2400" dirty="0" smtClean="0">
                <a:solidFill>
                  <a:srgbClr val="0000FF"/>
                </a:solidFill>
              </a:rPr>
              <a:t> تمثل الملابس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47801"/>
            <a:ext cx="8915400" cy="4191000"/>
          </a:xfrm>
        </p:spPr>
        <p:txBody>
          <a:bodyPr/>
          <a:lstStyle/>
          <a:p>
            <a:r>
              <a:rPr lang="ar-SA" sz="2000" dirty="0" smtClean="0">
                <a:solidFill>
                  <a:srgbClr val="000000"/>
                </a:solidFill>
              </a:rPr>
              <a:t>         </a:t>
            </a:r>
            <a:r>
              <a:rPr lang="en-US" sz="2000" dirty="0" smtClean="0">
                <a:solidFill>
                  <a:srgbClr val="000000"/>
                </a:solidFill>
              </a:rPr>
              <a:t>x_1	u_1	x_2	u_2	</a:t>
            </a:r>
            <a:endParaRPr lang="ar-SA" sz="2000" dirty="0" smtClean="0">
              <a:solidFill>
                <a:srgbClr val="000000"/>
              </a:solidFill>
            </a:endParaRPr>
          </a:p>
          <a:p>
            <a:r>
              <a:rPr lang="en-US" sz="2000" dirty="0" smtClean="0">
                <a:solidFill>
                  <a:srgbClr val="000000"/>
                </a:solidFill>
              </a:rPr>
              <a:t>1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	75	1	50	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2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	117	2	88	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3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	153	3	121	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4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	181	4	150	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5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	206	5	175	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6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	225	6	196	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7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	243	7	214	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8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	260	8	229	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9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	276	9	241	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10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	291	10	250	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200" dirty="0" smtClean="0">
                <a:solidFill>
                  <a:srgbClr val="0000FF"/>
                </a:solidFill>
              </a:rPr>
              <a:t>جدول النفقات: </a:t>
            </a:r>
            <a:r>
              <a:rPr lang="en-US" sz="2400" dirty="0" smtClean="0">
                <a:solidFill>
                  <a:srgbClr val="0000FF"/>
                </a:solidFill>
              </a:rPr>
              <a:t>d_1</a:t>
            </a:r>
            <a:r>
              <a:rPr lang="ar-SA" sz="2400" dirty="0" smtClean="0">
                <a:solidFill>
                  <a:srgbClr val="0000FF"/>
                </a:solidFill>
              </a:rPr>
              <a:t> تمثل نفقات الطعام           </a:t>
            </a:r>
            <a:r>
              <a:rPr lang="en-US" sz="2400" dirty="0" smtClean="0">
                <a:solidFill>
                  <a:srgbClr val="0000FF"/>
                </a:solidFill>
              </a:rPr>
              <a:t>d_2</a:t>
            </a:r>
            <a:r>
              <a:rPr lang="ar-SA" sz="2400" dirty="0" smtClean="0">
                <a:solidFill>
                  <a:srgbClr val="0000FF"/>
                </a:solidFill>
              </a:rPr>
              <a:t> تمثل نفقات الملابس 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47801"/>
            <a:ext cx="8915400" cy="4267200"/>
          </a:xfrm>
        </p:spPr>
        <p:txBody>
          <a:bodyPr/>
          <a:lstStyle/>
          <a:p>
            <a:r>
              <a:rPr lang="en-US" sz="2000" dirty="0" smtClean="0">
                <a:solidFill>
                  <a:srgbClr val="000000"/>
                </a:solidFill>
              </a:rPr>
              <a:t>x_1	d_1	x_2	d_2	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1	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3	1	6	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2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	6	2	12	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3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	9	3	18	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4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	12	4	24	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5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	15	5	30	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6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	18	6	36	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7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	21	7	42	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8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	24	8	48	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9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	27	9	54	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10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	30	10	60</a:t>
            </a:r>
            <a:r>
              <a:rPr lang="en-US" dirty="0" smtClean="0">
                <a:solidFill>
                  <a:srgbClr val="000000"/>
                </a:solidFill>
              </a:rPr>
              <a:t>	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00FF"/>
                </a:solidFill>
              </a:rPr>
              <a:t>تعظيم المنفعة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1"/>
            <a:ext cx="8915400" cy="4343400"/>
          </a:xfrm>
        </p:spPr>
        <p:txBody>
          <a:bodyPr/>
          <a:lstStyle/>
          <a:p>
            <a:pPr rtl="1"/>
            <a:r>
              <a:rPr lang="ar-SA" sz="2800" dirty="0" smtClean="0"/>
              <a:t>تتمثل الفرضية الأساسية لنظرية المنفعة في أن المستهلك يسعى إلى تحقيق أقصى منفعة كلية باختيار المزيج الأمثل بين عدد من السلع (مثلا سلعتين).</a:t>
            </a:r>
          </a:p>
          <a:p>
            <a:pPr rtl="1"/>
            <a:endParaRPr lang="fr-MA" sz="2800" dirty="0" smtClean="0"/>
          </a:p>
          <a:p>
            <a:pPr rtl="1"/>
            <a:r>
              <a:rPr lang="ar-SA" sz="2800" dirty="0" smtClean="0"/>
              <a:t>والمزيج الأمثل من سلعتين بديلتين يحقق للمستهلك أقصى منفعة كلية مع الأخذ بالاعتبار قيود دخله والأسعار السائدة للسلع محل الاختيار.</a:t>
            </a:r>
          </a:p>
          <a:p>
            <a:pPr rtl="1"/>
            <a:endParaRPr lang="en-US" sz="2800" dirty="0" smtClean="0"/>
          </a:p>
          <a:p>
            <a:pPr rtl="1"/>
            <a:r>
              <a:rPr lang="ar-SA" sz="2800" dirty="0" smtClean="0"/>
              <a:t>ويتحقق الاختيار التوازني للمستهلك عندما يتوصل إلى الخيار الأمثل، الذي يعظم منفعته الكلية تبعا لحدود ميزانيته ولأسعار السلع السائدة في السوق.</a:t>
            </a:r>
            <a:endParaRPr lang="en-US" sz="2800" dirty="0" smtClean="0"/>
          </a:p>
          <a:p>
            <a:pPr rtl="1"/>
            <a:r>
              <a:rPr lang="ar-SA" sz="2800" dirty="0" smtClean="0"/>
              <a:t> 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>
                <a:solidFill>
                  <a:srgbClr val="0000FF"/>
                </a:solidFill>
              </a:rPr>
              <a:t>الحل الرياضي لتعظيم المنفعة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191000"/>
          </a:xfrm>
        </p:spPr>
        <p:txBody>
          <a:bodyPr/>
          <a:lstStyle/>
          <a:p>
            <a:pPr rtl="1"/>
            <a:r>
              <a:rPr lang="ar-SA" sz="2400" dirty="0" smtClean="0"/>
              <a:t>يحقق المستهلك أقصى منفعة كلية، عندما تتعادل المنافع الحدية للدينار الواحد المنفق على أي من السلع. </a:t>
            </a:r>
          </a:p>
          <a:p>
            <a:pPr rtl="1"/>
            <a:r>
              <a:rPr lang="ar-SA" sz="2400" dirty="0" smtClean="0"/>
              <a:t>مثلا نصل إلى استهلاك مثالي لسلعتي الطعام واللباس أي توازن في الاختيار، عندما تتساوى المنافع الحدية الاقتصادية بين السلعتين:    </a:t>
            </a:r>
          </a:p>
          <a:p>
            <a:pPr rtl="1"/>
            <a:endParaRPr lang="ar-SA" sz="2400" dirty="0" smtClean="0">
              <a:solidFill>
                <a:srgbClr val="0000FF"/>
              </a:solidFill>
            </a:endParaRPr>
          </a:p>
          <a:p>
            <a:pPr rtl="1"/>
            <a:endParaRPr lang="ar-SA" sz="2400" dirty="0" smtClean="0">
              <a:solidFill>
                <a:srgbClr val="0000FF"/>
              </a:solidFill>
            </a:endParaRPr>
          </a:p>
          <a:p>
            <a:pPr rtl="1"/>
            <a:r>
              <a:rPr lang="ar-SA" sz="2400" dirty="0" smtClean="0"/>
              <a:t>تمثل         المنفعة الحدية للسلعة </a:t>
            </a:r>
            <a:r>
              <a:rPr lang="ar-SA" sz="2400" dirty="0" smtClean="0">
                <a:cs typeface="+mj-cs"/>
              </a:rPr>
              <a:t>1</a:t>
            </a:r>
            <a:r>
              <a:rPr lang="ar-SA" sz="2400" dirty="0" smtClean="0"/>
              <a:t> أي الطعام </a:t>
            </a:r>
            <a:endParaRPr lang="en-US" sz="2400" dirty="0" smtClean="0"/>
          </a:p>
          <a:p>
            <a:pPr rtl="1"/>
            <a:r>
              <a:rPr lang="ar-SA" sz="2400" dirty="0" smtClean="0"/>
              <a:t>تدل       على سعر الوحدة من السلعة </a:t>
            </a:r>
            <a:r>
              <a:rPr lang="ar-SA" sz="2400" dirty="0" smtClean="0">
                <a:cs typeface="+mj-cs"/>
              </a:rPr>
              <a:t>1</a:t>
            </a:r>
            <a:endParaRPr lang="en-US" sz="2400" dirty="0" smtClean="0">
              <a:cs typeface="+mj-cs"/>
            </a:endParaRPr>
          </a:p>
          <a:p>
            <a:pPr rtl="1"/>
            <a:r>
              <a:rPr lang="ar-SA" sz="2400" dirty="0" smtClean="0"/>
              <a:t>وتعبر        عن المنفعة الحدية للدينار الواحد المنفق على السلعة </a:t>
            </a:r>
            <a:r>
              <a:rPr lang="ar-SA" sz="2400" dirty="0" smtClean="0">
                <a:cs typeface="+mj-cs"/>
              </a:rPr>
              <a:t>1</a:t>
            </a:r>
            <a:endParaRPr lang="ar-SA" sz="2400" dirty="0" smtClean="0">
              <a:solidFill>
                <a:srgbClr val="0000FF"/>
              </a:solidFill>
              <a:cs typeface="+mj-cs"/>
            </a:endParaRPr>
          </a:p>
          <a:p>
            <a:pPr rtl="1"/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3733800" y="3276600"/>
          <a:ext cx="1892300" cy="684213"/>
        </p:xfrm>
        <a:graphic>
          <a:graphicData uri="http://schemas.openxmlformats.org/presentationml/2006/ole">
            <p:oleObj spid="_x0000_s20484" name="معادلة" r:id="rId3" imgW="1346040" imgH="431640" progId="Equation.3">
              <p:embed/>
            </p:oleObj>
          </a:graphicData>
        </a:graphic>
      </p:graphicFrame>
      <p:graphicFrame>
        <p:nvGraphicFramePr>
          <p:cNvPr id="20485" name="Object 5"/>
          <p:cNvGraphicFramePr>
            <a:graphicFrameLocks noChangeAspect="1"/>
          </p:cNvGraphicFramePr>
          <p:nvPr/>
        </p:nvGraphicFramePr>
        <p:xfrm>
          <a:off x="8229600" y="4160837"/>
          <a:ext cx="533400" cy="334963"/>
        </p:xfrm>
        <a:graphic>
          <a:graphicData uri="http://schemas.openxmlformats.org/presentationml/2006/ole">
            <p:oleObj spid="_x0000_s20485" name="معادلة" r:id="rId4" imgW="330120" imgH="215640" progId="Equation.3">
              <p:embed/>
            </p:oleObj>
          </a:graphicData>
        </a:graphic>
      </p:graphicFrame>
      <p:graphicFrame>
        <p:nvGraphicFramePr>
          <p:cNvPr id="20486" name="Object 6"/>
          <p:cNvGraphicFramePr>
            <a:graphicFrameLocks noChangeAspect="1"/>
          </p:cNvGraphicFramePr>
          <p:nvPr/>
        </p:nvGraphicFramePr>
        <p:xfrm>
          <a:off x="8524875" y="4572000"/>
          <a:ext cx="246063" cy="334963"/>
        </p:xfrm>
        <a:graphic>
          <a:graphicData uri="http://schemas.openxmlformats.org/presentationml/2006/ole">
            <p:oleObj spid="_x0000_s20486" name="معادلة" r:id="rId5" imgW="152280" imgH="215640" progId="Equation.3">
              <p:embed/>
            </p:oleObj>
          </a:graphicData>
        </a:graphic>
      </p:graphicFrame>
      <p:graphicFrame>
        <p:nvGraphicFramePr>
          <p:cNvPr id="20487" name="Object 7"/>
          <p:cNvGraphicFramePr>
            <a:graphicFrameLocks noChangeAspect="1"/>
          </p:cNvGraphicFramePr>
          <p:nvPr/>
        </p:nvGraphicFramePr>
        <p:xfrm>
          <a:off x="8229600" y="4876800"/>
          <a:ext cx="520700" cy="685800"/>
        </p:xfrm>
        <a:graphic>
          <a:graphicData uri="http://schemas.openxmlformats.org/presentationml/2006/ole">
            <p:oleObj spid="_x0000_s20487" name="معادلة" r:id="rId6" imgW="36828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915400" cy="609600"/>
          </a:xfrm>
        </p:spPr>
        <p:txBody>
          <a:bodyPr/>
          <a:lstStyle/>
          <a:p>
            <a:pPr algn="ctr"/>
            <a:r>
              <a:rPr lang="ar-SA" sz="1800" dirty="0" smtClean="0">
                <a:solidFill>
                  <a:srgbClr val="0000FF"/>
                </a:solidFill>
              </a:rPr>
              <a:t>توازن المستهلك عبر معيار المنفعة الحدية</a:t>
            </a:r>
            <a:br>
              <a:rPr lang="ar-SA" sz="1800" dirty="0" smtClean="0">
                <a:solidFill>
                  <a:srgbClr val="0000FF"/>
                </a:solidFill>
              </a:rPr>
            </a:br>
            <a:r>
              <a:rPr lang="ar-SA" sz="1800" dirty="0" smtClean="0">
                <a:solidFill>
                  <a:srgbClr val="0000FF"/>
                </a:solidFill>
              </a:rPr>
              <a:t>المنفعة الحدية للريال الواحد:  مع     سعر الطعام=3 ريال          وسعر الملابس=6 ريال </a:t>
            </a:r>
            <a:endParaRPr lang="en-US" sz="18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  <a:ln>
            <a:solidFill>
              <a:schemeClr val="bg1"/>
            </a:solidFill>
          </a:ln>
        </p:spPr>
        <p:txBody>
          <a:bodyPr/>
          <a:lstStyle/>
          <a:p>
            <a:r>
              <a:rPr lang="pl-PL" sz="2000" dirty="0" smtClean="0">
                <a:solidFill>
                  <a:srgbClr val="000000"/>
                </a:solidFill>
              </a:rPr>
              <a:t>x_1	u_1	MU_1	x_2	u_2	MU_2	MU:p1	MU:p2	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1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	75	</a:t>
            </a:r>
            <a:r>
              <a:rPr lang="en-US" sz="2000" dirty="0" smtClean="0">
                <a:solidFill>
                  <a:srgbClr val="FF0000"/>
                </a:solidFill>
              </a:rPr>
              <a:t>75	</a:t>
            </a:r>
            <a:r>
              <a:rPr lang="en-US" sz="2000" dirty="0" smtClean="0">
                <a:solidFill>
                  <a:srgbClr val="000000"/>
                </a:solidFill>
              </a:rPr>
              <a:t>1	50	</a:t>
            </a:r>
            <a:r>
              <a:rPr lang="en-US" sz="2000" dirty="0" smtClean="0">
                <a:solidFill>
                  <a:srgbClr val="FF0000"/>
                </a:solidFill>
              </a:rPr>
              <a:t>50	</a:t>
            </a:r>
            <a:r>
              <a:rPr lang="en-US" sz="2000" dirty="0" smtClean="0">
                <a:solidFill>
                  <a:srgbClr val="993300"/>
                </a:solidFill>
              </a:rPr>
              <a:t>25.0	</a:t>
            </a:r>
            <a:r>
              <a:rPr lang="en-US" sz="2000" dirty="0" smtClean="0">
                <a:solidFill>
                  <a:srgbClr val="3B84AF"/>
                </a:solidFill>
              </a:rPr>
              <a:t>8.3</a:t>
            </a:r>
            <a:r>
              <a:rPr lang="en-US" sz="2000" dirty="0" smtClean="0">
                <a:solidFill>
                  <a:srgbClr val="993300"/>
                </a:solidFill>
              </a:rPr>
              <a:t>	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2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	117	</a:t>
            </a:r>
            <a:r>
              <a:rPr lang="en-US" sz="2000" dirty="0" smtClean="0">
                <a:solidFill>
                  <a:srgbClr val="FF0000"/>
                </a:solidFill>
              </a:rPr>
              <a:t>42	</a:t>
            </a:r>
            <a:r>
              <a:rPr lang="en-US" sz="2000" dirty="0" smtClean="0">
                <a:solidFill>
                  <a:srgbClr val="009900"/>
                </a:solidFill>
              </a:rPr>
              <a:t>2</a:t>
            </a:r>
            <a:r>
              <a:rPr lang="en-US" sz="2000" dirty="0" smtClean="0">
                <a:solidFill>
                  <a:srgbClr val="000000"/>
                </a:solidFill>
              </a:rPr>
              <a:t>	88	</a:t>
            </a:r>
            <a:r>
              <a:rPr lang="en-US" sz="2000" dirty="0" smtClean="0">
                <a:solidFill>
                  <a:srgbClr val="FF0000"/>
                </a:solidFill>
              </a:rPr>
              <a:t>38	</a:t>
            </a:r>
            <a:r>
              <a:rPr lang="en-US" sz="2000" dirty="0" smtClean="0">
                <a:solidFill>
                  <a:srgbClr val="993300"/>
                </a:solidFill>
              </a:rPr>
              <a:t>14.0	</a:t>
            </a:r>
            <a:r>
              <a:rPr lang="en-US" sz="2000" u="sng" dirty="0" smtClean="0">
                <a:solidFill>
                  <a:srgbClr val="009900"/>
                </a:solidFill>
              </a:rPr>
              <a:t>6.3</a:t>
            </a:r>
            <a:r>
              <a:rPr lang="en-US" sz="2000" dirty="0" smtClean="0">
                <a:solidFill>
                  <a:srgbClr val="993300"/>
                </a:solidFill>
              </a:rPr>
              <a:t>	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3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	153	</a:t>
            </a:r>
            <a:r>
              <a:rPr lang="en-US" sz="2000" dirty="0" smtClean="0">
                <a:solidFill>
                  <a:srgbClr val="FF0000"/>
                </a:solidFill>
              </a:rPr>
              <a:t>36	</a:t>
            </a:r>
            <a:r>
              <a:rPr lang="en-US" sz="2000" dirty="0" smtClean="0">
                <a:solidFill>
                  <a:srgbClr val="000000"/>
                </a:solidFill>
              </a:rPr>
              <a:t>3	121	</a:t>
            </a:r>
            <a:r>
              <a:rPr lang="en-US" sz="2000" dirty="0" smtClean="0">
                <a:solidFill>
                  <a:srgbClr val="FF0000"/>
                </a:solidFill>
              </a:rPr>
              <a:t>33	</a:t>
            </a:r>
            <a:r>
              <a:rPr lang="en-US" sz="2000" dirty="0" smtClean="0">
                <a:solidFill>
                  <a:srgbClr val="993300"/>
                </a:solidFill>
              </a:rPr>
              <a:t>12.0	5.5	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4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	181	</a:t>
            </a:r>
            <a:r>
              <a:rPr lang="en-US" sz="2000" dirty="0" smtClean="0">
                <a:solidFill>
                  <a:srgbClr val="FF0000"/>
                </a:solidFill>
              </a:rPr>
              <a:t>28	</a:t>
            </a:r>
            <a:r>
              <a:rPr lang="en-US" sz="2000" dirty="0" smtClean="0">
                <a:solidFill>
                  <a:srgbClr val="000000"/>
                </a:solidFill>
              </a:rPr>
              <a:t>4	150	</a:t>
            </a:r>
            <a:r>
              <a:rPr lang="en-US" sz="2000" dirty="0" smtClean="0">
                <a:solidFill>
                  <a:srgbClr val="FF0000"/>
                </a:solidFill>
              </a:rPr>
              <a:t>29	</a:t>
            </a:r>
            <a:r>
              <a:rPr lang="en-US" sz="2000" dirty="0" smtClean="0">
                <a:solidFill>
                  <a:srgbClr val="993300"/>
                </a:solidFill>
              </a:rPr>
              <a:t>9.3	4.8	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5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	206	</a:t>
            </a:r>
            <a:r>
              <a:rPr lang="en-US" sz="2000" dirty="0" smtClean="0">
                <a:solidFill>
                  <a:srgbClr val="FF0000"/>
                </a:solidFill>
              </a:rPr>
              <a:t>25	</a:t>
            </a:r>
            <a:r>
              <a:rPr lang="en-US" sz="2000" dirty="0" smtClean="0">
                <a:solidFill>
                  <a:srgbClr val="000000"/>
                </a:solidFill>
              </a:rPr>
              <a:t>5	175	</a:t>
            </a:r>
            <a:r>
              <a:rPr lang="en-US" sz="2000" dirty="0" smtClean="0">
                <a:solidFill>
                  <a:srgbClr val="FF0000"/>
                </a:solidFill>
              </a:rPr>
              <a:t>25	</a:t>
            </a:r>
            <a:r>
              <a:rPr lang="en-US" sz="2000" dirty="0" smtClean="0">
                <a:solidFill>
                  <a:srgbClr val="3B84AF"/>
                </a:solidFill>
              </a:rPr>
              <a:t>8.3</a:t>
            </a:r>
            <a:r>
              <a:rPr lang="en-US" sz="2000" dirty="0" smtClean="0">
                <a:solidFill>
                  <a:srgbClr val="993300"/>
                </a:solidFill>
              </a:rPr>
              <a:t>	4.2	</a:t>
            </a:r>
          </a:p>
          <a:p>
            <a:r>
              <a:rPr lang="en-US" sz="2000" dirty="0" smtClean="0">
                <a:solidFill>
                  <a:srgbClr val="009900"/>
                </a:solidFill>
              </a:rPr>
              <a:t>6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	225	</a:t>
            </a:r>
            <a:r>
              <a:rPr lang="en-US" sz="2000" dirty="0" smtClean="0">
                <a:solidFill>
                  <a:srgbClr val="FF0000"/>
                </a:solidFill>
              </a:rPr>
              <a:t>19	</a:t>
            </a:r>
            <a:r>
              <a:rPr lang="en-US" sz="2000" dirty="0" smtClean="0">
                <a:solidFill>
                  <a:srgbClr val="000000"/>
                </a:solidFill>
              </a:rPr>
              <a:t>6	196	</a:t>
            </a:r>
            <a:r>
              <a:rPr lang="en-US" sz="2000" dirty="0" smtClean="0">
                <a:solidFill>
                  <a:srgbClr val="FF0000"/>
                </a:solidFill>
              </a:rPr>
              <a:t>21	</a:t>
            </a:r>
            <a:r>
              <a:rPr lang="en-US" sz="2000" u="sng" dirty="0" smtClean="0">
                <a:solidFill>
                  <a:srgbClr val="009900"/>
                </a:solidFill>
              </a:rPr>
              <a:t>6.3</a:t>
            </a:r>
            <a:r>
              <a:rPr lang="en-US" sz="2000" dirty="0" smtClean="0">
                <a:solidFill>
                  <a:srgbClr val="993300"/>
                </a:solidFill>
              </a:rPr>
              <a:t>	3.5	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7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	243	</a:t>
            </a:r>
            <a:r>
              <a:rPr lang="en-US" sz="2000" dirty="0" smtClean="0">
                <a:solidFill>
                  <a:srgbClr val="FF0000"/>
                </a:solidFill>
              </a:rPr>
              <a:t>18	</a:t>
            </a:r>
            <a:r>
              <a:rPr lang="en-US" sz="2000" dirty="0" smtClean="0">
                <a:solidFill>
                  <a:srgbClr val="000000"/>
                </a:solidFill>
              </a:rPr>
              <a:t>7	214	</a:t>
            </a:r>
            <a:r>
              <a:rPr lang="en-US" sz="2000" dirty="0" smtClean="0">
                <a:solidFill>
                  <a:srgbClr val="FF0000"/>
                </a:solidFill>
              </a:rPr>
              <a:t>18	</a:t>
            </a:r>
            <a:r>
              <a:rPr lang="en-US" sz="2000" dirty="0" smtClean="0">
                <a:solidFill>
                  <a:srgbClr val="993300"/>
                </a:solidFill>
              </a:rPr>
              <a:t>6.0	3.0	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8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	260	</a:t>
            </a:r>
            <a:r>
              <a:rPr lang="en-US" sz="2000" dirty="0" smtClean="0">
                <a:solidFill>
                  <a:srgbClr val="FF0000"/>
                </a:solidFill>
              </a:rPr>
              <a:t>17	</a:t>
            </a:r>
            <a:r>
              <a:rPr lang="en-US" sz="2000" dirty="0" smtClean="0">
                <a:solidFill>
                  <a:srgbClr val="000000"/>
                </a:solidFill>
              </a:rPr>
              <a:t>8	229	</a:t>
            </a:r>
            <a:r>
              <a:rPr lang="en-US" sz="2000" dirty="0" smtClean="0">
                <a:solidFill>
                  <a:srgbClr val="FF0000"/>
                </a:solidFill>
              </a:rPr>
              <a:t>15	</a:t>
            </a:r>
            <a:r>
              <a:rPr lang="en-US" sz="2000" dirty="0" smtClean="0">
                <a:solidFill>
                  <a:srgbClr val="993300"/>
                </a:solidFill>
              </a:rPr>
              <a:t>5.7	2.5	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9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	276	</a:t>
            </a:r>
            <a:r>
              <a:rPr lang="en-US" sz="2000" dirty="0" smtClean="0">
                <a:solidFill>
                  <a:srgbClr val="FF0000"/>
                </a:solidFill>
              </a:rPr>
              <a:t>16	</a:t>
            </a:r>
            <a:r>
              <a:rPr lang="en-US" sz="2000" dirty="0" smtClean="0">
                <a:solidFill>
                  <a:srgbClr val="000000"/>
                </a:solidFill>
              </a:rPr>
              <a:t>9	241	</a:t>
            </a:r>
            <a:r>
              <a:rPr lang="en-US" sz="2000" dirty="0" smtClean="0">
                <a:solidFill>
                  <a:srgbClr val="FF0000"/>
                </a:solidFill>
              </a:rPr>
              <a:t>12	</a:t>
            </a:r>
            <a:r>
              <a:rPr lang="en-US" sz="2000" dirty="0" smtClean="0">
                <a:solidFill>
                  <a:srgbClr val="993300"/>
                </a:solidFill>
              </a:rPr>
              <a:t>5.3	2.0	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10</a:t>
            </a:r>
            <a:r>
              <a:rPr lang="ar-SA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	291	</a:t>
            </a:r>
            <a:r>
              <a:rPr lang="en-US" sz="2000" dirty="0" smtClean="0">
                <a:solidFill>
                  <a:srgbClr val="FF0000"/>
                </a:solidFill>
              </a:rPr>
              <a:t>15	</a:t>
            </a:r>
            <a:r>
              <a:rPr lang="en-US" sz="2000" dirty="0" smtClean="0">
                <a:solidFill>
                  <a:srgbClr val="000000"/>
                </a:solidFill>
              </a:rPr>
              <a:t>10	250	</a:t>
            </a:r>
            <a:r>
              <a:rPr lang="en-US" sz="2000" dirty="0" smtClean="0">
                <a:solidFill>
                  <a:srgbClr val="FF0000"/>
                </a:solidFill>
              </a:rPr>
              <a:t>9	</a:t>
            </a:r>
            <a:r>
              <a:rPr lang="en-US" sz="2000" dirty="0" smtClean="0">
                <a:solidFill>
                  <a:srgbClr val="993300"/>
                </a:solidFill>
              </a:rPr>
              <a:t>5.0	1.5	</a:t>
            </a:r>
          </a:p>
          <a:p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92162"/>
          </a:xfrm>
        </p:spPr>
        <p:txBody>
          <a:bodyPr/>
          <a:lstStyle/>
          <a:p>
            <a:pPr algn="ctr" rtl="1"/>
            <a:r>
              <a:rPr lang="ar-SA" sz="2000" dirty="0" smtClean="0">
                <a:solidFill>
                  <a:srgbClr val="0000FF"/>
                </a:solidFill>
              </a:rPr>
              <a:t>توازن المستهلك عبر معيار المنفعة الكلية</a:t>
            </a:r>
            <a:br>
              <a:rPr lang="ar-SA" sz="2000" dirty="0" smtClean="0">
                <a:solidFill>
                  <a:srgbClr val="0000FF"/>
                </a:solidFill>
              </a:rPr>
            </a:b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ar-SA" sz="2000" dirty="0" smtClean="0">
                <a:solidFill>
                  <a:srgbClr val="0000FF"/>
                </a:solidFill>
              </a:rPr>
              <a:t> الإنفاق الكلي على السلعتين والمنفعة الكلية للسلعتين: </a:t>
            </a:r>
            <a:r>
              <a:rPr lang="en-US" sz="2000" dirty="0" smtClean="0">
                <a:solidFill>
                  <a:srgbClr val="0000FF"/>
                </a:solidFill>
              </a:rPr>
              <a:t>p_x1= 3 p_x2= 6 </a:t>
            </a:r>
            <a:r>
              <a:rPr lang="ar-SA" sz="2000" dirty="0" smtClean="0">
                <a:solidFill>
                  <a:srgbClr val="0000FF"/>
                </a:solidFill>
              </a:rPr>
              <a:t/>
            </a:r>
            <a:br>
              <a:rPr lang="ar-SA" sz="2000" dirty="0" smtClean="0">
                <a:solidFill>
                  <a:srgbClr val="0000FF"/>
                </a:solidFill>
              </a:rPr>
            </a:br>
            <a:endParaRPr lang="en-US" sz="2000" dirty="0">
              <a:solidFill>
                <a:srgbClr val="0000FF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371600" y="1371600"/>
          <a:ext cx="6997700" cy="2286000"/>
        </p:xfrm>
        <a:graphic>
          <a:graphicData uri="http://schemas.openxmlformats.org/drawingml/2006/table">
            <a:tbl>
              <a:tblPr/>
              <a:tblGrid>
                <a:gridCol w="279400"/>
                <a:gridCol w="6223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84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84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676400" y="3786216"/>
          <a:ext cx="6604000" cy="2157384"/>
        </p:xfrm>
        <a:graphic>
          <a:graphicData uri="http://schemas.openxmlformats.org/drawingml/2006/table">
            <a:tbl>
              <a:tblPr/>
              <a:tblGrid>
                <a:gridCol w="263681"/>
                <a:gridCol w="587289"/>
                <a:gridCol w="575303"/>
                <a:gridCol w="575303"/>
                <a:gridCol w="575303"/>
                <a:gridCol w="575303"/>
                <a:gridCol w="575303"/>
                <a:gridCol w="575303"/>
                <a:gridCol w="575303"/>
                <a:gridCol w="575303"/>
                <a:gridCol w="575303"/>
                <a:gridCol w="575303"/>
              </a:tblGrid>
              <a:tr h="179782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989" marR="8989" marT="898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82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Utility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121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175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196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214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229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241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8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125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163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196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225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271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289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304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316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325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978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117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167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205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238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267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292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313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331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346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358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367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78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203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241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274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303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328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349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367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382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394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403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78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181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231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269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302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331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356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377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395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410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422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431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78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206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294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327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356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381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402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420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435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447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456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78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225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275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313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346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375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400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421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439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454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466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475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78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243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293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331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364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393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418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439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457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472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484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493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78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260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310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348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381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410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435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456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474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489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501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510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78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276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326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364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397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426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451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472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490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505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517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526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78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291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341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379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412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441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466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487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505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520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532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541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92162"/>
          </a:xfrm>
        </p:spPr>
        <p:txBody>
          <a:bodyPr/>
          <a:lstStyle/>
          <a:p>
            <a:pPr algn="ctr" rtl="1"/>
            <a:r>
              <a:rPr lang="ar-SA" sz="2000" dirty="0" smtClean="0">
                <a:solidFill>
                  <a:srgbClr val="0000FF"/>
                </a:solidFill>
              </a:rPr>
              <a:t>توازن المستهلك عبر معيار المنفعة الكلية</a:t>
            </a:r>
            <a:br>
              <a:rPr lang="ar-SA" sz="2000" dirty="0" smtClean="0">
                <a:solidFill>
                  <a:srgbClr val="0000FF"/>
                </a:solidFill>
              </a:rPr>
            </a:b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ar-SA" sz="2000" dirty="0" smtClean="0">
                <a:solidFill>
                  <a:srgbClr val="0000FF"/>
                </a:solidFill>
              </a:rPr>
              <a:t> </a:t>
            </a:r>
            <a:r>
              <a:rPr lang="ar-SA" sz="2000" b="1" dirty="0" smtClean="0">
                <a:solidFill>
                  <a:srgbClr val="0000FF"/>
                </a:solidFill>
              </a:rPr>
              <a:t>أثر انخفاض أسعار الكتب:</a:t>
            </a:r>
            <a:r>
              <a:rPr lang="ar-SA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 smtClean="0">
                <a:solidFill>
                  <a:srgbClr val="0000FF"/>
                </a:solidFill>
              </a:rPr>
              <a:t>p_x1= 3 ; </a:t>
            </a:r>
            <a:r>
              <a:rPr lang="en-US" sz="2000" dirty="0" smtClean="0">
                <a:solidFill>
                  <a:srgbClr val="FF0066"/>
                </a:solidFill>
              </a:rPr>
              <a:t>p_x2= 3</a:t>
            </a:r>
            <a:r>
              <a:rPr lang="ar-SA" sz="2000" b="1" dirty="0" smtClean="0">
                <a:solidFill>
                  <a:srgbClr val="FF0066"/>
                </a:solidFill>
              </a:rPr>
              <a:t> </a:t>
            </a:r>
            <a:r>
              <a:rPr lang="ar-SA" sz="2000" dirty="0" smtClean="0">
                <a:solidFill>
                  <a:srgbClr val="FF0066"/>
                </a:solidFill>
              </a:rPr>
              <a:t>   </a:t>
            </a:r>
            <a:endParaRPr lang="en-US" sz="2000" dirty="0">
              <a:solidFill>
                <a:srgbClr val="FF0066"/>
              </a:solidFill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1371600" y="1447800"/>
          <a:ext cx="6858001" cy="2286000"/>
        </p:xfrm>
        <a:graphic>
          <a:graphicData uri="http://schemas.openxmlformats.org/drawingml/2006/table">
            <a:tbl>
              <a:tblPr/>
              <a:tblGrid>
                <a:gridCol w="279271"/>
                <a:gridCol w="485550"/>
                <a:gridCol w="609318"/>
                <a:gridCol w="609318"/>
                <a:gridCol w="609318"/>
                <a:gridCol w="609318"/>
                <a:gridCol w="609318"/>
                <a:gridCol w="609318"/>
                <a:gridCol w="609318"/>
                <a:gridCol w="609318"/>
                <a:gridCol w="609318"/>
                <a:gridCol w="609318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524000" y="3894672"/>
          <a:ext cx="6604005" cy="2201328"/>
        </p:xfrm>
        <a:graphic>
          <a:graphicData uri="http://schemas.openxmlformats.org/drawingml/2006/table">
            <a:tbl>
              <a:tblPr/>
              <a:tblGrid>
                <a:gridCol w="268928"/>
                <a:gridCol w="467567"/>
                <a:gridCol w="586751"/>
                <a:gridCol w="586751"/>
                <a:gridCol w="586751"/>
                <a:gridCol w="586751"/>
                <a:gridCol w="586751"/>
                <a:gridCol w="586751"/>
                <a:gridCol w="586751"/>
                <a:gridCol w="586751"/>
                <a:gridCol w="586751"/>
                <a:gridCol w="586751"/>
              </a:tblGrid>
              <a:tr h="183444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FF0066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Utility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229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125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163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196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225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271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289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304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316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325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117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167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205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238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267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292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313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331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346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358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367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203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241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274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303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328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349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367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382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394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403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181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231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269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302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331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356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377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395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410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422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431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FF0066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206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294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327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356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381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402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420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435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447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456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225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275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313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346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375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400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421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439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454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466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475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243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293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331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364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393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418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439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457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472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484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493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260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310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348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381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410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435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456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474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489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501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510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276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326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364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397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426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451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472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490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505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517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526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291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341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379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412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441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466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487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505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520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532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541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915400" cy="685800"/>
          </a:xfrm>
        </p:spPr>
        <p:txBody>
          <a:bodyPr/>
          <a:lstStyle/>
          <a:p>
            <a:pPr rtl="1"/>
            <a:r>
              <a:rPr lang="ar-SA" sz="2400" b="1" dirty="0" smtClean="0">
                <a:solidFill>
                  <a:srgbClr val="0000FF"/>
                </a:solidFill>
              </a:rPr>
              <a:t>أثر انخفاض أسعار الكتب:</a:t>
            </a:r>
            <a:r>
              <a:rPr lang="ar-SA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p_x1= 3 ; </a:t>
            </a:r>
            <a:r>
              <a:rPr lang="en-US" sz="2400" dirty="0" smtClean="0">
                <a:solidFill>
                  <a:srgbClr val="FF0066"/>
                </a:solidFill>
              </a:rPr>
              <a:t>p_x2= 3</a:t>
            </a:r>
            <a:r>
              <a:rPr lang="ar-SA" sz="2400" b="1" dirty="0" smtClean="0">
                <a:solidFill>
                  <a:srgbClr val="FF0066"/>
                </a:solidFill>
              </a:rPr>
              <a:t> </a:t>
            </a:r>
            <a:endParaRPr lang="en-US" sz="2400" dirty="0">
              <a:solidFill>
                <a:srgbClr val="FF0066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0" y="1447800"/>
          <a:ext cx="3073400" cy="2095500"/>
        </p:xfrm>
        <a:graphic>
          <a:graphicData uri="http://schemas.openxmlformats.org/drawingml/2006/table">
            <a:tbl>
              <a:tblPr/>
              <a:tblGrid>
                <a:gridCol w="294666"/>
                <a:gridCol w="354867"/>
                <a:gridCol w="405562"/>
                <a:gridCol w="370709"/>
                <a:gridCol w="278824"/>
                <a:gridCol w="405562"/>
                <a:gridCol w="481605"/>
                <a:gridCol w="481605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x_1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u_1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MU_1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x_2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u_2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MU_2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MU_p1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MU_p2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25.0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16.7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14.0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12.7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12.0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11.0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9.3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9.7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8.3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8.3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6.3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7.0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6.0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6.0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5.7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5.0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5.3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4.0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5.0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3.0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962400" y="1447800"/>
          <a:ext cx="5359401" cy="2880360"/>
        </p:xfrm>
        <a:graphic>
          <a:graphicData uri="http://schemas.openxmlformats.org/drawingml/2006/table">
            <a:tbl>
              <a:tblPr/>
              <a:tblGrid>
                <a:gridCol w="456659"/>
                <a:gridCol w="381541"/>
                <a:gridCol w="722052"/>
                <a:gridCol w="494714"/>
                <a:gridCol w="447145"/>
                <a:gridCol w="443974"/>
                <a:gridCol w="711515"/>
                <a:gridCol w="252543"/>
                <a:gridCol w="485200"/>
                <a:gridCol w="469344"/>
                <a:gridCol w="494714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x_1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25.0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14.0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12.0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9.3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8.3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6.3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6.0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x_2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16.7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12.7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11.0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9.7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8.3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7.0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6.0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طريقة المنفعة الحدية: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(x_1;x_2)=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(5;5)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MU=8.3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TU=381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B=30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(5;5)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(x_1;x_2)=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(7;7)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MU=6.0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TU=457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1" fontAlgn="b"/>
                      <a:r>
                        <a:rPr lang="ar-SA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مفضلة على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لكن تحتاج إلى دخل أقوى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B=42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(7;7)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إذا نلغي الحل الثاني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92162"/>
          </a:xfrm>
        </p:spPr>
        <p:txBody>
          <a:bodyPr/>
          <a:lstStyle/>
          <a:p>
            <a:pPr algn="ctr" rtl="1"/>
            <a:r>
              <a:rPr lang="ar-SA" sz="2000" dirty="0" smtClean="0">
                <a:solidFill>
                  <a:srgbClr val="0000FF"/>
                </a:solidFill>
              </a:rPr>
              <a:t>توازن المستهلك عبر معيار المنفعة الكلية</a:t>
            </a:r>
            <a:br>
              <a:rPr lang="ar-SA" sz="2000" dirty="0" smtClean="0">
                <a:solidFill>
                  <a:srgbClr val="0000FF"/>
                </a:solidFill>
              </a:rPr>
            </a:b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ar-SA" sz="2000" dirty="0" smtClean="0">
                <a:solidFill>
                  <a:srgbClr val="0000FF"/>
                </a:solidFill>
              </a:rPr>
              <a:t> </a:t>
            </a:r>
            <a:r>
              <a:rPr lang="ar-SA" sz="2000" b="1" dirty="0" smtClean="0">
                <a:solidFill>
                  <a:srgbClr val="0000FF"/>
                </a:solidFill>
              </a:rPr>
              <a:t>أثر ارتفاع أسعار الطعام</a:t>
            </a:r>
            <a:r>
              <a:rPr lang="ar-SA" sz="2000" dirty="0" smtClean="0">
                <a:solidFill>
                  <a:srgbClr val="0000FF"/>
                </a:solidFill>
              </a:rPr>
              <a:t> </a:t>
            </a:r>
            <a:r>
              <a:rPr lang="ar-SA" sz="2000" b="1" dirty="0" smtClean="0">
                <a:solidFill>
                  <a:srgbClr val="0000FF"/>
                </a:solidFill>
              </a:rPr>
              <a:t>:</a:t>
            </a:r>
            <a:r>
              <a:rPr lang="ar-SA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 smtClean="0">
                <a:solidFill>
                  <a:srgbClr val="FF0066"/>
                </a:solidFill>
              </a:rPr>
              <a:t>p_x1= 6 </a:t>
            </a:r>
            <a:r>
              <a:rPr lang="en-US" sz="2000" dirty="0" smtClean="0">
                <a:solidFill>
                  <a:srgbClr val="0000FF"/>
                </a:solidFill>
              </a:rPr>
              <a:t>; p_x2= 3</a:t>
            </a:r>
            <a:r>
              <a:rPr lang="ar-SA" sz="2000" b="1" dirty="0" smtClean="0">
                <a:solidFill>
                  <a:srgbClr val="0000FF"/>
                </a:solidFill>
              </a:rPr>
              <a:t> </a:t>
            </a:r>
            <a:r>
              <a:rPr lang="ar-SA" sz="2000" dirty="0" smtClean="0">
                <a:solidFill>
                  <a:srgbClr val="0000FF"/>
                </a:solidFill>
              </a:rPr>
              <a:t>   </a:t>
            </a:r>
            <a:endParaRPr lang="en-US" sz="2000" dirty="0">
              <a:solidFill>
                <a:srgbClr val="0000FF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371600" y="1371600"/>
          <a:ext cx="6858001" cy="2286000"/>
        </p:xfrm>
        <a:graphic>
          <a:graphicData uri="http://schemas.openxmlformats.org/drawingml/2006/table">
            <a:tbl>
              <a:tblPr/>
              <a:tblGrid>
                <a:gridCol w="279271"/>
                <a:gridCol w="485550"/>
                <a:gridCol w="609318"/>
                <a:gridCol w="609318"/>
                <a:gridCol w="609318"/>
                <a:gridCol w="609318"/>
                <a:gridCol w="609318"/>
                <a:gridCol w="609318"/>
                <a:gridCol w="609318"/>
                <a:gridCol w="609318"/>
                <a:gridCol w="609318"/>
                <a:gridCol w="609318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84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84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24000" y="3886200"/>
          <a:ext cx="6604005" cy="2201328"/>
        </p:xfrm>
        <a:graphic>
          <a:graphicData uri="http://schemas.openxmlformats.org/drawingml/2006/table">
            <a:tbl>
              <a:tblPr/>
              <a:tblGrid>
                <a:gridCol w="268928"/>
                <a:gridCol w="467567"/>
                <a:gridCol w="586751"/>
                <a:gridCol w="586751"/>
                <a:gridCol w="586751"/>
                <a:gridCol w="586751"/>
                <a:gridCol w="586751"/>
                <a:gridCol w="586751"/>
                <a:gridCol w="586751"/>
                <a:gridCol w="586751"/>
                <a:gridCol w="586751"/>
                <a:gridCol w="586751"/>
              </a:tblGrid>
              <a:tr h="183444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sng" strike="noStrike" dirty="0">
                          <a:solidFill>
                            <a:srgbClr val="FF0066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Utility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229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125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163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196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225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271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289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304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316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325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sng" strike="noStrike" dirty="0">
                          <a:solidFill>
                            <a:srgbClr val="FF0066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117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167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205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238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267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292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313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331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346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358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367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203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241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274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303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328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349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367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382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394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403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181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231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269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302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331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356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377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395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410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422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431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206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294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327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356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381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402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420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435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447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456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225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275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313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346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375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400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421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439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454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466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475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243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293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331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364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393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418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439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457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472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484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493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260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310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348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381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410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435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456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474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489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501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510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276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326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364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397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426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451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472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490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505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517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526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291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341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379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412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441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466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487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505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520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532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541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92162"/>
          </a:xfrm>
        </p:spPr>
        <p:txBody>
          <a:bodyPr/>
          <a:lstStyle/>
          <a:p>
            <a:pPr algn="ctr" rtl="1"/>
            <a:r>
              <a:rPr lang="ar-SA" sz="2000" dirty="0" smtClean="0">
                <a:solidFill>
                  <a:srgbClr val="0000FF"/>
                </a:solidFill>
              </a:rPr>
              <a:t>توازن المستهلك عبر معيار المنفعة الحدية</a:t>
            </a:r>
            <a:br>
              <a:rPr lang="ar-SA" sz="2000" dirty="0" smtClean="0">
                <a:solidFill>
                  <a:srgbClr val="0000FF"/>
                </a:solidFill>
              </a:rPr>
            </a:b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ar-SA" sz="2000" dirty="0" smtClean="0">
                <a:solidFill>
                  <a:srgbClr val="0000FF"/>
                </a:solidFill>
              </a:rPr>
              <a:t> </a:t>
            </a:r>
            <a:r>
              <a:rPr lang="ar-SA" sz="2000" b="1" dirty="0" smtClean="0">
                <a:solidFill>
                  <a:srgbClr val="0000FF"/>
                </a:solidFill>
              </a:rPr>
              <a:t>أثر ارتفاع أسعار الطعام</a:t>
            </a:r>
            <a:r>
              <a:rPr lang="ar-SA" sz="2000" dirty="0" smtClean="0">
                <a:solidFill>
                  <a:srgbClr val="0000FF"/>
                </a:solidFill>
              </a:rPr>
              <a:t> </a:t>
            </a:r>
            <a:r>
              <a:rPr lang="ar-SA" sz="2000" b="1" dirty="0" smtClean="0">
                <a:solidFill>
                  <a:srgbClr val="0000FF"/>
                </a:solidFill>
              </a:rPr>
              <a:t>:</a:t>
            </a:r>
            <a:r>
              <a:rPr lang="ar-SA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 smtClean="0">
                <a:solidFill>
                  <a:srgbClr val="FF0066"/>
                </a:solidFill>
              </a:rPr>
              <a:t>p_x1= 6 </a:t>
            </a:r>
            <a:r>
              <a:rPr lang="en-US" sz="2000" dirty="0" smtClean="0">
                <a:solidFill>
                  <a:srgbClr val="0000FF"/>
                </a:solidFill>
              </a:rPr>
              <a:t>; p_x2= 3</a:t>
            </a:r>
            <a:r>
              <a:rPr lang="ar-SA" sz="2000" b="1" dirty="0" smtClean="0">
                <a:solidFill>
                  <a:srgbClr val="0000FF"/>
                </a:solidFill>
              </a:rPr>
              <a:t> </a:t>
            </a:r>
            <a:r>
              <a:rPr lang="ar-SA" sz="2000" dirty="0" smtClean="0">
                <a:solidFill>
                  <a:srgbClr val="0000FF"/>
                </a:solidFill>
              </a:rPr>
              <a:t>   </a:t>
            </a:r>
            <a:endParaRPr lang="en-US" sz="2000" dirty="0">
              <a:solidFill>
                <a:srgbClr val="0000FF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3200400" y="990600"/>
          <a:ext cx="3505200" cy="2286000"/>
        </p:xfrm>
        <a:graphic>
          <a:graphicData uri="http://schemas.openxmlformats.org/drawingml/2006/table">
            <a:tbl>
              <a:tblPr/>
              <a:tblGrid>
                <a:gridCol w="336065"/>
                <a:gridCol w="425935"/>
                <a:gridCol w="533400"/>
                <a:gridCol w="457200"/>
                <a:gridCol w="304800"/>
                <a:gridCol w="457200"/>
                <a:gridCol w="533400"/>
                <a:gridCol w="4572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p_x1=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p_x2=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endParaRPr lang="ar-SA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x_1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u_1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MU_1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x_2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u_2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MU_2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MU_p1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MU_p2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12.5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16.7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66"/>
                          </a:solidFill>
                          <a:latin typeface="Calibri"/>
                        </a:rPr>
                        <a:t>7.0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12.7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66"/>
                          </a:solidFill>
                          <a:latin typeface="Calibri"/>
                        </a:rPr>
                        <a:t>6.0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11.0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4.7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9.7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4.2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8.3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3.2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66"/>
                          </a:solidFill>
                          <a:latin typeface="Calibri"/>
                        </a:rPr>
                        <a:t>7.0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3.0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66"/>
                          </a:solidFill>
                          <a:latin typeface="Calibri"/>
                        </a:rPr>
                        <a:t>6.0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2.8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5.0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2.7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4.0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2.5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3.0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447800" y="3352800"/>
          <a:ext cx="6604002" cy="2862142"/>
        </p:xfrm>
        <a:graphic>
          <a:graphicData uri="http://schemas.openxmlformats.org/drawingml/2006/table">
            <a:tbl>
              <a:tblPr/>
              <a:tblGrid>
                <a:gridCol w="488489"/>
                <a:gridCol w="601218"/>
                <a:gridCol w="629399"/>
                <a:gridCol w="601218"/>
                <a:gridCol w="601218"/>
                <a:gridCol w="601218"/>
                <a:gridCol w="601218"/>
                <a:gridCol w="601218"/>
                <a:gridCol w="601218"/>
                <a:gridCol w="601218"/>
                <a:gridCol w="676370"/>
              </a:tblGrid>
              <a:tr h="187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x_1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12.5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7.0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6.0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4.7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4.2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3.2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3.0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2.8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2.7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2.5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97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x_2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16.7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12.7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11.0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9.7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8.3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7.0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6.0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5.0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4.0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3.0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8797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4022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طريقة المنفعة الحدية: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18797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(x_1;x_2)=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(2;6)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MU=7.0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TU=313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B=30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(2;6)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022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(x_1;x_2)=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(3;7)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MU=6.0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TU=367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B=39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مفضلة وواقعية على 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5638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لكن تحتاج إلى دخل أقوى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(3;7)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022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إذا نلغي الحل الثاني</a:t>
                      </a: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98" marR="9398" marT="93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92162"/>
          </a:xfrm>
        </p:spPr>
        <p:txBody>
          <a:bodyPr/>
          <a:lstStyle/>
          <a:p>
            <a:pPr algn="ctr" rtl="1"/>
            <a:r>
              <a:rPr lang="ar-SA" sz="2000" dirty="0" smtClean="0">
                <a:solidFill>
                  <a:srgbClr val="0000FF"/>
                </a:solidFill>
              </a:rPr>
              <a:t>توازن المستهلك عبر معيار المنفعة الكلية</a:t>
            </a:r>
            <a:br>
              <a:rPr lang="ar-SA" sz="2000" dirty="0" smtClean="0">
                <a:solidFill>
                  <a:srgbClr val="0000FF"/>
                </a:solidFill>
              </a:rPr>
            </a:b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ar-SA" sz="2000" dirty="0" smtClean="0">
                <a:solidFill>
                  <a:srgbClr val="0000FF"/>
                </a:solidFill>
              </a:rPr>
              <a:t> </a:t>
            </a:r>
            <a:r>
              <a:rPr lang="ar-SA" sz="2000" b="1" dirty="0" smtClean="0">
                <a:solidFill>
                  <a:srgbClr val="0000FF"/>
                </a:solidFill>
              </a:rPr>
              <a:t>أثر التغير في الدخل:</a:t>
            </a:r>
            <a:r>
              <a:rPr lang="ar-SA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 smtClean="0">
                <a:solidFill>
                  <a:srgbClr val="FF0066"/>
                </a:solidFill>
              </a:rPr>
              <a:t>p_x1= 3</a:t>
            </a:r>
            <a:r>
              <a:rPr lang="en-US" sz="2000" dirty="0" smtClean="0">
                <a:solidFill>
                  <a:srgbClr val="0000FF"/>
                </a:solidFill>
              </a:rPr>
              <a:t>; </a:t>
            </a:r>
            <a:r>
              <a:rPr lang="en-US" sz="2000" dirty="0" smtClean="0">
                <a:solidFill>
                  <a:srgbClr val="FF0066"/>
                </a:solidFill>
              </a:rPr>
              <a:t>p_x2= 3 </a:t>
            </a:r>
            <a:r>
              <a:rPr lang="en-US" sz="2000" dirty="0" smtClean="0">
                <a:solidFill>
                  <a:srgbClr val="0000FF"/>
                </a:solidFill>
              </a:rPr>
              <a:t>; </a:t>
            </a:r>
            <a:r>
              <a:rPr lang="en-US" sz="2000" dirty="0" smtClean="0">
                <a:solidFill>
                  <a:srgbClr val="FF0066"/>
                </a:solidFill>
              </a:rPr>
              <a:t>B=42</a:t>
            </a:r>
            <a:r>
              <a:rPr lang="ar-SA" sz="2000" b="1" dirty="0" smtClean="0">
                <a:solidFill>
                  <a:srgbClr val="0000FF"/>
                </a:solidFill>
              </a:rPr>
              <a:t> </a:t>
            </a:r>
            <a:r>
              <a:rPr lang="ar-SA" sz="2000" dirty="0" smtClean="0">
                <a:solidFill>
                  <a:srgbClr val="0000FF"/>
                </a:solidFill>
              </a:rPr>
              <a:t>   </a:t>
            </a:r>
            <a:endParaRPr lang="en-US" sz="2000" dirty="0">
              <a:solidFill>
                <a:srgbClr val="0000FF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143000" y="1371600"/>
          <a:ext cx="6858001" cy="2286000"/>
        </p:xfrm>
        <a:graphic>
          <a:graphicData uri="http://schemas.openxmlformats.org/drawingml/2006/table">
            <a:tbl>
              <a:tblPr/>
              <a:tblGrid>
                <a:gridCol w="279271"/>
                <a:gridCol w="485550"/>
                <a:gridCol w="609318"/>
                <a:gridCol w="609318"/>
                <a:gridCol w="609318"/>
                <a:gridCol w="609318"/>
                <a:gridCol w="609318"/>
                <a:gridCol w="609318"/>
                <a:gridCol w="609318"/>
                <a:gridCol w="609318"/>
                <a:gridCol w="609318"/>
                <a:gridCol w="609318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371600" y="3810000"/>
          <a:ext cx="6604005" cy="2201328"/>
        </p:xfrm>
        <a:graphic>
          <a:graphicData uri="http://schemas.openxmlformats.org/drawingml/2006/table">
            <a:tbl>
              <a:tblPr/>
              <a:tblGrid>
                <a:gridCol w="268928"/>
                <a:gridCol w="467567"/>
                <a:gridCol w="586751"/>
                <a:gridCol w="586751"/>
                <a:gridCol w="586751"/>
                <a:gridCol w="586751"/>
                <a:gridCol w="586751"/>
                <a:gridCol w="586751"/>
                <a:gridCol w="586751"/>
                <a:gridCol w="586751"/>
                <a:gridCol w="586751"/>
                <a:gridCol w="586751"/>
              </a:tblGrid>
              <a:tr h="183444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Utility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229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125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163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196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225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271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289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304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316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325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117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167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205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238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267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292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313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331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346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358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367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203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241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274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303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328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349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367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382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394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403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181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231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269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302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331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356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377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395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410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422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431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206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294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327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356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381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402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420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435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447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456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225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275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313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346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375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400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421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439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454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466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475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243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293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331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364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393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418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439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457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472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484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493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260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310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348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381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410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435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456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474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489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501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510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276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326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364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397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426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451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472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490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505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517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526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44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291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341</a:t>
                      </a:r>
                    </a:p>
                  </a:txBody>
                  <a:tcPr marL="9172" marR="9172" marT="91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379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412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441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466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487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505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520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532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541</a:t>
                      </a:r>
                    </a:p>
                  </a:txBody>
                  <a:tcPr marL="9172" marR="9172" marT="917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92162"/>
          </a:xfrm>
        </p:spPr>
        <p:txBody>
          <a:bodyPr/>
          <a:lstStyle/>
          <a:p>
            <a:pPr algn="ctr" rtl="1"/>
            <a:r>
              <a:rPr lang="ar-SA" sz="2000" dirty="0" smtClean="0">
                <a:solidFill>
                  <a:srgbClr val="0000FF"/>
                </a:solidFill>
              </a:rPr>
              <a:t>توازن المستهلك عبر معيار المنفعة الحدية</a:t>
            </a:r>
            <a:br>
              <a:rPr lang="ar-SA" sz="2000" dirty="0" smtClean="0">
                <a:solidFill>
                  <a:srgbClr val="0000FF"/>
                </a:solidFill>
              </a:rPr>
            </a:br>
            <a:r>
              <a:rPr lang="ar-SA" sz="2000" dirty="0" smtClean="0">
                <a:solidFill>
                  <a:srgbClr val="0000FF"/>
                </a:solidFill>
              </a:rPr>
              <a:t> </a:t>
            </a:r>
            <a:r>
              <a:rPr lang="ar-SA" sz="2000" b="1" dirty="0" smtClean="0">
                <a:solidFill>
                  <a:srgbClr val="0000FF"/>
                </a:solidFill>
              </a:rPr>
              <a:t>أثر التغير في الدخل:</a:t>
            </a:r>
            <a:r>
              <a:rPr lang="ar-SA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 smtClean="0">
                <a:solidFill>
                  <a:srgbClr val="FF0066"/>
                </a:solidFill>
              </a:rPr>
              <a:t>p_x1= 3</a:t>
            </a:r>
            <a:r>
              <a:rPr lang="en-US" sz="2000" dirty="0" smtClean="0">
                <a:solidFill>
                  <a:srgbClr val="0000FF"/>
                </a:solidFill>
              </a:rPr>
              <a:t>; </a:t>
            </a:r>
            <a:r>
              <a:rPr lang="en-US" sz="2000" dirty="0" smtClean="0">
                <a:solidFill>
                  <a:srgbClr val="FF0066"/>
                </a:solidFill>
              </a:rPr>
              <a:t>p_x2= 3 </a:t>
            </a:r>
            <a:r>
              <a:rPr lang="en-US" sz="2000" dirty="0" smtClean="0">
                <a:solidFill>
                  <a:srgbClr val="0000FF"/>
                </a:solidFill>
              </a:rPr>
              <a:t>; </a:t>
            </a:r>
            <a:r>
              <a:rPr lang="en-US" sz="2000" dirty="0" smtClean="0">
                <a:solidFill>
                  <a:srgbClr val="FF0066"/>
                </a:solidFill>
              </a:rPr>
              <a:t>B=42</a:t>
            </a:r>
            <a:r>
              <a:rPr lang="ar-SA" sz="2000" b="1" dirty="0" smtClean="0">
                <a:solidFill>
                  <a:srgbClr val="0000FF"/>
                </a:solidFill>
              </a:rPr>
              <a:t> </a:t>
            </a:r>
            <a:endParaRPr lang="en-US" sz="2000" dirty="0">
              <a:solidFill>
                <a:srgbClr val="0000FF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124200" y="1143000"/>
          <a:ext cx="3073400" cy="2095500"/>
        </p:xfrm>
        <a:graphic>
          <a:graphicData uri="http://schemas.openxmlformats.org/drawingml/2006/table">
            <a:tbl>
              <a:tblPr/>
              <a:tblGrid>
                <a:gridCol w="294666"/>
                <a:gridCol w="354867"/>
                <a:gridCol w="405562"/>
                <a:gridCol w="370709"/>
                <a:gridCol w="278824"/>
                <a:gridCol w="405562"/>
                <a:gridCol w="481605"/>
                <a:gridCol w="481605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x_1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u_1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MU_1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x_2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u_2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MU_2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MU_p1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MU_p2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25.0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16.7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14.0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12.7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12.0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11.0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9.3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9.7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8.3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8.3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6.3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7.0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6.0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6.0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5.7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5.0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5.3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4.0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5.0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3.0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676400" y="3352800"/>
          <a:ext cx="6604003" cy="2532001"/>
        </p:xfrm>
        <a:graphic>
          <a:graphicData uri="http://schemas.openxmlformats.org/drawingml/2006/table">
            <a:tbl>
              <a:tblPr/>
              <a:tblGrid>
                <a:gridCol w="511599"/>
                <a:gridCol w="598946"/>
                <a:gridCol w="627022"/>
                <a:gridCol w="598946"/>
                <a:gridCol w="598946"/>
                <a:gridCol w="598946"/>
                <a:gridCol w="598946"/>
                <a:gridCol w="598946"/>
                <a:gridCol w="598946"/>
                <a:gridCol w="598946"/>
                <a:gridCol w="673814"/>
              </a:tblGrid>
              <a:tr h="1872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x_1</a:t>
                      </a:r>
                    </a:p>
                  </a:txBody>
                  <a:tcPr marL="9363" marR="9363" marT="9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363" marR="9363" marT="9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63" marR="9363" marT="9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25.0</a:t>
                      </a:r>
                    </a:p>
                  </a:txBody>
                  <a:tcPr marL="9363" marR="9363" marT="9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14.0</a:t>
                      </a:r>
                    </a:p>
                  </a:txBody>
                  <a:tcPr marL="9363" marR="9363" marT="9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12.0</a:t>
                      </a:r>
                    </a:p>
                  </a:txBody>
                  <a:tcPr marL="9363" marR="9363" marT="9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9.3</a:t>
                      </a:r>
                    </a:p>
                  </a:txBody>
                  <a:tcPr marL="9363" marR="9363" marT="9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8.3</a:t>
                      </a:r>
                    </a:p>
                  </a:txBody>
                  <a:tcPr marL="9363" marR="9363" marT="9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6.3</a:t>
                      </a:r>
                    </a:p>
                  </a:txBody>
                  <a:tcPr marL="9363" marR="9363" marT="9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6.0</a:t>
                      </a:r>
                    </a:p>
                  </a:txBody>
                  <a:tcPr marL="9363" marR="9363" marT="9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5.7</a:t>
                      </a:r>
                    </a:p>
                  </a:txBody>
                  <a:tcPr marL="9363" marR="9363" marT="9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5.3</a:t>
                      </a:r>
                    </a:p>
                  </a:txBody>
                  <a:tcPr marL="9363" marR="9363" marT="9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5.0</a:t>
                      </a:r>
                    </a:p>
                  </a:txBody>
                  <a:tcPr marL="9363" marR="9363" marT="9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5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x_2</a:t>
                      </a:r>
                    </a:p>
                  </a:txBody>
                  <a:tcPr marL="9363" marR="9363" marT="9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363" marR="9363" marT="9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63" marR="9363" marT="9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16.7</a:t>
                      </a:r>
                    </a:p>
                  </a:txBody>
                  <a:tcPr marL="9363" marR="9363" marT="9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12.7</a:t>
                      </a:r>
                    </a:p>
                  </a:txBody>
                  <a:tcPr marL="9363" marR="9363" marT="9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11.0</a:t>
                      </a:r>
                    </a:p>
                  </a:txBody>
                  <a:tcPr marL="9363" marR="9363" marT="9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9.7</a:t>
                      </a:r>
                    </a:p>
                  </a:txBody>
                  <a:tcPr marL="9363" marR="9363" marT="9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8.3</a:t>
                      </a:r>
                    </a:p>
                  </a:txBody>
                  <a:tcPr marL="9363" marR="9363" marT="9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7.0</a:t>
                      </a:r>
                    </a:p>
                  </a:txBody>
                  <a:tcPr marL="9363" marR="9363" marT="9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6.0</a:t>
                      </a:r>
                    </a:p>
                  </a:txBody>
                  <a:tcPr marL="9363" marR="9363" marT="9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5.0</a:t>
                      </a:r>
                    </a:p>
                  </a:txBody>
                  <a:tcPr marL="9363" marR="9363" marT="9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4.0</a:t>
                      </a:r>
                    </a:p>
                  </a:txBody>
                  <a:tcPr marL="9363" marR="9363" marT="9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3.0</a:t>
                      </a:r>
                    </a:p>
                  </a:txBody>
                  <a:tcPr marL="9363" marR="9363" marT="9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5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3893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طريقة المنفعة الحدية: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18725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A5A5A5"/>
                          </a:solidFill>
                          <a:latin typeface="Calibri"/>
                        </a:rPr>
                        <a:t>(x_1;x_2)=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A5A5A5"/>
                          </a:solidFill>
                          <a:latin typeface="Calibri"/>
                        </a:rPr>
                        <a:t>(5;5)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A5A5A5"/>
                          </a:solidFill>
                          <a:latin typeface="Calibri"/>
                        </a:rPr>
                        <a:t>MU=8.3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A5A5A5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A5A5A5"/>
                          </a:solidFill>
                          <a:latin typeface="Calibri"/>
                        </a:rPr>
                        <a:t>TU=381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A5A5A5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B=42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(7;7)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725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(x_1;x_2)=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(7;7)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MU=6.0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TU=457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ar-SA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مفضلة على 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893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معنا دخل أقوى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A5A5A5"/>
                          </a:solidFill>
                          <a:latin typeface="Calibri"/>
                        </a:rPr>
                        <a:t>B=30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(5;5)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893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إذا نلغي الحل الاول</a:t>
                      </a: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63" marR="9363" marT="93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3580</TotalTime>
  <Words>2276</Words>
  <Application>Microsoft Office PowerPoint</Application>
  <PresentationFormat>A4 Paper (210x297 mm)</PresentationFormat>
  <Paragraphs>1764</Paragraphs>
  <Slides>26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Office Theme</vt:lpstr>
      <vt:lpstr>Equation</vt:lpstr>
      <vt:lpstr>معادلة</vt:lpstr>
      <vt:lpstr>Slide 1</vt:lpstr>
      <vt:lpstr>المحاضرة الثالثة</vt:lpstr>
      <vt:lpstr>عناصر المحاضرة 3</vt:lpstr>
      <vt:lpstr>نظرية المنفعة</vt:lpstr>
      <vt:lpstr>إمكانيات الاستهلاك</vt:lpstr>
      <vt:lpstr>خط الميزانية </vt:lpstr>
      <vt:lpstr>Slide 7</vt:lpstr>
      <vt:lpstr>Slide 8</vt:lpstr>
      <vt:lpstr>تفضيلات المستهلك</vt:lpstr>
      <vt:lpstr>المنفعة الكلية</vt:lpstr>
      <vt:lpstr>Slide 11</vt:lpstr>
      <vt:lpstr>المنفعة الحدية</vt:lpstr>
      <vt:lpstr>Slide 13</vt:lpstr>
      <vt:lpstr>جدول المنفعة الكلية: u_1 تمثل الطعام           u_2 تمثل الملابس </vt:lpstr>
      <vt:lpstr>جدول النفقات: d_1 تمثل نفقات الطعام           d_2 تمثل نفقات الملابس </vt:lpstr>
      <vt:lpstr>تعظيم المنفعة</vt:lpstr>
      <vt:lpstr>الحل الرياضي لتعظيم المنفعة</vt:lpstr>
      <vt:lpstr>توازن المستهلك عبر معيار المنفعة الحدية المنفعة الحدية للريال الواحد:  مع     سعر الطعام=3 ريال          وسعر الملابس=6 ريال </vt:lpstr>
      <vt:lpstr>توازن المستهلك عبر معيار المنفعة الكلية   الإنفاق الكلي على السلعتين والمنفعة الكلية للسلعتين: p_x1= 3 p_x2= 6  </vt:lpstr>
      <vt:lpstr>توازن المستهلك عبر معيار المنفعة الكلية   أثر انخفاض أسعار الكتب: p_x1= 3 ; p_x2= 3    </vt:lpstr>
      <vt:lpstr>أثر انخفاض أسعار الكتب: p_x1= 3 ; p_x2= 3 </vt:lpstr>
      <vt:lpstr>توازن المستهلك عبر معيار المنفعة الكلية   أثر ارتفاع أسعار الطعام : p_x1= 6 ; p_x2= 3    </vt:lpstr>
      <vt:lpstr>توازن المستهلك عبر معيار المنفعة الحدية   أثر ارتفاع أسعار الطعام : p_x1= 6 ; p_x2= 3    </vt:lpstr>
      <vt:lpstr>توازن المستهلك عبر معيار المنفعة الكلية   أثر التغير في الدخل: p_x1= 3; p_x2= 3 ; B=42    </vt:lpstr>
      <vt:lpstr>توازن المستهلك عبر معيار المنفعة الحدية  أثر التغير في الدخل: p_x1= 3; p_x2= 3 ; B=42 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295</cp:revision>
  <dcterms:created xsi:type="dcterms:W3CDTF">2009-10-14T19:14:34Z</dcterms:created>
  <dcterms:modified xsi:type="dcterms:W3CDTF">2011-03-07T13:01:07Z</dcterms:modified>
</cp:coreProperties>
</file>