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7" r:id="rId4"/>
    <p:sldId id="259" r:id="rId5"/>
    <p:sldId id="287" r:id="rId6"/>
    <p:sldId id="290" r:id="rId7"/>
    <p:sldId id="289" r:id="rId8"/>
    <p:sldId id="288" r:id="rId9"/>
    <p:sldId id="291"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70" d="100"/>
          <a:sy n="70" d="100"/>
        </p:scale>
        <p:origin x="-168"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200" b="1" dirty="0">
                <a:solidFill>
                  <a:schemeClr val="accent1">
                    <a:lumMod val="50000"/>
                  </a:schemeClr>
                </a:solidFill>
                <a:latin typeface="AYM Wadiy S_U normal."/>
                <a:cs typeface="Times New Roman" pitchFamily="18" charset="0"/>
              </a:rPr>
              <a:t>اسم </a:t>
            </a:r>
            <a:r>
              <a:rPr lang="ar-EG" sz="3200" b="1" dirty="0" smtClean="0">
                <a:solidFill>
                  <a:schemeClr val="accent1">
                    <a:lumMod val="50000"/>
                  </a:schemeClr>
                </a:solidFill>
                <a:latin typeface="AYM Wadiy S_U normal."/>
                <a:cs typeface="Times New Roman" pitchFamily="18" charset="0"/>
              </a:rPr>
              <a:t>المقرر</a:t>
            </a:r>
            <a:r>
              <a:rPr lang="ar-SA" sz="3200" b="1" dirty="0" smtClean="0">
                <a:solidFill>
                  <a:schemeClr val="accent1">
                    <a:lumMod val="50000"/>
                  </a:schemeClr>
                </a:solidFill>
                <a:latin typeface="AYM Wadiy S_U normal."/>
                <a:cs typeface="Times New Roman" pitchFamily="18" charset="0"/>
              </a:rPr>
              <a:t>:</a:t>
            </a:r>
            <a:r>
              <a:rPr lang="ar-SA" sz="3200" b="1" dirty="0" smtClean="0">
                <a:solidFill>
                  <a:srgbClr val="7F7F7F"/>
                </a:solidFill>
                <a:latin typeface="Calibri" pitchFamily="34" charset="0"/>
                <a:cs typeface="Times New Roman" pitchFamily="18" charset="0"/>
              </a:rPr>
              <a:t>مبادئ الإدارة</a:t>
            </a:r>
          </a:p>
          <a:p>
            <a:pPr algn="ctr"/>
            <a:r>
              <a:rPr lang="ar-EG" sz="2800" b="1" dirty="0">
                <a:solidFill>
                  <a:srgbClr val="7F7F7F"/>
                </a:solidFill>
                <a:latin typeface="Calibri" pitchFamily="34" charset="0"/>
                <a:cs typeface="Times New Roman" pitchFamily="18" charset="0"/>
              </a:rPr>
              <a:t/>
            </a:r>
            <a:br>
              <a:rPr lang="ar-EG" sz="2800" b="1" dirty="0">
                <a:solidFill>
                  <a:srgbClr val="7F7F7F"/>
                </a:solidFill>
                <a:latin typeface="Calibri" pitchFamily="34" charset="0"/>
                <a:cs typeface="Times New Roman" pitchFamily="18" charset="0"/>
              </a:rPr>
            </a:br>
            <a:r>
              <a:rPr lang="ar-SA" sz="2000" b="1" dirty="0" smtClean="0">
                <a:solidFill>
                  <a:srgbClr val="7F7F7F"/>
                </a:solidFill>
                <a:latin typeface="Calibri" pitchFamily="34" charset="0"/>
                <a:cs typeface="Times New Roman" pitchFamily="18" charset="0"/>
              </a:rPr>
              <a:t>د</a:t>
            </a:r>
            <a:r>
              <a:rPr lang="ar-SA" sz="2000" b="1" dirty="0" smtClean="0">
                <a:solidFill>
                  <a:schemeClr val="bg2">
                    <a:lumMod val="25000"/>
                  </a:schemeClr>
                </a:solidFill>
                <a:latin typeface="Calibri" pitchFamily="34" charset="0"/>
                <a:cs typeface="Times New Roman" pitchFamily="18" charset="0"/>
              </a:rPr>
              <a:t> </a:t>
            </a:r>
            <a:r>
              <a:rPr lang="ar-SA" sz="2400" b="1" dirty="0" smtClean="0">
                <a:solidFill>
                  <a:srgbClr val="7F7F7F"/>
                </a:solidFill>
                <a:latin typeface="Calibri" pitchFamily="34" charset="0"/>
                <a:cs typeface="Times New Roman" pitchFamily="18" charset="0"/>
              </a:rPr>
              <a:t>مصطفى عبد المجيد بخوش</a:t>
            </a:r>
            <a:r>
              <a:rPr lang="en-US" sz="2400" b="1" dirty="0" smtClean="0">
                <a:solidFill>
                  <a:srgbClr val="7F7F7F"/>
                </a:solidFill>
                <a:latin typeface="Calibri" pitchFamily="34" charset="0"/>
                <a:cs typeface="Times New Roman" pitchFamily="18" charset="0"/>
              </a:rPr>
              <a:t> .</a:t>
            </a:r>
            <a:endParaRPr lang="en-US"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en-US" b="1" spc="-150" dirty="0" smtClean="0">
                <a:solidFill>
                  <a:srgbClr val="376092"/>
                </a:solidFill>
                <a:latin typeface="ae_AlMateen" pitchFamily="2" charset="-78"/>
                <a:cs typeface="ae_AlMateen" pitchFamily="2" charset="-78"/>
              </a:rPr>
              <a:t> </a:t>
            </a:r>
            <a:r>
              <a:rPr lang="ar-SA" b="1" spc="-150" dirty="0" smtClean="0">
                <a:solidFill>
                  <a:srgbClr val="376092"/>
                </a:solidFill>
                <a:latin typeface="ae_AlMateen" pitchFamily="2" charset="-78"/>
                <a:cs typeface="ae_AlMateen" pitchFamily="2" charset="-78"/>
              </a:rPr>
              <a:t>المحاضرة التمهيدية</a:t>
            </a:r>
            <a:endParaRPr lang="en-US"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solidFill>
                  <a:schemeClr val="accent4">
                    <a:lumMod val="50000"/>
                  </a:schemeClr>
                </a:solidFill>
              </a:rPr>
              <a:t>عناصر المحاضرة</a:t>
            </a:r>
            <a:endParaRPr lang="en-US" b="1" dirty="0">
              <a:solidFill>
                <a:schemeClr val="accent4">
                  <a:lumMod val="50000"/>
                </a:schemeClr>
              </a:solidFill>
            </a:endParaRPr>
          </a:p>
        </p:txBody>
      </p:sp>
      <p:sp>
        <p:nvSpPr>
          <p:cNvPr id="7171" name="Text Placeholder 5"/>
          <p:cNvSpPr>
            <a:spLocks noGrp="1"/>
          </p:cNvSpPr>
          <p:nvPr>
            <p:ph idx="1"/>
          </p:nvPr>
        </p:nvSpPr>
        <p:spPr/>
        <p:txBody>
          <a:bodyPr/>
          <a:lstStyle/>
          <a:p>
            <a:pPr marL="514350" indent="-514350" rtl="1" eaLnBrk="1" hangingPunct="1">
              <a:buFont typeface="+mj-lt"/>
              <a:buAutoNum type="arabicPeriod"/>
            </a:pPr>
            <a:r>
              <a:rPr lang="ar-SA" dirty="0" smtClean="0">
                <a:solidFill>
                  <a:schemeClr val="accent4">
                    <a:lumMod val="50000"/>
                  </a:schemeClr>
                </a:solidFill>
              </a:rPr>
              <a:t>تقديم المقرر</a:t>
            </a:r>
            <a:endParaRPr lang="ar-SA" dirty="0" smtClean="0">
              <a:solidFill>
                <a:schemeClr val="accent4">
                  <a:lumMod val="50000"/>
                </a:schemeClr>
              </a:solidFill>
              <a:cs typeface="Arial" pitchFamily="34" charset="0"/>
            </a:endParaRPr>
          </a:p>
          <a:p>
            <a:pPr marL="514350" indent="-514350" rtl="1" eaLnBrk="1" hangingPunct="1">
              <a:buFont typeface="+mj-lt"/>
              <a:buAutoNum type="arabicPeriod"/>
            </a:pPr>
            <a:r>
              <a:rPr lang="ar-SA" dirty="0" smtClean="0">
                <a:solidFill>
                  <a:schemeClr val="accent4">
                    <a:lumMod val="50000"/>
                  </a:schemeClr>
                </a:solidFill>
              </a:rPr>
              <a:t>الأهداف المعرفية للمقرر</a:t>
            </a:r>
          </a:p>
          <a:p>
            <a:pPr marL="514350" indent="-514350" rtl="1" eaLnBrk="1" hangingPunct="1">
              <a:buFont typeface="+mj-lt"/>
              <a:buAutoNum type="arabicPeriod"/>
            </a:pPr>
            <a:r>
              <a:rPr lang="ar-SA" dirty="0" smtClean="0">
                <a:solidFill>
                  <a:schemeClr val="accent4">
                    <a:lumMod val="50000"/>
                  </a:schemeClr>
                </a:solidFill>
              </a:rPr>
              <a:t>الأهداف السلوكية المقترحة لمقرر </a:t>
            </a:r>
          </a:p>
          <a:p>
            <a:pPr marL="514350" indent="-514350" rtl="1" eaLnBrk="1" hangingPunct="1">
              <a:buFont typeface="+mj-lt"/>
              <a:buAutoNum type="arabicPeriod"/>
            </a:pPr>
            <a:r>
              <a:rPr lang="ar-SA" dirty="0" smtClean="0">
                <a:solidFill>
                  <a:schemeClr val="accent4">
                    <a:lumMod val="50000"/>
                  </a:schemeClr>
                </a:solidFill>
              </a:rPr>
              <a:t>محتوى المقرر</a:t>
            </a:r>
          </a:p>
          <a:p>
            <a:pPr marL="514350" indent="-514350" rtl="1" eaLnBrk="1" hangingPunct="1">
              <a:buFont typeface="+mj-lt"/>
              <a:buAutoNum type="arabicPeriod"/>
            </a:pPr>
            <a:r>
              <a:rPr lang="ar-SA" dirty="0" smtClean="0">
                <a:solidFill>
                  <a:schemeClr val="accent4">
                    <a:lumMod val="50000"/>
                  </a:schemeClr>
                </a:solidFill>
              </a:rPr>
              <a:t>طريقة التقييم</a:t>
            </a:r>
          </a:p>
          <a:p>
            <a:pPr marL="514350" indent="-514350" rtl="1" eaLnBrk="1" hangingPunct="1">
              <a:buFont typeface="+mj-lt"/>
              <a:buAutoNum type="arabicPeriod"/>
            </a:pPr>
            <a:r>
              <a:rPr lang="ar-SA" dirty="0" smtClean="0">
                <a:solidFill>
                  <a:schemeClr val="accent4">
                    <a:lumMod val="50000"/>
                  </a:schemeClr>
                </a:solidFill>
              </a:rPr>
              <a:t>الكتاب الدراسي المقرر</a:t>
            </a:r>
            <a:endParaRPr lang="ar-SA" dirty="0" smtClean="0">
              <a:solidFill>
                <a:schemeClr val="accent4">
                  <a:lumMod val="50000"/>
                </a:schemeClr>
              </a:solidFill>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accent4">
                    <a:lumMod val="50000"/>
                  </a:schemeClr>
                </a:solidFill>
              </a:rPr>
              <a:t>تقديم المقرر</a:t>
            </a:r>
            <a:endParaRPr lang="ar-SA" b="1" dirty="0" smtClean="0">
              <a:solidFill>
                <a:schemeClr val="accent4">
                  <a:lumMod val="50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eaLnBrk="1" hangingPunct="1">
              <a:buFont typeface="Arial" pitchFamily="34" charset="0"/>
              <a:buChar char="•"/>
            </a:pPr>
            <a:r>
              <a:rPr lang="ar-SA" dirty="0" smtClean="0">
                <a:solidFill>
                  <a:schemeClr val="accent4">
                    <a:lumMod val="50000"/>
                  </a:schemeClr>
                </a:solidFill>
              </a:rPr>
              <a:t>يهدف المقرر إلى تعريف الطلاب بالمبادئ الأساسية في الإدارة وبأهمية هذه الأخيرة في المنظمات تنظيرا وممارسة. فبعد تعريف الطلاب بمفاهيم الإدارة وأساسيات مراحل تطورها  يركز المقرر على الوظائف الأساسية في الإدارة من تخطيط وتنظيم، وتوجيه، ورقابة على النحو الذي يمكن الخريج من تحمل مسؤولياته الإشرافية في المنظمات التي يلتحق </a:t>
            </a:r>
            <a:r>
              <a:rPr lang="ar-SA" dirty="0" err="1" smtClean="0">
                <a:solidFill>
                  <a:schemeClr val="accent4">
                    <a:lumMod val="50000"/>
                  </a:schemeClr>
                </a:solidFill>
              </a:rPr>
              <a:t>بها</a:t>
            </a:r>
            <a:r>
              <a:rPr lang="ar-SA" dirty="0" smtClean="0">
                <a:solidFill>
                  <a:schemeClr val="accent4">
                    <a:lumMod val="50000"/>
                  </a:schemeClr>
                </a:solidFill>
              </a:rPr>
              <a:t>. بالإضافة إلى هذه الوظائف يعرض المقرر بشكل وجيز بعض المواضيع ذات الأهمية القصوى اليوم في الإدارة كبيئة المنظمات، ثقافة المنظمة، أخلاقيات الأعمال والمسؤولية الاجتماعية للمنظمة. </a:t>
            </a:r>
            <a:endParaRPr lang="en-US" sz="2800" b="1" dirty="0" smtClean="0">
              <a:solidFill>
                <a:schemeClr val="accent4">
                  <a:lumMod val="50000"/>
                </a:schemeClr>
              </a:solidFill>
              <a:cs typeface="Arial" pitchFamily="34" charset="0"/>
            </a:endParaRPr>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marL="514350" indent="-514350" algn="ctr" rtl="1" eaLnBrk="1" hangingPunct="1"/>
            <a:r>
              <a:rPr lang="ar-SA" b="1" dirty="0" smtClean="0">
                <a:solidFill>
                  <a:schemeClr val="accent4">
                    <a:lumMod val="50000"/>
                  </a:schemeClr>
                </a:solidFill>
              </a:rPr>
              <a:t>الأهداف المعرفية للمقرر</a:t>
            </a:r>
          </a:p>
        </p:txBody>
      </p:sp>
      <p:sp>
        <p:nvSpPr>
          <p:cNvPr id="9219" name="Content Placeholder 2"/>
          <p:cNvSpPr>
            <a:spLocks noGrp="1"/>
          </p:cNvSpPr>
          <p:nvPr>
            <p:ph idx="4294967295"/>
          </p:nvPr>
        </p:nvSpPr>
        <p:spPr>
          <a:xfrm>
            <a:off x="228600" y="1295400"/>
            <a:ext cx="9144000" cy="4678363"/>
          </a:xfrm>
        </p:spPr>
        <p:txBody>
          <a:bodyPr/>
          <a:lstStyle/>
          <a:p>
            <a:pPr lvl="0" algn="just" rtl="1"/>
            <a:r>
              <a:rPr lang="ar-SA" sz="3000" dirty="0" smtClean="0">
                <a:solidFill>
                  <a:schemeClr val="accent4">
                    <a:lumMod val="50000"/>
                  </a:schemeClr>
                </a:solidFill>
              </a:rPr>
              <a:t>تعريف الطالب بنظريات الإدارة التقليدية والحديثة ومبادئها وتطبيقاتها في المنظمات. </a:t>
            </a:r>
            <a:endParaRPr lang="en-US" sz="3000" dirty="0" smtClean="0">
              <a:solidFill>
                <a:schemeClr val="accent4">
                  <a:lumMod val="50000"/>
                </a:schemeClr>
              </a:solidFill>
            </a:endParaRPr>
          </a:p>
          <a:p>
            <a:pPr lvl="0" algn="just" rtl="1"/>
            <a:r>
              <a:rPr lang="ar-SA" sz="3000" dirty="0" smtClean="0">
                <a:solidFill>
                  <a:schemeClr val="accent4">
                    <a:lumMod val="50000"/>
                  </a:schemeClr>
                </a:solidFill>
              </a:rPr>
              <a:t>تزويد الطالب بالمعارف والمهارات المتخصصة والمتعلقة بالتخطيط، والتنظيم، واتخاذ القرارات، والقيادة، والرقابة، والاتصال. </a:t>
            </a:r>
            <a:endParaRPr lang="en-US" sz="3000" dirty="0" smtClean="0">
              <a:solidFill>
                <a:schemeClr val="accent4">
                  <a:lumMod val="50000"/>
                </a:schemeClr>
              </a:solidFill>
            </a:endParaRPr>
          </a:p>
          <a:p>
            <a:pPr algn="just" rtl="1"/>
            <a:r>
              <a:rPr lang="ar-SA" sz="3000" dirty="0" smtClean="0">
                <a:solidFill>
                  <a:schemeClr val="accent4">
                    <a:lumMod val="50000"/>
                  </a:schemeClr>
                </a:solidFill>
              </a:rPr>
              <a:t>تكوين صورة عامة لدى الطالب عن المنظمات أهدافاً </a:t>
            </a:r>
            <a:r>
              <a:rPr lang="ar-SA" sz="3000" dirty="0" err="1" smtClean="0">
                <a:solidFill>
                  <a:schemeClr val="accent4">
                    <a:lumMod val="50000"/>
                  </a:schemeClr>
                </a:solidFill>
              </a:rPr>
              <a:t>وموارداً</a:t>
            </a:r>
            <a:r>
              <a:rPr lang="ar-SA" sz="3000" dirty="0" smtClean="0">
                <a:solidFill>
                  <a:schemeClr val="accent4">
                    <a:lumMod val="50000"/>
                  </a:schemeClr>
                </a:solidFill>
              </a:rPr>
              <a:t>.</a:t>
            </a:r>
          </a:p>
          <a:p>
            <a:pPr lvl="0" rtl="1"/>
            <a:r>
              <a:rPr lang="ar-SA" sz="3000" dirty="0" smtClean="0">
                <a:solidFill>
                  <a:schemeClr val="accent4">
                    <a:lumMod val="50000"/>
                  </a:schemeClr>
                </a:solidFill>
              </a:rPr>
              <a:t>إكساب الطالب مهارات علمية في كيفية معالجة المشاكل والعقبات التي تواجه مديري وموظفي المنظمات . </a:t>
            </a:r>
            <a:endParaRPr lang="en-US" sz="3000" dirty="0" smtClean="0">
              <a:solidFill>
                <a:schemeClr val="accent4">
                  <a:lumMod val="50000"/>
                </a:schemeClr>
              </a:solidFill>
            </a:endParaRPr>
          </a:p>
          <a:p>
            <a:pPr lvl="0" rtl="1"/>
            <a:r>
              <a:rPr lang="ar-SA" sz="3000" dirty="0" smtClean="0">
                <a:solidFill>
                  <a:schemeClr val="accent4">
                    <a:lumMod val="50000"/>
                  </a:schemeClr>
                </a:solidFill>
              </a:rPr>
              <a:t>تعريف الطالب ببيئة المنظمات وعلاقات التأثير والتأثر بين المنظمة وبيئتها.</a:t>
            </a:r>
            <a:r>
              <a:rPr lang="ar-SA" sz="3000" b="1" dirty="0" smtClean="0">
                <a:solidFill>
                  <a:schemeClr val="accent4">
                    <a:lumMod val="50000"/>
                  </a:schemeClr>
                </a:solidFill>
              </a:rPr>
              <a:t> </a:t>
            </a:r>
            <a:endParaRPr lang="en-US" sz="3000" dirty="0">
              <a:solidFill>
                <a:schemeClr val="accent4">
                  <a:lumMod val="50000"/>
                </a:schemeClr>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marL="514350" indent="-514350" algn="ctr" rtl="1" eaLnBrk="1" hangingPunct="1"/>
            <a:r>
              <a:rPr lang="ar-SA" b="1" dirty="0" smtClean="0">
                <a:solidFill>
                  <a:schemeClr val="accent4">
                    <a:lumMod val="50000"/>
                  </a:schemeClr>
                </a:solidFill>
              </a:rPr>
              <a:t>الأهداف السلوكية للمقرر</a:t>
            </a:r>
          </a:p>
        </p:txBody>
      </p:sp>
      <p:sp>
        <p:nvSpPr>
          <p:cNvPr id="9219" name="Content Placeholder 2"/>
          <p:cNvSpPr>
            <a:spLocks noGrp="1"/>
          </p:cNvSpPr>
          <p:nvPr>
            <p:ph idx="4294967295"/>
          </p:nvPr>
        </p:nvSpPr>
        <p:spPr>
          <a:xfrm>
            <a:off x="228600" y="1295400"/>
            <a:ext cx="9144000" cy="4678363"/>
          </a:xfrm>
        </p:spPr>
        <p:txBody>
          <a:bodyPr/>
          <a:lstStyle/>
          <a:p>
            <a:pPr lvl="0" rtl="1"/>
            <a:r>
              <a:rPr lang="ar-SA" dirty="0" smtClean="0">
                <a:solidFill>
                  <a:schemeClr val="accent4">
                    <a:lumMod val="50000"/>
                  </a:schemeClr>
                </a:solidFill>
              </a:rPr>
              <a:t>تنمية مهارات الطالب في مجالات التفكير ،التخطيط والتنظيم وتنمية قدراته على حل المشكلات الإدارية والقدرة على العمل بروح الفريق . </a:t>
            </a:r>
            <a:endParaRPr lang="en-US" dirty="0" smtClean="0">
              <a:solidFill>
                <a:schemeClr val="accent4">
                  <a:lumMod val="50000"/>
                </a:schemeClr>
              </a:solidFill>
            </a:endParaRPr>
          </a:p>
          <a:p>
            <a:pPr lvl="0" rtl="1"/>
            <a:r>
              <a:rPr lang="ar-SA" dirty="0" smtClean="0">
                <a:solidFill>
                  <a:schemeClr val="accent4">
                    <a:lumMod val="50000"/>
                  </a:schemeClr>
                </a:solidFill>
              </a:rPr>
              <a:t>حفز الطالب على توظيف التكنولوجيات الحديثة خصوصا الانترنيت والاهتمام ببعد الأعمال الالكترونية. </a:t>
            </a:r>
            <a:endParaRPr lang="en-US" dirty="0" smtClean="0">
              <a:solidFill>
                <a:schemeClr val="accent4">
                  <a:lumMod val="50000"/>
                </a:schemeClr>
              </a:solidFill>
            </a:endParaRPr>
          </a:p>
          <a:p>
            <a:pPr lvl="0" rtl="1"/>
            <a:r>
              <a:rPr lang="ar-SA" dirty="0" smtClean="0">
                <a:solidFill>
                  <a:schemeClr val="accent4">
                    <a:lumMod val="50000"/>
                  </a:schemeClr>
                </a:solidFill>
              </a:rPr>
              <a:t>ترقية البعد الأخلاقي والمسؤولية الاجتماعية للمنظمة لدى الطالب . </a:t>
            </a:r>
            <a:endParaRPr lang="en-US" dirty="0">
              <a:solidFill>
                <a:schemeClr val="accent4">
                  <a:lumMod val="50000"/>
                </a:schemeClr>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marL="514350" indent="-514350" algn="ctr" rtl="1" eaLnBrk="1" hangingPunct="1"/>
            <a:r>
              <a:rPr lang="ar-SA" b="1" dirty="0" smtClean="0">
                <a:solidFill>
                  <a:schemeClr val="accent4">
                    <a:lumMod val="50000"/>
                  </a:schemeClr>
                </a:solidFill>
              </a:rPr>
              <a:t>محتوى المقرر</a:t>
            </a:r>
          </a:p>
        </p:txBody>
      </p:sp>
      <p:sp>
        <p:nvSpPr>
          <p:cNvPr id="9219" name="Content Placeholder 2"/>
          <p:cNvSpPr>
            <a:spLocks noGrp="1"/>
          </p:cNvSpPr>
          <p:nvPr>
            <p:ph idx="4294967295"/>
          </p:nvPr>
        </p:nvSpPr>
        <p:spPr>
          <a:xfrm>
            <a:off x="228600" y="1295400"/>
            <a:ext cx="9144000" cy="4678363"/>
          </a:xfrm>
        </p:spPr>
        <p:txBody>
          <a:bodyPr/>
          <a:lstStyle/>
          <a:p>
            <a:pPr rtl="1"/>
            <a:endParaRPr lang="ar-SA" sz="2000" b="1" dirty="0" smtClean="0">
              <a:solidFill>
                <a:schemeClr val="accent4">
                  <a:lumMod val="50000"/>
                </a:schemeClr>
              </a:solidFill>
            </a:endParaRPr>
          </a:p>
          <a:p>
            <a:pPr rtl="1"/>
            <a:r>
              <a:rPr lang="ar-SA" sz="2000" b="1" dirty="0" smtClean="0">
                <a:solidFill>
                  <a:schemeClr val="accent4">
                    <a:lumMod val="50000"/>
                  </a:schemeClr>
                </a:solidFill>
              </a:rPr>
              <a:t>الرقم	الموضوع الفرعي			 الرقم 	الموضوع الفرعي</a:t>
            </a:r>
            <a:endParaRPr lang="en-US" sz="2000" dirty="0" smtClean="0">
              <a:solidFill>
                <a:schemeClr val="accent4">
                  <a:lumMod val="50000"/>
                </a:schemeClr>
              </a:solidFill>
            </a:endParaRPr>
          </a:p>
          <a:p>
            <a:pPr rtl="1"/>
            <a:r>
              <a:rPr lang="ar-SA" sz="2000" dirty="0" smtClean="0">
                <a:solidFill>
                  <a:schemeClr val="accent4">
                    <a:lumMod val="50000"/>
                  </a:schemeClr>
                </a:solidFill>
              </a:rPr>
              <a:t>1	تقديم المقرر			8	القيادة	</a:t>
            </a:r>
            <a:endParaRPr lang="en-US" sz="2000" dirty="0" smtClean="0">
              <a:solidFill>
                <a:schemeClr val="accent4">
                  <a:lumMod val="50000"/>
                </a:schemeClr>
              </a:solidFill>
            </a:endParaRPr>
          </a:p>
          <a:p>
            <a:pPr rtl="1"/>
            <a:r>
              <a:rPr lang="ar-SA" sz="2000" dirty="0" smtClean="0">
                <a:solidFill>
                  <a:schemeClr val="accent4">
                    <a:lumMod val="50000"/>
                  </a:schemeClr>
                </a:solidFill>
              </a:rPr>
              <a:t>2	مفاهيم الإدارة			9	التحفيز</a:t>
            </a:r>
            <a:endParaRPr lang="en-US" sz="2000" dirty="0" smtClean="0">
              <a:solidFill>
                <a:schemeClr val="accent4">
                  <a:lumMod val="50000"/>
                </a:schemeClr>
              </a:solidFill>
            </a:endParaRPr>
          </a:p>
          <a:p>
            <a:pPr rtl="1"/>
            <a:r>
              <a:rPr lang="ar-SA" sz="2000" dirty="0" smtClean="0">
                <a:solidFill>
                  <a:schemeClr val="accent4">
                    <a:lumMod val="50000"/>
                  </a:schemeClr>
                </a:solidFill>
              </a:rPr>
              <a:t>3	لمحة عن تطور الإدارة			10	الاتصال</a:t>
            </a:r>
            <a:endParaRPr lang="en-US" sz="2000" dirty="0" smtClean="0">
              <a:solidFill>
                <a:schemeClr val="accent4">
                  <a:lumMod val="50000"/>
                </a:schemeClr>
              </a:solidFill>
            </a:endParaRPr>
          </a:p>
          <a:p>
            <a:pPr rtl="1"/>
            <a:r>
              <a:rPr lang="ar-SA" sz="2000" dirty="0" smtClean="0">
                <a:solidFill>
                  <a:schemeClr val="accent4">
                    <a:lumMod val="50000"/>
                  </a:schemeClr>
                </a:solidFill>
              </a:rPr>
              <a:t>4	البيئة وثقافة المنظمة			11	الرقابة</a:t>
            </a:r>
            <a:endParaRPr lang="en-US" sz="2000" dirty="0" smtClean="0">
              <a:solidFill>
                <a:schemeClr val="accent4">
                  <a:lumMod val="50000"/>
                </a:schemeClr>
              </a:solidFill>
            </a:endParaRPr>
          </a:p>
          <a:p>
            <a:pPr rtl="1"/>
            <a:r>
              <a:rPr lang="ar-SA" sz="2000" dirty="0" smtClean="0">
                <a:solidFill>
                  <a:schemeClr val="accent4">
                    <a:lumMod val="50000"/>
                  </a:schemeClr>
                </a:solidFill>
              </a:rPr>
              <a:t>5	التخطيط والأهداف			12	المبادرات والإبداع</a:t>
            </a:r>
            <a:endParaRPr lang="en-US" sz="2000" dirty="0" smtClean="0">
              <a:solidFill>
                <a:schemeClr val="accent4">
                  <a:lumMod val="50000"/>
                </a:schemeClr>
              </a:solidFill>
            </a:endParaRPr>
          </a:p>
          <a:p>
            <a:pPr rtl="1"/>
            <a:r>
              <a:rPr lang="ar-SA" sz="2000" dirty="0" smtClean="0">
                <a:solidFill>
                  <a:schemeClr val="accent4">
                    <a:lumMod val="50000"/>
                  </a:schemeClr>
                </a:solidFill>
              </a:rPr>
              <a:t>6	اتخاذ القرار			13	أخلاقيات الأعمال والمسؤولية الاجتماعية</a:t>
            </a:r>
            <a:endParaRPr lang="en-US" sz="2000" dirty="0" smtClean="0">
              <a:solidFill>
                <a:schemeClr val="accent4">
                  <a:lumMod val="50000"/>
                </a:schemeClr>
              </a:solidFill>
            </a:endParaRPr>
          </a:p>
          <a:p>
            <a:pPr algn="l" rtl="1"/>
            <a:r>
              <a:rPr lang="ar-SA" sz="2000" dirty="0" smtClean="0">
                <a:solidFill>
                  <a:schemeClr val="accent4">
                    <a:lumMod val="50000"/>
                  </a:schemeClr>
                </a:solidFill>
              </a:rPr>
              <a:t>7	التنظيم				14	التغير والتطور في المنظمات في المنظمات</a:t>
            </a:r>
            <a:endParaRPr lang="en-US" sz="2000" b="1" dirty="0" smtClean="0">
              <a:solidFill>
                <a:schemeClr val="accent4">
                  <a:lumMod val="50000"/>
                </a:schemeClr>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marL="514350" indent="-514350" algn="ctr" rtl="1" eaLnBrk="1" hangingPunct="1"/>
            <a:r>
              <a:rPr lang="ar-SA" b="1" dirty="0" smtClean="0">
                <a:solidFill>
                  <a:schemeClr val="accent4">
                    <a:lumMod val="50000"/>
                  </a:schemeClr>
                </a:solidFill>
              </a:rPr>
              <a:t>طريقة التقييم</a:t>
            </a:r>
          </a:p>
        </p:txBody>
      </p:sp>
      <p:sp>
        <p:nvSpPr>
          <p:cNvPr id="9219" name="Content Placeholder 2"/>
          <p:cNvSpPr>
            <a:spLocks noGrp="1"/>
          </p:cNvSpPr>
          <p:nvPr>
            <p:ph idx="4294967295"/>
          </p:nvPr>
        </p:nvSpPr>
        <p:spPr>
          <a:xfrm>
            <a:off x="228600" y="1295400"/>
            <a:ext cx="9144000" cy="4678363"/>
          </a:xfrm>
        </p:spPr>
        <p:txBody>
          <a:bodyPr/>
          <a:lstStyle/>
          <a:p>
            <a:pPr algn="just" rtl="1"/>
            <a:r>
              <a:rPr lang="ar-SA" sz="2400" dirty="0" smtClean="0">
                <a:solidFill>
                  <a:schemeClr val="accent4">
                    <a:lumMod val="50000"/>
                  </a:schemeClr>
                </a:solidFill>
              </a:rPr>
              <a:t>تقسم الدرجة إلى قسمين:</a:t>
            </a:r>
            <a:endParaRPr lang="en-US" sz="2400" dirty="0" smtClean="0">
              <a:solidFill>
                <a:schemeClr val="accent4">
                  <a:lumMod val="50000"/>
                </a:schemeClr>
              </a:solidFill>
            </a:endParaRPr>
          </a:p>
          <a:p>
            <a:pPr marL="457200" lvl="0" indent="-457200" algn="just" rtl="1">
              <a:buFont typeface="+mj-lt"/>
              <a:buAutoNum type="arabicPeriod"/>
            </a:pPr>
            <a:r>
              <a:rPr lang="ar-SA" sz="2400" dirty="0" smtClean="0">
                <a:solidFill>
                  <a:schemeClr val="accent4">
                    <a:lumMod val="50000"/>
                  </a:schemeClr>
                </a:solidFill>
              </a:rPr>
              <a:t>الاختبار النهائي من 70 درجة كلها أسئلة اختيار من متعدد (70 سؤال).</a:t>
            </a:r>
            <a:endParaRPr lang="en-US" sz="2400" dirty="0" smtClean="0">
              <a:solidFill>
                <a:schemeClr val="accent4">
                  <a:lumMod val="50000"/>
                </a:schemeClr>
              </a:solidFill>
            </a:endParaRPr>
          </a:p>
          <a:p>
            <a:pPr marL="457200" lvl="0" indent="-457200" algn="just" rtl="1">
              <a:buFont typeface="+mj-lt"/>
              <a:buAutoNum type="arabicPeriod"/>
            </a:pPr>
            <a:r>
              <a:rPr lang="ar-SA" sz="2400" dirty="0" smtClean="0">
                <a:solidFill>
                  <a:schemeClr val="accent4">
                    <a:lumMod val="50000"/>
                  </a:schemeClr>
                </a:solidFill>
              </a:rPr>
              <a:t>أعمال فصلية من 30 درجة منها 10 للواجبات و10 للمنتدى </a:t>
            </a:r>
            <a:r>
              <a:rPr lang="ar-SA" sz="2400" dirty="0" err="1" smtClean="0">
                <a:solidFill>
                  <a:schemeClr val="accent4">
                    <a:lumMod val="50000"/>
                  </a:schemeClr>
                </a:solidFill>
              </a:rPr>
              <a:t>و</a:t>
            </a:r>
            <a:r>
              <a:rPr lang="ar-SA" sz="2400" dirty="0" smtClean="0">
                <a:solidFill>
                  <a:schemeClr val="accent4">
                    <a:lumMod val="50000"/>
                  </a:schemeClr>
                </a:solidFill>
              </a:rPr>
              <a:t> 10 للمحاضرات المباشرة.</a:t>
            </a:r>
            <a:endParaRPr lang="en-US" sz="2400" dirty="0" smtClean="0">
              <a:solidFill>
                <a:schemeClr val="accent4">
                  <a:lumMod val="50000"/>
                </a:schemeClr>
              </a:solidFill>
            </a:endParaRPr>
          </a:p>
          <a:p>
            <a:pPr lvl="1" algn="just" rtl="1">
              <a:buFont typeface="Courier New" pitchFamily="49" charset="0"/>
              <a:buChar char="o"/>
            </a:pPr>
            <a:r>
              <a:rPr lang="ar-SA" sz="2000" dirty="0" smtClean="0">
                <a:solidFill>
                  <a:schemeClr val="accent4">
                    <a:lumMod val="50000"/>
                  </a:schemeClr>
                </a:solidFill>
              </a:rPr>
              <a:t>عدد الواجبات هو 03 بمعدل واجب لكل شهر. كل واجب من 03 درجات ما عدا الأخير من 04. تنزل الواجبات في فترات محددة من كل شهر </a:t>
            </a:r>
            <a:r>
              <a:rPr lang="ar-SA" sz="2000" dirty="0" err="1" smtClean="0">
                <a:solidFill>
                  <a:schemeClr val="accent4">
                    <a:lumMod val="50000"/>
                  </a:schemeClr>
                </a:solidFill>
              </a:rPr>
              <a:t>و</a:t>
            </a:r>
            <a:r>
              <a:rPr lang="ar-SA" sz="2000" dirty="0" smtClean="0">
                <a:solidFill>
                  <a:schemeClr val="accent4">
                    <a:lumMod val="50000"/>
                  </a:schemeClr>
                </a:solidFill>
              </a:rPr>
              <a:t> يسمح للطالب بمحاولتي إجابة.  </a:t>
            </a:r>
            <a:endParaRPr lang="en-US" sz="2000" dirty="0" smtClean="0">
              <a:solidFill>
                <a:schemeClr val="accent4">
                  <a:lumMod val="50000"/>
                </a:schemeClr>
              </a:solidFill>
            </a:endParaRPr>
          </a:p>
          <a:p>
            <a:pPr lvl="1" algn="just" rtl="1">
              <a:buFont typeface="Courier New" pitchFamily="49" charset="0"/>
              <a:buChar char="o"/>
            </a:pPr>
            <a:r>
              <a:rPr lang="ar-SA" sz="2000" dirty="0" smtClean="0">
                <a:solidFill>
                  <a:schemeClr val="accent4">
                    <a:lumMod val="50000"/>
                  </a:schemeClr>
                </a:solidFill>
              </a:rPr>
              <a:t>درجات المنتدى تحسب للطالب حسب عدد مرات المشاركة حيث يطلب منه 14 مشاركة بمعدل مشاركة واحدة عن كل محاضرة.</a:t>
            </a:r>
            <a:endParaRPr lang="en-US" sz="2000" dirty="0" smtClean="0">
              <a:solidFill>
                <a:schemeClr val="accent4">
                  <a:lumMod val="50000"/>
                </a:schemeClr>
              </a:solidFill>
            </a:endParaRPr>
          </a:p>
          <a:p>
            <a:pPr lvl="1" algn="just" rtl="1">
              <a:buFont typeface="Courier New" pitchFamily="49" charset="0"/>
              <a:buChar char="o"/>
            </a:pPr>
            <a:r>
              <a:rPr lang="ar-SA" sz="2000" dirty="0" smtClean="0">
                <a:solidFill>
                  <a:schemeClr val="accent4">
                    <a:lumMod val="50000"/>
                  </a:schemeClr>
                </a:solidFill>
              </a:rPr>
              <a:t>المحاضرات المباشرة تكون بعدد 03 ويسجل للطالب الحضور</a:t>
            </a:r>
            <a:r>
              <a:rPr lang="ar-SA" dirty="0" smtClean="0">
                <a:solidFill>
                  <a:schemeClr val="accent4">
                    <a:lumMod val="50000"/>
                  </a:schemeClr>
                </a:solidFill>
              </a:rPr>
              <a:t>.</a:t>
            </a:r>
            <a:endParaRPr lang="en-US" b="1" dirty="0" smtClean="0">
              <a:solidFill>
                <a:schemeClr val="accent4">
                  <a:lumMod val="50000"/>
                </a:schemeClr>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marL="514350" indent="-514350" algn="ctr" rtl="1" eaLnBrk="1" hangingPunct="1"/>
            <a:r>
              <a:rPr lang="ar-SA" b="1" dirty="0" smtClean="0">
                <a:solidFill>
                  <a:schemeClr val="accent4">
                    <a:lumMod val="50000"/>
                  </a:schemeClr>
                </a:solidFill>
              </a:rPr>
              <a:t>الكتاب الدراسي المقرر</a:t>
            </a:r>
          </a:p>
        </p:txBody>
      </p:sp>
      <p:sp>
        <p:nvSpPr>
          <p:cNvPr id="9219" name="Content Placeholder 2"/>
          <p:cNvSpPr>
            <a:spLocks noGrp="1"/>
          </p:cNvSpPr>
          <p:nvPr>
            <p:ph idx="4294967295"/>
          </p:nvPr>
        </p:nvSpPr>
        <p:spPr>
          <a:xfrm>
            <a:off x="228600" y="1295400"/>
            <a:ext cx="9144000" cy="4678363"/>
          </a:xfrm>
        </p:spPr>
        <p:txBody>
          <a:bodyPr/>
          <a:lstStyle/>
          <a:p>
            <a:pPr rtl="1"/>
            <a:endParaRPr lang="ar-SA" sz="2400" dirty="0" smtClean="0"/>
          </a:p>
          <a:p>
            <a:pPr rtl="1"/>
            <a:r>
              <a:rPr lang="ar-SA" sz="2800" dirty="0" smtClean="0">
                <a:solidFill>
                  <a:schemeClr val="accent4">
                    <a:lumMod val="50000"/>
                  </a:schemeClr>
                </a:solidFill>
              </a:rPr>
              <a:t>د. صالح مهدي محسن العامري </a:t>
            </a:r>
            <a:r>
              <a:rPr lang="ar-SA" sz="2800" dirty="0" err="1" smtClean="0">
                <a:solidFill>
                  <a:schemeClr val="accent4">
                    <a:lumMod val="50000"/>
                  </a:schemeClr>
                </a:solidFill>
              </a:rPr>
              <a:t>و</a:t>
            </a:r>
            <a:r>
              <a:rPr lang="ar-SA" sz="2800" dirty="0" smtClean="0">
                <a:solidFill>
                  <a:schemeClr val="accent4">
                    <a:lumMod val="50000"/>
                  </a:schemeClr>
                </a:solidFill>
              </a:rPr>
              <a:t> د. طاهر محسن منصور </a:t>
            </a:r>
            <a:r>
              <a:rPr lang="ar-SA" sz="2800" dirty="0" err="1" smtClean="0">
                <a:solidFill>
                  <a:schemeClr val="accent4">
                    <a:lumMod val="50000"/>
                  </a:schemeClr>
                </a:solidFill>
              </a:rPr>
              <a:t>الغالبي</a:t>
            </a:r>
            <a:r>
              <a:rPr lang="ar-SA" sz="2800" dirty="0" smtClean="0">
                <a:solidFill>
                  <a:schemeClr val="accent4">
                    <a:lumMod val="50000"/>
                  </a:schemeClr>
                </a:solidFill>
              </a:rPr>
              <a:t>: الإدارة والأعمال، دار وائل للنشر، عمان، الطبعة الثانية 2008.</a:t>
            </a:r>
            <a:endParaRPr lang="en-US" sz="2800" dirty="0" smtClean="0">
              <a:solidFill>
                <a:schemeClr val="accent4">
                  <a:lumMod val="50000"/>
                </a:schemeClr>
              </a:solidFill>
            </a:endParaRPr>
          </a:p>
          <a:p>
            <a:pPr rtl="1"/>
            <a:r>
              <a:rPr lang="ar-SA" sz="2800" dirty="0" smtClean="0">
                <a:solidFill>
                  <a:schemeClr val="accent4">
                    <a:lumMod val="50000"/>
                  </a:schemeClr>
                </a:solidFill>
              </a:rPr>
              <a:t>الكتاب موجود بمكتبة جرير ومكتبة </a:t>
            </a:r>
            <a:r>
              <a:rPr lang="ar-SA" sz="2800" dirty="0" err="1" smtClean="0">
                <a:solidFill>
                  <a:schemeClr val="accent4">
                    <a:lumMod val="50000"/>
                  </a:schemeClr>
                </a:solidFill>
              </a:rPr>
              <a:t>العبيكان</a:t>
            </a:r>
            <a:r>
              <a:rPr lang="ar-SA" sz="2800" dirty="0" smtClean="0">
                <a:solidFill>
                  <a:schemeClr val="accent4">
                    <a:lumMod val="50000"/>
                  </a:schemeClr>
                </a:solidFill>
              </a:rPr>
              <a:t>.</a:t>
            </a:r>
            <a:endParaRPr lang="en-US" sz="2800" dirty="0">
              <a:solidFill>
                <a:schemeClr val="accent4">
                  <a:lumMod val="50000"/>
                </a:schemeClr>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1366</TotalTime>
  <Words>386</Words>
  <Application>Microsoft Office PowerPoint</Application>
  <PresentationFormat>A4 Paper (210x297 mm)‎</PresentationFormat>
  <Paragraphs>59</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 المحاضرة التمهيدية</vt:lpstr>
      <vt:lpstr>عناصر المحاضرة</vt:lpstr>
      <vt:lpstr>تقديم المقرر</vt:lpstr>
      <vt:lpstr>الأهداف المعرفية للمقرر</vt:lpstr>
      <vt:lpstr>الأهداف السلوكية للمقرر</vt:lpstr>
      <vt:lpstr>محتوى المقرر</vt:lpstr>
      <vt:lpstr>طريقة التقييم</vt:lpstr>
      <vt:lpstr>الكتاب الدراسي المقرر</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الكاملي</cp:lastModifiedBy>
  <cp:revision>91</cp:revision>
  <dcterms:created xsi:type="dcterms:W3CDTF">2009-10-14T19:14:34Z</dcterms:created>
  <dcterms:modified xsi:type="dcterms:W3CDTF">2011-10-06T00:17:52Z</dcterms:modified>
</cp:coreProperties>
</file>