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7" r:id="rId4"/>
    <p:sldId id="259" r:id="rId5"/>
    <p:sldId id="287" r:id="rId6"/>
    <p:sldId id="290" r:id="rId7"/>
    <p:sldId id="289" r:id="rId8"/>
    <p:sldId id="288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996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8/26/2001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2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2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:</a:t>
            </a:r>
            <a:r>
              <a:rPr lang="ar-SA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الإدارة</a:t>
            </a:r>
          </a:p>
          <a:p>
            <a:pPr algn="ctr"/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0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مصطفى عبد المجيد بخوش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endParaRPr lang="en-US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en-US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z="3600" b="1" spc="-150" dirty="0" smtClean="0">
                <a:solidFill>
                  <a:schemeClr val="accent4">
                    <a:lumMod val="50000"/>
                  </a:schemeClr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z="3600" b="1" spc="-150" dirty="0" smtClean="0">
                <a:solidFill>
                  <a:schemeClr val="accent4">
                    <a:lumMod val="50000"/>
                  </a:schemeClr>
                </a:solidFill>
                <a:latin typeface="ae_AlMateen" pitchFamily="2" charset="-78"/>
                <a:cs typeface="ae_AlMateen" pitchFamily="2" charset="-78"/>
              </a:rPr>
              <a:t>الثانية</a:t>
            </a:r>
            <a:r>
              <a:rPr lang="ar-SA" sz="32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: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تطور الفكر </a:t>
            </a: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</a:rPr>
              <a:t>الإداري</a:t>
            </a:r>
            <a:endParaRPr lang="en-US" b="1" spc="-150" dirty="0" smtClean="0">
              <a:solidFill>
                <a:schemeClr val="accent4">
                  <a:lumMod val="50000"/>
                </a:schemeClr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ما قبل </a:t>
            </a: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الإدارة </a:t>
            </a: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العلمية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مرحلة الحضارة الفرعونية:</a:t>
            </a:r>
          </a:p>
          <a:p>
            <a:pPr rtl="1" eaLnBrk="1" hangingPunct="1">
              <a:defRPr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الأهرامات، إدارة المناطق الزراعية وتوزيع موارد النيل</a:t>
            </a:r>
          </a:p>
          <a:p>
            <a:pPr rtl="1" eaLnBrk="1" hangingPunct="1">
              <a:defRPr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الإغريق والرومان ،الحضارة الإسلامية</a:t>
            </a:r>
          </a:p>
          <a:p>
            <a:pPr rtl="1" eaLnBrk="1" hangingPunct="1">
              <a:defRPr/>
            </a:pPr>
            <a:endParaRPr lang="ar-SA" sz="2400" b="1" dirty="0" smtClean="0">
              <a:solidFill>
                <a:schemeClr val="accent4">
                  <a:lumMod val="50000"/>
                </a:schemeClr>
              </a:solidFill>
              <a:ea typeface="Majalla UI"/>
              <a:cs typeface="Majalla UI"/>
            </a:endParaRPr>
          </a:p>
          <a:p>
            <a:pPr rtl="1" eaLnBrk="1" hangingPunct="1">
              <a:defRPr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العصور الوسطى في أوروبا</a:t>
            </a:r>
          </a:p>
          <a:p>
            <a:pPr lvl="1" rtl="1">
              <a:defRPr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نظام المصنع</a:t>
            </a:r>
            <a:endParaRPr lang="en-US" sz="2400" b="1" dirty="0" smtClean="0">
              <a:solidFill>
                <a:schemeClr val="accent4">
                  <a:lumMod val="50000"/>
                </a:schemeClr>
              </a:solidFill>
              <a:cs typeface="Arial" pitchFamily="34" charset="0"/>
            </a:endParaRPr>
          </a:p>
          <a:p>
            <a:pPr lvl="1" rtl="1">
              <a:defRPr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المكننة</a:t>
            </a:r>
            <a:endParaRPr lang="en-US" sz="2400" b="1" dirty="0" smtClean="0">
              <a:solidFill>
                <a:schemeClr val="accent4">
                  <a:lumMod val="50000"/>
                </a:schemeClr>
              </a:solidFill>
              <a:cs typeface="Arial" pitchFamily="34" charset="0"/>
            </a:endParaRPr>
          </a:p>
          <a:p>
            <a:pPr lvl="1" rtl="1">
              <a:defRPr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طرح إشكالية العامل البشري</a:t>
            </a:r>
            <a:endParaRPr lang="en-US" sz="2400" b="1" dirty="0" smtClean="0">
              <a:solidFill>
                <a:schemeClr val="accent4">
                  <a:lumMod val="50000"/>
                </a:schemeClr>
              </a:solidFill>
              <a:cs typeface="Arial" pitchFamily="34" charset="0"/>
            </a:endParaRPr>
          </a:p>
          <a:p>
            <a:pPr lvl="1" rtl="1">
              <a:defRPr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الصناعيين </a:t>
            </a:r>
            <a:endParaRPr lang="en-US" sz="2400" b="1" dirty="0" smtClean="0">
              <a:solidFill>
                <a:schemeClr val="accent4">
                  <a:lumMod val="50000"/>
                </a:schemeClr>
              </a:solidFill>
              <a:cs typeface="Arial" pitchFamily="34" charset="0"/>
            </a:endParaRPr>
          </a:p>
          <a:p>
            <a:pPr lvl="1" rtl="1">
              <a:defRPr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المديرين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الإدارة كعلم</a:t>
            </a:r>
            <a:endParaRPr lang="ar-SA" b="1" dirty="0" smtClean="0">
              <a:solidFill>
                <a:schemeClr val="accent4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 bwMode="auto">
          <a:xfrm>
            <a:off x="685800" y="1447800"/>
            <a:ext cx="8915400" cy="84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ajalla UI"/>
                <a:cs typeface="Majalla UI"/>
              </a:rPr>
              <a:t>لم تظهر إلا في بداية القرن العشرين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ajalla UI"/>
                <a:cs typeface="Majalla UI"/>
              </a:rPr>
              <a:t>ثلاثة تيارات أساسية شكلت مدرسة الإدارة العلمية: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64363" y="3786188"/>
            <a:ext cx="2244725" cy="20050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600" dirty="0">
                <a:solidFill>
                  <a:schemeClr val="accent4">
                    <a:lumMod val="50000"/>
                  </a:schemeClr>
                </a:solidFill>
              </a:rPr>
              <a:t>التنظيم العلمي للعمل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79888" y="3786188"/>
            <a:ext cx="2320925" cy="20050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600" dirty="0">
                <a:solidFill>
                  <a:schemeClr val="accent4">
                    <a:lumMod val="50000"/>
                  </a:schemeClr>
                </a:solidFill>
              </a:rPr>
              <a:t>المبادئ و العملية الادارية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16038" y="3786188"/>
            <a:ext cx="2320925" cy="20050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dirty="0">
                <a:solidFill>
                  <a:schemeClr val="accent4">
                    <a:lumMod val="50000"/>
                  </a:schemeClr>
                </a:solidFill>
              </a:rPr>
              <a:t>المدرسة البيروقراطية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042150" y="3143250"/>
            <a:ext cx="2090738" cy="5715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فريدريك تايلور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56088" y="3214688"/>
            <a:ext cx="2089150" cy="50006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هنري</a:t>
            </a:r>
            <a:r>
              <a:rPr lang="ar-SA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فايول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547813" y="3286125"/>
            <a:ext cx="1857375" cy="4286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ماكس فيبر</a:t>
            </a:r>
          </a:p>
        </p:txBody>
      </p:sp>
      <p:sp>
        <p:nvSpPr>
          <p:cNvPr id="15" name="عنوان 1"/>
          <p:cNvSpPr txBox="1">
            <a:spLocks/>
          </p:cNvSpPr>
          <p:nvPr/>
        </p:nvSpPr>
        <p:spPr bwMode="auto">
          <a:xfrm>
            <a:off x="1006475" y="2143125"/>
            <a:ext cx="8202613" cy="6429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bIns="0" anchor="b"/>
          <a:lstStyle/>
          <a:p>
            <a:pPr algn="ctr" eaLnBrk="0" hangingPunct="0">
              <a:defRPr/>
            </a:pPr>
            <a:r>
              <a:rPr lang="ar-SA" sz="3600" b="1" dirty="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مدرسة الادارة العلمية</a:t>
            </a:r>
          </a:p>
        </p:txBody>
      </p:sp>
      <p:cxnSp>
        <p:nvCxnSpPr>
          <p:cNvPr id="16" name="Straight Arrow Connector 15"/>
          <p:cNvCxnSpPr>
            <a:stCxn id="15" idx="2"/>
            <a:endCxn id="14" idx="0"/>
          </p:cNvCxnSpPr>
          <p:nvPr/>
        </p:nvCxnSpPr>
        <p:spPr>
          <a:xfrm rot="5400000">
            <a:off x="3541713" y="1720850"/>
            <a:ext cx="500062" cy="26304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17" name="Straight Arrow Connector 16"/>
          <p:cNvCxnSpPr>
            <a:stCxn id="15" idx="2"/>
            <a:endCxn id="13" idx="0"/>
          </p:cNvCxnSpPr>
          <p:nvPr/>
        </p:nvCxnSpPr>
        <p:spPr>
          <a:xfrm rot="16200000" flipH="1">
            <a:off x="4990306" y="2902745"/>
            <a:ext cx="428625" cy="1952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18" name="Straight Arrow Connector 17"/>
          <p:cNvCxnSpPr>
            <a:stCxn id="15" idx="2"/>
            <a:endCxn id="12" idx="0"/>
          </p:cNvCxnSpPr>
          <p:nvPr/>
        </p:nvCxnSpPr>
        <p:spPr>
          <a:xfrm rot="16200000" flipH="1">
            <a:off x="6419850" y="1474788"/>
            <a:ext cx="357187" cy="29797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marL="514350" indent="-514350" algn="ctr" rtl="1" eaLnBrk="1" hangingPunct="1"/>
            <a:r>
              <a:rPr lang="ar-SA" sz="4000" b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التنظيم العلمي للعمل</a:t>
            </a:r>
            <a:endParaRPr lang="ar-SA" sz="4000" b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buNone/>
            </a:pPr>
            <a:r>
              <a:rPr lang="ar-SA" sz="2800" dirty="0" smtClean="0">
                <a:cs typeface="Arial" pitchFamily="34" charset="0"/>
              </a:rPr>
              <a:t>		</a:t>
            </a:r>
            <a:endParaRPr lang="fr-FR" sz="2000" dirty="0" smtClean="0">
              <a:ea typeface="Majalla UI"/>
              <a:cs typeface="Majalla UI"/>
            </a:endParaRPr>
          </a:p>
          <a:p>
            <a:pPr algn="just" rtl="1" eaLnBrk="1" hangingPunct="1"/>
            <a:endParaRPr lang="fr-FR" dirty="0" smtClean="0">
              <a:cs typeface="Arial" pitchFamily="34" charset="0"/>
            </a:endParaRPr>
          </a:p>
          <a:p>
            <a:pPr algn="just" rtl="1" eaLnBrk="1" hangingPunct="1"/>
            <a:endParaRPr lang="ar-DZ" dirty="0" smtClean="0">
              <a:cs typeface="Arial" pitchFamily="34" charset="0"/>
            </a:endParaRPr>
          </a:p>
          <a:p>
            <a:pPr algn="just" rtl="1" eaLnBrk="1" hangingPunct="1"/>
            <a:endParaRPr lang="en-US" dirty="0" smtClean="0">
              <a:cs typeface="Arial" pitchFamily="34" charset="0"/>
            </a:endParaRPr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15240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السياق التاريخي: (نهاية 1800 وبداية 1900)</a:t>
            </a:r>
          </a:p>
          <a:p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النمو الكبير للصناعة</a:t>
            </a:r>
          </a:p>
          <a:p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النزوح الريفي للعمالة نحو الصناعة</a:t>
            </a:r>
          </a:p>
          <a:p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الحاجة الكبيرة لليد العاملة</a:t>
            </a:r>
          </a:p>
          <a:p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الهدف الأساسي للمنظمات تعظيم الانتاج</a:t>
            </a:r>
          </a:p>
          <a:p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سيادة النظرية النيوكلاسيكية التي يقوم على العقلانية والرشد</a:t>
            </a:r>
          </a:p>
          <a:p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انتشار الشركات </a:t>
            </a:r>
          </a:p>
          <a:p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اليد العملة غير مؤهلة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pic>
        <p:nvPicPr>
          <p:cNvPr id="10" name="Picture 2" descr="http://www.performancezoom.com/performanceszoom_fichiers/taylo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558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905000" y="271462"/>
            <a:ext cx="6858000" cy="642938"/>
          </a:xfrm>
        </p:spPr>
        <p:txBody>
          <a:bodyPr/>
          <a:lstStyle/>
          <a:p>
            <a:pPr algn="ctr" rtl="1"/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فريدريك ونسلو تايلور</a:t>
            </a:r>
          </a:p>
        </p:txBody>
      </p:sp>
      <p:sp>
        <p:nvSpPr>
          <p:cNvPr id="12" name="مربع نص 4"/>
          <p:cNvSpPr txBox="1">
            <a:spLocks noChangeArrowheads="1"/>
          </p:cNvSpPr>
          <p:nvPr/>
        </p:nvSpPr>
        <p:spPr bwMode="auto">
          <a:xfrm>
            <a:off x="76200" y="2057400"/>
            <a:ext cx="167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solidFill>
                  <a:schemeClr val="accent4">
                    <a:lumMod val="50000"/>
                  </a:schemeClr>
                </a:solidFill>
              </a:rPr>
              <a:t>1856-1915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81200" y="1371600"/>
            <a:ext cx="7620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 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 </a:t>
            </a:r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اشتهر </a:t>
            </a:r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تايلور بالتنظيم العلمي للعمل الذي يقوم على:</a:t>
            </a:r>
          </a:p>
          <a:p>
            <a:pPr lvl="1"/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البحث عن أحسن طريقة للأداء</a:t>
            </a:r>
          </a:p>
          <a:p>
            <a:pPr lvl="1"/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تجارب الحركة والزمن لتحديد الطريقة المثلى</a:t>
            </a:r>
          </a:p>
          <a:p>
            <a:pPr lvl="1"/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تدريب العمال على الأداء الأحسن</a:t>
            </a:r>
          </a:p>
          <a:p>
            <a:pPr lvl="1"/>
            <a:r>
              <a:rPr lang="ar-DZ" sz="20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الاهتمام بالقيود الفسيولوجية على العمليات الطبيعية البسيطة</a:t>
            </a:r>
            <a:endParaRPr lang="en-US" sz="20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1"/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الرقابة الصارمة على العمال</a:t>
            </a:r>
          </a:p>
          <a:p>
            <a:pPr lvl="1"/>
            <a:r>
              <a:rPr lang="ar-DZ" sz="20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التقسيم </a:t>
            </a:r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الدقيق </a:t>
            </a:r>
            <a:r>
              <a:rPr lang="ar-DZ" sz="20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للعمل</a:t>
            </a:r>
            <a:endParaRPr lang="fr-FR" sz="20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1"/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ربط الأجر بالإنتاجية</a:t>
            </a:r>
          </a:p>
          <a:p>
            <a:pPr lvl="1"/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</a:rPr>
              <a:t>تبني المنهج الأبوي </a:t>
            </a:r>
          </a:p>
          <a:p>
            <a:pPr lvl="1"/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</a:rPr>
              <a:t>العامل رجل اقتصادي يستجيب للحوافز </a:t>
            </a:r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</a:rPr>
              <a:t>المادية</a:t>
            </a:r>
          </a:p>
          <a:p>
            <a:pPr lvl="1"/>
            <a:endParaRPr lang="fr-FR" sz="2000" b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0" y="4572000"/>
            <a:ext cx="65532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الانتقادات</a:t>
            </a:r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:</a:t>
            </a:r>
          </a:p>
          <a:p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	اعتبار </a:t>
            </a:r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العامل كآلة قابلة للضبط</a:t>
            </a:r>
          </a:p>
          <a:p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	عدم </a:t>
            </a:r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مراعاة الفروقات بين الأفراد</a:t>
            </a:r>
          </a:p>
          <a:p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	الاعتقاد </a:t>
            </a:r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أن العامل لا يستجيب إلا للحوافز المادية والرقابة الصارمة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pic>
        <p:nvPicPr>
          <p:cNvPr id="11" name="Picture 4" descr="http://www.performancezoom.com/performanceszoom_fichiers/fayo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812"/>
            <a:ext cx="2187575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مربع نص 6"/>
          <p:cNvSpPr txBox="1">
            <a:spLocks noChangeArrowheads="1"/>
          </p:cNvSpPr>
          <p:nvPr/>
        </p:nvSpPr>
        <p:spPr bwMode="auto">
          <a:xfrm>
            <a:off x="152400" y="2209800"/>
            <a:ext cx="1784350" cy="4619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1841- 1926</a:t>
            </a:r>
          </a:p>
        </p:txBody>
      </p:sp>
      <p:sp>
        <p:nvSpPr>
          <p:cNvPr id="13" name="عنوان 1"/>
          <p:cNvSpPr>
            <a:spLocks noGrp="1"/>
          </p:cNvSpPr>
          <p:nvPr>
            <p:ph type="title"/>
          </p:nvPr>
        </p:nvSpPr>
        <p:spPr>
          <a:xfrm>
            <a:off x="2667000" y="304800"/>
            <a:ext cx="6629400" cy="552450"/>
          </a:xfrm>
        </p:spPr>
        <p:txBody>
          <a:bodyPr/>
          <a:lstStyle/>
          <a:p>
            <a:pPr algn="ctr" rtl="1">
              <a:defRPr/>
            </a:pP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مدرسة العملية الادارية فايول</a:t>
            </a:r>
          </a:p>
        </p:txBody>
      </p:sp>
      <p:sp>
        <p:nvSpPr>
          <p:cNvPr id="14" name="عنصر نائب للمحتوى 2"/>
          <p:cNvSpPr>
            <a:spLocks noGrp="1"/>
          </p:cNvSpPr>
          <p:nvPr>
            <p:ph idx="1"/>
          </p:nvPr>
        </p:nvSpPr>
        <p:spPr>
          <a:xfrm>
            <a:off x="2286000" y="1428750"/>
            <a:ext cx="7467600" cy="1143000"/>
          </a:xfrm>
        </p:spPr>
        <p:txBody>
          <a:bodyPr/>
          <a:lstStyle/>
          <a:p>
            <a:pPr rtl="1"/>
            <a:r>
              <a:rPr lang="ar-SA" sz="2400" b="1" dirty="0" smtClean="0">
                <a:solidFill>
                  <a:srgbClr val="376092"/>
                </a:solidFill>
                <a:ea typeface="Majalla UI"/>
                <a:cs typeface="Majalla UI"/>
              </a:rPr>
              <a:t>رائد هذه المدرسة هو هنري فايول صحب الكتاب الشهير: الادارة العامة والصناعية المنشور 1916، اهم اسهاماته:</a:t>
            </a:r>
          </a:p>
        </p:txBody>
      </p:sp>
      <p:sp>
        <p:nvSpPr>
          <p:cNvPr id="15" name="عنصر نائب للمحتوى 2"/>
          <p:cNvSpPr txBox="1">
            <a:spLocks/>
          </p:cNvSpPr>
          <p:nvPr/>
        </p:nvSpPr>
        <p:spPr bwMode="auto">
          <a:xfrm>
            <a:off x="5715000" y="2362200"/>
            <a:ext cx="3468688" cy="3124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ar-SA" sz="2000" b="1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ea typeface="Majalla UI"/>
                <a:cs typeface="Majalla UI"/>
              </a:rPr>
              <a:t>تحديد وظائف المنظمة:</a:t>
            </a:r>
          </a:p>
          <a:p>
            <a:pPr marL="639763" lvl="1" indent="-24606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ar-SA" sz="2000" b="1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ea typeface="Majalla UI"/>
                <a:cs typeface="Majalla UI"/>
              </a:rPr>
              <a:t>الوظيفة التقنية</a:t>
            </a:r>
          </a:p>
          <a:p>
            <a:pPr marL="639763" lvl="1" indent="-24606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ar-SA" sz="2000" b="1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ea typeface="Majalla UI"/>
                <a:cs typeface="Majalla UI"/>
              </a:rPr>
              <a:t>النشاط التجاري</a:t>
            </a:r>
          </a:p>
          <a:p>
            <a:pPr marL="639763" lvl="1" indent="-24606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ar-SA" sz="2000" b="1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ea typeface="Majalla UI"/>
                <a:cs typeface="Majalla UI"/>
              </a:rPr>
              <a:t>المالية</a:t>
            </a:r>
          </a:p>
          <a:p>
            <a:pPr marL="639763" lvl="1" indent="-24606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ar-SA" sz="2000" b="1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ea typeface="Majalla UI"/>
                <a:cs typeface="Majalla UI"/>
              </a:rPr>
              <a:t>الأمن والسلامة</a:t>
            </a:r>
          </a:p>
          <a:p>
            <a:pPr marL="639763" lvl="1" indent="-24606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ar-SA" sz="2000" b="1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ea typeface="Majalla UI"/>
                <a:cs typeface="Majalla UI"/>
              </a:rPr>
              <a:t>المحاسبة</a:t>
            </a:r>
          </a:p>
          <a:p>
            <a:pPr marL="639763" lvl="1" indent="-24606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ar-SA" sz="2000" b="1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ea typeface="Majalla UI"/>
                <a:cs typeface="Majalla UI"/>
              </a:rPr>
              <a:t>الادارة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609599" y="2786063"/>
            <a:ext cx="3382963" cy="28527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ctr" eaLnBrk="0" hangingPunct="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ar-SA" sz="2000" b="1" dirty="0">
                <a:solidFill>
                  <a:srgbClr val="002060"/>
                </a:solidFill>
                <a:latin typeface="+mn-lt"/>
                <a:cs typeface="+mn-cs"/>
              </a:rPr>
              <a:t>الادارة: هي عملية مكونة من </a:t>
            </a:r>
          </a:p>
          <a:p>
            <a:pPr marL="73660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ar-SA" sz="2000" b="1" dirty="0">
                <a:solidFill>
                  <a:srgbClr val="002060"/>
                </a:solidFill>
                <a:latin typeface="+mn-lt"/>
                <a:cs typeface="+mn-cs"/>
              </a:rPr>
              <a:t>التقدير</a:t>
            </a:r>
          </a:p>
          <a:p>
            <a:pPr marL="73660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ar-SA" sz="2000" b="1" dirty="0">
                <a:solidFill>
                  <a:srgbClr val="002060"/>
                </a:solidFill>
                <a:latin typeface="+mn-lt"/>
                <a:cs typeface="+mn-cs"/>
              </a:rPr>
              <a:t>التنظيم </a:t>
            </a:r>
          </a:p>
          <a:p>
            <a:pPr marL="73660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ar-SA" sz="2000" b="1" dirty="0">
                <a:solidFill>
                  <a:srgbClr val="002060"/>
                </a:solidFill>
                <a:latin typeface="+mn-lt"/>
                <a:cs typeface="+mn-cs"/>
              </a:rPr>
              <a:t>القيادة</a:t>
            </a:r>
          </a:p>
          <a:p>
            <a:pPr marL="73660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ar-SA" sz="2000" b="1" dirty="0">
                <a:solidFill>
                  <a:srgbClr val="002060"/>
                </a:solidFill>
                <a:latin typeface="+mn-lt"/>
                <a:cs typeface="+mn-cs"/>
              </a:rPr>
              <a:t>التنسيق</a:t>
            </a:r>
          </a:p>
          <a:p>
            <a:pPr marL="73660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ar-SA" sz="2000" b="1" dirty="0">
                <a:solidFill>
                  <a:srgbClr val="002060"/>
                </a:solidFill>
                <a:latin typeface="+mn-lt"/>
                <a:cs typeface="+mn-cs"/>
              </a:rPr>
              <a:t>الرقابة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1600200"/>
            <a:ext cx="8153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ar-SA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حدد فايول وظائف الإدارة كما وضع لها 14 مبدأ:</a:t>
            </a:r>
          </a:p>
          <a:p>
            <a:endParaRPr lang="ar-SA" sz="2800" dirty="0" smtClean="0">
              <a:solidFill>
                <a:srgbClr val="002060"/>
              </a:solidFill>
              <a:ea typeface="Majalla UI"/>
              <a:cs typeface="Majalla UI"/>
            </a:endParaRPr>
          </a:p>
          <a:p>
            <a:r>
              <a:rPr lang="ar-SA" sz="2800" dirty="0" smtClean="0">
                <a:solidFill>
                  <a:srgbClr val="002060"/>
                </a:solidFill>
                <a:ea typeface="Majalla UI"/>
                <a:cs typeface="Majalla UI"/>
              </a:rPr>
              <a:t>1</a:t>
            </a:r>
            <a:r>
              <a:rPr lang="ar-DZ" sz="2800" dirty="0" smtClean="0">
                <a:solidFill>
                  <a:srgbClr val="002060"/>
                </a:solidFill>
                <a:ea typeface="Majalla UI"/>
                <a:cs typeface="Majalla UI"/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- تقسيم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العمل</a:t>
            </a:r>
            <a:r>
              <a:rPr lang="ar-SA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             </a:t>
            </a:r>
            <a:r>
              <a:rPr lang="ar-SA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	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2 - وحدة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القيادة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3 - مبدأ السلطة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والمسؤلية</a:t>
            </a:r>
            <a:r>
              <a:rPr lang="ar-SA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    </a:t>
            </a:r>
            <a:r>
              <a:rPr lang="ar-SA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	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 4 - مبدا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الانظباط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5 - وحدة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الادارة</a:t>
            </a:r>
            <a:r>
              <a:rPr lang="ar-SA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		</a:t>
            </a:r>
            <a:r>
              <a:rPr lang="ar-SA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6 - تبعية المصلحة الخاصة </a:t>
            </a:r>
            <a:r>
              <a:rPr lang="ar-SA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ل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لعامة </a:t>
            </a:r>
            <a:endParaRPr lang="ar-SA" sz="2800" b="1" dirty="0" smtClean="0">
              <a:solidFill>
                <a:srgbClr val="002060"/>
              </a:solidFill>
              <a:ea typeface="Majalla UI"/>
              <a:cs typeface="Majalla UI"/>
            </a:endParaRPr>
          </a:p>
          <a:p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7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- السلطة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السلمية</a:t>
            </a:r>
            <a:r>
              <a:rPr lang="ar-SA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              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8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- وضوح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السلمية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9 - لامركزية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السلطة</a:t>
            </a:r>
            <a:r>
              <a:rPr lang="ar-SA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            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10 - اتخاذ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المبادرة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11 - روح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الجماعة </a:t>
            </a:r>
            <a:r>
              <a:rPr lang="ar-SA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             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12 - نظام مكافأة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عادل</a:t>
            </a:r>
            <a:endParaRPr lang="ar-SA" sz="2800" b="1" dirty="0" smtClean="0">
              <a:solidFill>
                <a:srgbClr val="002060"/>
              </a:solidFill>
              <a:ea typeface="Majalla UI"/>
              <a:cs typeface="Majalla UI"/>
            </a:endParaRPr>
          </a:p>
          <a:p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13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- مبدأ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العدالة </a:t>
            </a:r>
            <a:r>
              <a:rPr lang="ar-SA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                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14 - استقرار </a:t>
            </a:r>
            <a:r>
              <a:rPr lang="ar-DZ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الأفراد</a:t>
            </a:r>
            <a:endParaRPr lang="en-US" sz="28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pic>
        <p:nvPicPr>
          <p:cNvPr id="6" name="Picture 6" descr="http://www.performancezoom.com/performanceszoom_fichiers/max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24025" cy="189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657600" y="609600"/>
            <a:ext cx="3352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</a:rPr>
              <a:t>المدرسة البيروقراطية</a:t>
            </a:r>
            <a:endParaRPr lang="ar-SA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05000" y="1371600"/>
            <a:ext cx="78486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002060"/>
                </a:solidFill>
                <a:ea typeface="Majalla UI"/>
                <a:cs typeface="Majalla UI"/>
              </a:rPr>
              <a:t>مبادئ فيبر:</a:t>
            </a:r>
          </a:p>
          <a:p>
            <a:r>
              <a:rPr lang="ar-SA" sz="2400" b="1" dirty="0" smtClean="0">
                <a:solidFill>
                  <a:srgbClr val="002060"/>
                </a:solidFill>
                <a:ea typeface="Majalla UI"/>
                <a:cs typeface="Majalla UI"/>
              </a:rPr>
              <a:t>اشتهر بتحديد مصادر السلطة: السلطة الكلاسيكية، السلطة </a:t>
            </a:r>
          </a:p>
          <a:p>
            <a:r>
              <a:rPr lang="ar-SA" sz="2400" b="1" dirty="0" smtClean="0">
                <a:solidFill>
                  <a:srgbClr val="002060"/>
                </a:solidFill>
                <a:ea typeface="Majalla UI"/>
                <a:cs typeface="Majalla UI"/>
              </a:rPr>
              <a:t>الكاريزماتية، السلطة البيروقراطية</a:t>
            </a:r>
          </a:p>
          <a:p>
            <a:r>
              <a:rPr lang="ar-SA" sz="2400" b="1" dirty="0" smtClean="0">
                <a:solidFill>
                  <a:srgbClr val="002060"/>
                </a:solidFill>
                <a:ea typeface="Majalla UI"/>
                <a:cs typeface="Majalla UI"/>
              </a:rPr>
              <a:t>البيروقراطية هي التنظيم الأكثر تفوقا لأنها تتميز بادارة رشيدة وكفأة و شرعية</a:t>
            </a:r>
          </a:p>
          <a:p>
            <a:r>
              <a:rPr lang="ar-SA" sz="2400" b="1" dirty="0" smtClean="0">
                <a:solidFill>
                  <a:srgbClr val="002060"/>
                </a:solidFill>
                <a:ea typeface="Majalla UI"/>
                <a:cs typeface="Majalla UI"/>
              </a:rPr>
              <a:t>تتميز بالبيروقراطية ب:</a:t>
            </a:r>
          </a:p>
          <a:p>
            <a:r>
              <a:rPr lang="ar-SA" sz="2400" b="1" dirty="0" smtClean="0">
                <a:solidFill>
                  <a:srgbClr val="002060"/>
                </a:solidFill>
                <a:ea typeface="Majalla UI"/>
                <a:cs typeface="Majalla UI"/>
              </a:rPr>
              <a:t>-تقسيم واضح للعمل 		- هيكلية واضحة للسلطة</a:t>
            </a:r>
          </a:p>
          <a:p>
            <a:r>
              <a:rPr lang="ar-SA" sz="2400" b="1" dirty="0" smtClean="0">
                <a:solidFill>
                  <a:srgbClr val="002060"/>
                </a:solidFill>
                <a:ea typeface="Majalla UI"/>
                <a:cs typeface="Majalla UI"/>
              </a:rPr>
              <a:t>-قواعد وإجراءات عمل رسمية	- اللاشخصية في التعامل</a:t>
            </a:r>
          </a:p>
          <a:p>
            <a:r>
              <a:rPr lang="ar-SA" sz="2400" b="1" dirty="0" smtClean="0">
                <a:solidFill>
                  <a:srgbClr val="002060"/>
                </a:solidFill>
                <a:ea typeface="Majalla UI"/>
                <a:cs typeface="Majalla UI"/>
              </a:rPr>
              <a:t>-التدرج الوظيفي 	           	- فصل الادارة عن الملكية</a:t>
            </a:r>
          </a:p>
          <a:p>
            <a:r>
              <a:rPr lang="ar-SA" sz="2400" b="1" dirty="0" smtClean="0">
                <a:solidFill>
                  <a:srgbClr val="002060"/>
                </a:solidFill>
                <a:ea typeface="Majalla UI"/>
                <a:cs typeface="Majalla UI"/>
              </a:rPr>
              <a:t>اهتم فيبر خصوصا بالإدارة العامة</a:t>
            </a:r>
          </a:p>
        </p:txBody>
      </p:sp>
      <p:sp>
        <p:nvSpPr>
          <p:cNvPr id="9" name="مربع نص 4"/>
          <p:cNvSpPr txBox="1">
            <a:spLocks noChangeArrowheads="1"/>
          </p:cNvSpPr>
          <p:nvPr/>
        </p:nvSpPr>
        <p:spPr bwMode="auto">
          <a:xfrm>
            <a:off x="76200" y="1905000"/>
            <a:ext cx="152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SA" sz="2000" b="1" dirty="0">
                <a:solidFill>
                  <a:schemeClr val="accent4">
                    <a:lumMod val="50000"/>
                  </a:schemeClr>
                </a:solidFill>
              </a:rPr>
              <a:t>1864- 1920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803313" y="609600"/>
            <a:ext cx="24849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العلاقات الانسانية</a:t>
            </a:r>
            <a:endParaRPr lang="ar-SA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914400"/>
          </a:xfrm>
        </p:spPr>
        <p:txBody>
          <a:bodyPr/>
          <a:lstStyle/>
          <a:p>
            <a:pPr rtl="1"/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جاءت بنتائج معاكسة تماما لحركة الإدارة العلمية.</a:t>
            </a:r>
          </a:p>
          <a:p>
            <a:pPr rtl="1"/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تجارب شركة وسترن الكتريك في موقعها 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بالهاوثورن:  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38800" y="2647950"/>
            <a:ext cx="3340100" cy="306705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dirty="0">
                <a:solidFill>
                  <a:schemeClr val="tx1"/>
                </a:solidFill>
              </a:rPr>
              <a:t>تاثير العوامل المادية:</a:t>
            </a:r>
          </a:p>
          <a:p>
            <a:pPr marL="395288">
              <a:defRPr/>
            </a:pPr>
            <a:r>
              <a:rPr lang="ar-SA" sz="2800" b="1" dirty="0"/>
              <a:t>الاضاءة</a:t>
            </a:r>
          </a:p>
          <a:p>
            <a:pPr marL="395288">
              <a:defRPr/>
            </a:pPr>
            <a:r>
              <a:rPr lang="ar-SA" sz="2800" b="1" dirty="0"/>
              <a:t>الضوضاء</a:t>
            </a:r>
          </a:p>
          <a:p>
            <a:pPr marL="395288">
              <a:defRPr/>
            </a:pPr>
            <a:r>
              <a:rPr lang="ar-SA" sz="2800" b="1" dirty="0"/>
              <a:t>الحرارة</a:t>
            </a:r>
          </a:p>
          <a:p>
            <a:pPr marL="395288">
              <a:defRPr/>
            </a:pPr>
            <a:r>
              <a:rPr lang="ar-SA" sz="2800" b="1" dirty="0"/>
              <a:t>التهوية</a:t>
            </a:r>
          </a:p>
          <a:p>
            <a:pPr marL="395288">
              <a:defRPr/>
            </a:pPr>
            <a:r>
              <a:rPr lang="ar-SA" sz="2800" dirty="0"/>
              <a:t>....</a:t>
            </a:r>
          </a:p>
        </p:txBody>
      </p:sp>
      <p:sp>
        <p:nvSpPr>
          <p:cNvPr id="19" name="Striped Right Arrow 18"/>
          <p:cNvSpPr/>
          <p:nvPr/>
        </p:nvSpPr>
        <p:spPr>
          <a:xfrm flipH="1">
            <a:off x="4489450" y="3786188"/>
            <a:ext cx="1160463" cy="1000125"/>
          </a:xfrm>
          <a:prstGeom prst="strip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20" name="Oval 19"/>
          <p:cNvSpPr/>
          <p:nvPr/>
        </p:nvSpPr>
        <p:spPr>
          <a:xfrm>
            <a:off x="1066800" y="3214688"/>
            <a:ext cx="3422650" cy="214312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4000" b="1" dirty="0"/>
              <a:t>الانتاجية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71600" y="714375"/>
            <a:ext cx="8039100" cy="5000625"/>
          </a:xfrm>
        </p:spPr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التجارب مرت بثلاثة مراحل</a:t>
            </a: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ar-SA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1" rtl="1">
              <a:defRPr/>
            </a:pPr>
            <a:endParaRPr lang="ar-SA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 rtl="1">
              <a:buFont typeface="Arial" pitchFamily="34" charset="0"/>
              <a:buChar char="•"/>
              <a:defRPr/>
            </a:pPr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</a:rPr>
              <a:t>المرحلة الاولى</a:t>
            </a:r>
            <a:r>
              <a:rPr lang="ar-SA" sz="2000" b="1" dirty="0" smtClean="0">
                <a:solidFill>
                  <a:schemeClr val="accent1">
                    <a:lumMod val="50000"/>
                  </a:schemeClr>
                </a:solidFill>
              </a:rPr>
              <a:t>: 1</a:t>
            </a:r>
            <a:r>
              <a:rPr lang="ar-SA" sz="2000" dirty="0" smtClean="0"/>
              <a:t>924 – 1926: تجارب تعلقت بتغيير الظروف المادية ومراقبة الانتاجية</a:t>
            </a:r>
          </a:p>
          <a:p>
            <a:pPr marL="53975" lvl="1" indent="-1588" rtl="1">
              <a:buFont typeface="Wingdings 2" pitchFamily="18" charset="2"/>
              <a:buNone/>
              <a:defRPr/>
            </a:pPr>
            <a:r>
              <a:rPr lang="ar-SA" sz="2000" dirty="0" smtClean="0"/>
              <a:t>تحسين الظرف 	    تحسن الإنتاجية </a:t>
            </a:r>
            <a:r>
              <a:rPr lang="ar-SA" sz="2000" dirty="0" smtClean="0"/>
              <a:t>            </a:t>
            </a:r>
            <a:r>
              <a:rPr lang="ar-SA" sz="2000" dirty="0" smtClean="0"/>
              <a:t>تدهور </a:t>
            </a:r>
            <a:r>
              <a:rPr lang="ar-SA" sz="2000" dirty="0" smtClean="0"/>
              <a:t>الظروف            </a:t>
            </a:r>
            <a:r>
              <a:rPr lang="ar-SA" sz="2000" dirty="0" smtClean="0"/>
              <a:t>تحسن الانتاجية</a:t>
            </a:r>
          </a:p>
          <a:p>
            <a:pPr lvl="1" rtl="1">
              <a:buFont typeface="Wingdings" pitchFamily="2" charset="2"/>
              <a:buChar char="Ø"/>
              <a:defRPr/>
            </a:pPr>
            <a:r>
              <a:rPr lang="ar-SA" sz="2000" b="1" dirty="0" smtClean="0">
                <a:solidFill>
                  <a:srgbClr val="C00000"/>
                </a:solidFill>
              </a:rPr>
              <a:t>النتيجة</a:t>
            </a:r>
            <a:r>
              <a:rPr lang="ar-SA" sz="2000" dirty="0" smtClean="0"/>
              <a:t>: أثر الهاوثورن</a:t>
            </a:r>
          </a:p>
          <a:p>
            <a:pPr lvl="1" rtl="1">
              <a:buFont typeface="Arial" pitchFamily="34" charset="0"/>
              <a:buChar char="•"/>
              <a:defRPr/>
            </a:pPr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</a:rPr>
              <a:t>المرحلة الثانية</a:t>
            </a:r>
            <a:r>
              <a:rPr lang="ar-SA" sz="2000" dirty="0" smtClean="0"/>
              <a:t>: 1927 – 1929</a:t>
            </a:r>
          </a:p>
          <a:p>
            <a:pPr lvl="1" indent="42863" rtl="1">
              <a:buFont typeface="Wingdings" pitchFamily="2" charset="2"/>
              <a:buChar char="q"/>
              <a:defRPr/>
            </a:pPr>
            <a:r>
              <a:rPr lang="ar-SA" sz="2000" dirty="0" smtClean="0"/>
              <a:t>بقيادة التون مايو</a:t>
            </a:r>
          </a:p>
          <a:p>
            <a:pPr lvl="1" indent="42863" rtl="1">
              <a:buFont typeface="Wingdings" pitchFamily="2" charset="2"/>
              <a:buChar char="q"/>
              <a:defRPr/>
            </a:pPr>
            <a:r>
              <a:rPr lang="ar-SA" sz="2000" dirty="0" smtClean="0"/>
              <a:t>التجارب تمت على مجموعات صغيرة من العاملات في ورشات الاختبار</a:t>
            </a:r>
          </a:p>
          <a:p>
            <a:pPr marL="393700" lvl="1" indent="42863" rtl="1">
              <a:buFont typeface="Wingdings" pitchFamily="2" charset="2"/>
              <a:buChar char="Ø"/>
              <a:defRPr/>
            </a:pPr>
            <a:r>
              <a:rPr lang="ar-SA" sz="2000" dirty="0" smtClean="0"/>
              <a:t> </a:t>
            </a:r>
            <a:r>
              <a:rPr lang="ar-SA" sz="2000" b="1" dirty="0" smtClean="0">
                <a:solidFill>
                  <a:srgbClr val="C00000"/>
                </a:solidFill>
              </a:rPr>
              <a:t>النتيجة</a:t>
            </a:r>
            <a:r>
              <a:rPr lang="ar-SA" sz="2000" dirty="0" smtClean="0"/>
              <a:t>: زيادة الانتاجية ترتبط بالعلاقات الانسانية السائدة في المجموعة</a:t>
            </a:r>
          </a:p>
          <a:p>
            <a:pPr marL="668337" lvl="2" indent="42863" rtl="1">
              <a:buFont typeface="Wingdings" pitchFamily="2" charset="2"/>
              <a:buChar char="q"/>
              <a:defRPr/>
            </a:pPr>
            <a:r>
              <a:rPr lang="ar-SA" sz="2000" dirty="0" smtClean="0"/>
              <a:t> العلاقات السائدة بين المجموعة</a:t>
            </a:r>
          </a:p>
          <a:p>
            <a:pPr marL="668337" lvl="2" indent="42863" rtl="1">
              <a:buFont typeface="Wingdings" pitchFamily="2" charset="2"/>
              <a:buChar char="q"/>
              <a:defRPr/>
            </a:pPr>
            <a:r>
              <a:rPr lang="ar-SA" sz="2000" dirty="0" smtClean="0"/>
              <a:t>العلاقات مع المشرفين وانماط القيادة السائدة</a:t>
            </a:r>
          </a:p>
          <a:p>
            <a:pPr marL="666750" lvl="2" indent="-271463" rtl="1">
              <a:buSzPct val="120000"/>
              <a:buFont typeface="Arial" pitchFamily="34" charset="0"/>
              <a:buChar char="•"/>
              <a:defRPr/>
            </a:pPr>
            <a:r>
              <a:rPr lang="ar-SA" sz="2000" b="1" dirty="0" smtClean="0">
                <a:solidFill>
                  <a:schemeClr val="accent4">
                    <a:lumMod val="50000"/>
                  </a:schemeClr>
                </a:solidFill>
              </a:rPr>
              <a:t>المرحلة الثالثة</a:t>
            </a:r>
            <a:r>
              <a:rPr lang="ar-SA" sz="2000" b="1" dirty="0" smtClean="0">
                <a:solidFill>
                  <a:schemeClr val="accent1">
                    <a:lumMod val="50000"/>
                  </a:schemeClr>
                </a:solidFill>
              </a:rPr>
              <a:t>: 1929 – 1932: </a:t>
            </a:r>
            <a:r>
              <a:rPr lang="ar-SA" sz="2000" dirty="0" smtClean="0"/>
              <a:t>توسيع التجارب الى الاف العمال وتعميم النتائج</a:t>
            </a:r>
          </a:p>
          <a:p>
            <a:pPr lvl="1" indent="42863" rtl="1">
              <a:buFont typeface="Wingdings" pitchFamily="2" charset="2"/>
              <a:buChar char="q"/>
              <a:defRPr/>
            </a:pPr>
            <a:endParaRPr lang="ar-SA" dirty="0" smtClean="0"/>
          </a:p>
        </p:txBody>
      </p:sp>
      <p:pic>
        <p:nvPicPr>
          <p:cNvPr id="8" name="Picture 7" descr="http://www.nndb.com/people/043/000119683/elton-mayo-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53490" cy="154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76200" y="1524000"/>
            <a:ext cx="1219200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chemeClr val="accent4">
                    <a:lumMod val="50000"/>
                  </a:schemeClr>
                </a:solidFill>
              </a:rPr>
              <a:t>1880-1949</a:t>
            </a:r>
            <a:endParaRPr lang="ar-SA" sz="1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 flipH="1">
            <a:off x="7315200" y="2309812"/>
            <a:ext cx="619125" cy="357188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1" name="Right Arrow 10"/>
          <p:cNvSpPr/>
          <p:nvPr/>
        </p:nvSpPr>
        <p:spPr>
          <a:xfrm flipH="1">
            <a:off x="5181600" y="2309812"/>
            <a:ext cx="619125" cy="357188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2" name="Right Arrow 11"/>
          <p:cNvSpPr/>
          <p:nvPr/>
        </p:nvSpPr>
        <p:spPr>
          <a:xfrm flipH="1">
            <a:off x="3124200" y="2286000"/>
            <a:ext cx="619125" cy="357188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696200" cy="762000"/>
          </a:xfrm>
        </p:spPr>
        <p:txBody>
          <a:bodyPr/>
          <a:lstStyle/>
          <a:p>
            <a:pPr algn="ctr" rtl="1">
              <a:defRPr/>
            </a:pP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نتائج المدرسة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309563" y="1500189"/>
            <a:ext cx="8915400" cy="4138612"/>
          </a:xfrm>
        </p:spPr>
        <p:txBody>
          <a:bodyPr/>
          <a:lstStyle/>
          <a:p>
            <a:pPr lvl="1" rtl="1">
              <a:spcBef>
                <a:spcPct val="0"/>
              </a:spcBef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الإنتاجية ترتبط بالعوامل النفسية للعامل.</a:t>
            </a:r>
            <a:endParaRPr lang="en-US" sz="2400" b="1" dirty="0" smtClean="0">
              <a:solidFill>
                <a:schemeClr val="accent4">
                  <a:lumMod val="50000"/>
                </a:schemeClr>
              </a:solidFill>
              <a:cs typeface="Arial" pitchFamily="34" charset="0"/>
            </a:endParaRPr>
          </a:p>
          <a:p>
            <a:pPr lvl="1" rtl="1">
              <a:spcBef>
                <a:spcPct val="0"/>
              </a:spcBef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الهيكلة غير الرسمية. </a:t>
            </a:r>
            <a:endParaRPr lang="en-US" sz="2400" b="1" dirty="0" smtClean="0">
              <a:solidFill>
                <a:schemeClr val="accent4">
                  <a:lumMod val="50000"/>
                </a:schemeClr>
              </a:solidFill>
              <a:cs typeface="Arial" pitchFamily="34" charset="0"/>
            </a:endParaRPr>
          </a:p>
          <a:p>
            <a:pPr lvl="1" rtl="1">
              <a:spcBef>
                <a:spcPct val="0"/>
              </a:spcBef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النجاح في إدارة المؤسسة يرتبط بفن القيادة السائد به.</a:t>
            </a:r>
            <a:endParaRPr lang="ar-SA" sz="2400" b="1" dirty="0" smtClean="0">
              <a:solidFill>
                <a:schemeClr val="accent4">
                  <a:lumMod val="50000"/>
                </a:schemeClr>
              </a:solidFill>
              <a:ea typeface="Majalla UI"/>
              <a:cs typeface="Majalla UI"/>
            </a:endParaRPr>
          </a:p>
          <a:p>
            <a:pPr rtl="1">
              <a:spcBef>
                <a:spcPct val="0"/>
              </a:spcBef>
              <a:buFont typeface="Wingdings 2" pitchFamily="18" charset="2"/>
              <a:buNone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	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بناء 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على هذه الأفكار تقترح المدرسة:</a:t>
            </a:r>
            <a:endParaRPr lang="ar-SA" sz="2400" b="1" dirty="0" smtClean="0">
              <a:solidFill>
                <a:schemeClr val="accent4">
                  <a:lumMod val="50000"/>
                </a:schemeClr>
              </a:solidFill>
              <a:ea typeface="Majalla UI"/>
              <a:cs typeface="Majalla UI"/>
            </a:endParaRPr>
          </a:p>
          <a:p>
            <a:pPr lvl="1" rtl="1">
              <a:spcBef>
                <a:spcPct val="0"/>
              </a:spcBef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إعداد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 الرؤساء في 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مجال 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القيادة</a:t>
            </a:r>
            <a:endParaRPr lang="ar-SA" sz="2400" b="1" dirty="0" smtClean="0">
              <a:solidFill>
                <a:schemeClr val="accent4">
                  <a:lumMod val="50000"/>
                </a:schemeClr>
              </a:solidFill>
              <a:ea typeface="Majalla UI"/>
              <a:cs typeface="Majalla UI"/>
            </a:endParaRPr>
          </a:p>
          <a:p>
            <a:pPr lvl="1" rtl="1">
              <a:spcBef>
                <a:spcPct val="0"/>
              </a:spcBef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الاهتمام بالحياة العامة للمرؤسين</a:t>
            </a:r>
            <a:endParaRPr lang="ar-SA" sz="2400" b="1" dirty="0" smtClean="0">
              <a:solidFill>
                <a:schemeClr val="accent4">
                  <a:lumMod val="50000"/>
                </a:schemeClr>
              </a:solidFill>
              <a:ea typeface="Majalla UI"/>
              <a:cs typeface="Majalla UI"/>
            </a:endParaRPr>
          </a:p>
          <a:p>
            <a:pPr lvl="1" rtl="1">
              <a:spcBef>
                <a:spcPct val="0"/>
              </a:spcBef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تصميم مناصب عمل غير تايلورية </a:t>
            </a:r>
            <a:endParaRPr lang="ar-SA" sz="2400" b="1" dirty="0" smtClean="0">
              <a:solidFill>
                <a:schemeClr val="accent4">
                  <a:lumMod val="50000"/>
                </a:schemeClr>
              </a:solidFill>
              <a:ea typeface="Majalla UI"/>
              <a:cs typeface="Majalla UI"/>
            </a:endParaRPr>
          </a:p>
          <a:p>
            <a:pPr lvl="1" rtl="1">
              <a:spcBef>
                <a:spcPct val="0"/>
              </a:spcBef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تحسين المعلومة</a:t>
            </a:r>
            <a:endParaRPr lang="ar-SA" sz="2400" b="1" dirty="0" smtClean="0">
              <a:solidFill>
                <a:schemeClr val="accent4">
                  <a:lumMod val="50000"/>
                </a:schemeClr>
              </a:solidFill>
              <a:ea typeface="Majalla UI"/>
              <a:cs typeface="Majalla UI"/>
            </a:endParaRPr>
          </a:p>
          <a:p>
            <a:pPr lvl="1" rtl="1">
              <a:spcBef>
                <a:spcPct val="0"/>
              </a:spcBef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إنشاء مصلحة وظيفية للموارد البشرية</a:t>
            </a:r>
            <a:endParaRPr lang="en-US" sz="2400" b="1" dirty="0" smtClean="0">
              <a:solidFill>
                <a:schemeClr val="accent4">
                  <a:lumMod val="50000"/>
                </a:schemeClr>
              </a:solidFill>
              <a:cs typeface="Arial" pitchFamily="34" charset="0"/>
            </a:endParaRPr>
          </a:p>
          <a:p>
            <a:pPr rtl="1"/>
            <a:endParaRPr lang="ar-SA" sz="2400" dirty="0" smtClean="0">
              <a:ea typeface="Majalla UI"/>
              <a:cs typeface="Majalla 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0800" y="274638"/>
            <a:ext cx="5638800" cy="1143000"/>
          </a:xfrm>
        </p:spPr>
        <p:txBody>
          <a:bodyPr/>
          <a:lstStyle/>
          <a:p>
            <a:pPr algn="ctr"/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نظرية </a:t>
            </a:r>
            <a:r>
              <a:rPr lang="fr-FR" sz="3600" b="1" dirty="0" smtClean="0">
                <a:solidFill>
                  <a:schemeClr val="accent4">
                    <a:lumMod val="50000"/>
                  </a:schemeClr>
                </a:solidFill>
              </a:rPr>
              <a:t>X</a:t>
            </a:r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 و </a:t>
            </a:r>
            <a:r>
              <a:rPr lang="fr-FR" sz="3600" b="1" dirty="0" smtClean="0">
                <a:solidFill>
                  <a:schemeClr val="accent4">
                    <a:lumMod val="50000"/>
                  </a:schemeClr>
                </a:solidFill>
              </a:rPr>
              <a:t>y</a:t>
            </a:r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  لـ </a:t>
            </a:r>
            <a:r>
              <a:rPr lang="fr-FR" sz="3600" b="1" dirty="0" smtClean="0">
                <a:solidFill>
                  <a:schemeClr val="accent4">
                    <a:lumMod val="50000"/>
                  </a:schemeClr>
                </a:solidFill>
              </a:rPr>
              <a:t>Mc Gregor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6" name="Picture 15" descr="http://www.bola.biz/gallery/mcgrego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9740" cy="1757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4724400" y="1447800"/>
            <a:ext cx="4952999" cy="3962400"/>
          </a:xfrm>
        </p:spPr>
        <p:txBody>
          <a:bodyPr/>
          <a:lstStyle/>
          <a:p>
            <a:pPr lvl="1" rtl="1">
              <a:spcBef>
                <a:spcPct val="0"/>
              </a:spcBef>
            </a:pPr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نظرية </a:t>
            </a:r>
            <a:r>
              <a:rPr lang="fr-FR" sz="2400" b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x</a:t>
            </a: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: </a:t>
            </a:r>
          </a:p>
          <a:p>
            <a:pPr lvl="1" rtl="1">
              <a:spcBef>
                <a:spcPct val="0"/>
              </a:spcBef>
            </a:pPr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الأفراد سلبيون، </a:t>
            </a:r>
          </a:p>
          <a:p>
            <a:pPr lvl="1" rtl="1">
              <a:spcBef>
                <a:spcPct val="0"/>
              </a:spcBef>
            </a:pPr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غير متعاونين، </a:t>
            </a:r>
          </a:p>
          <a:p>
            <a:pPr lvl="1" rtl="1">
              <a:spcBef>
                <a:spcPct val="0"/>
              </a:spcBef>
            </a:pPr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يتهربون من المسؤولية</a:t>
            </a:r>
          </a:p>
          <a:p>
            <a:pPr lvl="1" rtl="1">
              <a:spcBef>
                <a:spcPct val="0"/>
              </a:spcBef>
            </a:pPr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...</a:t>
            </a:r>
          </a:p>
          <a:p>
            <a:pPr lvl="1" rtl="1">
              <a:spcBef>
                <a:spcPct val="0"/>
              </a:spcBef>
            </a:pPr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نظرية </a:t>
            </a: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Y</a:t>
            </a:r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: </a:t>
            </a:r>
          </a:p>
          <a:p>
            <a:pPr lvl="1" rtl="1">
              <a:spcBef>
                <a:spcPct val="0"/>
              </a:spcBef>
            </a:pPr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الناس بطبيعتهم </a:t>
            </a:r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ايجابيين،</a:t>
            </a:r>
          </a:p>
          <a:p>
            <a:pPr lvl="1" rtl="1">
              <a:spcBef>
                <a:spcPct val="0"/>
              </a:spcBef>
            </a:pPr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جديرين </a:t>
            </a:r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بالثقة، </a:t>
            </a:r>
          </a:p>
          <a:p>
            <a:pPr lvl="1" rtl="1">
              <a:spcBef>
                <a:spcPct val="0"/>
              </a:spcBef>
            </a:pPr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أصحاب أراء بناءة</a:t>
            </a:r>
          </a:p>
          <a:p>
            <a:pPr lvl="1" rtl="1">
              <a:spcBef>
                <a:spcPct val="0"/>
              </a:spcBef>
            </a:pPr>
            <a:r>
              <a:rPr lang="ar-SA" sz="2400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يطمحون إلى المسؤولية</a:t>
            </a:r>
          </a:p>
          <a:p>
            <a:pPr lvl="1" rtl="1">
              <a:spcBef>
                <a:spcPct val="0"/>
              </a:spcBef>
            </a:pPr>
            <a:r>
              <a:rPr lang="ar-SA" sz="3200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...</a:t>
            </a:r>
            <a:endParaRPr lang="fr-FR" sz="3200" dirty="0" smtClean="0">
              <a:solidFill>
                <a:schemeClr val="accent4">
                  <a:lumMod val="50000"/>
                </a:schemeClr>
              </a:solidFill>
              <a:cs typeface="Arial" pitchFamily="34" charset="0"/>
            </a:endParaRPr>
          </a:p>
          <a:p>
            <a:pPr rtl="1"/>
            <a:endParaRPr lang="ar-SA" dirty="0" smtClean="0">
              <a:ea typeface="Majalla UI"/>
              <a:cs typeface="Majalla UI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304800" y="2468563"/>
            <a:ext cx="4495800" cy="271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39763" lvl="1" indent="-246063" eaLnBrk="0" hangingPunct="0">
              <a:buClr>
                <a:schemeClr val="accent1"/>
              </a:buClr>
              <a:buSzPct val="85000"/>
              <a:defRPr/>
            </a:pPr>
            <a:r>
              <a:rPr lang="ar-SA" sz="2800" b="1" dirty="0">
                <a:solidFill>
                  <a:srgbClr val="C00000"/>
                </a:solidFill>
                <a:latin typeface="+mn-lt"/>
                <a:cs typeface="+mn-cs"/>
              </a:rPr>
              <a:t>النتيجة</a:t>
            </a:r>
            <a:r>
              <a:rPr lang="ar-SA" sz="2800" dirty="0">
                <a:latin typeface="+mn-lt"/>
                <a:cs typeface="+mn-cs"/>
              </a:rPr>
              <a:t>:</a:t>
            </a:r>
          </a:p>
          <a:p>
            <a:pPr marL="639763" lvl="1" indent="-12700" eaLnBrk="0" hangingPunct="0">
              <a:buClr>
                <a:schemeClr val="accent1"/>
              </a:buClr>
              <a:buSzPct val="85000"/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المدراء يخلقون بيئة العمل التي تتناسب مع افتراضاتهم عن عمالهم</a:t>
            </a:r>
            <a:endParaRPr lang="fr-FR" sz="2400" b="1" dirty="0">
              <a:solidFill>
                <a:schemeClr val="accent4">
                  <a:lumMod val="50000"/>
                </a:schemeClr>
              </a:solidFill>
              <a:latin typeface="+mn-lt"/>
            </a:endParaRPr>
          </a:p>
          <a:p>
            <a: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endParaRPr lang="ar-SA" sz="32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المدرسة الكمية</a:t>
            </a:r>
            <a:endParaRPr lang="ar-S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8200" y="1524000"/>
            <a:ext cx="8839200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تعتبر هذه المدرسة أن 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الإدارة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 عملية منطقية، أين يمكن أن يعبر عن العمليات في شكل رموز وعلاقات رياضية أو معطيات قابلة للقياس</a:t>
            </a:r>
            <a:r>
              <a:rPr lang="fr-FR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ar-DZ" sz="2400" b="1" dirty="0" smtClean="0">
              <a:solidFill>
                <a:schemeClr val="accent4">
                  <a:lumMod val="50000"/>
                </a:schemeClr>
              </a:solidFill>
              <a:ea typeface="Majalla UI"/>
              <a:cs typeface="Majalla UI"/>
            </a:endParaRPr>
          </a:p>
          <a:p>
            <a:pPr>
              <a:lnSpc>
                <a:spcPct val="90000"/>
              </a:lnSpc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من بين ما تستعمله 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المدرسة 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نظرية الألعاب، الاحتمالات، البرمجة الخطية، التخييل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...</a:t>
            </a:r>
            <a:endParaRPr lang="ar-DZ" sz="2400" b="1" dirty="0" smtClean="0">
              <a:solidFill>
                <a:schemeClr val="accent4">
                  <a:lumMod val="50000"/>
                </a:schemeClr>
              </a:solidFill>
              <a:ea typeface="Majalla UI"/>
              <a:cs typeface="Majalla UI"/>
            </a:endParaRPr>
          </a:p>
          <a:p>
            <a:pPr>
              <a:lnSpc>
                <a:spcPct val="90000"/>
              </a:lnSpc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ساهمت هذه المدرسة بشكل كبير في تطوير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 الإدارة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 و تزويده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 بالتقنيات إلى الحد الذي جعل البعض يعتبرها المدرسة العلمية في التسيير.</a:t>
            </a:r>
            <a:endParaRPr lang="fr-FR" sz="24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من الرواد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  </a:t>
            </a:r>
            <a:r>
              <a:rPr lang="fr-FR" sz="2000" b="1" dirty="0" err="1" smtClean="0">
                <a:solidFill>
                  <a:schemeClr val="accent4">
                    <a:lumMod val="50000"/>
                  </a:schemeClr>
                </a:solidFill>
              </a:rPr>
              <a:t>Lessourne</a:t>
            </a:r>
            <a:r>
              <a:rPr lang="fr-FR" sz="20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ar-SA" sz="24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>
              <a:lnSpc>
                <a:spcPct val="90000"/>
              </a:lnSpc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لكن</a:t>
            </a:r>
          </a:p>
          <a:p>
            <a:pPr>
              <a:lnSpc>
                <a:spcPct val="90000"/>
              </a:lnSpc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هناك ظواهر لا يمكن التعبير عنها كميا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"/>
          <p:cNvSpPr txBox="1">
            <a:spLocks/>
          </p:cNvSpPr>
          <p:nvPr/>
        </p:nvSpPr>
        <p:spPr bwMode="auto">
          <a:xfrm>
            <a:off x="850900" y="714375"/>
            <a:ext cx="8420100" cy="79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ctr" eaLnBrk="0" hangingPunct="0">
              <a:spcBef>
                <a:spcPct val="20000"/>
              </a:spcBef>
              <a:defRPr/>
            </a:pP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المدرسة القرارية ( غير موجودة في الكتاب)</a:t>
            </a:r>
            <a:endParaRPr kumimoji="0" lang="fr-FR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implified Arabic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400" y="1524001"/>
            <a:ext cx="8915400" cy="308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ت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ركز 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هذه المدرسة على عملية اتخاذ القرار والأشخاص او المجموعات التي تساهم فيها .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المدير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 عبارة عن متخذ قرار</a:t>
            </a:r>
            <a:r>
              <a:rPr lang="fr-FR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وله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 القدرة على الاختيار من بين مجموعة بدائل</a:t>
            </a:r>
            <a:r>
              <a:rPr lang="fr-FR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ar-DZ" sz="24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تسمح دراسة اتخاذ القرار بالدراسة المفصلة لمجموع انشطة 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المنظمة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 بما في ذلك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 ردود الأفعال الاجتماعية والسكولوجية للمجموعات و الأفراد، طبيعة الهياكل التنظيمية، الحاجة الى المعلومة والكيفية التي تتداول بها المعلومة</a:t>
            </a:r>
            <a:endParaRPr lang="ar-SA" sz="24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تتناول هذه المدرسة عملية اتخاذ القرار في حد ذاتها</a:t>
            </a:r>
            <a:endParaRPr lang="ar-DZ" sz="24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>
              <a:lnSpc>
                <a:spcPct val="90000"/>
              </a:lnSpc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فال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ادارة تتمحور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 بشكل أو بآخر حول 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عملية اتخاذ 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القرار</a:t>
            </a:r>
            <a:r>
              <a:rPr lang="fr-FR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ar-DZ" sz="24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>
              <a:lnSpc>
                <a:spcPct val="90000"/>
              </a:lnSpc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. أهم رواد المدرسة القرارية: سيمون</a:t>
            </a:r>
            <a:r>
              <a:rPr lang="fr-FR" sz="2400" b="1" dirty="0" smtClean="0">
                <a:solidFill>
                  <a:schemeClr val="accent4">
                    <a:lumMod val="50000"/>
                  </a:schemeClr>
                </a:solidFill>
              </a:rPr>
              <a:t>; 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fr-FR" sz="2000" b="1" dirty="0" err="1" smtClean="0">
                <a:solidFill>
                  <a:schemeClr val="accent4">
                    <a:lumMod val="50000"/>
                  </a:schemeClr>
                </a:solidFill>
              </a:rPr>
              <a:t>GulickK</a:t>
            </a:r>
            <a:r>
              <a:rPr lang="fr-FR" sz="20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fr-FR" sz="1600" dirty="0" smtClean="0"/>
              <a:t>;</a:t>
            </a:r>
            <a:r>
              <a:rPr lang="fr-FR" sz="2000" b="1" dirty="0" err="1" smtClean="0">
                <a:solidFill>
                  <a:schemeClr val="accent4">
                    <a:lumMod val="50000"/>
                  </a:schemeClr>
                </a:solidFill>
              </a:rPr>
              <a:t>Urwick</a:t>
            </a:r>
            <a:endParaRPr lang="fr-FR" b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574675" y="381001"/>
            <a:ext cx="8420100" cy="914400"/>
          </a:xfrm>
        </p:spPr>
        <p:txBody>
          <a:bodyPr/>
          <a:lstStyle/>
          <a:p>
            <a:pPr algn="ctr" rtl="1">
              <a:defRPr/>
            </a:pPr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المدرسة الموقفية</a:t>
            </a:r>
            <a:r>
              <a:rPr lang="fr-FR" sz="3600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fr-FR" sz="3600" b="1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fr-FR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800" y="1447800"/>
            <a:ext cx="8686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المدارس السابقة خلاف النظم 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حاولت أيجاد أحسن الطرق في 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ادرة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 المؤسسات. </a:t>
            </a:r>
            <a:endParaRPr lang="ar-SA" sz="24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ماهي الأساليب المثلى في الادارة؟</a:t>
            </a:r>
            <a:endParaRPr lang="ar-DZ" sz="24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خلافا لهذا المنطق جاءت المدرسة الموقفية أو الظرفية. </a:t>
            </a:r>
          </a:p>
          <a:p>
            <a:pPr>
              <a:buFont typeface="Arial" pitchFamily="34" charset="0"/>
              <a:buChar char="•"/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 لا يوجد طريق أو أسلوب مناسب لجميع المنظمات </a:t>
            </a:r>
          </a:p>
          <a:p>
            <a:pPr>
              <a:buFont typeface="Arial" pitchFamily="34" charset="0"/>
              <a:buChar char="•"/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الموقفية هي  وضعية خاصة وتطورية تقود إلى رفض التوصيفات الوحيدة والمعيارية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في المنظمات </a:t>
            </a:r>
          </a:p>
          <a:p>
            <a:pPr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ب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دأت الموقفية بالهي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ا</a:t>
            </a: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</a:rPr>
              <a:t>كل التنظيمي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ة وامتدت الى العناصر الأخرى...</a:t>
            </a:r>
          </a:p>
          <a:p>
            <a:pPr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مثلا: طرق التحفيز تختلف باختلاف الأفراد وباختلاف الموقف</a:t>
            </a:r>
            <a:endParaRPr lang="fr-FR" sz="2400" b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مدرسة النظم</a:t>
            </a:r>
            <a:endParaRPr lang="ar-SA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rtl="1">
              <a:lnSpc>
                <a:spcPct val="90000"/>
              </a:lnSpc>
              <a:buFont typeface="Arial" pitchFamily="34" charset="0"/>
              <a:buChar char="•"/>
            </a:pPr>
            <a:r>
              <a:rPr lang="ar-DZ" sz="2000" dirty="0" smtClean="0">
                <a:ea typeface="Majalla UI"/>
                <a:cs typeface="Majalla UI"/>
              </a:rPr>
              <a:t>ظهرت كمنهج </a:t>
            </a:r>
            <a:r>
              <a:rPr lang="ar-SA" sz="2000" dirty="0" smtClean="0">
                <a:ea typeface="Majalla UI"/>
                <a:cs typeface="Majalla UI"/>
              </a:rPr>
              <a:t>شامل</a:t>
            </a:r>
            <a:r>
              <a:rPr lang="ar-DZ" sz="2000" dirty="0" smtClean="0">
                <a:ea typeface="Majalla UI"/>
                <a:cs typeface="Majalla UI"/>
              </a:rPr>
              <a:t> </a:t>
            </a:r>
            <a:r>
              <a:rPr lang="ar-SA" sz="2000" dirty="0" smtClean="0">
                <a:ea typeface="Majalla UI"/>
                <a:cs typeface="Majalla UI"/>
              </a:rPr>
              <a:t>ل</a:t>
            </a:r>
            <a:r>
              <a:rPr lang="ar-DZ" sz="2000" dirty="0" smtClean="0">
                <a:ea typeface="Majalla UI"/>
                <a:cs typeface="Majalla UI"/>
              </a:rPr>
              <a:t>مختلف إسهامات التيارات </a:t>
            </a:r>
            <a:r>
              <a:rPr lang="ar-SA" sz="2000" dirty="0" smtClean="0">
                <a:ea typeface="Majalla UI"/>
                <a:cs typeface="Majalla UI"/>
              </a:rPr>
              <a:t>الادارية</a:t>
            </a:r>
            <a:r>
              <a:rPr lang="ar-DZ" sz="2000" dirty="0" smtClean="0">
                <a:ea typeface="Majalla UI"/>
                <a:cs typeface="Majalla UI"/>
              </a:rPr>
              <a:t>، </a:t>
            </a:r>
            <a:endParaRPr lang="ar-SA" sz="2000" dirty="0" smtClean="0">
              <a:ea typeface="Majalla UI"/>
              <a:cs typeface="Majalla UI"/>
            </a:endParaRPr>
          </a:p>
          <a:p>
            <a:pPr rtl="1">
              <a:lnSpc>
                <a:spcPct val="90000"/>
              </a:lnSpc>
              <a:buFont typeface="Arial" pitchFamily="34" charset="0"/>
              <a:buChar char="•"/>
            </a:pPr>
            <a:r>
              <a:rPr lang="ar-SA" sz="2000" dirty="0" smtClean="0">
                <a:ea typeface="Majalla UI"/>
                <a:cs typeface="Majalla UI"/>
              </a:rPr>
              <a:t>يه</a:t>
            </a:r>
            <a:r>
              <a:rPr lang="ar-DZ" sz="2000" dirty="0" smtClean="0">
                <a:ea typeface="Majalla UI"/>
                <a:cs typeface="Majalla UI"/>
              </a:rPr>
              <a:t>دف التحليل النظمي أو النسقي إلى تقديم نظرة عامة للمنظمة.</a:t>
            </a:r>
          </a:p>
          <a:p>
            <a:pPr rtl="1">
              <a:lnSpc>
                <a:spcPct val="90000"/>
              </a:lnSpc>
              <a:buFont typeface="Arial" pitchFamily="34" charset="0"/>
              <a:buChar char="•"/>
            </a:pPr>
            <a:r>
              <a:rPr lang="ar-DZ" sz="2000" dirty="0" smtClean="0">
                <a:ea typeface="Majalla UI"/>
                <a:cs typeface="Majalla UI"/>
              </a:rPr>
              <a:t>جاءت نظرية النظم عن علوم الحياة.</a:t>
            </a:r>
          </a:p>
          <a:p>
            <a:pPr rtl="1">
              <a:lnSpc>
                <a:spcPct val="90000"/>
              </a:lnSpc>
              <a:buFont typeface="Arial" pitchFamily="34" charset="0"/>
              <a:buChar char="•"/>
            </a:pPr>
            <a:r>
              <a:rPr lang="ar-DZ" sz="2000" dirty="0" smtClean="0">
                <a:ea typeface="Majalla UI"/>
                <a:cs typeface="Majalla UI"/>
              </a:rPr>
              <a:t>مصطلح النظام ظهر كرد فعل عن </a:t>
            </a:r>
            <a:r>
              <a:rPr lang="ar-SA" sz="2000" dirty="0" smtClean="0">
                <a:ea typeface="Majalla UI"/>
                <a:cs typeface="Majalla UI"/>
              </a:rPr>
              <a:t>الاتجاه </a:t>
            </a:r>
            <a:r>
              <a:rPr lang="ar-DZ" sz="2000" dirty="0" smtClean="0">
                <a:ea typeface="Majalla UI"/>
                <a:cs typeface="Majalla UI"/>
              </a:rPr>
              <a:t>التحليلي</a:t>
            </a:r>
          </a:p>
        </p:txBody>
      </p:sp>
      <p:sp>
        <p:nvSpPr>
          <p:cNvPr id="5" name="مستطيل مستدير الزوايا 5"/>
          <p:cNvSpPr/>
          <p:nvPr/>
        </p:nvSpPr>
        <p:spPr>
          <a:xfrm>
            <a:off x="7315200" y="3005137"/>
            <a:ext cx="2166938" cy="27860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المدخلات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b="1" dirty="0"/>
              <a:t>عمال </a:t>
            </a:r>
            <a:r>
              <a:rPr lang="ar-SA" sz="2800" b="1" dirty="0" smtClean="0"/>
              <a:t>وآلات</a:t>
            </a:r>
            <a:endParaRPr lang="ar-SA" sz="2800" b="1" dirty="0"/>
          </a:p>
          <a:p>
            <a:pPr>
              <a:buFont typeface="Arial" pitchFamily="34" charset="0"/>
              <a:buChar char="•"/>
              <a:defRPr/>
            </a:pPr>
            <a:r>
              <a:rPr lang="ar-SA" sz="2800" b="1" dirty="0"/>
              <a:t>طاقة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b="1" dirty="0"/>
              <a:t>مواد </a:t>
            </a:r>
            <a:r>
              <a:rPr lang="ar-SA" sz="2800" b="1" dirty="0" smtClean="0"/>
              <a:t>أولية</a:t>
            </a:r>
            <a:endParaRPr lang="ar-SA" sz="2800" b="1" dirty="0"/>
          </a:p>
          <a:p>
            <a:pPr>
              <a:buFont typeface="Arial" pitchFamily="34" charset="0"/>
              <a:buChar char="•"/>
              <a:defRPr/>
            </a:pPr>
            <a:r>
              <a:rPr lang="ar-SA" sz="2800" b="1" dirty="0"/>
              <a:t>معلومات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b="1" dirty="0"/>
              <a:t>معارف</a:t>
            </a:r>
          </a:p>
        </p:txBody>
      </p:sp>
      <p:sp>
        <p:nvSpPr>
          <p:cNvPr id="6" name="مستطيل مستدير الزوايا 6"/>
          <p:cNvSpPr/>
          <p:nvPr/>
        </p:nvSpPr>
        <p:spPr>
          <a:xfrm>
            <a:off x="457200" y="3071812"/>
            <a:ext cx="2166938" cy="26431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المخرجات</a:t>
            </a:r>
            <a:r>
              <a:rPr lang="ar-SA" dirty="0">
                <a:solidFill>
                  <a:schemeClr val="tx1"/>
                </a:solidFill>
              </a:rPr>
              <a:t>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b="1" dirty="0"/>
              <a:t>سلع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b="1" dirty="0"/>
              <a:t>خدمات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b="1" dirty="0"/>
              <a:t>النتيجة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b="1" dirty="0"/>
              <a:t>معلومات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b="1" dirty="0"/>
              <a:t>سلوك..</a:t>
            </a:r>
            <a:r>
              <a:rPr lang="ar-SA" dirty="0"/>
              <a:t>.</a:t>
            </a:r>
          </a:p>
        </p:txBody>
      </p:sp>
      <p:sp>
        <p:nvSpPr>
          <p:cNvPr id="7" name="مستطيل 7"/>
          <p:cNvSpPr/>
          <p:nvPr/>
        </p:nvSpPr>
        <p:spPr>
          <a:xfrm>
            <a:off x="3810000" y="3505200"/>
            <a:ext cx="2322513" cy="178593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accent4">
                    <a:lumMod val="50000"/>
                  </a:schemeClr>
                </a:solidFill>
              </a:rPr>
              <a:t>عملية التحويل</a:t>
            </a:r>
          </a:p>
        </p:txBody>
      </p:sp>
      <p:cxnSp>
        <p:nvCxnSpPr>
          <p:cNvPr id="8" name="رابط مستقيم 9"/>
          <p:cNvCxnSpPr/>
          <p:nvPr/>
        </p:nvCxnSpPr>
        <p:spPr>
          <a:xfrm>
            <a:off x="1600200" y="6019800"/>
            <a:ext cx="6888163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رابط مستقيم 12"/>
          <p:cNvCxnSpPr/>
          <p:nvPr/>
        </p:nvCxnSpPr>
        <p:spPr>
          <a:xfrm rot="5400000" flipH="1" flipV="1">
            <a:off x="8315325" y="5876925"/>
            <a:ext cx="28575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رابط مستقيم 36"/>
          <p:cNvCxnSpPr/>
          <p:nvPr/>
        </p:nvCxnSpPr>
        <p:spPr>
          <a:xfrm rot="5400000">
            <a:off x="1421606" y="5841206"/>
            <a:ext cx="357188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مربع نص 39"/>
          <p:cNvSpPr txBox="1">
            <a:spLocks noChangeArrowheads="1"/>
          </p:cNvSpPr>
          <p:nvPr/>
        </p:nvSpPr>
        <p:spPr bwMode="auto">
          <a:xfrm>
            <a:off x="4876800" y="5486400"/>
            <a:ext cx="2166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 b="1"/>
              <a:t>التغذية الراجعة</a:t>
            </a:r>
          </a:p>
        </p:txBody>
      </p:sp>
      <p:cxnSp>
        <p:nvCxnSpPr>
          <p:cNvPr id="12" name="رابط كسهم مستقيم 43"/>
          <p:cNvCxnSpPr>
            <a:stCxn id="5" idx="1"/>
            <a:endCxn id="7" idx="3"/>
          </p:cNvCxnSpPr>
          <p:nvPr/>
        </p:nvCxnSpPr>
        <p:spPr>
          <a:xfrm rot="10800000">
            <a:off x="6132514" y="4398169"/>
            <a:ext cx="118268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رابط كسهم مستقيم 47"/>
          <p:cNvCxnSpPr>
            <a:stCxn id="6" idx="3"/>
            <a:endCxn id="7" idx="1"/>
          </p:cNvCxnSpPr>
          <p:nvPr/>
        </p:nvCxnSpPr>
        <p:spPr>
          <a:xfrm>
            <a:off x="2624138" y="4393406"/>
            <a:ext cx="1185862" cy="47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مربع نص 52"/>
          <p:cNvSpPr txBox="1">
            <a:spLocks noChangeArrowheads="1"/>
          </p:cNvSpPr>
          <p:nvPr/>
        </p:nvSpPr>
        <p:spPr bwMode="auto">
          <a:xfrm>
            <a:off x="4114800" y="2828925"/>
            <a:ext cx="17795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800" b="1" dirty="0"/>
              <a:t>التذبذبات</a:t>
            </a:r>
          </a:p>
        </p:txBody>
      </p:sp>
      <p:cxnSp>
        <p:nvCxnSpPr>
          <p:cNvPr id="15" name="رابط كسهم مستقيم 54"/>
          <p:cNvCxnSpPr>
            <a:stCxn id="14" idx="2"/>
            <a:endCxn id="7" idx="0"/>
          </p:cNvCxnSpPr>
          <p:nvPr/>
        </p:nvCxnSpPr>
        <p:spPr>
          <a:xfrm rot="5400000">
            <a:off x="4911726" y="3412332"/>
            <a:ext cx="152400" cy="333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رابط كسهم مستقيم 41"/>
          <p:cNvCxnSpPr/>
          <p:nvPr/>
        </p:nvCxnSpPr>
        <p:spPr>
          <a:xfrm rot="5400000">
            <a:off x="4635501" y="5608638"/>
            <a:ext cx="652463" cy="17464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191000"/>
          </a:xfrm>
        </p:spPr>
        <p:txBody>
          <a:bodyPr/>
          <a:lstStyle/>
          <a:p>
            <a:pPr rtl="1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النظام هو مجموعة عناصر تتفاعل فيما بينها من اجل تحقيق هدف معين</a:t>
            </a:r>
          </a:p>
          <a:p>
            <a:pPr rtl="1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النظام قد يكون مفتوحا أو مغلقا</a:t>
            </a:r>
          </a:p>
          <a:p>
            <a:pPr rtl="1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لعناصر النظام خاصية أفضليات الزيادة - التداؤب</a:t>
            </a:r>
          </a:p>
          <a:p>
            <a:pPr rtl="1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النظام المغلق يتجه إلى الموت</a:t>
            </a:r>
          </a:p>
          <a:p>
            <a:pPr rtl="1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النظام الفرعي هو نظام جزي من نظام اشمل منه (التسويق و المنظمة).</a:t>
            </a:r>
          </a:p>
          <a:p>
            <a:pPr rtl="1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النظام المفتوح هو الذي يتفاعل مع بيئته</a:t>
            </a:r>
          </a:p>
          <a:p>
            <a:pPr rtl="1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منظمات الأعمال تعتبر أنظمة مفتوحة</a:t>
            </a:r>
          </a:p>
          <a:p>
            <a:pPr rtl="1"/>
            <a:endParaRPr lang="ar-SA" dirty="0" smtClean="0">
              <a:ea typeface="Majalla UI"/>
              <a:cs typeface="Majalla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الاتجاهات المعاصرة</a:t>
            </a:r>
            <a:endParaRPr lang="ar-SA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267200"/>
          </a:xfrm>
        </p:spPr>
        <p:txBody>
          <a:bodyPr/>
          <a:lstStyle/>
          <a:p>
            <a:pPr rtl="1"/>
            <a:r>
              <a:rPr lang="ar-SA" sz="23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النموذج الياباني:</a:t>
            </a:r>
            <a:endParaRPr lang="fr-FR" sz="2300" b="1" dirty="0" smtClean="0">
              <a:solidFill>
                <a:schemeClr val="accent4">
                  <a:lumMod val="50000"/>
                </a:schemeClr>
              </a:solidFill>
              <a:cs typeface="Arial" pitchFamily="34" charset="0"/>
            </a:endParaRPr>
          </a:p>
          <a:p>
            <a:pPr lvl="1" rtl="1"/>
            <a:r>
              <a:rPr lang="fr-FR" sz="2300" b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JAT</a:t>
            </a:r>
            <a:r>
              <a:rPr lang="ar-DZ" sz="23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 أي بالضبط في الوقت</a:t>
            </a:r>
          </a:p>
          <a:p>
            <a:pPr lvl="1" rtl="1"/>
            <a:r>
              <a:rPr lang="ar-DZ" sz="23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الجودة الشاملة</a:t>
            </a:r>
          </a:p>
          <a:p>
            <a:pPr lvl="1" rtl="1"/>
            <a:r>
              <a:rPr lang="fr-FR" sz="2300" b="1" dirty="0" err="1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Kaizen</a:t>
            </a:r>
            <a:r>
              <a:rPr lang="ar-SA" sz="2300" b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 </a:t>
            </a:r>
            <a:endParaRPr lang="fr-FR" sz="2300" b="1" dirty="0" smtClean="0">
              <a:solidFill>
                <a:schemeClr val="accent4">
                  <a:lumMod val="50000"/>
                </a:schemeClr>
              </a:solidFill>
              <a:cs typeface="Arial" pitchFamily="34" charset="0"/>
            </a:endParaRPr>
          </a:p>
          <a:p>
            <a:pPr lvl="1" rtl="1"/>
            <a:r>
              <a:rPr lang="ar-DZ" sz="23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نظرية </a:t>
            </a:r>
            <a:r>
              <a:rPr lang="fr-FR" sz="2300" b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Z</a:t>
            </a:r>
          </a:p>
          <a:p>
            <a:pPr rtl="1"/>
            <a:r>
              <a:rPr lang="ar-SA" sz="23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الثقافة التنظيمية</a:t>
            </a:r>
          </a:p>
          <a:p>
            <a:pPr rtl="1"/>
            <a:r>
              <a:rPr lang="ar-SA" sz="23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إدارة الجودة الشاملة</a:t>
            </a:r>
          </a:p>
          <a:p>
            <a:pPr rtl="1"/>
            <a:r>
              <a:rPr lang="ar-SA" sz="23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الهندرة</a:t>
            </a:r>
          </a:p>
          <a:p>
            <a:pPr rtl="1"/>
            <a:r>
              <a:rPr lang="ar-SA" sz="23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إدارة المعرفة</a:t>
            </a:r>
          </a:p>
          <a:p>
            <a:pPr rtl="1"/>
            <a:r>
              <a:rPr lang="ar-SA" sz="23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المنظمة المتعلمة</a:t>
            </a:r>
            <a:endParaRPr lang="ar-SA" sz="23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1597</TotalTime>
  <Words>813</Words>
  <Application>Microsoft Office PowerPoint</Application>
  <PresentationFormat>A4 Paper (210x297 mm)</PresentationFormat>
  <Paragraphs>211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 المحاضرة الثانية: تطور الفكر الإداري</vt:lpstr>
      <vt:lpstr>ما قبل الإدارة العلمية</vt:lpstr>
      <vt:lpstr>الإدارة كعلم</vt:lpstr>
      <vt:lpstr>التنظيم العلمي للعمل</vt:lpstr>
      <vt:lpstr>فريدريك ونسلو تايلور</vt:lpstr>
      <vt:lpstr>مدرسة العملية الادارية فايول</vt:lpstr>
      <vt:lpstr>Slide 8</vt:lpstr>
      <vt:lpstr>Slide 9</vt:lpstr>
      <vt:lpstr>Slide 10</vt:lpstr>
      <vt:lpstr>Slide 11</vt:lpstr>
      <vt:lpstr>نتائج المدرسة</vt:lpstr>
      <vt:lpstr>نظرية X و y  لـ Mc Gregor</vt:lpstr>
      <vt:lpstr>المدرسة الكمية</vt:lpstr>
      <vt:lpstr>Slide 15</vt:lpstr>
      <vt:lpstr>المدرسة الموقفية </vt:lpstr>
      <vt:lpstr>مدرسة النظم</vt:lpstr>
      <vt:lpstr>Slide 18</vt:lpstr>
      <vt:lpstr>الاتجاهات المعاصرة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108</cp:revision>
  <dcterms:created xsi:type="dcterms:W3CDTF">2009-10-14T19:14:34Z</dcterms:created>
  <dcterms:modified xsi:type="dcterms:W3CDTF">2001-08-26T21:37:53Z</dcterms:modified>
</cp:coreProperties>
</file>