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9" r:id="rId4"/>
    <p:sldId id="287" r:id="rId5"/>
    <p:sldId id="289" r:id="rId6"/>
    <p:sldId id="290" r:id="rId7"/>
    <p:sldId id="293" r:id="rId8"/>
    <p:sldId id="292" r:id="rId9"/>
    <p:sldId id="294"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AD9968"/>
    <a:srgbClr val="3B84AF"/>
    <a:srgbClr val="FF3300"/>
    <a:srgbClr val="0099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6" d="100"/>
          <a:sy n="66" d="100"/>
        </p:scale>
        <p:origin x="-1350" y="-16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hghassan@kfu.edu.sa"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400"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3700" b="1" dirty="0" smtClean="0">
                <a:solidFill>
                  <a:schemeClr val="accent1">
                    <a:lumMod val="50000"/>
                  </a:schemeClr>
                </a:solidFill>
                <a:latin typeface="AYM Wadiy S_U normal."/>
                <a:ea typeface="+mn-ea"/>
                <a:cs typeface="Times New Roman" pitchFamily="18" charset="0"/>
              </a:rPr>
              <a:t>المحاضرة التمهيدية</a:t>
            </a:r>
            <a:endParaRPr lang="en-US" sz="3700" b="1" dirty="0" smtClean="0">
              <a:solidFill>
                <a:schemeClr val="accent1">
                  <a:lumMod val="50000"/>
                </a:schemeClr>
              </a:solidFill>
              <a:latin typeface="AYM Wadiy S_U normal."/>
              <a:ea typeface="+mn-ea"/>
              <a:cs typeface="Times New Roman" pitchFamily="18" charset="0"/>
            </a:endParaRPr>
          </a:p>
        </p:txBody>
      </p:sp>
      <p:sp>
        <p:nvSpPr>
          <p:cNvPr id="6147" name="Subtitle 5"/>
          <p:cNvSpPr>
            <a:spLocks noGrp="1"/>
          </p:cNvSpPr>
          <p:nvPr>
            <p:ph type="subTitle" idx="1"/>
          </p:nvPr>
        </p:nvSpPr>
        <p:spPr>
          <a:xfrm>
            <a:off x="990600" y="3886200"/>
            <a:ext cx="7429500" cy="1752600"/>
          </a:xfrm>
        </p:spPr>
        <p:txBody>
          <a:bodyPr/>
          <a:lstStyle/>
          <a:p>
            <a:pPr lvl="2"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r>
              <a:rPr lang="en-US" dirty="0" smtClean="0">
                <a:solidFill>
                  <a:srgbClr val="0000FF"/>
                </a:solidFill>
              </a:rPr>
              <a:t>2</a:t>
            </a:r>
            <a:r>
              <a:rPr lang="ar-SA" dirty="0" smtClean="0">
                <a:solidFill>
                  <a:srgbClr val="0000FF"/>
                </a:solidFill>
              </a:rPr>
              <a:t>/ وصف المقرر </a:t>
            </a:r>
            <a:r>
              <a:rPr lang="en-US" dirty="0" smtClean="0">
                <a:solidFill>
                  <a:srgbClr val="0000FF"/>
                </a:solidFill>
              </a:rPr>
              <a:t>Course Description</a:t>
            </a:r>
            <a:endParaRPr lang="ar-SA" dirty="0" smtClean="0">
              <a:solidFill>
                <a:srgbClr val="0000FF"/>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SA" dirty="0" smtClean="0"/>
              <a:t>يتناول المقرر علم الاقتصاد المفاهيم الأساسية للاقتصاد الجزئي، إمكانيات الإنتاج والمسالة الاقتصادية وكيفية علاجها، أساسيات العرض والطلب، توازن السوق، المرونات، العرض والطلب والسياسات الحكومية، تحليل سلوك المستهلك، نظرية الإنتاج والتكاليف، تحليل عناصر الإنتاج، السوق ونماذجه، المنافسة الكاملة، الاحتكار وأصنافه المختلفة، بالإضافة إلى أهم قضايا الاقتصاد الجزئي المعاصرة (مثل تسعير عوامل الانتاج، التقدم التكنولوجى وامكانيات الانتاج، مكافحة الاحتكار).</a:t>
            </a:r>
            <a:endParaRPr lang="ar-SA"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eaLnBrk="1" hangingPunct="1"/>
            <a:r>
              <a:rPr lang="en-US" dirty="0" smtClean="0">
                <a:solidFill>
                  <a:srgbClr val="0000FF"/>
                </a:solidFill>
              </a:rPr>
              <a:t>3</a:t>
            </a:r>
            <a:r>
              <a:rPr lang="ar-SA" dirty="0" smtClean="0">
                <a:solidFill>
                  <a:srgbClr val="0000FF"/>
                </a:solidFill>
              </a:rPr>
              <a:t>/ أهداف المقرر </a:t>
            </a:r>
            <a:r>
              <a:rPr lang="en-US" dirty="0" smtClean="0">
                <a:solidFill>
                  <a:srgbClr val="0000FF"/>
                </a:solidFill>
              </a:rPr>
              <a:t>Course Objectives</a:t>
            </a:r>
            <a:endParaRPr lang="ar-SA" dirty="0" smtClean="0">
              <a:solidFill>
                <a:srgbClr val="0000FF"/>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algn="just" rtl="1"/>
            <a:r>
              <a:rPr lang="ar-SA" sz="2800" b="1" dirty="0" smtClean="0"/>
              <a:t>تعريف الطالب بعلم الاقتصاد والمسائل الاقتصادية وأساسيات التحليل الاقتصادي الجزئي</a:t>
            </a:r>
          </a:p>
          <a:p>
            <a:pPr lvl="0" algn="just" rtl="1">
              <a:buNone/>
            </a:pPr>
            <a:endParaRPr lang="en-US" sz="2800" b="1" dirty="0" smtClean="0"/>
          </a:p>
          <a:p>
            <a:pPr lvl="0" algn="just" rtl="1"/>
            <a:r>
              <a:rPr lang="ar-SA" sz="2800" b="1" dirty="0" smtClean="0"/>
              <a:t>تنمية قدرات الطالب في تحليل السلوك الاقتصادي للأسواق وللشركات وللأسر وللأفراد</a:t>
            </a:r>
          </a:p>
          <a:p>
            <a:pPr lvl="0" algn="just" rtl="1">
              <a:buNone/>
            </a:pPr>
            <a:endParaRPr lang="en-US" sz="2800" b="1" dirty="0" smtClean="0"/>
          </a:p>
          <a:p>
            <a:pPr algn="just" rtl="1"/>
            <a:r>
              <a:rPr lang="ar-SA" sz="2800" b="1" dirty="0" smtClean="0"/>
              <a:t>استيعاب العلاقات الاقتصادية المتبادلة بين عوامل الإنتاج والأسواق والمستهلكين والمؤسسات الإنتاجية والحكومة، وتقييم الأحداث والتطورات الاقتصادية الجارية</a:t>
            </a:r>
          </a:p>
          <a:p>
            <a:pPr algn="l" rtl="1"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en-US" dirty="0" smtClean="0">
                <a:solidFill>
                  <a:srgbClr val="0000FF"/>
                </a:solidFill>
              </a:rPr>
              <a:t>4</a:t>
            </a:r>
            <a:r>
              <a:rPr lang="ar-SA" dirty="0" smtClean="0">
                <a:solidFill>
                  <a:srgbClr val="0000FF"/>
                </a:solidFill>
              </a:rPr>
              <a:t>/ مواد المقرر </a:t>
            </a:r>
            <a:r>
              <a:rPr lang="en-US" dirty="0" smtClean="0">
                <a:solidFill>
                  <a:srgbClr val="0000FF"/>
                </a:solidFill>
              </a:rPr>
              <a:t>Course Materials</a:t>
            </a:r>
            <a:endParaRPr lang="en-US" dirty="0">
              <a:solidFill>
                <a:srgbClr val="0000FF"/>
              </a:solidFill>
            </a:endParaRPr>
          </a:p>
        </p:txBody>
      </p:sp>
      <p:sp>
        <p:nvSpPr>
          <p:cNvPr id="3" name="Content Placeholder 2"/>
          <p:cNvSpPr>
            <a:spLocks noGrp="1"/>
          </p:cNvSpPr>
          <p:nvPr>
            <p:ph idx="1"/>
          </p:nvPr>
        </p:nvSpPr>
        <p:spPr/>
        <p:txBody>
          <a:bodyPr/>
          <a:lstStyle/>
          <a:p>
            <a:pPr lvl="0" algn="just" rtl="1">
              <a:buFont typeface="Arial" pitchFamily="34" charset="0"/>
              <a:buChar char="•"/>
            </a:pPr>
            <a:r>
              <a:rPr lang="ar-SA" b="1" dirty="0" smtClean="0"/>
              <a:t>فريد بشير طاهر&amp;عبد الوهاب الأمين:</a:t>
            </a:r>
          </a:p>
          <a:p>
            <a:pPr lvl="0" algn="just" rtl="1"/>
            <a:r>
              <a:rPr lang="ar-SA" b="1" dirty="0" smtClean="0">
                <a:solidFill>
                  <a:srgbClr val="FF0000"/>
                </a:solidFill>
              </a:rPr>
              <a:t>   </a:t>
            </a:r>
            <a:r>
              <a:rPr lang="ar-SA" b="1" dirty="0" smtClean="0">
                <a:solidFill>
                  <a:srgbClr val="0000FF"/>
                </a:solidFill>
              </a:rPr>
              <a:t>مبادئ الاقتصاد الجزئي</a:t>
            </a:r>
            <a:r>
              <a:rPr lang="ar-SA" b="1" dirty="0" smtClean="0"/>
              <a:t>، مركز المعرفة للإستشارات والخدمات التعليمية، المنامة- البحرين </a:t>
            </a:r>
            <a:r>
              <a:rPr lang="en-US" dirty="0" smtClean="0"/>
              <a:t>2009</a:t>
            </a:r>
            <a:r>
              <a:rPr lang="ar-SA" b="1" dirty="0" smtClean="0"/>
              <a:t>. </a:t>
            </a:r>
          </a:p>
          <a:p>
            <a:pPr lvl="0" algn="just" rtl="1"/>
            <a:endParaRPr lang="en-US" b="1" dirty="0" smtClean="0"/>
          </a:p>
          <a:p>
            <a:pPr lvl="0" algn="just" rtl="1"/>
            <a:r>
              <a:rPr lang="ar-SA" sz="2400" b="1" dirty="0" smtClean="0"/>
              <a:t>    </a:t>
            </a:r>
            <a:r>
              <a:rPr lang="ar-SA" sz="2800" dirty="0" smtClean="0"/>
              <a:t>مكتبة جرير/   (وفروعها)</a:t>
            </a:r>
          </a:p>
          <a:p>
            <a:pPr lvl="0" algn="just" rtl="1"/>
            <a:r>
              <a:rPr lang="ar-SA" sz="2800" dirty="0" smtClean="0"/>
              <a:t>   مكتبة الرواد/ مكتبة دار المعالم/ مكتبة الرواد/ </a:t>
            </a:r>
          </a:p>
          <a:p>
            <a:pPr lvl="0" algn="just" rtl="1"/>
            <a:r>
              <a:rPr lang="ar-SA" sz="2800" dirty="0" smtClean="0"/>
              <a:t>   مكتبة الضامر/ ومكتبة العبد القادر  </a:t>
            </a:r>
            <a:endParaRPr lang="en-US" sz="2800"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en-US" dirty="0" smtClean="0">
                <a:solidFill>
                  <a:srgbClr val="0000FF"/>
                </a:solidFill>
              </a:rPr>
              <a:t>5</a:t>
            </a:r>
            <a:r>
              <a:rPr lang="ar-SA" dirty="0" smtClean="0">
                <a:solidFill>
                  <a:srgbClr val="0000FF"/>
                </a:solidFill>
              </a:rPr>
              <a:t>/ محتويات المقرر </a:t>
            </a:r>
            <a:r>
              <a:rPr lang="en-US" dirty="0" smtClean="0">
                <a:solidFill>
                  <a:srgbClr val="0000FF"/>
                </a:solidFill>
              </a:rPr>
              <a:t>Course Contents</a:t>
            </a:r>
            <a:endParaRPr lang="en-US" dirty="0">
              <a:solidFill>
                <a:srgbClr val="0000FF"/>
              </a:solidFill>
            </a:endParaRPr>
          </a:p>
        </p:txBody>
      </p:sp>
      <p:sp>
        <p:nvSpPr>
          <p:cNvPr id="3" name="Content Placeholder 2"/>
          <p:cNvSpPr>
            <a:spLocks noGrp="1"/>
          </p:cNvSpPr>
          <p:nvPr>
            <p:ph idx="1"/>
          </p:nvPr>
        </p:nvSpPr>
        <p:spPr>
          <a:xfrm>
            <a:off x="495300" y="1447801"/>
            <a:ext cx="8915400" cy="4419600"/>
          </a:xfrm>
        </p:spPr>
        <p:txBody>
          <a:bodyPr/>
          <a:lstStyle/>
          <a:p>
            <a:r>
              <a:rPr lang="ar-SA" sz="2000" dirty="0" smtClean="0">
                <a:cs typeface="+mj-cs"/>
              </a:rPr>
              <a:t>الفصل الأول :         مفاهيم اقتصادية أساسية</a:t>
            </a:r>
          </a:p>
          <a:p>
            <a:r>
              <a:rPr lang="ar-SA" sz="2000" dirty="0" smtClean="0">
                <a:cs typeface="+mj-cs"/>
              </a:rPr>
              <a:t>الفصل الثاني :         المسألة الاقتصادية </a:t>
            </a:r>
          </a:p>
          <a:p>
            <a:pPr rtl="1"/>
            <a:r>
              <a:rPr lang="ar-SA" sz="2000" dirty="0" smtClean="0">
                <a:cs typeface="+mj-cs"/>
              </a:rPr>
              <a:t>الفصل الثالث :         المنفعة وسلوك المستهلك</a:t>
            </a:r>
          </a:p>
          <a:p>
            <a:r>
              <a:rPr lang="ar-SA" sz="2000" dirty="0" smtClean="0">
                <a:cs typeface="+mj-cs"/>
              </a:rPr>
              <a:t>الفصل الرابع :         الطلب والعرض وتوازن السوق</a:t>
            </a:r>
          </a:p>
          <a:p>
            <a:r>
              <a:rPr lang="ar-SA" sz="2000" dirty="0" smtClean="0">
                <a:cs typeface="+mj-cs"/>
              </a:rPr>
              <a:t>الفصل الخامس :       مرونات الطلب والعرض</a:t>
            </a:r>
          </a:p>
          <a:p>
            <a:r>
              <a:rPr lang="ar-SA" sz="2000" dirty="0" smtClean="0">
                <a:cs typeface="+mj-cs"/>
              </a:rPr>
              <a:t>الفصل السادس :       السياسات الحكومية </a:t>
            </a:r>
          </a:p>
          <a:p>
            <a:r>
              <a:rPr lang="ar-SA" sz="2000" dirty="0" smtClean="0">
                <a:cs typeface="+mj-cs"/>
              </a:rPr>
              <a:t>الفصل السابع :         نظرية الإنتاج</a:t>
            </a:r>
          </a:p>
          <a:p>
            <a:r>
              <a:rPr lang="ar-SA" sz="2000" dirty="0" smtClean="0">
                <a:cs typeface="+mj-cs"/>
              </a:rPr>
              <a:t>الفصل الثامن :         نظرية التكاليف</a:t>
            </a:r>
          </a:p>
          <a:p>
            <a:r>
              <a:rPr lang="ar-SA" sz="2000" dirty="0" smtClean="0">
                <a:cs typeface="+mj-cs"/>
              </a:rPr>
              <a:t>الفصل التاسع :         المنافسة التامة </a:t>
            </a:r>
          </a:p>
          <a:p>
            <a:r>
              <a:rPr lang="ar-SA" sz="2000" dirty="0" smtClean="0">
                <a:cs typeface="+mj-cs"/>
              </a:rPr>
              <a:t>الفصل العاشر:         الاحتكار التام </a:t>
            </a:r>
          </a:p>
          <a:p>
            <a:r>
              <a:rPr lang="ar-SA" sz="2000" dirty="0" smtClean="0">
                <a:cs typeface="+mj-cs"/>
              </a:rPr>
              <a:t>الفصل الحادي عشر: المنافسة غير التامة </a:t>
            </a:r>
          </a:p>
          <a:p>
            <a:r>
              <a:rPr lang="ar-SA" sz="2000" dirty="0" smtClean="0">
                <a:cs typeface="+mj-cs"/>
              </a:rPr>
              <a:t>الفصل الثاني عشر:   الطلب على عناصر الإنتاج</a:t>
            </a:r>
          </a:p>
          <a:p>
            <a:pPr rtl="1"/>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EC59580-0F2C-494C-ACBF-06E035FB03D9}" type="slidenum">
              <a:rPr lang="ar-SA" sz="1200" b="0">
                <a:solidFill>
                  <a:schemeClr val="bg1"/>
                </a:solidFill>
                <a:latin typeface="Calibri" pitchFamily="34" charset="0"/>
              </a:rPr>
              <a:pPr rtl="0" eaLnBrk="1" hangingPunct="1"/>
              <a:t>7</a:t>
            </a:fld>
            <a:endParaRPr lang="en-US" sz="1200" b="0">
              <a:solidFill>
                <a:schemeClr val="bg1"/>
              </a:solidFill>
              <a:latin typeface="Calibri" pitchFamily="34" charset="0"/>
            </a:endParaRPr>
          </a:p>
        </p:txBody>
      </p:sp>
      <p:sp>
        <p:nvSpPr>
          <p:cNvPr id="14339" name="Title 1"/>
          <p:cNvSpPr>
            <a:spLocks/>
          </p:cNvSpPr>
          <p:nvPr/>
        </p:nvSpPr>
        <p:spPr bwMode="auto">
          <a:xfrm>
            <a:off x="838200" y="546100"/>
            <a:ext cx="8534400"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4340" name="Content Placeholder 2"/>
          <p:cNvSpPr>
            <a:spLocks/>
          </p:cNvSpPr>
          <p:nvPr/>
        </p:nvSpPr>
        <p:spPr bwMode="auto">
          <a:xfrm>
            <a:off x="990600" y="1371600"/>
            <a:ext cx="8504238"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73050" indent="-273050" algn="just">
              <a:lnSpc>
                <a:spcPct val="110000"/>
              </a:lnSpc>
              <a:spcBef>
                <a:spcPct val="20000"/>
              </a:spcBef>
              <a:buFont typeface="Arial" pitchFamily="34" charset="0"/>
              <a:buChar char="•"/>
            </a:pPr>
            <a:endParaRPr lang="ar-SA" sz="2500" b="0">
              <a:solidFill>
                <a:srgbClr val="376092"/>
              </a:solidFill>
              <a:latin typeface="Calibri" pitchFamily="34" charset="0"/>
              <a:cs typeface="AL-Mohanad Bold" pitchFamily="2" charset="-78"/>
            </a:endParaRPr>
          </a:p>
        </p:txBody>
      </p:sp>
      <p:graphicFrame>
        <p:nvGraphicFramePr>
          <p:cNvPr id="7" name="Table 6"/>
          <p:cNvGraphicFramePr>
            <a:graphicFrameLocks noGrp="1"/>
          </p:cNvGraphicFramePr>
          <p:nvPr/>
        </p:nvGraphicFramePr>
        <p:xfrm>
          <a:off x="1371600" y="2362200"/>
          <a:ext cx="7086600" cy="222567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t>النشاط </a:t>
                      </a:r>
                      <a:endParaRPr lang="ar-SA" sz="1800" dirty="0"/>
                    </a:p>
                  </a:txBody>
                  <a:tcPr marT="45733" marB="45733"/>
                </a:tc>
                <a:tc>
                  <a:txBody>
                    <a:bodyPr/>
                    <a:lstStyle/>
                    <a:p>
                      <a:pPr algn="ctr" rtl="1"/>
                      <a:r>
                        <a:rPr lang="ar-SA" sz="1800" dirty="0" smtClean="0"/>
                        <a:t>الدرجة</a:t>
                      </a:r>
                      <a:endParaRPr lang="ar-SA" sz="1800" dirty="0"/>
                    </a:p>
                  </a:txBody>
                  <a:tcPr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  10 درجات</a:t>
                      </a:r>
                      <a:endParaRPr lang="en-US" sz="1800" dirty="0" smtClean="0"/>
                    </a:p>
                  </a:txBody>
                  <a:tcPr marT="45733" marB="45733"/>
                </a:tc>
              </a:tr>
              <a:tr h="370946">
                <a:tc>
                  <a:txBody>
                    <a:bodyPr/>
                    <a:lstStyle/>
                    <a:p>
                      <a:pPr algn="ctr" rtl="1"/>
                      <a:r>
                        <a:rPr lang="ar-SA" sz="1800" dirty="0" smtClean="0"/>
                        <a:t>حضور المحاضرات المسجلة والمحاضرات المباشرة</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  10 درجات</a:t>
                      </a:r>
                      <a:endParaRPr lang="en-US" sz="1800" dirty="0" smtClean="0"/>
                    </a:p>
                  </a:txBody>
                  <a:tcPr marT="45733" marB="45733"/>
                </a:tc>
              </a:tr>
              <a:tr h="370946">
                <a:tc>
                  <a:txBody>
                    <a:bodyPr/>
                    <a:lstStyle/>
                    <a:p>
                      <a:pPr algn="ctr" rtl="1"/>
                      <a:r>
                        <a:rPr lang="ar-SA" sz="1800" dirty="0" smtClean="0"/>
                        <a:t>الواجبات المنزلية </a:t>
                      </a:r>
                      <a:endParaRPr lang="ar-SA" sz="1800" dirty="0"/>
                    </a:p>
                  </a:txBody>
                  <a:tcPr marT="45733" marB="45733"/>
                </a:tc>
                <a:tc>
                  <a:txBody>
                    <a:bodyPr/>
                    <a:lstStyle/>
                    <a:p>
                      <a:pPr algn="ctr" rtl="1"/>
                      <a:r>
                        <a:rPr lang="ar-SA" sz="1800" dirty="0" smtClean="0"/>
                        <a:t>  10 درجات</a:t>
                      </a:r>
                      <a:endParaRPr lang="ar-SA" sz="1800" dirty="0"/>
                    </a:p>
                  </a:txBody>
                  <a:tcPr marT="45733" marB="45733"/>
                </a:tc>
              </a:tr>
              <a:tr h="370946">
                <a:tc>
                  <a:txBody>
                    <a:bodyPr/>
                    <a:lstStyle/>
                    <a:p>
                      <a:pPr algn="ctr" rtl="1"/>
                      <a:r>
                        <a:rPr lang="ar-SA" sz="1800" b="1" dirty="0" smtClean="0"/>
                        <a:t>الاختبار النهائي </a:t>
                      </a:r>
                      <a:endParaRPr lang="ar-SA" sz="1800" b="1" dirty="0"/>
                    </a:p>
                  </a:txBody>
                  <a:tcPr marT="45733" marB="45733"/>
                </a:tc>
                <a:tc>
                  <a:txBody>
                    <a:bodyPr/>
                    <a:lstStyle/>
                    <a:p>
                      <a:pPr algn="ctr" rtl="1"/>
                      <a:r>
                        <a:rPr lang="ar-SA" sz="1800" b="1" dirty="0" smtClean="0"/>
                        <a:t>70 درجة</a:t>
                      </a:r>
                      <a:endParaRPr lang="ar-SA" sz="1800" b="1" dirty="0"/>
                    </a:p>
                  </a:txBody>
                  <a:tcPr marT="45733" marB="45733"/>
                </a:tc>
              </a:tr>
              <a:tr h="370946">
                <a:tc>
                  <a:txBody>
                    <a:bodyPr/>
                    <a:lstStyle/>
                    <a:p>
                      <a:pPr algn="ctr" rtl="1"/>
                      <a:r>
                        <a:rPr lang="ar-SA" sz="1800" b="1" dirty="0" smtClean="0"/>
                        <a:t>المجموع النهائي </a:t>
                      </a:r>
                      <a:endParaRPr lang="ar-SA" sz="1800" b="1" dirty="0"/>
                    </a:p>
                  </a:txBody>
                  <a:tcPr marT="45733" marB="45733"/>
                </a:tc>
                <a:tc>
                  <a:txBody>
                    <a:bodyPr/>
                    <a:lstStyle/>
                    <a:p>
                      <a:pPr algn="ctr" rtl="1"/>
                      <a:r>
                        <a:rPr lang="ar-SA" sz="1800" b="1" dirty="0" smtClean="0"/>
                        <a:t>100 درجة</a:t>
                      </a:r>
                      <a:endParaRPr lang="ar-SA" sz="1800" b="1" dirty="0"/>
                    </a:p>
                  </a:txBody>
                  <a:tcPr marT="45733" marB="45733"/>
                </a:tc>
              </a:tr>
            </a:tbl>
          </a:graphicData>
        </a:graphic>
      </p:graphicFrame>
      <p:sp>
        <p:nvSpPr>
          <p:cNvPr id="8" name="Title 1"/>
          <p:cNvSpPr>
            <a:spLocks noGrp="1"/>
          </p:cNvSpPr>
          <p:nvPr>
            <p:ph type="title" idx="4294967295"/>
          </p:nvPr>
        </p:nvSpPr>
        <p:spPr>
          <a:xfrm>
            <a:off x="228600" y="152400"/>
            <a:ext cx="8915400" cy="1143000"/>
          </a:xfrm>
        </p:spPr>
        <p:txBody>
          <a:bodyPr/>
          <a:lstStyle/>
          <a:p>
            <a:pPr rtl="1" eaLnBrk="1" hangingPunct="1"/>
            <a:r>
              <a:rPr lang="en-US" dirty="0" smtClean="0">
                <a:solidFill>
                  <a:srgbClr val="0000FF"/>
                </a:solidFill>
              </a:rPr>
              <a:t>6</a:t>
            </a:r>
            <a:r>
              <a:rPr lang="ar-SA" dirty="0" smtClean="0">
                <a:solidFill>
                  <a:srgbClr val="0000FF"/>
                </a:solidFill>
              </a:rPr>
              <a:t>/ التقييم </a:t>
            </a:r>
            <a:r>
              <a:rPr lang="en-US" dirty="0" smtClean="0">
                <a:solidFill>
                  <a:srgbClr val="0000FF"/>
                </a:solidFill>
              </a:rPr>
              <a:t>Evaluation </a:t>
            </a:r>
            <a:endParaRPr lang="ar-SA" dirty="0" smtClean="0">
              <a:solidFill>
                <a:schemeClr val="tx2">
                  <a:lumMod val="75000"/>
                </a:schemeClr>
              </a:solidFill>
              <a:cs typeface="Arial" pitchFamily="34" charset="0"/>
            </a:endParaRPr>
          </a:p>
        </p:txBody>
      </p:sp>
    </p:spTree>
    <p:extLst>
      <p:ext uri="{BB962C8B-B14F-4D97-AF65-F5344CB8AC3E}">
        <p14:creationId xmlns:p14="http://schemas.microsoft.com/office/powerpoint/2010/main" xmlns="" val="41906126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en-US" dirty="0" smtClean="0">
                <a:solidFill>
                  <a:srgbClr val="0000FF"/>
                </a:solidFill>
              </a:rPr>
              <a:t>7</a:t>
            </a:r>
            <a:r>
              <a:rPr lang="ar-SA" dirty="0" smtClean="0">
                <a:solidFill>
                  <a:srgbClr val="0000FF"/>
                </a:solidFill>
              </a:rPr>
              <a:t>/ التقديرات </a:t>
            </a:r>
            <a:r>
              <a:rPr lang="en-US" dirty="0" smtClean="0">
                <a:solidFill>
                  <a:srgbClr val="0000FF"/>
                </a:solidFill>
              </a:rPr>
              <a:t>Grading</a:t>
            </a:r>
            <a:endParaRPr lang="en-US" dirty="0">
              <a:solidFill>
                <a:srgbClr val="0000FF"/>
              </a:solidFill>
            </a:endParaRPr>
          </a:p>
        </p:txBody>
      </p:sp>
      <p:sp>
        <p:nvSpPr>
          <p:cNvPr id="3" name="Content Placeholder 2"/>
          <p:cNvSpPr>
            <a:spLocks noGrp="1"/>
          </p:cNvSpPr>
          <p:nvPr>
            <p:ph idx="1"/>
          </p:nvPr>
        </p:nvSpPr>
        <p:spPr/>
        <p:txBody>
          <a:bodyPr/>
          <a:lstStyle/>
          <a:p>
            <a:pPr rtl="1"/>
            <a:r>
              <a:rPr lang="ar-SA" b="1" dirty="0" smtClean="0"/>
              <a:t>90 – 100</a:t>
            </a:r>
            <a:r>
              <a:rPr lang="en-US" dirty="0" smtClean="0"/>
              <a:t>A / A+ </a:t>
            </a:r>
            <a:r>
              <a:rPr lang="en-US" b="1" dirty="0" smtClean="0"/>
              <a:t>:</a:t>
            </a:r>
            <a:r>
              <a:rPr lang="ar-SA" b="1" dirty="0" smtClean="0"/>
              <a:t> </a:t>
            </a:r>
            <a:r>
              <a:rPr lang="ar-SA" sz="2400" dirty="0" smtClean="0"/>
              <a:t>(أداء متميز واستجابة مرتفعة لمحتوى المقرر</a:t>
            </a:r>
            <a:r>
              <a:rPr lang="en-US" sz="2400" dirty="0" smtClean="0"/>
              <a:t> </a:t>
            </a:r>
            <a:r>
              <a:rPr lang="ar-SA" sz="2400" dirty="0" smtClean="0"/>
              <a:t>وتطبيقاته)</a:t>
            </a:r>
            <a:endParaRPr lang="en-US" sz="2400" dirty="0" smtClean="0"/>
          </a:p>
          <a:p>
            <a:pPr rtl="1"/>
            <a:r>
              <a:rPr lang="ar-SA" b="1" dirty="0" smtClean="0"/>
              <a:t>80 – 89</a:t>
            </a:r>
            <a:r>
              <a:rPr lang="en-US" b="1" dirty="0" smtClean="0"/>
              <a:t> :</a:t>
            </a:r>
            <a:r>
              <a:rPr lang="ar-SA" b="1" dirty="0" smtClean="0"/>
              <a:t> </a:t>
            </a:r>
            <a:r>
              <a:rPr lang="en-US" dirty="0" smtClean="0"/>
              <a:t>B / B+</a:t>
            </a:r>
            <a:r>
              <a:rPr lang="ar-SA" dirty="0" smtClean="0"/>
              <a:t>  </a:t>
            </a:r>
            <a:r>
              <a:rPr lang="ar-SA" sz="2400" dirty="0" smtClean="0"/>
              <a:t>(أداء جيد بوجه عام في كافة عناصر المقرر وتطبيقاته)</a:t>
            </a:r>
            <a:endParaRPr lang="en-US" sz="2400" dirty="0" smtClean="0"/>
          </a:p>
          <a:p>
            <a:pPr rtl="1"/>
            <a:r>
              <a:rPr lang="ar-SA" b="1" dirty="0" smtClean="0"/>
              <a:t>70 – 79</a:t>
            </a:r>
            <a:r>
              <a:rPr lang="en-US" b="1" dirty="0" smtClean="0"/>
              <a:t>:</a:t>
            </a:r>
            <a:r>
              <a:rPr lang="ar-SA" b="1" dirty="0" smtClean="0"/>
              <a:t> </a:t>
            </a:r>
            <a:r>
              <a:rPr lang="en-US" dirty="0" smtClean="0"/>
              <a:t>C / C+</a:t>
            </a:r>
            <a:r>
              <a:rPr lang="ar-SA" dirty="0" smtClean="0"/>
              <a:t>   </a:t>
            </a:r>
            <a:r>
              <a:rPr lang="ar-SA" sz="2400" dirty="0" smtClean="0"/>
              <a:t>(أداء متوسط بوجه عام واستجابة محدودة لمحتوى المقرر)</a:t>
            </a:r>
            <a:endParaRPr lang="en-US" sz="2400" dirty="0" smtClean="0"/>
          </a:p>
          <a:p>
            <a:pPr rtl="1"/>
            <a:r>
              <a:rPr lang="ar-SA" b="1" dirty="0" smtClean="0"/>
              <a:t>60 – 69</a:t>
            </a:r>
            <a:r>
              <a:rPr lang="en-US" b="1" dirty="0" smtClean="0"/>
              <a:t> :</a:t>
            </a:r>
            <a:r>
              <a:rPr lang="ar-SA" b="1" dirty="0" smtClean="0"/>
              <a:t> </a:t>
            </a:r>
            <a:r>
              <a:rPr lang="en-US" dirty="0" smtClean="0"/>
              <a:t>D / D+</a:t>
            </a:r>
            <a:r>
              <a:rPr lang="ar-SA" dirty="0" smtClean="0"/>
              <a:t>  </a:t>
            </a:r>
            <a:r>
              <a:rPr lang="ar-SA" sz="2400" dirty="0" smtClean="0"/>
              <a:t>(أداء أقل من المتوسط واستجابة ضعيفة لمحتوى المقرر)</a:t>
            </a:r>
            <a:endParaRPr lang="en-US" sz="2400" dirty="0" smtClean="0"/>
          </a:p>
          <a:p>
            <a:pPr rtl="1"/>
            <a:r>
              <a:rPr lang="ar-SA" b="1" dirty="0" smtClean="0"/>
              <a:t>اقل من 60</a:t>
            </a:r>
            <a:r>
              <a:rPr lang="en-US" b="1" dirty="0" smtClean="0"/>
              <a:t> :</a:t>
            </a:r>
            <a:r>
              <a:rPr lang="ar-SA" b="1" dirty="0" smtClean="0"/>
              <a:t>  </a:t>
            </a:r>
            <a:r>
              <a:rPr lang="en-US" dirty="0" smtClean="0"/>
              <a:t>F</a:t>
            </a:r>
            <a:r>
              <a:rPr lang="ar-SA" dirty="0" smtClean="0"/>
              <a:t>       </a:t>
            </a:r>
            <a:r>
              <a:rPr lang="ar-SA" sz="2400" dirty="0" smtClean="0"/>
              <a:t>(أداء ضعيف جداً وعدم استجابة لمحتوى المقرر وللتطبيقات)</a:t>
            </a:r>
            <a:endParaRPr lang="en-US" sz="2400" dirty="0" smtClean="0"/>
          </a:p>
          <a:p>
            <a:pPr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F2CE5AF-F6F2-4F5C-BE59-FB2036321267}" type="slidenum">
              <a:rPr lang="ar-SA" sz="1200" b="0">
                <a:solidFill>
                  <a:schemeClr val="bg1"/>
                </a:solidFill>
                <a:latin typeface="Calibri" pitchFamily="34" charset="0"/>
              </a:rPr>
              <a:pPr rtl="0" eaLnBrk="1" hangingPunct="1"/>
              <a:t>9</a:t>
            </a:fld>
            <a:endParaRPr lang="en-US" sz="1200" b="0">
              <a:solidFill>
                <a:schemeClr val="bg1"/>
              </a:solidFill>
              <a:latin typeface="Calibri" pitchFamily="34" charset="0"/>
            </a:endParaRPr>
          </a:p>
        </p:txBody>
      </p:sp>
      <p:sp>
        <p:nvSpPr>
          <p:cNvPr id="15363" name="Title 1"/>
          <p:cNvSpPr>
            <a:spLocks/>
          </p:cNvSpPr>
          <p:nvPr/>
        </p:nvSpPr>
        <p:spPr bwMode="auto">
          <a:xfrm>
            <a:off x="838200" y="120650"/>
            <a:ext cx="8534400"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5364" name="Rectangle 4"/>
          <p:cNvSpPr>
            <a:spLocks noChangeArrowheads="1"/>
          </p:cNvSpPr>
          <p:nvPr/>
        </p:nvSpPr>
        <p:spPr bwMode="auto">
          <a:xfrm>
            <a:off x="762000" y="1524000"/>
            <a:ext cx="8458200" cy="47089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ar-SA" sz="2000" dirty="0">
                <a:solidFill>
                  <a:srgbClr val="0070C0"/>
                </a:solidFill>
              </a:rPr>
              <a:t>الساعات المكتبية:</a:t>
            </a:r>
          </a:p>
          <a:p>
            <a:endParaRPr lang="ar-SA" sz="2800" dirty="0"/>
          </a:p>
          <a:p>
            <a:endParaRPr lang="ar-SA" sz="2800" dirty="0">
              <a:solidFill>
                <a:srgbClr val="FF0000"/>
              </a:solidFill>
            </a:endParaRPr>
          </a:p>
          <a:p>
            <a:endParaRPr lang="ar-SA" sz="2800" dirty="0">
              <a:solidFill>
                <a:srgbClr val="FF0000"/>
              </a:solidFill>
            </a:endParaRPr>
          </a:p>
          <a:p>
            <a:endParaRPr lang="ar-SA" sz="2800" dirty="0">
              <a:solidFill>
                <a:srgbClr val="FF0000"/>
              </a:solidFill>
            </a:endParaRPr>
          </a:p>
          <a:p>
            <a:r>
              <a:rPr lang="ar-SA" sz="2000" dirty="0">
                <a:solidFill>
                  <a:srgbClr val="0070C0"/>
                </a:solidFill>
              </a:rPr>
              <a:t>رقم جوال المقرر:</a:t>
            </a:r>
            <a:endParaRPr lang="en-US" sz="2000" dirty="0">
              <a:solidFill>
                <a:srgbClr val="0070C0"/>
              </a:solidFill>
            </a:endParaRPr>
          </a:p>
          <a:p>
            <a:pPr algn="ctr"/>
            <a:r>
              <a:rPr lang="ar-SA" sz="2800" b="1" dirty="0" smtClean="0">
                <a:solidFill>
                  <a:srgbClr val="0000FF"/>
                </a:solidFill>
              </a:rPr>
              <a:t>0506679594</a:t>
            </a:r>
          </a:p>
          <a:p>
            <a:pPr algn="ctr"/>
            <a:r>
              <a:rPr lang="ar-SA" sz="2800" b="1" dirty="0" smtClean="0"/>
              <a:t>تليفون: </a:t>
            </a:r>
            <a:r>
              <a:rPr lang="ar-SA" sz="2800" dirty="0" smtClean="0">
                <a:solidFill>
                  <a:srgbClr val="0000FF"/>
                </a:solidFill>
              </a:rPr>
              <a:t>5800000</a:t>
            </a:r>
            <a:r>
              <a:rPr lang="ar-SA" sz="2800" b="1" dirty="0" smtClean="0"/>
              <a:t> تحويله </a:t>
            </a:r>
            <a:r>
              <a:rPr lang="ar-SA" sz="2800" dirty="0" smtClean="0">
                <a:solidFill>
                  <a:srgbClr val="0000FF"/>
                </a:solidFill>
              </a:rPr>
              <a:t>1761</a:t>
            </a:r>
            <a:r>
              <a:rPr lang="ar-SA" sz="2800" b="1" dirty="0" smtClean="0">
                <a:solidFill>
                  <a:srgbClr val="FF0000"/>
                </a:solidFill>
              </a:rPr>
              <a:t> </a:t>
            </a:r>
            <a:r>
              <a:rPr lang="ar-SA" sz="2800" b="1" dirty="0" smtClean="0"/>
              <a:t>المكتب :</a:t>
            </a:r>
            <a:r>
              <a:rPr lang="ar-SA" sz="2800" dirty="0" smtClean="0">
                <a:solidFill>
                  <a:srgbClr val="0000FF"/>
                </a:solidFill>
              </a:rPr>
              <a:t>1026</a:t>
            </a:r>
            <a:r>
              <a:rPr lang="ar-SA" sz="2800" b="1" dirty="0" smtClean="0">
                <a:solidFill>
                  <a:srgbClr val="0000FF"/>
                </a:solidFill>
              </a:rPr>
              <a:t> </a:t>
            </a:r>
            <a:r>
              <a:rPr lang="ar-SA" sz="2800" dirty="0"/>
              <a:t> </a:t>
            </a:r>
            <a:endParaRPr lang="en-US" sz="2800" dirty="0"/>
          </a:p>
          <a:p>
            <a:r>
              <a:rPr lang="ar-SA" sz="1600" dirty="0">
                <a:solidFill>
                  <a:srgbClr val="FF0000"/>
                </a:solidFill>
              </a:rPr>
              <a:t>سيكون الجوال مفتوح في الأوقات المحددة بعالية وسيتم إغلاقة خارج هذه الأوقات، لذا على الجميع التقيد بهذه المواعيد</a:t>
            </a:r>
          </a:p>
          <a:p>
            <a:endParaRPr lang="ar-SA" sz="2800" dirty="0"/>
          </a:p>
          <a:p>
            <a:r>
              <a:rPr lang="ar-SA" sz="2000" dirty="0">
                <a:solidFill>
                  <a:srgbClr val="0070C0"/>
                </a:solidFill>
              </a:rPr>
              <a:t>البريد </a:t>
            </a:r>
            <a:r>
              <a:rPr lang="ar-SA" sz="2000" dirty="0" smtClean="0">
                <a:solidFill>
                  <a:srgbClr val="0070C0"/>
                </a:solidFill>
              </a:rPr>
              <a:t>الإلكتروني:</a:t>
            </a:r>
            <a:r>
              <a:rPr lang="en-US" sz="2000" dirty="0" smtClean="0">
                <a:solidFill>
                  <a:srgbClr val="0000FF"/>
                </a:solidFill>
              </a:rPr>
              <a:t> </a:t>
            </a:r>
            <a:r>
              <a:rPr lang="en-US" sz="2000" dirty="0" smtClean="0">
                <a:solidFill>
                  <a:srgbClr val="0000FF"/>
                </a:solidFill>
                <a:hlinkClick r:id="rId2"/>
              </a:rPr>
              <a:t>hghassan@kfu.edu.sa</a:t>
            </a:r>
            <a:r>
              <a:rPr lang="en-US" sz="2000" dirty="0" smtClean="0">
                <a:solidFill>
                  <a:srgbClr val="0000FF"/>
                </a:solidFill>
              </a:rPr>
              <a:t>    </a:t>
            </a:r>
            <a:endParaRPr lang="en-US" sz="2000" dirty="0">
              <a:solidFill>
                <a:srgbClr val="0070C0"/>
              </a:solidFill>
            </a:endParaRPr>
          </a:p>
          <a:p>
            <a:pPr algn="ctr"/>
            <a:r>
              <a:rPr lang="ar-SA" sz="2800" dirty="0"/>
              <a:t> </a:t>
            </a:r>
            <a:endParaRPr lang="en-US" sz="2800" dirty="0"/>
          </a:p>
        </p:txBody>
      </p:sp>
      <p:graphicFrame>
        <p:nvGraphicFramePr>
          <p:cNvPr id="7" name="Table 6"/>
          <p:cNvGraphicFramePr>
            <a:graphicFrameLocks noGrp="1"/>
          </p:cNvGraphicFramePr>
          <p:nvPr/>
        </p:nvGraphicFramePr>
        <p:xfrm>
          <a:off x="2438400" y="1905000"/>
          <a:ext cx="4572000" cy="1482724"/>
        </p:xfrm>
        <a:graphic>
          <a:graphicData uri="http://schemas.openxmlformats.org/drawingml/2006/table">
            <a:tbl>
              <a:tblPr rtl="1" firstRow="1" bandRow="1">
                <a:tableStyleId>{5C22544A-7EE6-4342-B048-85BDC9FD1C3A}</a:tableStyleId>
              </a:tblPr>
              <a:tblGrid>
                <a:gridCol w="2286000"/>
                <a:gridCol w="2286000"/>
              </a:tblGrid>
              <a:tr h="370681">
                <a:tc>
                  <a:txBody>
                    <a:bodyPr/>
                    <a:lstStyle/>
                    <a:p>
                      <a:pPr algn="ctr" rtl="1"/>
                      <a:r>
                        <a:rPr lang="ar-SA" sz="1800" dirty="0" smtClean="0"/>
                        <a:t>اليوم</a:t>
                      </a:r>
                      <a:endParaRPr lang="ar-SA" sz="1800" dirty="0"/>
                    </a:p>
                  </a:txBody>
                  <a:tcPr marT="45700" marB="45700"/>
                </a:tc>
                <a:tc>
                  <a:txBody>
                    <a:bodyPr/>
                    <a:lstStyle/>
                    <a:p>
                      <a:pPr algn="ctr" rtl="1"/>
                      <a:r>
                        <a:rPr lang="ar-SA" sz="1800" dirty="0" smtClean="0"/>
                        <a:t>الوقت</a:t>
                      </a:r>
                      <a:endParaRPr lang="ar-SA" sz="1800" dirty="0"/>
                    </a:p>
                  </a:txBody>
                  <a:tcPr marT="45700" marB="45700"/>
                </a:tc>
              </a:tr>
              <a:tr h="370681">
                <a:tc>
                  <a:txBody>
                    <a:bodyPr/>
                    <a:lstStyle/>
                    <a:p>
                      <a:pPr algn="ctr" rtl="1"/>
                      <a:r>
                        <a:rPr lang="ar-SA" sz="1800" dirty="0" smtClean="0"/>
                        <a:t>الأحد</a:t>
                      </a:r>
                      <a:endParaRPr lang="ar-SA" sz="1800" dirty="0"/>
                    </a:p>
                  </a:txBody>
                  <a:tcPr marT="45700" marB="45700"/>
                </a:tc>
                <a:tc>
                  <a:txBody>
                    <a:bodyPr/>
                    <a:lstStyle/>
                    <a:p>
                      <a:pPr algn="ctr" rtl="1"/>
                      <a:r>
                        <a:rPr lang="ar-SA" sz="1800" dirty="0" smtClean="0"/>
                        <a:t>9-10.30 </a:t>
                      </a:r>
                      <a:r>
                        <a:rPr lang="ar-SA" sz="1800" dirty="0" err="1" smtClean="0"/>
                        <a:t>ص</a:t>
                      </a:r>
                      <a:endParaRPr lang="ar-SA" sz="1800" dirty="0"/>
                    </a:p>
                  </a:txBody>
                  <a:tcPr marT="45700" marB="45700"/>
                </a:tc>
              </a:tr>
              <a:tr h="370681">
                <a:tc>
                  <a:txBody>
                    <a:bodyPr/>
                    <a:lstStyle/>
                    <a:p>
                      <a:pPr algn="ctr" rtl="1"/>
                      <a:r>
                        <a:rPr lang="ar-SA" sz="1800" smtClean="0"/>
                        <a:t>الثلاثاء</a:t>
                      </a:r>
                      <a:endParaRPr lang="ar-SA" sz="1800" dirty="0"/>
                    </a:p>
                  </a:txBody>
                  <a:tcPr marT="45700" marB="45700"/>
                </a:tc>
                <a:tc>
                  <a:txBody>
                    <a:bodyPr/>
                    <a:lstStyle/>
                    <a:p>
                      <a:pPr algn="ctr" rtl="1"/>
                      <a:r>
                        <a:rPr lang="ar-SA" sz="1800" dirty="0" smtClean="0"/>
                        <a:t>9-10.30 </a:t>
                      </a:r>
                      <a:r>
                        <a:rPr lang="ar-SA" sz="1800" dirty="0" err="1" smtClean="0"/>
                        <a:t>ص</a:t>
                      </a:r>
                      <a:endParaRPr lang="ar-SA" sz="1800" dirty="0"/>
                    </a:p>
                  </a:txBody>
                  <a:tcPr marT="45700" marB="45700"/>
                </a:tc>
              </a:tr>
              <a:tr h="370681">
                <a:tc>
                  <a:txBody>
                    <a:bodyPr/>
                    <a:lstStyle/>
                    <a:p>
                      <a:pPr algn="ctr" rtl="1"/>
                      <a:endParaRPr lang="ar-SA" sz="1800" dirty="0"/>
                    </a:p>
                  </a:txBody>
                  <a:tcPr marT="45700" marB="45700"/>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txBody>
                  <a:tcPr marT="45700" marB="45700"/>
                </a:tc>
              </a:tr>
            </a:tbl>
          </a:graphicData>
        </a:graphic>
      </p:graphicFrame>
      <p:sp>
        <p:nvSpPr>
          <p:cNvPr id="8" name="Title 1"/>
          <p:cNvSpPr>
            <a:spLocks noGrp="1"/>
          </p:cNvSpPr>
          <p:nvPr>
            <p:ph type="title" idx="4294967295"/>
          </p:nvPr>
        </p:nvSpPr>
        <p:spPr>
          <a:xfrm>
            <a:off x="-381000" y="152400"/>
            <a:ext cx="9677400" cy="1143000"/>
          </a:xfrm>
        </p:spPr>
        <p:txBody>
          <a:bodyPr/>
          <a:lstStyle/>
          <a:p>
            <a:pPr eaLnBrk="1" hangingPunct="1"/>
            <a:r>
              <a:rPr lang="ar-SA" sz="4200" dirty="0">
                <a:solidFill>
                  <a:schemeClr val="tx2">
                    <a:lumMod val="75000"/>
                  </a:schemeClr>
                </a:solidFill>
                <a:cs typeface="Arial" pitchFamily="34" charset="0"/>
              </a:rPr>
              <a:t>الساعات المكتبية وجوال المقرر والبريد الإلكتروني: </a:t>
            </a:r>
            <a:endParaRPr lang="ar-SA" sz="4200" dirty="0" smtClean="0">
              <a:solidFill>
                <a:schemeClr val="tx2">
                  <a:lumMod val="75000"/>
                </a:schemeClr>
              </a:solidFill>
              <a:cs typeface="Arial" pitchFamily="34" charset="0"/>
            </a:endParaRPr>
          </a:p>
        </p:txBody>
      </p:sp>
      <p:sp>
        <p:nvSpPr>
          <p:cNvPr id="9" name="Slide Number Placeholder 3"/>
          <p:cNvSpPr txBox="1">
            <a:spLocks/>
          </p:cNvSpPr>
          <p:nvPr/>
        </p:nvSpPr>
        <p:spPr bwMode="auto">
          <a:xfrm>
            <a:off x="9220200" y="64770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9</a:t>
            </a:fld>
            <a:r>
              <a:rPr lang="en-US" sz="1200" dirty="0" smtClean="0">
                <a:solidFill>
                  <a:schemeClr val="bg1"/>
                </a:solidFill>
              </a:rPr>
              <a:t> [ </a:t>
            </a:r>
          </a:p>
        </p:txBody>
      </p:sp>
      <p:sp>
        <p:nvSpPr>
          <p:cNvPr id="10" name="Footer Placeholder 4"/>
          <p:cNvSpPr>
            <a:spLocks noGrp="1"/>
          </p:cNvSpPr>
          <p:nvPr/>
        </p:nvSpPr>
        <p:spPr bwMode="auto">
          <a:xfrm>
            <a:off x="4343400" y="6400800"/>
            <a:ext cx="2133600" cy="457200"/>
          </a:xfrm>
          <a:prstGeom prst="rect">
            <a:avLst/>
          </a:prstGeom>
          <a:noFill/>
          <a:ln w="9525">
            <a:noFill/>
            <a:miter lim="800000"/>
            <a:headEnd/>
            <a:tailEnd/>
          </a:ln>
        </p:spPr>
        <p:txBody>
          <a:bodyPr anchor="ctr"/>
          <a:lstStyle/>
          <a:p>
            <a:r>
              <a:rPr lang="ar-SA" sz="1600" b="1" dirty="0" smtClean="0">
                <a:solidFill>
                  <a:schemeClr val="bg1"/>
                </a:solidFill>
              </a:rPr>
              <a:t>  </a:t>
            </a:r>
            <a:r>
              <a:rPr lang="ar-SA" sz="1600" b="1" dirty="0">
                <a:solidFill>
                  <a:schemeClr val="bg1"/>
                </a:solidFill>
              </a:rPr>
              <a:t>د . عدنان الملحم</a:t>
            </a:r>
            <a:endParaRPr lang="en-US" sz="1600" b="1" dirty="0">
              <a:solidFill>
                <a:schemeClr val="bg1"/>
              </a:solidFill>
            </a:endParaRPr>
          </a:p>
        </p:txBody>
      </p:sp>
    </p:spTree>
    <p:extLst>
      <p:ext uri="{BB962C8B-B14F-4D97-AF65-F5344CB8AC3E}">
        <p14:creationId xmlns="" xmlns:p14="http://schemas.microsoft.com/office/powerpoint/2010/main" val="10807897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2610</TotalTime>
  <Words>444</Words>
  <Application>Microsoft Office PowerPoint</Application>
  <PresentationFormat>A4 Paper (210x297 mm)</PresentationFormat>
  <Paragraphs>83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المحاضرة التمهيدية</vt:lpstr>
      <vt:lpstr>2/ وصف المقرر Course Description</vt:lpstr>
      <vt:lpstr>3/ أهداف المقرر Course Objectives</vt:lpstr>
      <vt:lpstr>4/ مواد المقرر Course Materials</vt:lpstr>
      <vt:lpstr>5/ محتويات المقرر Course Contents</vt:lpstr>
      <vt:lpstr>6/ التقييم Evaluation </vt:lpstr>
      <vt:lpstr>7/ التقديرات Grading</vt:lpstr>
      <vt:lpstr>الساعات المكتبية وجوال المقرر والبريد الإلكتروني: </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122</cp:revision>
  <dcterms:created xsi:type="dcterms:W3CDTF">2009-10-14T19:14:34Z</dcterms:created>
  <dcterms:modified xsi:type="dcterms:W3CDTF">2011-03-07T10:47:40Z</dcterms:modified>
</cp:coreProperties>
</file>