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59" r:id="rId5"/>
    <p:sldId id="288" r:id="rId6"/>
    <p:sldId id="287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AD9968"/>
    <a:srgbClr val="3B84AF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الاقتصاد الجزئي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د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.</a:t>
            </a: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حسن بلقاسم غصان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9144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السياسات الحكومية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0000FF"/>
                </a:solidFill>
              </a:rPr>
              <a:t>عناصر المحاضرة </a:t>
            </a:r>
            <a:r>
              <a:rPr lang="ar-SA" sz="4000" dirty="0" smtClean="0">
                <a:solidFill>
                  <a:srgbClr val="0000FF"/>
                </a:solidFill>
              </a:rPr>
              <a:t>7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114799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سياسات تحديد الأسعار والأجور</a:t>
            </a: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تحديد الحد الأعلى للأسعار</a:t>
            </a: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تأثير تحديد الحد الأعلى للأسعار</a:t>
            </a: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تحديد الحد الأدنى للأسعار</a:t>
            </a: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تأثير تحديد الحد الأدنى للأجور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السياسات الضريبية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سياسات استقرار دخول المزارعين </a:t>
            </a:r>
          </a:p>
          <a:p>
            <a:pPr lvl="1"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أثر تقلبات الإنتاج على دخول المزارعين 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200" b="1" dirty="0" smtClean="0">
                <a:cs typeface="Arial" pitchFamily="34" charset="0"/>
              </a:rPr>
              <a:t>سياسات استقرار أسعار المنتجات الزراعية</a:t>
            </a:r>
            <a:r>
              <a:rPr lang="en-US" sz="2200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ar-BH" sz="4000" dirty="0" smtClean="0">
                <a:solidFill>
                  <a:srgbClr val="0000FF"/>
                </a:solidFill>
              </a:rPr>
              <a:t>سياسات تحديد الأسعار والأجور</a:t>
            </a:r>
            <a:endParaRPr 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419600"/>
          </a:xfrm>
        </p:spPr>
        <p:txBody>
          <a:bodyPr/>
          <a:lstStyle/>
          <a:p>
            <a:pPr eaLnBrk="1" hangingPunct="1"/>
            <a:r>
              <a:rPr lang="ar-SA" sz="2600" b="1" dirty="0" smtClean="0">
                <a:solidFill>
                  <a:srgbClr val="0000FF"/>
                </a:solidFill>
                <a:cs typeface="Arial" pitchFamily="34" charset="0"/>
              </a:rPr>
              <a:t>تحديد الحد الأعلى للأسعار</a:t>
            </a:r>
          </a:p>
          <a:p>
            <a:pPr rtl="1" eaLnBrk="1" hangingPunct="1"/>
            <a:r>
              <a:rPr lang="ar-BH" sz="2400" dirty="0" smtClean="0"/>
              <a:t>تشريع الحد الأعلى للسعر هو قانون يلزم المتعاملين في سوق سلعة معينة بعدم زيادة السعر عن المستوى المنصوص عليه.</a:t>
            </a:r>
            <a:endParaRPr lang="en-US" sz="2400" dirty="0" smtClean="0"/>
          </a:p>
          <a:p>
            <a:pPr rtl="1" eaLnBrk="1" hangingPunct="1"/>
            <a:r>
              <a:rPr lang="ar-BH" sz="2400" dirty="0" smtClean="0"/>
              <a:t>يوضح </a:t>
            </a:r>
            <a:r>
              <a:rPr lang="ar-SA" sz="2400" dirty="0" smtClean="0"/>
              <a:t>الرسم البياني التالي حالة </a:t>
            </a:r>
            <a:r>
              <a:rPr lang="ar-BH" sz="2400" dirty="0" smtClean="0"/>
              <a:t>التوازن </a:t>
            </a:r>
            <a:r>
              <a:rPr lang="ar-SA" sz="2400" dirty="0" smtClean="0"/>
              <a:t>قبل تدخل الحكومة </a:t>
            </a:r>
            <a:r>
              <a:rPr lang="ar-BH" sz="2400" dirty="0" smtClean="0"/>
              <a:t>في سوق استئجار المساكن في إحدى المدن، حيث أن متوسط الإيجار عند التوازن هو </a:t>
            </a:r>
            <a:r>
              <a:rPr lang="en-US" sz="2400" dirty="0" smtClean="0"/>
              <a:t>R</a:t>
            </a:r>
            <a:r>
              <a:rPr lang="en-US" sz="2400" baseline="-25000" dirty="0" smtClean="0"/>
              <a:t>1</a:t>
            </a:r>
            <a:r>
              <a:rPr lang="ar-BH" sz="2400" dirty="0" smtClean="0"/>
              <a:t> وعدد المساكن </a:t>
            </a:r>
            <a:r>
              <a:rPr lang="ar-SA" sz="2400" dirty="0" smtClean="0"/>
              <a:t>التوازني </a:t>
            </a:r>
            <a:r>
              <a:rPr lang="ar-BH" sz="2400" dirty="0" smtClean="0"/>
              <a:t>هو </a:t>
            </a:r>
            <a:r>
              <a:rPr lang="en-US" sz="2400" dirty="0" smtClean="0"/>
              <a:t>X</a:t>
            </a:r>
            <a:r>
              <a:rPr lang="en-US" sz="2400" baseline="-25000" dirty="0" smtClean="0"/>
              <a:t>1</a:t>
            </a:r>
            <a:r>
              <a:rPr lang="ar-BH" sz="2400" dirty="0" smtClean="0"/>
              <a:t>.</a:t>
            </a:r>
            <a:endParaRPr lang="en-US" sz="2400" dirty="0" smtClean="0"/>
          </a:p>
          <a:p>
            <a:pPr rtl="1" eaLnBrk="1" hangingPunct="1"/>
            <a:endParaRPr lang="en-US" sz="2400" dirty="0" smtClean="0"/>
          </a:p>
          <a:p>
            <a:pPr rtl="1" eaLnBrk="1" hangingPunct="1"/>
            <a:r>
              <a:rPr lang="ar-BH" sz="2600" b="1" dirty="0" smtClean="0">
                <a:solidFill>
                  <a:srgbClr val="0000FF"/>
                </a:solidFill>
                <a:cs typeface="Arial" pitchFamily="34" charset="0"/>
              </a:rPr>
              <a:t>تأثير تحديد الحد الأعلى للسعر</a:t>
            </a:r>
            <a:endParaRPr lang="en-US" sz="2600" b="1" dirty="0" smtClean="0">
              <a:solidFill>
                <a:srgbClr val="0000FF"/>
              </a:solidFill>
              <a:cs typeface="Arial" pitchFamily="34" charset="0"/>
            </a:endParaRPr>
          </a:p>
          <a:p>
            <a:pPr marL="182880" rtl="1" eaLnBrk="1" hangingPunct="1">
              <a:spcBef>
                <a:spcPts val="300"/>
              </a:spcBef>
              <a:buFont typeface="Arial" pitchFamily="34" charset="0"/>
              <a:buChar char="•"/>
            </a:pPr>
            <a:r>
              <a:rPr lang="ar-BH" sz="2200" dirty="0" smtClean="0"/>
              <a:t>حدوث نقص أو عجز في السلعة.</a:t>
            </a:r>
            <a:endParaRPr lang="en-US" sz="2200" dirty="0" smtClean="0"/>
          </a:p>
          <a:p>
            <a:pPr rtl="1" eaLnBrk="1" hangingPunct="1">
              <a:spcBef>
                <a:spcPts val="300"/>
              </a:spcBef>
              <a:buFont typeface="Arial" pitchFamily="34" charset="0"/>
              <a:buChar char="•"/>
            </a:pPr>
            <a:r>
              <a:rPr lang="ar-BH" sz="2200" dirty="0" smtClean="0"/>
              <a:t>هدر الموارد في البحث دون جدوى.</a:t>
            </a:r>
            <a:endParaRPr lang="en-US" sz="2200" dirty="0" smtClean="0"/>
          </a:p>
          <a:p>
            <a:pPr rtl="1" eaLnBrk="1" hangingPunct="1">
              <a:spcBef>
                <a:spcPts val="300"/>
              </a:spcBef>
              <a:buFont typeface="Arial" pitchFamily="34" charset="0"/>
              <a:buChar char="•"/>
            </a:pPr>
            <a:r>
              <a:rPr lang="ar-BH" sz="2200" dirty="0" smtClean="0"/>
              <a:t>ظهور السوق السوداء حيث تباع السلعة بأسعار قد تفوق سعر التوازن الأصلي</a:t>
            </a:r>
            <a:r>
              <a:rPr lang="ar-SA" sz="2200" dirty="0" smtClean="0"/>
              <a:t>، وتسمى </a:t>
            </a:r>
            <a:r>
              <a:rPr lang="ar-SA" sz="2200" b="1" dirty="0" smtClean="0">
                <a:solidFill>
                  <a:srgbClr val="0000FF"/>
                </a:solidFill>
              </a:rPr>
              <a:t>أسعار الطلب</a:t>
            </a:r>
            <a:r>
              <a:rPr lang="ar-BH" sz="2200" dirty="0" smtClean="0"/>
              <a:t>.</a:t>
            </a:r>
            <a:endParaRPr lang="ar-SA" sz="22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914400" y="838200"/>
            <a:ext cx="7162800" cy="4114800"/>
          </a:xfrm>
        </p:spPr>
        <p:txBody>
          <a:bodyPr/>
          <a:lstStyle/>
          <a:p>
            <a:pPr rtl="1" eaLnBrk="1" hangingPunct="1">
              <a:buNone/>
            </a:pPr>
            <a:endParaRPr lang="en-US" sz="2400" dirty="0" smtClean="0"/>
          </a:p>
          <a:p>
            <a:pPr eaLnBrk="1" hangingPunct="1">
              <a:buFont typeface="Arial" pitchFamily="34" charset="0"/>
              <a:buNone/>
            </a:pPr>
            <a:endParaRPr lang="en-US" sz="2500" b="1" dirty="0" smtClean="0">
              <a:cs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733800" y="31242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B</a:t>
            </a:r>
            <a:endParaRPr lang="en-US" sz="36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038600" y="1752600"/>
            <a:ext cx="3810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A</a:t>
            </a:r>
            <a:endParaRPr lang="en-US" sz="36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057400" y="4419600"/>
            <a:ext cx="5095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0</a:t>
            </a:r>
            <a:endParaRPr lang="en-US" sz="20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477000" y="1676400"/>
            <a:ext cx="59531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S</a:t>
            </a:r>
            <a:endParaRPr lang="en-US" sz="24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724400" y="2428871"/>
            <a:ext cx="442910" cy="46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E</a:t>
            </a:r>
            <a:endParaRPr lang="en-US" sz="3600" dirty="0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2438400" y="1524000"/>
            <a:ext cx="0" cy="29718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438400" y="4495800"/>
            <a:ext cx="467042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086600" y="4495800"/>
            <a:ext cx="59848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3600" dirty="0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rot="6361919">
            <a:off x="3004855" y="1556307"/>
            <a:ext cx="3667689" cy="283098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3352800" y="1524000"/>
            <a:ext cx="3276600" cy="2819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H="1">
            <a:off x="2438400" y="2895600"/>
            <a:ext cx="248126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4876799" y="2895600"/>
            <a:ext cx="42864" cy="1600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828800" y="1447800"/>
            <a:ext cx="51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R</a:t>
            </a:r>
            <a:endParaRPr lang="en-US" sz="3600" dirty="0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2438400" y="3505200"/>
            <a:ext cx="3200401" cy="0"/>
          </a:xfrm>
          <a:prstGeom prst="line">
            <a:avLst/>
          </a:prstGeom>
          <a:noFill/>
          <a:ln w="1587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4114800" y="2209800"/>
            <a:ext cx="3175" cy="22860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6400800" y="3886200"/>
            <a:ext cx="603252" cy="48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>
                <a:latin typeface="Times New Roman" pitchFamily="18" charset="0"/>
                <a:ea typeface="SimSun" pitchFamily="2" charset="-122"/>
              </a:rPr>
              <a:t>D</a:t>
            </a:r>
            <a:endParaRPr lang="en-US" sz="3600" dirty="0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2438400" y="22098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5638801" y="3505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838200" y="4953000"/>
            <a:ext cx="7543800" cy="762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وضع </a:t>
            </a:r>
            <a:r>
              <a:rPr lang="ar-SA" altLang="zh-CN" sz="2000" b="1" dirty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حد أعلى </a:t>
            </a:r>
            <a:r>
              <a:rPr lang="ar-SA" altLang="zh-CN" sz="2000" b="1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لسعر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الإيجار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عند 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r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يؤدي إلى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عجز قدره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</a:rPr>
              <a:t>(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-x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r>
              <a:rPr lang="ar-BH" altLang="zh-CN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ar-SA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ar-SA" altLang="zh-CN" sz="2000" dirty="0" smtClean="0">
                <a:latin typeface="Times New Roman" pitchFamily="18" charset="0"/>
                <a:cs typeface="Times New Roman" pitchFamily="18" charset="0"/>
              </a:rPr>
              <a:t>وارتفاع </a:t>
            </a:r>
            <a:r>
              <a:rPr lang="ar-SA" altLang="zh-CN" sz="2000" dirty="0"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SA" altLang="zh-CN" sz="2000" dirty="0" smtClean="0">
                <a:latin typeface="Times New Roman" pitchFamily="18" charset="0"/>
                <a:cs typeface="Times New Roman" pitchFamily="18" charset="0"/>
              </a:rPr>
              <a:t>إيجار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altLang="zh-CN" sz="2000" dirty="0" smtClean="0">
                <a:latin typeface="Times New Roman" pitchFamily="18" charset="0"/>
                <a:cs typeface="Times New Roman" pitchFamily="18" charset="0"/>
              </a:rPr>
              <a:t>السوق السوداء إلى 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r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r>
              <a:rPr lang="ar-SA" altLang="zh-CN" sz="2000" dirty="0" smtClean="0">
                <a:latin typeface="Times New Roman" pitchFamily="18" charset="0"/>
                <a:cs typeface="Times New Roman" pitchFamily="18" charset="0"/>
              </a:rPr>
              <a:t> كحد أقصى يتجاوز إيجار التوازن.  </a:t>
            </a:r>
            <a:endParaRPr lang="en-US" sz="3200" dirty="0"/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1905000" y="1905000"/>
            <a:ext cx="593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r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endParaRPr lang="en-US" sz="3600" baseline="-25000" dirty="0"/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1905000" y="2590800"/>
            <a:ext cx="6461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r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3600" baseline="-25000" dirty="0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905000" y="3200400"/>
            <a:ext cx="568327" cy="47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r</a:t>
            </a:r>
            <a:r>
              <a:rPr lang="en-US" altLang="zh-CN" sz="2400" baseline="-25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2</a:t>
            </a:r>
            <a:endParaRPr lang="en-US" sz="3600" baseline="-25000" dirty="0">
              <a:solidFill>
                <a:srgbClr val="0000FF"/>
              </a:solidFill>
            </a:endParaRP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3886200" y="4419600"/>
            <a:ext cx="533400" cy="44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endParaRPr lang="en-US" sz="3600" baseline="-25000" dirty="0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4648200" y="4419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3600" baseline="-25000" dirty="0"/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auto">
          <a:xfrm>
            <a:off x="5410200" y="4419600"/>
            <a:ext cx="5334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3600" baseline="-25000" dirty="0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4114801" y="3505200"/>
            <a:ext cx="1524000" cy="0"/>
          </a:xfrm>
          <a:prstGeom prst="line">
            <a:avLst/>
          </a:prstGeom>
          <a:noFill/>
          <a:ln w="22225">
            <a:solidFill>
              <a:srgbClr val="0000FF"/>
            </a:solidFill>
            <a:prstDash val="solid"/>
            <a:round/>
            <a:headEnd type="arrow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4114801" y="2209800"/>
            <a:ext cx="0" cy="1295400"/>
          </a:xfrm>
          <a:prstGeom prst="line">
            <a:avLst/>
          </a:prstGeom>
          <a:noFill/>
          <a:ln w="22225">
            <a:solidFill>
              <a:srgbClr val="0000FF"/>
            </a:solidFill>
            <a:prstDash val="solid"/>
            <a:round/>
            <a:headEnd type="arrow"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762000"/>
            <a:ext cx="8915400" cy="685800"/>
          </a:xfrm>
        </p:spPr>
        <p:txBody>
          <a:bodyPr/>
          <a:lstStyle/>
          <a:p>
            <a:pPr rtl="1" eaLnBrk="1" hangingPunct="1"/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     </a:t>
            </a:r>
            <a:endParaRPr lang="ar-SA" sz="40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1"/>
            <a:ext cx="9144000" cy="4343400"/>
          </a:xfrm>
        </p:spPr>
        <p:txBody>
          <a:bodyPr/>
          <a:lstStyle/>
          <a:p>
            <a:pPr rtl="1" eaLnBrk="1" hangingPunct="1">
              <a:buNone/>
            </a:pPr>
            <a:r>
              <a:rPr lang="ar-BH" sz="2600" b="1" dirty="0" smtClean="0">
                <a:solidFill>
                  <a:srgbClr val="0000FF"/>
                </a:solidFill>
                <a:cs typeface="Arial" pitchFamily="34" charset="0"/>
              </a:rPr>
              <a:t>تحديد الحد </a:t>
            </a:r>
            <a:r>
              <a:rPr lang="ar-SA" sz="2600" b="1" dirty="0" smtClean="0">
                <a:solidFill>
                  <a:srgbClr val="0000FF"/>
                </a:solidFill>
                <a:cs typeface="Arial" pitchFamily="34" charset="0"/>
              </a:rPr>
              <a:t>الأدنى </a:t>
            </a:r>
            <a:r>
              <a:rPr lang="ar-BH" sz="2600" b="1" dirty="0" smtClean="0">
                <a:solidFill>
                  <a:srgbClr val="0000FF"/>
                </a:solidFill>
                <a:cs typeface="Arial" pitchFamily="34" charset="0"/>
              </a:rPr>
              <a:t>للسعر</a:t>
            </a:r>
            <a:endParaRPr lang="ar-SA" sz="2600" b="1" dirty="0" smtClean="0">
              <a:solidFill>
                <a:srgbClr val="0000FF"/>
              </a:solidFill>
              <a:cs typeface="Arial" pitchFamily="34" charset="0"/>
            </a:endParaRPr>
          </a:p>
          <a:p>
            <a:pPr rtl="1" eaLnBrk="1" hangingPunct="1">
              <a:buNone/>
            </a:pPr>
            <a:r>
              <a:rPr lang="ar-BH" sz="2400" dirty="0" smtClean="0"/>
              <a:t>وهو قانون لا يجيز بيع سلعة معينة بأقل من السعر </a:t>
            </a:r>
            <a:r>
              <a:rPr lang="ar-SA" sz="2400" dirty="0" smtClean="0"/>
              <a:t>الحكومي</a:t>
            </a:r>
            <a:r>
              <a:rPr lang="ar-BH" sz="2400" dirty="0" smtClean="0"/>
              <a:t>،</a:t>
            </a:r>
            <a:r>
              <a:rPr lang="ar-SA" sz="2400" dirty="0" smtClean="0"/>
              <a:t> </a:t>
            </a:r>
            <a:r>
              <a:rPr lang="ar-BH" sz="2400" dirty="0" smtClean="0"/>
              <a:t>مثل قانون الحد الأدنى لأجور العمال غير</a:t>
            </a:r>
            <a:r>
              <a:rPr lang="ar-SA" sz="2400" dirty="0" smtClean="0"/>
              <a:t> </a:t>
            </a:r>
            <a:r>
              <a:rPr lang="ar-BH" sz="2400" dirty="0" smtClean="0"/>
              <a:t>المهرة.</a:t>
            </a:r>
            <a:endParaRPr lang="ar-SA" sz="2400" dirty="0" smtClean="0">
              <a:solidFill>
                <a:srgbClr val="0000FF"/>
              </a:solidFill>
              <a:cs typeface="Arial" pitchFamily="34" charset="0"/>
            </a:endParaRPr>
          </a:p>
          <a:p>
            <a:pPr rtl="1" eaLnBrk="1" hangingPunct="1">
              <a:buNone/>
            </a:pPr>
            <a:r>
              <a:rPr lang="ar-BH" sz="2400" dirty="0" smtClean="0"/>
              <a:t>يوضح </a:t>
            </a:r>
            <a:r>
              <a:rPr lang="ar-SA" sz="2400" dirty="0" smtClean="0"/>
              <a:t>الرسم البياني التالي </a:t>
            </a:r>
            <a:r>
              <a:rPr lang="ar-BH" sz="2400" dirty="0" smtClean="0"/>
              <a:t>وضع التوازن في سوق </a:t>
            </a:r>
            <a:r>
              <a:rPr lang="ar-SA" sz="2400" dirty="0" smtClean="0"/>
              <a:t>العمل</a:t>
            </a:r>
            <a:r>
              <a:rPr lang="ar-BH" sz="2400" dirty="0" smtClean="0"/>
              <a:t> غير الم</a:t>
            </a:r>
            <a:r>
              <a:rPr lang="ar-SA" sz="2400" dirty="0" smtClean="0"/>
              <a:t>ا</a:t>
            </a:r>
            <a:r>
              <a:rPr lang="ar-BH" sz="2400" dirty="0" smtClean="0"/>
              <a:t>هر في غياب التدخل الحكومي، حيث </a:t>
            </a:r>
            <a:r>
              <a:rPr lang="en-US" sz="2400" dirty="0" smtClean="0"/>
              <a:t>w</a:t>
            </a:r>
            <a:r>
              <a:rPr lang="en-US" sz="2400" baseline="-25000" dirty="0" smtClean="0"/>
              <a:t>1</a:t>
            </a:r>
            <a:r>
              <a:rPr lang="ar-BH" sz="2400" dirty="0" smtClean="0"/>
              <a:t> و </a:t>
            </a:r>
            <a:r>
              <a:rPr lang="en-US" sz="2400" dirty="0" smtClean="0"/>
              <a:t>L</a:t>
            </a:r>
            <a:r>
              <a:rPr lang="en-US" sz="2400" baseline="-25000" dirty="0" smtClean="0"/>
              <a:t>1</a:t>
            </a:r>
            <a:r>
              <a:rPr lang="ar-BH" sz="2400" dirty="0" smtClean="0"/>
              <a:t> </a:t>
            </a:r>
            <a:r>
              <a:rPr lang="ar-SA" sz="2400" dirty="0" smtClean="0"/>
              <a:t>تمثلان </a:t>
            </a:r>
            <a:r>
              <a:rPr lang="ar-BH" sz="2400" dirty="0" smtClean="0"/>
              <a:t>أجر التوازن وعدد العمال التوازن</a:t>
            </a:r>
            <a:r>
              <a:rPr lang="ar-SA" sz="2400" dirty="0" smtClean="0"/>
              <a:t>ي</a:t>
            </a:r>
            <a:r>
              <a:rPr lang="ar-BH" sz="2400" dirty="0" smtClean="0"/>
              <a:t>.</a:t>
            </a:r>
            <a:r>
              <a:rPr lang="ar-SA" sz="2400" dirty="0" smtClean="0"/>
              <a:t> </a:t>
            </a:r>
          </a:p>
          <a:p>
            <a:pPr rtl="1" eaLnBrk="1" hangingPunct="1">
              <a:buNone/>
            </a:pPr>
            <a:endParaRPr lang="en-US" sz="2000" dirty="0" smtClean="0"/>
          </a:p>
          <a:p>
            <a:pPr rtl="1" eaLnBrk="1" hangingPunct="1">
              <a:buNone/>
            </a:pPr>
            <a:r>
              <a:rPr lang="ar-BH" sz="2600" b="1" dirty="0" smtClean="0">
                <a:solidFill>
                  <a:srgbClr val="0000FF"/>
                </a:solidFill>
                <a:cs typeface="Arial" pitchFamily="34" charset="0"/>
              </a:rPr>
              <a:t>تأثير تحديد الحد الأدنى للأجور</a:t>
            </a:r>
            <a:endParaRPr lang="en-US" sz="2600" b="1" dirty="0" smtClean="0">
              <a:solidFill>
                <a:srgbClr val="0000FF"/>
              </a:solidFill>
              <a:cs typeface="Arial" pitchFamily="34" charset="0"/>
            </a:endParaRPr>
          </a:p>
          <a:p>
            <a:pPr algn="just" rtl="1">
              <a:spcBef>
                <a:spcPct val="50000"/>
              </a:spcBef>
            </a:pPr>
            <a:r>
              <a:rPr lang="ar-BH" sz="2300" dirty="0" smtClean="0"/>
              <a:t>ظهور البطالة بين العمال غير المهرة.</a:t>
            </a:r>
          </a:p>
          <a:p>
            <a:pPr rtl="1" eaLnBrk="1" hangingPunct="1"/>
            <a:r>
              <a:rPr lang="ar-BH" sz="2300" dirty="0" smtClean="0"/>
              <a:t>هدر الموارد في البحث عن العمل دون جدوى.</a:t>
            </a:r>
          </a:p>
          <a:p>
            <a:pPr rtl="1" eaLnBrk="1" hangingPunct="1"/>
            <a:r>
              <a:rPr lang="ar-BH" sz="2300" dirty="0" smtClean="0"/>
              <a:t>ظهور سوق سوداء يقبل العمال فيها بأجور تقل عن </a:t>
            </a:r>
            <a:r>
              <a:rPr lang="ar-SA" sz="2300" dirty="0" smtClean="0"/>
              <a:t>الأجر</a:t>
            </a:r>
            <a:r>
              <a:rPr lang="ar-BH" sz="2300" dirty="0" smtClean="0"/>
              <a:t> التوازني</a:t>
            </a:r>
            <a:r>
              <a:rPr lang="ar-SA" sz="2300" dirty="0" smtClean="0"/>
              <a:t>، وتسمى </a:t>
            </a:r>
            <a:r>
              <a:rPr lang="ar-SA" sz="2300" b="1" dirty="0" smtClean="0">
                <a:solidFill>
                  <a:srgbClr val="0000FF"/>
                </a:solidFill>
              </a:rPr>
              <a:t>أجور العرض</a:t>
            </a:r>
            <a:r>
              <a:rPr lang="ar-BH" sz="2300" dirty="0" smtClean="0"/>
              <a:t>.</a:t>
            </a:r>
          </a:p>
          <a:p>
            <a:pPr rtl="1" eaLnBrk="1" hangingPunct="1">
              <a:buNone/>
            </a:pPr>
            <a:endParaRPr lang="en-US" sz="2400" dirty="0" smtClean="0"/>
          </a:p>
          <a:p>
            <a:pPr eaLnBrk="1" hangingPunct="1">
              <a:buFont typeface="Arial" pitchFamily="34" charset="0"/>
              <a:buNone/>
            </a:pPr>
            <a:endParaRPr lang="en-US" sz="25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914400" y="838200"/>
            <a:ext cx="7162800" cy="4114800"/>
          </a:xfrm>
        </p:spPr>
        <p:txBody>
          <a:bodyPr/>
          <a:lstStyle/>
          <a:p>
            <a:pPr rtl="1" eaLnBrk="1" hangingPunct="1">
              <a:buNone/>
            </a:pPr>
            <a:endParaRPr lang="en-US" sz="2400" dirty="0" smtClean="0"/>
          </a:p>
          <a:p>
            <a:pPr eaLnBrk="1" hangingPunct="1">
              <a:buFont typeface="Arial" pitchFamily="34" charset="0"/>
              <a:buNone/>
            </a:pPr>
            <a:endParaRPr lang="en-US" sz="2500" b="1" dirty="0" smtClean="0">
              <a:cs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867400" y="3429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B</a:t>
            </a:r>
            <a:endParaRPr lang="en-US" sz="20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638800" y="1752600"/>
            <a:ext cx="3810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A</a:t>
            </a:r>
            <a:endParaRPr lang="en-US" sz="20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057400" y="4419600"/>
            <a:ext cx="5095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0</a:t>
            </a:r>
            <a:endParaRPr lang="en-US" sz="20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724400" y="2428871"/>
            <a:ext cx="442910" cy="46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E</a:t>
            </a:r>
            <a:endParaRPr lang="en-US" sz="2000" dirty="0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2438400" y="1447800"/>
            <a:ext cx="0" cy="30480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438400" y="4495800"/>
            <a:ext cx="467042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162800" y="4495800"/>
            <a:ext cx="5222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L</a:t>
            </a:r>
            <a:endParaRPr lang="en-US" sz="3600" dirty="0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rot="6361919">
            <a:off x="3004855" y="1556307"/>
            <a:ext cx="3667689" cy="2830985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3276600" y="1524000"/>
            <a:ext cx="3352800" cy="2819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H="1">
            <a:off x="2438400" y="2895600"/>
            <a:ext cx="248126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4876799" y="2895600"/>
            <a:ext cx="42864" cy="1600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828800" y="1219200"/>
            <a:ext cx="51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w</a:t>
            </a:r>
            <a:endParaRPr lang="en-US" sz="3600" dirty="0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2438400" y="2209800"/>
            <a:ext cx="3200401" cy="0"/>
          </a:xfrm>
          <a:prstGeom prst="line">
            <a:avLst/>
          </a:prstGeom>
          <a:noFill/>
          <a:ln w="1587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4114800" y="2209800"/>
            <a:ext cx="3175" cy="22860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2438400" y="3733800"/>
            <a:ext cx="3429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5867399" y="2209800"/>
            <a:ext cx="1" cy="2286000"/>
          </a:xfrm>
          <a:prstGeom prst="line">
            <a:avLst/>
          </a:prstGeom>
          <a:noFill/>
          <a:ln w="1270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838200" y="4953000"/>
            <a:ext cx="8077200" cy="762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تقرر الحكومة </a:t>
            </a:r>
            <a:r>
              <a:rPr lang="ar-SA" altLang="zh-CN" sz="2000" b="1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حد أدنى لأجور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العمال غير المهرة يؤدي إلى ظهور بطالة حجمها 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L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-L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</a:t>
            </a:r>
            <a:r>
              <a:rPr lang="ar-BH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endParaRPr lang="ar-SA" altLang="zh-CN" sz="2000" dirty="0" smtClean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مما يدفع بعض العمال إلى قبول أجور 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w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r>
              <a:rPr lang="ar-SA" altLang="zh-CN" sz="2000" dirty="0" smtClean="0">
                <a:latin typeface="Times New Roman" pitchFamily="18" charset="0"/>
                <a:cs typeface="Times New Roman" pitchFamily="18" charset="0"/>
              </a:rPr>
              <a:t> كحد أدنى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تقل عن أجر التوازن</a:t>
            </a:r>
            <a:r>
              <a:rPr lang="ar-SA" altLang="zh-CN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/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1905000" y="1905000"/>
            <a:ext cx="593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w</a:t>
            </a:r>
            <a:r>
              <a:rPr lang="en-US" altLang="zh-CN" sz="2400" baseline="-25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2</a:t>
            </a:r>
            <a:endParaRPr lang="en-US" sz="3600" baseline="-25000" dirty="0">
              <a:solidFill>
                <a:srgbClr val="0000FF"/>
              </a:solidFill>
            </a:endParaRPr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>
            <a:off x="1905000" y="2590800"/>
            <a:ext cx="6461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w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3600" baseline="-25000" dirty="0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905000" y="3414717"/>
            <a:ext cx="568327" cy="47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w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endParaRPr lang="en-US" sz="3600" baseline="-25000" dirty="0"/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3886200" y="4419600"/>
            <a:ext cx="533400" cy="44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L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endParaRPr lang="en-US" sz="3600" baseline="-25000" dirty="0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4648200" y="4419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L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3600" baseline="-25000" dirty="0"/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auto">
          <a:xfrm>
            <a:off x="5638800" y="4419600"/>
            <a:ext cx="5334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L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3600" baseline="-25000" dirty="0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4114800" y="2209800"/>
            <a:ext cx="1752599" cy="0"/>
          </a:xfrm>
          <a:prstGeom prst="line">
            <a:avLst/>
          </a:prstGeom>
          <a:noFill/>
          <a:ln w="22225">
            <a:solidFill>
              <a:srgbClr val="0000FF"/>
            </a:solidFill>
            <a:prstDash val="solid"/>
            <a:round/>
            <a:headEnd type="arrow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6553200" y="3886200"/>
            <a:ext cx="533400" cy="44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D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L</a:t>
            </a:r>
            <a:endParaRPr lang="en-US" sz="3600" baseline="-25000" dirty="0"/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auto">
          <a:xfrm>
            <a:off x="6629400" y="1600200"/>
            <a:ext cx="533400" cy="44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400" dirty="0" smtClean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400" baseline="-25000" dirty="0" smtClean="0">
                <a:latin typeface="Times New Roman" pitchFamily="18" charset="0"/>
                <a:ea typeface="SimSun" pitchFamily="2" charset="-122"/>
              </a:rPr>
              <a:t>L</a:t>
            </a:r>
            <a:endParaRPr lang="en-US" sz="3600" baseline="-25000" dirty="0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867401" y="2209800"/>
            <a:ext cx="0" cy="1524000"/>
          </a:xfrm>
          <a:prstGeom prst="line">
            <a:avLst/>
          </a:prstGeom>
          <a:noFill/>
          <a:ln w="22225">
            <a:solidFill>
              <a:srgbClr val="0000FF"/>
            </a:solidFill>
            <a:prstDash val="solid"/>
            <a:round/>
            <a:headEnd/>
            <a:tailEnd type="arrow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838200"/>
          </a:xfrm>
          <a:noFill/>
          <a:ln>
            <a:noFill/>
          </a:ln>
        </p:spPr>
        <p:txBody>
          <a:bodyPr/>
          <a:lstStyle/>
          <a:p>
            <a:pPr rtl="1" eaLnBrk="1" hangingPunct="1">
              <a:defRPr/>
            </a:pPr>
            <a:r>
              <a:rPr lang="ar-BH" sz="4000" dirty="0" smtClean="0">
                <a:solidFill>
                  <a:srgbClr val="0000FF"/>
                </a:solidFill>
              </a:rPr>
              <a:t>السياسات الضريبية</a:t>
            </a:r>
            <a:r>
              <a:rPr lang="ar-SA" sz="4000" dirty="0" smtClean="0">
                <a:solidFill>
                  <a:srgbClr val="0000FF"/>
                </a:solidFill>
              </a:rPr>
              <a:t> </a:t>
            </a:r>
            <a:r>
              <a:rPr lang="ar-SA" sz="3400" dirty="0" smtClean="0">
                <a:solidFill>
                  <a:srgbClr val="0000FF"/>
                </a:solidFill>
              </a:rPr>
              <a:t>1</a:t>
            </a:r>
            <a:endParaRPr lang="ar-BH" sz="3400" dirty="0" smtClean="0">
              <a:solidFill>
                <a:srgbClr val="0000FF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1"/>
            <a:ext cx="9144000" cy="3962400"/>
          </a:xfrm>
        </p:spPr>
        <p:txBody>
          <a:bodyPr/>
          <a:lstStyle/>
          <a:p>
            <a:pPr eaLnBrk="1" hangingPunct="1"/>
            <a:r>
              <a:rPr lang="ar-SA" sz="2600" b="1" dirty="0" smtClean="0">
                <a:solidFill>
                  <a:srgbClr val="0000FF"/>
                </a:solidFill>
                <a:cs typeface="Arial" pitchFamily="34" charset="0"/>
              </a:rPr>
              <a:t>ضريبة الإنتاج</a:t>
            </a:r>
          </a:p>
          <a:p>
            <a:pPr rtl="1" eaLnBrk="1" hangingPunct="1"/>
            <a:r>
              <a:rPr lang="ar-BH" sz="2400" dirty="0" smtClean="0"/>
              <a:t>ضريبة الإنتاج هي قدر من المال تأخذه الحكومة من المنتج أو البائع مقابل كل وحدة مباعة من السلعة أو الخدمة. وفي </a:t>
            </a:r>
            <a:r>
              <a:rPr lang="ar-SA" sz="2400" dirty="0" smtClean="0"/>
              <a:t>الرسم</a:t>
            </a:r>
            <a:r>
              <a:rPr lang="ar-BH" sz="2400" dirty="0" smtClean="0"/>
              <a:t> </a:t>
            </a:r>
            <a:r>
              <a:rPr lang="ar-SA" sz="2400" dirty="0" smtClean="0"/>
              <a:t>البياني التالي </a:t>
            </a:r>
            <a:r>
              <a:rPr lang="ar-BH" sz="2400" dirty="0" smtClean="0"/>
              <a:t>نفترض أن سوق السلعة</a:t>
            </a:r>
            <a:r>
              <a:rPr lang="en-US" sz="2400" dirty="0" smtClean="0"/>
              <a:t>X </a:t>
            </a:r>
            <a:r>
              <a:rPr lang="ar-SA" sz="2400" dirty="0" smtClean="0"/>
              <a:t> </a:t>
            </a:r>
            <a:r>
              <a:rPr lang="ar-BH" sz="2400" dirty="0" smtClean="0"/>
              <a:t>كان في حالة توازن عند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=100</a:t>
            </a:r>
            <a:r>
              <a:rPr lang="ar-SA" sz="2400" dirty="0" smtClean="0"/>
              <a:t> </a:t>
            </a:r>
            <a:r>
              <a:rPr lang="ar-BH" sz="2400" dirty="0" smtClean="0"/>
              <a:t>و</a:t>
            </a:r>
            <a:r>
              <a:rPr lang="en-US" sz="2400" dirty="0" smtClean="0"/>
              <a:t>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=50 </a:t>
            </a:r>
            <a:r>
              <a:rPr lang="ar-SA" sz="2400" dirty="0" smtClean="0"/>
              <a:t> </a:t>
            </a:r>
            <a:r>
              <a:rPr lang="ar-BH" sz="2400" dirty="0" smtClean="0"/>
              <a:t>قبل فرض الضريبة</a:t>
            </a:r>
            <a:r>
              <a:rPr lang="ar-SA" sz="2400" dirty="0" smtClean="0"/>
              <a:t>.</a:t>
            </a:r>
            <a:endParaRPr lang="en-US" sz="2400" dirty="0" smtClean="0"/>
          </a:p>
          <a:p>
            <a:pPr rtl="1" eaLnBrk="1" hangingPunct="1"/>
            <a:endParaRPr lang="en-US" sz="2400" dirty="0" smtClean="0"/>
          </a:p>
          <a:p>
            <a:pPr rtl="1" eaLnBrk="1" hangingPunct="1"/>
            <a:r>
              <a:rPr lang="ar-BH" sz="2600" b="1" dirty="0" smtClean="0">
                <a:solidFill>
                  <a:srgbClr val="0000FF"/>
                </a:solidFill>
                <a:cs typeface="Arial" pitchFamily="34" charset="0"/>
              </a:rPr>
              <a:t>توزيع العبء الضريبي</a:t>
            </a:r>
          </a:p>
          <a:p>
            <a:pPr rtl="1" eaLnBrk="1" hangingPunct="1"/>
            <a:r>
              <a:rPr lang="ar-BH" sz="2400" dirty="0" smtClean="0"/>
              <a:t>في حالة ضريبة الإنتاج أو المبيعات تقع مس</a:t>
            </a:r>
            <a:r>
              <a:rPr lang="ar-SA" sz="2400" dirty="0" smtClean="0"/>
              <a:t>ؤ</a:t>
            </a:r>
            <a:r>
              <a:rPr lang="ar-BH" sz="2400" dirty="0" smtClean="0"/>
              <a:t>ولية سداد الضريبة على المنتج أو البائع</a:t>
            </a:r>
            <a:r>
              <a:rPr lang="ar-SA" sz="2400" dirty="0" smtClean="0"/>
              <a:t>.</a:t>
            </a:r>
            <a:r>
              <a:rPr lang="ar-BH" sz="2400" dirty="0" smtClean="0"/>
              <a:t> ولكن هل يسدد البائع الضريبة بالكامل من إيرادات البيع أم أن بإمكانه نقلها كلياً أو جزئياً إلى المستهلكين؟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2800350" y="736605"/>
            <a:ext cx="19050" cy="3530596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2819400" y="4267200"/>
            <a:ext cx="405764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3200400" y="685800"/>
            <a:ext cx="1968500" cy="34020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3338515" y="1631954"/>
            <a:ext cx="3222625" cy="23272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3159125" y="557215"/>
            <a:ext cx="2865438" cy="2327275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4022725" y="2168525"/>
            <a:ext cx="15875" cy="20986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H="1">
            <a:off x="2800352" y="3063879"/>
            <a:ext cx="1790700" cy="95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H="1">
            <a:off x="2800352" y="2168529"/>
            <a:ext cx="1254125" cy="95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H="1">
            <a:off x="2800352" y="3421063"/>
            <a:ext cx="1254125" cy="111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2057400" y="533400"/>
            <a:ext cx="536575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rPr>
              <a:t>P</a:t>
            </a:r>
            <a:endParaRPr lang="en-US" sz="2000" dirty="0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5638800" y="685800"/>
            <a:ext cx="539749" cy="454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6407152" y="1676400"/>
            <a:ext cx="4508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6705600" y="4267201"/>
            <a:ext cx="38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2000" dirty="0"/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5257800" y="3810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D</a:t>
            </a:r>
            <a:endParaRPr lang="en-US" sz="2000" dirty="0"/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 flipH="1">
            <a:off x="4572000" y="3063875"/>
            <a:ext cx="19050" cy="12033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381000" y="4648200"/>
            <a:ext cx="8991600" cy="1143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فرض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الضريبة ينقل </a:t>
            </a:r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خط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العرض من </a:t>
            </a:r>
            <a:r>
              <a:rPr lang="en-US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</a:t>
            </a:r>
            <a:r>
              <a:rPr lang="en-US" altLang="zh-CN" sz="1900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1</a:t>
            </a:r>
            <a:r>
              <a:rPr lang="ar-SA" altLang="zh-CN" sz="1900" baseline="-25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إلى </a:t>
            </a:r>
            <a:r>
              <a:rPr lang="en-US" altLang="zh-CN" sz="1900" dirty="0" smtClean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19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، يرتفع </a:t>
            </a:r>
            <a:r>
              <a:rPr lang="ar-SA" altLang="zh-CN" sz="1900" dirty="0">
                <a:latin typeface="Times New Roman" pitchFamily="18" charset="0"/>
                <a:cs typeface="Times New Roman" pitchFamily="18" charset="0"/>
              </a:rPr>
              <a:t>سعر المشتري إلى 107 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ريال </a:t>
            </a:r>
            <a:r>
              <a:rPr lang="ar-SA" altLang="zh-CN" sz="1900" dirty="0">
                <a:latin typeface="Times New Roman" pitchFamily="18" charset="0"/>
                <a:cs typeface="Times New Roman" pitchFamily="18" charset="0"/>
              </a:rPr>
              <a:t>بدلاً عن 1</a:t>
            </a:r>
            <a:r>
              <a:rPr lang="ar-BH" altLang="zh-CN" sz="19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ar-SA" altLang="zh-CN" sz="19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ريال </a:t>
            </a:r>
          </a:p>
          <a:p>
            <a:pPr algn="ctr" rtl="1"/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ويسهم </a:t>
            </a:r>
            <a:r>
              <a:rPr lang="ar-SA" altLang="zh-CN" sz="1900" dirty="0">
                <a:latin typeface="Times New Roman" pitchFamily="18" charset="0"/>
                <a:cs typeface="Times New Roman" pitchFamily="18" charset="0"/>
              </a:rPr>
              <a:t>في سداد الضريبة بمقدار 7 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ريال، </a:t>
            </a:r>
            <a:r>
              <a:rPr lang="ar-SA" altLang="zh-CN" sz="1900" dirty="0">
                <a:latin typeface="Times New Roman" pitchFamily="18" charset="0"/>
                <a:cs typeface="Times New Roman" pitchFamily="18" charset="0"/>
              </a:rPr>
              <a:t>بينما ينخفض سعر البائع إلى 97 دينار ويسهم بمقدار 3 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ريال </a:t>
            </a:r>
          </a:p>
          <a:p>
            <a:pPr algn="ctr" rtl="1"/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SA" altLang="zh-CN" sz="1900" dirty="0">
                <a:latin typeface="Times New Roman" pitchFamily="18" charset="0"/>
                <a:cs typeface="Times New Roman" pitchFamily="18" charset="0"/>
              </a:rPr>
              <a:t>سداد الضريبة. وتحصل الحكومة على إيراد كلي قدره </a:t>
            </a:r>
            <a:r>
              <a:rPr lang="en-US" altLang="zh-CN" sz="1900" dirty="0" smtClean="0">
                <a:latin typeface="Times New Roman" pitchFamily="18" charset="0"/>
                <a:cs typeface="Times New Roman" pitchFamily="18" charset="0"/>
              </a:rPr>
              <a:t>350=(97-107)*35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 ريال، </a:t>
            </a:r>
          </a:p>
          <a:p>
            <a:pPr algn="ctr" rtl="1"/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منها 35*7=245</a:t>
            </a:r>
            <a:r>
              <a:rPr lang="ar-SA" altLang="zh-CN" sz="1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ريال على حساب المستهلك 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وما تبقي أي 35*3=105</a:t>
            </a:r>
            <a:r>
              <a:rPr lang="ar-SA" altLang="zh-CN" sz="1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ريال على حساب المنتج</a:t>
            </a:r>
            <a:r>
              <a:rPr lang="ar-SA" altLang="zh-CN" sz="19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900" dirty="0"/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2057400" y="1916117"/>
            <a:ext cx="747715" cy="369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107</a:t>
            </a:r>
            <a:endParaRPr lang="en-US" sz="2000" dirty="0"/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1828800" y="2819400"/>
            <a:ext cx="976315" cy="41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=100</a:t>
            </a:r>
            <a:endParaRPr lang="en-US" sz="2000" dirty="0"/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2209800" y="3200400"/>
            <a:ext cx="595315" cy="48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97</a:t>
            </a:r>
            <a:endParaRPr lang="en-US" sz="2000" dirty="0"/>
          </a:p>
        </p:txBody>
      </p:sp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3657600" y="4267201"/>
            <a:ext cx="6635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dirty="0">
                <a:latin typeface="Times New Roman" pitchFamily="18" charset="0"/>
                <a:ea typeface="SimSun" pitchFamily="2" charset="-122"/>
              </a:rPr>
              <a:t>35</a:t>
            </a:r>
            <a:endParaRPr lang="en-US" sz="2400" dirty="0"/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4267200" y="4267201"/>
            <a:ext cx="72866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16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16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r>
              <a:rPr lang="en-US" altLang="zh-CN" sz="1600" dirty="0" smtClean="0">
                <a:latin typeface="Times New Roman" pitchFamily="18" charset="0"/>
                <a:ea typeface="SimSun" pitchFamily="2" charset="-122"/>
              </a:rPr>
              <a:t>=50</a:t>
            </a:r>
            <a:endParaRPr lang="en-US" sz="2400" dirty="0"/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 flipH="1">
            <a:off x="4038599" y="2168525"/>
            <a:ext cx="15875" cy="1260475"/>
          </a:xfrm>
          <a:prstGeom prst="line">
            <a:avLst/>
          </a:prstGeom>
          <a:noFill/>
          <a:ln w="22225">
            <a:solidFill>
              <a:srgbClr val="0000FF"/>
            </a:solidFill>
            <a:prstDash val="solid"/>
            <a:round/>
            <a:headEnd type="arrow"/>
            <a:tailEnd type="arrow"/>
          </a:ln>
        </p:spPr>
        <p:txBody>
          <a:bodyPr/>
          <a:lstStyle/>
          <a:p>
            <a:endParaRPr lang="en-US" b="1" dirty="0"/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7543800" y="838200"/>
            <a:ext cx="18224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رسم بياني: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838200"/>
          </a:xfrm>
          <a:noFill/>
          <a:ln>
            <a:noFill/>
          </a:ln>
        </p:spPr>
        <p:txBody>
          <a:bodyPr/>
          <a:lstStyle/>
          <a:p>
            <a:pPr rtl="1" eaLnBrk="1" hangingPunct="1">
              <a:defRPr/>
            </a:pPr>
            <a:r>
              <a:rPr lang="ar-BH" sz="4000" dirty="0" smtClean="0">
                <a:solidFill>
                  <a:srgbClr val="0000FF"/>
                </a:solidFill>
              </a:rPr>
              <a:t>السياسات الضريبية</a:t>
            </a:r>
            <a:r>
              <a:rPr lang="ar-SA" sz="4000" dirty="0" smtClean="0">
                <a:solidFill>
                  <a:srgbClr val="0000FF"/>
                </a:solidFill>
              </a:rPr>
              <a:t> </a:t>
            </a:r>
            <a:r>
              <a:rPr lang="ar-SA" sz="3400" dirty="0" smtClean="0">
                <a:solidFill>
                  <a:srgbClr val="0000FF"/>
                </a:solidFill>
              </a:rPr>
              <a:t>2</a:t>
            </a:r>
            <a:endParaRPr lang="ar-BH" sz="3400" dirty="0" smtClean="0">
              <a:solidFill>
                <a:srgbClr val="0000FF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144000" cy="4343399"/>
          </a:xfrm>
        </p:spPr>
        <p:txBody>
          <a:bodyPr/>
          <a:lstStyle/>
          <a:p>
            <a:pPr eaLnBrk="1" hangingPunct="1"/>
            <a:r>
              <a:rPr lang="ar-SA" sz="2000" b="1" dirty="0" smtClean="0">
                <a:solidFill>
                  <a:srgbClr val="0000FF"/>
                </a:solidFill>
                <a:cs typeface="Arial" pitchFamily="34" charset="0"/>
              </a:rPr>
              <a:t>الطلب عديم المرونة</a:t>
            </a:r>
          </a:p>
          <a:p>
            <a:pPr rtl="1" eaLnBrk="1" hangingPunct="1"/>
            <a:r>
              <a:rPr lang="ar-BH" sz="2000" dirty="0" smtClean="0"/>
              <a:t>يفترض في هذا التحليل أن </a:t>
            </a:r>
            <a:r>
              <a:rPr lang="ar-SA" sz="2000" dirty="0" smtClean="0"/>
              <a:t>خط</a:t>
            </a:r>
            <a:r>
              <a:rPr lang="ar-BH" sz="2000" dirty="0" smtClean="0"/>
              <a:t> </a:t>
            </a:r>
            <a:r>
              <a:rPr lang="ar-SA" sz="2000" dirty="0" smtClean="0"/>
              <a:t>العرض</a:t>
            </a:r>
            <a:r>
              <a:rPr lang="ar-BH" sz="2000" dirty="0" smtClean="0"/>
              <a:t> اعتيادي </a:t>
            </a:r>
            <a:r>
              <a:rPr lang="ar-SA" sz="2000" dirty="0" smtClean="0"/>
              <a:t>أي </a:t>
            </a:r>
            <a:r>
              <a:rPr lang="ar-BH" sz="2000" dirty="0" smtClean="0"/>
              <a:t>ذي انحدار موجب، أما </a:t>
            </a:r>
            <a:r>
              <a:rPr lang="ar-SA" sz="2000" dirty="0" smtClean="0"/>
              <a:t>خط </a:t>
            </a:r>
            <a:r>
              <a:rPr lang="ar-BH" sz="2000" dirty="0" smtClean="0"/>
              <a:t>الطلب </a:t>
            </a:r>
            <a:r>
              <a:rPr lang="ar-SA" sz="2000" dirty="0" smtClean="0"/>
              <a:t>فيفترض أنه عديم المرونة أي</a:t>
            </a:r>
            <a:r>
              <a:rPr lang="ar-BH" sz="2000" dirty="0" smtClean="0"/>
              <a:t> </a:t>
            </a:r>
            <a:r>
              <a:rPr lang="ar-SA" sz="2000" dirty="0" smtClean="0"/>
              <a:t>خط </a:t>
            </a:r>
            <a:r>
              <a:rPr lang="ar-BH" sz="2000" dirty="0" smtClean="0"/>
              <a:t>عمودي</a:t>
            </a:r>
            <a:r>
              <a:rPr lang="ar-SA" sz="2000" dirty="0" smtClean="0"/>
              <a:t>،</a:t>
            </a:r>
            <a:r>
              <a:rPr lang="ar-BH" sz="2000" dirty="0" smtClean="0"/>
              <a:t> كما يتضح من </a:t>
            </a:r>
            <a:r>
              <a:rPr lang="ar-SA" sz="2000" dirty="0" smtClean="0"/>
              <a:t>الرسم البياني 1.</a:t>
            </a:r>
            <a:endParaRPr lang="ar-BH" sz="2000" dirty="0" smtClean="0"/>
          </a:p>
          <a:p>
            <a:pPr rtl="1" eaLnBrk="1" hangingPunct="1"/>
            <a:r>
              <a:rPr lang="ar-BH" sz="2000" b="1" dirty="0" smtClean="0">
                <a:solidFill>
                  <a:srgbClr val="0000FF"/>
                </a:solidFill>
                <a:cs typeface="Arial" pitchFamily="34" charset="0"/>
              </a:rPr>
              <a:t>الطلب المرن تماماً</a:t>
            </a:r>
          </a:p>
          <a:p>
            <a:pPr rtl="1" eaLnBrk="1" hangingPunct="1"/>
            <a:r>
              <a:rPr lang="ar-BH" sz="2000" dirty="0" smtClean="0"/>
              <a:t>يفترض أن </a:t>
            </a:r>
            <a:r>
              <a:rPr lang="ar-SA" sz="2000" dirty="0" smtClean="0"/>
              <a:t>خط</a:t>
            </a:r>
            <a:r>
              <a:rPr lang="ar-BH" sz="2000" dirty="0" smtClean="0"/>
              <a:t> </a:t>
            </a:r>
            <a:r>
              <a:rPr lang="ar-SA" sz="2000" dirty="0" smtClean="0"/>
              <a:t>العرض</a:t>
            </a:r>
            <a:r>
              <a:rPr lang="ar-BH" sz="2000" dirty="0" smtClean="0"/>
              <a:t> اعتيادي </a:t>
            </a:r>
            <a:r>
              <a:rPr lang="ar-SA" sz="2000" dirty="0" smtClean="0"/>
              <a:t>أي </a:t>
            </a:r>
            <a:r>
              <a:rPr lang="ar-BH" sz="2000" dirty="0" smtClean="0"/>
              <a:t>ذي انحدار موجب، أما </a:t>
            </a:r>
            <a:r>
              <a:rPr lang="ar-SA" sz="2000" dirty="0" smtClean="0"/>
              <a:t>خط </a:t>
            </a:r>
            <a:r>
              <a:rPr lang="ar-BH" sz="2000" dirty="0" smtClean="0"/>
              <a:t>الطلب </a:t>
            </a:r>
            <a:r>
              <a:rPr lang="ar-SA" sz="2000" dirty="0" smtClean="0"/>
              <a:t>فيفترض</a:t>
            </a:r>
            <a:r>
              <a:rPr lang="ar-BH" sz="2000" dirty="0" smtClean="0"/>
              <a:t> مرن تماماً </a:t>
            </a:r>
            <a:r>
              <a:rPr lang="ar-SA" sz="2000" dirty="0" smtClean="0"/>
              <a:t>أي خط</a:t>
            </a:r>
            <a:r>
              <a:rPr lang="ar-BH" sz="2000" dirty="0" smtClean="0"/>
              <a:t> أفقي</a:t>
            </a:r>
            <a:r>
              <a:rPr lang="ar-SA" sz="2000" dirty="0" smtClean="0"/>
              <a:t>،</a:t>
            </a:r>
            <a:r>
              <a:rPr lang="ar-BH" sz="2000" dirty="0" smtClean="0"/>
              <a:t> </a:t>
            </a:r>
            <a:r>
              <a:rPr lang="ar-SA" sz="2000" dirty="0" smtClean="0"/>
              <a:t>كما</a:t>
            </a:r>
            <a:r>
              <a:rPr lang="ar-BH" sz="2000" dirty="0" smtClean="0"/>
              <a:t> </a:t>
            </a:r>
            <a:r>
              <a:rPr lang="ar-SA" sz="2000" dirty="0" smtClean="0"/>
              <a:t>في الرسم البياني 2</a:t>
            </a:r>
            <a:r>
              <a:rPr lang="ar-BH" sz="2000" dirty="0" smtClean="0"/>
              <a:t>.</a:t>
            </a:r>
            <a:endParaRPr lang="ar-SA" sz="2000" dirty="0" smtClean="0"/>
          </a:p>
          <a:p>
            <a:pPr rtl="1" eaLnBrk="1" hangingPunct="1"/>
            <a:r>
              <a:rPr lang="ar-BH" sz="2000" b="1" dirty="0" smtClean="0">
                <a:solidFill>
                  <a:srgbClr val="0000FF"/>
                </a:solidFill>
              </a:rPr>
              <a:t>العرض غير المرن تماماً</a:t>
            </a:r>
          </a:p>
          <a:p>
            <a:pPr rtl="1" eaLnBrk="1" hangingPunct="1"/>
            <a:r>
              <a:rPr lang="ar-BH" sz="2000" dirty="0" smtClean="0"/>
              <a:t>يفترض أن </a:t>
            </a:r>
            <a:r>
              <a:rPr lang="ar-SA" sz="2000" dirty="0" smtClean="0"/>
              <a:t>خط</a:t>
            </a:r>
            <a:r>
              <a:rPr lang="ar-BH" sz="2000" dirty="0" smtClean="0"/>
              <a:t> </a:t>
            </a:r>
            <a:r>
              <a:rPr lang="ar-SA" sz="2000" dirty="0" smtClean="0"/>
              <a:t>الطلب</a:t>
            </a:r>
            <a:r>
              <a:rPr lang="ar-BH" sz="2000" dirty="0" smtClean="0"/>
              <a:t> اعتيادي </a:t>
            </a:r>
            <a:r>
              <a:rPr lang="ar-SA" sz="2000" dirty="0" smtClean="0"/>
              <a:t>أي </a:t>
            </a:r>
            <a:r>
              <a:rPr lang="ar-BH" sz="2000" dirty="0" smtClean="0"/>
              <a:t>ذي انحدار سالب، </a:t>
            </a:r>
            <a:r>
              <a:rPr lang="ar-SA" sz="2000" dirty="0" smtClean="0"/>
              <a:t>بينما خط</a:t>
            </a:r>
            <a:r>
              <a:rPr lang="ar-BH" sz="2000" dirty="0" smtClean="0"/>
              <a:t> </a:t>
            </a:r>
            <a:r>
              <a:rPr lang="ar-SA" sz="2000" dirty="0" smtClean="0"/>
              <a:t>العرض </a:t>
            </a:r>
            <a:r>
              <a:rPr lang="ar-BH" sz="2000" dirty="0" smtClean="0"/>
              <a:t>غير مرن تماماً </a:t>
            </a:r>
            <a:r>
              <a:rPr lang="ar-SA" sz="2000" dirty="0" smtClean="0"/>
              <a:t>أي </a:t>
            </a:r>
            <a:r>
              <a:rPr lang="ar-BH" sz="2000" dirty="0" smtClean="0"/>
              <a:t>خط رأسي</a:t>
            </a:r>
            <a:r>
              <a:rPr lang="ar-SA" sz="2000" dirty="0" smtClean="0"/>
              <a:t>،</a:t>
            </a:r>
            <a:r>
              <a:rPr lang="ar-BH" sz="2000" dirty="0" smtClean="0"/>
              <a:t> </a:t>
            </a:r>
            <a:r>
              <a:rPr lang="ar-SA" sz="2000" dirty="0" smtClean="0"/>
              <a:t>كما يبدو في الرسم البياني 3</a:t>
            </a:r>
            <a:r>
              <a:rPr lang="ar-BH" sz="2000" dirty="0" smtClean="0"/>
              <a:t>.</a:t>
            </a:r>
          </a:p>
          <a:p>
            <a:pPr rtl="1" eaLnBrk="1" hangingPunct="1"/>
            <a:r>
              <a:rPr lang="ar-BH" sz="2000" b="1" dirty="0" smtClean="0">
                <a:solidFill>
                  <a:srgbClr val="0000FF"/>
                </a:solidFill>
              </a:rPr>
              <a:t>العرض المرن تماماً</a:t>
            </a:r>
          </a:p>
          <a:p>
            <a:pPr rtl="1" eaLnBrk="1" hangingPunct="1"/>
            <a:r>
              <a:rPr lang="ar-BH" sz="2000" dirty="0" smtClean="0"/>
              <a:t>في حالة الطلب الاعتيادي والعرض تام المرونة، يكون </a:t>
            </a:r>
            <a:r>
              <a:rPr lang="ar-SA" sz="2000" dirty="0" smtClean="0"/>
              <a:t>خط </a:t>
            </a:r>
            <a:r>
              <a:rPr lang="ar-BH" sz="2000" dirty="0" smtClean="0"/>
              <a:t>العرض أفقياً عند سعر التوازن قبل الضريبة</a:t>
            </a:r>
            <a:r>
              <a:rPr lang="ar-SA" sz="2000" dirty="0" smtClean="0"/>
              <a:t>،</a:t>
            </a:r>
            <a:r>
              <a:rPr lang="ar-BH" sz="2000" dirty="0" smtClean="0"/>
              <a:t> كما في </a:t>
            </a:r>
            <a:r>
              <a:rPr lang="ar-SA" sz="2000" dirty="0" smtClean="0"/>
              <a:t>الرسم البياني 4</a:t>
            </a:r>
            <a:r>
              <a:rPr lang="ar-BH" sz="2000" dirty="0" smtClean="0"/>
              <a:t>.</a:t>
            </a:r>
          </a:p>
          <a:p>
            <a:pPr rtl="1" eaLnBrk="1" hangingPunct="1"/>
            <a:endParaRPr lang="ar-BH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38862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6000"/>
              </a:lnSpc>
            </a:pPr>
            <a:r>
              <a:rPr lang="en-US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 flipH="1">
            <a:off x="2514600" y="1371600"/>
            <a:ext cx="0" cy="3200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 flipH="1">
            <a:off x="4191000" y="1670055"/>
            <a:ext cx="12700" cy="2901946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V="1">
            <a:off x="3562353" y="2057399"/>
            <a:ext cx="3143248" cy="246856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Line 8"/>
          <p:cNvSpPr>
            <a:spLocks noChangeShapeType="1"/>
          </p:cNvSpPr>
          <p:nvPr/>
        </p:nvSpPr>
        <p:spPr bwMode="auto">
          <a:xfrm flipV="1">
            <a:off x="3133727" y="1524000"/>
            <a:ext cx="2809873" cy="2274888"/>
          </a:xfrm>
          <a:prstGeom prst="line">
            <a:avLst/>
          </a:prstGeom>
          <a:noFill/>
          <a:ln w="19050">
            <a:solidFill>
              <a:srgbClr val="00A24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Line 9"/>
          <p:cNvSpPr>
            <a:spLocks noChangeShapeType="1"/>
          </p:cNvSpPr>
          <p:nvPr/>
        </p:nvSpPr>
        <p:spPr bwMode="auto">
          <a:xfrm flipH="1">
            <a:off x="2490788" y="2943225"/>
            <a:ext cx="17129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2490788" y="4024313"/>
            <a:ext cx="17129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1981200" y="1371600"/>
            <a:ext cx="35242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P</a:t>
            </a:r>
            <a:endParaRPr lang="en-US" sz="2000" dirty="0"/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5791200" y="1447800"/>
            <a:ext cx="49053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6575423" y="2062167"/>
            <a:ext cx="434977" cy="52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3657600" y="1524000"/>
            <a:ext cx="37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D</a:t>
            </a:r>
            <a:endParaRPr lang="en-US" sz="2000" dirty="0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2514600" y="4572000"/>
            <a:ext cx="4038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096000" y="4572000"/>
            <a:ext cx="306388" cy="39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2000" dirty="0"/>
          </a:p>
        </p:txBody>
      </p: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990600" y="4953000"/>
            <a:ext cx="7620000" cy="685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في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حالة الطلب عديم المرونة يتحمل المشتري الضريبة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كاملة،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ويرتفع سعر المشتري بمقدار الضريبة ولا يسهم البائع في تحمل الضريبة،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كما 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في </a:t>
            </a:r>
            <a:r>
              <a:rPr lang="ar-SA" altLang="zh-CN" sz="2000" dirty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حالة الأدوية عديمة البدائل</a:t>
            </a:r>
            <a:r>
              <a:rPr lang="ar-SA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  <a:endParaRPr lang="en-US" sz="2000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1854200" y="2636838"/>
            <a:ext cx="642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baseline="-25000" dirty="0"/>
          </a:p>
        </p:txBody>
      </p:sp>
      <p:sp>
        <p:nvSpPr>
          <p:cNvPr id="62" name="Text Box 19"/>
          <p:cNvSpPr txBox="1">
            <a:spLocks noChangeArrowheads="1"/>
          </p:cNvSpPr>
          <p:nvPr/>
        </p:nvSpPr>
        <p:spPr bwMode="auto">
          <a:xfrm>
            <a:off x="1854200" y="3706813"/>
            <a:ext cx="642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baseline="-25000" dirty="0"/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7543800" y="838200"/>
            <a:ext cx="18224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رسم بياني </a:t>
            </a:r>
            <a:r>
              <a:rPr lang="ar-SA" altLang="zh-CN" sz="22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1</a:t>
            </a:r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 :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343400" y="4495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6000"/>
              </a:lnSpc>
            </a:pPr>
            <a:r>
              <a:rPr lang="en-US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 flipH="1">
            <a:off x="2514600" y="1371600"/>
            <a:ext cx="0" cy="3200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>
            <a:off x="2514600" y="3276600"/>
            <a:ext cx="38862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V="1">
            <a:off x="3562353" y="1524000"/>
            <a:ext cx="2838447" cy="269716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Line 8"/>
          <p:cNvSpPr>
            <a:spLocks noChangeShapeType="1"/>
          </p:cNvSpPr>
          <p:nvPr/>
        </p:nvSpPr>
        <p:spPr bwMode="auto">
          <a:xfrm flipV="1">
            <a:off x="2895601" y="1524000"/>
            <a:ext cx="2819399" cy="2667000"/>
          </a:xfrm>
          <a:prstGeom prst="line">
            <a:avLst/>
          </a:prstGeom>
          <a:noFill/>
          <a:ln w="19050">
            <a:solidFill>
              <a:srgbClr val="00A24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Line 9"/>
          <p:cNvSpPr>
            <a:spLocks noChangeShapeType="1"/>
          </p:cNvSpPr>
          <p:nvPr/>
        </p:nvSpPr>
        <p:spPr bwMode="auto">
          <a:xfrm flipH="1">
            <a:off x="2514600" y="3886200"/>
            <a:ext cx="1371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 flipV="1">
            <a:off x="3886200" y="3276600"/>
            <a:ext cx="0" cy="1295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1981200" y="1371600"/>
            <a:ext cx="35242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P</a:t>
            </a:r>
            <a:endParaRPr lang="en-US" sz="2000" dirty="0"/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4876800" y="1524000"/>
            <a:ext cx="49053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6172200" y="1676400"/>
            <a:ext cx="434977" cy="52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6096000" y="2895600"/>
            <a:ext cx="37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D</a:t>
            </a:r>
            <a:endParaRPr lang="en-US" sz="2000" dirty="0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2514600" y="4572000"/>
            <a:ext cx="4038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096000" y="4572000"/>
            <a:ext cx="306388" cy="39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2000" dirty="0"/>
          </a:p>
        </p:txBody>
      </p: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990600" y="4953000"/>
            <a:ext cx="7848600" cy="9144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في حالة الطلب المرن تماماً يتحمل البائع الضريبة كاملة وينخفض سعره بمقدار الضريبة، ولا يسهم المشتري في تحمل الضريبة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مثل حالة السلعة ذات البدائل العديدة، حيث يتمكن المشتري </a:t>
            </a:r>
          </a:p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من </a:t>
            </a:r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استهلاك البدائل غير الخاضعة للضريبة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، فيتفادى بذلك تحمل عبء الضريبة.</a:t>
            </a: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1905000" y="3581400"/>
            <a:ext cx="51593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baseline="-25000" dirty="0"/>
          </a:p>
        </p:txBody>
      </p:sp>
      <p:sp>
        <p:nvSpPr>
          <p:cNvPr id="62" name="Text Box 19"/>
          <p:cNvSpPr txBox="1">
            <a:spLocks noChangeArrowheads="1"/>
          </p:cNvSpPr>
          <p:nvPr/>
        </p:nvSpPr>
        <p:spPr bwMode="auto">
          <a:xfrm>
            <a:off x="1981200" y="3048000"/>
            <a:ext cx="43973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baseline="-25000" dirty="0"/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7543800" y="838200"/>
            <a:ext cx="18224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رسم بياني </a:t>
            </a:r>
            <a:r>
              <a:rPr lang="ar-SA" altLang="zh-CN" sz="22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2</a:t>
            </a:r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 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 flipH="1" flipV="1">
            <a:off x="4572000" y="3276600"/>
            <a:ext cx="0" cy="1295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3657600" y="4495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6000"/>
              </a:lnSpc>
            </a:pPr>
            <a:r>
              <a:rPr lang="en-US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38862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6000"/>
              </a:lnSpc>
            </a:pPr>
            <a:r>
              <a:rPr lang="en-US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 flipH="1">
            <a:off x="2514600" y="1371600"/>
            <a:ext cx="0" cy="3200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 flipH="1">
            <a:off x="4191000" y="1670055"/>
            <a:ext cx="12700" cy="2901946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Line 8"/>
          <p:cNvSpPr>
            <a:spLocks noChangeShapeType="1"/>
          </p:cNvSpPr>
          <p:nvPr/>
        </p:nvSpPr>
        <p:spPr bwMode="auto">
          <a:xfrm>
            <a:off x="2819401" y="1828800"/>
            <a:ext cx="3047999" cy="2438400"/>
          </a:xfrm>
          <a:prstGeom prst="line">
            <a:avLst/>
          </a:prstGeom>
          <a:noFill/>
          <a:ln w="19050">
            <a:solidFill>
              <a:srgbClr val="00A24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Line 9"/>
          <p:cNvSpPr>
            <a:spLocks noChangeShapeType="1"/>
          </p:cNvSpPr>
          <p:nvPr/>
        </p:nvSpPr>
        <p:spPr bwMode="auto">
          <a:xfrm flipH="1">
            <a:off x="2490788" y="2943225"/>
            <a:ext cx="17129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2490788" y="3733800"/>
            <a:ext cx="17002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1981200" y="1371600"/>
            <a:ext cx="35242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P</a:t>
            </a:r>
            <a:endParaRPr lang="en-US" sz="2000" dirty="0"/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5715000" y="3886200"/>
            <a:ext cx="49053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D</a:t>
            </a:r>
            <a:endParaRPr lang="en-US" sz="2000" dirty="0"/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3811587" y="1524000"/>
            <a:ext cx="37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S</a:t>
            </a:r>
            <a:endParaRPr lang="en-US" sz="2000" dirty="0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2514600" y="4572000"/>
            <a:ext cx="4038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096000" y="4572000"/>
            <a:ext cx="306388" cy="39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2000" dirty="0"/>
          </a:p>
        </p:txBody>
      </p: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990600" y="4953000"/>
            <a:ext cx="7620000" cy="9906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في حالة العرض عديم المرونة يتحمل البائع الضريبة كاملة </a:t>
            </a:r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وينخفض سعر البائع بمقدار الضريبة  لعجزه عن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تفادي الضريبة بال</a:t>
            </a:r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تحول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إلى السلع البديلة في الإنتاج، غير الخاضعة للضريبة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1854200" y="2636838"/>
            <a:ext cx="642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baseline="-25000" dirty="0"/>
          </a:p>
        </p:txBody>
      </p:sp>
      <p:sp>
        <p:nvSpPr>
          <p:cNvPr id="62" name="Text Box 19"/>
          <p:cNvSpPr txBox="1">
            <a:spLocks noChangeArrowheads="1"/>
          </p:cNvSpPr>
          <p:nvPr/>
        </p:nvSpPr>
        <p:spPr bwMode="auto">
          <a:xfrm>
            <a:off x="2057400" y="3429000"/>
            <a:ext cx="43973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baseline="-25000" dirty="0"/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7543800" y="838200"/>
            <a:ext cx="18224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رسم بياني </a:t>
            </a:r>
            <a:r>
              <a:rPr lang="ar-SA" altLang="zh-CN" sz="22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3</a:t>
            </a:r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 :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4800600" y="4495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6000"/>
              </a:lnSpc>
            </a:pPr>
            <a:r>
              <a:rPr lang="en-US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 flipH="1">
            <a:off x="2514600" y="1371600"/>
            <a:ext cx="0" cy="3200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>
            <a:off x="3200400" y="1828800"/>
            <a:ext cx="2667000" cy="2438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V="1">
            <a:off x="2514600" y="3505200"/>
            <a:ext cx="3657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Line 8"/>
          <p:cNvSpPr>
            <a:spLocks noChangeShapeType="1"/>
          </p:cNvSpPr>
          <p:nvPr/>
        </p:nvSpPr>
        <p:spPr bwMode="auto">
          <a:xfrm flipV="1">
            <a:off x="2514601" y="2895600"/>
            <a:ext cx="3657600" cy="0"/>
          </a:xfrm>
          <a:prstGeom prst="line">
            <a:avLst/>
          </a:prstGeom>
          <a:noFill/>
          <a:ln w="19050">
            <a:solidFill>
              <a:srgbClr val="00A24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 flipV="1">
            <a:off x="4343400" y="28956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1981200" y="1371600"/>
            <a:ext cx="35242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P</a:t>
            </a:r>
            <a:endParaRPr lang="en-US" sz="2000" dirty="0"/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6172200" y="2590800"/>
            <a:ext cx="49053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6248400" y="3276600"/>
            <a:ext cx="434977" cy="52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5943600" y="3886200"/>
            <a:ext cx="37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D</a:t>
            </a:r>
            <a:endParaRPr lang="en-US" sz="2000" dirty="0"/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2514600" y="4572000"/>
            <a:ext cx="4038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6096000" y="4572000"/>
            <a:ext cx="306388" cy="39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2000" dirty="0"/>
          </a:p>
        </p:txBody>
      </p: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990600" y="4876800"/>
            <a:ext cx="7848600" cy="9144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في حالة العرض المرن تماماً يتحمل المشتري الضريبة كاملة </a:t>
            </a:r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ويرتفع سعر المشتري بمقدار الضريبة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، ولا يسهم البائع في تحمل الضريبة، حيث </a:t>
            </a:r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بإمكان البائع التحول إلى إنتاج أو بيع </a:t>
            </a:r>
          </a:p>
          <a:p>
            <a:pPr algn="ctr"/>
            <a:r>
              <a:rPr lang="ar-SA" altLang="zh-CN" sz="20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البدائل غير الخاضعة للضريبة </a:t>
            </a:r>
            <a:r>
              <a:rPr lang="ar-SA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لتفادى تحمل عبء الضريبة.</a:t>
            </a:r>
            <a:endParaRPr lang="en-US" sz="2000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1981200" y="2667000"/>
            <a:ext cx="51593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baseline="-25000" dirty="0"/>
          </a:p>
        </p:txBody>
      </p:sp>
      <p:sp>
        <p:nvSpPr>
          <p:cNvPr id="62" name="Text Box 19"/>
          <p:cNvSpPr txBox="1">
            <a:spLocks noChangeArrowheads="1"/>
          </p:cNvSpPr>
          <p:nvPr/>
        </p:nvSpPr>
        <p:spPr bwMode="auto">
          <a:xfrm>
            <a:off x="2057400" y="3276600"/>
            <a:ext cx="439738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baseline="-25000" dirty="0"/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7543800" y="838200"/>
            <a:ext cx="18224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رسم بياني </a:t>
            </a:r>
            <a:r>
              <a:rPr lang="ar-SA" altLang="zh-CN" sz="22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4</a:t>
            </a:r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 flipH="1" flipV="1">
            <a:off x="5029200" y="35052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4114800" y="4495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6000"/>
              </a:lnSpc>
            </a:pPr>
            <a:r>
              <a:rPr lang="en-US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762000"/>
          </a:xfrm>
          <a:noFill/>
          <a:ln>
            <a:noFill/>
          </a:ln>
        </p:spPr>
        <p:txBody>
          <a:bodyPr/>
          <a:lstStyle/>
          <a:p>
            <a:pPr rtl="1" eaLnBrk="1" hangingPunct="1">
              <a:defRPr/>
            </a:pPr>
            <a:r>
              <a:rPr lang="ar-SA" sz="4000" dirty="0" smtClean="0">
                <a:solidFill>
                  <a:srgbClr val="0000FF"/>
                </a:solidFill>
              </a:rPr>
              <a:t>سياسة</a:t>
            </a:r>
            <a:r>
              <a:rPr lang="ar-BH" sz="4000" dirty="0" smtClean="0">
                <a:solidFill>
                  <a:srgbClr val="0000FF"/>
                </a:solidFill>
              </a:rPr>
              <a:t> </a:t>
            </a:r>
            <a:r>
              <a:rPr lang="ar-SA" sz="4000" dirty="0" smtClean="0">
                <a:solidFill>
                  <a:srgbClr val="0000FF"/>
                </a:solidFill>
              </a:rPr>
              <a:t>استقرار</a:t>
            </a:r>
            <a:r>
              <a:rPr lang="ar-BH" sz="4000" dirty="0" smtClean="0">
                <a:solidFill>
                  <a:srgbClr val="0000FF"/>
                </a:solidFill>
              </a:rPr>
              <a:t> دخول المزارعين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1"/>
            <a:ext cx="9144000" cy="3810000"/>
          </a:xfrm>
        </p:spPr>
        <p:txBody>
          <a:bodyPr/>
          <a:lstStyle/>
          <a:p>
            <a:pPr rtl="1" eaLnBrk="1" hangingPunct="1"/>
            <a:r>
              <a:rPr lang="ar-BH" sz="2000" dirty="0" smtClean="0"/>
              <a:t>تتقلب أسعار المنتجات الزراعية بدرجة كبيرة في الأمد القصير</a:t>
            </a:r>
            <a:r>
              <a:rPr lang="ar-SA" sz="2000" dirty="0" smtClean="0"/>
              <a:t>،</a:t>
            </a:r>
            <a:r>
              <a:rPr lang="ar-BH" sz="2000" dirty="0" smtClean="0"/>
              <a:t> </a:t>
            </a:r>
            <a:r>
              <a:rPr lang="ar-SA" sz="2000" dirty="0" smtClean="0"/>
              <a:t>وتؤثر هذه التقلبات</a:t>
            </a:r>
            <a:r>
              <a:rPr lang="ar-BH" sz="2000" dirty="0" smtClean="0"/>
              <a:t> </a:t>
            </a:r>
            <a:r>
              <a:rPr lang="ar-SA" sz="2000" dirty="0" smtClean="0"/>
              <a:t>بشكل </a:t>
            </a:r>
            <a:r>
              <a:rPr lang="ar-BH" sz="2000" dirty="0" smtClean="0"/>
              <a:t>مباشر على دخول المزارعين</a:t>
            </a:r>
            <a:r>
              <a:rPr lang="ar-SA" sz="2000" dirty="0" smtClean="0"/>
              <a:t>.</a:t>
            </a:r>
            <a:r>
              <a:rPr lang="ar-BH" sz="2000" dirty="0" smtClean="0"/>
              <a:t> لذلك فقد لجأت بعض الدول إلى إتباع سياسات اقتصادية تستهدف المحافظة على استقرار أسعار المنتجات الزراعية، وبالتالي </a:t>
            </a:r>
            <a:r>
              <a:rPr lang="ar-SA" sz="2000" dirty="0" smtClean="0"/>
              <a:t>استقرار </a:t>
            </a:r>
            <a:r>
              <a:rPr lang="ar-BH" sz="2000" dirty="0" smtClean="0"/>
              <a:t>دخول المزارعين.</a:t>
            </a:r>
          </a:p>
          <a:p>
            <a:pPr rtl="1" eaLnBrk="1" hangingPunct="1"/>
            <a:endParaRPr lang="ar-SA" sz="2000" dirty="0" smtClean="0"/>
          </a:p>
          <a:p>
            <a:pPr rtl="1" eaLnBrk="1" hangingPunct="1"/>
            <a:r>
              <a:rPr lang="ar-BH" sz="2000" dirty="0" smtClean="0"/>
              <a:t>ويوضح </a:t>
            </a:r>
            <a:r>
              <a:rPr lang="ar-SA" sz="2000" dirty="0" smtClean="0">
                <a:solidFill>
                  <a:srgbClr val="0000FF"/>
                </a:solidFill>
              </a:rPr>
              <a:t>الرسم البياني التالي</a:t>
            </a:r>
            <a:r>
              <a:rPr lang="ar-BH" sz="2000" dirty="0" smtClean="0">
                <a:solidFill>
                  <a:srgbClr val="0000FF"/>
                </a:solidFill>
              </a:rPr>
              <a:t> </a:t>
            </a:r>
            <a:r>
              <a:rPr lang="ar-SA" sz="2000" dirty="0" smtClean="0"/>
              <a:t>حالة </a:t>
            </a:r>
            <a:r>
              <a:rPr lang="ar-BH" sz="2000" dirty="0" smtClean="0"/>
              <a:t>التوازن المتوقع في سوق إحدى المنتجات الزراعية </a:t>
            </a:r>
            <a:r>
              <a:rPr lang="ar-SA" sz="2000" dirty="0" smtClean="0"/>
              <a:t>مثلا</a:t>
            </a:r>
            <a:r>
              <a:rPr lang="ar-BH" sz="2000" dirty="0" smtClean="0"/>
              <a:t> القمح. </a:t>
            </a:r>
          </a:p>
          <a:p>
            <a:pPr rtl="1" eaLnBrk="1" hangingPunct="1"/>
            <a:endParaRPr lang="ar-SA" sz="2000" dirty="0" smtClean="0"/>
          </a:p>
          <a:p>
            <a:pPr rtl="1" eaLnBrk="1" hangingPunct="1"/>
            <a:r>
              <a:rPr lang="ar-BH" sz="2000" dirty="0" smtClean="0">
                <a:solidFill>
                  <a:srgbClr val="0000FF"/>
                </a:solidFill>
              </a:rPr>
              <a:t>أثر تقلبات الإنتاج على دخول المزارعين</a:t>
            </a:r>
          </a:p>
          <a:p>
            <a:pPr rtl="1" eaLnBrk="1" hangingPunct="1"/>
            <a:r>
              <a:rPr lang="ar-BH" sz="2000" dirty="0" smtClean="0"/>
              <a:t>تؤدي المواسم الزراعية الجيدة إلى انخفاض دخول المزارعين، في حين تؤدي المواسم الزراعية السيئة إلى زيادة دخولهم.</a:t>
            </a:r>
          </a:p>
          <a:p>
            <a:pPr rtl="1" eaLnBrk="1" hangingPunct="1"/>
            <a:endParaRPr lang="ar-BH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7543800" y="838200"/>
            <a:ext cx="1822448" cy="50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رسم بياني </a:t>
            </a:r>
            <a:r>
              <a:rPr lang="ar-SA" altLang="zh-CN" sz="22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4</a:t>
            </a:r>
            <a:r>
              <a:rPr lang="ar-SA" altLang="zh-CN" sz="2400" dirty="0" smtClean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4387848" y="1371600"/>
            <a:ext cx="412752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dirty="0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4419600" y="2514600"/>
            <a:ext cx="5445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</a:t>
            </a:r>
            <a:endParaRPr lang="en-US" sz="2000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 flipH="1">
            <a:off x="2590800" y="1371600"/>
            <a:ext cx="0" cy="3276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6"/>
          <p:cNvSpPr>
            <a:spLocks noChangeShapeType="1"/>
          </p:cNvSpPr>
          <p:nvPr/>
        </p:nvSpPr>
        <p:spPr bwMode="auto">
          <a:xfrm flipV="1">
            <a:off x="2586038" y="4648200"/>
            <a:ext cx="4729162" cy="11113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 flipV="1">
            <a:off x="3140075" y="1498604"/>
            <a:ext cx="3513138" cy="2549525"/>
          </a:xfrm>
          <a:prstGeom prst="line">
            <a:avLst/>
          </a:prstGeom>
          <a:noFill/>
          <a:ln w="28575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auto">
          <a:xfrm flipH="1">
            <a:off x="2590800" y="2971800"/>
            <a:ext cx="20335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1676400" y="1295400"/>
            <a:ext cx="579440" cy="5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P</a:t>
            </a:r>
            <a:endParaRPr lang="en-US" sz="2000" dirty="0"/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6445248" y="1585917"/>
            <a:ext cx="412752" cy="39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7086600" y="4724400"/>
            <a:ext cx="474665" cy="39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endParaRPr lang="en-US" sz="2000" dirty="0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5715000" y="3886200"/>
            <a:ext cx="546102" cy="417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D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dirty="0"/>
          </a:p>
        </p:txBody>
      </p:sp>
      <p:sp>
        <p:nvSpPr>
          <p:cNvPr id="32" name="Line 14"/>
          <p:cNvSpPr>
            <a:spLocks noChangeShapeType="1"/>
          </p:cNvSpPr>
          <p:nvPr/>
        </p:nvSpPr>
        <p:spPr bwMode="auto">
          <a:xfrm>
            <a:off x="4648200" y="2979739"/>
            <a:ext cx="28575" cy="166846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Box 15"/>
          <p:cNvSpPr txBox="1">
            <a:spLocks noChangeArrowheads="1"/>
          </p:cNvSpPr>
          <p:nvPr/>
        </p:nvSpPr>
        <p:spPr bwMode="auto">
          <a:xfrm>
            <a:off x="762000" y="5105401"/>
            <a:ext cx="7924800" cy="6095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تؤدي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تقلبات الإنتاج الزراعي إلى تقلبات في أسعار المنتجات </a:t>
            </a:r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الزراعية، </a:t>
            </a:r>
            <a:r>
              <a:rPr lang="ar-SA" altLang="zh-CN" sz="1900" dirty="0">
                <a:solidFill>
                  <a:srgbClr val="0000FF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ولكن في الاتجاه المعاكس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</a:t>
            </a:r>
            <a:endParaRPr lang="en-US" altLang="zh-CN" sz="1900" dirty="0" smtClean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algn="ctr" rtl="1"/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وكلما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انخفضت مرونة الطلب على السلع </a:t>
            </a:r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الزراعية،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كان أثر </a:t>
            </a:r>
            <a:r>
              <a:rPr lang="ar-SA" altLang="zh-CN" sz="19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تقلبات </a:t>
            </a:r>
            <a:r>
              <a:rPr lang="ar-SA" altLang="zh-CN" sz="19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الإنتاج على الأسعار أكبر. </a:t>
            </a:r>
            <a:endParaRPr lang="en-US" sz="1900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34" name="Line 16"/>
          <p:cNvSpPr>
            <a:spLocks noChangeShapeType="1"/>
          </p:cNvSpPr>
          <p:nvPr/>
        </p:nvSpPr>
        <p:spPr bwMode="auto">
          <a:xfrm>
            <a:off x="3733800" y="1981200"/>
            <a:ext cx="0" cy="2667000"/>
          </a:xfrm>
          <a:prstGeom prst="line">
            <a:avLst/>
          </a:prstGeom>
          <a:noFill/>
          <a:ln w="15875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Line 17"/>
          <p:cNvSpPr>
            <a:spLocks noChangeShapeType="1"/>
          </p:cNvSpPr>
          <p:nvPr/>
        </p:nvSpPr>
        <p:spPr bwMode="auto">
          <a:xfrm flipH="1">
            <a:off x="2586038" y="1981200"/>
            <a:ext cx="1109662" cy="0"/>
          </a:xfrm>
          <a:prstGeom prst="line">
            <a:avLst/>
          </a:prstGeom>
          <a:noFill/>
          <a:ln w="15875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Line 19"/>
          <p:cNvSpPr>
            <a:spLocks noChangeShapeType="1"/>
          </p:cNvSpPr>
          <p:nvPr/>
        </p:nvSpPr>
        <p:spPr bwMode="auto">
          <a:xfrm flipH="1">
            <a:off x="2586038" y="3733800"/>
            <a:ext cx="2773362" cy="0"/>
          </a:xfrm>
          <a:prstGeom prst="line">
            <a:avLst/>
          </a:prstGeom>
          <a:noFill/>
          <a:ln w="158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 flipV="1">
            <a:off x="4419600" y="2057400"/>
            <a:ext cx="3124200" cy="23701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Line 21"/>
          <p:cNvSpPr>
            <a:spLocks noChangeShapeType="1"/>
          </p:cNvSpPr>
          <p:nvPr/>
        </p:nvSpPr>
        <p:spPr bwMode="auto">
          <a:xfrm flipV="1">
            <a:off x="2713040" y="1371600"/>
            <a:ext cx="1725612" cy="1447800"/>
          </a:xfrm>
          <a:prstGeom prst="line">
            <a:avLst/>
          </a:prstGeom>
          <a:noFill/>
          <a:ln w="19050">
            <a:solidFill>
              <a:srgbClr val="00A24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Box 22"/>
          <p:cNvSpPr txBox="1">
            <a:spLocks noChangeArrowheads="1"/>
          </p:cNvSpPr>
          <p:nvPr/>
        </p:nvSpPr>
        <p:spPr bwMode="auto">
          <a:xfrm>
            <a:off x="7362823" y="2057400"/>
            <a:ext cx="485777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en-US" altLang="zh-CN" sz="2000" dirty="0">
                <a:latin typeface="Times New Roman" pitchFamily="18" charset="0"/>
                <a:ea typeface="SimSun" pitchFamily="2" charset="-122"/>
              </a:rPr>
              <a:t>S</a:t>
            </a:r>
            <a:r>
              <a:rPr lang="en-US" altLang="zh-CN" sz="2000" baseline="-25000" dirty="0">
                <a:latin typeface="Times New Roman" pitchFamily="18" charset="0"/>
                <a:ea typeface="SimSun" pitchFamily="2" charset="-122"/>
              </a:rPr>
              <a:t>3</a:t>
            </a:r>
            <a:endParaRPr lang="en-US" sz="2000" dirty="0"/>
          </a:p>
        </p:txBody>
      </p:sp>
      <p:sp>
        <p:nvSpPr>
          <p:cNvPr id="41" name="Line 23"/>
          <p:cNvSpPr>
            <a:spLocks noChangeShapeType="1"/>
          </p:cNvSpPr>
          <p:nvPr/>
        </p:nvSpPr>
        <p:spPr bwMode="auto">
          <a:xfrm>
            <a:off x="5334000" y="3733800"/>
            <a:ext cx="0" cy="914400"/>
          </a:xfrm>
          <a:prstGeom prst="line">
            <a:avLst/>
          </a:prstGeom>
          <a:noFill/>
          <a:ln w="158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Box 24"/>
          <p:cNvSpPr txBox="1">
            <a:spLocks noChangeArrowheads="1"/>
          </p:cNvSpPr>
          <p:nvPr/>
        </p:nvSpPr>
        <p:spPr bwMode="auto">
          <a:xfrm>
            <a:off x="2057400" y="1752600"/>
            <a:ext cx="495302" cy="42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baseline="-25000" dirty="0"/>
          </a:p>
        </p:txBody>
      </p:sp>
      <p:sp>
        <p:nvSpPr>
          <p:cNvPr id="43" name="Text Box 25"/>
          <p:cNvSpPr txBox="1">
            <a:spLocks noChangeArrowheads="1"/>
          </p:cNvSpPr>
          <p:nvPr/>
        </p:nvSpPr>
        <p:spPr bwMode="auto">
          <a:xfrm>
            <a:off x="1908177" y="2708279"/>
            <a:ext cx="7207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baseline="-25000" dirty="0"/>
          </a:p>
        </p:txBody>
      </p:sp>
      <p:sp>
        <p:nvSpPr>
          <p:cNvPr id="44" name="Text Box 26"/>
          <p:cNvSpPr txBox="1">
            <a:spLocks noChangeArrowheads="1"/>
          </p:cNvSpPr>
          <p:nvPr/>
        </p:nvSpPr>
        <p:spPr bwMode="auto">
          <a:xfrm>
            <a:off x="1908177" y="4014792"/>
            <a:ext cx="7207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p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endParaRPr lang="en-US" sz="2000" baseline="-25000" dirty="0"/>
          </a:p>
        </p:txBody>
      </p:sp>
      <p:sp>
        <p:nvSpPr>
          <p:cNvPr id="45" name="Text Box 27"/>
          <p:cNvSpPr txBox="1">
            <a:spLocks noChangeArrowheads="1"/>
          </p:cNvSpPr>
          <p:nvPr/>
        </p:nvSpPr>
        <p:spPr bwMode="auto">
          <a:xfrm>
            <a:off x="3429000" y="4648200"/>
            <a:ext cx="557210" cy="45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2</a:t>
            </a:r>
            <a:endParaRPr lang="en-US" sz="2000" baseline="-25000" dirty="0"/>
          </a:p>
        </p:txBody>
      </p:sp>
      <p:sp>
        <p:nvSpPr>
          <p:cNvPr id="46" name="Text Box 28"/>
          <p:cNvSpPr txBox="1">
            <a:spLocks noChangeArrowheads="1"/>
          </p:cNvSpPr>
          <p:nvPr/>
        </p:nvSpPr>
        <p:spPr bwMode="auto">
          <a:xfrm>
            <a:off x="4419600" y="4648200"/>
            <a:ext cx="53498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1</a:t>
            </a:r>
            <a:endParaRPr lang="en-US" sz="2000" baseline="-25000" dirty="0"/>
          </a:p>
        </p:txBody>
      </p:sp>
      <p:sp>
        <p:nvSpPr>
          <p:cNvPr id="52" name="Text Box 29"/>
          <p:cNvSpPr txBox="1">
            <a:spLocks noChangeArrowheads="1"/>
          </p:cNvSpPr>
          <p:nvPr/>
        </p:nvSpPr>
        <p:spPr bwMode="auto">
          <a:xfrm>
            <a:off x="5105400" y="4648200"/>
            <a:ext cx="511173" cy="45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en-US" altLang="zh-CN" sz="2000" dirty="0" smtClean="0">
                <a:latin typeface="Times New Roman" pitchFamily="18" charset="0"/>
                <a:ea typeface="SimSun" pitchFamily="2" charset="-122"/>
              </a:rPr>
              <a:t>x</a:t>
            </a:r>
            <a:r>
              <a:rPr lang="en-US" altLang="zh-CN" sz="2000" baseline="-25000" dirty="0" smtClean="0">
                <a:latin typeface="Times New Roman" pitchFamily="18" charset="0"/>
                <a:ea typeface="SimSun" pitchFamily="2" charset="-122"/>
              </a:rPr>
              <a:t>3</a:t>
            </a:r>
            <a:endParaRPr lang="en-US" sz="2000" baseline="-25000" dirty="0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>
            <a:off x="3200400" y="1371600"/>
            <a:ext cx="2590800" cy="2819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" name="Line 20"/>
          <p:cNvSpPr>
            <a:spLocks noChangeShapeType="1"/>
          </p:cNvSpPr>
          <p:nvPr/>
        </p:nvSpPr>
        <p:spPr bwMode="auto">
          <a:xfrm flipV="1">
            <a:off x="2971800" y="1592263"/>
            <a:ext cx="3581400" cy="26749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1"/>
            <a:ext cx="9372600" cy="4343400"/>
          </a:xfrm>
        </p:spPr>
        <p:txBody>
          <a:bodyPr/>
          <a:lstStyle/>
          <a:p>
            <a:pPr rtl="1" eaLnBrk="1" hangingPunct="1"/>
            <a:r>
              <a:rPr lang="ar-BH" sz="2200" dirty="0" smtClean="0">
                <a:solidFill>
                  <a:srgbClr val="0000FF"/>
                </a:solidFill>
              </a:rPr>
              <a:t>سياسات استقرار أسعار المنتجات الزراعية</a:t>
            </a:r>
          </a:p>
          <a:p>
            <a:pPr rtl="1" eaLnBrk="1" hangingPunct="1"/>
            <a:r>
              <a:rPr lang="ar-BH" sz="2000" dirty="0" smtClean="0"/>
              <a:t>تتمثل أهم سياسات دعم استقرار الأسعار الزراعية فيما يلي: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0000FF"/>
                </a:solidFill>
              </a:rPr>
              <a:t>التعويضات</a:t>
            </a:r>
            <a:r>
              <a:rPr lang="ar-SA" sz="2400" dirty="0" smtClean="0"/>
              <a:t>: تعمل الحكومة على الحيلولة دون انخفاض أسعار المحاصيل الزراعية عن طريق خفض الإنتاج، بتعويض المزارعين عن المساحات غير المزروعة.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BH" sz="2400" dirty="0" smtClean="0">
                <a:solidFill>
                  <a:srgbClr val="0000FF"/>
                </a:solidFill>
              </a:rPr>
              <a:t>حصص الإنتاج</a:t>
            </a:r>
            <a:r>
              <a:rPr lang="ar-BH" sz="2400" dirty="0" smtClean="0"/>
              <a:t>: وهو نظام لتقييد الإنتاج والحد من زيادة العرض إلى مستويات تهدد بانخفاض السعر عن مستواه المستهدف لاستقرار دخول المزارعين.</a:t>
            </a:r>
            <a:endParaRPr lang="en-US" sz="2400" dirty="0" smtClean="0"/>
          </a:p>
          <a:p>
            <a:pPr rtl="1" eaLnBrk="1" hangingPunct="1">
              <a:buFont typeface="Arial" pitchFamily="34" charset="0"/>
              <a:buChar char="•"/>
            </a:pPr>
            <a:r>
              <a:rPr lang="ar-BH" sz="2400" dirty="0" smtClean="0"/>
              <a:t> </a:t>
            </a:r>
            <a:r>
              <a:rPr lang="ar-BH" sz="2400" dirty="0" smtClean="0">
                <a:solidFill>
                  <a:srgbClr val="0000FF"/>
                </a:solidFill>
              </a:rPr>
              <a:t>تحديد الحد الأدنى للسعر</a:t>
            </a:r>
            <a:r>
              <a:rPr lang="ar-BH" sz="2400" dirty="0" smtClean="0"/>
              <a:t>: تحديد حد أدنى لأسعار المنتجات الزراعية من أجل حماية دخول المنتجين الزراعيين.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BH" sz="2400" dirty="0" smtClean="0">
                <a:solidFill>
                  <a:srgbClr val="0000FF"/>
                </a:solidFill>
              </a:rPr>
              <a:t>مخزون موازنة الأسعار</a:t>
            </a:r>
            <a:r>
              <a:rPr lang="ar-BH" sz="2400" dirty="0" smtClean="0"/>
              <a:t>: بناء مخزون من السلع المراد الحد من تقلبات أسعارها بشراء الفائض في سنوات وفرة المحصول، ثم بيع كميات من هذا المخزون في سنوات انخفاض الإنتاج.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</TotalTime>
  <Words>1067</Words>
  <Application>Microsoft Office PowerPoint</Application>
  <PresentationFormat>A4 Paper (210x297 mm)‎</PresentationFormat>
  <Paragraphs>174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السابعة</vt:lpstr>
      <vt:lpstr>عناصر المحاضرة 7</vt:lpstr>
      <vt:lpstr>سياسات تحديد الأسعار والأجور</vt:lpstr>
      <vt:lpstr>الشريحة 5</vt:lpstr>
      <vt:lpstr>      </vt:lpstr>
      <vt:lpstr>الشريحة 7</vt:lpstr>
      <vt:lpstr>السياسات الضريبية 1</vt:lpstr>
      <vt:lpstr>الشريحة 9</vt:lpstr>
      <vt:lpstr>السياسات الضريبية 2</vt:lpstr>
      <vt:lpstr>الشريحة 11</vt:lpstr>
      <vt:lpstr>الشريحة 12</vt:lpstr>
      <vt:lpstr>الشريحة 13</vt:lpstr>
      <vt:lpstr>الشريحة 14</vt:lpstr>
      <vt:lpstr>سياسة استقرار دخول المزارعين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174</cp:revision>
  <dcterms:created xsi:type="dcterms:W3CDTF">2009-10-14T19:14:34Z</dcterms:created>
  <dcterms:modified xsi:type="dcterms:W3CDTF">2011-04-05T07:01:47Z</dcterms:modified>
</cp:coreProperties>
</file>