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59" r:id="rId5"/>
    <p:sldId id="313" r:id="rId6"/>
    <p:sldId id="287" r:id="rId7"/>
    <p:sldId id="314" r:id="rId8"/>
    <p:sldId id="301" r:id="rId9"/>
    <p:sldId id="291" r:id="rId10"/>
    <p:sldId id="315" r:id="rId11"/>
    <p:sldId id="300" r:id="rId12"/>
    <p:sldId id="317" r:id="rId13"/>
    <p:sldId id="311" r:id="rId14"/>
    <p:sldId id="316" r:id="rId15"/>
    <p:sldId id="318" r:id="rId16"/>
    <p:sldId id="321" r:id="rId17"/>
    <p:sldId id="320" r:id="rId18"/>
    <p:sldId id="322" r:id="rId19"/>
    <p:sldId id="323" r:id="rId20"/>
    <p:sldId id="32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9900"/>
    <a:srgbClr val="AD9968"/>
    <a:srgbClr val="3B84AF"/>
    <a:srgbClr val="FF33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78" autoAdjust="0"/>
    <p:restoredTop sz="94709" autoAdjust="0"/>
  </p:normalViewPr>
  <p:slideViewPr>
    <p:cSldViewPr>
      <p:cViewPr>
        <p:scale>
          <a:sx n="66" d="100"/>
          <a:sy n="66" d="100"/>
        </p:scale>
        <p:origin x="-414"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5" Type="http://schemas.openxmlformats.org/officeDocument/2006/relationships/image" Target="../media/image11.wmf"/><Relationship Id="rId4"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4DC3EA-1A9F-42F0-8323-78F9D84271A9}"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9A44A-5C0D-455F-8E04-8648C651DA66}" type="slidenum">
              <a:rPr lang="en-US"/>
              <a:pPr/>
              <a:t>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4A764-B3BF-419F-B9DE-E49A9B87E7E2}" type="slidenum">
              <a:rPr lang="en-US"/>
              <a:pPr/>
              <a:t>10</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C2E2BD-5A87-4D19-979D-7E62EB9D24E6}" type="slidenum">
              <a:rPr lang="en-US"/>
              <a:pPr/>
              <a:t>12</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278F5-180D-4401-9238-4925874AD98A}" type="slidenum">
              <a:rPr lang="en-US"/>
              <a:pPr/>
              <a:t>15</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C2E2BD-5A87-4D19-979D-7E62EB9D24E6}" type="slidenum">
              <a:rPr lang="en-US"/>
              <a:pPr/>
              <a:t>20</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3.xml"/><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15.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17.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838200"/>
          </a:xfrm>
        </p:spPr>
        <p:txBody>
          <a:bodyPr/>
          <a:lstStyle/>
          <a:p>
            <a:pPr rtl="1" eaLnBrk="1" hangingPunct="1"/>
            <a:r>
              <a:rPr lang="ar-SA" sz="3600" b="1" dirty="0" smtClean="0">
                <a:solidFill>
                  <a:schemeClr val="tx1"/>
                </a:solidFill>
                <a:cs typeface="Arial" pitchFamily="34" charset="0"/>
              </a:rPr>
              <a:t>مرونات الطلب والعرض</a:t>
            </a:r>
            <a:endParaRPr lang="en-US"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4000" dirty="0" smtClean="0">
                <a:solidFill>
                  <a:srgbClr val="0000FF"/>
                </a:solidFill>
              </a:rPr>
              <a:t>عناصر المحاضرة </a:t>
            </a:r>
            <a:r>
              <a:rPr lang="ar-SA" sz="3600" dirty="0" smtClean="0">
                <a:solidFill>
                  <a:srgbClr val="0000FF"/>
                </a:solidFill>
              </a:rPr>
              <a:t>6</a:t>
            </a:r>
            <a:endParaRPr lang="en-US" sz="3600" dirty="0">
              <a:solidFill>
                <a:srgbClr val="0000FF"/>
              </a:solidFill>
            </a:endParaRPr>
          </a:p>
        </p:txBody>
      </p:sp>
      <p:sp>
        <p:nvSpPr>
          <p:cNvPr id="7171" name="Text Placeholder 5"/>
          <p:cNvSpPr>
            <a:spLocks noGrp="1"/>
          </p:cNvSpPr>
          <p:nvPr>
            <p:ph idx="1"/>
          </p:nvPr>
        </p:nvSpPr>
        <p:spPr>
          <a:xfrm>
            <a:off x="495300" y="1600201"/>
            <a:ext cx="8915400" cy="4114799"/>
          </a:xfrm>
        </p:spPr>
        <p:txBody>
          <a:bodyPr/>
          <a:lstStyle/>
          <a:p>
            <a:pPr rtl="1" eaLnBrk="1" hangingPunct="1">
              <a:buFont typeface="Arial" pitchFamily="34" charset="0"/>
              <a:buChar char="•"/>
            </a:pPr>
            <a:r>
              <a:rPr lang="ar-SA" sz="2000" b="1" dirty="0" smtClean="0">
                <a:cs typeface="Arial" pitchFamily="34" charset="0"/>
              </a:rPr>
              <a:t>مرونة الطلب تجاه السعر</a:t>
            </a:r>
          </a:p>
          <a:p>
            <a:pPr lvl="1" rtl="1" eaLnBrk="1" hangingPunct="1">
              <a:buFont typeface="Arial" pitchFamily="34" charset="0"/>
              <a:buChar char="•"/>
            </a:pPr>
            <a:r>
              <a:rPr lang="ar-SA" sz="1800" b="1" dirty="0" smtClean="0">
                <a:cs typeface="Arial" pitchFamily="34" charset="0"/>
              </a:rPr>
              <a:t>قياس مرونة الطلب-السعر</a:t>
            </a:r>
          </a:p>
          <a:p>
            <a:pPr lvl="1" rtl="1" eaLnBrk="1" hangingPunct="1">
              <a:buFont typeface="Arial" pitchFamily="34" charset="0"/>
              <a:buChar char="•"/>
            </a:pPr>
            <a:r>
              <a:rPr lang="ar-SA" sz="1800" b="1" dirty="0" smtClean="0">
                <a:cs typeface="Arial" pitchFamily="34" charset="0"/>
              </a:rPr>
              <a:t>مرونة الطلب-السعر عند نقطة</a:t>
            </a:r>
          </a:p>
          <a:p>
            <a:pPr lvl="1" rtl="1" eaLnBrk="1" hangingPunct="1">
              <a:buFont typeface="Arial" pitchFamily="34" charset="0"/>
              <a:buChar char="•"/>
            </a:pPr>
            <a:r>
              <a:rPr lang="ar-SA" sz="1800" b="1" dirty="0" smtClean="0">
                <a:cs typeface="Arial" pitchFamily="34" charset="0"/>
              </a:rPr>
              <a:t>مرونة الطلب-السعر عند نقطتين (للقوس)</a:t>
            </a:r>
          </a:p>
          <a:p>
            <a:pPr lvl="1" rtl="1" eaLnBrk="1" hangingPunct="1">
              <a:buFont typeface="Arial" pitchFamily="34" charset="0"/>
              <a:buChar char="•"/>
            </a:pPr>
            <a:r>
              <a:rPr lang="ar-SA" sz="1800" b="1" dirty="0" smtClean="0">
                <a:cs typeface="Arial" pitchFamily="34" charset="0"/>
              </a:rPr>
              <a:t>العوامل المحددة لمرونة الطلب-السعر</a:t>
            </a:r>
          </a:p>
          <a:p>
            <a:pPr lvl="1" rtl="1" eaLnBrk="1" hangingPunct="1">
              <a:buFont typeface="Arial" pitchFamily="34" charset="0"/>
              <a:buChar char="•"/>
            </a:pPr>
            <a:r>
              <a:rPr lang="ar-SA" sz="1800" b="1" dirty="0" smtClean="0">
                <a:cs typeface="Arial" pitchFamily="34" charset="0"/>
              </a:rPr>
              <a:t>الطلب ذو المرونة الثابتة</a:t>
            </a:r>
          </a:p>
          <a:p>
            <a:pPr rtl="1" eaLnBrk="1" hangingPunct="1">
              <a:buFont typeface="Arial" pitchFamily="34" charset="0"/>
              <a:buChar char="•"/>
            </a:pPr>
            <a:r>
              <a:rPr lang="ar-SA" sz="2000" b="1" dirty="0" smtClean="0">
                <a:cs typeface="Arial" pitchFamily="34" charset="0"/>
              </a:rPr>
              <a:t>التغير في الإيراد الكلي ومرونة الطلب</a:t>
            </a:r>
          </a:p>
          <a:p>
            <a:pPr rtl="1" eaLnBrk="1" hangingPunct="1">
              <a:buFont typeface="Arial" pitchFamily="34" charset="0"/>
              <a:buChar char="•"/>
            </a:pPr>
            <a:r>
              <a:rPr lang="ar-SA" sz="2000" b="1" dirty="0" smtClean="0">
                <a:cs typeface="Arial" pitchFamily="34" charset="0"/>
              </a:rPr>
              <a:t>مرونة الطلب-السعر التقاطعية</a:t>
            </a:r>
          </a:p>
          <a:p>
            <a:pPr rtl="1" eaLnBrk="1" hangingPunct="1">
              <a:buFont typeface="Arial" pitchFamily="34" charset="0"/>
              <a:buChar char="•"/>
            </a:pPr>
            <a:r>
              <a:rPr lang="ar-SA" sz="2000" b="1" dirty="0" smtClean="0">
                <a:cs typeface="Arial" pitchFamily="34" charset="0"/>
              </a:rPr>
              <a:t>مرونة الطلب تجاه الدخل</a:t>
            </a:r>
          </a:p>
          <a:p>
            <a:pPr rtl="1" eaLnBrk="1" hangingPunct="1">
              <a:buFont typeface="Arial" pitchFamily="34" charset="0"/>
              <a:buChar char="•"/>
            </a:pPr>
            <a:r>
              <a:rPr lang="ar-SA" sz="2000" b="1" dirty="0" smtClean="0">
                <a:cs typeface="Arial" pitchFamily="34" charset="0"/>
              </a:rPr>
              <a:t>مرونة العرض تجاه السعر</a:t>
            </a:r>
          </a:p>
          <a:p>
            <a:pPr rtl="1" eaLnBrk="1" hangingPunct="1">
              <a:buFont typeface="Arial" pitchFamily="34" charset="0"/>
              <a:buChar char="•"/>
            </a:pPr>
            <a:r>
              <a:rPr lang="ar-SA" sz="2000" b="1" dirty="0" smtClean="0">
                <a:cs typeface="Arial" pitchFamily="34" charset="0"/>
              </a:rPr>
              <a:t>العرض ذو المرونة الثابتة</a:t>
            </a:r>
          </a:p>
          <a:p>
            <a:pPr rtl="1" eaLnBrk="1" hangingPunct="1">
              <a:buFont typeface="Arial" pitchFamily="34" charset="0"/>
              <a:buChar char="•"/>
            </a:pPr>
            <a:endParaRPr lang="ar-SA" sz="2400"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381000"/>
            <a:ext cx="8915400" cy="838200"/>
          </a:xfrm>
        </p:spPr>
        <p:txBody>
          <a:bodyPr/>
          <a:lstStyle/>
          <a:p>
            <a:pPr rtl="1" eaLnBrk="1" hangingPunct="1"/>
            <a:r>
              <a:rPr lang="ar-SA" sz="4000" dirty="0" smtClean="0">
                <a:solidFill>
                  <a:srgbClr val="0000FF"/>
                </a:solidFill>
                <a:cs typeface="Arial" pitchFamily="34" charset="0"/>
              </a:rPr>
              <a:t>مرونة الطلب تجاه الأسعار</a:t>
            </a:r>
          </a:p>
        </p:txBody>
      </p:sp>
      <p:sp>
        <p:nvSpPr>
          <p:cNvPr id="8195" name="Content Placeholder 2"/>
          <p:cNvSpPr>
            <a:spLocks noGrp="1"/>
          </p:cNvSpPr>
          <p:nvPr>
            <p:ph idx="1"/>
          </p:nvPr>
        </p:nvSpPr>
        <p:spPr>
          <a:xfrm>
            <a:off x="228600" y="1523999"/>
            <a:ext cx="9144000" cy="3886201"/>
          </a:xfrm>
        </p:spPr>
        <p:txBody>
          <a:bodyPr/>
          <a:lstStyle/>
          <a:p>
            <a:pPr rtl="1" eaLnBrk="1" hangingPunct="1"/>
            <a:r>
              <a:rPr lang="ar-SA" sz="2400" dirty="0" smtClean="0">
                <a:solidFill>
                  <a:srgbClr val="000000"/>
                </a:solidFill>
                <a:cs typeface="Arabic Transparent" pitchFamily="2" charset="-78"/>
              </a:rPr>
              <a:t>تقيس </a:t>
            </a:r>
            <a:r>
              <a:rPr lang="ar-SA" sz="2400" dirty="0" smtClean="0">
                <a:solidFill>
                  <a:srgbClr val="0000FF"/>
                </a:solidFill>
                <a:cs typeface="Arabic Transparent" pitchFamily="2" charset="-78"/>
              </a:rPr>
              <a:t>مرونة الطلب تجاه الأسعار</a:t>
            </a:r>
            <a:r>
              <a:rPr lang="ar-SA" sz="2400" dirty="0" smtClean="0">
                <a:cs typeface="Arabic Transparent" pitchFamily="2" charset="-78"/>
              </a:rPr>
              <a:t> مدى استجابة الكمية المطلوبة عند أي تغير في السعر، وذلك بافتراض أن باقي العوامل المؤثرة في الطلب تبقى ثابتة. ويعتبر ميل دالة الطلب معامل وعنصر هام لقياس هذه المرونة. </a:t>
            </a:r>
          </a:p>
          <a:p>
            <a:pPr rtl="1" eaLnBrk="1" hangingPunct="1"/>
            <a:endParaRPr lang="ar-SA" sz="2000" dirty="0" smtClean="0">
              <a:solidFill>
                <a:srgbClr val="0000FF"/>
              </a:solidFill>
              <a:cs typeface="Arabic Transparent" pitchFamily="2" charset="-78"/>
            </a:endParaRPr>
          </a:p>
          <a:p>
            <a:pPr rtl="1" eaLnBrk="1" hangingPunct="1"/>
            <a:r>
              <a:rPr lang="ar-SA" sz="2400" dirty="0" smtClean="0">
                <a:solidFill>
                  <a:srgbClr val="000000"/>
                </a:solidFill>
                <a:cs typeface="Arabic Transparent" pitchFamily="2" charset="-78"/>
              </a:rPr>
              <a:t>ولذلك تكون استجابة الكمية المطلوبة للتغير في السعر </a:t>
            </a:r>
            <a:r>
              <a:rPr lang="ar-SA" sz="2400" dirty="0" smtClean="0">
                <a:solidFill>
                  <a:srgbClr val="0000FF"/>
                </a:solidFill>
                <a:cs typeface="Arabic Transparent" pitchFamily="2" charset="-78"/>
              </a:rPr>
              <a:t>أكبر</a:t>
            </a:r>
            <a:r>
              <a:rPr lang="ar-SA" sz="2400" dirty="0" smtClean="0">
                <a:solidFill>
                  <a:srgbClr val="000000"/>
                </a:solidFill>
                <a:cs typeface="Arabic Transparent" pitchFamily="2" charset="-78"/>
              </a:rPr>
              <a:t> كلما قلت قيمة ميل خط أو منحنى الطلب. وطبعا قيمة الميل سالبة. فمثلا الطلب      له ميل أصغر من </a:t>
            </a:r>
            <a:r>
              <a:rPr lang="en-US" sz="2400" dirty="0" smtClean="0">
                <a:solidFill>
                  <a:srgbClr val="000000"/>
                </a:solidFill>
                <a:cs typeface="Arabic Transparent" pitchFamily="2" charset="-78"/>
              </a:rPr>
              <a:t>    </a:t>
            </a:r>
            <a:r>
              <a:rPr lang="ar-SA" sz="2400" dirty="0" smtClean="0">
                <a:solidFill>
                  <a:srgbClr val="000000"/>
                </a:solidFill>
                <a:cs typeface="Arabic Transparent" pitchFamily="2" charset="-78"/>
              </a:rPr>
              <a:t>       ميل الطلب     .  </a:t>
            </a:r>
          </a:p>
        </p:txBody>
      </p:sp>
      <p:sp>
        <p:nvSpPr>
          <p:cNvPr id="6" name="Text Box 5"/>
          <p:cNvSpPr txBox="1">
            <a:spLocks noChangeArrowheads="1"/>
          </p:cNvSpPr>
          <p:nvPr/>
        </p:nvSpPr>
        <p:spPr bwMode="auto">
          <a:xfrm>
            <a:off x="3429000" y="3429000"/>
            <a:ext cx="497152" cy="457200"/>
          </a:xfrm>
          <a:prstGeom prst="rect">
            <a:avLst/>
          </a:prstGeom>
          <a:noFill/>
          <a:ln w="9525">
            <a:noFill/>
            <a:miter lim="800000"/>
            <a:headEnd/>
            <a:tailEnd/>
          </a:ln>
        </p:spPr>
        <p:txBody>
          <a:bodyPr/>
          <a:lstStyle/>
          <a:p>
            <a:pPr algn="r" rtl="1"/>
            <a:r>
              <a:rPr lang="en-US" altLang="zh-CN" sz="1200" b="1" dirty="0">
                <a:latin typeface="Times New Roman" pitchFamily="18" charset="0"/>
                <a:ea typeface="SimSun" pitchFamily="2" charset="-122"/>
              </a:rPr>
              <a:t> </a:t>
            </a:r>
            <a:r>
              <a:rPr lang="en-US" altLang="zh-CN" sz="2000" dirty="0">
                <a:latin typeface="Times New Roman" pitchFamily="18" charset="0"/>
                <a:ea typeface="SimSun" pitchFamily="2" charset="-122"/>
              </a:rPr>
              <a:t>D</a:t>
            </a:r>
            <a:r>
              <a:rPr lang="en-US" altLang="zh-CN" sz="2000" baseline="-25000" dirty="0">
                <a:latin typeface="Times New Roman" pitchFamily="18" charset="0"/>
                <a:ea typeface="SimSun" pitchFamily="2" charset="-122"/>
              </a:rPr>
              <a:t>1</a:t>
            </a:r>
            <a:endParaRPr lang="en-US" sz="2000" dirty="0"/>
          </a:p>
        </p:txBody>
      </p:sp>
      <p:sp>
        <p:nvSpPr>
          <p:cNvPr id="7" name="Text Box 14"/>
          <p:cNvSpPr txBox="1">
            <a:spLocks noChangeArrowheads="1"/>
          </p:cNvSpPr>
          <p:nvPr/>
        </p:nvSpPr>
        <p:spPr bwMode="auto">
          <a:xfrm>
            <a:off x="7315200" y="3810000"/>
            <a:ext cx="568061" cy="457200"/>
          </a:xfrm>
          <a:prstGeom prst="rect">
            <a:avLst/>
          </a:prstGeom>
          <a:noFill/>
          <a:ln w="9525">
            <a:noFill/>
            <a:miter lim="800000"/>
            <a:headEnd/>
            <a:tailEnd/>
          </a:ln>
        </p:spPr>
        <p:txBody>
          <a:bodyPr/>
          <a:lstStyle/>
          <a:p>
            <a:pPr algn="r" rtl="1"/>
            <a:r>
              <a:rPr lang="en-US" altLang="zh-CN" sz="2000" dirty="0">
                <a:latin typeface="Times New Roman" pitchFamily="18" charset="0"/>
                <a:ea typeface="SimSun" pitchFamily="2" charset="-122"/>
              </a:rPr>
              <a:t>D</a:t>
            </a:r>
            <a:r>
              <a:rPr lang="en-US" altLang="zh-CN" sz="2000" baseline="-25000" dirty="0">
                <a:latin typeface="Times New Roman" pitchFamily="18" charset="0"/>
                <a:ea typeface="SimSun" pitchFamily="2" charset="-122"/>
              </a:rPr>
              <a:t>2</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1752600" y="1752600"/>
            <a:ext cx="679185" cy="503237"/>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200</a:t>
            </a:r>
            <a:endParaRPr lang="en-US" sz="2000" dirty="0"/>
          </a:p>
        </p:txBody>
      </p:sp>
      <p:sp>
        <p:nvSpPr>
          <p:cNvPr id="8197" name="Text Box 5"/>
          <p:cNvSpPr txBox="1">
            <a:spLocks noChangeArrowheads="1"/>
          </p:cNvSpPr>
          <p:nvPr/>
        </p:nvSpPr>
        <p:spPr bwMode="auto">
          <a:xfrm>
            <a:off x="7924800" y="3200400"/>
            <a:ext cx="573352" cy="546100"/>
          </a:xfrm>
          <a:prstGeom prst="rect">
            <a:avLst/>
          </a:prstGeom>
          <a:noFill/>
          <a:ln w="9525">
            <a:noFill/>
            <a:miter lim="800000"/>
            <a:headEnd/>
            <a:tailEnd/>
          </a:ln>
        </p:spPr>
        <p:txBody>
          <a:bodyPr/>
          <a:lstStyle/>
          <a:p>
            <a:pPr algn="r" rtl="1"/>
            <a:r>
              <a:rPr lang="en-US" altLang="zh-CN" sz="1200" b="1" dirty="0">
                <a:latin typeface="Times New Roman" pitchFamily="18" charset="0"/>
                <a:ea typeface="SimSun" pitchFamily="2" charset="-122"/>
              </a:rPr>
              <a:t> </a:t>
            </a:r>
            <a:r>
              <a:rPr lang="en-US" altLang="zh-CN" sz="2000" dirty="0">
                <a:latin typeface="Times New Roman" pitchFamily="18" charset="0"/>
                <a:ea typeface="SimSun" pitchFamily="2" charset="-122"/>
              </a:rPr>
              <a:t>D</a:t>
            </a:r>
            <a:r>
              <a:rPr lang="en-US" altLang="zh-CN" sz="2000" baseline="-25000" dirty="0">
                <a:latin typeface="Times New Roman" pitchFamily="18" charset="0"/>
                <a:ea typeface="SimSun" pitchFamily="2" charset="-122"/>
              </a:rPr>
              <a:t>1</a:t>
            </a:r>
            <a:endParaRPr lang="en-US" sz="2000" dirty="0"/>
          </a:p>
        </p:txBody>
      </p:sp>
      <p:sp>
        <p:nvSpPr>
          <p:cNvPr id="8198" name="Line 6"/>
          <p:cNvSpPr>
            <a:spLocks noChangeShapeType="1"/>
          </p:cNvSpPr>
          <p:nvPr/>
        </p:nvSpPr>
        <p:spPr bwMode="auto">
          <a:xfrm flipH="1">
            <a:off x="2438400" y="803277"/>
            <a:ext cx="20902" cy="3463924"/>
          </a:xfrm>
          <a:prstGeom prst="line">
            <a:avLst/>
          </a:prstGeom>
          <a:noFill/>
          <a:ln w="19050">
            <a:solidFill>
              <a:srgbClr val="000000"/>
            </a:solidFill>
            <a:round/>
            <a:headEnd type="triangle"/>
            <a:tailEnd/>
          </a:ln>
        </p:spPr>
        <p:txBody>
          <a:bodyPr/>
          <a:lstStyle/>
          <a:p>
            <a:endParaRPr lang="ar-SA"/>
          </a:p>
        </p:txBody>
      </p:sp>
      <p:sp>
        <p:nvSpPr>
          <p:cNvPr id="8199" name="Line 7"/>
          <p:cNvSpPr>
            <a:spLocks noChangeShapeType="1"/>
          </p:cNvSpPr>
          <p:nvPr/>
        </p:nvSpPr>
        <p:spPr bwMode="auto">
          <a:xfrm>
            <a:off x="2459303" y="4267200"/>
            <a:ext cx="5623719" cy="0"/>
          </a:xfrm>
          <a:prstGeom prst="line">
            <a:avLst/>
          </a:prstGeom>
          <a:noFill/>
          <a:ln w="19050">
            <a:solidFill>
              <a:srgbClr val="000000"/>
            </a:solidFill>
            <a:round/>
            <a:headEnd/>
            <a:tailEnd type="triangle"/>
          </a:ln>
        </p:spPr>
        <p:txBody>
          <a:bodyPr/>
          <a:lstStyle/>
          <a:p>
            <a:endParaRPr lang="ar-SA"/>
          </a:p>
        </p:txBody>
      </p:sp>
      <p:sp>
        <p:nvSpPr>
          <p:cNvPr id="8200" name="Line 8"/>
          <p:cNvSpPr>
            <a:spLocks noChangeShapeType="1"/>
          </p:cNvSpPr>
          <p:nvPr/>
        </p:nvSpPr>
        <p:spPr bwMode="auto">
          <a:xfrm>
            <a:off x="3429000" y="609600"/>
            <a:ext cx="1295400" cy="3452812"/>
          </a:xfrm>
          <a:prstGeom prst="line">
            <a:avLst/>
          </a:prstGeom>
          <a:noFill/>
          <a:ln w="15875">
            <a:solidFill>
              <a:srgbClr val="000000"/>
            </a:solidFill>
            <a:round/>
            <a:headEnd/>
            <a:tailEnd/>
          </a:ln>
        </p:spPr>
        <p:txBody>
          <a:bodyPr/>
          <a:lstStyle/>
          <a:p>
            <a:endParaRPr lang="ar-SA"/>
          </a:p>
        </p:txBody>
      </p:sp>
      <p:sp>
        <p:nvSpPr>
          <p:cNvPr id="8201" name="Line 9"/>
          <p:cNvSpPr>
            <a:spLocks noChangeShapeType="1"/>
          </p:cNvSpPr>
          <p:nvPr/>
        </p:nvSpPr>
        <p:spPr bwMode="auto">
          <a:xfrm>
            <a:off x="2658798" y="1447800"/>
            <a:ext cx="5424223" cy="2176462"/>
          </a:xfrm>
          <a:prstGeom prst="line">
            <a:avLst/>
          </a:prstGeom>
          <a:noFill/>
          <a:ln w="15875">
            <a:solidFill>
              <a:srgbClr val="000000"/>
            </a:solidFill>
            <a:round/>
            <a:headEnd/>
            <a:tailEnd/>
          </a:ln>
        </p:spPr>
        <p:txBody>
          <a:bodyPr/>
          <a:lstStyle/>
          <a:p>
            <a:endParaRPr lang="ar-SA"/>
          </a:p>
        </p:txBody>
      </p:sp>
      <p:sp>
        <p:nvSpPr>
          <p:cNvPr id="8202" name="Line 10"/>
          <p:cNvSpPr>
            <a:spLocks noChangeShapeType="1"/>
          </p:cNvSpPr>
          <p:nvPr/>
        </p:nvSpPr>
        <p:spPr bwMode="auto">
          <a:xfrm flipH="1">
            <a:off x="2459302" y="1981200"/>
            <a:ext cx="1503097" cy="0"/>
          </a:xfrm>
          <a:prstGeom prst="line">
            <a:avLst/>
          </a:prstGeom>
          <a:noFill/>
          <a:ln w="12700">
            <a:solidFill>
              <a:srgbClr val="000000"/>
            </a:solidFill>
            <a:prstDash val="dashDot"/>
            <a:round/>
            <a:headEnd/>
            <a:tailEnd/>
          </a:ln>
        </p:spPr>
        <p:txBody>
          <a:bodyPr/>
          <a:lstStyle/>
          <a:p>
            <a:endParaRPr lang="ar-SA"/>
          </a:p>
        </p:txBody>
      </p:sp>
      <p:sp>
        <p:nvSpPr>
          <p:cNvPr id="8203" name="Line 11"/>
          <p:cNvSpPr>
            <a:spLocks noChangeShapeType="1"/>
          </p:cNvSpPr>
          <p:nvPr/>
        </p:nvSpPr>
        <p:spPr bwMode="auto">
          <a:xfrm>
            <a:off x="3962400" y="1981200"/>
            <a:ext cx="0" cy="2286000"/>
          </a:xfrm>
          <a:prstGeom prst="line">
            <a:avLst/>
          </a:prstGeom>
          <a:noFill/>
          <a:ln w="12700">
            <a:solidFill>
              <a:srgbClr val="000000"/>
            </a:solidFill>
            <a:prstDash val="dashDot"/>
            <a:round/>
            <a:headEnd/>
            <a:tailEnd/>
          </a:ln>
        </p:spPr>
        <p:txBody>
          <a:bodyPr/>
          <a:lstStyle/>
          <a:p>
            <a:endParaRPr lang="ar-SA"/>
          </a:p>
        </p:txBody>
      </p:sp>
      <p:sp>
        <p:nvSpPr>
          <p:cNvPr id="8204" name="Line 12"/>
          <p:cNvSpPr>
            <a:spLocks noChangeShapeType="1"/>
          </p:cNvSpPr>
          <p:nvPr/>
        </p:nvSpPr>
        <p:spPr bwMode="auto">
          <a:xfrm flipH="1">
            <a:off x="2459302" y="3048000"/>
            <a:ext cx="4170098" cy="0"/>
          </a:xfrm>
          <a:prstGeom prst="line">
            <a:avLst/>
          </a:prstGeom>
          <a:noFill/>
          <a:ln w="12700">
            <a:solidFill>
              <a:srgbClr val="000000"/>
            </a:solidFill>
            <a:prstDash val="dashDot"/>
            <a:round/>
            <a:headEnd/>
            <a:tailEnd/>
          </a:ln>
        </p:spPr>
        <p:txBody>
          <a:bodyPr/>
          <a:lstStyle/>
          <a:p>
            <a:endParaRPr lang="ar-SA"/>
          </a:p>
        </p:txBody>
      </p:sp>
      <p:sp>
        <p:nvSpPr>
          <p:cNvPr id="8205" name="Line 13"/>
          <p:cNvSpPr>
            <a:spLocks noChangeShapeType="1"/>
          </p:cNvSpPr>
          <p:nvPr/>
        </p:nvSpPr>
        <p:spPr bwMode="auto">
          <a:xfrm>
            <a:off x="6629400" y="3048000"/>
            <a:ext cx="0" cy="1219200"/>
          </a:xfrm>
          <a:prstGeom prst="line">
            <a:avLst/>
          </a:prstGeom>
          <a:noFill/>
          <a:ln w="12700">
            <a:solidFill>
              <a:srgbClr val="000000"/>
            </a:solidFill>
            <a:prstDash val="dashDot"/>
            <a:round/>
            <a:headEnd/>
            <a:tailEnd/>
          </a:ln>
        </p:spPr>
        <p:txBody>
          <a:bodyPr/>
          <a:lstStyle/>
          <a:p>
            <a:endParaRPr lang="ar-SA"/>
          </a:p>
        </p:txBody>
      </p:sp>
      <p:sp>
        <p:nvSpPr>
          <p:cNvPr id="8206" name="Text Box 14"/>
          <p:cNvSpPr txBox="1">
            <a:spLocks noChangeArrowheads="1"/>
          </p:cNvSpPr>
          <p:nvPr/>
        </p:nvSpPr>
        <p:spPr bwMode="auto">
          <a:xfrm>
            <a:off x="4572000" y="3657600"/>
            <a:ext cx="568061" cy="557212"/>
          </a:xfrm>
          <a:prstGeom prst="rect">
            <a:avLst/>
          </a:prstGeom>
          <a:noFill/>
          <a:ln w="9525">
            <a:noFill/>
            <a:miter lim="800000"/>
            <a:headEnd/>
            <a:tailEnd/>
          </a:ln>
        </p:spPr>
        <p:txBody>
          <a:bodyPr/>
          <a:lstStyle/>
          <a:p>
            <a:pPr algn="r" rtl="1"/>
            <a:r>
              <a:rPr lang="en-US" altLang="zh-CN" sz="2000" dirty="0">
                <a:latin typeface="Times New Roman" pitchFamily="18" charset="0"/>
                <a:ea typeface="SimSun" pitchFamily="2" charset="-122"/>
              </a:rPr>
              <a:t>D</a:t>
            </a:r>
            <a:r>
              <a:rPr lang="en-US" altLang="zh-CN" sz="2000" baseline="-25000" dirty="0">
                <a:latin typeface="Times New Roman" pitchFamily="18" charset="0"/>
                <a:ea typeface="SimSun" pitchFamily="2" charset="-122"/>
              </a:rPr>
              <a:t>2</a:t>
            </a:r>
            <a:endParaRPr lang="en-US" sz="2000" dirty="0"/>
          </a:p>
        </p:txBody>
      </p:sp>
      <p:sp>
        <p:nvSpPr>
          <p:cNvPr id="8207" name="Line 15"/>
          <p:cNvSpPr>
            <a:spLocks noChangeShapeType="1"/>
          </p:cNvSpPr>
          <p:nvPr/>
        </p:nvSpPr>
        <p:spPr bwMode="auto">
          <a:xfrm>
            <a:off x="4343400" y="3048000"/>
            <a:ext cx="0" cy="1143000"/>
          </a:xfrm>
          <a:prstGeom prst="line">
            <a:avLst/>
          </a:prstGeom>
          <a:noFill/>
          <a:ln w="12700">
            <a:solidFill>
              <a:srgbClr val="000000"/>
            </a:solidFill>
            <a:prstDash val="dashDot"/>
            <a:round/>
            <a:headEnd/>
            <a:tailEnd/>
          </a:ln>
        </p:spPr>
        <p:txBody>
          <a:bodyPr/>
          <a:lstStyle/>
          <a:p>
            <a:endParaRPr lang="ar-SA"/>
          </a:p>
        </p:txBody>
      </p:sp>
      <p:sp>
        <p:nvSpPr>
          <p:cNvPr id="8208" name="Text Box 16"/>
          <p:cNvSpPr txBox="1">
            <a:spLocks noChangeArrowheads="1"/>
          </p:cNvSpPr>
          <p:nvPr/>
        </p:nvSpPr>
        <p:spPr bwMode="auto">
          <a:xfrm>
            <a:off x="1752600" y="533400"/>
            <a:ext cx="601927" cy="555625"/>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P</a:t>
            </a:r>
            <a:endParaRPr lang="en-US" sz="2000" dirty="0"/>
          </a:p>
        </p:txBody>
      </p:sp>
      <p:sp>
        <p:nvSpPr>
          <p:cNvPr id="8209" name="Text Box 17"/>
          <p:cNvSpPr txBox="1">
            <a:spLocks noChangeArrowheads="1"/>
          </p:cNvSpPr>
          <p:nvPr/>
        </p:nvSpPr>
        <p:spPr bwMode="auto">
          <a:xfrm>
            <a:off x="1219200" y="4876800"/>
            <a:ext cx="6781800" cy="533400"/>
          </a:xfrm>
          <a:prstGeom prst="rect">
            <a:avLst/>
          </a:prstGeom>
          <a:noFill/>
          <a:ln w="28575">
            <a:noFill/>
            <a:miter lim="800000"/>
            <a:headEnd/>
            <a:tailEnd/>
          </a:ln>
        </p:spPr>
        <p:txBody>
          <a:bodyPr/>
          <a:lstStyle/>
          <a:p>
            <a:pPr algn="ctr" rtl="1"/>
            <a:r>
              <a:rPr lang="ar-SA" sz="2400" dirty="0" smtClean="0">
                <a:solidFill>
                  <a:srgbClr val="0000FF"/>
                </a:solidFill>
                <a:latin typeface="Times New Roman" pitchFamily="18" charset="0"/>
                <a:ea typeface="SimSun" pitchFamily="2" charset="-122"/>
                <a:cs typeface="Times New Roman" pitchFamily="18" charset="0"/>
              </a:rPr>
              <a:t>مدى استجابة </a:t>
            </a:r>
            <a:r>
              <a:rPr lang="ar-SA" sz="2400" dirty="0">
                <a:solidFill>
                  <a:srgbClr val="0000FF"/>
                </a:solidFill>
                <a:latin typeface="Times New Roman" pitchFamily="18" charset="0"/>
                <a:ea typeface="SimSun" pitchFamily="2" charset="-122"/>
                <a:cs typeface="Times New Roman" pitchFamily="18" charset="0"/>
              </a:rPr>
              <a:t>الكمية المطلوبة لتغيرات </a:t>
            </a:r>
            <a:r>
              <a:rPr lang="ar-SA" sz="2400" dirty="0" smtClean="0">
                <a:solidFill>
                  <a:srgbClr val="0000FF"/>
                </a:solidFill>
                <a:latin typeface="Times New Roman" pitchFamily="18" charset="0"/>
                <a:ea typeface="SimSun" pitchFamily="2" charset="-122"/>
                <a:cs typeface="Times New Roman" pitchFamily="18" charset="0"/>
              </a:rPr>
              <a:t>السعر</a:t>
            </a:r>
            <a:endParaRPr lang="en-US" sz="2400" dirty="0" smtClean="0">
              <a:solidFill>
                <a:srgbClr val="0000FF"/>
              </a:solidFill>
              <a:latin typeface="Times New Roman" pitchFamily="18" charset="0"/>
              <a:ea typeface="SimSun" pitchFamily="2" charset="-122"/>
              <a:cs typeface="Times New Roman" pitchFamily="18" charset="0"/>
            </a:endParaRPr>
          </a:p>
          <a:p>
            <a:pPr algn="ctr" rtl="1"/>
            <a:r>
              <a:rPr lang="ar-SA" sz="2000" dirty="0" smtClean="0">
                <a:latin typeface="Times New Roman" pitchFamily="18" charset="0"/>
                <a:ea typeface="SimSun" pitchFamily="2" charset="-122"/>
                <a:cs typeface="Times New Roman" pitchFamily="18" charset="0"/>
              </a:rPr>
              <a:t> </a:t>
            </a:r>
            <a:endParaRPr lang="en-US" sz="3200" dirty="0">
              <a:ea typeface="SimSun" pitchFamily="2" charset="-122"/>
              <a:cs typeface="Times New Roman" pitchFamily="18" charset="0"/>
            </a:endParaRPr>
          </a:p>
        </p:txBody>
      </p:sp>
      <p:sp>
        <p:nvSpPr>
          <p:cNvPr id="8210" name="Text Box 18"/>
          <p:cNvSpPr txBox="1">
            <a:spLocks noChangeArrowheads="1"/>
          </p:cNvSpPr>
          <p:nvPr/>
        </p:nvSpPr>
        <p:spPr bwMode="auto">
          <a:xfrm>
            <a:off x="1825096" y="2819400"/>
            <a:ext cx="613304" cy="503237"/>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100</a:t>
            </a:r>
            <a:endParaRPr lang="en-US" sz="2000" dirty="0"/>
          </a:p>
        </p:txBody>
      </p:sp>
      <p:sp>
        <p:nvSpPr>
          <p:cNvPr id="8211" name="Text Box 19"/>
          <p:cNvSpPr txBox="1">
            <a:spLocks noChangeArrowheads="1"/>
          </p:cNvSpPr>
          <p:nvPr/>
        </p:nvSpPr>
        <p:spPr bwMode="auto">
          <a:xfrm>
            <a:off x="3505200" y="4267200"/>
            <a:ext cx="685800" cy="503237"/>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30</a:t>
            </a:r>
            <a:endParaRPr lang="en-US" sz="2000" dirty="0"/>
          </a:p>
        </p:txBody>
      </p:sp>
      <p:sp>
        <p:nvSpPr>
          <p:cNvPr id="8212" name="Text Box 20"/>
          <p:cNvSpPr txBox="1">
            <a:spLocks noChangeArrowheads="1"/>
          </p:cNvSpPr>
          <p:nvPr/>
        </p:nvSpPr>
        <p:spPr bwMode="auto">
          <a:xfrm>
            <a:off x="3962400" y="4267200"/>
            <a:ext cx="678921" cy="503237"/>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40</a:t>
            </a:r>
            <a:endParaRPr lang="en-US" sz="2000" dirty="0"/>
          </a:p>
        </p:txBody>
      </p:sp>
      <p:sp>
        <p:nvSpPr>
          <p:cNvPr id="8213" name="Text Box 21"/>
          <p:cNvSpPr txBox="1">
            <a:spLocks noChangeArrowheads="1"/>
          </p:cNvSpPr>
          <p:nvPr/>
        </p:nvSpPr>
        <p:spPr bwMode="auto">
          <a:xfrm>
            <a:off x="6324600" y="4267200"/>
            <a:ext cx="577850" cy="490536"/>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90</a:t>
            </a:r>
            <a:endParaRPr lang="en-US" sz="2000" dirty="0"/>
          </a:p>
        </p:txBody>
      </p:sp>
      <p:sp>
        <p:nvSpPr>
          <p:cNvPr id="8214" name="Text Box 22"/>
          <p:cNvSpPr txBox="1">
            <a:spLocks noChangeArrowheads="1"/>
          </p:cNvSpPr>
          <p:nvPr/>
        </p:nvSpPr>
        <p:spPr bwMode="auto">
          <a:xfrm>
            <a:off x="8001000" y="4419600"/>
            <a:ext cx="574410" cy="401637"/>
          </a:xfrm>
          <a:prstGeom prst="rect">
            <a:avLst/>
          </a:prstGeom>
          <a:noFill/>
          <a:ln w="9525">
            <a:noFill/>
            <a:miter lim="800000"/>
            <a:headEnd/>
            <a:tailEnd/>
          </a:ln>
        </p:spPr>
        <p:txBody>
          <a:bodyPr/>
          <a:lstStyle/>
          <a:p>
            <a:pPr algn="r" rtl="1"/>
            <a:r>
              <a:rPr lang="en-US" altLang="zh-CN" sz="2000" dirty="0" smtClean="0">
                <a:latin typeface="Times New Roman" pitchFamily="18" charset="0"/>
                <a:ea typeface="SimSun" pitchFamily="2" charset="-122"/>
              </a:rPr>
              <a:t>X</a:t>
            </a:r>
            <a:endParaRPr lang="en-US" sz="2000" dirty="0"/>
          </a:p>
        </p:txBody>
      </p:sp>
      <p:sp>
        <p:nvSpPr>
          <p:cNvPr id="8215" name="AutoShape 23">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81000"/>
            <a:ext cx="8915400" cy="914400"/>
          </a:xfrm>
        </p:spPr>
        <p:txBody>
          <a:bodyPr/>
          <a:lstStyle/>
          <a:p>
            <a:pPr eaLnBrk="1" hangingPunct="1"/>
            <a:r>
              <a:rPr lang="ar-SA" sz="4000" dirty="0" smtClean="0">
                <a:solidFill>
                  <a:srgbClr val="0000FF"/>
                </a:solidFill>
                <a:cs typeface="Arial" pitchFamily="34" charset="0"/>
              </a:rPr>
              <a:t>قياس المرونة الطلب-السعر</a:t>
            </a:r>
          </a:p>
        </p:txBody>
      </p:sp>
      <p:sp>
        <p:nvSpPr>
          <p:cNvPr id="9219" name="Content Placeholder 2"/>
          <p:cNvSpPr>
            <a:spLocks noGrp="1"/>
          </p:cNvSpPr>
          <p:nvPr>
            <p:ph idx="4294967295"/>
          </p:nvPr>
        </p:nvSpPr>
        <p:spPr>
          <a:xfrm>
            <a:off x="228600" y="1447801"/>
            <a:ext cx="9144000" cy="4267199"/>
          </a:xfrm>
        </p:spPr>
        <p:txBody>
          <a:bodyPr/>
          <a:lstStyle/>
          <a:p>
            <a:pPr algn="just" rtl="1">
              <a:spcBef>
                <a:spcPct val="50000"/>
              </a:spcBef>
              <a:buNone/>
            </a:pPr>
            <a:r>
              <a:rPr lang="ar-SA" sz="2400" dirty="0" smtClean="0"/>
              <a:t>تقيس </a:t>
            </a:r>
            <a:r>
              <a:rPr lang="ar-BH" sz="2400" dirty="0" smtClean="0"/>
              <a:t>مرونة </a:t>
            </a:r>
            <a:r>
              <a:rPr lang="ar-SA" sz="2400" dirty="0" smtClean="0"/>
              <a:t>الطلب-</a:t>
            </a:r>
            <a:r>
              <a:rPr lang="ar-BH" sz="2400" dirty="0" smtClean="0"/>
              <a:t>السعر</a:t>
            </a:r>
            <a:r>
              <a:rPr lang="ar-SA" sz="2400" dirty="0" smtClean="0"/>
              <a:t> </a:t>
            </a:r>
            <a:r>
              <a:rPr lang="ar-BH" sz="2400" dirty="0" smtClean="0"/>
              <a:t>درجة استجابة الكمية المطلوبة للتغير في السعر</a:t>
            </a:r>
            <a:r>
              <a:rPr lang="ar-SA" sz="2400" dirty="0" smtClean="0"/>
              <a:t>،</a:t>
            </a:r>
            <a:r>
              <a:rPr lang="ar-BH" sz="2400" dirty="0" smtClean="0"/>
              <a:t> </a:t>
            </a:r>
            <a:r>
              <a:rPr lang="ar-SA" sz="2400" dirty="0" smtClean="0"/>
              <a:t>مع افتراض </a:t>
            </a:r>
            <a:r>
              <a:rPr lang="ar-BH" sz="2400" dirty="0" smtClean="0"/>
              <a:t>ثبات العوامل الأخرى المؤثرة في الطلب.</a:t>
            </a:r>
            <a:endParaRPr lang="fr-MA" sz="2400" dirty="0" smtClean="0"/>
          </a:p>
          <a:p>
            <a:pPr rtl="1" eaLnBrk="1" hangingPunct="1"/>
            <a:endParaRPr lang="ar-SA" sz="2400" dirty="0" smtClean="0">
              <a:cs typeface="Arial" pitchFamily="34" charset="0"/>
            </a:endParaRPr>
          </a:p>
          <a:p>
            <a:pPr rtl="1" eaLnBrk="1" hangingPunct="1">
              <a:buNone/>
            </a:pPr>
            <a:r>
              <a:rPr lang="ar-SA" sz="2400" dirty="0" smtClean="0">
                <a:cs typeface="Arial" pitchFamily="34" charset="0"/>
              </a:rPr>
              <a:t>يمكن قياس هذه </a:t>
            </a:r>
            <a:r>
              <a:rPr lang="ar-SA" sz="2400" dirty="0" smtClean="0">
                <a:solidFill>
                  <a:srgbClr val="0000FF"/>
                </a:solidFill>
                <a:cs typeface="Arial" pitchFamily="34" charset="0"/>
              </a:rPr>
              <a:t>المرونة عند نقطة </a:t>
            </a:r>
            <a:r>
              <a:rPr lang="ar-SA" sz="2400" dirty="0" smtClean="0">
                <a:cs typeface="Arial" pitchFamily="34" charset="0"/>
              </a:rPr>
              <a:t>معينة </a:t>
            </a:r>
            <a:r>
              <a:rPr lang="ar-SA" sz="2400" dirty="0" smtClean="0"/>
              <a:t>وعند قوس معين من منحنى الطلب. </a:t>
            </a:r>
          </a:p>
          <a:p>
            <a:pPr rtl="1" eaLnBrk="1" hangingPunct="1">
              <a:buNone/>
            </a:pPr>
            <a:r>
              <a:rPr lang="ar-SA" sz="2400" dirty="0" smtClean="0"/>
              <a:t>في حالة المرونة عند نقطة، نستخدم القاعدة التالية:</a:t>
            </a:r>
          </a:p>
          <a:p>
            <a:pPr algn="ctr" rtl="1" eaLnBrk="1" hangingPunct="1">
              <a:buNone/>
            </a:pPr>
            <a:endParaRPr lang="ar-SA" sz="2400" dirty="0" smtClean="0"/>
          </a:p>
          <a:p>
            <a:pPr rtl="1" eaLnBrk="1" hangingPunct="1">
              <a:buNone/>
            </a:pPr>
            <a:endParaRPr lang="ar-SA" sz="2400" dirty="0" smtClean="0"/>
          </a:p>
          <a:p>
            <a:pPr rtl="1" eaLnBrk="1" hangingPunct="1">
              <a:buNone/>
            </a:pPr>
            <a:endParaRPr lang="ar-SA" sz="2400" dirty="0" smtClean="0"/>
          </a:p>
          <a:p>
            <a:pPr rtl="1" eaLnBrk="1" hangingPunct="1">
              <a:buNone/>
            </a:pPr>
            <a:r>
              <a:rPr lang="ar-SA" sz="2400" dirty="0" smtClean="0"/>
              <a:t>حيث       تمثل الميل الحدي لدالة الطلب، والذي يمتاز بإشارة سالبة </a:t>
            </a:r>
            <a:r>
              <a:rPr lang="ar-SA" sz="2000" dirty="0" smtClean="0"/>
              <a:t>(نظرا للعلاقة العكسية بين </a:t>
            </a:r>
          </a:p>
          <a:p>
            <a:pPr rtl="1" eaLnBrk="1" hangingPunct="1">
              <a:buNone/>
            </a:pPr>
            <a:r>
              <a:rPr lang="ar-SA" sz="2000" dirty="0" smtClean="0"/>
              <a:t>               الطلب والأسعار).</a:t>
            </a:r>
            <a:endParaRPr lang="ar-SA" sz="2400" dirty="0" smtClean="0"/>
          </a:p>
          <a:p>
            <a:pPr rtl="1" eaLnBrk="1" hangingPunct="1">
              <a:buNone/>
            </a:pPr>
            <a:endParaRPr lang="en-US" sz="2400" dirty="0" smtClean="0">
              <a:cs typeface="Arial" pitchFamily="34" charset="0"/>
            </a:endParaRPr>
          </a:p>
        </p:txBody>
      </p:sp>
      <p:graphicFrame>
        <p:nvGraphicFramePr>
          <p:cNvPr id="20481" name="Object 1"/>
          <p:cNvGraphicFramePr>
            <a:graphicFrameLocks noChangeAspect="1"/>
          </p:cNvGraphicFramePr>
          <p:nvPr/>
        </p:nvGraphicFramePr>
        <p:xfrm>
          <a:off x="2278063" y="3524250"/>
          <a:ext cx="4567237" cy="1333500"/>
        </p:xfrm>
        <a:graphic>
          <a:graphicData uri="http://schemas.openxmlformats.org/presentationml/2006/ole">
            <p:oleObj spid="_x0000_s20481" name="معادلة" r:id="rId3" imgW="2539800" imgH="711000" progId="Equation.3">
              <p:embed/>
            </p:oleObj>
          </a:graphicData>
        </a:graphic>
      </p:graphicFrame>
      <p:graphicFrame>
        <p:nvGraphicFramePr>
          <p:cNvPr id="20482" name="Object 2"/>
          <p:cNvGraphicFramePr>
            <a:graphicFrameLocks noChangeAspect="1"/>
          </p:cNvGraphicFramePr>
          <p:nvPr/>
        </p:nvGraphicFramePr>
        <p:xfrm>
          <a:off x="8305800" y="4800600"/>
          <a:ext cx="457200" cy="571500"/>
        </p:xfrm>
        <a:graphic>
          <a:graphicData uri="http://schemas.openxmlformats.org/presentationml/2006/ole">
            <p:oleObj spid="_x0000_s20482" name="معادلة" r:id="rId4" imgW="34272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0481"/>
                                        </p:tgtEl>
                                        <p:attrNameLst>
                                          <p:attrName>style.visibility</p:attrName>
                                        </p:attrNameLst>
                                      </p:cBhvr>
                                      <p:to>
                                        <p:strVal val="visible"/>
                                      </p:to>
                                    </p:set>
                                    <p:anim calcmode="lin" valueType="num">
                                      <p:cBhvr>
                                        <p:cTn id="7" dur="1000" fill="hold"/>
                                        <p:tgtEl>
                                          <p:spTgt spid="20481"/>
                                        </p:tgtEl>
                                        <p:attrNameLst>
                                          <p:attrName>ppt_w</p:attrName>
                                        </p:attrNameLst>
                                      </p:cBhvr>
                                      <p:tavLst>
                                        <p:tav tm="0">
                                          <p:val>
                                            <p:fltVal val="0"/>
                                          </p:val>
                                        </p:tav>
                                        <p:tav tm="100000">
                                          <p:val>
                                            <p:strVal val="#ppt_w"/>
                                          </p:val>
                                        </p:tav>
                                      </p:tavLst>
                                    </p:anim>
                                    <p:anim calcmode="lin" valueType="num">
                                      <p:cBhvr>
                                        <p:cTn id="8" dur="1000" fill="hold"/>
                                        <p:tgtEl>
                                          <p:spTgt spid="20481"/>
                                        </p:tgtEl>
                                        <p:attrNameLst>
                                          <p:attrName>ppt_h</p:attrName>
                                        </p:attrNameLst>
                                      </p:cBhvr>
                                      <p:tavLst>
                                        <p:tav tm="0">
                                          <p:val>
                                            <p:fltVal val="0"/>
                                          </p:val>
                                        </p:tav>
                                        <p:tav tm="100000">
                                          <p:val>
                                            <p:strVal val="#ppt_h"/>
                                          </p:val>
                                        </p:tav>
                                      </p:tavLst>
                                    </p:anim>
                                    <p:anim calcmode="lin" valueType="num">
                                      <p:cBhvr>
                                        <p:cTn id="9" dur="1000" fill="hold"/>
                                        <p:tgtEl>
                                          <p:spTgt spid="20481"/>
                                        </p:tgtEl>
                                        <p:attrNameLst>
                                          <p:attrName>style.rotation</p:attrName>
                                        </p:attrNameLst>
                                      </p:cBhvr>
                                      <p:tavLst>
                                        <p:tav tm="0">
                                          <p:val>
                                            <p:fltVal val="90"/>
                                          </p:val>
                                        </p:tav>
                                        <p:tav tm="100000">
                                          <p:val>
                                            <p:fltVal val="0"/>
                                          </p:val>
                                        </p:tav>
                                      </p:tavLst>
                                    </p:anim>
                                    <p:animEffect transition="in" filter="fade">
                                      <p:cBhvr>
                                        <p:cTn id="10" dur="1000"/>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609600"/>
            <a:ext cx="8915400" cy="457200"/>
          </a:xfrm>
        </p:spPr>
        <p:txBody>
          <a:bodyPr/>
          <a:lstStyle/>
          <a:p>
            <a:pPr eaLnBrk="1" hangingPunct="1"/>
            <a:r>
              <a:rPr lang="ar-SA" sz="4000" dirty="0" smtClean="0">
                <a:solidFill>
                  <a:srgbClr val="0000FF"/>
                </a:solidFill>
                <a:cs typeface="Arial" pitchFamily="34" charset="0"/>
              </a:rPr>
              <a:t>   </a:t>
            </a:r>
          </a:p>
        </p:txBody>
      </p:sp>
      <p:sp>
        <p:nvSpPr>
          <p:cNvPr id="9219" name="Content Placeholder 2"/>
          <p:cNvSpPr>
            <a:spLocks noGrp="1"/>
          </p:cNvSpPr>
          <p:nvPr>
            <p:ph idx="4294967295"/>
          </p:nvPr>
        </p:nvSpPr>
        <p:spPr>
          <a:xfrm>
            <a:off x="228600" y="1447801"/>
            <a:ext cx="9144000" cy="4190999"/>
          </a:xfrm>
        </p:spPr>
        <p:txBody>
          <a:bodyPr/>
          <a:lstStyle/>
          <a:p>
            <a:pPr algn="just" rtl="1">
              <a:spcBef>
                <a:spcPct val="50000"/>
              </a:spcBef>
              <a:buNone/>
            </a:pPr>
            <a:r>
              <a:rPr lang="ar-SA" sz="2400" dirty="0" smtClean="0"/>
              <a:t>وفي حالة </a:t>
            </a:r>
            <a:r>
              <a:rPr lang="ar-SA" sz="2400" dirty="0" smtClean="0">
                <a:solidFill>
                  <a:srgbClr val="0000FF"/>
                </a:solidFill>
              </a:rPr>
              <a:t>المرونة بين نقطتين </a:t>
            </a:r>
            <a:r>
              <a:rPr lang="ar-SA" sz="2400" dirty="0" smtClean="0"/>
              <a:t>على منحنى الطلب، فتحسب تقديرا عند نصف المسافة بين النقطتين باستخدام</a:t>
            </a:r>
            <a:r>
              <a:rPr lang="ar-BH" sz="2400" dirty="0" smtClean="0"/>
              <a:t> </a:t>
            </a:r>
            <a:r>
              <a:rPr lang="ar-SA" sz="2400" dirty="0" smtClean="0"/>
              <a:t>القاعدة التالية:</a:t>
            </a:r>
          </a:p>
          <a:p>
            <a:pPr algn="just" rtl="1">
              <a:spcBef>
                <a:spcPct val="50000"/>
              </a:spcBef>
              <a:buNone/>
            </a:pPr>
            <a:endParaRPr lang="ar-SA" sz="2400" dirty="0" smtClean="0"/>
          </a:p>
          <a:p>
            <a:pPr algn="just" rtl="1">
              <a:spcBef>
                <a:spcPct val="50000"/>
              </a:spcBef>
              <a:buNone/>
            </a:pPr>
            <a:endParaRPr lang="ar-SA" sz="2400" dirty="0" smtClean="0"/>
          </a:p>
          <a:p>
            <a:pPr algn="just" rtl="1">
              <a:spcBef>
                <a:spcPct val="50000"/>
              </a:spcBef>
              <a:buNone/>
            </a:pPr>
            <a:endParaRPr lang="ar-SA" sz="2400" dirty="0" smtClean="0"/>
          </a:p>
          <a:p>
            <a:pPr algn="just" rtl="1">
              <a:spcBef>
                <a:spcPct val="50000"/>
              </a:spcBef>
              <a:buNone/>
            </a:pPr>
            <a:endParaRPr lang="ar-SA" sz="2400" dirty="0" smtClean="0"/>
          </a:p>
          <a:p>
            <a:pPr rtl="1">
              <a:spcBef>
                <a:spcPct val="50000"/>
              </a:spcBef>
              <a:buNone/>
            </a:pPr>
            <a:r>
              <a:rPr lang="ar-SA" sz="2400" dirty="0" smtClean="0"/>
              <a:t>إذا </a:t>
            </a:r>
            <a:r>
              <a:rPr lang="ar-BH" sz="2400" dirty="0" smtClean="0"/>
              <a:t>انخفض سعر السلعة </a:t>
            </a:r>
            <a:r>
              <a:rPr lang="ar-SA" sz="2400" dirty="0" smtClean="0"/>
              <a:t>ت</a:t>
            </a:r>
            <a:r>
              <a:rPr lang="ar-BH" sz="2400" dirty="0" smtClean="0"/>
              <a:t>ز</a:t>
            </a:r>
            <a:r>
              <a:rPr lang="ar-SA" sz="2400" dirty="0" smtClean="0"/>
              <a:t>يد</a:t>
            </a:r>
            <a:r>
              <a:rPr lang="ar-BH" sz="2400" dirty="0" smtClean="0"/>
              <a:t> الكمية المطلوبة</a:t>
            </a:r>
            <a:r>
              <a:rPr lang="ar-SA" sz="2400" dirty="0" smtClean="0"/>
              <a:t>،</a:t>
            </a:r>
            <a:r>
              <a:rPr lang="ar-BH" sz="2400" dirty="0" smtClean="0"/>
              <a:t> </a:t>
            </a:r>
            <a:r>
              <a:rPr lang="ar-SA" sz="2400" dirty="0" smtClean="0"/>
              <a:t>ويمكن حساب مرونة بين النقطتين </a:t>
            </a:r>
            <a:r>
              <a:rPr lang="en-US" sz="2400" dirty="0" smtClean="0"/>
              <a:t>M</a:t>
            </a:r>
            <a:r>
              <a:rPr lang="en-US" sz="2400" baseline="-25000" dirty="0" smtClean="0"/>
              <a:t>1</a:t>
            </a:r>
            <a:r>
              <a:rPr lang="ar-SA" sz="2400" dirty="0" smtClean="0"/>
              <a:t> و </a:t>
            </a:r>
            <a:r>
              <a:rPr lang="en-US" sz="2400" dirty="0" smtClean="0"/>
              <a:t>M</a:t>
            </a:r>
            <a:r>
              <a:rPr lang="en-US" sz="2400" baseline="-25000" dirty="0" smtClean="0"/>
              <a:t>2</a:t>
            </a:r>
            <a:endParaRPr lang="ar-SA" sz="2400" baseline="-25000" dirty="0" smtClean="0"/>
          </a:p>
          <a:p>
            <a:pPr rtl="1" eaLnBrk="1" hangingPunct="1">
              <a:buNone/>
            </a:pPr>
            <a:r>
              <a:rPr lang="ar-SA" sz="2400" dirty="0" smtClean="0"/>
              <a:t>كما في الرسم البياني التالي:</a:t>
            </a:r>
          </a:p>
          <a:p>
            <a:pPr rtl="1" eaLnBrk="1" hangingPunct="1">
              <a:buNone/>
            </a:pPr>
            <a:endParaRPr lang="ar-SA" sz="2400" dirty="0" smtClean="0"/>
          </a:p>
          <a:p>
            <a:pPr rtl="1" eaLnBrk="1" hangingPunct="1">
              <a:buNone/>
            </a:pPr>
            <a:endParaRPr lang="ar-SA" sz="2400" dirty="0" smtClean="0"/>
          </a:p>
          <a:p>
            <a:pPr rtl="1" eaLnBrk="1" hangingPunct="1">
              <a:buNone/>
            </a:pPr>
            <a:endParaRPr lang="ar-SA" sz="2400" dirty="0" smtClean="0"/>
          </a:p>
          <a:p>
            <a:pPr rtl="1" eaLnBrk="1" hangingPunct="1">
              <a:buNone/>
            </a:pPr>
            <a:endParaRPr lang="en-US" sz="2400" dirty="0" smtClean="0"/>
          </a:p>
          <a:p>
            <a:pPr rtl="1" eaLnBrk="1" hangingPunct="1">
              <a:buNone/>
            </a:pPr>
            <a:endParaRPr lang="en-US" sz="2400" dirty="0" smtClean="0">
              <a:cs typeface="Arial" pitchFamily="34" charset="0"/>
            </a:endParaRPr>
          </a:p>
        </p:txBody>
      </p:sp>
      <p:graphicFrame>
        <p:nvGraphicFramePr>
          <p:cNvPr id="41987" name="Object 3"/>
          <p:cNvGraphicFramePr>
            <a:graphicFrameLocks noChangeAspect="1"/>
          </p:cNvGraphicFramePr>
          <p:nvPr/>
        </p:nvGraphicFramePr>
        <p:xfrm>
          <a:off x="1600200" y="2590800"/>
          <a:ext cx="6508750" cy="1325563"/>
        </p:xfrm>
        <a:graphic>
          <a:graphicData uri="http://schemas.openxmlformats.org/presentationml/2006/ole">
            <p:oleObj spid="_x0000_s41987" name="معادلة" r:id="rId3" imgW="2997000" imgH="8380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41987"/>
                                        </p:tgtEl>
                                        <p:attrNameLst>
                                          <p:attrName>style.visibility</p:attrName>
                                        </p:attrNameLst>
                                      </p:cBhvr>
                                      <p:to>
                                        <p:strVal val="visible"/>
                                      </p:to>
                                    </p:set>
                                    <p:anim calcmode="lin" valueType="num">
                                      <p:cBhvr>
                                        <p:cTn id="7" dur="1000" fill="hold"/>
                                        <p:tgtEl>
                                          <p:spTgt spid="41987"/>
                                        </p:tgtEl>
                                        <p:attrNameLst>
                                          <p:attrName>ppt_w</p:attrName>
                                        </p:attrNameLst>
                                      </p:cBhvr>
                                      <p:tavLst>
                                        <p:tav tm="0">
                                          <p:val>
                                            <p:fltVal val="0"/>
                                          </p:val>
                                        </p:tav>
                                        <p:tav tm="100000">
                                          <p:val>
                                            <p:strVal val="#ppt_w"/>
                                          </p:val>
                                        </p:tav>
                                      </p:tavLst>
                                    </p:anim>
                                    <p:anim calcmode="lin" valueType="num">
                                      <p:cBhvr>
                                        <p:cTn id="8" dur="1000" fill="hold"/>
                                        <p:tgtEl>
                                          <p:spTgt spid="41987"/>
                                        </p:tgtEl>
                                        <p:attrNameLst>
                                          <p:attrName>ppt_h</p:attrName>
                                        </p:attrNameLst>
                                      </p:cBhvr>
                                      <p:tavLst>
                                        <p:tav tm="0">
                                          <p:val>
                                            <p:fltVal val="0"/>
                                          </p:val>
                                        </p:tav>
                                        <p:tav tm="100000">
                                          <p:val>
                                            <p:strVal val="#ppt_h"/>
                                          </p:val>
                                        </p:tav>
                                      </p:tavLst>
                                    </p:anim>
                                    <p:anim calcmode="lin" valueType="num">
                                      <p:cBhvr>
                                        <p:cTn id="9" dur="1000" fill="hold"/>
                                        <p:tgtEl>
                                          <p:spTgt spid="41987"/>
                                        </p:tgtEl>
                                        <p:attrNameLst>
                                          <p:attrName>style.rotation</p:attrName>
                                        </p:attrNameLst>
                                      </p:cBhvr>
                                      <p:tavLst>
                                        <p:tav tm="0">
                                          <p:val>
                                            <p:fltVal val="90"/>
                                          </p:val>
                                        </p:tav>
                                        <p:tav tm="100000">
                                          <p:val>
                                            <p:fltVal val="0"/>
                                          </p:val>
                                        </p:tav>
                                      </p:tavLst>
                                    </p:anim>
                                    <p:animEffect transition="in" filter="fade">
                                      <p:cBhvr>
                                        <p:cTn id="10" dur="1000"/>
                                        <p:tgtEl>
                                          <p:spTgt spid="41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6760502" y="3665539"/>
            <a:ext cx="785944" cy="682625"/>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D</a:t>
            </a:r>
            <a:endParaRPr lang="en-US" sz="3600" dirty="0"/>
          </a:p>
        </p:txBody>
      </p:sp>
      <p:sp>
        <p:nvSpPr>
          <p:cNvPr id="10245" name="Text Box 5"/>
          <p:cNvSpPr txBox="1">
            <a:spLocks noChangeArrowheads="1"/>
          </p:cNvSpPr>
          <p:nvPr/>
        </p:nvSpPr>
        <p:spPr bwMode="auto">
          <a:xfrm>
            <a:off x="6324600" y="3048000"/>
            <a:ext cx="524140" cy="515936"/>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M</a:t>
            </a:r>
            <a:r>
              <a:rPr lang="en-US" altLang="zh-CN" sz="2000" baseline="-25000" dirty="0" smtClean="0">
                <a:latin typeface="Times New Roman" pitchFamily="18" charset="0"/>
                <a:ea typeface="SimSun" pitchFamily="2" charset="-122"/>
              </a:rPr>
              <a:t>2</a:t>
            </a:r>
            <a:endParaRPr lang="en-US" sz="2000" baseline="-25000" dirty="0"/>
          </a:p>
        </p:txBody>
      </p:sp>
      <p:sp>
        <p:nvSpPr>
          <p:cNvPr id="10247" name="Line 7"/>
          <p:cNvSpPr>
            <a:spLocks noChangeShapeType="1"/>
          </p:cNvSpPr>
          <p:nvPr/>
        </p:nvSpPr>
        <p:spPr bwMode="auto">
          <a:xfrm flipH="1">
            <a:off x="3195902" y="935039"/>
            <a:ext cx="4498" cy="3408361"/>
          </a:xfrm>
          <a:prstGeom prst="line">
            <a:avLst/>
          </a:prstGeom>
          <a:noFill/>
          <a:ln w="19050">
            <a:solidFill>
              <a:srgbClr val="000000"/>
            </a:solidFill>
            <a:round/>
            <a:headEnd type="triangle"/>
            <a:tailEnd/>
          </a:ln>
        </p:spPr>
        <p:txBody>
          <a:bodyPr/>
          <a:lstStyle/>
          <a:p>
            <a:endParaRPr lang="ar-SA"/>
          </a:p>
        </p:txBody>
      </p:sp>
      <p:sp>
        <p:nvSpPr>
          <p:cNvPr id="10248" name="Line 8"/>
          <p:cNvSpPr>
            <a:spLocks noChangeShapeType="1"/>
          </p:cNvSpPr>
          <p:nvPr/>
        </p:nvSpPr>
        <p:spPr bwMode="auto">
          <a:xfrm>
            <a:off x="3200400" y="4343400"/>
            <a:ext cx="4543823" cy="0"/>
          </a:xfrm>
          <a:prstGeom prst="line">
            <a:avLst/>
          </a:prstGeom>
          <a:noFill/>
          <a:ln w="19050">
            <a:solidFill>
              <a:srgbClr val="000000"/>
            </a:solidFill>
            <a:round/>
            <a:headEnd/>
            <a:tailEnd type="triangle"/>
          </a:ln>
          <a:effectLst/>
        </p:spPr>
        <p:txBody>
          <a:bodyPr/>
          <a:lstStyle/>
          <a:p>
            <a:endParaRPr lang="ar-SA"/>
          </a:p>
        </p:txBody>
      </p:sp>
      <p:sp>
        <p:nvSpPr>
          <p:cNvPr id="10249" name="Text Box 9"/>
          <p:cNvSpPr txBox="1">
            <a:spLocks noChangeArrowheads="1"/>
          </p:cNvSpPr>
          <p:nvPr/>
        </p:nvSpPr>
        <p:spPr bwMode="auto">
          <a:xfrm>
            <a:off x="7620000" y="4419600"/>
            <a:ext cx="635265" cy="457200"/>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X</a:t>
            </a:r>
            <a:endParaRPr lang="en-US" sz="3600" dirty="0"/>
          </a:p>
        </p:txBody>
      </p:sp>
      <p:sp>
        <p:nvSpPr>
          <p:cNvPr id="10250" name="Line 10"/>
          <p:cNvSpPr>
            <a:spLocks noChangeShapeType="1"/>
          </p:cNvSpPr>
          <p:nvPr/>
        </p:nvSpPr>
        <p:spPr bwMode="auto">
          <a:xfrm>
            <a:off x="3217731" y="1123950"/>
            <a:ext cx="3738827" cy="2730500"/>
          </a:xfrm>
          <a:prstGeom prst="line">
            <a:avLst/>
          </a:prstGeom>
          <a:noFill/>
          <a:ln w="9525">
            <a:solidFill>
              <a:srgbClr val="000000"/>
            </a:solidFill>
            <a:round/>
            <a:headEnd/>
            <a:tailEnd/>
          </a:ln>
        </p:spPr>
        <p:txBody>
          <a:bodyPr/>
          <a:lstStyle/>
          <a:p>
            <a:endParaRPr lang="ar-SA" sz="1600" dirty="0"/>
          </a:p>
        </p:txBody>
      </p:sp>
      <p:sp>
        <p:nvSpPr>
          <p:cNvPr id="10251" name="Line 11"/>
          <p:cNvSpPr>
            <a:spLocks noChangeShapeType="1"/>
          </p:cNvSpPr>
          <p:nvPr/>
        </p:nvSpPr>
        <p:spPr bwMode="auto">
          <a:xfrm>
            <a:off x="3200400" y="2590800"/>
            <a:ext cx="1981200" cy="0"/>
          </a:xfrm>
          <a:prstGeom prst="line">
            <a:avLst/>
          </a:prstGeom>
          <a:noFill/>
          <a:ln w="9525">
            <a:solidFill>
              <a:srgbClr val="000000"/>
            </a:solidFill>
            <a:prstDash val="dashDot"/>
            <a:round/>
            <a:headEnd/>
            <a:tailEnd/>
          </a:ln>
        </p:spPr>
        <p:txBody>
          <a:bodyPr/>
          <a:lstStyle/>
          <a:p>
            <a:endParaRPr lang="ar-SA"/>
          </a:p>
        </p:txBody>
      </p:sp>
      <p:sp>
        <p:nvSpPr>
          <p:cNvPr id="10252" name="Line 12"/>
          <p:cNvSpPr>
            <a:spLocks noChangeShapeType="1"/>
          </p:cNvSpPr>
          <p:nvPr/>
        </p:nvSpPr>
        <p:spPr bwMode="auto">
          <a:xfrm>
            <a:off x="5181600" y="2590799"/>
            <a:ext cx="0" cy="1752601"/>
          </a:xfrm>
          <a:prstGeom prst="line">
            <a:avLst/>
          </a:prstGeom>
          <a:noFill/>
          <a:ln w="9525">
            <a:solidFill>
              <a:srgbClr val="000000"/>
            </a:solidFill>
            <a:prstDash val="dashDot"/>
            <a:round/>
            <a:headEnd/>
            <a:tailEnd/>
          </a:ln>
        </p:spPr>
        <p:txBody>
          <a:bodyPr/>
          <a:lstStyle/>
          <a:p>
            <a:endParaRPr lang="ar-SA"/>
          </a:p>
        </p:txBody>
      </p:sp>
      <p:sp>
        <p:nvSpPr>
          <p:cNvPr id="10253" name="Line 13"/>
          <p:cNvSpPr>
            <a:spLocks noChangeShapeType="1"/>
          </p:cNvSpPr>
          <p:nvPr/>
        </p:nvSpPr>
        <p:spPr bwMode="auto">
          <a:xfrm>
            <a:off x="3200400" y="3429000"/>
            <a:ext cx="3166269" cy="9525"/>
          </a:xfrm>
          <a:prstGeom prst="line">
            <a:avLst/>
          </a:prstGeom>
          <a:noFill/>
          <a:ln w="9525">
            <a:solidFill>
              <a:srgbClr val="000000"/>
            </a:solidFill>
            <a:prstDash val="dashDot"/>
            <a:round/>
            <a:headEnd/>
            <a:tailEnd/>
          </a:ln>
        </p:spPr>
        <p:txBody>
          <a:bodyPr/>
          <a:lstStyle/>
          <a:p>
            <a:endParaRPr lang="ar-SA"/>
          </a:p>
        </p:txBody>
      </p:sp>
      <p:sp>
        <p:nvSpPr>
          <p:cNvPr id="10254" name="Line 14"/>
          <p:cNvSpPr>
            <a:spLocks noChangeShapeType="1"/>
          </p:cNvSpPr>
          <p:nvPr/>
        </p:nvSpPr>
        <p:spPr bwMode="auto">
          <a:xfrm>
            <a:off x="6366668" y="3438525"/>
            <a:ext cx="34131" cy="904875"/>
          </a:xfrm>
          <a:prstGeom prst="line">
            <a:avLst/>
          </a:prstGeom>
          <a:noFill/>
          <a:ln w="9525">
            <a:solidFill>
              <a:srgbClr val="000000"/>
            </a:solidFill>
            <a:prstDash val="dashDot"/>
            <a:round/>
            <a:headEnd/>
            <a:tailEnd/>
          </a:ln>
        </p:spPr>
        <p:txBody>
          <a:bodyPr/>
          <a:lstStyle/>
          <a:p>
            <a:endParaRPr lang="ar-SA"/>
          </a:p>
        </p:txBody>
      </p:sp>
      <p:sp>
        <p:nvSpPr>
          <p:cNvPr id="10255" name="Text Box 15"/>
          <p:cNvSpPr txBox="1">
            <a:spLocks noChangeArrowheads="1"/>
          </p:cNvSpPr>
          <p:nvPr/>
        </p:nvSpPr>
        <p:spPr bwMode="auto">
          <a:xfrm>
            <a:off x="762000" y="4876800"/>
            <a:ext cx="8659152" cy="838200"/>
          </a:xfrm>
          <a:prstGeom prst="rect">
            <a:avLst/>
          </a:prstGeom>
          <a:noFill/>
          <a:ln w="28575">
            <a:noFill/>
            <a:miter lim="800000"/>
            <a:headEnd/>
            <a:tailEnd/>
          </a:ln>
        </p:spPr>
        <p:txBody>
          <a:bodyPr/>
          <a:lstStyle/>
          <a:p>
            <a:pPr algn="ctr"/>
            <a:r>
              <a:rPr lang="ar-SA" altLang="zh-CN" sz="2400" dirty="0" smtClean="0">
                <a:solidFill>
                  <a:srgbClr val="0000FF"/>
                </a:solidFill>
                <a:latin typeface="Times New Roman" pitchFamily="18" charset="0"/>
                <a:ea typeface="SimSun" pitchFamily="2" charset="-122"/>
                <a:cs typeface="Times New Roman" pitchFamily="18" charset="0"/>
              </a:rPr>
              <a:t>حساب مدى استجابة الكمية المطلوبة للتغير في سعر السلعة </a:t>
            </a:r>
          </a:p>
          <a:p>
            <a:pPr algn="ctr"/>
            <a:r>
              <a:rPr lang="ar-SA" altLang="zh-CN" sz="2400" dirty="0" smtClean="0">
                <a:solidFill>
                  <a:srgbClr val="0000FF"/>
                </a:solidFill>
                <a:latin typeface="Times New Roman" pitchFamily="18" charset="0"/>
                <a:ea typeface="SimSun" pitchFamily="2" charset="-122"/>
                <a:cs typeface="Times New Roman" pitchFamily="18" charset="0"/>
              </a:rPr>
              <a:t>بين النقطتين </a:t>
            </a:r>
            <a:r>
              <a:rPr lang="ar-SA" altLang="zh-CN" sz="2000" dirty="0" smtClean="0">
                <a:solidFill>
                  <a:srgbClr val="0000FF"/>
                </a:solidFill>
                <a:latin typeface="Times New Roman" pitchFamily="18" charset="0"/>
                <a:ea typeface="SimSun" pitchFamily="2" charset="-122"/>
                <a:cs typeface="Times New Roman" pitchFamily="18" charset="0"/>
              </a:rPr>
              <a:t>(</a:t>
            </a:r>
            <a:r>
              <a:rPr lang="en-US" altLang="zh-CN" sz="2000" dirty="0" smtClean="0">
                <a:solidFill>
                  <a:srgbClr val="0000FF"/>
                </a:solidFill>
                <a:latin typeface="Times New Roman" pitchFamily="18" charset="0"/>
                <a:ea typeface="SimSun" pitchFamily="2" charset="-122"/>
                <a:cs typeface="Times New Roman" pitchFamily="18" charset="0"/>
              </a:rPr>
              <a:t>M</a:t>
            </a:r>
            <a:r>
              <a:rPr lang="en-US" altLang="zh-CN" sz="2000" baseline="-25000" dirty="0" smtClean="0">
                <a:solidFill>
                  <a:srgbClr val="0000FF"/>
                </a:solidFill>
                <a:latin typeface="Times New Roman" pitchFamily="18" charset="0"/>
                <a:ea typeface="SimSun" pitchFamily="2" charset="-122"/>
                <a:cs typeface="Times New Roman" pitchFamily="18" charset="0"/>
              </a:rPr>
              <a:t>1</a:t>
            </a:r>
            <a:r>
              <a:rPr lang="en-US" altLang="zh-CN" sz="2000" dirty="0" smtClean="0">
                <a:solidFill>
                  <a:srgbClr val="0000FF"/>
                </a:solidFill>
                <a:latin typeface="Times New Roman" pitchFamily="18" charset="0"/>
                <a:ea typeface="SimSun" pitchFamily="2" charset="-122"/>
                <a:cs typeface="Times New Roman" pitchFamily="18" charset="0"/>
              </a:rPr>
              <a:t>;M</a:t>
            </a:r>
            <a:r>
              <a:rPr lang="en-US" altLang="zh-CN" sz="2000" baseline="-25000" dirty="0" smtClean="0">
                <a:solidFill>
                  <a:srgbClr val="0000FF"/>
                </a:solidFill>
                <a:latin typeface="Times New Roman" pitchFamily="18" charset="0"/>
                <a:ea typeface="SimSun" pitchFamily="2" charset="-122"/>
                <a:cs typeface="Times New Roman" pitchFamily="18" charset="0"/>
              </a:rPr>
              <a:t>2</a:t>
            </a:r>
            <a:r>
              <a:rPr lang="ar-BH" altLang="zh-CN" sz="2000" dirty="0" smtClean="0">
                <a:solidFill>
                  <a:srgbClr val="0000FF"/>
                </a:solidFill>
                <a:latin typeface="Times New Roman" pitchFamily="18" charset="0"/>
                <a:ea typeface="SimSun" pitchFamily="2" charset="-122"/>
                <a:cs typeface="Times New Roman" pitchFamily="18" charset="0"/>
              </a:rPr>
              <a:t>) </a:t>
            </a:r>
            <a:r>
              <a:rPr lang="ar-SA" altLang="zh-CN" sz="2400" dirty="0" smtClean="0">
                <a:solidFill>
                  <a:srgbClr val="0000FF"/>
                </a:solidFill>
                <a:latin typeface="Times New Roman" pitchFamily="18" charset="0"/>
                <a:ea typeface="SimSun" pitchFamily="2" charset="-122"/>
                <a:cs typeface="Times New Roman" pitchFamily="18" charset="0"/>
              </a:rPr>
              <a:t>على طول خط الطلب</a:t>
            </a:r>
            <a:endParaRPr lang="en-US" sz="2400" dirty="0" smtClean="0">
              <a:solidFill>
                <a:srgbClr val="0000FF"/>
              </a:solidFill>
              <a:ea typeface="SimSun" pitchFamily="2" charset="-122"/>
            </a:endParaRPr>
          </a:p>
          <a:p>
            <a:pPr algn="ctr" rtl="1"/>
            <a:endParaRPr lang="en-US" sz="3600" dirty="0">
              <a:ea typeface="SimSun" pitchFamily="2" charset="-122"/>
              <a:cs typeface="Times New Roman" pitchFamily="18" charset="0"/>
            </a:endParaRPr>
          </a:p>
        </p:txBody>
      </p:sp>
      <p:sp>
        <p:nvSpPr>
          <p:cNvPr id="10256" name="Text Box 16"/>
          <p:cNvSpPr txBox="1">
            <a:spLocks noChangeArrowheads="1"/>
          </p:cNvSpPr>
          <p:nvPr/>
        </p:nvSpPr>
        <p:spPr bwMode="auto">
          <a:xfrm>
            <a:off x="2514600" y="685800"/>
            <a:ext cx="557344" cy="533400"/>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P</a:t>
            </a:r>
            <a:endParaRPr lang="en-US" sz="2000" dirty="0"/>
          </a:p>
        </p:txBody>
      </p:sp>
      <p:sp>
        <p:nvSpPr>
          <p:cNvPr id="10259" name="Text Box 19"/>
          <p:cNvSpPr txBox="1">
            <a:spLocks noChangeArrowheads="1"/>
          </p:cNvSpPr>
          <p:nvPr/>
        </p:nvSpPr>
        <p:spPr bwMode="auto">
          <a:xfrm>
            <a:off x="4800600" y="4191000"/>
            <a:ext cx="601927" cy="609600"/>
          </a:xfrm>
          <a:prstGeom prst="rect">
            <a:avLst/>
          </a:prstGeom>
          <a:noFill/>
          <a:ln w="9525">
            <a:noFill/>
            <a:miter lim="800000"/>
            <a:headEnd/>
            <a:tailEnd/>
          </a:ln>
        </p:spPr>
        <p:txBody>
          <a:bodyPr/>
          <a:lstStyle/>
          <a:p>
            <a:pPr algn="ctr" rtl="1"/>
            <a:r>
              <a:rPr lang="en-US" altLang="zh-CN" sz="3200" dirty="0">
                <a:latin typeface="Times New Roman" pitchFamily="18" charset="0"/>
                <a:ea typeface="SimSun" pitchFamily="2" charset="-122"/>
              </a:rPr>
              <a:t> </a:t>
            </a:r>
            <a:r>
              <a:rPr lang="en-US" altLang="zh-CN" dirty="0" smtClean="0">
                <a:latin typeface="Times New Roman" pitchFamily="18" charset="0"/>
                <a:ea typeface="SimSun" pitchFamily="2" charset="-122"/>
                <a:cs typeface="Times New Roman" pitchFamily="18" charset="0"/>
              </a:rPr>
              <a:t>x</a:t>
            </a:r>
            <a:r>
              <a:rPr lang="en-US" altLang="zh-CN" baseline="-25000" dirty="0" smtClean="0">
                <a:latin typeface="Times New Roman" pitchFamily="18" charset="0"/>
                <a:ea typeface="SimSun" pitchFamily="2" charset="-122"/>
                <a:cs typeface="Times New Roman" pitchFamily="18" charset="0"/>
              </a:rPr>
              <a:t>1</a:t>
            </a:r>
            <a:endParaRPr lang="en-US" baseline="-25000" dirty="0"/>
          </a:p>
        </p:txBody>
      </p:sp>
      <p:sp>
        <p:nvSpPr>
          <p:cNvPr id="19" name="Text Box 19"/>
          <p:cNvSpPr txBox="1">
            <a:spLocks noChangeArrowheads="1"/>
          </p:cNvSpPr>
          <p:nvPr/>
        </p:nvSpPr>
        <p:spPr bwMode="auto">
          <a:xfrm>
            <a:off x="6096000" y="4191000"/>
            <a:ext cx="601927" cy="533400"/>
          </a:xfrm>
          <a:prstGeom prst="rect">
            <a:avLst/>
          </a:prstGeom>
          <a:noFill/>
          <a:ln w="9525">
            <a:noFill/>
            <a:miter lim="800000"/>
            <a:headEnd/>
            <a:tailEnd/>
          </a:ln>
        </p:spPr>
        <p:txBody>
          <a:bodyPr/>
          <a:lstStyle/>
          <a:p>
            <a:pPr algn="ctr" rtl="1"/>
            <a:r>
              <a:rPr lang="en-US" altLang="zh-CN" sz="3200" dirty="0">
                <a:latin typeface="Times New Roman" pitchFamily="18" charset="0"/>
                <a:ea typeface="SimSun" pitchFamily="2" charset="-122"/>
              </a:rPr>
              <a:t> </a:t>
            </a:r>
            <a:r>
              <a:rPr lang="en-US" altLang="zh-CN" dirty="0" smtClean="0">
                <a:latin typeface="Times New Roman" pitchFamily="18" charset="0"/>
                <a:ea typeface="SimSun" pitchFamily="2" charset="-122"/>
                <a:cs typeface="Times New Roman" pitchFamily="18" charset="0"/>
              </a:rPr>
              <a:t>x</a:t>
            </a:r>
            <a:r>
              <a:rPr lang="en-US" altLang="zh-CN" baseline="-25000" dirty="0" smtClean="0">
                <a:latin typeface="Times New Roman" pitchFamily="18" charset="0"/>
                <a:ea typeface="SimSun" pitchFamily="2" charset="-122"/>
                <a:cs typeface="Times New Roman" pitchFamily="18" charset="0"/>
              </a:rPr>
              <a:t>2</a:t>
            </a:r>
            <a:endParaRPr lang="en-US" baseline="-25000" dirty="0"/>
          </a:p>
        </p:txBody>
      </p:sp>
      <p:sp>
        <p:nvSpPr>
          <p:cNvPr id="20" name="Text Box 5"/>
          <p:cNvSpPr txBox="1">
            <a:spLocks noChangeArrowheads="1"/>
          </p:cNvSpPr>
          <p:nvPr/>
        </p:nvSpPr>
        <p:spPr bwMode="auto">
          <a:xfrm>
            <a:off x="5105400" y="2209800"/>
            <a:ext cx="524140" cy="515936"/>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M</a:t>
            </a:r>
            <a:r>
              <a:rPr lang="en-US" altLang="zh-CN" sz="2000" baseline="-25000" dirty="0" smtClean="0">
                <a:latin typeface="Times New Roman" pitchFamily="18" charset="0"/>
                <a:ea typeface="SimSun" pitchFamily="2" charset="-122"/>
              </a:rPr>
              <a:t>1</a:t>
            </a:r>
            <a:endParaRPr lang="en-US" sz="2000" baseline="-25000" dirty="0"/>
          </a:p>
        </p:txBody>
      </p:sp>
      <p:sp>
        <p:nvSpPr>
          <p:cNvPr id="21" name="Text Box 19"/>
          <p:cNvSpPr txBox="1">
            <a:spLocks noChangeArrowheads="1"/>
          </p:cNvSpPr>
          <p:nvPr/>
        </p:nvSpPr>
        <p:spPr bwMode="auto">
          <a:xfrm>
            <a:off x="2514600" y="2971800"/>
            <a:ext cx="601927" cy="609600"/>
          </a:xfrm>
          <a:prstGeom prst="rect">
            <a:avLst/>
          </a:prstGeom>
          <a:noFill/>
          <a:ln w="9525">
            <a:noFill/>
            <a:miter lim="800000"/>
            <a:headEnd/>
            <a:tailEnd/>
          </a:ln>
        </p:spPr>
        <p:txBody>
          <a:bodyPr/>
          <a:lstStyle/>
          <a:p>
            <a:pPr algn="ctr" rtl="1"/>
            <a:r>
              <a:rPr lang="en-US" altLang="zh-CN" sz="3200" dirty="0">
                <a:latin typeface="Times New Roman" pitchFamily="18" charset="0"/>
                <a:ea typeface="SimSun" pitchFamily="2" charset="-122"/>
              </a:rPr>
              <a:t> </a:t>
            </a:r>
            <a:r>
              <a:rPr lang="en-US" altLang="zh-CN" dirty="0" smtClean="0">
                <a:latin typeface="Times New Roman" pitchFamily="18" charset="0"/>
                <a:ea typeface="SimSun" pitchFamily="2" charset="-122"/>
                <a:cs typeface="Times New Roman" pitchFamily="18" charset="0"/>
              </a:rPr>
              <a:t>p</a:t>
            </a:r>
            <a:r>
              <a:rPr lang="en-US" altLang="zh-CN" baseline="-25000" dirty="0" smtClean="0">
                <a:latin typeface="Times New Roman" pitchFamily="18" charset="0"/>
                <a:ea typeface="SimSun" pitchFamily="2" charset="-122"/>
                <a:cs typeface="Times New Roman" pitchFamily="18" charset="0"/>
              </a:rPr>
              <a:t>2</a:t>
            </a:r>
            <a:endParaRPr lang="en-US" baseline="-25000" dirty="0"/>
          </a:p>
        </p:txBody>
      </p:sp>
      <p:sp>
        <p:nvSpPr>
          <p:cNvPr id="22" name="Text Box 19"/>
          <p:cNvSpPr txBox="1">
            <a:spLocks noChangeArrowheads="1"/>
          </p:cNvSpPr>
          <p:nvPr/>
        </p:nvSpPr>
        <p:spPr bwMode="auto">
          <a:xfrm>
            <a:off x="2514600" y="2209800"/>
            <a:ext cx="601927" cy="609600"/>
          </a:xfrm>
          <a:prstGeom prst="rect">
            <a:avLst/>
          </a:prstGeom>
          <a:noFill/>
          <a:ln w="9525">
            <a:noFill/>
            <a:miter lim="800000"/>
            <a:headEnd/>
            <a:tailEnd/>
          </a:ln>
        </p:spPr>
        <p:txBody>
          <a:bodyPr/>
          <a:lstStyle/>
          <a:p>
            <a:pPr algn="ctr" rtl="1"/>
            <a:r>
              <a:rPr lang="en-US" altLang="zh-CN" sz="3200" dirty="0">
                <a:latin typeface="Times New Roman" pitchFamily="18" charset="0"/>
                <a:ea typeface="SimSun" pitchFamily="2" charset="-122"/>
              </a:rPr>
              <a:t> </a:t>
            </a:r>
            <a:r>
              <a:rPr lang="en-US" altLang="zh-CN" dirty="0" smtClean="0">
                <a:latin typeface="Times New Roman" pitchFamily="18" charset="0"/>
                <a:ea typeface="SimSun" pitchFamily="2" charset="-122"/>
                <a:cs typeface="Times New Roman" pitchFamily="18" charset="0"/>
              </a:rPr>
              <a:t>p</a:t>
            </a:r>
            <a:r>
              <a:rPr lang="en-US" altLang="zh-CN" baseline="-25000" dirty="0" smtClean="0">
                <a:latin typeface="Times New Roman" pitchFamily="18" charset="0"/>
                <a:ea typeface="SimSun" pitchFamily="2" charset="-122"/>
                <a:cs typeface="Times New Roman" pitchFamily="18" charset="0"/>
              </a:rPr>
              <a:t>1</a:t>
            </a:r>
            <a:endParaRPr lang="en-US" baseline="-25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960438"/>
          </a:xfrm>
        </p:spPr>
        <p:txBody>
          <a:bodyPr/>
          <a:lstStyle/>
          <a:p>
            <a:pPr rtl="1"/>
            <a:r>
              <a:rPr lang="ar-SA" sz="4000" dirty="0" smtClean="0">
                <a:solidFill>
                  <a:srgbClr val="0000FF"/>
                </a:solidFill>
              </a:rPr>
              <a:t>العوامل المحددة لمرونة الطلب-السعر</a:t>
            </a:r>
            <a:endParaRPr lang="en-US" sz="4000" dirty="0">
              <a:solidFill>
                <a:srgbClr val="0000FF"/>
              </a:solidFill>
            </a:endParaRPr>
          </a:p>
        </p:txBody>
      </p:sp>
      <p:sp>
        <p:nvSpPr>
          <p:cNvPr id="3" name="Content Placeholder 2"/>
          <p:cNvSpPr>
            <a:spLocks noGrp="1"/>
          </p:cNvSpPr>
          <p:nvPr>
            <p:ph idx="1"/>
          </p:nvPr>
        </p:nvSpPr>
        <p:spPr>
          <a:xfrm>
            <a:off x="495300" y="1600201"/>
            <a:ext cx="8915400" cy="3809999"/>
          </a:xfrm>
        </p:spPr>
        <p:txBody>
          <a:bodyPr/>
          <a:lstStyle/>
          <a:p>
            <a:pPr algn="just" rtl="1">
              <a:spcBef>
                <a:spcPct val="50000"/>
              </a:spcBef>
            </a:pPr>
            <a:r>
              <a:rPr lang="ar-SA" sz="2600" dirty="0" smtClean="0"/>
              <a:t>ترتفع</a:t>
            </a:r>
            <a:r>
              <a:rPr lang="ar-BH" sz="2600" dirty="0" smtClean="0"/>
              <a:t> مرونة </a:t>
            </a:r>
            <a:r>
              <a:rPr lang="ar-SA" sz="2600" dirty="0" smtClean="0"/>
              <a:t>الطلب-السعر</a:t>
            </a:r>
            <a:r>
              <a:rPr lang="ar-BH" sz="2600" dirty="0" smtClean="0"/>
              <a:t> على سلعة </a:t>
            </a:r>
            <a:r>
              <a:rPr lang="ar-SA" sz="2600" dirty="0" smtClean="0"/>
              <a:t>ما </a:t>
            </a:r>
            <a:r>
              <a:rPr lang="ar-BH" sz="2600" dirty="0" smtClean="0"/>
              <a:t>كلما</a:t>
            </a:r>
            <a:r>
              <a:rPr lang="ar-SA" sz="2600" dirty="0" smtClean="0"/>
              <a:t>:</a:t>
            </a:r>
          </a:p>
          <a:p>
            <a:pPr algn="just" rtl="1">
              <a:spcBef>
                <a:spcPct val="50000"/>
              </a:spcBef>
              <a:buFont typeface="Arial" pitchFamily="34" charset="0"/>
              <a:buChar char="•"/>
            </a:pPr>
            <a:r>
              <a:rPr lang="ar-SA" sz="2400" dirty="0" smtClean="0">
                <a:solidFill>
                  <a:srgbClr val="0000FF"/>
                </a:solidFill>
              </a:rPr>
              <a:t>توفرت البدائل القريبة من هذه السلعة</a:t>
            </a:r>
          </a:p>
          <a:p>
            <a:pPr algn="just" rtl="1">
              <a:spcBef>
                <a:spcPct val="50000"/>
              </a:spcBef>
              <a:buFont typeface="Arial" pitchFamily="34" charset="0"/>
              <a:buChar char="•"/>
            </a:pPr>
            <a:r>
              <a:rPr lang="ar-SA" sz="2400" dirty="0" smtClean="0">
                <a:solidFill>
                  <a:srgbClr val="0000FF"/>
                </a:solidFill>
              </a:rPr>
              <a:t>زادت نسبة ما ينفق من الدخل على السلعة</a:t>
            </a:r>
          </a:p>
          <a:p>
            <a:pPr algn="just" rtl="1">
              <a:spcBef>
                <a:spcPct val="50000"/>
              </a:spcBef>
              <a:buFont typeface="Arial" pitchFamily="34" charset="0"/>
              <a:buChar char="•"/>
            </a:pPr>
            <a:r>
              <a:rPr lang="ar-SA" sz="2400" dirty="0" smtClean="0">
                <a:solidFill>
                  <a:srgbClr val="0000FF"/>
                </a:solidFill>
              </a:rPr>
              <a:t>زاد طول فترة الاستجابة </a:t>
            </a:r>
            <a:r>
              <a:rPr lang="ar-SA" sz="2000" dirty="0" smtClean="0">
                <a:solidFill>
                  <a:srgbClr val="0000FF"/>
                </a:solidFill>
              </a:rPr>
              <a:t>(لأن العادات تتغير تدريجيا)</a:t>
            </a:r>
          </a:p>
          <a:p>
            <a:pPr rtl="1"/>
            <a:endParaRPr lang="ar-SA" sz="2800" dirty="0" smtClean="0"/>
          </a:p>
          <a:p>
            <a:pPr rtl="1"/>
            <a:r>
              <a:rPr lang="ar-SA" sz="2600" dirty="0" smtClean="0">
                <a:solidFill>
                  <a:srgbClr val="0000FF"/>
                </a:solidFill>
              </a:rPr>
              <a:t>مرونة الطلب-السعر على طول خط الطلب</a:t>
            </a:r>
          </a:p>
          <a:p>
            <a:pPr rtl="1"/>
            <a:r>
              <a:rPr lang="ar-SA" sz="2400" dirty="0" smtClean="0"/>
              <a:t>باستخدام المرونة عند نقطة يمكن أن نقارن بين قيم المرونات على طول خط الطلب. </a:t>
            </a:r>
          </a:p>
          <a:p>
            <a:pPr rtl="1"/>
            <a:endParaRPr lang="ar-SA" sz="2400" dirty="0" smtClean="0"/>
          </a:p>
          <a:p>
            <a:pPr rtl="1"/>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1981200" y="381000"/>
            <a:ext cx="6284119" cy="4800600"/>
          </a:xfrm>
          <a:prstGeom prst="rect">
            <a:avLst/>
          </a:prstGeom>
          <a:noFill/>
          <a:ln w="28575">
            <a:noFill/>
            <a:miter lim="800000"/>
            <a:headEnd/>
            <a:tailEnd/>
          </a:ln>
          <a:effectLst>
            <a:outerShdw dist="107763" dir="18900000" algn="ctr" rotWithShape="0">
              <a:srgbClr val="808080"/>
            </a:outerShdw>
          </a:effectLst>
        </p:spPr>
        <p:txBody>
          <a:bodyPr/>
          <a:lstStyle/>
          <a:p>
            <a:endParaRPr lang="ar-SA"/>
          </a:p>
        </p:txBody>
      </p:sp>
      <p:sp>
        <p:nvSpPr>
          <p:cNvPr id="16391" name="Text Box 7"/>
          <p:cNvSpPr txBox="1">
            <a:spLocks noChangeArrowheads="1"/>
          </p:cNvSpPr>
          <p:nvPr/>
        </p:nvSpPr>
        <p:spPr bwMode="auto">
          <a:xfrm>
            <a:off x="5105400" y="4724400"/>
            <a:ext cx="685800" cy="533400"/>
          </a:xfrm>
          <a:prstGeom prst="rect">
            <a:avLst/>
          </a:prstGeom>
          <a:noFill/>
          <a:ln w="9525">
            <a:noFill/>
            <a:miter lim="800000"/>
            <a:headEnd/>
            <a:tailEnd/>
          </a:ln>
        </p:spPr>
        <p:txBody>
          <a:bodyPr/>
          <a:lstStyle/>
          <a:p>
            <a:pPr algn="r" rtl="1"/>
            <a:r>
              <a:rPr lang="en-US" altLang="zh-CN" sz="2000" dirty="0">
                <a:latin typeface="Times New Roman" pitchFamily="18" charset="0"/>
                <a:ea typeface="SimSun" pitchFamily="2" charset="-122"/>
              </a:rPr>
              <a:t>MR</a:t>
            </a:r>
            <a:endParaRPr lang="en-US" sz="2000" dirty="0"/>
          </a:p>
        </p:txBody>
      </p:sp>
      <p:sp>
        <p:nvSpPr>
          <p:cNvPr id="16392" name="Text Box 8"/>
          <p:cNvSpPr txBox="1">
            <a:spLocks noChangeArrowheads="1"/>
          </p:cNvSpPr>
          <p:nvPr/>
        </p:nvSpPr>
        <p:spPr bwMode="auto">
          <a:xfrm>
            <a:off x="2209800" y="304800"/>
            <a:ext cx="698235" cy="700089"/>
          </a:xfrm>
          <a:prstGeom prst="rect">
            <a:avLst/>
          </a:prstGeom>
          <a:noFill/>
          <a:ln w="9525">
            <a:noFill/>
            <a:miter lim="800000"/>
            <a:headEnd/>
            <a:tailEnd/>
          </a:ln>
        </p:spPr>
        <p:txBody>
          <a:bodyPr/>
          <a:lstStyle/>
          <a:p>
            <a:pPr algn="r" rtl="1"/>
            <a:endParaRPr lang="en-US" altLang="zh-CN" sz="1200" b="1" dirty="0">
              <a:latin typeface="Times New Roman" pitchFamily="18" charset="0"/>
              <a:ea typeface="SimSun" pitchFamily="2" charset="-122"/>
            </a:endParaRPr>
          </a:p>
          <a:p>
            <a:r>
              <a:rPr lang="en-US" sz="2400" b="1" dirty="0">
                <a:latin typeface="Times New Roman" pitchFamily="18" charset="0"/>
                <a:ea typeface="SimSun" pitchFamily="2" charset="-122"/>
              </a:rPr>
              <a:t>  </a:t>
            </a:r>
            <a:r>
              <a:rPr lang="en-US" sz="2400" dirty="0">
                <a:latin typeface="Times New Roman" pitchFamily="18" charset="0"/>
                <a:ea typeface="SimSun" pitchFamily="2" charset="-122"/>
              </a:rPr>
              <a:t>P</a:t>
            </a:r>
            <a:endParaRPr lang="en-US" sz="3600" dirty="0"/>
          </a:p>
        </p:txBody>
      </p:sp>
      <p:sp>
        <p:nvSpPr>
          <p:cNvPr id="16393" name="Text Box 9"/>
          <p:cNvSpPr txBox="1">
            <a:spLocks noChangeArrowheads="1"/>
          </p:cNvSpPr>
          <p:nvPr/>
        </p:nvSpPr>
        <p:spPr bwMode="auto">
          <a:xfrm>
            <a:off x="2362200" y="2057400"/>
            <a:ext cx="578114" cy="990600"/>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   </a:t>
            </a:r>
            <a:r>
              <a:rPr lang="en-US" altLang="zh-CN" sz="2400" dirty="0" smtClean="0">
                <a:latin typeface="Times New Roman" pitchFamily="18" charset="0"/>
                <a:ea typeface="SimSun" pitchFamily="2" charset="-122"/>
              </a:rPr>
              <a:t>p</a:t>
            </a:r>
            <a:r>
              <a:rPr lang="en-US" altLang="zh-CN" sz="2400" baseline="30000" dirty="0" smtClean="0">
                <a:latin typeface="Times New Roman" pitchFamily="18" charset="0"/>
                <a:ea typeface="SimSun" pitchFamily="2" charset="-122"/>
              </a:rPr>
              <a:t>*</a:t>
            </a:r>
            <a:endParaRPr lang="en-US" sz="3600" dirty="0"/>
          </a:p>
        </p:txBody>
      </p:sp>
      <p:sp>
        <p:nvSpPr>
          <p:cNvPr id="16396" name="Line 12"/>
          <p:cNvSpPr>
            <a:spLocks noChangeShapeType="1"/>
          </p:cNvSpPr>
          <p:nvPr/>
        </p:nvSpPr>
        <p:spPr bwMode="auto">
          <a:xfrm>
            <a:off x="3092185" y="812801"/>
            <a:ext cx="32015" cy="3378199"/>
          </a:xfrm>
          <a:prstGeom prst="line">
            <a:avLst/>
          </a:prstGeom>
          <a:noFill/>
          <a:ln w="19050">
            <a:solidFill>
              <a:srgbClr val="000000"/>
            </a:solidFill>
            <a:round/>
            <a:headEnd type="triangle"/>
            <a:tailEnd/>
          </a:ln>
        </p:spPr>
        <p:txBody>
          <a:bodyPr/>
          <a:lstStyle/>
          <a:p>
            <a:endParaRPr lang="ar-SA"/>
          </a:p>
        </p:txBody>
      </p:sp>
      <p:sp>
        <p:nvSpPr>
          <p:cNvPr id="16397" name="Line 13"/>
          <p:cNvSpPr>
            <a:spLocks noChangeShapeType="1"/>
          </p:cNvSpPr>
          <p:nvPr/>
        </p:nvSpPr>
        <p:spPr bwMode="auto">
          <a:xfrm>
            <a:off x="3125787" y="4191000"/>
            <a:ext cx="4189413" cy="0"/>
          </a:xfrm>
          <a:prstGeom prst="line">
            <a:avLst/>
          </a:prstGeom>
          <a:noFill/>
          <a:ln w="19050">
            <a:solidFill>
              <a:srgbClr val="000000"/>
            </a:solidFill>
            <a:round/>
            <a:headEnd/>
            <a:tailEnd type="triangle"/>
          </a:ln>
        </p:spPr>
        <p:txBody>
          <a:bodyPr/>
          <a:lstStyle/>
          <a:p>
            <a:endParaRPr lang="ar-SA"/>
          </a:p>
        </p:txBody>
      </p:sp>
      <p:sp>
        <p:nvSpPr>
          <p:cNvPr id="16398" name="Line 14"/>
          <p:cNvSpPr>
            <a:spLocks noChangeShapeType="1"/>
          </p:cNvSpPr>
          <p:nvPr/>
        </p:nvSpPr>
        <p:spPr bwMode="auto">
          <a:xfrm>
            <a:off x="3092185" y="1143001"/>
            <a:ext cx="2851415" cy="3048000"/>
          </a:xfrm>
          <a:prstGeom prst="line">
            <a:avLst/>
          </a:prstGeom>
          <a:noFill/>
          <a:ln w="12700">
            <a:solidFill>
              <a:srgbClr val="000000"/>
            </a:solidFill>
            <a:round/>
            <a:headEnd/>
            <a:tailEnd/>
          </a:ln>
        </p:spPr>
        <p:txBody>
          <a:bodyPr/>
          <a:lstStyle/>
          <a:p>
            <a:endParaRPr lang="ar-SA"/>
          </a:p>
        </p:txBody>
      </p:sp>
      <p:sp>
        <p:nvSpPr>
          <p:cNvPr id="16399" name="Line 15"/>
          <p:cNvSpPr>
            <a:spLocks noChangeShapeType="1"/>
          </p:cNvSpPr>
          <p:nvPr/>
        </p:nvSpPr>
        <p:spPr bwMode="auto">
          <a:xfrm>
            <a:off x="4572000" y="2743200"/>
            <a:ext cx="0" cy="1447800"/>
          </a:xfrm>
          <a:prstGeom prst="line">
            <a:avLst/>
          </a:prstGeom>
          <a:noFill/>
          <a:ln w="12700">
            <a:solidFill>
              <a:srgbClr val="000000"/>
            </a:solidFill>
            <a:prstDash val="dashDot"/>
            <a:round/>
            <a:headEnd/>
            <a:tailEnd/>
          </a:ln>
        </p:spPr>
        <p:txBody>
          <a:bodyPr/>
          <a:lstStyle/>
          <a:p>
            <a:endParaRPr lang="ar-SA"/>
          </a:p>
        </p:txBody>
      </p:sp>
      <p:sp>
        <p:nvSpPr>
          <p:cNvPr id="16400" name="Line 16"/>
          <p:cNvSpPr>
            <a:spLocks noChangeShapeType="1"/>
          </p:cNvSpPr>
          <p:nvPr/>
        </p:nvSpPr>
        <p:spPr bwMode="auto">
          <a:xfrm>
            <a:off x="3092186" y="1152525"/>
            <a:ext cx="2094706" cy="3876675"/>
          </a:xfrm>
          <a:prstGeom prst="line">
            <a:avLst/>
          </a:prstGeom>
          <a:noFill/>
          <a:ln w="12700">
            <a:solidFill>
              <a:srgbClr val="000000"/>
            </a:solidFill>
            <a:round/>
            <a:headEnd/>
            <a:tailEnd/>
          </a:ln>
        </p:spPr>
        <p:txBody>
          <a:bodyPr/>
          <a:lstStyle/>
          <a:p>
            <a:endParaRPr lang="ar-SA"/>
          </a:p>
        </p:txBody>
      </p:sp>
      <p:sp>
        <p:nvSpPr>
          <p:cNvPr id="16401" name="Text Box 17"/>
          <p:cNvSpPr txBox="1">
            <a:spLocks noChangeArrowheads="1"/>
          </p:cNvSpPr>
          <p:nvPr/>
        </p:nvSpPr>
        <p:spPr bwMode="auto">
          <a:xfrm>
            <a:off x="7239000" y="4267200"/>
            <a:ext cx="602721" cy="51435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endParaRPr lang="en-US" sz="3600" dirty="0"/>
          </a:p>
        </p:txBody>
      </p:sp>
      <p:sp>
        <p:nvSpPr>
          <p:cNvPr id="16402" name="Line 18"/>
          <p:cNvSpPr>
            <a:spLocks noChangeShapeType="1"/>
          </p:cNvSpPr>
          <p:nvPr/>
        </p:nvSpPr>
        <p:spPr bwMode="auto">
          <a:xfrm flipH="1">
            <a:off x="3092184" y="2743200"/>
            <a:ext cx="1479815" cy="0"/>
          </a:xfrm>
          <a:prstGeom prst="line">
            <a:avLst/>
          </a:prstGeom>
          <a:noFill/>
          <a:ln w="12700">
            <a:solidFill>
              <a:srgbClr val="000000"/>
            </a:solidFill>
            <a:prstDash val="dashDot"/>
            <a:round/>
            <a:headEnd/>
            <a:tailEnd/>
          </a:ln>
        </p:spPr>
        <p:txBody>
          <a:bodyPr/>
          <a:lstStyle/>
          <a:p>
            <a:endParaRPr lang="ar-SA"/>
          </a:p>
        </p:txBody>
      </p:sp>
      <p:sp>
        <p:nvSpPr>
          <p:cNvPr id="16403" name="Text Box 19"/>
          <p:cNvSpPr txBox="1">
            <a:spLocks noChangeArrowheads="1"/>
          </p:cNvSpPr>
          <p:nvPr/>
        </p:nvSpPr>
        <p:spPr bwMode="auto">
          <a:xfrm>
            <a:off x="533400" y="5029200"/>
            <a:ext cx="8502650" cy="838200"/>
          </a:xfrm>
          <a:prstGeom prst="rect">
            <a:avLst/>
          </a:prstGeom>
          <a:noFill/>
          <a:ln w="28575">
            <a:noFill/>
            <a:miter lim="800000"/>
            <a:headEnd/>
            <a:tailEnd/>
          </a:ln>
        </p:spPr>
        <p:txBody>
          <a:bodyPr/>
          <a:lstStyle/>
          <a:p>
            <a:pPr algn="ctr"/>
            <a:r>
              <a:rPr lang="ar-SA" altLang="zh-CN" sz="2400" dirty="0" smtClean="0">
                <a:solidFill>
                  <a:srgbClr val="0000FF"/>
                </a:solidFill>
                <a:latin typeface="Times New Roman" pitchFamily="18" charset="0"/>
                <a:ea typeface="SimSun" pitchFamily="2" charset="-122"/>
                <a:cs typeface="Times New Roman" pitchFamily="18" charset="0"/>
              </a:rPr>
              <a:t>تزيد القيمة </a:t>
            </a:r>
            <a:r>
              <a:rPr lang="ar-SA" altLang="zh-CN" sz="2400" dirty="0">
                <a:solidFill>
                  <a:srgbClr val="0000FF"/>
                </a:solidFill>
                <a:latin typeface="Times New Roman" pitchFamily="18" charset="0"/>
                <a:ea typeface="SimSun" pitchFamily="2" charset="-122"/>
                <a:cs typeface="Times New Roman" pitchFamily="18" charset="0"/>
              </a:rPr>
              <a:t>المطلقة </a:t>
            </a:r>
            <a:r>
              <a:rPr lang="ar-SA" altLang="zh-CN" sz="2400" dirty="0" smtClean="0">
                <a:solidFill>
                  <a:srgbClr val="0000FF"/>
                </a:solidFill>
                <a:latin typeface="Times New Roman" pitchFamily="18" charset="0"/>
                <a:ea typeface="SimSun" pitchFamily="2" charset="-122"/>
                <a:cs typeface="Times New Roman" pitchFamily="18" charset="0"/>
              </a:rPr>
              <a:t>لمرونة الطلب-السعر على </a:t>
            </a:r>
            <a:r>
              <a:rPr lang="ar-SA" altLang="zh-CN" sz="2400" dirty="0">
                <a:solidFill>
                  <a:srgbClr val="0000FF"/>
                </a:solidFill>
                <a:latin typeface="Times New Roman" pitchFamily="18" charset="0"/>
                <a:ea typeface="SimSun" pitchFamily="2" charset="-122"/>
                <a:cs typeface="Times New Roman" pitchFamily="18" charset="0"/>
              </a:rPr>
              <a:t>طول </a:t>
            </a:r>
            <a:r>
              <a:rPr lang="ar-SA" altLang="zh-CN" sz="2400" dirty="0" smtClean="0">
                <a:solidFill>
                  <a:srgbClr val="0000FF"/>
                </a:solidFill>
                <a:latin typeface="Times New Roman" pitchFamily="18" charset="0"/>
                <a:ea typeface="SimSun" pitchFamily="2" charset="-122"/>
                <a:cs typeface="Times New Roman" pitchFamily="18" charset="0"/>
              </a:rPr>
              <a:t>خط الطلب، </a:t>
            </a:r>
          </a:p>
          <a:p>
            <a:pPr algn="ctr"/>
            <a:r>
              <a:rPr lang="ar-SA" altLang="zh-CN" sz="2400" dirty="0" smtClean="0">
                <a:solidFill>
                  <a:srgbClr val="0000FF"/>
                </a:solidFill>
                <a:latin typeface="Times New Roman" pitchFamily="18" charset="0"/>
                <a:ea typeface="SimSun" pitchFamily="2" charset="-122"/>
                <a:cs typeface="Times New Roman" pitchFamily="18" charset="0"/>
              </a:rPr>
              <a:t>من صفر إلى ما لانهاية، </a:t>
            </a:r>
            <a:r>
              <a:rPr lang="ar-SA" altLang="zh-CN" sz="2400" dirty="0">
                <a:solidFill>
                  <a:srgbClr val="0000FF"/>
                </a:solidFill>
                <a:latin typeface="Times New Roman" pitchFamily="18" charset="0"/>
                <a:ea typeface="SimSun" pitchFamily="2" charset="-122"/>
                <a:cs typeface="Times New Roman" pitchFamily="18" charset="0"/>
              </a:rPr>
              <a:t>مع ارتفاع السعر ونقصان </a:t>
            </a:r>
            <a:r>
              <a:rPr lang="ar-SA" altLang="zh-CN" sz="2400" dirty="0" smtClean="0">
                <a:solidFill>
                  <a:srgbClr val="0000FF"/>
                </a:solidFill>
                <a:latin typeface="Times New Roman" pitchFamily="18" charset="0"/>
                <a:ea typeface="SimSun" pitchFamily="2" charset="-122"/>
                <a:cs typeface="Times New Roman" pitchFamily="18" charset="0"/>
              </a:rPr>
              <a:t>الكمية</a:t>
            </a:r>
            <a:endParaRPr lang="en-US" sz="2400" dirty="0">
              <a:solidFill>
                <a:srgbClr val="0000FF"/>
              </a:solidFill>
              <a:ea typeface="SimSun" pitchFamily="2" charset="-122"/>
              <a:cs typeface="Times New Roman" pitchFamily="18" charset="0"/>
            </a:endParaRPr>
          </a:p>
        </p:txBody>
      </p:sp>
      <p:sp>
        <p:nvSpPr>
          <p:cNvPr id="16404"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0" name="Text Box 9"/>
          <p:cNvSpPr txBox="1">
            <a:spLocks noChangeArrowheads="1"/>
          </p:cNvSpPr>
          <p:nvPr/>
        </p:nvSpPr>
        <p:spPr bwMode="auto">
          <a:xfrm>
            <a:off x="4191000" y="3886200"/>
            <a:ext cx="578114" cy="990600"/>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   </a:t>
            </a:r>
            <a:r>
              <a:rPr lang="en-US" altLang="zh-CN" sz="2400" dirty="0" smtClean="0">
                <a:latin typeface="Times New Roman" pitchFamily="18" charset="0"/>
                <a:ea typeface="SimSun" pitchFamily="2" charset="-122"/>
              </a:rPr>
              <a:t>x</a:t>
            </a:r>
            <a:r>
              <a:rPr lang="en-US" altLang="zh-CN" sz="2400" baseline="30000" dirty="0" smtClean="0">
                <a:latin typeface="Times New Roman" pitchFamily="18" charset="0"/>
                <a:ea typeface="SimSun" pitchFamily="2" charset="-122"/>
              </a:rPr>
              <a:t>*</a:t>
            </a:r>
            <a:endParaRPr lang="en-US" sz="3600" dirty="0"/>
          </a:p>
        </p:txBody>
      </p:sp>
      <p:graphicFrame>
        <p:nvGraphicFramePr>
          <p:cNvPr id="43010" name="Object 2"/>
          <p:cNvGraphicFramePr>
            <a:graphicFrameLocks noChangeAspect="1"/>
          </p:cNvGraphicFramePr>
          <p:nvPr/>
        </p:nvGraphicFramePr>
        <p:xfrm>
          <a:off x="3810000" y="1524000"/>
          <a:ext cx="625475" cy="381000"/>
        </p:xfrm>
        <a:graphic>
          <a:graphicData uri="http://schemas.openxmlformats.org/presentationml/2006/ole">
            <p:oleObj spid="_x0000_s43010" name="معادلة" r:id="rId4" imgW="469800" imgH="279360" progId="Equation.3">
              <p:embed/>
            </p:oleObj>
          </a:graphicData>
        </a:graphic>
      </p:graphicFrame>
      <p:graphicFrame>
        <p:nvGraphicFramePr>
          <p:cNvPr id="43011" name="Object 3"/>
          <p:cNvGraphicFramePr>
            <a:graphicFrameLocks noChangeAspect="1"/>
          </p:cNvGraphicFramePr>
          <p:nvPr/>
        </p:nvGraphicFramePr>
        <p:xfrm>
          <a:off x="3200400" y="762000"/>
          <a:ext cx="711200" cy="381000"/>
        </p:xfrm>
        <a:graphic>
          <a:graphicData uri="http://schemas.openxmlformats.org/presentationml/2006/ole">
            <p:oleObj spid="_x0000_s43011" name="معادلة" r:id="rId5" imgW="533160" imgH="279360" progId="Equation.3">
              <p:embed/>
            </p:oleObj>
          </a:graphicData>
        </a:graphic>
      </p:graphicFrame>
      <p:graphicFrame>
        <p:nvGraphicFramePr>
          <p:cNvPr id="43012" name="Object 4"/>
          <p:cNvGraphicFramePr>
            <a:graphicFrameLocks noChangeAspect="1"/>
          </p:cNvGraphicFramePr>
          <p:nvPr/>
        </p:nvGraphicFramePr>
        <p:xfrm>
          <a:off x="4572000" y="2362200"/>
          <a:ext cx="625475" cy="381000"/>
        </p:xfrm>
        <a:graphic>
          <a:graphicData uri="http://schemas.openxmlformats.org/presentationml/2006/ole">
            <p:oleObj spid="_x0000_s43012" name="معادلة" r:id="rId6" imgW="469800" imgH="279360" progId="Equation.3">
              <p:embed/>
            </p:oleObj>
          </a:graphicData>
        </a:graphic>
      </p:graphicFrame>
      <p:graphicFrame>
        <p:nvGraphicFramePr>
          <p:cNvPr id="43013" name="Object 5"/>
          <p:cNvGraphicFramePr>
            <a:graphicFrameLocks noChangeAspect="1"/>
          </p:cNvGraphicFramePr>
          <p:nvPr/>
        </p:nvGraphicFramePr>
        <p:xfrm>
          <a:off x="5257800" y="2971800"/>
          <a:ext cx="609600" cy="381000"/>
        </p:xfrm>
        <a:graphic>
          <a:graphicData uri="http://schemas.openxmlformats.org/presentationml/2006/ole">
            <p:oleObj spid="_x0000_s43013" name="معادلة" r:id="rId7" imgW="457200" imgH="279360" progId="Equation.3">
              <p:embed/>
            </p:oleObj>
          </a:graphicData>
        </a:graphic>
      </p:graphicFrame>
      <p:graphicFrame>
        <p:nvGraphicFramePr>
          <p:cNvPr id="43014" name="Object 6"/>
          <p:cNvGraphicFramePr>
            <a:graphicFrameLocks noChangeAspect="1"/>
          </p:cNvGraphicFramePr>
          <p:nvPr/>
        </p:nvGraphicFramePr>
        <p:xfrm>
          <a:off x="5943600" y="3810000"/>
          <a:ext cx="658813" cy="381000"/>
        </p:xfrm>
        <a:graphic>
          <a:graphicData uri="http://schemas.openxmlformats.org/presentationml/2006/ole">
            <p:oleObj spid="_x0000_s43014" name="معادلة" r:id="rId8" imgW="495000" imgH="27936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762000"/>
          </a:xfrm>
        </p:spPr>
        <p:txBody>
          <a:bodyPr/>
          <a:lstStyle/>
          <a:p>
            <a:pPr rtl="1"/>
            <a:r>
              <a:rPr lang="ar-SA" sz="4000" dirty="0" smtClean="0">
                <a:solidFill>
                  <a:srgbClr val="0000FF"/>
                </a:solidFill>
              </a:rPr>
              <a:t>الطلب ذو المرونة الثابتة</a:t>
            </a:r>
            <a:endParaRPr lang="en-US" sz="4000" dirty="0">
              <a:solidFill>
                <a:srgbClr val="0000FF"/>
              </a:solidFill>
            </a:endParaRPr>
          </a:p>
        </p:txBody>
      </p:sp>
      <p:sp>
        <p:nvSpPr>
          <p:cNvPr id="3" name="Content Placeholder 2"/>
          <p:cNvSpPr>
            <a:spLocks noGrp="1"/>
          </p:cNvSpPr>
          <p:nvPr>
            <p:ph idx="1"/>
          </p:nvPr>
        </p:nvSpPr>
        <p:spPr>
          <a:xfrm>
            <a:off x="495300" y="1600201"/>
            <a:ext cx="8915400" cy="4038599"/>
          </a:xfrm>
        </p:spPr>
        <p:txBody>
          <a:bodyPr/>
          <a:lstStyle/>
          <a:p>
            <a:pPr rtl="1" eaLnBrk="1" hangingPunct="1"/>
            <a:r>
              <a:rPr lang="ar-SA" sz="2400" dirty="0" smtClean="0"/>
              <a:t>نجد </a:t>
            </a:r>
            <a:r>
              <a:rPr lang="ar-BH" sz="2400" dirty="0" smtClean="0"/>
              <a:t>ثلاث حالات </a:t>
            </a:r>
            <a:r>
              <a:rPr lang="ar-SA" sz="2400" dirty="0" smtClean="0"/>
              <a:t>لدالة</a:t>
            </a:r>
            <a:r>
              <a:rPr lang="ar-BH" sz="2400" dirty="0" smtClean="0"/>
              <a:t> الطلب</a:t>
            </a:r>
            <a:r>
              <a:rPr lang="ar-SA" sz="2400" dirty="0" smtClean="0"/>
              <a:t>،</a:t>
            </a:r>
            <a:r>
              <a:rPr lang="ar-BH" sz="2400" dirty="0" smtClean="0"/>
              <a:t> </a:t>
            </a:r>
            <a:r>
              <a:rPr lang="ar-SA" sz="2400" dirty="0" smtClean="0"/>
              <a:t>حيث </a:t>
            </a:r>
            <a:r>
              <a:rPr lang="ar-BH" sz="2400" dirty="0" smtClean="0"/>
              <a:t>لا تتغير مرونة الطلب</a:t>
            </a:r>
            <a:r>
              <a:rPr lang="ar-SA" sz="2400" dirty="0" smtClean="0"/>
              <a:t>-</a:t>
            </a:r>
            <a:r>
              <a:rPr lang="ar-BH" sz="2400" dirty="0" smtClean="0"/>
              <a:t>السعر</a:t>
            </a:r>
            <a:r>
              <a:rPr lang="ar-SA" sz="2400" dirty="0" smtClean="0"/>
              <a:t> </a:t>
            </a:r>
            <a:r>
              <a:rPr lang="ar-BH" sz="2400" dirty="0" smtClean="0"/>
              <a:t>على طولها</a:t>
            </a:r>
            <a:r>
              <a:rPr lang="ar-SA" sz="2400" dirty="0" smtClean="0"/>
              <a:t>:</a:t>
            </a:r>
          </a:p>
          <a:p>
            <a:pPr rtl="1" eaLnBrk="1" hangingPunct="1"/>
            <a:endParaRPr lang="ar-SA" sz="2400" dirty="0" smtClean="0"/>
          </a:p>
          <a:p>
            <a:pPr rtl="1" eaLnBrk="1" hangingPunct="1"/>
            <a:r>
              <a:rPr lang="ar-SA" sz="2400" dirty="0" smtClean="0">
                <a:solidFill>
                  <a:srgbClr val="0000FF"/>
                </a:solidFill>
              </a:rPr>
              <a:t>طلب أحادي المرونة  </a:t>
            </a:r>
          </a:p>
          <a:p>
            <a:pPr rtl="1" eaLnBrk="1" hangingPunct="1"/>
            <a:endParaRPr lang="ar-SA" sz="2400" dirty="0" smtClean="0">
              <a:solidFill>
                <a:srgbClr val="0000FF"/>
              </a:solidFill>
            </a:endParaRPr>
          </a:p>
          <a:p>
            <a:pPr rtl="1" eaLnBrk="1" hangingPunct="1"/>
            <a:r>
              <a:rPr lang="ar-SA" sz="2400" dirty="0" smtClean="0">
                <a:solidFill>
                  <a:srgbClr val="0000FF"/>
                </a:solidFill>
              </a:rPr>
              <a:t>طلب تام المرونة  </a:t>
            </a:r>
          </a:p>
          <a:p>
            <a:pPr rtl="1" eaLnBrk="1" hangingPunct="1"/>
            <a:endParaRPr lang="ar-SA" sz="2400" dirty="0" smtClean="0">
              <a:solidFill>
                <a:srgbClr val="0000FF"/>
              </a:solidFill>
            </a:endParaRPr>
          </a:p>
          <a:p>
            <a:pPr rtl="1" eaLnBrk="1" hangingPunct="1"/>
            <a:r>
              <a:rPr lang="ar-SA" sz="2400" dirty="0" smtClean="0">
                <a:solidFill>
                  <a:srgbClr val="0000FF"/>
                </a:solidFill>
              </a:rPr>
              <a:t>طلب عديم المرونة تماماً</a:t>
            </a:r>
          </a:p>
          <a:p>
            <a:pPr rtl="1" eaLnBrk="1" hangingPunct="1"/>
            <a:endParaRPr lang="ar-SA" sz="2400" dirty="0" smtClean="0">
              <a:solidFill>
                <a:srgbClr val="0000FF"/>
              </a:solidFill>
            </a:endParaRPr>
          </a:p>
          <a:p>
            <a:pPr rtl="1" eaLnBrk="1" hangingPunct="1"/>
            <a:endParaRPr lang="ar-SA" sz="2400" dirty="0" smtClean="0">
              <a:solidFill>
                <a:srgbClr val="0000FF"/>
              </a:solidFill>
            </a:endParaRPr>
          </a:p>
          <a:p>
            <a:pPr rtl="1" eaLnBrk="1" hangingPunct="1"/>
            <a:endParaRPr lang="ar-SA" sz="2400" dirty="0" smtClean="0">
              <a:solidFill>
                <a:srgbClr val="0000FF"/>
              </a:solidFill>
            </a:endParaRPr>
          </a:p>
          <a:p>
            <a:pPr rtl="1" eaLnBrk="1" hangingPunct="1"/>
            <a:endParaRPr lang="fr-MA" sz="2400" b="1" dirty="0" smtClean="0"/>
          </a:p>
          <a:p>
            <a:pPr rtl="1" eaLnBrk="1" hangingPunct="1"/>
            <a:endParaRPr lang="fr-MA" sz="2000" dirty="0" smtClean="0">
              <a:cs typeface="Arabic Transparent" pitchFamily="2" charset="-78"/>
            </a:endParaRPr>
          </a:p>
          <a:p>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990600" y="1371600"/>
            <a:ext cx="443706" cy="608013"/>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P</a:t>
            </a:r>
            <a:endParaRPr lang="en-US" sz="3600" dirty="0"/>
          </a:p>
        </p:txBody>
      </p:sp>
      <p:sp>
        <p:nvSpPr>
          <p:cNvPr id="20484" name="Line 4"/>
          <p:cNvSpPr>
            <a:spLocks noChangeShapeType="1"/>
          </p:cNvSpPr>
          <p:nvPr/>
        </p:nvSpPr>
        <p:spPr bwMode="auto">
          <a:xfrm>
            <a:off x="1600201" y="1600200"/>
            <a:ext cx="19844" cy="2505075"/>
          </a:xfrm>
          <a:prstGeom prst="line">
            <a:avLst/>
          </a:prstGeom>
          <a:noFill/>
          <a:ln w="19050">
            <a:solidFill>
              <a:srgbClr val="000000"/>
            </a:solidFill>
            <a:round/>
            <a:headEnd type="triangle"/>
            <a:tailEnd/>
          </a:ln>
        </p:spPr>
        <p:txBody>
          <a:bodyPr/>
          <a:lstStyle/>
          <a:p>
            <a:endParaRPr lang="ar-SA"/>
          </a:p>
        </p:txBody>
      </p:sp>
      <p:sp>
        <p:nvSpPr>
          <p:cNvPr id="20485" name="Line 5"/>
          <p:cNvSpPr>
            <a:spLocks noChangeShapeType="1"/>
          </p:cNvSpPr>
          <p:nvPr/>
        </p:nvSpPr>
        <p:spPr bwMode="auto">
          <a:xfrm>
            <a:off x="1618325" y="4114800"/>
            <a:ext cx="2154898" cy="1587"/>
          </a:xfrm>
          <a:prstGeom prst="line">
            <a:avLst/>
          </a:prstGeom>
          <a:noFill/>
          <a:ln w="19050">
            <a:solidFill>
              <a:srgbClr val="000000"/>
            </a:solidFill>
            <a:round/>
            <a:headEnd/>
            <a:tailEnd type="triangle"/>
          </a:ln>
          <a:effectLst/>
        </p:spPr>
        <p:txBody>
          <a:bodyPr/>
          <a:lstStyle/>
          <a:p>
            <a:endParaRPr lang="ar-SA"/>
          </a:p>
        </p:txBody>
      </p:sp>
      <p:sp>
        <p:nvSpPr>
          <p:cNvPr id="20486" name="Line 6"/>
          <p:cNvSpPr>
            <a:spLocks noChangeShapeType="1"/>
          </p:cNvSpPr>
          <p:nvPr/>
        </p:nvSpPr>
        <p:spPr bwMode="auto">
          <a:xfrm>
            <a:off x="4165336" y="1544639"/>
            <a:ext cx="25664" cy="2570161"/>
          </a:xfrm>
          <a:prstGeom prst="line">
            <a:avLst/>
          </a:prstGeom>
          <a:noFill/>
          <a:ln w="19050">
            <a:solidFill>
              <a:srgbClr val="000000"/>
            </a:solidFill>
            <a:round/>
            <a:headEnd type="triangle"/>
            <a:tailEnd/>
          </a:ln>
          <a:effectLst/>
        </p:spPr>
        <p:txBody>
          <a:bodyPr/>
          <a:lstStyle/>
          <a:p>
            <a:endParaRPr lang="ar-SA"/>
          </a:p>
        </p:txBody>
      </p:sp>
      <p:sp>
        <p:nvSpPr>
          <p:cNvPr id="20487" name="Line 7"/>
          <p:cNvSpPr>
            <a:spLocks noChangeShapeType="1"/>
          </p:cNvSpPr>
          <p:nvPr/>
        </p:nvSpPr>
        <p:spPr bwMode="auto">
          <a:xfrm>
            <a:off x="4165335" y="4114800"/>
            <a:ext cx="1960563" cy="1587"/>
          </a:xfrm>
          <a:prstGeom prst="line">
            <a:avLst/>
          </a:prstGeom>
          <a:noFill/>
          <a:ln w="19050">
            <a:solidFill>
              <a:srgbClr val="000000"/>
            </a:solidFill>
            <a:round/>
            <a:headEnd/>
            <a:tailEnd type="triangle"/>
          </a:ln>
          <a:effectLst/>
        </p:spPr>
        <p:txBody>
          <a:bodyPr/>
          <a:lstStyle/>
          <a:p>
            <a:endParaRPr lang="ar-SA"/>
          </a:p>
        </p:txBody>
      </p:sp>
      <p:sp>
        <p:nvSpPr>
          <p:cNvPr id="20488" name="Line 8"/>
          <p:cNvSpPr>
            <a:spLocks noChangeShapeType="1"/>
          </p:cNvSpPr>
          <p:nvPr/>
        </p:nvSpPr>
        <p:spPr bwMode="auto">
          <a:xfrm>
            <a:off x="6910122" y="1544639"/>
            <a:ext cx="24077" cy="2570161"/>
          </a:xfrm>
          <a:prstGeom prst="line">
            <a:avLst/>
          </a:prstGeom>
          <a:noFill/>
          <a:ln w="19050">
            <a:solidFill>
              <a:srgbClr val="000000"/>
            </a:solidFill>
            <a:round/>
            <a:headEnd type="triangle"/>
            <a:tailEnd/>
          </a:ln>
          <a:effectLst/>
        </p:spPr>
        <p:txBody>
          <a:bodyPr/>
          <a:lstStyle/>
          <a:p>
            <a:endParaRPr lang="ar-SA"/>
          </a:p>
        </p:txBody>
      </p:sp>
      <p:sp>
        <p:nvSpPr>
          <p:cNvPr id="20489" name="Line 9"/>
          <p:cNvSpPr>
            <a:spLocks noChangeShapeType="1"/>
          </p:cNvSpPr>
          <p:nvPr/>
        </p:nvSpPr>
        <p:spPr bwMode="auto">
          <a:xfrm>
            <a:off x="6910123" y="4114800"/>
            <a:ext cx="2154900" cy="1587"/>
          </a:xfrm>
          <a:prstGeom prst="line">
            <a:avLst/>
          </a:prstGeom>
          <a:noFill/>
          <a:ln w="19050">
            <a:solidFill>
              <a:srgbClr val="000000"/>
            </a:solidFill>
            <a:round/>
            <a:headEnd/>
            <a:tailEnd type="triangle"/>
          </a:ln>
          <a:effectLst/>
        </p:spPr>
        <p:txBody>
          <a:bodyPr/>
          <a:lstStyle/>
          <a:p>
            <a:endParaRPr lang="ar-SA"/>
          </a:p>
        </p:txBody>
      </p:sp>
      <p:sp>
        <p:nvSpPr>
          <p:cNvPr id="20490" name="Line 10"/>
          <p:cNvSpPr>
            <a:spLocks noChangeShapeType="1"/>
          </p:cNvSpPr>
          <p:nvPr/>
        </p:nvSpPr>
        <p:spPr bwMode="auto">
          <a:xfrm>
            <a:off x="2707350" y="1747839"/>
            <a:ext cx="35850" cy="2366961"/>
          </a:xfrm>
          <a:prstGeom prst="line">
            <a:avLst/>
          </a:prstGeom>
          <a:noFill/>
          <a:ln w="12700">
            <a:solidFill>
              <a:srgbClr val="FF0000"/>
            </a:solidFill>
            <a:round/>
            <a:headEnd/>
            <a:tailEnd/>
          </a:ln>
          <a:effectLst/>
        </p:spPr>
        <p:txBody>
          <a:bodyPr/>
          <a:lstStyle/>
          <a:p>
            <a:endParaRPr lang="ar-SA"/>
          </a:p>
        </p:txBody>
      </p:sp>
      <p:sp>
        <p:nvSpPr>
          <p:cNvPr id="20491" name="Line 11"/>
          <p:cNvSpPr>
            <a:spLocks noChangeShapeType="1"/>
          </p:cNvSpPr>
          <p:nvPr/>
        </p:nvSpPr>
        <p:spPr bwMode="auto">
          <a:xfrm>
            <a:off x="4165336" y="2741612"/>
            <a:ext cx="1764506" cy="1588"/>
          </a:xfrm>
          <a:prstGeom prst="line">
            <a:avLst/>
          </a:prstGeom>
          <a:noFill/>
          <a:ln w="12700">
            <a:solidFill>
              <a:srgbClr val="FF0000"/>
            </a:solidFill>
            <a:round/>
            <a:headEnd/>
            <a:tailEnd/>
          </a:ln>
          <a:effectLst/>
        </p:spPr>
        <p:txBody>
          <a:bodyPr/>
          <a:lstStyle/>
          <a:p>
            <a:endParaRPr lang="ar-SA"/>
          </a:p>
        </p:txBody>
      </p:sp>
      <p:sp>
        <p:nvSpPr>
          <p:cNvPr id="20493" name="Text Box 13"/>
          <p:cNvSpPr txBox="1">
            <a:spLocks noChangeArrowheads="1"/>
          </p:cNvSpPr>
          <p:nvPr/>
        </p:nvSpPr>
        <p:spPr bwMode="auto">
          <a:xfrm>
            <a:off x="3581400" y="1447800"/>
            <a:ext cx="588169" cy="608012"/>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P</a:t>
            </a:r>
            <a:endParaRPr lang="en-US" sz="3600" dirty="0"/>
          </a:p>
        </p:txBody>
      </p:sp>
      <p:sp>
        <p:nvSpPr>
          <p:cNvPr id="20494" name="Text Box 14"/>
          <p:cNvSpPr txBox="1">
            <a:spLocks noChangeArrowheads="1"/>
          </p:cNvSpPr>
          <p:nvPr/>
        </p:nvSpPr>
        <p:spPr bwMode="auto">
          <a:xfrm>
            <a:off x="6172200" y="1447800"/>
            <a:ext cx="588169" cy="608012"/>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P</a:t>
            </a:r>
            <a:endParaRPr lang="en-US" sz="3600" dirty="0"/>
          </a:p>
        </p:txBody>
      </p:sp>
      <p:sp>
        <p:nvSpPr>
          <p:cNvPr id="20495" name="Text Box 15"/>
          <p:cNvSpPr txBox="1">
            <a:spLocks noChangeArrowheads="1"/>
          </p:cNvSpPr>
          <p:nvPr/>
        </p:nvSpPr>
        <p:spPr bwMode="auto">
          <a:xfrm>
            <a:off x="3352800" y="4114800"/>
            <a:ext cx="588169" cy="6080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endParaRPr lang="en-US" sz="3600" dirty="0"/>
          </a:p>
        </p:txBody>
      </p:sp>
      <p:sp>
        <p:nvSpPr>
          <p:cNvPr id="20496" name="Text Box 16"/>
          <p:cNvSpPr txBox="1">
            <a:spLocks noChangeArrowheads="1"/>
          </p:cNvSpPr>
          <p:nvPr/>
        </p:nvSpPr>
        <p:spPr bwMode="auto">
          <a:xfrm>
            <a:off x="5867400" y="4116387"/>
            <a:ext cx="588169" cy="6080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endParaRPr lang="en-US" sz="2400" dirty="0"/>
          </a:p>
        </p:txBody>
      </p:sp>
      <p:sp>
        <p:nvSpPr>
          <p:cNvPr id="20497" name="Text Box 17"/>
          <p:cNvSpPr txBox="1">
            <a:spLocks noChangeArrowheads="1"/>
          </p:cNvSpPr>
          <p:nvPr/>
        </p:nvSpPr>
        <p:spPr bwMode="auto">
          <a:xfrm>
            <a:off x="8763000" y="4114800"/>
            <a:ext cx="588169" cy="6080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endParaRPr lang="en-US" sz="3600" dirty="0"/>
          </a:p>
        </p:txBody>
      </p:sp>
      <p:sp>
        <p:nvSpPr>
          <p:cNvPr id="20498" name="Text Box 18"/>
          <p:cNvSpPr txBox="1">
            <a:spLocks noChangeArrowheads="1"/>
          </p:cNvSpPr>
          <p:nvPr/>
        </p:nvSpPr>
        <p:spPr bwMode="auto">
          <a:xfrm>
            <a:off x="2133600" y="1447800"/>
            <a:ext cx="588169" cy="608012"/>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D</a:t>
            </a:r>
            <a:endParaRPr lang="en-US" sz="3600" dirty="0"/>
          </a:p>
        </p:txBody>
      </p:sp>
      <p:sp>
        <p:nvSpPr>
          <p:cNvPr id="20499" name="Text Box 19"/>
          <p:cNvSpPr txBox="1">
            <a:spLocks noChangeArrowheads="1"/>
          </p:cNvSpPr>
          <p:nvPr/>
        </p:nvSpPr>
        <p:spPr bwMode="auto">
          <a:xfrm>
            <a:off x="5775061" y="2722563"/>
            <a:ext cx="588169" cy="608012"/>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D</a:t>
            </a:r>
            <a:endParaRPr lang="en-US" sz="3600" dirty="0"/>
          </a:p>
        </p:txBody>
      </p:sp>
      <p:sp>
        <p:nvSpPr>
          <p:cNvPr id="20500" name="Text Box 20"/>
          <p:cNvSpPr txBox="1">
            <a:spLocks noChangeArrowheads="1"/>
          </p:cNvSpPr>
          <p:nvPr/>
        </p:nvSpPr>
        <p:spPr bwMode="auto">
          <a:xfrm>
            <a:off x="8610600" y="3581400"/>
            <a:ext cx="457200" cy="533400"/>
          </a:xfrm>
          <a:prstGeom prst="rect">
            <a:avLst/>
          </a:prstGeom>
          <a:noFill/>
          <a:ln w="9525">
            <a:noFill/>
            <a:miter lim="800000"/>
            <a:headEnd/>
            <a:tailEnd/>
          </a:ln>
        </p:spPr>
        <p:txBody>
          <a:bodyPr/>
          <a:lstStyle/>
          <a:p>
            <a:pPr algn="r" rtl="1"/>
            <a:r>
              <a:rPr lang="en-US" altLang="zh-CN" sz="2000" dirty="0" smtClean="0">
                <a:latin typeface="Times New Roman" pitchFamily="18" charset="0"/>
                <a:ea typeface="SimSun" pitchFamily="2" charset="-122"/>
              </a:rPr>
              <a:t>D</a:t>
            </a:r>
            <a:r>
              <a:rPr lang="en-US" altLang="zh-CN" sz="2000" baseline="-25000" dirty="0" smtClean="0">
                <a:latin typeface="Times New Roman" pitchFamily="18" charset="0"/>
                <a:ea typeface="SimSun" pitchFamily="2" charset="-122"/>
              </a:rPr>
              <a:t>0</a:t>
            </a:r>
            <a:endParaRPr lang="en-US" sz="2000" baseline="-25000" dirty="0"/>
          </a:p>
        </p:txBody>
      </p:sp>
      <p:sp>
        <p:nvSpPr>
          <p:cNvPr id="20501" name="Text Box 21"/>
          <p:cNvSpPr txBox="1">
            <a:spLocks noChangeArrowheads="1"/>
          </p:cNvSpPr>
          <p:nvPr/>
        </p:nvSpPr>
        <p:spPr bwMode="auto">
          <a:xfrm>
            <a:off x="609600" y="4800600"/>
            <a:ext cx="8763000" cy="914400"/>
          </a:xfrm>
          <a:prstGeom prst="rect">
            <a:avLst/>
          </a:prstGeom>
          <a:noFill/>
          <a:ln w="28575">
            <a:noFill/>
            <a:miter lim="800000"/>
            <a:headEnd/>
            <a:tailEnd/>
          </a:ln>
        </p:spPr>
        <p:txBody>
          <a:bodyPr/>
          <a:lstStyle/>
          <a:p>
            <a:r>
              <a:rPr lang="ar-SA" altLang="zh-CN" sz="2200" dirty="0" smtClean="0">
                <a:solidFill>
                  <a:srgbClr val="0000FF"/>
                </a:solidFill>
                <a:latin typeface="Times New Roman" pitchFamily="18" charset="0"/>
                <a:ea typeface="SimSun" pitchFamily="2" charset="-122"/>
                <a:cs typeface="Times New Roman" pitchFamily="18" charset="0"/>
              </a:rPr>
              <a:t>الطلب ذو </a:t>
            </a:r>
            <a:r>
              <a:rPr lang="ar-SA" altLang="zh-CN" sz="2200" dirty="0">
                <a:solidFill>
                  <a:srgbClr val="0000FF"/>
                </a:solidFill>
                <a:latin typeface="Times New Roman" pitchFamily="18" charset="0"/>
                <a:ea typeface="SimSun" pitchFamily="2" charset="-122"/>
                <a:cs typeface="Times New Roman" pitchFamily="18" charset="0"/>
              </a:rPr>
              <a:t>المرونة </a:t>
            </a:r>
            <a:r>
              <a:rPr lang="ar-SA" altLang="zh-CN" sz="2200" dirty="0" smtClean="0">
                <a:solidFill>
                  <a:srgbClr val="0000FF"/>
                </a:solidFill>
                <a:latin typeface="Times New Roman" pitchFamily="18" charset="0"/>
                <a:ea typeface="SimSun" pitchFamily="2" charset="-122"/>
                <a:cs typeface="Times New Roman" pitchFamily="18" charset="0"/>
              </a:rPr>
              <a:t>الثابتة: </a:t>
            </a:r>
            <a:r>
              <a:rPr lang="ar-SA" altLang="zh-CN" sz="2200" dirty="0">
                <a:solidFill>
                  <a:srgbClr val="0000FF"/>
                </a:solidFill>
                <a:latin typeface="Times New Roman" pitchFamily="18" charset="0"/>
                <a:ea typeface="SimSun" pitchFamily="2" charset="-122"/>
                <a:cs typeface="Times New Roman" pitchFamily="18" charset="0"/>
              </a:rPr>
              <a:t>عديم المرونة </a:t>
            </a:r>
            <a:r>
              <a:rPr lang="ar-SA" altLang="zh-CN" sz="2200" dirty="0" smtClean="0">
                <a:solidFill>
                  <a:srgbClr val="0000FF"/>
                </a:solidFill>
                <a:latin typeface="Times New Roman" pitchFamily="18" charset="0"/>
                <a:ea typeface="SimSun" pitchFamily="2" charset="-122"/>
                <a:cs typeface="Times New Roman" pitchFamily="18" charset="0"/>
              </a:rPr>
              <a:t>(1</a:t>
            </a:r>
            <a:r>
              <a:rPr lang="ar-BH" altLang="zh-CN" sz="2200" dirty="0" smtClean="0">
                <a:solidFill>
                  <a:srgbClr val="0000FF"/>
                </a:solidFill>
                <a:latin typeface="Times New Roman" pitchFamily="18" charset="0"/>
                <a:ea typeface="SimSun" pitchFamily="2" charset="-122"/>
                <a:cs typeface="Times New Roman" pitchFamily="18" charset="0"/>
              </a:rPr>
              <a:t>) </a:t>
            </a:r>
            <a:r>
              <a:rPr lang="ar-SA" altLang="zh-CN" sz="2200" dirty="0" smtClean="0">
                <a:solidFill>
                  <a:srgbClr val="0000FF"/>
                </a:solidFill>
                <a:latin typeface="Times New Roman" pitchFamily="18" charset="0"/>
                <a:ea typeface="SimSun" pitchFamily="2" charset="-122"/>
                <a:cs typeface="Times New Roman" pitchFamily="18" charset="0"/>
              </a:rPr>
              <a:t>وتام </a:t>
            </a:r>
            <a:r>
              <a:rPr lang="ar-SA" altLang="zh-CN" sz="2200" dirty="0">
                <a:solidFill>
                  <a:srgbClr val="0000FF"/>
                </a:solidFill>
                <a:latin typeface="Times New Roman" pitchFamily="18" charset="0"/>
                <a:ea typeface="SimSun" pitchFamily="2" charset="-122"/>
                <a:cs typeface="Times New Roman" pitchFamily="18" charset="0"/>
              </a:rPr>
              <a:t>المرونة </a:t>
            </a:r>
            <a:r>
              <a:rPr lang="ar-SA" altLang="zh-CN" sz="2200" dirty="0" smtClean="0">
                <a:solidFill>
                  <a:srgbClr val="0000FF"/>
                </a:solidFill>
                <a:latin typeface="Times New Roman" pitchFamily="18" charset="0"/>
                <a:ea typeface="SimSun" pitchFamily="2" charset="-122"/>
                <a:cs typeface="Times New Roman" pitchFamily="18" charset="0"/>
              </a:rPr>
              <a:t>(2</a:t>
            </a:r>
            <a:r>
              <a:rPr lang="ar-BH" altLang="zh-CN" sz="2200" dirty="0" smtClean="0">
                <a:solidFill>
                  <a:srgbClr val="0000FF"/>
                </a:solidFill>
                <a:latin typeface="Times New Roman" pitchFamily="18" charset="0"/>
                <a:ea typeface="SimSun" pitchFamily="2" charset="-122"/>
                <a:cs typeface="Times New Roman" pitchFamily="18" charset="0"/>
              </a:rPr>
              <a:t>) </a:t>
            </a:r>
            <a:r>
              <a:rPr lang="ar-SA" altLang="zh-CN" sz="2200" dirty="0">
                <a:solidFill>
                  <a:srgbClr val="0000FF"/>
                </a:solidFill>
                <a:latin typeface="Times New Roman" pitchFamily="18" charset="0"/>
                <a:ea typeface="SimSun" pitchFamily="2" charset="-122"/>
                <a:cs typeface="Times New Roman" pitchFamily="18" charset="0"/>
              </a:rPr>
              <a:t>وأحادي </a:t>
            </a:r>
            <a:r>
              <a:rPr lang="ar-SA" altLang="zh-CN" sz="2200" dirty="0" smtClean="0">
                <a:solidFill>
                  <a:srgbClr val="0000FF"/>
                </a:solidFill>
                <a:latin typeface="Times New Roman" pitchFamily="18" charset="0"/>
                <a:ea typeface="SimSun" pitchFamily="2" charset="-122"/>
                <a:cs typeface="Times New Roman" pitchFamily="18" charset="0"/>
              </a:rPr>
              <a:t>المرونة (3</a:t>
            </a:r>
            <a:r>
              <a:rPr lang="en-US" altLang="zh-CN" sz="2200" dirty="0" smtClean="0">
                <a:solidFill>
                  <a:srgbClr val="0000FF"/>
                </a:solidFill>
                <a:latin typeface="Times New Roman" pitchFamily="18" charset="0"/>
                <a:ea typeface="SimSun" pitchFamily="2" charset="-122"/>
                <a:cs typeface="Times New Roman" pitchFamily="18" charset="0"/>
              </a:rPr>
              <a:t>D</a:t>
            </a:r>
            <a:r>
              <a:rPr lang="en-US" altLang="zh-CN" sz="2200" baseline="-25000" dirty="0" smtClean="0">
                <a:solidFill>
                  <a:srgbClr val="0000FF"/>
                </a:solidFill>
                <a:latin typeface="Times New Roman" pitchFamily="18" charset="0"/>
                <a:ea typeface="SimSun" pitchFamily="2" charset="-122"/>
                <a:cs typeface="Times New Roman" pitchFamily="18" charset="0"/>
              </a:rPr>
              <a:t>0</a:t>
            </a:r>
            <a:r>
              <a:rPr lang="en-US" altLang="zh-CN" sz="2200" dirty="0" smtClean="0">
                <a:solidFill>
                  <a:srgbClr val="0000FF"/>
                </a:solidFill>
                <a:latin typeface="Times New Roman" pitchFamily="18" charset="0"/>
                <a:ea typeface="SimSun" pitchFamily="2" charset="-122"/>
                <a:cs typeface="Times New Roman" pitchFamily="18" charset="0"/>
              </a:rPr>
              <a:t>;</a:t>
            </a:r>
            <a:r>
              <a:rPr lang="ar-BH" altLang="zh-CN" sz="2200" dirty="0" smtClean="0">
                <a:solidFill>
                  <a:srgbClr val="0000FF"/>
                </a:solidFill>
                <a:latin typeface="Times New Roman" pitchFamily="18" charset="0"/>
                <a:ea typeface="SimSun" pitchFamily="2" charset="-122"/>
                <a:cs typeface="Times New Roman" pitchFamily="18" charset="0"/>
              </a:rPr>
              <a:t>)</a:t>
            </a:r>
            <a:r>
              <a:rPr lang="ar-SA" altLang="zh-CN" sz="2200" dirty="0" smtClean="0">
                <a:solidFill>
                  <a:srgbClr val="0000FF"/>
                </a:solidFill>
                <a:latin typeface="Times New Roman" pitchFamily="18" charset="0"/>
                <a:ea typeface="SimSun" pitchFamily="2" charset="-122"/>
                <a:cs typeface="Times New Roman" pitchFamily="18" charset="0"/>
              </a:rPr>
              <a:t>، مع افتراض أن الميل يساوي 1-. </a:t>
            </a:r>
            <a:r>
              <a:rPr lang="ar-SA" altLang="zh-CN" sz="2000" dirty="0" smtClean="0">
                <a:solidFill>
                  <a:srgbClr val="0000FF"/>
                </a:solidFill>
                <a:latin typeface="Times New Roman" pitchFamily="18" charset="0"/>
                <a:ea typeface="SimSun" pitchFamily="2" charset="-122"/>
                <a:cs typeface="Times New Roman" pitchFamily="18" charset="0"/>
              </a:rPr>
              <a:t>الطلب غير مرن في حالة (3</a:t>
            </a:r>
            <a:r>
              <a:rPr lang="en-US" altLang="zh-CN" sz="2000" dirty="0" smtClean="0">
                <a:solidFill>
                  <a:srgbClr val="0000FF"/>
                </a:solidFill>
                <a:latin typeface="Times New Roman" pitchFamily="18" charset="0"/>
                <a:ea typeface="SimSun" pitchFamily="2" charset="-122"/>
                <a:cs typeface="Times New Roman" pitchFamily="18" charset="0"/>
              </a:rPr>
              <a:t>D</a:t>
            </a:r>
            <a:r>
              <a:rPr lang="en-US" altLang="zh-CN" sz="2000" baseline="-25000" dirty="0" smtClean="0">
                <a:solidFill>
                  <a:srgbClr val="0000FF"/>
                </a:solidFill>
                <a:latin typeface="Times New Roman" pitchFamily="18" charset="0"/>
                <a:ea typeface="SimSun" pitchFamily="2" charset="-122"/>
                <a:cs typeface="Times New Roman" pitchFamily="18" charset="0"/>
              </a:rPr>
              <a:t>1</a:t>
            </a:r>
            <a:r>
              <a:rPr lang="en-US" altLang="zh-CN" sz="2000" dirty="0" smtClean="0">
                <a:solidFill>
                  <a:srgbClr val="0000FF"/>
                </a:solidFill>
                <a:latin typeface="Times New Roman" pitchFamily="18" charset="0"/>
                <a:ea typeface="SimSun" pitchFamily="2" charset="-122"/>
                <a:cs typeface="Times New Roman" pitchFamily="18" charset="0"/>
              </a:rPr>
              <a:t>;</a:t>
            </a:r>
            <a:r>
              <a:rPr lang="ar-BH" altLang="zh-CN" sz="2000" dirty="0" smtClean="0">
                <a:solidFill>
                  <a:srgbClr val="0000FF"/>
                </a:solidFill>
                <a:latin typeface="Times New Roman" pitchFamily="18" charset="0"/>
                <a:ea typeface="SimSun" pitchFamily="2" charset="-122"/>
                <a:cs typeface="Times New Roman" pitchFamily="18" charset="0"/>
              </a:rPr>
              <a:t>)</a:t>
            </a:r>
            <a:r>
              <a:rPr lang="en-US" altLang="zh-CN" sz="2000" dirty="0" smtClean="0">
                <a:solidFill>
                  <a:srgbClr val="0000FF"/>
                </a:solidFill>
                <a:latin typeface="Times New Roman" pitchFamily="18" charset="0"/>
                <a:ea typeface="SimSun" pitchFamily="2" charset="-122"/>
                <a:cs typeface="Times New Roman" pitchFamily="18" charset="0"/>
              </a:rPr>
              <a:t> </a:t>
            </a:r>
            <a:r>
              <a:rPr lang="ar-SA" altLang="zh-CN" sz="2000" dirty="0" smtClean="0">
                <a:solidFill>
                  <a:srgbClr val="0000FF"/>
                </a:solidFill>
                <a:latin typeface="Times New Roman" pitchFamily="18" charset="0"/>
                <a:ea typeface="SimSun" pitchFamily="2" charset="-122"/>
                <a:cs typeface="Times New Roman" pitchFamily="18" charset="0"/>
              </a:rPr>
              <a:t>والطلب مرن في حالة (3</a:t>
            </a:r>
            <a:r>
              <a:rPr lang="en-US" altLang="zh-CN" sz="2000" dirty="0" smtClean="0">
                <a:solidFill>
                  <a:srgbClr val="0000FF"/>
                </a:solidFill>
                <a:latin typeface="Times New Roman" pitchFamily="18" charset="0"/>
                <a:ea typeface="SimSun" pitchFamily="2" charset="-122"/>
                <a:cs typeface="Times New Roman" pitchFamily="18" charset="0"/>
              </a:rPr>
              <a:t>D</a:t>
            </a:r>
            <a:r>
              <a:rPr lang="en-US" altLang="zh-CN" sz="2000" baseline="-25000" dirty="0" smtClean="0">
                <a:solidFill>
                  <a:srgbClr val="0000FF"/>
                </a:solidFill>
                <a:latin typeface="Times New Roman" pitchFamily="18" charset="0"/>
                <a:ea typeface="SimSun" pitchFamily="2" charset="-122"/>
                <a:cs typeface="Times New Roman" pitchFamily="18" charset="0"/>
              </a:rPr>
              <a:t>2</a:t>
            </a:r>
            <a:r>
              <a:rPr lang="en-US" altLang="zh-CN" sz="2000" dirty="0" smtClean="0">
                <a:solidFill>
                  <a:srgbClr val="0000FF"/>
                </a:solidFill>
                <a:latin typeface="Times New Roman" pitchFamily="18" charset="0"/>
                <a:ea typeface="SimSun" pitchFamily="2" charset="-122"/>
                <a:cs typeface="Times New Roman" pitchFamily="18" charset="0"/>
              </a:rPr>
              <a:t>;</a:t>
            </a:r>
            <a:r>
              <a:rPr lang="ar-BH" altLang="zh-CN" sz="2000" dirty="0" smtClean="0">
                <a:solidFill>
                  <a:srgbClr val="0000FF"/>
                </a:solidFill>
                <a:latin typeface="Times New Roman" pitchFamily="18" charset="0"/>
                <a:ea typeface="SimSun" pitchFamily="2" charset="-122"/>
                <a:cs typeface="Times New Roman" pitchFamily="18" charset="0"/>
              </a:rPr>
              <a:t>)</a:t>
            </a:r>
            <a:r>
              <a:rPr lang="ar-SA" altLang="zh-CN" sz="2000" dirty="0" smtClean="0">
                <a:solidFill>
                  <a:srgbClr val="0000FF"/>
                </a:solidFill>
                <a:latin typeface="Times New Roman" pitchFamily="18" charset="0"/>
                <a:ea typeface="SimSun" pitchFamily="2" charset="-122"/>
                <a:cs typeface="Times New Roman" pitchFamily="18" charset="0"/>
              </a:rPr>
              <a:t>.</a:t>
            </a:r>
            <a:endParaRPr lang="en-US" sz="2200" dirty="0">
              <a:solidFill>
                <a:srgbClr val="0000FF"/>
              </a:solidFill>
              <a:ea typeface="SimSun" pitchFamily="2" charset="-122"/>
            </a:endParaRPr>
          </a:p>
        </p:txBody>
      </p:sp>
      <p:sp>
        <p:nvSpPr>
          <p:cNvPr id="20502" name="Text Box 22"/>
          <p:cNvSpPr txBox="1">
            <a:spLocks noChangeArrowheads="1"/>
          </p:cNvSpPr>
          <p:nvPr/>
        </p:nvSpPr>
        <p:spPr bwMode="auto">
          <a:xfrm>
            <a:off x="2133600" y="914400"/>
            <a:ext cx="784225" cy="5334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(1)</a:t>
            </a:r>
            <a:endParaRPr lang="en-US" sz="3600" dirty="0"/>
          </a:p>
        </p:txBody>
      </p:sp>
      <p:sp>
        <p:nvSpPr>
          <p:cNvPr id="20503" name="Text Box 23"/>
          <p:cNvSpPr txBox="1">
            <a:spLocks noChangeArrowheads="1"/>
          </p:cNvSpPr>
          <p:nvPr/>
        </p:nvSpPr>
        <p:spPr bwMode="auto">
          <a:xfrm>
            <a:off x="4724400" y="914400"/>
            <a:ext cx="784225" cy="5334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(2)</a:t>
            </a:r>
            <a:endParaRPr lang="en-US" sz="3600" dirty="0"/>
          </a:p>
        </p:txBody>
      </p:sp>
      <p:sp>
        <p:nvSpPr>
          <p:cNvPr id="20504" name="Text Box 24"/>
          <p:cNvSpPr txBox="1">
            <a:spLocks noChangeArrowheads="1"/>
          </p:cNvSpPr>
          <p:nvPr/>
        </p:nvSpPr>
        <p:spPr bwMode="auto">
          <a:xfrm>
            <a:off x="7620000" y="990600"/>
            <a:ext cx="784225" cy="5334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(3)</a:t>
            </a:r>
            <a:endParaRPr lang="en-US" sz="3600" dirty="0"/>
          </a:p>
        </p:txBody>
      </p:sp>
      <p:sp>
        <p:nvSpPr>
          <p:cNvPr id="20505"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5" name="Line 10"/>
          <p:cNvSpPr>
            <a:spLocks noChangeShapeType="1"/>
          </p:cNvSpPr>
          <p:nvPr/>
        </p:nvSpPr>
        <p:spPr bwMode="auto">
          <a:xfrm>
            <a:off x="6934200" y="2209800"/>
            <a:ext cx="1981200" cy="1905000"/>
          </a:xfrm>
          <a:prstGeom prst="line">
            <a:avLst/>
          </a:prstGeom>
          <a:noFill/>
          <a:ln w="12700">
            <a:solidFill>
              <a:srgbClr val="FF0000"/>
            </a:solidFill>
            <a:round/>
            <a:headEnd/>
            <a:tailEnd/>
          </a:ln>
          <a:effectLst/>
        </p:spPr>
        <p:txBody>
          <a:bodyPr/>
          <a:lstStyle/>
          <a:p>
            <a:endParaRPr lang="ar-SA"/>
          </a:p>
        </p:txBody>
      </p:sp>
      <p:sp>
        <p:nvSpPr>
          <p:cNvPr id="26" name="Line 10"/>
          <p:cNvSpPr>
            <a:spLocks noChangeShapeType="1"/>
          </p:cNvSpPr>
          <p:nvPr/>
        </p:nvSpPr>
        <p:spPr bwMode="auto">
          <a:xfrm>
            <a:off x="7010400" y="1752600"/>
            <a:ext cx="1981200" cy="1905000"/>
          </a:xfrm>
          <a:prstGeom prst="line">
            <a:avLst/>
          </a:prstGeom>
          <a:noFill/>
          <a:ln w="12700">
            <a:solidFill>
              <a:srgbClr val="000000"/>
            </a:solidFill>
            <a:round/>
            <a:headEnd/>
            <a:tailEnd/>
          </a:ln>
          <a:effectLst/>
        </p:spPr>
        <p:txBody>
          <a:bodyPr/>
          <a:lstStyle/>
          <a:p>
            <a:endParaRPr lang="ar-SA"/>
          </a:p>
        </p:txBody>
      </p:sp>
      <p:sp>
        <p:nvSpPr>
          <p:cNvPr id="27" name="Line 10"/>
          <p:cNvSpPr>
            <a:spLocks noChangeShapeType="1"/>
          </p:cNvSpPr>
          <p:nvPr/>
        </p:nvSpPr>
        <p:spPr bwMode="auto">
          <a:xfrm>
            <a:off x="6934200" y="2667000"/>
            <a:ext cx="1524000" cy="1447800"/>
          </a:xfrm>
          <a:prstGeom prst="line">
            <a:avLst/>
          </a:prstGeom>
          <a:noFill/>
          <a:ln w="12700">
            <a:solidFill>
              <a:srgbClr val="000000"/>
            </a:solidFill>
            <a:round/>
            <a:headEnd/>
            <a:tailEnd/>
          </a:ln>
          <a:effectLst/>
        </p:spPr>
        <p:txBody>
          <a:bodyPr/>
          <a:lstStyle/>
          <a:p>
            <a:endParaRPr lang="ar-SA"/>
          </a:p>
        </p:txBody>
      </p:sp>
      <p:sp>
        <p:nvSpPr>
          <p:cNvPr id="28" name="Text Box 20"/>
          <p:cNvSpPr txBox="1">
            <a:spLocks noChangeArrowheads="1"/>
          </p:cNvSpPr>
          <p:nvPr/>
        </p:nvSpPr>
        <p:spPr bwMode="auto">
          <a:xfrm>
            <a:off x="7162800" y="1600200"/>
            <a:ext cx="457200" cy="533400"/>
          </a:xfrm>
          <a:prstGeom prst="rect">
            <a:avLst/>
          </a:prstGeom>
          <a:noFill/>
          <a:ln w="9525">
            <a:noFill/>
            <a:miter lim="800000"/>
            <a:headEnd/>
            <a:tailEnd/>
          </a:ln>
        </p:spPr>
        <p:txBody>
          <a:bodyPr/>
          <a:lstStyle/>
          <a:p>
            <a:pPr algn="r" rtl="1"/>
            <a:r>
              <a:rPr lang="en-US" altLang="zh-CN" sz="2000" dirty="0" smtClean="0">
                <a:latin typeface="Times New Roman" pitchFamily="18" charset="0"/>
                <a:ea typeface="SimSun" pitchFamily="2" charset="-122"/>
              </a:rPr>
              <a:t>D</a:t>
            </a:r>
            <a:r>
              <a:rPr lang="en-US" altLang="zh-CN" sz="2000" baseline="-25000" dirty="0" smtClean="0">
                <a:latin typeface="Times New Roman" pitchFamily="18" charset="0"/>
                <a:ea typeface="SimSun" pitchFamily="2" charset="-122"/>
              </a:rPr>
              <a:t>1</a:t>
            </a:r>
            <a:endParaRPr lang="en-US" sz="2000" baseline="-25000" dirty="0"/>
          </a:p>
        </p:txBody>
      </p:sp>
      <p:sp>
        <p:nvSpPr>
          <p:cNvPr id="29" name="Text Box 20"/>
          <p:cNvSpPr txBox="1">
            <a:spLocks noChangeArrowheads="1"/>
          </p:cNvSpPr>
          <p:nvPr/>
        </p:nvSpPr>
        <p:spPr bwMode="auto">
          <a:xfrm>
            <a:off x="6858000" y="2362200"/>
            <a:ext cx="457200" cy="533400"/>
          </a:xfrm>
          <a:prstGeom prst="rect">
            <a:avLst/>
          </a:prstGeom>
          <a:noFill/>
          <a:ln w="9525">
            <a:noFill/>
            <a:miter lim="800000"/>
            <a:headEnd/>
            <a:tailEnd/>
          </a:ln>
        </p:spPr>
        <p:txBody>
          <a:bodyPr/>
          <a:lstStyle/>
          <a:p>
            <a:pPr algn="r" rtl="1"/>
            <a:r>
              <a:rPr lang="en-US" altLang="zh-CN" sz="2000" dirty="0" smtClean="0">
                <a:latin typeface="Times New Roman" pitchFamily="18" charset="0"/>
                <a:ea typeface="SimSun" pitchFamily="2" charset="-122"/>
              </a:rPr>
              <a:t>D</a:t>
            </a:r>
            <a:r>
              <a:rPr lang="en-US" altLang="zh-CN" sz="2000" baseline="-25000" dirty="0" smtClean="0">
                <a:latin typeface="Times New Roman" pitchFamily="18" charset="0"/>
                <a:ea typeface="SimSun" pitchFamily="2" charset="-122"/>
              </a:rPr>
              <a:t>2</a:t>
            </a:r>
            <a:endParaRPr lang="en-US" sz="2000" baseline="-25000" dirty="0"/>
          </a:p>
        </p:txBody>
      </p:sp>
      <p:sp>
        <p:nvSpPr>
          <p:cNvPr id="30" name="Line 11"/>
          <p:cNvSpPr>
            <a:spLocks noChangeShapeType="1"/>
          </p:cNvSpPr>
          <p:nvPr/>
        </p:nvSpPr>
        <p:spPr bwMode="auto">
          <a:xfrm>
            <a:off x="6934200" y="3124200"/>
            <a:ext cx="1524000" cy="0"/>
          </a:xfrm>
          <a:prstGeom prst="line">
            <a:avLst/>
          </a:prstGeom>
          <a:noFill/>
          <a:ln w="9525">
            <a:solidFill>
              <a:srgbClr val="000000"/>
            </a:solidFill>
            <a:prstDash val="dash"/>
            <a:round/>
            <a:headEnd/>
            <a:tailEnd/>
          </a:ln>
          <a:effectLst/>
        </p:spPr>
        <p:txBody>
          <a:bodyPr/>
          <a:lstStyle/>
          <a:p>
            <a:endParaRPr lang="ar-SA"/>
          </a:p>
        </p:txBody>
      </p:sp>
      <p:sp>
        <p:nvSpPr>
          <p:cNvPr id="31" name="Line 10"/>
          <p:cNvSpPr>
            <a:spLocks noChangeShapeType="1"/>
          </p:cNvSpPr>
          <p:nvPr/>
        </p:nvSpPr>
        <p:spPr bwMode="auto">
          <a:xfrm>
            <a:off x="7391400" y="3124199"/>
            <a:ext cx="0" cy="990601"/>
          </a:xfrm>
          <a:prstGeom prst="line">
            <a:avLst/>
          </a:prstGeom>
          <a:noFill/>
          <a:ln w="9525">
            <a:solidFill>
              <a:srgbClr val="000000"/>
            </a:solidFill>
            <a:prstDash val="dash"/>
            <a:round/>
            <a:headEnd/>
            <a:tailEnd/>
          </a:ln>
          <a:effectLst/>
        </p:spPr>
        <p:txBody>
          <a:bodyPr/>
          <a:lstStyle/>
          <a:p>
            <a:endParaRPr lang="ar-SA"/>
          </a:p>
        </p:txBody>
      </p:sp>
      <p:sp>
        <p:nvSpPr>
          <p:cNvPr id="32" name="Line 10"/>
          <p:cNvSpPr>
            <a:spLocks noChangeShapeType="1"/>
          </p:cNvSpPr>
          <p:nvPr/>
        </p:nvSpPr>
        <p:spPr bwMode="auto">
          <a:xfrm>
            <a:off x="7924800" y="3124200"/>
            <a:ext cx="0" cy="990601"/>
          </a:xfrm>
          <a:prstGeom prst="line">
            <a:avLst/>
          </a:prstGeom>
          <a:noFill/>
          <a:ln w="9525">
            <a:solidFill>
              <a:srgbClr val="000000"/>
            </a:solidFill>
            <a:prstDash val="dash"/>
            <a:round/>
            <a:headEnd/>
            <a:tailEnd/>
          </a:ln>
          <a:effectLst/>
        </p:spPr>
        <p:txBody>
          <a:bodyPr/>
          <a:lstStyle/>
          <a:p>
            <a:endParaRPr lang="ar-SA"/>
          </a:p>
        </p:txBody>
      </p:sp>
      <p:sp>
        <p:nvSpPr>
          <p:cNvPr id="33" name="Line 10"/>
          <p:cNvSpPr>
            <a:spLocks noChangeShapeType="1"/>
          </p:cNvSpPr>
          <p:nvPr/>
        </p:nvSpPr>
        <p:spPr bwMode="auto">
          <a:xfrm>
            <a:off x="8458200" y="3124200"/>
            <a:ext cx="0" cy="990601"/>
          </a:xfrm>
          <a:prstGeom prst="line">
            <a:avLst/>
          </a:prstGeom>
          <a:noFill/>
          <a:ln w="9525">
            <a:solidFill>
              <a:srgbClr val="000000"/>
            </a:solidFill>
            <a:prstDash val="dash"/>
            <a:round/>
            <a:headEnd/>
            <a:tailEnd/>
          </a:ln>
          <a:effectLst/>
        </p:spPr>
        <p:txBody>
          <a:bodyPr/>
          <a:lstStyle/>
          <a:p>
            <a:endParaRPr lang="ar-SA"/>
          </a:p>
        </p:txBody>
      </p:sp>
      <p:sp>
        <p:nvSpPr>
          <p:cNvPr id="34" name="Rectangle 33"/>
          <p:cNvSpPr/>
          <p:nvPr/>
        </p:nvSpPr>
        <p:spPr>
          <a:xfrm>
            <a:off x="6477000" y="2895600"/>
            <a:ext cx="434734" cy="369332"/>
          </a:xfrm>
          <a:prstGeom prst="rect">
            <a:avLst/>
          </a:prstGeom>
        </p:spPr>
        <p:txBody>
          <a:bodyPr wrap="square">
            <a:spAutoFit/>
          </a:bodyPr>
          <a:lstStyle/>
          <a:p>
            <a:r>
              <a:rPr lang="en-US" altLang="zh-CN" b="1" dirty="0" smtClean="0">
                <a:latin typeface="Times New Roman" pitchFamily="18" charset="0"/>
                <a:ea typeface="SimSun" pitchFamily="2" charset="-122"/>
              </a:rPr>
              <a:t> </a:t>
            </a:r>
            <a:r>
              <a:rPr lang="en-US" altLang="zh-CN" dirty="0" smtClean="0">
                <a:latin typeface="Times New Roman" pitchFamily="18" charset="0"/>
                <a:ea typeface="SimSun" pitchFamily="2" charset="-122"/>
              </a:rPr>
              <a:t>p</a:t>
            </a:r>
            <a:r>
              <a:rPr lang="en-US" altLang="zh-CN" baseline="30000" dirty="0" smtClean="0">
                <a:latin typeface="Times New Roman" pitchFamily="18" charset="0"/>
                <a:ea typeface="SimSun" pitchFamily="2" charset="-122"/>
              </a:rPr>
              <a:t>*</a:t>
            </a:r>
            <a:endParaRPr lang="en-US" dirty="0"/>
          </a:p>
        </p:txBody>
      </p:sp>
      <p:sp>
        <p:nvSpPr>
          <p:cNvPr id="35" name="Rectangle 34"/>
          <p:cNvSpPr/>
          <p:nvPr/>
        </p:nvSpPr>
        <p:spPr>
          <a:xfrm>
            <a:off x="7620000" y="4038600"/>
            <a:ext cx="510934" cy="369332"/>
          </a:xfrm>
          <a:prstGeom prst="rect">
            <a:avLst/>
          </a:prstGeom>
        </p:spPr>
        <p:txBody>
          <a:bodyPr wrap="square">
            <a:spAutoFit/>
          </a:bodyPr>
          <a:lstStyle/>
          <a:p>
            <a:r>
              <a:rPr lang="en-US" altLang="zh-CN" b="1" dirty="0" smtClean="0">
                <a:latin typeface="Times New Roman" pitchFamily="18" charset="0"/>
                <a:ea typeface="SimSun" pitchFamily="2" charset="-122"/>
              </a:rPr>
              <a:t> </a:t>
            </a:r>
            <a:r>
              <a:rPr lang="en-US" altLang="zh-CN" dirty="0" smtClean="0">
                <a:latin typeface="Times New Roman" pitchFamily="18" charset="0"/>
                <a:ea typeface="SimSun" pitchFamily="2" charset="-122"/>
              </a:rPr>
              <a:t>x</a:t>
            </a:r>
            <a:r>
              <a:rPr lang="en-US" altLang="zh-CN" baseline="-25000" dirty="0" smtClean="0">
                <a:latin typeface="Times New Roman" pitchFamily="18" charset="0"/>
                <a:ea typeface="SimSun" pitchFamily="2" charset="-122"/>
              </a:rPr>
              <a:t>0</a:t>
            </a:r>
            <a:endParaRPr lang="en-US" baseline="-25000" dirty="0"/>
          </a:p>
        </p:txBody>
      </p:sp>
      <p:sp>
        <p:nvSpPr>
          <p:cNvPr id="38" name="Rectangle 37"/>
          <p:cNvSpPr/>
          <p:nvPr/>
        </p:nvSpPr>
        <p:spPr>
          <a:xfrm>
            <a:off x="8305800" y="4038600"/>
            <a:ext cx="434734" cy="369332"/>
          </a:xfrm>
          <a:prstGeom prst="rect">
            <a:avLst/>
          </a:prstGeom>
        </p:spPr>
        <p:txBody>
          <a:bodyPr wrap="none">
            <a:spAutoFit/>
          </a:bodyPr>
          <a:lstStyle/>
          <a:p>
            <a:r>
              <a:rPr lang="en-US" altLang="zh-CN" b="1" dirty="0" smtClean="0">
                <a:latin typeface="Times New Roman" pitchFamily="18" charset="0"/>
                <a:ea typeface="SimSun" pitchFamily="2" charset="-122"/>
              </a:rPr>
              <a:t> </a:t>
            </a:r>
            <a:r>
              <a:rPr lang="en-US" altLang="zh-CN" dirty="0" smtClean="0">
                <a:latin typeface="Times New Roman" pitchFamily="18" charset="0"/>
                <a:ea typeface="SimSun" pitchFamily="2" charset="-122"/>
              </a:rPr>
              <a:t>x</a:t>
            </a:r>
            <a:r>
              <a:rPr lang="en-US" altLang="zh-CN" baseline="-25000" dirty="0" smtClean="0">
                <a:latin typeface="Times New Roman" pitchFamily="18" charset="0"/>
                <a:ea typeface="SimSun" pitchFamily="2" charset="-122"/>
              </a:rPr>
              <a:t>1</a:t>
            </a:r>
            <a:endParaRPr lang="en-US" baseline="-25000" dirty="0"/>
          </a:p>
        </p:txBody>
      </p:sp>
      <p:sp>
        <p:nvSpPr>
          <p:cNvPr id="39" name="Rectangle 38"/>
          <p:cNvSpPr/>
          <p:nvPr/>
        </p:nvSpPr>
        <p:spPr>
          <a:xfrm>
            <a:off x="7162800" y="4038600"/>
            <a:ext cx="434734" cy="369332"/>
          </a:xfrm>
          <a:prstGeom prst="rect">
            <a:avLst/>
          </a:prstGeom>
        </p:spPr>
        <p:txBody>
          <a:bodyPr wrap="none">
            <a:spAutoFit/>
          </a:bodyPr>
          <a:lstStyle/>
          <a:p>
            <a:r>
              <a:rPr lang="en-US" altLang="zh-CN" b="1" dirty="0" smtClean="0">
                <a:latin typeface="Times New Roman" pitchFamily="18" charset="0"/>
                <a:ea typeface="SimSun" pitchFamily="2" charset="-122"/>
              </a:rPr>
              <a:t> </a:t>
            </a:r>
            <a:r>
              <a:rPr lang="en-US" altLang="zh-CN" dirty="0" smtClean="0">
                <a:latin typeface="Times New Roman" pitchFamily="18" charset="0"/>
                <a:ea typeface="SimSun" pitchFamily="2" charset="-122"/>
              </a:rPr>
              <a:t>x</a:t>
            </a:r>
            <a:r>
              <a:rPr lang="en-US" altLang="zh-CN" baseline="-25000" dirty="0" smtClean="0">
                <a:latin typeface="Times New Roman" pitchFamily="18" charset="0"/>
                <a:ea typeface="SimSun" pitchFamily="2" charset="-122"/>
              </a:rPr>
              <a:t>2</a:t>
            </a:r>
            <a:endParaRPr lang="en-US" baseline="-25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85800"/>
          </a:xfrm>
        </p:spPr>
        <p:txBody>
          <a:bodyPr/>
          <a:lstStyle/>
          <a:p>
            <a:pPr rtl="1"/>
            <a:r>
              <a:rPr lang="ar-SA" sz="3800" dirty="0" smtClean="0">
                <a:solidFill>
                  <a:srgbClr val="0000FF"/>
                </a:solidFill>
              </a:rPr>
              <a:t>التغير في الإيراد الكلي ومرونة الطلب</a:t>
            </a:r>
            <a:endParaRPr lang="en-US" sz="3800" dirty="0">
              <a:solidFill>
                <a:srgbClr val="0000FF"/>
              </a:solidFill>
            </a:endParaRPr>
          </a:p>
        </p:txBody>
      </p:sp>
      <p:sp>
        <p:nvSpPr>
          <p:cNvPr id="3" name="Content Placeholder 2"/>
          <p:cNvSpPr>
            <a:spLocks noGrp="1"/>
          </p:cNvSpPr>
          <p:nvPr>
            <p:ph idx="1"/>
          </p:nvPr>
        </p:nvSpPr>
        <p:spPr>
          <a:xfrm>
            <a:off x="495300" y="1600201"/>
            <a:ext cx="8915400" cy="4114799"/>
          </a:xfrm>
        </p:spPr>
        <p:txBody>
          <a:bodyPr/>
          <a:lstStyle/>
          <a:p>
            <a:pPr algn="just" rtl="1">
              <a:spcBef>
                <a:spcPct val="50000"/>
              </a:spcBef>
            </a:pPr>
            <a:endParaRPr lang="ar-SA" sz="2400" dirty="0" smtClean="0"/>
          </a:p>
          <a:p>
            <a:pPr rtl="1"/>
            <a:endParaRPr lang="ar-SA" sz="2400" dirty="0" smtClean="0"/>
          </a:p>
          <a:p>
            <a:pPr rtl="1"/>
            <a:endParaRPr lang="ar-SA" sz="2400" dirty="0" smtClean="0"/>
          </a:p>
          <a:p>
            <a:pPr rtl="1"/>
            <a:endParaRPr lang="en-US" sz="2400" dirty="0"/>
          </a:p>
        </p:txBody>
      </p:sp>
      <p:graphicFrame>
        <p:nvGraphicFramePr>
          <p:cNvPr id="13" name="Group 56"/>
          <p:cNvGraphicFramePr>
            <a:graphicFrameLocks noGrp="1"/>
          </p:cNvGraphicFramePr>
          <p:nvPr/>
        </p:nvGraphicFramePr>
        <p:xfrm>
          <a:off x="762000" y="1524000"/>
          <a:ext cx="8474339" cy="3854450"/>
        </p:xfrm>
        <a:graphic>
          <a:graphicData uri="http://schemas.openxmlformats.org/drawingml/2006/table">
            <a:tbl>
              <a:tblPr rtl="1"/>
              <a:tblGrid>
                <a:gridCol w="1741101"/>
                <a:gridCol w="2244413"/>
                <a:gridCol w="2244412"/>
                <a:gridCol w="2244413"/>
              </a:tblGrid>
              <a:tr h="758347">
                <a:tc gridSpan="4">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FF"/>
                          </a:solidFill>
                          <a:effectLst/>
                          <a:latin typeface="Arial" pitchFamily="34" charset="0"/>
                          <a:cs typeface="Times New Roman" pitchFamily="18" charset="0"/>
                        </a:rPr>
                        <a:t>جدول العلاقة بين التغير في السعر والمرونة والإيراد الكلي</a:t>
                      </a:r>
                      <a:endParaRPr kumimoji="0" lang="ar-SA" sz="28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78562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FF"/>
                          </a:solidFill>
                          <a:effectLst/>
                          <a:latin typeface="Arial" pitchFamily="34" charset="0"/>
                          <a:cs typeface="Times New Roman" pitchFamily="18" charset="0"/>
                        </a:rPr>
                        <a:t>التغير في السعر</a:t>
                      </a:r>
                      <a:endParaRPr kumimoji="0" lang="ar-SA" sz="36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FF"/>
                          </a:solidFill>
                          <a:effectLst/>
                          <a:latin typeface="Arial" pitchFamily="34" charset="0"/>
                          <a:cs typeface="Times New Roman" pitchFamily="18" charset="0"/>
                        </a:rPr>
                        <a:t>التغير في المرونة</a:t>
                      </a:r>
                      <a:endParaRPr kumimoji="0" lang="ar-SA" sz="36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720157">
                <a:tc vMerge="1">
                  <a:txBody>
                    <a:bodyPr/>
                    <a:lstStyle/>
                    <a:p>
                      <a:pPr rtl="1"/>
                      <a:endParaRPr lang="ar-SA"/>
                    </a:p>
                  </a:txBody>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E</a:t>
                      </a:r>
                      <a:r>
                        <a:rPr kumimoji="0" lang="en-US" sz="2400" b="0" i="0" u="none" strike="noStrike" cap="none" normalizeH="0" baseline="-30000" dirty="0" smtClean="0">
                          <a:ln>
                            <a:noFill/>
                          </a:ln>
                          <a:solidFill>
                            <a:srgbClr val="000000"/>
                          </a:solidFill>
                          <a:effectLst/>
                          <a:latin typeface="Times New Roman" pitchFamily="18" charset="0"/>
                          <a:cs typeface="Times New Roman" pitchFamily="18" charset="0"/>
                        </a:rPr>
                        <a:t>p</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&gt; 1</a:t>
                      </a:r>
                      <a:endParaRPr kumimoji="0" lang="ar-SA" sz="36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E</a:t>
                      </a:r>
                      <a:r>
                        <a:rPr kumimoji="0" lang="en-US" sz="2400" b="0" i="0" u="none" strike="noStrike" cap="none" normalizeH="0" baseline="-30000" dirty="0" smtClean="0">
                          <a:ln>
                            <a:noFill/>
                          </a:ln>
                          <a:solidFill>
                            <a:srgbClr val="000000"/>
                          </a:solidFill>
                          <a:effectLst/>
                          <a:latin typeface="Times New Roman" pitchFamily="18" charset="0"/>
                          <a:cs typeface="Times New Roman" pitchFamily="18" charset="0"/>
                        </a:rPr>
                        <a:t>p</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 1</a:t>
                      </a:r>
                      <a:endParaRPr kumimoji="0" lang="ar-SA" sz="36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E</a:t>
                      </a:r>
                      <a:r>
                        <a:rPr kumimoji="0" lang="en-US" sz="2400" b="0" i="0" u="none" strike="noStrike" cap="none" normalizeH="0" baseline="-30000" dirty="0" smtClean="0">
                          <a:ln>
                            <a:noFill/>
                          </a:ln>
                          <a:solidFill>
                            <a:srgbClr val="000000"/>
                          </a:solidFill>
                          <a:effectLst/>
                          <a:latin typeface="Times New Roman" pitchFamily="18" charset="0"/>
                          <a:cs typeface="Times New Roman" pitchFamily="18" charset="0"/>
                        </a:rPr>
                        <a:t>p</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&lt; 1</a:t>
                      </a:r>
                      <a:endParaRPr kumimoji="0" lang="ar-SA" sz="36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0574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ارتفاع</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ينقص</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لا يتأثر</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يزيد</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28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انخفاض</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يزيد</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لا يتأثر</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cs typeface="Times New Roman" pitchFamily="18" charset="0"/>
                        </a:rPr>
                        <a:t>ينقص</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85800"/>
          </a:xfrm>
        </p:spPr>
        <p:txBody>
          <a:bodyPr/>
          <a:lstStyle/>
          <a:p>
            <a:pPr rtl="1"/>
            <a:r>
              <a:rPr lang="ar-SA" sz="3800" dirty="0" smtClean="0">
                <a:solidFill>
                  <a:srgbClr val="0000FF"/>
                </a:solidFill>
              </a:rPr>
              <a:t>التغير في الإيراد الكلي ومرونة الطلب</a:t>
            </a:r>
            <a:endParaRPr lang="en-US" sz="3800" dirty="0">
              <a:solidFill>
                <a:srgbClr val="0000FF"/>
              </a:solidFill>
            </a:endParaRPr>
          </a:p>
        </p:txBody>
      </p:sp>
      <p:sp>
        <p:nvSpPr>
          <p:cNvPr id="3" name="Content Placeholder 2"/>
          <p:cNvSpPr>
            <a:spLocks noGrp="1"/>
          </p:cNvSpPr>
          <p:nvPr>
            <p:ph idx="1"/>
          </p:nvPr>
        </p:nvSpPr>
        <p:spPr>
          <a:xfrm>
            <a:off x="495300" y="1600201"/>
            <a:ext cx="8915400" cy="3962399"/>
          </a:xfrm>
        </p:spPr>
        <p:txBody>
          <a:bodyPr/>
          <a:lstStyle/>
          <a:p>
            <a:pPr rtl="1"/>
            <a:r>
              <a:rPr lang="ar-BH" sz="2400" dirty="0" smtClean="0"/>
              <a:t>يلخص</a:t>
            </a:r>
            <a:r>
              <a:rPr lang="ar-SA" sz="2400" dirty="0" smtClean="0"/>
              <a:t> الجدول السابق</a:t>
            </a:r>
            <a:r>
              <a:rPr lang="ar-BH" sz="2400" dirty="0" smtClean="0"/>
              <a:t> أثر تغيرات السعر على الإيراد الكلي في الحالات الثلاث للمرونة. </a:t>
            </a:r>
            <a:endParaRPr lang="ar-SA" sz="2400" dirty="0" smtClean="0"/>
          </a:p>
          <a:p>
            <a:pPr rtl="1"/>
            <a:endParaRPr lang="ar-SA" sz="2400" dirty="0" smtClean="0"/>
          </a:p>
          <a:p>
            <a:pPr rtl="1"/>
            <a:endParaRPr lang="ar-SA" sz="2400" dirty="0" smtClean="0"/>
          </a:p>
          <a:p>
            <a:pPr rtl="1"/>
            <a:r>
              <a:rPr lang="ar-SA" sz="2400" dirty="0" smtClean="0"/>
              <a:t>كما </a:t>
            </a:r>
            <a:r>
              <a:rPr lang="ar-BH" sz="2400" dirty="0" smtClean="0"/>
              <a:t>يوضح </a:t>
            </a:r>
            <a:r>
              <a:rPr lang="ar-SA" sz="2400" dirty="0" smtClean="0"/>
              <a:t>الرسم البياني التالي </a:t>
            </a:r>
            <a:r>
              <a:rPr lang="ar-BH" sz="2400" dirty="0" smtClean="0"/>
              <a:t>أن الإيراد الكلي يبدأ من الصفر عندما تكون الكمية المباعة مساوية للصفر، ثم يزيد بمعدل متناقص مع انخفاض السعر وزيادة المبيعات حتى يصل إلى نهايته العظمى، ثم يبدأ في التناقص بعد ذلك حتى يصل إلى الصفر عندما ينخفض السعر إلى الصفر.</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3810000" y="4495800"/>
            <a:ext cx="548084" cy="4572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r>
              <a:rPr lang="en-US" altLang="zh-CN" sz="2400" baseline="30000" dirty="0" smtClean="0">
                <a:latin typeface="Times New Roman" pitchFamily="18" charset="0"/>
                <a:ea typeface="SimSun" pitchFamily="2" charset="-122"/>
              </a:rPr>
              <a:t>*</a:t>
            </a:r>
            <a:endParaRPr lang="en-US" sz="2400" dirty="0"/>
          </a:p>
        </p:txBody>
      </p:sp>
      <p:sp>
        <p:nvSpPr>
          <p:cNvPr id="24581" name="Text Box 5"/>
          <p:cNvSpPr txBox="1">
            <a:spLocks noChangeArrowheads="1"/>
          </p:cNvSpPr>
          <p:nvPr/>
        </p:nvSpPr>
        <p:spPr bwMode="auto">
          <a:xfrm>
            <a:off x="2438400" y="1295400"/>
            <a:ext cx="863335" cy="427038"/>
          </a:xfrm>
          <a:prstGeom prst="rect">
            <a:avLst/>
          </a:prstGeom>
          <a:noFill/>
          <a:ln w="9525">
            <a:noFill/>
            <a:miter lim="800000"/>
            <a:headEnd/>
            <a:tailEnd/>
          </a:ln>
        </p:spPr>
        <p:txBody>
          <a:bodyPr/>
          <a:lstStyle/>
          <a:p>
            <a:pPr algn="r" rtl="1"/>
            <a:r>
              <a:rPr lang="en-US" altLang="zh-CN" sz="2000" dirty="0">
                <a:latin typeface="Times New Roman" pitchFamily="18" charset="0"/>
                <a:ea typeface="SimSun" pitchFamily="2" charset="-122"/>
              </a:rPr>
              <a:t>   </a:t>
            </a:r>
            <a:r>
              <a:rPr lang="en-US" altLang="zh-CN" sz="2000" dirty="0" smtClean="0">
                <a:latin typeface="Times New Roman" pitchFamily="18" charset="0"/>
                <a:ea typeface="SimSun" pitchFamily="2" charset="-122"/>
              </a:rPr>
              <a:t>p</a:t>
            </a:r>
            <a:r>
              <a:rPr lang="en-US" altLang="zh-CN" sz="2000" baseline="30000" dirty="0" smtClean="0">
                <a:latin typeface="Times New Roman" pitchFamily="18" charset="0"/>
                <a:ea typeface="SimSun" pitchFamily="2" charset="-122"/>
              </a:rPr>
              <a:t>*</a:t>
            </a:r>
            <a:endParaRPr lang="en-US" sz="2000" dirty="0"/>
          </a:p>
        </p:txBody>
      </p:sp>
      <p:sp>
        <p:nvSpPr>
          <p:cNvPr id="24582" name="AutoShape 6"/>
          <p:cNvSpPr>
            <a:spLocks noChangeArrowheads="1"/>
          </p:cNvSpPr>
          <p:nvPr/>
        </p:nvSpPr>
        <p:spPr bwMode="auto">
          <a:xfrm>
            <a:off x="4648200" y="3886200"/>
            <a:ext cx="710935" cy="481012"/>
          </a:xfrm>
          <a:prstGeom prst="wedgeRoundRectCallout">
            <a:avLst>
              <a:gd name="adj1" fmla="val -24102"/>
              <a:gd name="adj2" fmla="val 14028"/>
              <a:gd name="adj3" fmla="val 16667"/>
            </a:avLst>
          </a:prstGeom>
          <a:noFill/>
          <a:ln w="9525">
            <a:noFill/>
            <a:miter lim="800000"/>
            <a:headEnd/>
            <a:tailEnd/>
          </a:ln>
        </p:spPr>
        <p:txBody>
          <a:bodyPr/>
          <a:lstStyle/>
          <a:p>
            <a:r>
              <a:rPr lang="en-US" sz="2000" dirty="0">
                <a:latin typeface="Times New Roman" pitchFamily="18" charset="0"/>
                <a:ea typeface="SimSun" pitchFamily="2" charset="-122"/>
              </a:rPr>
              <a:t>TR</a:t>
            </a:r>
            <a:r>
              <a:rPr lang="en-US" sz="2000" b="1" dirty="0">
                <a:latin typeface="Times New Roman" pitchFamily="18" charset="0"/>
                <a:ea typeface="SimSun" pitchFamily="2" charset="-122"/>
              </a:rPr>
              <a:t> </a:t>
            </a:r>
            <a:endParaRPr lang="en-US" sz="2000" dirty="0"/>
          </a:p>
        </p:txBody>
      </p:sp>
      <p:sp>
        <p:nvSpPr>
          <p:cNvPr id="24583" name="Text Box 7"/>
          <p:cNvSpPr txBox="1">
            <a:spLocks noChangeArrowheads="1"/>
          </p:cNvSpPr>
          <p:nvPr/>
        </p:nvSpPr>
        <p:spPr bwMode="auto">
          <a:xfrm>
            <a:off x="2590800" y="3124200"/>
            <a:ext cx="679979" cy="609600"/>
          </a:xfrm>
          <a:prstGeom prst="rect">
            <a:avLst/>
          </a:prstGeom>
          <a:noFill/>
          <a:ln w="19050">
            <a:noFill/>
            <a:miter lim="800000"/>
            <a:headEnd/>
            <a:tailEnd/>
          </a:ln>
        </p:spPr>
        <p:txBody>
          <a:bodyPr/>
          <a:lstStyle/>
          <a:p>
            <a:pPr algn="r" rtl="1"/>
            <a:r>
              <a:rPr lang="en-US" altLang="zh-CN" sz="2000" dirty="0">
                <a:latin typeface="Times New Roman" pitchFamily="18" charset="0"/>
                <a:ea typeface="SimSun" pitchFamily="2" charset="-122"/>
              </a:rPr>
              <a:t>TR</a:t>
            </a:r>
            <a:endParaRPr lang="en-US" sz="2000" dirty="0"/>
          </a:p>
        </p:txBody>
      </p:sp>
      <p:sp>
        <p:nvSpPr>
          <p:cNvPr id="24586" name="Line 10"/>
          <p:cNvSpPr>
            <a:spLocks noChangeShapeType="1"/>
          </p:cNvSpPr>
          <p:nvPr/>
        </p:nvSpPr>
        <p:spPr bwMode="auto">
          <a:xfrm>
            <a:off x="3352800" y="498475"/>
            <a:ext cx="0" cy="1711325"/>
          </a:xfrm>
          <a:prstGeom prst="line">
            <a:avLst/>
          </a:prstGeom>
          <a:noFill/>
          <a:ln w="19050">
            <a:solidFill>
              <a:srgbClr val="000000"/>
            </a:solidFill>
            <a:round/>
            <a:headEnd type="triangle"/>
            <a:tailEnd/>
          </a:ln>
        </p:spPr>
        <p:txBody>
          <a:bodyPr/>
          <a:lstStyle/>
          <a:p>
            <a:endParaRPr lang="ar-SA"/>
          </a:p>
        </p:txBody>
      </p:sp>
      <p:sp>
        <p:nvSpPr>
          <p:cNvPr id="24587" name="Line 11"/>
          <p:cNvSpPr>
            <a:spLocks noChangeShapeType="1"/>
          </p:cNvSpPr>
          <p:nvPr/>
        </p:nvSpPr>
        <p:spPr bwMode="auto">
          <a:xfrm>
            <a:off x="3352800" y="2209800"/>
            <a:ext cx="2514600" cy="0"/>
          </a:xfrm>
          <a:prstGeom prst="line">
            <a:avLst/>
          </a:prstGeom>
          <a:noFill/>
          <a:ln w="19050">
            <a:solidFill>
              <a:srgbClr val="000000"/>
            </a:solidFill>
            <a:round/>
            <a:headEnd/>
            <a:tailEnd type="triangle"/>
          </a:ln>
        </p:spPr>
        <p:txBody>
          <a:bodyPr/>
          <a:lstStyle/>
          <a:p>
            <a:endParaRPr lang="ar-SA"/>
          </a:p>
        </p:txBody>
      </p:sp>
      <p:sp>
        <p:nvSpPr>
          <p:cNvPr id="24588" name="Line 12"/>
          <p:cNvSpPr>
            <a:spLocks noChangeShapeType="1"/>
          </p:cNvSpPr>
          <p:nvPr/>
        </p:nvSpPr>
        <p:spPr bwMode="auto">
          <a:xfrm>
            <a:off x="3352800" y="685800"/>
            <a:ext cx="1524000" cy="1524000"/>
          </a:xfrm>
          <a:prstGeom prst="line">
            <a:avLst/>
          </a:prstGeom>
          <a:noFill/>
          <a:ln w="12700">
            <a:solidFill>
              <a:srgbClr val="000000"/>
            </a:solidFill>
            <a:round/>
            <a:headEnd/>
            <a:tailEnd/>
          </a:ln>
        </p:spPr>
        <p:txBody>
          <a:bodyPr/>
          <a:lstStyle/>
          <a:p>
            <a:endParaRPr lang="ar-SA"/>
          </a:p>
        </p:txBody>
      </p:sp>
      <p:sp>
        <p:nvSpPr>
          <p:cNvPr id="24589" name="Line 13"/>
          <p:cNvSpPr>
            <a:spLocks noChangeShapeType="1"/>
          </p:cNvSpPr>
          <p:nvPr/>
        </p:nvSpPr>
        <p:spPr bwMode="auto">
          <a:xfrm>
            <a:off x="3374231" y="2895600"/>
            <a:ext cx="0" cy="1604962"/>
          </a:xfrm>
          <a:prstGeom prst="line">
            <a:avLst/>
          </a:prstGeom>
          <a:noFill/>
          <a:ln w="19050">
            <a:solidFill>
              <a:srgbClr val="000000"/>
            </a:solidFill>
            <a:round/>
            <a:headEnd type="triangle"/>
            <a:tailEnd/>
          </a:ln>
        </p:spPr>
        <p:txBody>
          <a:bodyPr/>
          <a:lstStyle/>
          <a:p>
            <a:endParaRPr lang="ar-SA"/>
          </a:p>
        </p:txBody>
      </p:sp>
      <p:sp>
        <p:nvSpPr>
          <p:cNvPr id="24590" name="Line 14"/>
          <p:cNvSpPr>
            <a:spLocks noChangeShapeType="1"/>
          </p:cNvSpPr>
          <p:nvPr/>
        </p:nvSpPr>
        <p:spPr bwMode="auto">
          <a:xfrm>
            <a:off x="3374231" y="4495800"/>
            <a:ext cx="2430066" cy="1587"/>
          </a:xfrm>
          <a:prstGeom prst="line">
            <a:avLst/>
          </a:prstGeom>
          <a:noFill/>
          <a:ln w="19050">
            <a:solidFill>
              <a:srgbClr val="000000"/>
            </a:solidFill>
            <a:round/>
            <a:headEnd/>
            <a:tailEnd type="triangle"/>
          </a:ln>
        </p:spPr>
        <p:txBody>
          <a:bodyPr/>
          <a:lstStyle/>
          <a:p>
            <a:endParaRPr lang="ar-SA"/>
          </a:p>
        </p:txBody>
      </p:sp>
      <p:sp>
        <p:nvSpPr>
          <p:cNvPr id="24591" name="Line 15"/>
          <p:cNvSpPr>
            <a:spLocks noChangeShapeType="1"/>
          </p:cNvSpPr>
          <p:nvPr/>
        </p:nvSpPr>
        <p:spPr bwMode="auto">
          <a:xfrm>
            <a:off x="4184254" y="1577975"/>
            <a:ext cx="6746" cy="2917825"/>
          </a:xfrm>
          <a:prstGeom prst="line">
            <a:avLst/>
          </a:prstGeom>
          <a:noFill/>
          <a:ln w="12700">
            <a:solidFill>
              <a:srgbClr val="000000"/>
            </a:solidFill>
            <a:prstDash val="dashDot"/>
            <a:round/>
            <a:headEnd/>
            <a:tailEnd/>
          </a:ln>
        </p:spPr>
        <p:txBody>
          <a:bodyPr/>
          <a:lstStyle/>
          <a:p>
            <a:endParaRPr lang="ar-SA"/>
          </a:p>
        </p:txBody>
      </p:sp>
      <p:sp>
        <p:nvSpPr>
          <p:cNvPr id="24592" name="Line 16"/>
          <p:cNvSpPr>
            <a:spLocks noChangeShapeType="1"/>
          </p:cNvSpPr>
          <p:nvPr/>
        </p:nvSpPr>
        <p:spPr bwMode="auto">
          <a:xfrm>
            <a:off x="3352800" y="685800"/>
            <a:ext cx="1066800" cy="1905000"/>
          </a:xfrm>
          <a:prstGeom prst="line">
            <a:avLst/>
          </a:prstGeom>
          <a:noFill/>
          <a:ln w="12700">
            <a:solidFill>
              <a:srgbClr val="000000"/>
            </a:solidFill>
            <a:round/>
            <a:headEnd/>
            <a:tailEnd/>
          </a:ln>
        </p:spPr>
        <p:txBody>
          <a:bodyPr/>
          <a:lstStyle/>
          <a:p>
            <a:endParaRPr lang="ar-SA"/>
          </a:p>
        </p:txBody>
      </p:sp>
      <p:sp>
        <p:nvSpPr>
          <p:cNvPr id="24593" name="Text Box 17"/>
          <p:cNvSpPr txBox="1">
            <a:spLocks noChangeArrowheads="1"/>
          </p:cNvSpPr>
          <p:nvPr/>
        </p:nvSpPr>
        <p:spPr bwMode="auto">
          <a:xfrm>
            <a:off x="5702830" y="2130426"/>
            <a:ext cx="505619" cy="428625"/>
          </a:xfrm>
          <a:prstGeom prst="rect">
            <a:avLst/>
          </a:prstGeom>
          <a:noFill/>
          <a:ln w="9525">
            <a:noFill/>
            <a:miter lim="800000"/>
            <a:headEnd/>
            <a:tailEnd/>
          </a:ln>
        </p:spPr>
        <p:txBody>
          <a:bodyPr/>
          <a:lstStyle/>
          <a:p>
            <a:pPr algn="r" rtl="1"/>
            <a:r>
              <a:rPr lang="en-US" altLang="zh-CN" sz="2000" dirty="0" smtClean="0">
                <a:latin typeface="Times New Roman" pitchFamily="18" charset="0"/>
                <a:ea typeface="SimSun" pitchFamily="2" charset="-122"/>
              </a:rPr>
              <a:t>X</a:t>
            </a:r>
            <a:endParaRPr lang="en-US" sz="2000" dirty="0"/>
          </a:p>
        </p:txBody>
      </p:sp>
      <p:sp>
        <p:nvSpPr>
          <p:cNvPr id="24594" name="Text Box 18"/>
          <p:cNvSpPr txBox="1">
            <a:spLocks noChangeArrowheads="1"/>
          </p:cNvSpPr>
          <p:nvPr/>
        </p:nvSpPr>
        <p:spPr bwMode="auto">
          <a:xfrm>
            <a:off x="2819400" y="152400"/>
            <a:ext cx="420952" cy="609600"/>
          </a:xfrm>
          <a:prstGeom prst="rect">
            <a:avLst/>
          </a:prstGeom>
          <a:noFill/>
          <a:ln w="9525">
            <a:noFill/>
            <a:miter lim="800000"/>
            <a:headEnd/>
            <a:tailEnd/>
          </a:ln>
        </p:spPr>
        <p:txBody>
          <a:bodyPr/>
          <a:lstStyle/>
          <a:p>
            <a:pPr algn="r" rtl="1"/>
            <a:endParaRPr lang="en-US" altLang="zh-CN" sz="1100" b="1" dirty="0">
              <a:latin typeface="Times New Roman" pitchFamily="18" charset="0"/>
              <a:ea typeface="SimSun" pitchFamily="2" charset="-122"/>
            </a:endParaRPr>
          </a:p>
          <a:p>
            <a:r>
              <a:rPr lang="en-US" sz="2000" dirty="0" smtClean="0">
                <a:latin typeface="Times New Roman" pitchFamily="18" charset="0"/>
                <a:ea typeface="SimSun" pitchFamily="2" charset="-122"/>
              </a:rPr>
              <a:t>P</a:t>
            </a:r>
            <a:endParaRPr lang="en-US" sz="2000" dirty="0"/>
          </a:p>
        </p:txBody>
      </p:sp>
      <p:sp>
        <p:nvSpPr>
          <p:cNvPr id="24595" name="Text Box 19"/>
          <p:cNvSpPr txBox="1">
            <a:spLocks noChangeArrowheads="1"/>
          </p:cNvSpPr>
          <p:nvPr/>
        </p:nvSpPr>
        <p:spPr bwMode="auto">
          <a:xfrm>
            <a:off x="4343400" y="2514600"/>
            <a:ext cx="652595" cy="363536"/>
          </a:xfrm>
          <a:prstGeom prst="rect">
            <a:avLst/>
          </a:prstGeom>
          <a:noFill/>
          <a:ln w="9525">
            <a:noFill/>
            <a:miter lim="800000"/>
            <a:headEnd/>
            <a:tailEnd/>
          </a:ln>
        </p:spPr>
        <p:txBody>
          <a:bodyPr/>
          <a:lstStyle/>
          <a:p>
            <a:pPr algn="r" rtl="1"/>
            <a:r>
              <a:rPr lang="en-US" altLang="zh-CN" sz="2000" dirty="0">
                <a:latin typeface="Times New Roman" pitchFamily="18" charset="0"/>
                <a:ea typeface="SimSun" pitchFamily="2" charset="-122"/>
              </a:rPr>
              <a:t>MR</a:t>
            </a:r>
            <a:endParaRPr lang="en-US" sz="2000" dirty="0"/>
          </a:p>
        </p:txBody>
      </p:sp>
      <p:sp>
        <p:nvSpPr>
          <p:cNvPr id="24596" name="Text Box 20"/>
          <p:cNvSpPr txBox="1">
            <a:spLocks noChangeArrowheads="1"/>
          </p:cNvSpPr>
          <p:nvPr/>
        </p:nvSpPr>
        <p:spPr bwMode="auto">
          <a:xfrm>
            <a:off x="5638800" y="4495800"/>
            <a:ext cx="505619" cy="428625"/>
          </a:xfrm>
          <a:prstGeom prst="rect">
            <a:avLst/>
          </a:prstGeom>
          <a:noFill/>
          <a:ln w="9525">
            <a:noFill/>
            <a:miter lim="800000"/>
            <a:headEnd/>
            <a:tailEnd/>
          </a:ln>
        </p:spPr>
        <p:txBody>
          <a:bodyPr/>
          <a:lstStyle/>
          <a:p>
            <a:pPr algn="r" rtl="1"/>
            <a:r>
              <a:rPr lang="en-US" altLang="zh-CN" sz="2000" dirty="0" smtClean="0">
                <a:latin typeface="Times New Roman" pitchFamily="18" charset="0"/>
                <a:ea typeface="SimSun" pitchFamily="2" charset="-122"/>
              </a:rPr>
              <a:t>X</a:t>
            </a:r>
            <a:endParaRPr lang="en-US" sz="2000" dirty="0"/>
          </a:p>
        </p:txBody>
      </p:sp>
      <p:sp>
        <p:nvSpPr>
          <p:cNvPr id="24597" name="Text Box 21"/>
          <p:cNvSpPr txBox="1">
            <a:spLocks noChangeArrowheads="1"/>
          </p:cNvSpPr>
          <p:nvPr/>
        </p:nvSpPr>
        <p:spPr bwMode="auto">
          <a:xfrm>
            <a:off x="4800600" y="2209800"/>
            <a:ext cx="608278" cy="417511"/>
          </a:xfrm>
          <a:prstGeom prst="rect">
            <a:avLst/>
          </a:prstGeom>
          <a:noFill/>
          <a:ln w="9525">
            <a:noFill/>
            <a:miter lim="800000"/>
            <a:headEnd/>
            <a:tailEnd/>
          </a:ln>
        </p:spPr>
        <p:txBody>
          <a:bodyPr/>
          <a:lstStyle/>
          <a:p>
            <a:pPr algn="ctr"/>
            <a:r>
              <a:rPr lang="en-US" sz="2000" dirty="0">
                <a:latin typeface="Times New Roman" pitchFamily="18" charset="0"/>
                <a:ea typeface="SimSun" pitchFamily="2" charset="-122"/>
              </a:rPr>
              <a:t>D</a:t>
            </a:r>
            <a:endParaRPr lang="en-US" sz="2000" dirty="0"/>
          </a:p>
        </p:txBody>
      </p:sp>
      <p:sp>
        <p:nvSpPr>
          <p:cNvPr id="24598" name="Rectangle 22"/>
          <p:cNvSpPr>
            <a:spLocks noChangeArrowheads="1"/>
          </p:cNvSpPr>
          <p:nvPr/>
        </p:nvSpPr>
        <p:spPr bwMode="auto">
          <a:xfrm>
            <a:off x="2464462" y="314325"/>
            <a:ext cx="3845454" cy="4714875"/>
          </a:xfrm>
          <a:prstGeom prst="rect">
            <a:avLst/>
          </a:prstGeom>
          <a:noFill/>
          <a:ln w="28575">
            <a:noFill/>
            <a:miter lim="800000"/>
            <a:headEnd/>
            <a:tailEnd/>
          </a:ln>
          <a:effectLst>
            <a:outerShdw dist="107763" dir="18900000" algn="ctr" rotWithShape="0">
              <a:srgbClr val="808080"/>
            </a:outerShdw>
          </a:effectLst>
        </p:spPr>
        <p:txBody>
          <a:bodyPr/>
          <a:lstStyle/>
          <a:p>
            <a:endParaRPr lang="ar-SA"/>
          </a:p>
        </p:txBody>
      </p:sp>
      <p:sp>
        <p:nvSpPr>
          <p:cNvPr id="24599" name="Text Box 23"/>
          <p:cNvSpPr txBox="1">
            <a:spLocks noChangeArrowheads="1"/>
          </p:cNvSpPr>
          <p:nvPr/>
        </p:nvSpPr>
        <p:spPr bwMode="auto">
          <a:xfrm>
            <a:off x="1066800" y="5029200"/>
            <a:ext cx="7772400" cy="685800"/>
          </a:xfrm>
          <a:prstGeom prst="rect">
            <a:avLst/>
          </a:prstGeom>
          <a:noFill/>
          <a:ln w="28575">
            <a:noFill/>
            <a:miter lim="800000"/>
            <a:headEnd/>
            <a:tailEnd/>
          </a:ln>
        </p:spPr>
        <p:txBody>
          <a:bodyPr/>
          <a:lstStyle/>
          <a:p>
            <a:pPr algn="ctr" rtl="1"/>
            <a:r>
              <a:rPr lang="ar-SA" sz="2200" dirty="0" smtClean="0">
                <a:solidFill>
                  <a:srgbClr val="0000FF"/>
                </a:solidFill>
                <a:latin typeface="Times New Roman" pitchFamily="18" charset="0"/>
                <a:ea typeface="SimSun" pitchFamily="2" charset="-122"/>
                <a:cs typeface="Times New Roman" pitchFamily="18" charset="0"/>
              </a:rPr>
              <a:t>يزيد </a:t>
            </a:r>
            <a:r>
              <a:rPr lang="ar-SA" sz="2200" dirty="0">
                <a:solidFill>
                  <a:srgbClr val="0000FF"/>
                </a:solidFill>
                <a:latin typeface="Times New Roman" pitchFamily="18" charset="0"/>
                <a:ea typeface="SimSun" pitchFamily="2" charset="-122"/>
                <a:cs typeface="Times New Roman" pitchFamily="18" charset="0"/>
              </a:rPr>
              <a:t>الإيراد الكلي مع انخفاض السعر عبر الجزء المرن من منحنى الطلب </a:t>
            </a:r>
            <a:r>
              <a:rPr lang="ar-SA" sz="2200" dirty="0" smtClean="0">
                <a:solidFill>
                  <a:srgbClr val="0000FF"/>
                </a:solidFill>
                <a:latin typeface="Times New Roman" pitchFamily="18" charset="0"/>
                <a:ea typeface="SimSun" pitchFamily="2" charset="-122"/>
                <a:cs typeface="Times New Roman" pitchFamily="18" charset="0"/>
              </a:rPr>
              <a:t>وينخفض </a:t>
            </a:r>
            <a:r>
              <a:rPr lang="ar-SA" sz="2200" dirty="0">
                <a:solidFill>
                  <a:srgbClr val="0000FF"/>
                </a:solidFill>
                <a:latin typeface="Times New Roman" pitchFamily="18" charset="0"/>
                <a:ea typeface="SimSun" pitchFamily="2" charset="-122"/>
                <a:cs typeface="Times New Roman" pitchFamily="18" charset="0"/>
              </a:rPr>
              <a:t>الإيراد الكلي بعد ذلك مع استمرار انخفاض السعر عندما يصبح الطلب غير </a:t>
            </a:r>
            <a:r>
              <a:rPr lang="ar-SA" sz="2200" dirty="0" smtClean="0">
                <a:solidFill>
                  <a:srgbClr val="0000FF"/>
                </a:solidFill>
                <a:latin typeface="Times New Roman" pitchFamily="18" charset="0"/>
                <a:ea typeface="SimSun" pitchFamily="2" charset="-122"/>
                <a:cs typeface="Times New Roman" pitchFamily="18" charset="0"/>
              </a:rPr>
              <a:t>مرن</a:t>
            </a:r>
            <a:endParaRPr lang="en-US" sz="2200" dirty="0">
              <a:solidFill>
                <a:srgbClr val="0000FF"/>
              </a:solidFill>
              <a:ea typeface="SimSun" pitchFamily="2" charset="-122"/>
              <a:cs typeface="Times New Roman" pitchFamily="18" charset="0"/>
            </a:endParaRPr>
          </a:p>
        </p:txBody>
      </p:sp>
      <p:sp>
        <p:nvSpPr>
          <p:cNvPr id="24600" name="Line 24"/>
          <p:cNvSpPr>
            <a:spLocks noChangeShapeType="1"/>
          </p:cNvSpPr>
          <p:nvPr/>
        </p:nvSpPr>
        <p:spPr bwMode="auto">
          <a:xfrm flipH="1">
            <a:off x="3352800" y="1577974"/>
            <a:ext cx="831454" cy="22225"/>
          </a:xfrm>
          <a:prstGeom prst="line">
            <a:avLst/>
          </a:prstGeom>
          <a:noFill/>
          <a:ln w="12700">
            <a:solidFill>
              <a:srgbClr val="000000"/>
            </a:solidFill>
            <a:prstDash val="dashDot"/>
            <a:round/>
            <a:headEnd/>
            <a:tailEnd/>
          </a:ln>
        </p:spPr>
        <p:txBody>
          <a:bodyPr/>
          <a:lstStyle/>
          <a:p>
            <a:endParaRPr lang="ar-SA"/>
          </a:p>
        </p:txBody>
      </p:sp>
      <p:sp>
        <p:nvSpPr>
          <p:cNvPr id="24601" name="Freeform 25"/>
          <p:cNvSpPr>
            <a:spLocks/>
          </p:cNvSpPr>
          <p:nvPr/>
        </p:nvSpPr>
        <p:spPr bwMode="auto">
          <a:xfrm>
            <a:off x="3352800" y="3200400"/>
            <a:ext cx="1524000" cy="1295400"/>
          </a:xfrm>
          <a:custGeom>
            <a:avLst/>
            <a:gdLst/>
            <a:ahLst/>
            <a:cxnLst>
              <a:cxn ang="0">
                <a:pos x="0" y="1260"/>
              </a:cxn>
              <a:cxn ang="0">
                <a:pos x="1440" y="0"/>
              </a:cxn>
              <a:cxn ang="0">
                <a:pos x="2700" y="1260"/>
              </a:cxn>
            </a:cxnLst>
            <a:rect l="0" t="0" r="r" b="b"/>
            <a:pathLst>
              <a:path w="2700" h="1260">
                <a:moveTo>
                  <a:pt x="0" y="1260"/>
                </a:moveTo>
                <a:cubicBezTo>
                  <a:pt x="495" y="630"/>
                  <a:pt x="990" y="0"/>
                  <a:pt x="1440" y="0"/>
                </a:cubicBezTo>
                <a:cubicBezTo>
                  <a:pt x="1890" y="0"/>
                  <a:pt x="2490" y="1050"/>
                  <a:pt x="2700" y="1260"/>
                </a:cubicBezTo>
              </a:path>
            </a:pathLst>
          </a:custGeom>
          <a:noFill/>
          <a:ln w="12700">
            <a:solidFill>
              <a:srgbClr val="000000"/>
            </a:solidFill>
            <a:round/>
            <a:headEnd/>
            <a:tailEnd/>
          </a:ln>
        </p:spPr>
        <p:txBody>
          <a:bodyPr/>
          <a:lstStyle/>
          <a:p>
            <a:endParaRPr lang="ar-SA"/>
          </a:p>
        </p:txBody>
      </p:sp>
      <p:sp>
        <p:nvSpPr>
          <p:cNvPr id="24602"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graphicFrame>
        <p:nvGraphicFramePr>
          <p:cNvPr id="45058" name="Object 2"/>
          <p:cNvGraphicFramePr>
            <a:graphicFrameLocks noChangeAspect="1"/>
          </p:cNvGraphicFramePr>
          <p:nvPr/>
        </p:nvGraphicFramePr>
        <p:xfrm>
          <a:off x="3810000" y="685800"/>
          <a:ext cx="625475" cy="381000"/>
        </p:xfrm>
        <a:graphic>
          <a:graphicData uri="http://schemas.openxmlformats.org/presentationml/2006/ole">
            <p:oleObj spid="_x0000_s45058" name="معادلة" r:id="rId4" imgW="469800" imgH="279360" progId="Equation.3">
              <p:embed/>
            </p:oleObj>
          </a:graphicData>
        </a:graphic>
      </p:graphicFrame>
      <p:graphicFrame>
        <p:nvGraphicFramePr>
          <p:cNvPr id="45059" name="Object 3"/>
          <p:cNvGraphicFramePr>
            <a:graphicFrameLocks noChangeAspect="1"/>
          </p:cNvGraphicFramePr>
          <p:nvPr/>
        </p:nvGraphicFramePr>
        <p:xfrm>
          <a:off x="4300538" y="1150938"/>
          <a:ext cx="558800" cy="363537"/>
        </p:xfrm>
        <a:graphic>
          <a:graphicData uri="http://schemas.openxmlformats.org/presentationml/2006/ole">
            <p:oleObj spid="_x0000_s45059" name="معادلة" r:id="rId5" imgW="419040" imgH="266400" progId="Equation.3">
              <p:embed/>
            </p:oleObj>
          </a:graphicData>
        </a:graphic>
      </p:graphicFrame>
      <p:graphicFrame>
        <p:nvGraphicFramePr>
          <p:cNvPr id="45060" name="Object 4"/>
          <p:cNvGraphicFramePr>
            <a:graphicFrameLocks noChangeAspect="1"/>
          </p:cNvGraphicFramePr>
          <p:nvPr/>
        </p:nvGraphicFramePr>
        <p:xfrm>
          <a:off x="4656138" y="1600200"/>
          <a:ext cx="608012" cy="381000"/>
        </p:xfrm>
        <a:graphic>
          <a:graphicData uri="http://schemas.openxmlformats.org/presentationml/2006/ole">
            <p:oleObj spid="_x0000_s45060" name="معادلة" r:id="rId6" imgW="457200" imgH="27936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85800"/>
          </a:xfrm>
        </p:spPr>
        <p:txBody>
          <a:bodyPr/>
          <a:lstStyle/>
          <a:p>
            <a:pPr rtl="1"/>
            <a:r>
              <a:rPr lang="ar-SA" sz="3800" dirty="0" smtClean="0">
                <a:solidFill>
                  <a:srgbClr val="0000FF"/>
                </a:solidFill>
              </a:rPr>
              <a:t>مرونة الطلب-السعر التقاطعية</a:t>
            </a:r>
          </a:p>
        </p:txBody>
      </p:sp>
      <p:sp>
        <p:nvSpPr>
          <p:cNvPr id="3" name="Content Placeholder 2"/>
          <p:cNvSpPr>
            <a:spLocks noGrp="1"/>
          </p:cNvSpPr>
          <p:nvPr>
            <p:ph idx="1"/>
          </p:nvPr>
        </p:nvSpPr>
        <p:spPr>
          <a:xfrm>
            <a:off x="495300" y="1600201"/>
            <a:ext cx="8915400" cy="4114799"/>
          </a:xfrm>
        </p:spPr>
        <p:txBody>
          <a:bodyPr/>
          <a:lstStyle/>
          <a:p>
            <a:pPr rtl="1"/>
            <a:r>
              <a:rPr lang="ar-BH" sz="2400" dirty="0" smtClean="0"/>
              <a:t>تقيس مرونة </a:t>
            </a:r>
            <a:r>
              <a:rPr lang="ar-SA" sz="2400" dirty="0" smtClean="0"/>
              <a:t>الطلب التقاطعية </a:t>
            </a:r>
            <a:r>
              <a:rPr lang="ar-BH" sz="2400" dirty="0" smtClean="0"/>
              <a:t>مدى استجابة الكمية المطلوبة </a:t>
            </a:r>
            <a:r>
              <a:rPr lang="ar-SA" sz="2400" dirty="0" smtClean="0"/>
              <a:t>من سلعة معينة </a:t>
            </a:r>
            <a:r>
              <a:rPr lang="ar-BH" sz="2400" dirty="0" smtClean="0"/>
              <a:t>للتغير في </a:t>
            </a:r>
            <a:r>
              <a:rPr lang="ar-SA" sz="2400" dirty="0" smtClean="0"/>
              <a:t>سعر سلعة أخرى،</a:t>
            </a:r>
            <a:r>
              <a:rPr lang="ar-BH" sz="2400" dirty="0" smtClean="0"/>
              <a:t> </a:t>
            </a:r>
            <a:r>
              <a:rPr lang="ar-SA" sz="2400" dirty="0" smtClean="0"/>
              <a:t>مع افتراض</a:t>
            </a:r>
            <a:r>
              <a:rPr lang="ar-BH" sz="2400" dirty="0" smtClean="0"/>
              <a:t> ثبات باقي العوامل</a:t>
            </a:r>
            <a:r>
              <a:rPr lang="ar-SA" sz="2400" dirty="0" smtClean="0"/>
              <a:t> المؤثرة في الطلب</a:t>
            </a:r>
            <a:r>
              <a:rPr lang="ar-BH" sz="2400" dirty="0" smtClean="0"/>
              <a:t>.</a:t>
            </a:r>
            <a:endParaRPr lang="ar-SA" sz="2400" dirty="0" smtClean="0"/>
          </a:p>
          <a:p>
            <a:pPr rtl="1"/>
            <a:r>
              <a:rPr lang="ar-SA" sz="2400" dirty="0" smtClean="0"/>
              <a:t>تعريف </a:t>
            </a:r>
            <a:r>
              <a:rPr lang="ar-SA" sz="2400" dirty="0" smtClean="0">
                <a:solidFill>
                  <a:srgbClr val="0000FF"/>
                </a:solidFill>
              </a:rPr>
              <a:t>مرونة الطلب-السعر التقاطعية عند نقطة </a:t>
            </a:r>
            <a:r>
              <a:rPr lang="ar-SA" sz="2400" dirty="0" smtClean="0"/>
              <a:t>على منحنى الطلب:</a:t>
            </a:r>
          </a:p>
          <a:p>
            <a:pPr rtl="1"/>
            <a:endParaRPr lang="ar-SA" sz="2400" dirty="0" smtClean="0"/>
          </a:p>
          <a:p>
            <a:pPr rtl="1"/>
            <a:endParaRPr lang="ar-SA" sz="2400" dirty="0" smtClean="0"/>
          </a:p>
          <a:p>
            <a:pPr rtl="1"/>
            <a:endParaRPr lang="ar-SA" sz="2400" dirty="0" smtClean="0"/>
          </a:p>
          <a:p>
            <a:pPr rtl="1"/>
            <a:r>
              <a:rPr lang="ar-SA" sz="2400" dirty="0" smtClean="0"/>
              <a:t>وتعريف </a:t>
            </a:r>
            <a:r>
              <a:rPr lang="ar-SA" sz="2400" dirty="0" smtClean="0">
                <a:solidFill>
                  <a:srgbClr val="0000FF"/>
                </a:solidFill>
              </a:rPr>
              <a:t>مرونة الطلب-السعر التقاطعية بين نقطتين </a:t>
            </a:r>
            <a:r>
              <a:rPr lang="ar-SA" sz="2400" dirty="0" smtClean="0"/>
              <a:t>على منحنى الطلب: </a:t>
            </a:r>
          </a:p>
          <a:p>
            <a:pPr algn="ctr" rtl="1"/>
            <a:endParaRPr lang="ar-SA" sz="2400" dirty="0" smtClean="0"/>
          </a:p>
          <a:p>
            <a:pPr rtl="1"/>
            <a:endParaRPr lang="ar-SA" sz="2400" dirty="0" smtClean="0"/>
          </a:p>
          <a:p>
            <a:pPr rtl="1"/>
            <a:endParaRPr lang="fr-MA" sz="2400" dirty="0" smtClean="0"/>
          </a:p>
          <a:p>
            <a:pPr rtl="1"/>
            <a:endParaRPr lang="en-US" sz="2400" dirty="0"/>
          </a:p>
        </p:txBody>
      </p:sp>
      <p:graphicFrame>
        <p:nvGraphicFramePr>
          <p:cNvPr id="47108" name="Object 4"/>
          <p:cNvGraphicFramePr>
            <a:graphicFrameLocks noChangeAspect="1"/>
          </p:cNvGraphicFramePr>
          <p:nvPr/>
        </p:nvGraphicFramePr>
        <p:xfrm>
          <a:off x="2439988" y="3040063"/>
          <a:ext cx="5200650" cy="869950"/>
        </p:xfrm>
        <a:graphic>
          <a:graphicData uri="http://schemas.openxmlformats.org/presentationml/2006/ole">
            <p:oleObj spid="_x0000_s47108" name="معادلة" r:id="rId3" imgW="2273040" imgH="406080" progId="Equation.3">
              <p:embed/>
            </p:oleObj>
          </a:graphicData>
        </a:graphic>
      </p:graphicFrame>
      <p:graphicFrame>
        <p:nvGraphicFramePr>
          <p:cNvPr id="47109" name="Object 5"/>
          <p:cNvGraphicFramePr>
            <a:graphicFrameLocks noChangeAspect="1"/>
          </p:cNvGraphicFramePr>
          <p:nvPr/>
        </p:nvGraphicFramePr>
        <p:xfrm>
          <a:off x="2819400" y="4648200"/>
          <a:ext cx="4648200" cy="990600"/>
        </p:xfrm>
        <a:graphic>
          <a:graphicData uri="http://schemas.openxmlformats.org/presentationml/2006/ole">
            <p:oleObj spid="_x0000_s47109" name="معادلة" r:id="rId4" imgW="154908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47108"/>
                                        </p:tgtEl>
                                        <p:attrNameLst>
                                          <p:attrName>style.visibility</p:attrName>
                                        </p:attrNameLst>
                                      </p:cBhvr>
                                      <p:to>
                                        <p:strVal val="visible"/>
                                      </p:to>
                                    </p:set>
                                    <p:anim calcmode="lin" valueType="num">
                                      <p:cBhvr>
                                        <p:cTn id="7" dur="1000" fill="hold"/>
                                        <p:tgtEl>
                                          <p:spTgt spid="47108"/>
                                        </p:tgtEl>
                                        <p:attrNameLst>
                                          <p:attrName>ppt_w</p:attrName>
                                        </p:attrNameLst>
                                      </p:cBhvr>
                                      <p:tavLst>
                                        <p:tav tm="0">
                                          <p:val>
                                            <p:fltVal val="0"/>
                                          </p:val>
                                        </p:tav>
                                        <p:tav tm="100000">
                                          <p:val>
                                            <p:strVal val="#ppt_w"/>
                                          </p:val>
                                        </p:tav>
                                      </p:tavLst>
                                    </p:anim>
                                    <p:anim calcmode="lin" valueType="num">
                                      <p:cBhvr>
                                        <p:cTn id="8" dur="1000" fill="hold"/>
                                        <p:tgtEl>
                                          <p:spTgt spid="47108"/>
                                        </p:tgtEl>
                                        <p:attrNameLst>
                                          <p:attrName>ppt_h</p:attrName>
                                        </p:attrNameLst>
                                      </p:cBhvr>
                                      <p:tavLst>
                                        <p:tav tm="0">
                                          <p:val>
                                            <p:fltVal val="0"/>
                                          </p:val>
                                        </p:tav>
                                        <p:tav tm="100000">
                                          <p:val>
                                            <p:strVal val="#ppt_h"/>
                                          </p:val>
                                        </p:tav>
                                      </p:tavLst>
                                    </p:anim>
                                    <p:anim calcmode="lin" valueType="num">
                                      <p:cBhvr>
                                        <p:cTn id="9" dur="1000" fill="hold"/>
                                        <p:tgtEl>
                                          <p:spTgt spid="47108"/>
                                        </p:tgtEl>
                                        <p:attrNameLst>
                                          <p:attrName>style.rotation</p:attrName>
                                        </p:attrNameLst>
                                      </p:cBhvr>
                                      <p:tavLst>
                                        <p:tav tm="0">
                                          <p:val>
                                            <p:fltVal val="90"/>
                                          </p:val>
                                        </p:tav>
                                        <p:tav tm="100000">
                                          <p:val>
                                            <p:fltVal val="0"/>
                                          </p:val>
                                        </p:tav>
                                      </p:tavLst>
                                    </p:anim>
                                    <p:animEffect transition="in" filter="fade">
                                      <p:cBhvr>
                                        <p:cTn id="10" dur="1000"/>
                                        <p:tgtEl>
                                          <p:spTgt spid="47108"/>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47109"/>
                                        </p:tgtEl>
                                        <p:attrNameLst>
                                          <p:attrName>style.visibility</p:attrName>
                                        </p:attrNameLst>
                                      </p:cBhvr>
                                      <p:to>
                                        <p:strVal val="visible"/>
                                      </p:to>
                                    </p:set>
                                    <p:anim calcmode="lin" valueType="num">
                                      <p:cBhvr>
                                        <p:cTn id="14" dur="1000" fill="hold"/>
                                        <p:tgtEl>
                                          <p:spTgt spid="47109"/>
                                        </p:tgtEl>
                                        <p:attrNameLst>
                                          <p:attrName>ppt_w</p:attrName>
                                        </p:attrNameLst>
                                      </p:cBhvr>
                                      <p:tavLst>
                                        <p:tav tm="0">
                                          <p:val>
                                            <p:fltVal val="0"/>
                                          </p:val>
                                        </p:tav>
                                        <p:tav tm="100000">
                                          <p:val>
                                            <p:strVal val="#ppt_w"/>
                                          </p:val>
                                        </p:tav>
                                      </p:tavLst>
                                    </p:anim>
                                    <p:anim calcmode="lin" valueType="num">
                                      <p:cBhvr>
                                        <p:cTn id="15" dur="1000" fill="hold"/>
                                        <p:tgtEl>
                                          <p:spTgt spid="47109"/>
                                        </p:tgtEl>
                                        <p:attrNameLst>
                                          <p:attrName>ppt_h</p:attrName>
                                        </p:attrNameLst>
                                      </p:cBhvr>
                                      <p:tavLst>
                                        <p:tav tm="0">
                                          <p:val>
                                            <p:fltVal val="0"/>
                                          </p:val>
                                        </p:tav>
                                        <p:tav tm="100000">
                                          <p:val>
                                            <p:strVal val="#ppt_h"/>
                                          </p:val>
                                        </p:tav>
                                      </p:tavLst>
                                    </p:anim>
                                    <p:anim calcmode="lin" valueType="num">
                                      <p:cBhvr>
                                        <p:cTn id="16" dur="1000" fill="hold"/>
                                        <p:tgtEl>
                                          <p:spTgt spid="47109"/>
                                        </p:tgtEl>
                                        <p:attrNameLst>
                                          <p:attrName>style.rotation</p:attrName>
                                        </p:attrNameLst>
                                      </p:cBhvr>
                                      <p:tavLst>
                                        <p:tav tm="0">
                                          <p:val>
                                            <p:fltVal val="90"/>
                                          </p:val>
                                        </p:tav>
                                        <p:tav tm="100000">
                                          <p:val>
                                            <p:fltVal val="0"/>
                                          </p:val>
                                        </p:tav>
                                      </p:tavLst>
                                    </p:anim>
                                    <p:animEffect transition="in" filter="fade">
                                      <p:cBhvr>
                                        <p:cTn id="17" dur="10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85800"/>
          </a:xfrm>
        </p:spPr>
        <p:txBody>
          <a:bodyPr/>
          <a:lstStyle/>
          <a:p>
            <a:pPr rtl="1"/>
            <a:r>
              <a:rPr lang="ar-SA" sz="3800" dirty="0" smtClean="0">
                <a:solidFill>
                  <a:srgbClr val="0000FF"/>
                </a:solidFill>
              </a:rPr>
              <a:t>مرونة الطلب-الدخل</a:t>
            </a:r>
            <a:endParaRPr lang="en-US" sz="3800" dirty="0">
              <a:solidFill>
                <a:srgbClr val="0000FF"/>
              </a:solidFill>
            </a:endParaRPr>
          </a:p>
        </p:txBody>
      </p:sp>
      <p:sp>
        <p:nvSpPr>
          <p:cNvPr id="3" name="Content Placeholder 2"/>
          <p:cNvSpPr>
            <a:spLocks noGrp="1"/>
          </p:cNvSpPr>
          <p:nvPr>
            <p:ph idx="1"/>
          </p:nvPr>
        </p:nvSpPr>
        <p:spPr>
          <a:xfrm>
            <a:off x="495300" y="1600201"/>
            <a:ext cx="8915400" cy="4114799"/>
          </a:xfrm>
        </p:spPr>
        <p:txBody>
          <a:bodyPr/>
          <a:lstStyle/>
          <a:p>
            <a:pPr rtl="1"/>
            <a:r>
              <a:rPr lang="ar-BH" sz="2400" dirty="0" smtClean="0"/>
              <a:t>تقيس مرونة </a:t>
            </a:r>
            <a:r>
              <a:rPr lang="ar-SA" sz="2400" dirty="0" smtClean="0"/>
              <a:t>الطلب-</a:t>
            </a:r>
            <a:r>
              <a:rPr lang="ar-BH" sz="2400" dirty="0" smtClean="0"/>
              <a:t>الدخل مدى استجابة الكمية المطلوبة للتغير في الدخل</a:t>
            </a:r>
            <a:r>
              <a:rPr lang="ar-SA" sz="2400" dirty="0" smtClean="0"/>
              <a:t>،</a:t>
            </a:r>
            <a:r>
              <a:rPr lang="ar-BH" sz="2400" dirty="0" smtClean="0"/>
              <a:t> </a:t>
            </a:r>
            <a:r>
              <a:rPr lang="ar-SA" sz="2400" dirty="0" smtClean="0"/>
              <a:t>مع افتراض</a:t>
            </a:r>
            <a:r>
              <a:rPr lang="ar-BH" sz="2400" dirty="0" smtClean="0"/>
              <a:t> ثبات باقي العوامل</a:t>
            </a:r>
            <a:r>
              <a:rPr lang="ar-SA" sz="2400" dirty="0" smtClean="0"/>
              <a:t> المؤثرة في الطلب</a:t>
            </a:r>
            <a:r>
              <a:rPr lang="ar-BH" sz="2400" dirty="0" smtClean="0"/>
              <a:t>.</a:t>
            </a:r>
            <a:endParaRPr lang="ar-SA" sz="2400" dirty="0" smtClean="0"/>
          </a:p>
          <a:p>
            <a:pPr rtl="1"/>
            <a:r>
              <a:rPr lang="ar-SA" sz="2400" dirty="0" smtClean="0"/>
              <a:t>تعريف </a:t>
            </a:r>
            <a:r>
              <a:rPr lang="ar-SA" sz="2400" dirty="0" smtClean="0">
                <a:solidFill>
                  <a:srgbClr val="0000FF"/>
                </a:solidFill>
              </a:rPr>
              <a:t>مرونة الطلب-الدخل عند نقطة </a:t>
            </a:r>
            <a:r>
              <a:rPr lang="ar-SA" sz="2400" dirty="0" smtClean="0"/>
              <a:t>على منحنى الطلب:</a:t>
            </a:r>
          </a:p>
          <a:p>
            <a:pPr rtl="1"/>
            <a:endParaRPr lang="ar-SA" sz="2400" dirty="0" smtClean="0"/>
          </a:p>
          <a:p>
            <a:pPr rtl="1"/>
            <a:endParaRPr lang="ar-SA" sz="2400" dirty="0" smtClean="0"/>
          </a:p>
          <a:p>
            <a:pPr rtl="1"/>
            <a:endParaRPr lang="ar-SA" sz="2400" dirty="0" smtClean="0"/>
          </a:p>
          <a:p>
            <a:pPr rtl="1"/>
            <a:r>
              <a:rPr lang="ar-SA" sz="2400" dirty="0" smtClean="0"/>
              <a:t>وتعريف </a:t>
            </a:r>
            <a:r>
              <a:rPr lang="ar-SA" sz="2400" dirty="0" smtClean="0">
                <a:solidFill>
                  <a:srgbClr val="0000FF"/>
                </a:solidFill>
              </a:rPr>
              <a:t>مرونة الطلب-الدخل بين نقطتين </a:t>
            </a:r>
            <a:r>
              <a:rPr lang="ar-SA" sz="2400" dirty="0" smtClean="0"/>
              <a:t>على منحنى الطلب: </a:t>
            </a:r>
          </a:p>
          <a:p>
            <a:pPr algn="ctr" rtl="1"/>
            <a:endParaRPr lang="ar-SA" sz="2400" dirty="0" smtClean="0"/>
          </a:p>
          <a:p>
            <a:pPr rtl="1"/>
            <a:endParaRPr lang="ar-SA" sz="2400" dirty="0" smtClean="0"/>
          </a:p>
          <a:p>
            <a:pPr rtl="1"/>
            <a:endParaRPr lang="fr-MA" sz="2400" dirty="0" smtClean="0"/>
          </a:p>
          <a:p>
            <a:pPr rtl="1"/>
            <a:endParaRPr lang="en-US" sz="2400" dirty="0"/>
          </a:p>
        </p:txBody>
      </p:sp>
      <p:graphicFrame>
        <p:nvGraphicFramePr>
          <p:cNvPr id="46082" name="Object 2"/>
          <p:cNvGraphicFramePr>
            <a:graphicFrameLocks noChangeAspect="1"/>
          </p:cNvGraphicFramePr>
          <p:nvPr/>
        </p:nvGraphicFramePr>
        <p:xfrm>
          <a:off x="1981200" y="3124200"/>
          <a:ext cx="6000750" cy="862013"/>
        </p:xfrm>
        <a:graphic>
          <a:graphicData uri="http://schemas.openxmlformats.org/presentationml/2006/ole">
            <p:oleObj spid="_x0000_s46082" name="معادلة" r:id="rId3" imgW="2311200" imgH="380880" progId="Equation.3">
              <p:embed/>
            </p:oleObj>
          </a:graphicData>
        </a:graphic>
      </p:graphicFrame>
      <p:graphicFrame>
        <p:nvGraphicFramePr>
          <p:cNvPr id="46083" name="Object 3"/>
          <p:cNvGraphicFramePr>
            <a:graphicFrameLocks noChangeAspect="1"/>
          </p:cNvGraphicFramePr>
          <p:nvPr/>
        </p:nvGraphicFramePr>
        <p:xfrm>
          <a:off x="2878138" y="4648201"/>
          <a:ext cx="3430587" cy="820738"/>
        </p:xfrm>
        <a:graphic>
          <a:graphicData uri="http://schemas.openxmlformats.org/presentationml/2006/ole">
            <p:oleObj spid="_x0000_s46083" name="معادلة" r:id="rId4" imgW="1257120" imgH="3808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46082"/>
                                        </p:tgtEl>
                                        <p:attrNameLst>
                                          <p:attrName>style.visibility</p:attrName>
                                        </p:attrNameLst>
                                      </p:cBhvr>
                                      <p:to>
                                        <p:strVal val="visible"/>
                                      </p:to>
                                    </p:set>
                                    <p:anim calcmode="lin" valueType="num">
                                      <p:cBhvr>
                                        <p:cTn id="7" dur="1000" fill="hold"/>
                                        <p:tgtEl>
                                          <p:spTgt spid="46082"/>
                                        </p:tgtEl>
                                        <p:attrNameLst>
                                          <p:attrName>ppt_w</p:attrName>
                                        </p:attrNameLst>
                                      </p:cBhvr>
                                      <p:tavLst>
                                        <p:tav tm="0">
                                          <p:val>
                                            <p:fltVal val="0"/>
                                          </p:val>
                                        </p:tav>
                                        <p:tav tm="100000">
                                          <p:val>
                                            <p:strVal val="#ppt_w"/>
                                          </p:val>
                                        </p:tav>
                                      </p:tavLst>
                                    </p:anim>
                                    <p:anim calcmode="lin" valueType="num">
                                      <p:cBhvr>
                                        <p:cTn id="8" dur="1000" fill="hold"/>
                                        <p:tgtEl>
                                          <p:spTgt spid="46082"/>
                                        </p:tgtEl>
                                        <p:attrNameLst>
                                          <p:attrName>ppt_h</p:attrName>
                                        </p:attrNameLst>
                                      </p:cBhvr>
                                      <p:tavLst>
                                        <p:tav tm="0">
                                          <p:val>
                                            <p:fltVal val="0"/>
                                          </p:val>
                                        </p:tav>
                                        <p:tav tm="100000">
                                          <p:val>
                                            <p:strVal val="#ppt_h"/>
                                          </p:val>
                                        </p:tav>
                                      </p:tavLst>
                                    </p:anim>
                                    <p:anim calcmode="lin" valueType="num">
                                      <p:cBhvr>
                                        <p:cTn id="9" dur="1000" fill="hold"/>
                                        <p:tgtEl>
                                          <p:spTgt spid="46082"/>
                                        </p:tgtEl>
                                        <p:attrNameLst>
                                          <p:attrName>style.rotation</p:attrName>
                                        </p:attrNameLst>
                                      </p:cBhvr>
                                      <p:tavLst>
                                        <p:tav tm="0">
                                          <p:val>
                                            <p:fltVal val="90"/>
                                          </p:val>
                                        </p:tav>
                                        <p:tav tm="100000">
                                          <p:val>
                                            <p:fltVal val="0"/>
                                          </p:val>
                                        </p:tav>
                                      </p:tavLst>
                                    </p:anim>
                                    <p:animEffect transition="in" filter="fade">
                                      <p:cBhvr>
                                        <p:cTn id="10" dur="1000"/>
                                        <p:tgtEl>
                                          <p:spTgt spid="46082"/>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46083"/>
                                        </p:tgtEl>
                                        <p:attrNameLst>
                                          <p:attrName>style.visibility</p:attrName>
                                        </p:attrNameLst>
                                      </p:cBhvr>
                                      <p:to>
                                        <p:strVal val="visible"/>
                                      </p:to>
                                    </p:set>
                                    <p:anim calcmode="lin" valueType="num">
                                      <p:cBhvr>
                                        <p:cTn id="14" dur="1000" fill="hold"/>
                                        <p:tgtEl>
                                          <p:spTgt spid="46083"/>
                                        </p:tgtEl>
                                        <p:attrNameLst>
                                          <p:attrName>ppt_w</p:attrName>
                                        </p:attrNameLst>
                                      </p:cBhvr>
                                      <p:tavLst>
                                        <p:tav tm="0">
                                          <p:val>
                                            <p:fltVal val="0"/>
                                          </p:val>
                                        </p:tav>
                                        <p:tav tm="100000">
                                          <p:val>
                                            <p:strVal val="#ppt_w"/>
                                          </p:val>
                                        </p:tav>
                                      </p:tavLst>
                                    </p:anim>
                                    <p:anim calcmode="lin" valueType="num">
                                      <p:cBhvr>
                                        <p:cTn id="15" dur="1000" fill="hold"/>
                                        <p:tgtEl>
                                          <p:spTgt spid="46083"/>
                                        </p:tgtEl>
                                        <p:attrNameLst>
                                          <p:attrName>ppt_h</p:attrName>
                                        </p:attrNameLst>
                                      </p:cBhvr>
                                      <p:tavLst>
                                        <p:tav tm="0">
                                          <p:val>
                                            <p:fltVal val="0"/>
                                          </p:val>
                                        </p:tav>
                                        <p:tav tm="100000">
                                          <p:val>
                                            <p:strVal val="#ppt_h"/>
                                          </p:val>
                                        </p:tav>
                                      </p:tavLst>
                                    </p:anim>
                                    <p:anim calcmode="lin" valueType="num">
                                      <p:cBhvr>
                                        <p:cTn id="16" dur="1000" fill="hold"/>
                                        <p:tgtEl>
                                          <p:spTgt spid="46083"/>
                                        </p:tgtEl>
                                        <p:attrNameLst>
                                          <p:attrName>style.rotation</p:attrName>
                                        </p:attrNameLst>
                                      </p:cBhvr>
                                      <p:tavLst>
                                        <p:tav tm="0">
                                          <p:val>
                                            <p:fltVal val="90"/>
                                          </p:val>
                                        </p:tav>
                                        <p:tav tm="100000">
                                          <p:val>
                                            <p:fltVal val="0"/>
                                          </p:val>
                                        </p:tav>
                                      </p:tavLst>
                                    </p:anim>
                                    <p:animEffect transition="in" filter="fade">
                                      <p:cBhvr>
                                        <p:cTn id="17" dur="10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85800"/>
          </a:xfrm>
        </p:spPr>
        <p:txBody>
          <a:bodyPr/>
          <a:lstStyle/>
          <a:p>
            <a:pPr rtl="1"/>
            <a:r>
              <a:rPr lang="ar-SA" sz="3800" dirty="0" smtClean="0">
                <a:solidFill>
                  <a:srgbClr val="0000FF"/>
                </a:solidFill>
              </a:rPr>
              <a:t>مرونة العرض-السعر</a:t>
            </a:r>
          </a:p>
        </p:txBody>
      </p:sp>
      <p:sp>
        <p:nvSpPr>
          <p:cNvPr id="3" name="Content Placeholder 2"/>
          <p:cNvSpPr>
            <a:spLocks noGrp="1"/>
          </p:cNvSpPr>
          <p:nvPr>
            <p:ph idx="1"/>
          </p:nvPr>
        </p:nvSpPr>
        <p:spPr>
          <a:xfrm>
            <a:off x="495300" y="1447800"/>
            <a:ext cx="8915400" cy="4724400"/>
          </a:xfrm>
        </p:spPr>
        <p:txBody>
          <a:bodyPr/>
          <a:lstStyle/>
          <a:p>
            <a:pPr rtl="1"/>
            <a:r>
              <a:rPr lang="ar-BH" sz="2200" dirty="0" smtClean="0">
                <a:solidFill>
                  <a:srgbClr val="0000FF"/>
                </a:solidFill>
              </a:rPr>
              <a:t>المرونة العرض</a:t>
            </a:r>
            <a:r>
              <a:rPr lang="ar-SA" sz="2200" dirty="0" smtClean="0">
                <a:solidFill>
                  <a:srgbClr val="0000FF"/>
                </a:solidFill>
              </a:rPr>
              <a:t>-السعر</a:t>
            </a:r>
            <a:r>
              <a:rPr lang="ar-BH" sz="2200" dirty="0" smtClean="0">
                <a:solidFill>
                  <a:srgbClr val="0000FF"/>
                </a:solidFill>
              </a:rPr>
              <a:t> عند النقطة</a:t>
            </a:r>
          </a:p>
          <a:p>
            <a:pPr rtl="1"/>
            <a:r>
              <a:rPr lang="ar-BH" sz="2200" dirty="0" smtClean="0"/>
              <a:t>تقيس مرونة </a:t>
            </a:r>
            <a:r>
              <a:rPr lang="ar-SA" sz="2200" dirty="0" smtClean="0"/>
              <a:t>العرض-السعر </a:t>
            </a:r>
            <a:r>
              <a:rPr lang="ar-BH" sz="2200" dirty="0" smtClean="0"/>
              <a:t>مدى استجابة الكمية </a:t>
            </a:r>
            <a:r>
              <a:rPr lang="ar-SA" sz="2200" dirty="0" smtClean="0"/>
              <a:t>المعروضة</a:t>
            </a:r>
            <a:r>
              <a:rPr lang="ar-BH" sz="2200" dirty="0" smtClean="0"/>
              <a:t> </a:t>
            </a:r>
            <a:r>
              <a:rPr lang="ar-SA" sz="2200" dirty="0" smtClean="0"/>
              <a:t>من سلعة معينة </a:t>
            </a:r>
            <a:r>
              <a:rPr lang="ar-BH" sz="2200" dirty="0" smtClean="0"/>
              <a:t>للتغير في </a:t>
            </a:r>
            <a:r>
              <a:rPr lang="ar-SA" sz="2200" dirty="0" smtClean="0"/>
              <a:t>سعر السلعة،</a:t>
            </a:r>
            <a:r>
              <a:rPr lang="ar-BH" sz="2200" dirty="0" smtClean="0"/>
              <a:t> </a:t>
            </a:r>
            <a:r>
              <a:rPr lang="ar-SA" sz="2200" dirty="0" smtClean="0"/>
              <a:t>مع افتراض</a:t>
            </a:r>
            <a:r>
              <a:rPr lang="ar-BH" sz="2200" dirty="0" smtClean="0"/>
              <a:t> ثبات باقي العوامل</a:t>
            </a:r>
            <a:r>
              <a:rPr lang="ar-SA" sz="2200" dirty="0" smtClean="0"/>
              <a:t> المؤثرة في العرض</a:t>
            </a:r>
            <a:r>
              <a:rPr lang="ar-BH" sz="2200" dirty="0" smtClean="0"/>
              <a:t>.</a:t>
            </a:r>
            <a:endParaRPr lang="ar-SA" sz="2200" dirty="0" smtClean="0"/>
          </a:p>
          <a:p>
            <a:pPr rtl="1"/>
            <a:r>
              <a:rPr lang="ar-SA" sz="2200" dirty="0" smtClean="0"/>
              <a:t>تعريف </a:t>
            </a:r>
            <a:r>
              <a:rPr lang="ar-SA" sz="2200" dirty="0" smtClean="0">
                <a:solidFill>
                  <a:srgbClr val="0000FF"/>
                </a:solidFill>
              </a:rPr>
              <a:t>مرونة العرض-السعر عند نقطة </a:t>
            </a:r>
            <a:r>
              <a:rPr lang="ar-SA" sz="2200" dirty="0" smtClean="0"/>
              <a:t>على منحنى العرض:</a:t>
            </a:r>
          </a:p>
          <a:p>
            <a:pPr rtl="1"/>
            <a:endParaRPr lang="ar-SA" sz="2400" dirty="0" smtClean="0"/>
          </a:p>
          <a:p>
            <a:pPr rtl="1"/>
            <a:endParaRPr lang="ar-SA" sz="2400" dirty="0" smtClean="0"/>
          </a:p>
          <a:p>
            <a:pPr rtl="1"/>
            <a:endParaRPr lang="ar-SA" sz="1800" dirty="0" smtClean="0"/>
          </a:p>
          <a:p>
            <a:pPr rtl="1"/>
            <a:r>
              <a:rPr lang="ar-SA" sz="2400" dirty="0" smtClean="0"/>
              <a:t>وتعريف </a:t>
            </a:r>
            <a:r>
              <a:rPr lang="ar-SA" sz="2400" dirty="0" smtClean="0">
                <a:solidFill>
                  <a:srgbClr val="0000FF"/>
                </a:solidFill>
              </a:rPr>
              <a:t>مرونة العرض-السعر بين نقطتين </a:t>
            </a:r>
            <a:r>
              <a:rPr lang="ar-SA" sz="2400" dirty="0" smtClean="0"/>
              <a:t>على منحنى العرض: </a:t>
            </a:r>
          </a:p>
          <a:p>
            <a:pPr algn="ctr" rtl="1"/>
            <a:endParaRPr lang="ar-SA" sz="2400" dirty="0" smtClean="0"/>
          </a:p>
          <a:p>
            <a:pPr rtl="1"/>
            <a:endParaRPr lang="ar-SA" sz="2400" dirty="0" smtClean="0"/>
          </a:p>
          <a:p>
            <a:pPr rtl="1"/>
            <a:endParaRPr lang="fr-MA" sz="2400" dirty="0" smtClean="0"/>
          </a:p>
          <a:p>
            <a:pPr rtl="1"/>
            <a:endParaRPr lang="en-US" sz="2400" dirty="0"/>
          </a:p>
        </p:txBody>
      </p:sp>
      <p:graphicFrame>
        <p:nvGraphicFramePr>
          <p:cNvPr id="48132" name="Object 4"/>
          <p:cNvGraphicFramePr>
            <a:graphicFrameLocks noChangeAspect="1"/>
          </p:cNvGraphicFramePr>
          <p:nvPr/>
        </p:nvGraphicFramePr>
        <p:xfrm>
          <a:off x="2057400" y="2971800"/>
          <a:ext cx="5411787" cy="1225550"/>
        </p:xfrm>
        <a:graphic>
          <a:graphicData uri="http://schemas.openxmlformats.org/presentationml/2006/ole">
            <p:oleObj spid="_x0000_s48132" name="معادلة" r:id="rId3" imgW="2463480" imgH="711000" progId="Equation.3">
              <p:embed/>
            </p:oleObj>
          </a:graphicData>
        </a:graphic>
      </p:graphicFrame>
      <p:graphicFrame>
        <p:nvGraphicFramePr>
          <p:cNvPr id="48134" name="Object 5"/>
          <p:cNvGraphicFramePr>
            <a:graphicFrameLocks noChangeAspect="1"/>
          </p:cNvGraphicFramePr>
          <p:nvPr/>
        </p:nvGraphicFramePr>
        <p:xfrm>
          <a:off x="1524000" y="4648201"/>
          <a:ext cx="6750050" cy="1447799"/>
        </p:xfrm>
        <a:graphic>
          <a:graphicData uri="http://schemas.openxmlformats.org/presentationml/2006/ole">
            <p:oleObj spid="_x0000_s48134" name="معادلة" r:id="rId4" imgW="2755800" imgH="723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48132"/>
                                        </p:tgtEl>
                                        <p:attrNameLst>
                                          <p:attrName>style.visibility</p:attrName>
                                        </p:attrNameLst>
                                      </p:cBhvr>
                                      <p:to>
                                        <p:strVal val="visible"/>
                                      </p:to>
                                    </p:set>
                                    <p:anim calcmode="lin" valueType="num">
                                      <p:cBhvr>
                                        <p:cTn id="7" dur="1000" fill="hold"/>
                                        <p:tgtEl>
                                          <p:spTgt spid="48132"/>
                                        </p:tgtEl>
                                        <p:attrNameLst>
                                          <p:attrName>ppt_w</p:attrName>
                                        </p:attrNameLst>
                                      </p:cBhvr>
                                      <p:tavLst>
                                        <p:tav tm="0">
                                          <p:val>
                                            <p:fltVal val="0"/>
                                          </p:val>
                                        </p:tav>
                                        <p:tav tm="100000">
                                          <p:val>
                                            <p:strVal val="#ppt_w"/>
                                          </p:val>
                                        </p:tav>
                                      </p:tavLst>
                                    </p:anim>
                                    <p:anim calcmode="lin" valueType="num">
                                      <p:cBhvr>
                                        <p:cTn id="8" dur="1000" fill="hold"/>
                                        <p:tgtEl>
                                          <p:spTgt spid="48132"/>
                                        </p:tgtEl>
                                        <p:attrNameLst>
                                          <p:attrName>ppt_h</p:attrName>
                                        </p:attrNameLst>
                                      </p:cBhvr>
                                      <p:tavLst>
                                        <p:tav tm="0">
                                          <p:val>
                                            <p:fltVal val="0"/>
                                          </p:val>
                                        </p:tav>
                                        <p:tav tm="100000">
                                          <p:val>
                                            <p:strVal val="#ppt_h"/>
                                          </p:val>
                                        </p:tav>
                                      </p:tavLst>
                                    </p:anim>
                                    <p:anim calcmode="lin" valueType="num">
                                      <p:cBhvr>
                                        <p:cTn id="9" dur="1000" fill="hold"/>
                                        <p:tgtEl>
                                          <p:spTgt spid="48132"/>
                                        </p:tgtEl>
                                        <p:attrNameLst>
                                          <p:attrName>style.rotation</p:attrName>
                                        </p:attrNameLst>
                                      </p:cBhvr>
                                      <p:tavLst>
                                        <p:tav tm="0">
                                          <p:val>
                                            <p:fltVal val="90"/>
                                          </p:val>
                                        </p:tav>
                                        <p:tav tm="100000">
                                          <p:val>
                                            <p:fltVal val="0"/>
                                          </p:val>
                                        </p:tav>
                                      </p:tavLst>
                                    </p:anim>
                                    <p:animEffect transition="in" filter="fade">
                                      <p:cBhvr>
                                        <p:cTn id="10" dur="1000"/>
                                        <p:tgtEl>
                                          <p:spTgt spid="48132"/>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48134"/>
                                        </p:tgtEl>
                                        <p:attrNameLst>
                                          <p:attrName>style.visibility</p:attrName>
                                        </p:attrNameLst>
                                      </p:cBhvr>
                                      <p:to>
                                        <p:strVal val="visible"/>
                                      </p:to>
                                    </p:set>
                                    <p:anim calcmode="lin" valueType="num">
                                      <p:cBhvr>
                                        <p:cTn id="14" dur="1000" fill="hold"/>
                                        <p:tgtEl>
                                          <p:spTgt spid="48134"/>
                                        </p:tgtEl>
                                        <p:attrNameLst>
                                          <p:attrName>ppt_w</p:attrName>
                                        </p:attrNameLst>
                                      </p:cBhvr>
                                      <p:tavLst>
                                        <p:tav tm="0">
                                          <p:val>
                                            <p:fltVal val="0"/>
                                          </p:val>
                                        </p:tav>
                                        <p:tav tm="100000">
                                          <p:val>
                                            <p:strVal val="#ppt_w"/>
                                          </p:val>
                                        </p:tav>
                                      </p:tavLst>
                                    </p:anim>
                                    <p:anim calcmode="lin" valueType="num">
                                      <p:cBhvr>
                                        <p:cTn id="15" dur="1000" fill="hold"/>
                                        <p:tgtEl>
                                          <p:spTgt spid="48134"/>
                                        </p:tgtEl>
                                        <p:attrNameLst>
                                          <p:attrName>ppt_h</p:attrName>
                                        </p:attrNameLst>
                                      </p:cBhvr>
                                      <p:tavLst>
                                        <p:tav tm="0">
                                          <p:val>
                                            <p:fltVal val="0"/>
                                          </p:val>
                                        </p:tav>
                                        <p:tav tm="100000">
                                          <p:val>
                                            <p:strVal val="#ppt_h"/>
                                          </p:val>
                                        </p:tav>
                                      </p:tavLst>
                                    </p:anim>
                                    <p:anim calcmode="lin" valueType="num">
                                      <p:cBhvr>
                                        <p:cTn id="16" dur="1000" fill="hold"/>
                                        <p:tgtEl>
                                          <p:spTgt spid="48134"/>
                                        </p:tgtEl>
                                        <p:attrNameLst>
                                          <p:attrName>style.rotation</p:attrName>
                                        </p:attrNameLst>
                                      </p:cBhvr>
                                      <p:tavLst>
                                        <p:tav tm="0">
                                          <p:val>
                                            <p:fltVal val="90"/>
                                          </p:val>
                                        </p:tav>
                                        <p:tav tm="100000">
                                          <p:val>
                                            <p:fltVal val="0"/>
                                          </p:val>
                                        </p:tav>
                                      </p:tavLst>
                                    </p:anim>
                                    <p:animEffect transition="in" filter="fade">
                                      <p:cBhvr>
                                        <p:cTn id="17" dur="10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762000"/>
          </a:xfrm>
        </p:spPr>
        <p:txBody>
          <a:bodyPr/>
          <a:lstStyle/>
          <a:p>
            <a:pPr rtl="1"/>
            <a:r>
              <a:rPr lang="ar-SA" sz="4000" dirty="0" smtClean="0">
                <a:solidFill>
                  <a:srgbClr val="0000FF"/>
                </a:solidFill>
              </a:rPr>
              <a:t>العرض ذو المرونة المحددة</a:t>
            </a:r>
            <a:endParaRPr lang="en-US" sz="4000" dirty="0">
              <a:solidFill>
                <a:srgbClr val="0000FF"/>
              </a:solidFill>
            </a:endParaRPr>
          </a:p>
        </p:txBody>
      </p:sp>
      <p:sp>
        <p:nvSpPr>
          <p:cNvPr id="3" name="Content Placeholder 2"/>
          <p:cNvSpPr>
            <a:spLocks noGrp="1"/>
          </p:cNvSpPr>
          <p:nvPr>
            <p:ph idx="1"/>
          </p:nvPr>
        </p:nvSpPr>
        <p:spPr>
          <a:xfrm>
            <a:off x="495300" y="1600201"/>
            <a:ext cx="8915400" cy="4038599"/>
          </a:xfrm>
        </p:spPr>
        <p:txBody>
          <a:bodyPr/>
          <a:lstStyle/>
          <a:p>
            <a:pPr rtl="1" eaLnBrk="1" hangingPunct="1"/>
            <a:r>
              <a:rPr lang="ar-SA" sz="2400" dirty="0" smtClean="0"/>
              <a:t>نجد </a:t>
            </a:r>
            <a:r>
              <a:rPr lang="ar-BH" sz="2400" dirty="0" smtClean="0"/>
              <a:t>ثلاث حالات </a:t>
            </a:r>
            <a:r>
              <a:rPr lang="ar-SA" sz="2400" dirty="0" smtClean="0"/>
              <a:t>لدالة</a:t>
            </a:r>
            <a:r>
              <a:rPr lang="ar-BH" sz="2400" dirty="0" smtClean="0"/>
              <a:t> </a:t>
            </a:r>
            <a:r>
              <a:rPr lang="ar-SA" sz="2400" dirty="0" smtClean="0"/>
              <a:t>العرض،</a:t>
            </a:r>
            <a:r>
              <a:rPr lang="ar-BH" sz="2400" dirty="0" smtClean="0"/>
              <a:t> </a:t>
            </a:r>
            <a:r>
              <a:rPr lang="ar-SA" sz="2400" dirty="0" smtClean="0"/>
              <a:t>حيث </a:t>
            </a:r>
            <a:r>
              <a:rPr lang="ar-BH" sz="2400" dirty="0" smtClean="0"/>
              <a:t>لا تتغير مرونة </a:t>
            </a:r>
            <a:r>
              <a:rPr lang="ar-SA" sz="2400" dirty="0" smtClean="0"/>
              <a:t>العرض-</a:t>
            </a:r>
            <a:r>
              <a:rPr lang="ar-BH" sz="2400" dirty="0" smtClean="0"/>
              <a:t>السعر</a:t>
            </a:r>
            <a:r>
              <a:rPr lang="ar-SA" sz="2400" dirty="0" smtClean="0"/>
              <a:t> </a:t>
            </a:r>
            <a:r>
              <a:rPr lang="ar-BH" sz="2400" dirty="0" smtClean="0"/>
              <a:t>على طولها</a:t>
            </a:r>
            <a:r>
              <a:rPr lang="ar-SA" sz="2400" dirty="0" smtClean="0"/>
              <a:t>:</a:t>
            </a:r>
          </a:p>
          <a:p>
            <a:pPr rtl="1" eaLnBrk="1" hangingPunct="1"/>
            <a:endParaRPr lang="ar-SA" sz="2400" dirty="0" smtClean="0"/>
          </a:p>
          <a:p>
            <a:pPr rtl="1" eaLnBrk="1" hangingPunct="1"/>
            <a:r>
              <a:rPr lang="ar-SA" sz="2400" dirty="0" smtClean="0">
                <a:solidFill>
                  <a:srgbClr val="0000FF"/>
                </a:solidFill>
              </a:rPr>
              <a:t>عرض أحادي المرونة  </a:t>
            </a:r>
          </a:p>
          <a:p>
            <a:pPr rtl="1" eaLnBrk="1" hangingPunct="1"/>
            <a:endParaRPr lang="ar-SA" sz="2400" dirty="0" smtClean="0">
              <a:solidFill>
                <a:srgbClr val="0000FF"/>
              </a:solidFill>
            </a:endParaRPr>
          </a:p>
          <a:p>
            <a:pPr rtl="1" eaLnBrk="1" hangingPunct="1"/>
            <a:r>
              <a:rPr lang="ar-SA" sz="2400" dirty="0" smtClean="0">
                <a:solidFill>
                  <a:srgbClr val="0000FF"/>
                </a:solidFill>
              </a:rPr>
              <a:t>عرض تام المرونة  </a:t>
            </a:r>
          </a:p>
          <a:p>
            <a:pPr rtl="1" eaLnBrk="1" hangingPunct="1"/>
            <a:endParaRPr lang="ar-SA" sz="2400" dirty="0" smtClean="0">
              <a:solidFill>
                <a:srgbClr val="0000FF"/>
              </a:solidFill>
            </a:endParaRPr>
          </a:p>
          <a:p>
            <a:pPr rtl="1" eaLnBrk="1" hangingPunct="1"/>
            <a:r>
              <a:rPr lang="ar-SA" sz="2400" dirty="0" smtClean="0">
                <a:solidFill>
                  <a:srgbClr val="0000FF"/>
                </a:solidFill>
              </a:rPr>
              <a:t>عرض عديم المرونة تماماً</a:t>
            </a:r>
          </a:p>
          <a:p>
            <a:pPr rtl="1" eaLnBrk="1" hangingPunct="1"/>
            <a:endParaRPr lang="ar-SA" sz="2400" dirty="0" smtClean="0">
              <a:solidFill>
                <a:srgbClr val="0000FF"/>
              </a:solidFill>
            </a:endParaRPr>
          </a:p>
          <a:p>
            <a:pPr rtl="1" eaLnBrk="1" hangingPunct="1"/>
            <a:endParaRPr lang="ar-SA" sz="2400" dirty="0" smtClean="0">
              <a:solidFill>
                <a:srgbClr val="0000FF"/>
              </a:solidFill>
            </a:endParaRPr>
          </a:p>
          <a:p>
            <a:pPr rtl="1" eaLnBrk="1" hangingPunct="1"/>
            <a:endParaRPr lang="ar-SA" sz="2400" dirty="0" smtClean="0">
              <a:solidFill>
                <a:srgbClr val="0000FF"/>
              </a:solidFill>
            </a:endParaRPr>
          </a:p>
          <a:p>
            <a:pPr rtl="1" eaLnBrk="1" hangingPunct="1"/>
            <a:endParaRPr lang="fr-MA" sz="2400" b="1" dirty="0" smtClean="0"/>
          </a:p>
          <a:p>
            <a:pPr rtl="1" eaLnBrk="1" hangingPunct="1"/>
            <a:endParaRPr lang="fr-MA" sz="2000" dirty="0" smtClean="0">
              <a:cs typeface="Arabic Transparent" pitchFamily="2" charset="-78"/>
            </a:endParaRPr>
          </a:p>
          <a:p>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990600" y="1371600"/>
            <a:ext cx="443706" cy="608013"/>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P</a:t>
            </a:r>
            <a:endParaRPr lang="en-US" sz="3600" dirty="0"/>
          </a:p>
        </p:txBody>
      </p:sp>
      <p:sp>
        <p:nvSpPr>
          <p:cNvPr id="20484" name="Line 4"/>
          <p:cNvSpPr>
            <a:spLocks noChangeShapeType="1"/>
          </p:cNvSpPr>
          <p:nvPr/>
        </p:nvSpPr>
        <p:spPr bwMode="auto">
          <a:xfrm>
            <a:off x="1600201" y="1600200"/>
            <a:ext cx="19844" cy="2505075"/>
          </a:xfrm>
          <a:prstGeom prst="line">
            <a:avLst/>
          </a:prstGeom>
          <a:noFill/>
          <a:ln w="19050">
            <a:solidFill>
              <a:srgbClr val="000000"/>
            </a:solidFill>
            <a:round/>
            <a:headEnd type="triangle"/>
            <a:tailEnd/>
          </a:ln>
        </p:spPr>
        <p:txBody>
          <a:bodyPr/>
          <a:lstStyle/>
          <a:p>
            <a:endParaRPr lang="ar-SA"/>
          </a:p>
        </p:txBody>
      </p:sp>
      <p:sp>
        <p:nvSpPr>
          <p:cNvPr id="20485" name="Line 5"/>
          <p:cNvSpPr>
            <a:spLocks noChangeShapeType="1"/>
          </p:cNvSpPr>
          <p:nvPr/>
        </p:nvSpPr>
        <p:spPr bwMode="auto">
          <a:xfrm>
            <a:off x="1618325" y="4114800"/>
            <a:ext cx="2154898" cy="1587"/>
          </a:xfrm>
          <a:prstGeom prst="line">
            <a:avLst/>
          </a:prstGeom>
          <a:noFill/>
          <a:ln w="19050">
            <a:solidFill>
              <a:srgbClr val="000000"/>
            </a:solidFill>
            <a:round/>
            <a:headEnd/>
            <a:tailEnd type="triangle"/>
          </a:ln>
          <a:effectLst/>
        </p:spPr>
        <p:txBody>
          <a:bodyPr/>
          <a:lstStyle/>
          <a:p>
            <a:endParaRPr lang="ar-SA"/>
          </a:p>
        </p:txBody>
      </p:sp>
      <p:sp>
        <p:nvSpPr>
          <p:cNvPr id="20486" name="Line 6"/>
          <p:cNvSpPr>
            <a:spLocks noChangeShapeType="1"/>
          </p:cNvSpPr>
          <p:nvPr/>
        </p:nvSpPr>
        <p:spPr bwMode="auto">
          <a:xfrm>
            <a:off x="4165336" y="1544639"/>
            <a:ext cx="25664" cy="2570161"/>
          </a:xfrm>
          <a:prstGeom prst="line">
            <a:avLst/>
          </a:prstGeom>
          <a:noFill/>
          <a:ln w="19050">
            <a:solidFill>
              <a:srgbClr val="000000"/>
            </a:solidFill>
            <a:round/>
            <a:headEnd type="triangle"/>
            <a:tailEnd/>
          </a:ln>
          <a:effectLst/>
        </p:spPr>
        <p:txBody>
          <a:bodyPr/>
          <a:lstStyle/>
          <a:p>
            <a:endParaRPr lang="ar-SA"/>
          </a:p>
        </p:txBody>
      </p:sp>
      <p:sp>
        <p:nvSpPr>
          <p:cNvPr id="20487" name="Line 7"/>
          <p:cNvSpPr>
            <a:spLocks noChangeShapeType="1"/>
          </p:cNvSpPr>
          <p:nvPr/>
        </p:nvSpPr>
        <p:spPr bwMode="auto">
          <a:xfrm>
            <a:off x="4165335" y="4114800"/>
            <a:ext cx="1960563" cy="1587"/>
          </a:xfrm>
          <a:prstGeom prst="line">
            <a:avLst/>
          </a:prstGeom>
          <a:noFill/>
          <a:ln w="19050">
            <a:solidFill>
              <a:srgbClr val="000000"/>
            </a:solidFill>
            <a:round/>
            <a:headEnd/>
            <a:tailEnd type="triangle"/>
          </a:ln>
          <a:effectLst/>
        </p:spPr>
        <p:txBody>
          <a:bodyPr/>
          <a:lstStyle/>
          <a:p>
            <a:endParaRPr lang="ar-SA"/>
          </a:p>
        </p:txBody>
      </p:sp>
      <p:sp>
        <p:nvSpPr>
          <p:cNvPr id="20488" name="Line 8"/>
          <p:cNvSpPr>
            <a:spLocks noChangeShapeType="1"/>
          </p:cNvSpPr>
          <p:nvPr/>
        </p:nvSpPr>
        <p:spPr bwMode="auto">
          <a:xfrm>
            <a:off x="6910122" y="1544639"/>
            <a:ext cx="24077" cy="2570161"/>
          </a:xfrm>
          <a:prstGeom prst="line">
            <a:avLst/>
          </a:prstGeom>
          <a:noFill/>
          <a:ln w="19050">
            <a:solidFill>
              <a:srgbClr val="000000"/>
            </a:solidFill>
            <a:round/>
            <a:headEnd type="triangle"/>
            <a:tailEnd/>
          </a:ln>
          <a:effectLst/>
        </p:spPr>
        <p:txBody>
          <a:bodyPr/>
          <a:lstStyle/>
          <a:p>
            <a:endParaRPr lang="ar-SA"/>
          </a:p>
        </p:txBody>
      </p:sp>
      <p:sp>
        <p:nvSpPr>
          <p:cNvPr id="20489" name="Line 9"/>
          <p:cNvSpPr>
            <a:spLocks noChangeShapeType="1"/>
          </p:cNvSpPr>
          <p:nvPr/>
        </p:nvSpPr>
        <p:spPr bwMode="auto">
          <a:xfrm>
            <a:off x="6910123" y="4114800"/>
            <a:ext cx="2154900" cy="1587"/>
          </a:xfrm>
          <a:prstGeom prst="line">
            <a:avLst/>
          </a:prstGeom>
          <a:noFill/>
          <a:ln w="19050">
            <a:solidFill>
              <a:srgbClr val="000000"/>
            </a:solidFill>
            <a:round/>
            <a:headEnd/>
            <a:tailEnd type="triangle"/>
          </a:ln>
          <a:effectLst/>
        </p:spPr>
        <p:txBody>
          <a:bodyPr/>
          <a:lstStyle/>
          <a:p>
            <a:endParaRPr lang="ar-SA"/>
          </a:p>
        </p:txBody>
      </p:sp>
      <p:sp>
        <p:nvSpPr>
          <p:cNvPr id="20490" name="Line 10"/>
          <p:cNvSpPr>
            <a:spLocks noChangeShapeType="1"/>
          </p:cNvSpPr>
          <p:nvPr/>
        </p:nvSpPr>
        <p:spPr bwMode="auto">
          <a:xfrm>
            <a:off x="2707350" y="1747839"/>
            <a:ext cx="35850" cy="2366961"/>
          </a:xfrm>
          <a:prstGeom prst="line">
            <a:avLst/>
          </a:prstGeom>
          <a:noFill/>
          <a:ln w="12700">
            <a:solidFill>
              <a:srgbClr val="FF0000"/>
            </a:solidFill>
            <a:round/>
            <a:headEnd/>
            <a:tailEnd/>
          </a:ln>
          <a:effectLst/>
        </p:spPr>
        <p:txBody>
          <a:bodyPr/>
          <a:lstStyle/>
          <a:p>
            <a:endParaRPr lang="ar-SA"/>
          </a:p>
        </p:txBody>
      </p:sp>
      <p:sp>
        <p:nvSpPr>
          <p:cNvPr id="20491" name="Line 11"/>
          <p:cNvSpPr>
            <a:spLocks noChangeShapeType="1"/>
          </p:cNvSpPr>
          <p:nvPr/>
        </p:nvSpPr>
        <p:spPr bwMode="auto">
          <a:xfrm>
            <a:off x="4165336" y="2741612"/>
            <a:ext cx="1764506" cy="1588"/>
          </a:xfrm>
          <a:prstGeom prst="line">
            <a:avLst/>
          </a:prstGeom>
          <a:noFill/>
          <a:ln w="12700">
            <a:solidFill>
              <a:srgbClr val="FF0000"/>
            </a:solidFill>
            <a:round/>
            <a:headEnd/>
            <a:tailEnd/>
          </a:ln>
          <a:effectLst/>
        </p:spPr>
        <p:txBody>
          <a:bodyPr/>
          <a:lstStyle/>
          <a:p>
            <a:endParaRPr lang="ar-SA"/>
          </a:p>
        </p:txBody>
      </p:sp>
      <p:sp>
        <p:nvSpPr>
          <p:cNvPr id="20493" name="Text Box 13"/>
          <p:cNvSpPr txBox="1">
            <a:spLocks noChangeArrowheads="1"/>
          </p:cNvSpPr>
          <p:nvPr/>
        </p:nvSpPr>
        <p:spPr bwMode="auto">
          <a:xfrm>
            <a:off x="3581400" y="1447800"/>
            <a:ext cx="588169" cy="608012"/>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P</a:t>
            </a:r>
            <a:endParaRPr lang="en-US" sz="3600" dirty="0"/>
          </a:p>
        </p:txBody>
      </p:sp>
      <p:sp>
        <p:nvSpPr>
          <p:cNvPr id="20494" name="Text Box 14"/>
          <p:cNvSpPr txBox="1">
            <a:spLocks noChangeArrowheads="1"/>
          </p:cNvSpPr>
          <p:nvPr/>
        </p:nvSpPr>
        <p:spPr bwMode="auto">
          <a:xfrm>
            <a:off x="6172200" y="1447800"/>
            <a:ext cx="588169" cy="608012"/>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P</a:t>
            </a:r>
            <a:endParaRPr lang="en-US" sz="3600" dirty="0"/>
          </a:p>
        </p:txBody>
      </p:sp>
      <p:sp>
        <p:nvSpPr>
          <p:cNvPr id="20495" name="Text Box 15"/>
          <p:cNvSpPr txBox="1">
            <a:spLocks noChangeArrowheads="1"/>
          </p:cNvSpPr>
          <p:nvPr/>
        </p:nvSpPr>
        <p:spPr bwMode="auto">
          <a:xfrm>
            <a:off x="3352800" y="4114800"/>
            <a:ext cx="588169" cy="6080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endParaRPr lang="en-US" sz="3600" dirty="0"/>
          </a:p>
        </p:txBody>
      </p:sp>
      <p:sp>
        <p:nvSpPr>
          <p:cNvPr id="20496" name="Text Box 16"/>
          <p:cNvSpPr txBox="1">
            <a:spLocks noChangeArrowheads="1"/>
          </p:cNvSpPr>
          <p:nvPr/>
        </p:nvSpPr>
        <p:spPr bwMode="auto">
          <a:xfrm>
            <a:off x="5867400" y="4116387"/>
            <a:ext cx="588169" cy="6080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endParaRPr lang="en-US" sz="2400" dirty="0"/>
          </a:p>
        </p:txBody>
      </p:sp>
      <p:sp>
        <p:nvSpPr>
          <p:cNvPr id="20497" name="Text Box 17"/>
          <p:cNvSpPr txBox="1">
            <a:spLocks noChangeArrowheads="1"/>
          </p:cNvSpPr>
          <p:nvPr/>
        </p:nvSpPr>
        <p:spPr bwMode="auto">
          <a:xfrm>
            <a:off x="8763000" y="4114800"/>
            <a:ext cx="588169" cy="6080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X</a:t>
            </a:r>
            <a:endParaRPr lang="en-US" sz="3600" dirty="0"/>
          </a:p>
        </p:txBody>
      </p:sp>
      <p:sp>
        <p:nvSpPr>
          <p:cNvPr id="20498" name="Text Box 18"/>
          <p:cNvSpPr txBox="1">
            <a:spLocks noChangeArrowheads="1"/>
          </p:cNvSpPr>
          <p:nvPr/>
        </p:nvSpPr>
        <p:spPr bwMode="auto">
          <a:xfrm>
            <a:off x="2743200" y="1447800"/>
            <a:ext cx="359569" cy="5334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S</a:t>
            </a:r>
            <a:endParaRPr lang="en-US" sz="3600" dirty="0"/>
          </a:p>
        </p:txBody>
      </p:sp>
      <p:sp>
        <p:nvSpPr>
          <p:cNvPr id="20499" name="Text Box 19"/>
          <p:cNvSpPr txBox="1">
            <a:spLocks noChangeArrowheads="1"/>
          </p:cNvSpPr>
          <p:nvPr/>
        </p:nvSpPr>
        <p:spPr bwMode="auto">
          <a:xfrm>
            <a:off x="5791200" y="2286000"/>
            <a:ext cx="419630" cy="554037"/>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S</a:t>
            </a:r>
            <a:endParaRPr lang="en-US" sz="3600" dirty="0"/>
          </a:p>
        </p:txBody>
      </p:sp>
      <p:sp>
        <p:nvSpPr>
          <p:cNvPr id="20500" name="Text Box 20"/>
          <p:cNvSpPr txBox="1">
            <a:spLocks noChangeArrowheads="1"/>
          </p:cNvSpPr>
          <p:nvPr/>
        </p:nvSpPr>
        <p:spPr bwMode="auto">
          <a:xfrm>
            <a:off x="8610600" y="1752600"/>
            <a:ext cx="533400" cy="4556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S</a:t>
            </a:r>
            <a:r>
              <a:rPr lang="en-US" altLang="zh-CN" sz="2400" baseline="-25000" dirty="0" smtClean="0">
                <a:latin typeface="Times New Roman" pitchFamily="18" charset="0"/>
                <a:ea typeface="SimSun" pitchFamily="2" charset="-122"/>
              </a:rPr>
              <a:t>0</a:t>
            </a:r>
            <a:endParaRPr lang="en-US" sz="3600" baseline="-25000" dirty="0"/>
          </a:p>
        </p:txBody>
      </p:sp>
      <p:sp>
        <p:nvSpPr>
          <p:cNvPr id="20501" name="Text Box 21"/>
          <p:cNvSpPr txBox="1">
            <a:spLocks noChangeArrowheads="1"/>
          </p:cNvSpPr>
          <p:nvPr/>
        </p:nvSpPr>
        <p:spPr bwMode="auto">
          <a:xfrm>
            <a:off x="533400" y="4800600"/>
            <a:ext cx="8763000" cy="838200"/>
          </a:xfrm>
          <a:prstGeom prst="rect">
            <a:avLst/>
          </a:prstGeom>
          <a:noFill/>
          <a:ln w="28575">
            <a:noFill/>
            <a:miter lim="800000"/>
            <a:headEnd/>
            <a:tailEnd/>
          </a:ln>
        </p:spPr>
        <p:txBody>
          <a:bodyPr/>
          <a:lstStyle/>
          <a:p>
            <a:r>
              <a:rPr lang="ar-SA" altLang="zh-CN" sz="2000" dirty="0" smtClean="0">
                <a:solidFill>
                  <a:srgbClr val="0000FF"/>
                </a:solidFill>
                <a:latin typeface="Times New Roman" pitchFamily="18" charset="0"/>
                <a:ea typeface="SimSun" pitchFamily="2" charset="-122"/>
                <a:cs typeface="Times New Roman" pitchFamily="18" charset="0"/>
              </a:rPr>
              <a:t>العرض ذو </a:t>
            </a:r>
            <a:r>
              <a:rPr lang="ar-SA" altLang="zh-CN" sz="2000" dirty="0">
                <a:solidFill>
                  <a:srgbClr val="0000FF"/>
                </a:solidFill>
                <a:latin typeface="Times New Roman" pitchFamily="18" charset="0"/>
                <a:ea typeface="SimSun" pitchFamily="2" charset="-122"/>
                <a:cs typeface="Times New Roman" pitchFamily="18" charset="0"/>
              </a:rPr>
              <a:t>المرونة </a:t>
            </a:r>
            <a:r>
              <a:rPr lang="ar-SA" altLang="zh-CN" sz="2000" dirty="0" smtClean="0">
                <a:solidFill>
                  <a:srgbClr val="0000FF"/>
                </a:solidFill>
                <a:latin typeface="Times New Roman" pitchFamily="18" charset="0"/>
                <a:ea typeface="SimSun" pitchFamily="2" charset="-122"/>
                <a:cs typeface="Times New Roman" pitchFamily="18" charset="0"/>
              </a:rPr>
              <a:t>الثابتة: </a:t>
            </a:r>
            <a:r>
              <a:rPr lang="ar-SA" altLang="zh-CN" sz="2000" dirty="0">
                <a:solidFill>
                  <a:srgbClr val="0000FF"/>
                </a:solidFill>
                <a:latin typeface="Times New Roman" pitchFamily="18" charset="0"/>
                <a:ea typeface="SimSun" pitchFamily="2" charset="-122"/>
                <a:cs typeface="Times New Roman" pitchFamily="18" charset="0"/>
              </a:rPr>
              <a:t>عديم المرونة </a:t>
            </a:r>
            <a:r>
              <a:rPr lang="ar-SA" altLang="zh-CN" sz="2000" dirty="0" smtClean="0">
                <a:solidFill>
                  <a:srgbClr val="0000FF"/>
                </a:solidFill>
                <a:latin typeface="Times New Roman" pitchFamily="18" charset="0"/>
                <a:ea typeface="SimSun" pitchFamily="2" charset="-122"/>
                <a:cs typeface="Times New Roman" pitchFamily="18" charset="0"/>
              </a:rPr>
              <a:t>(1</a:t>
            </a:r>
            <a:r>
              <a:rPr lang="ar-BH" altLang="zh-CN" sz="2000" dirty="0" smtClean="0">
                <a:solidFill>
                  <a:srgbClr val="0000FF"/>
                </a:solidFill>
                <a:latin typeface="Times New Roman" pitchFamily="18" charset="0"/>
                <a:ea typeface="SimSun" pitchFamily="2" charset="-122"/>
                <a:cs typeface="Times New Roman" pitchFamily="18" charset="0"/>
              </a:rPr>
              <a:t>) </a:t>
            </a:r>
            <a:r>
              <a:rPr lang="ar-SA" altLang="zh-CN" sz="2000" dirty="0" smtClean="0">
                <a:solidFill>
                  <a:srgbClr val="0000FF"/>
                </a:solidFill>
                <a:latin typeface="Times New Roman" pitchFamily="18" charset="0"/>
                <a:ea typeface="SimSun" pitchFamily="2" charset="-122"/>
                <a:cs typeface="Times New Roman" pitchFamily="18" charset="0"/>
              </a:rPr>
              <a:t>وتام </a:t>
            </a:r>
            <a:r>
              <a:rPr lang="ar-SA" altLang="zh-CN" sz="2000" dirty="0">
                <a:solidFill>
                  <a:srgbClr val="0000FF"/>
                </a:solidFill>
                <a:latin typeface="Times New Roman" pitchFamily="18" charset="0"/>
                <a:ea typeface="SimSun" pitchFamily="2" charset="-122"/>
                <a:cs typeface="Times New Roman" pitchFamily="18" charset="0"/>
              </a:rPr>
              <a:t>المرونة </a:t>
            </a:r>
            <a:r>
              <a:rPr lang="ar-SA" altLang="zh-CN" sz="2000" dirty="0" smtClean="0">
                <a:solidFill>
                  <a:srgbClr val="0000FF"/>
                </a:solidFill>
                <a:latin typeface="Times New Roman" pitchFamily="18" charset="0"/>
                <a:ea typeface="SimSun" pitchFamily="2" charset="-122"/>
                <a:cs typeface="Times New Roman" pitchFamily="18" charset="0"/>
              </a:rPr>
              <a:t>(2</a:t>
            </a:r>
            <a:r>
              <a:rPr lang="ar-BH" altLang="zh-CN" sz="2000" dirty="0" smtClean="0">
                <a:solidFill>
                  <a:srgbClr val="0000FF"/>
                </a:solidFill>
                <a:latin typeface="Times New Roman" pitchFamily="18" charset="0"/>
                <a:ea typeface="SimSun" pitchFamily="2" charset="-122"/>
                <a:cs typeface="Times New Roman" pitchFamily="18" charset="0"/>
              </a:rPr>
              <a:t>) </a:t>
            </a:r>
            <a:r>
              <a:rPr lang="ar-SA" altLang="zh-CN" sz="2000" dirty="0">
                <a:solidFill>
                  <a:srgbClr val="0000FF"/>
                </a:solidFill>
                <a:latin typeface="Times New Roman" pitchFamily="18" charset="0"/>
                <a:ea typeface="SimSun" pitchFamily="2" charset="-122"/>
                <a:cs typeface="Times New Roman" pitchFamily="18" charset="0"/>
              </a:rPr>
              <a:t>وأحادي المرونة </a:t>
            </a:r>
            <a:r>
              <a:rPr lang="ar-SA" altLang="zh-CN" sz="2000" dirty="0" smtClean="0">
                <a:solidFill>
                  <a:srgbClr val="0000FF"/>
                </a:solidFill>
                <a:latin typeface="Times New Roman" pitchFamily="18" charset="0"/>
                <a:ea typeface="SimSun" pitchFamily="2" charset="-122"/>
                <a:cs typeface="Times New Roman" pitchFamily="18" charset="0"/>
              </a:rPr>
              <a:t>(3</a:t>
            </a:r>
            <a:r>
              <a:rPr lang="en-US" altLang="zh-CN" sz="2000" dirty="0" smtClean="0">
                <a:solidFill>
                  <a:srgbClr val="0000FF"/>
                </a:solidFill>
                <a:latin typeface="Times New Roman" pitchFamily="18" charset="0"/>
                <a:ea typeface="SimSun" pitchFamily="2" charset="-122"/>
                <a:cs typeface="Times New Roman" pitchFamily="18" charset="0"/>
              </a:rPr>
              <a:t>S</a:t>
            </a:r>
            <a:r>
              <a:rPr lang="en-US" altLang="zh-CN" sz="2000" baseline="-25000" dirty="0" smtClean="0">
                <a:solidFill>
                  <a:srgbClr val="0000FF"/>
                </a:solidFill>
                <a:latin typeface="Times New Roman" pitchFamily="18" charset="0"/>
                <a:ea typeface="SimSun" pitchFamily="2" charset="-122"/>
                <a:cs typeface="Times New Roman" pitchFamily="18" charset="0"/>
              </a:rPr>
              <a:t>0</a:t>
            </a:r>
            <a:r>
              <a:rPr lang="en-US" altLang="zh-CN" sz="2000" dirty="0" smtClean="0">
                <a:solidFill>
                  <a:srgbClr val="0000FF"/>
                </a:solidFill>
                <a:latin typeface="Times New Roman" pitchFamily="18" charset="0"/>
                <a:ea typeface="SimSun" pitchFamily="2" charset="-122"/>
                <a:cs typeface="Times New Roman" pitchFamily="18" charset="0"/>
              </a:rPr>
              <a:t>;</a:t>
            </a:r>
            <a:r>
              <a:rPr lang="ar-BH" altLang="zh-CN" sz="2000" dirty="0" smtClean="0">
                <a:solidFill>
                  <a:srgbClr val="0000FF"/>
                </a:solidFill>
                <a:latin typeface="Times New Roman" pitchFamily="18" charset="0"/>
                <a:ea typeface="SimSun" pitchFamily="2" charset="-122"/>
                <a:cs typeface="Times New Roman" pitchFamily="18" charset="0"/>
              </a:rPr>
              <a:t>)</a:t>
            </a:r>
            <a:r>
              <a:rPr lang="ar-SA" altLang="zh-CN" sz="2000" dirty="0" smtClean="0">
                <a:solidFill>
                  <a:srgbClr val="0000FF"/>
                </a:solidFill>
                <a:latin typeface="Times New Roman" pitchFamily="18" charset="0"/>
                <a:ea typeface="SimSun" pitchFamily="2" charset="-122"/>
                <a:cs typeface="Times New Roman" pitchFamily="18" charset="0"/>
              </a:rPr>
              <a:t> مع         .</a:t>
            </a:r>
            <a:r>
              <a:rPr lang="en-US" altLang="zh-CN" sz="2000" dirty="0" smtClean="0">
                <a:solidFill>
                  <a:srgbClr val="0000FF"/>
                </a:solidFill>
                <a:latin typeface="Times New Roman" pitchFamily="18" charset="0"/>
                <a:ea typeface="SimSun" pitchFamily="2" charset="-122"/>
                <a:cs typeface="Times New Roman" pitchFamily="18" charset="0"/>
              </a:rPr>
              <a:t> </a:t>
            </a:r>
            <a:r>
              <a:rPr lang="ar-SA" altLang="zh-CN" sz="2000" dirty="0" smtClean="0">
                <a:solidFill>
                  <a:srgbClr val="0000FF"/>
                </a:solidFill>
                <a:latin typeface="Times New Roman" pitchFamily="18" charset="0"/>
                <a:ea typeface="SimSun" pitchFamily="2" charset="-122"/>
                <a:cs typeface="Times New Roman" pitchFamily="18" charset="0"/>
              </a:rPr>
              <a:t>العرض مرن في حالة (3</a:t>
            </a:r>
            <a:r>
              <a:rPr lang="en-US" altLang="zh-CN" sz="2000" dirty="0" smtClean="0">
                <a:solidFill>
                  <a:srgbClr val="0000FF"/>
                </a:solidFill>
                <a:latin typeface="Times New Roman" pitchFamily="18" charset="0"/>
                <a:ea typeface="SimSun" pitchFamily="2" charset="-122"/>
                <a:cs typeface="Times New Roman" pitchFamily="18" charset="0"/>
              </a:rPr>
              <a:t>S</a:t>
            </a:r>
            <a:r>
              <a:rPr lang="en-US" altLang="zh-CN" sz="2000" baseline="-25000" dirty="0" smtClean="0">
                <a:solidFill>
                  <a:srgbClr val="0000FF"/>
                </a:solidFill>
                <a:latin typeface="Times New Roman" pitchFamily="18" charset="0"/>
                <a:ea typeface="SimSun" pitchFamily="2" charset="-122"/>
                <a:cs typeface="Times New Roman" pitchFamily="18" charset="0"/>
              </a:rPr>
              <a:t>1</a:t>
            </a:r>
            <a:r>
              <a:rPr lang="en-US" altLang="zh-CN" sz="2000" dirty="0" smtClean="0">
                <a:solidFill>
                  <a:srgbClr val="0000FF"/>
                </a:solidFill>
                <a:latin typeface="Times New Roman" pitchFamily="18" charset="0"/>
                <a:ea typeface="SimSun" pitchFamily="2" charset="-122"/>
                <a:cs typeface="Times New Roman" pitchFamily="18" charset="0"/>
              </a:rPr>
              <a:t>;</a:t>
            </a:r>
            <a:r>
              <a:rPr lang="ar-BH" altLang="zh-CN" sz="2000" dirty="0" smtClean="0">
                <a:solidFill>
                  <a:srgbClr val="0000FF"/>
                </a:solidFill>
                <a:latin typeface="Times New Roman" pitchFamily="18" charset="0"/>
                <a:ea typeface="SimSun" pitchFamily="2" charset="-122"/>
                <a:cs typeface="Times New Roman" pitchFamily="18" charset="0"/>
              </a:rPr>
              <a:t>)</a:t>
            </a:r>
            <a:r>
              <a:rPr lang="en-US" altLang="zh-CN" sz="2000" dirty="0" smtClean="0">
                <a:solidFill>
                  <a:srgbClr val="0000FF"/>
                </a:solidFill>
                <a:latin typeface="Times New Roman" pitchFamily="18" charset="0"/>
                <a:ea typeface="SimSun" pitchFamily="2" charset="-122"/>
                <a:cs typeface="Times New Roman" pitchFamily="18" charset="0"/>
              </a:rPr>
              <a:t> </a:t>
            </a:r>
            <a:r>
              <a:rPr lang="ar-SA" altLang="zh-CN" sz="2000" dirty="0" smtClean="0">
                <a:solidFill>
                  <a:srgbClr val="0000FF"/>
                </a:solidFill>
                <a:latin typeface="Times New Roman" pitchFamily="18" charset="0"/>
                <a:ea typeface="SimSun" pitchFamily="2" charset="-122"/>
                <a:cs typeface="Times New Roman" pitchFamily="18" charset="0"/>
              </a:rPr>
              <a:t> مع          والعرض غير مرن في حالة (3</a:t>
            </a:r>
            <a:r>
              <a:rPr lang="en-US" altLang="zh-CN" sz="2000" dirty="0" smtClean="0">
                <a:solidFill>
                  <a:srgbClr val="0000FF"/>
                </a:solidFill>
                <a:latin typeface="Times New Roman" pitchFamily="18" charset="0"/>
                <a:ea typeface="SimSun" pitchFamily="2" charset="-122"/>
                <a:cs typeface="Times New Roman" pitchFamily="18" charset="0"/>
              </a:rPr>
              <a:t>S</a:t>
            </a:r>
            <a:r>
              <a:rPr lang="en-US" altLang="zh-CN" sz="2000" baseline="-25000" dirty="0" smtClean="0">
                <a:solidFill>
                  <a:srgbClr val="0000FF"/>
                </a:solidFill>
                <a:latin typeface="Times New Roman" pitchFamily="18" charset="0"/>
                <a:ea typeface="SimSun" pitchFamily="2" charset="-122"/>
                <a:cs typeface="Times New Roman" pitchFamily="18" charset="0"/>
              </a:rPr>
              <a:t>2</a:t>
            </a:r>
            <a:r>
              <a:rPr lang="en-US" altLang="zh-CN" sz="2000" dirty="0" smtClean="0">
                <a:solidFill>
                  <a:srgbClr val="0000FF"/>
                </a:solidFill>
                <a:latin typeface="Times New Roman" pitchFamily="18" charset="0"/>
                <a:ea typeface="SimSun" pitchFamily="2" charset="-122"/>
                <a:cs typeface="Times New Roman" pitchFamily="18" charset="0"/>
              </a:rPr>
              <a:t>;</a:t>
            </a:r>
            <a:r>
              <a:rPr lang="ar-BH" altLang="zh-CN" sz="2000" dirty="0" smtClean="0">
                <a:solidFill>
                  <a:srgbClr val="0000FF"/>
                </a:solidFill>
                <a:latin typeface="Times New Roman" pitchFamily="18" charset="0"/>
                <a:ea typeface="SimSun" pitchFamily="2" charset="-122"/>
                <a:cs typeface="Times New Roman" pitchFamily="18" charset="0"/>
              </a:rPr>
              <a:t>)</a:t>
            </a:r>
            <a:r>
              <a:rPr lang="ar-SA" altLang="zh-CN" sz="2000" dirty="0" smtClean="0">
                <a:solidFill>
                  <a:srgbClr val="0000FF"/>
                </a:solidFill>
                <a:latin typeface="Times New Roman" pitchFamily="18" charset="0"/>
                <a:ea typeface="SimSun" pitchFamily="2" charset="-122"/>
                <a:cs typeface="Times New Roman" pitchFamily="18" charset="0"/>
              </a:rPr>
              <a:t> مع           .</a:t>
            </a:r>
            <a:endParaRPr lang="en-US" sz="2000" dirty="0">
              <a:solidFill>
                <a:srgbClr val="0000FF"/>
              </a:solidFill>
              <a:ea typeface="SimSun" pitchFamily="2" charset="-122"/>
            </a:endParaRPr>
          </a:p>
        </p:txBody>
      </p:sp>
      <p:sp>
        <p:nvSpPr>
          <p:cNvPr id="20502" name="Text Box 22"/>
          <p:cNvSpPr txBox="1">
            <a:spLocks noChangeArrowheads="1"/>
          </p:cNvSpPr>
          <p:nvPr/>
        </p:nvSpPr>
        <p:spPr bwMode="auto">
          <a:xfrm>
            <a:off x="2133600" y="914400"/>
            <a:ext cx="784225" cy="5334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(1)</a:t>
            </a:r>
            <a:endParaRPr lang="en-US" sz="3600" dirty="0"/>
          </a:p>
        </p:txBody>
      </p:sp>
      <p:sp>
        <p:nvSpPr>
          <p:cNvPr id="20503" name="Text Box 23"/>
          <p:cNvSpPr txBox="1">
            <a:spLocks noChangeArrowheads="1"/>
          </p:cNvSpPr>
          <p:nvPr/>
        </p:nvSpPr>
        <p:spPr bwMode="auto">
          <a:xfrm>
            <a:off x="4724400" y="914400"/>
            <a:ext cx="784225" cy="5334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(2)</a:t>
            </a:r>
            <a:endParaRPr lang="en-US" sz="3600" dirty="0"/>
          </a:p>
        </p:txBody>
      </p:sp>
      <p:sp>
        <p:nvSpPr>
          <p:cNvPr id="20504" name="Text Box 24"/>
          <p:cNvSpPr txBox="1">
            <a:spLocks noChangeArrowheads="1"/>
          </p:cNvSpPr>
          <p:nvPr/>
        </p:nvSpPr>
        <p:spPr bwMode="auto">
          <a:xfrm>
            <a:off x="7620000" y="990600"/>
            <a:ext cx="784225" cy="533400"/>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(3)</a:t>
            </a:r>
            <a:endParaRPr lang="en-US" sz="3600" dirty="0"/>
          </a:p>
        </p:txBody>
      </p:sp>
      <p:sp>
        <p:nvSpPr>
          <p:cNvPr id="20505"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5" name="Line 10"/>
          <p:cNvSpPr>
            <a:spLocks noChangeShapeType="1"/>
          </p:cNvSpPr>
          <p:nvPr/>
        </p:nvSpPr>
        <p:spPr bwMode="auto">
          <a:xfrm flipV="1">
            <a:off x="7086600" y="2057400"/>
            <a:ext cx="1600200" cy="1905000"/>
          </a:xfrm>
          <a:prstGeom prst="line">
            <a:avLst/>
          </a:prstGeom>
          <a:noFill/>
          <a:ln w="12700">
            <a:solidFill>
              <a:srgbClr val="FF0000"/>
            </a:solidFill>
            <a:round/>
            <a:headEnd/>
            <a:tailEnd/>
          </a:ln>
          <a:effectLst/>
        </p:spPr>
        <p:txBody>
          <a:bodyPr/>
          <a:lstStyle/>
          <a:p>
            <a:endParaRPr lang="ar-SA"/>
          </a:p>
        </p:txBody>
      </p:sp>
      <p:sp>
        <p:nvSpPr>
          <p:cNvPr id="26" name="Line 10"/>
          <p:cNvSpPr>
            <a:spLocks noChangeShapeType="1"/>
          </p:cNvSpPr>
          <p:nvPr/>
        </p:nvSpPr>
        <p:spPr bwMode="auto">
          <a:xfrm flipV="1">
            <a:off x="7696200" y="2438400"/>
            <a:ext cx="1371600" cy="1600200"/>
          </a:xfrm>
          <a:prstGeom prst="line">
            <a:avLst/>
          </a:prstGeom>
          <a:noFill/>
          <a:ln w="12700">
            <a:solidFill>
              <a:srgbClr val="000000"/>
            </a:solidFill>
            <a:round/>
            <a:headEnd/>
            <a:tailEnd/>
          </a:ln>
          <a:effectLst/>
        </p:spPr>
        <p:txBody>
          <a:bodyPr/>
          <a:lstStyle/>
          <a:p>
            <a:endParaRPr lang="ar-SA"/>
          </a:p>
        </p:txBody>
      </p:sp>
      <p:sp>
        <p:nvSpPr>
          <p:cNvPr id="27" name="Line 10"/>
          <p:cNvSpPr>
            <a:spLocks noChangeShapeType="1"/>
          </p:cNvSpPr>
          <p:nvPr/>
        </p:nvSpPr>
        <p:spPr bwMode="auto">
          <a:xfrm flipV="1">
            <a:off x="7010400" y="1752600"/>
            <a:ext cx="1371600" cy="1600200"/>
          </a:xfrm>
          <a:prstGeom prst="line">
            <a:avLst/>
          </a:prstGeom>
          <a:noFill/>
          <a:ln w="12700">
            <a:solidFill>
              <a:srgbClr val="000000"/>
            </a:solidFill>
            <a:round/>
            <a:headEnd/>
            <a:tailEnd/>
          </a:ln>
          <a:effectLst/>
        </p:spPr>
        <p:txBody>
          <a:bodyPr/>
          <a:lstStyle/>
          <a:p>
            <a:endParaRPr lang="ar-SA"/>
          </a:p>
        </p:txBody>
      </p:sp>
      <p:sp>
        <p:nvSpPr>
          <p:cNvPr id="28" name="Text Box 20"/>
          <p:cNvSpPr txBox="1">
            <a:spLocks noChangeArrowheads="1"/>
          </p:cNvSpPr>
          <p:nvPr/>
        </p:nvSpPr>
        <p:spPr bwMode="auto">
          <a:xfrm>
            <a:off x="8991600" y="2057400"/>
            <a:ext cx="533400" cy="4556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S</a:t>
            </a:r>
            <a:r>
              <a:rPr lang="en-US" altLang="zh-CN" sz="2400" baseline="-25000" dirty="0" smtClean="0">
                <a:latin typeface="Times New Roman" pitchFamily="18" charset="0"/>
                <a:ea typeface="SimSun" pitchFamily="2" charset="-122"/>
              </a:rPr>
              <a:t>2</a:t>
            </a:r>
            <a:endParaRPr lang="en-US" sz="3600" baseline="-25000" dirty="0"/>
          </a:p>
        </p:txBody>
      </p:sp>
      <p:sp>
        <p:nvSpPr>
          <p:cNvPr id="29" name="Text Box 20"/>
          <p:cNvSpPr txBox="1">
            <a:spLocks noChangeArrowheads="1"/>
          </p:cNvSpPr>
          <p:nvPr/>
        </p:nvSpPr>
        <p:spPr bwMode="auto">
          <a:xfrm>
            <a:off x="8229600" y="1447800"/>
            <a:ext cx="533400" cy="455613"/>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S</a:t>
            </a:r>
            <a:r>
              <a:rPr lang="en-US" altLang="zh-CN" sz="2400" baseline="-25000" dirty="0" smtClean="0">
                <a:latin typeface="Times New Roman" pitchFamily="18" charset="0"/>
                <a:ea typeface="SimSun" pitchFamily="2" charset="-122"/>
              </a:rPr>
              <a:t>1</a:t>
            </a:r>
            <a:endParaRPr lang="en-US" sz="3600" baseline="-25000" dirty="0"/>
          </a:p>
        </p:txBody>
      </p:sp>
      <p:sp>
        <p:nvSpPr>
          <p:cNvPr id="30" name="Line 11"/>
          <p:cNvSpPr>
            <a:spLocks noChangeShapeType="1"/>
          </p:cNvSpPr>
          <p:nvPr/>
        </p:nvSpPr>
        <p:spPr bwMode="auto">
          <a:xfrm>
            <a:off x="6934200" y="2895600"/>
            <a:ext cx="1764506" cy="1588"/>
          </a:xfrm>
          <a:prstGeom prst="line">
            <a:avLst/>
          </a:prstGeom>
          <a:noFill/>
          <a:ln w="9525">
            <a:solidFill>
              <a:srgbClr val="000000"/>
            </a:solidFill>
            <a:prstDash val="dash"/>
            <a:round/>
            <a:headEnd/>
            <a:tailEnd/>
          </a:ln>
          <a:effectLst/>
        </p:spPr>
        <p:txBody>
          <a:bodyPr/>
          <a:lstStyle/>
          <a:p>
            <a:endParaRPr lang="ar-SA"/>
          </a:p>
        </p:txBody>
      </p:sp>
      <p:sp>
        <p:nvSpPr>
          <p:cNvPr id="31" name="Text Box 5"/>
          <p:cNvSpPr txBox="1">
            <a:spLocks noChangeArrowheads="1"/>
          </p:cNvSpPr>
          <p:nvPr/>
        </p:nvSpPr>
        <p:spPr bwMode="auto">
          <a:xfrm>
            <a:off x="6172200" y="2590800"/>
            <a:ext cx="710935" cy="427038"/>
          </a:xfrm>
          <a:prstGeom prst="rect">
            <a:avLst/>
          </a:prstGeom>
          <a:noFill/>
          <a:ln w="9525">
            <a:noFill/>
            <a:miter lim="800000"/>
            <a:headEnd/>
            <a:tailEnd/>
          </a:ln>
        </p:spPr>
        <p:txBody>
          <a:bodyPr/>
          <a:lstStyle/>
          <a:p>
            <a:pPr algn="r" rtl="1"/>
            <a:r>
              <a:rPr lang="en-US" altLang="zh-CN" sz="2000" dirty="0">
                <a:latin typeface="Times New Roman" pitchFamily="18" charset="0"/>
                <a:ea typeface="SimSun" pitchFamily="2" charset="-122"/>
              </a:rPr>
              <a:t>   </a:t>
            </a:r>
            <a:r>
              <a:rPr lang="en-US" altLang="zh-CN" sz="2000" dirty="0" smtClean="0">
                <a:latin typeface="Times New Roman" pitchFamily="18" charset="0"/>
                <a:ea typeface="SimSun" pitchFamily="2" charset="-122"/>
              </a:rPr>
              <a:t>p</a:t>
            </a:r>
            <a:r>
              <a:rPr lang="en-US" altLang="zh-CN" sz="2000" baseline="30000" dirty="0" smtClean="0">
                <a:latin typeface="Times New Roman" pitchFamily="18" charset="0"/>
                <a:ea typeface="SimSun" pitchFamily="2" charset="-122"/>
              </a:rPr>
              <a:t>*</a:t>
            </a:r>
            <a:endParaRPr lang="en-US" sz="2000" dirty="0"/>
          </a:p>
        </p:txBody>
      </p:sp>
      <p:sp>
        <p:nvSpPr>
          <p:cNvPr id="33" name="Line 10"/>
          <p:cNvSpPr>
            <a:spLocks noChangeShapeType="1"/>
          </p:cNvSpPr>
          <p:nvPr/>
        </p:nvSpPr>
        <p:spPr bwMode="auto">
          <a:xfrm>
            <a:off x="7391400" y="2895599"/>
            <a:ext cx="0" cy="1219201"/>
          </a:xfrm>
          <a:prstGeom prst="line">
            <a:avLst/>
          </a:prstGeom>
          <a:noFill/>
          <a:ln w="9525">
            <a:solidFill>
              <a:srgbClr val="000000"/>
            </a:solidFill>
            <a:prstDash val="dash"/>
            <a:round/>
            <a:headEnd/>
            <a:tailEnd/>
          </a:ln>
          <a:effectLst/>
        </p:spPr>
        <p:txBody>
          <a:bodyPr/>
          <a:lstStyle/>
          <a:p>
            <a:endParaRPr lang="ar-SA"/>
          </a:p>
        </p:txBody>
      </p:sp>
      <p:sp>
        <p:nvSpPr>
          <p:cNvPr id="36" name="Line 10"/>
          <p:cNvSpPr>
            <a:spLocks noChangeShapeType="1"/>
          </p:cNvSpPr>
          <p:nvPr/>
        </p:nvSpPr>
        <p:spPr bwMode="auto">
          <a:xfrm>
            <a:off x="8001000" y="2895600"/>
            <a:ext cx="0" cy="1219201"/>
          </a:xfrm>
          <a:prstGeom prst="line">
            <a:avLst/>
          </a:prstGeom>
          <a:noFill/>
          <a:ln w="9525">
            <a:solidFill>
              <a:srgbClr val="000000"/>
            </a:solidFill>
            <a:prstDash val="dash"/>
            <a:round/>
            <a:headEnd/>
            <a:tailEnd/>
          </a:ln>
          <a:effectLst/>
        </p:spPr>
        <p:txBody>
          <a:bodyPr/>
          <a:lstStyle/>
          <a:p>
            <a:endParaRPr lang="ar-SA"/>
          </a:p>
        </p:txBody>
      </p:sp>
      <p:sp>
        <p:nvSpPr>
          <p:cNvPr id="37" name="Line 10"/>
          <p:cNvSpPr>
            <a:spLocks noChangeShapeType="1"/>
          </p:cNvSpPr>
          <p:nvPr/>
        </p:nvSpPr>
        <p:spPr bwMode="auto">
          <a:xfrm>
            <a:off x="8686800" y="2895600"/>
            <a:ext cx="0" cy="1219201"/>
          </a:xfrm>
          <a:prstGeom prst="line">
            <a:avLst/>
          </a:prstGeom>
          <a:noFill/>
          <a:ln w="9525">
            <a:solidFill>
              <a:srgbClr val="000000"/>
            </a:solidFill>
            <a:prstDash val="dash"/>
            <a:round/>
            <a:headEnd/>
            <a:tailEnd/>
          </a:ln>
          <a:effectLst/>
        </p:spPr>
        <p:txBody>
          <a:bodyPr/>
          <a:lstStyle/>
          <a:p>
            <a:endParaRPr lang="ar-SA"/>
          </a:p>
        </p:txBody>
      </p:sp>
      <p:sp>
        <p:nvSpPr>
          <p:cNvPr id="39" name="Rectangle 38"/>
          <p:cNvSpPr/>
          <p:nvPr/>
        </p:nvSpPr>
        <p:spPr>
          <a:xfrm>
            <a:off x="7696200" y="4038600"/>
            <a:ext cx="510934" cy="369332"/>
          </a:xfrm>
          <a:prstGeom prst="rect">
            <a:avLst/>
          </a:prstGeom>
        </p:spPr>
        <p:txBody>
          <a:bodyPr wrap="square">
            <a:spAutoFit/>
          </a:bodyPr>
          <a:lstStyle/>
          <a:p>
            <a:r>
              <a:rPr lang="en-US" altLang="zh-CN" b="1" dirty="0" smtClean="0">
                <a:latin typeface="Times New Roman" pitchFamily="18" charset="0"/>
                <a:ea typeface="SimSun" pitchFamily="2" charset="-122"/>
              </a:rPr>
              <a:t> </a:t>
            </a:r>
            <a:r>
              <a:rPr lang="en-US" altLang="zh-CN" dirty="0" smtClean="0">
                <a:latin typeface="Times New Roman" pitchFamily="18" charset="0"/>
                <a:ea typeface="SimSun" pitchFamily="2" charset="-122"/>
              </a:rPr>
              <a:t>x</a:t>
            </a:r>
            <a:r>
              <a:rPr lang="en-US" altLang="zh-CN" baseline="-25000" dirty="0" smtClean="0">
                <a:latin typeface="Times New Roman" pitchFamily="18" charset="0"/>
                <a:ea typeface="SimSun" pitchFamily="2" charset="-122"/>
              </a:rPr>
              <a:t>0</a:t>
            </a:r>
            <a:endParaRPr lang="en-US" baseline="-25000" dirty="0"/>
          </a:p>
        </p:txBody>
      </p:sp>
      <p:sp>
        <p:nvSpPr>
          <p:cNvPr id="40" name="Rectangle 39"/>
          <p:cNvSpPr/>
          <p:nvPr/>
        </p:nvSpPr>
        <p:spPr>
          <a:xfrm>
            <a:off x="7086600" y="4038600"/>
            <a:ext cx="510934" cy="369332"/>
          </a:xfrm>
          <a:prstGeom prst="rect">
            <a:avLst/>
          </a:prstGeom>
        </p:spPr>
        <p:txBody>
          <a:bodyPr wrap="square">
            <a:spAutoFit/>
          </a:bodyPr>
          <a:lstStyle/>
          <a:p>
            <a:r>
              <a:rPr lang="en-US" altLang="zh-CN" b="1" dirty="0" smtClean="0">
                <a:latin typeface="Times New Roman" pitchFamily="18" charset="0"/>
                <a:ea typeface="SimSun" pitchFamily="2" charset="-122"/>
              </a:rPr>
              <a:t> </a:t>
            </a:r>
            <a:r>
              <a:rPr lang="en-US" altLang="zh-CN" dirty="0" smtClean="0">
                <a:latin typeface="Times New Roman" pitchFamily="18" charset="0"/>
                <a:ea typeface="SimSun" pitchFamily="2" charset="-122"/>
              </a:rPr>
              <a:t>x</a:t>
            </a:r>
            <a:r>
              <a:rPr lang="en-US" altLang="zh-CN" baseline="-25000" dirty="0" smtClean="0">
                <a:latin typeface="Times New Roman" pitchFamily="18" charset="0"/>
                <a:ea typeface="SimSun" pitchFamily="2" charset="-122"/>
              </a:rPr>
              <a:t>1</a:t>
            </a:r>
            <a:endParaRPr lang="en-US" baseline="-25000" dirty="0"/>
          </a:p>
        </p:txBody>
      </p:sp>
      <p:sp>
        <p:nvSpPr>
          <p:cNvPr id="41" name="Rectangle 40"/>
          <p:cNvSpPr/>
          <p:nvPr/>
        </p:nvSpPr>
        <p:spPr>
          <a:xfrm>
            <a:off x="8382000" y="4038600"/>
            <a:ext cx="510934" cy="369332"/>
          </a:xfrm>
          <a:prstGeom prst="rect">
            <a:avLst/>
          </a:prstGeom>
        </p:spPr>
        <p:txBody>
          <a:bodyPr wrap="square">
            <a:spAutoFit/>
          </a:bodyPr>
          <a:lstStyle/>
          <a:p>
            <a:r>
              <a:rPr lang="en-US" altLang="zh-CN" b="1" dirty="0" smtClean="0">
                <a:latin typeface="Times New Roman" pitchFamily="18" charset="0"/>
                <a:ea typeface="SimSun" pitchFamily="2" charset="-122"/>
              </a:rPr>
              <a:t> </a:t>
            </a:r>
            <a:r>
              <a:rPr lang="en-US" altLang="zh-CN" dirty="0" smtClean="0">
                <a:latin typeface="Times New Roman" pitchFamily="18" charset="0"/>
                <a:ea typeface="SimSun" pitchFamily="2" charset="-122"/>
              </a:rPr>
              <a:t>x</a:t>
            </a:r>
            <a:r>
              <a:rPr lang="en-US" altLang="zh-CN" baseline="-25000" dirty="0" smtClean="0">
                <a:latin typeface="Times New Roman" pitchFamily="18" charset="0"/>
                <a:ea typeface="SimSun" pitchFamily="2" charset="-122"/>
              </a:rPr>
              <a:t>2</a:t>
            </a:r>
            <a:endParaRPr lang="en-US" baseline="-25000" dirty="0"/>
          </a:p>
        </p:txBody>
      </p:sp>
      <p:graphicFrame>
        <p:nvGraphicFramePr>
          <p:cNvPr id="58370" name="Object 2"/>
          <p:cNvGraphicFramePr>
            <a:graphicFrameLocks noChangeAspect="1"/>
          </p:cNvGraphicFramePr>
          <p:nvPr/>
        </p:nvGraphicFramePr>
        <p:xfrm>
          <a:off x="1330325" y="4800600"/>
          <a:ext cx="574675" cy="381000"/>
        </p:xfrm>
        <a:graphic>
          <a:graphicData uri="http://schemas.openxmlformats.org/presentationml/2006/ole">
            <p:oleObj spid="_x0000_s58370" name="معادلة" r:id="rId4" imgW="431640" imgH="215640" progId="Equation.3">
              <p:embed/>
            </p:oleObj>
          </a:graphicData>
        </a:graphic>
      </p:graphicFrame>
      <p:graphicFrame>
        <p:nvGraphicFramePr>
          <p:cNvPr id="58371" name="Object 3"/>
          <p:cNvGraphicFramePr>
            <a:graphicFrameLocks noChangeAspect="1"/>
          </p:cNvGraphicFramePr>
          <p:nvPr/>
        </p:nvGraphicFramePr>
        <p:xfrm>
          <a:off x="2743200" y="5105400"/>
          <a:ext cx="574675" cy="381000"/>
        </p:xfrm>
        <a:graphic>
          <a:graphicData uri="http://schemas.openxmlformats.org/presentationml/2006/ole">
            <p:oleObj spid="_x0000_s58371" name="معادلة" r:id="rId5" imgW="431640" imgH="215640" progId="Equation.3">
              <p:embed/>
            </p:oleObj>
          </a:graphicData>
        </a:graphic>
      </p:graphicFrame>
      <p:graphicFrame>
        <p:nvGraphicFramePr>
          <p:cNvPr id="58372" name="Object 4"/>
          <p:cNvGraphicFramePr>
            <a:graphicFrameLocks noChangeAspect="1"/>
          </p:cNvGraphicFramePr>
          <p:nvPr/>
        </p:nvGraphicFramePr>
        <p:xfrm>
          <a:off x="6553200" y="5105400"/>
          <a:ext cx="574675" cy="381000"/>
        </p:xfrm>
        <a:graphic>
          <a:graphicData uri="http://schemas.openxmlformats.org/presentationml/2006/ole">
            <p:oleObj spid="_x0000_s58372" name="معادلة" r:id="rId6" imgW="431640" imgH="21564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4223</TotalTime>
  <Words>903</Words>
  <Application>Microsoft Office PowerPoint</Application>
  <PresentationFormat>A4 Paper (210x297 mm)‎</PresentationFormat>
  <Paragraphs>219</Paragraphs>
  <Slides>21</Slides>
  <Notes>6</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21</vt:i4>
      </vt:variant>
    </vt:vector>
  </HeadingPairs>
  <TitlesOfParts>
    <vt:vector size="23" baseType="lpstr">
      <vt:lpstr>Office Theme</vt:lpstr>
      <vt:lpstr>معادلة</vt:lpstr>
      <vt:lpstr>الشريحة 1</vt:lpstr>
      <vt:lpstr>المحاضرة السادسة</vt:lpstr>
      <vt:lpstr>عناصر المحاضرة 6</vt:lpstr>
      <vt:lpstr>مرونة الطلب تجاه الأسعار</vt:lpstr>
      <vt:lpstr>الشريحة 5</vt:lpstr>
      <vt:lpstr>قياس المرونة الطلب-السعر</vt:lpstr>
      <vt:lpstr>   </vt:lpstr>
      <vt:lpstr>الشريحة 8</vt:lpstr>
      <vt:lpstr>العوامل المحددة لمرونة الطلب-السعر</vt:lpstr>
      <vt:lpstr>الشريحة 10</vt:lpstr>
      <vt:lpstr>الطلب ذو المرونة الثابتة</vt:lpstr>
      <vt:lpstr>الشريحة 12</vt:lpstr>
      <vt:lpstr>التغير في الإيراد الكلي ومرونة الطلب</vt:lpstr>
      <vt:lpstr>التغير في الإيراد الكلي ومرونة الطلب</vt:lpstr>
      <vt:lpstr>الشريحة 15</vt:lpstr>
      <vt:lpstr>مرونة الطلب-السعر التقاطعية</vt:lpstr>
      <vt:lpstr>مرونة الطلب-الدخل</vt:lpstr>
      <vt:lpstr>مرونة العرض-السعر</vt:lpstr>
      <vt:lpstr>العرض ذو المرونة المحددة</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417</cp:revision>
  <dcterms:created xsi:type="dcterms:W3CDTF">2009-10-14T19:14:34Z</dcterms:created>
  <dcterms:modified xsi:type="dcterms:W3CDTF">2011-03-28T13:30:06Z</dcterms:modified>
</cp:coreProperties>
</file>