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7" d="100"/>
          <a:sy n="67" d="100"/>
        </p:scale>
        <p:origin x="-606"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2D09149-51EE-459F-AF44-C96F5F2EB654}"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EC92EF67-C9B0-45DA-8F2F-3ED0FF2D59E5}">
      <dgm:prSet custT="1"/>
      <dgm:spPr/>
      <dgm:t>
        <a:bodyPr/>
        <a:lstStyle/>
        <a:p>
          <a:pPr rtl="1"/>
          <a:r>
            <a:rPr lang="ar-SA" sz="3600" dirty="0" smtClean="0"/>
            <a:t>تشمل دراسة مقرر مبادئ القانون على:</a:t>
          </a:r>
          <a:endParaRPr lang="en-US" sz="3600" dirty="0"/>
        </a:p>
      </dgm:t>
    </dgm:pt>
    <dgm:pt modelId="{0143B5CF-DA03-43BE-AEF9-55D5AF004A4A}" type="parTrans" cxnId="{84C2D6D5-BDE6-42E6-B95F-98AEF3D87B6C}">
      <dgm:prSet/>
      <dgm:spPr/>
      <dgm:t>
        <a:bodyPr/>
        <a:lstStyle/>
        <a:p>
          <a:endParaRPr lang="en-US"/>
        </a:p>
      </dgm:t>
    </dgm:pt>
    <dgm:pt modelId="{8F01E3BF-31E1-44AA-A8AB-EDFF15A85BCD}" type="sibTrans" cxnId="{84C2D6D5-BDE6-42E6-B95F-98AEF3D87B6C}">
      <dgm:prSet/>
      <dgm:spPr/>
      <dgm:t>
        <a:bodyPr/>
        <a:lstStyle/>
        <a:p>
          <a:endParaRPr lang="en-US"/>
        </a:p>
      </dgm:t>
    </dgm:pt>
    <dgm:pt modelId="{6FB771FE-A05A-415B-8282-60CD0E23B750}">
      <dgm:prSet custT="1"/>
      <dgm:spPr/>
      <dgm:t>
        <a:bodyPr/>
        <a:lstStyle/>
        <a:p>
          <a:pPr rtl="1"/>
          <a:r>
            <a:rPr lang="ar-SA" sz="6600" dirty="0" smtClean="0"/>
            <a:t>1. نظرية القانون </a:t>
          </a:r>
          <a:endParaRPr lang="ar-SA" sz="6600" dirty="0"/>
        </a:p>
      </dgm:t>
    </dgm:pt>
    <dgm:pt modelId="{7D2F71C0-92CC-4DCF-BB94-614543DAB225}" type="parTrans" cxnId="{9677F594-7B5E-4F1C-9A3A-8B104F054F59}">
      <dgm:prSet/>
      <dgm:spPr/>
      <dgm:t>
        <a:bodyPr/>
        <a:lstStyle/>
        <a:p>
          <a:endParaRPr lang="en-US"/>
        </a:p>
      </dgm:t>
    </dgm:pt>
    <dgm:pt modelId="{FDEEB6E1-2CC3-4905-8D68-1889592326E8}" type="sibTrans" cxnId="{9677F594-7B5E-4F1C-9A3A-8B104F054F59}">
      <dgm:prSet/>
      <dgm:spPr/>
      <dgm:t>
        <a:bodyPr/>
        <a:lstStyle/>
        <a:p>
          <a:endParaRPr lang="en-US"/>
        </a:p>
      </dgm:t>
    </dgm:pt>
    <dgm:pt modelId="{0C05BD14-100C-4B4A-9775-A5605EA66448}">
      <dgm:prSet/>
      <dgm:spPr/>
      <dgm:t>
        <a:bodyPr/>
        <a:lstStyle/>
        <a:p>
          <a:pPr rtl="1"/>
          <a:r>
            <a:rPr lang="ar-SA" dirty="0" smtClean="0"/>
            <a:t>2. نظرية الحق</a:t>
          </a:r>
          <a:endParaRPr lang="ar-SA" dirty="0"/>
        </a:p>
      </dgm:t>
    </dgm:pt>
    <dgm:pt modelId="{2361DB25-F849-4AE4-B3B6-8159D8DA98F9}" type="parTrans" cxnId="{23FE026B-8615-45D2-8D3F-2E82CE1FB623}">
      <dgm:prSet/>
      <dgm:spPr/>
      <dgm:t>
        <a:bodyPr/>
        <a:lstStyle/>
        <a:p>
          <a:endParaRPr lang="en-US"/>
        </a:p>
      </dgm:t>
    </dgm:pt>
    <dgm:pt modelId="{700D7536-0CBD-405A-8B1E-697772C0E0AB}" type="sibTrans" cxnId="{23FE026B-8615-45D2-8D3F-2E82CE1FB623}">
      <dgm:prSet/>
      <dgm:spPr/>
      <dgm:t>
        <a:bodyPr/>
        <a:lstStyle/>
        <a:p>
          <a:endParaRPr lang="en-US"/>
        </a:p>
      </dgm:t>
    </dgm:pt>
    <dgm:pt modelId="{9CF90C95-80A2-49F0-82F3-A8ACEC7F759A}" type="pres">
      <dgm:prSet presAssocID="{B2D09149-51EE-459F-AF44-C96F5F2EB654}" presName="outerComposite" presStyleCnt="0">
        <dgm:presLayoutVars>
          <dgm:chMax val="5"/>
          <dgm:dir/>
          <dgm:resizeHandles val="exact"/>
        </dgm:presLayoutVars>
      </dgm:prSet>
      <dgm:spPr/>
      <dgm:t>
        <a:bodyPr/>
        <a:lstStyle/>
        <a:p>
          <a:endParaRPr lang="en-US"/>
        </a:p>
      </dgm:t>
    </dgm:pt>
    <dgm:pt modelId="{36737972-AB0F-4C91-928C-798F63F5D5EF}" type="pres">
      <dgm:prSet presAssocID="{B2D09149-51EE-459F-AF44-C96F5F2EB654}" presName="dummyMaxCanvas" presStyleCnt="0">
        <dgm:presLayoutVars/>
      </dgm:prSet>
      <dgm:spPr/>
    </dgm:pt>
    <dgm:pt modelId="{45F56503-74FE-4D35-8C18-2590FE33220A}" type="pres">
      <dgm:prSet presAssocID="{B2D09149-51EE-459F-AF44-C96F5F2EB654}" presName="ThreeNodes_1" presStyleLbl="node1" presStyleIdx="0" presStyleCnt="3">
        <dgm:presLayoutVars>
          <dgm:bulletEnabled val="1"/>
        </dgm:presLayoutVars>
      </dgm:prSet>
      <dgm:spPr/>
      <dgm:t>
        <a:bodyPr/>
        <a:lstStyle/>
        <a:p>
          <a:endParaRPr lang="en-US"/>
        </a:p>
      </dgm:t>
    </dgm:pt>
    <dgm:pt modelId="{6F0C2853-DF7E-4712-9B3B-769C066F4E68}" type="pres">
      <dgm:prSet presAssocID="{B2D09149-51EE-459F-AF44-C96F5F2EB654}" presName="ThreeNodes_2" presStyleLbl="node1" presStyleIdx="1" presStyleCnt="3">
        <dgm:presLayoutVars>
          <dgm:bulletEnabled val="1"/>
        </dgm:presLayoutVars>
      </dgm:prSet>
      <dgm:spPr/>
      <dgm:t>
        <a:bodyPr/>
        <a:lstStyle/>
        <a:p>
          <a:endParaRPr lang="en-US"/>
        </a:p>
      </dgm:t>
    </dgm:pt>
    <dgm:pt modelId="{BECD9883-F6D2-45AC-8E38-174FA3178978}" type="pres">
      <dgm:prSet presAssocID="{B2D09149-51EE-459F-AF44-C96F5F2EB654}" presName="ThreeNodes_3" presStyleLbl="node1" presStyleIdx="2" presStyleCnt="3">
        <dgm:presLayoutVars>
          <dgm:bulletEnabled val="1"/>
        </dgm:presLayoutVars>
      </dgm:prSet>
      <dgm:spPr/>
      <dgm:t>
        <a:bodyPr/>
        <a:lstStyle/>
        <a:p>
          <a:endParaRPr lang="en-US"/>
        </a:p>
      </dgm:t>
    </dgm:pt>
    <dgm:pt modelId="{7938A99D-56A1-4C5E-B3E7-9BF9A89B08DD}" type="pres">
      <dgm:prSet presAssocID="{B2D09149-51EE-459F-AF44-C96F5F2EB654}" presName="ThreeConn_1-2" presStyleLbl="fgAccFollowNode1" presStyleIdx="0" presStyleCnt="2">
        <dgm:presLayoutVars>
          <dgm:bulletEnabled val="1"/>
        </dgm:presLayoutVars>
      </dgm:prSet>
      <dgm:spPr/>
      <dgm:t>
        <a:bodyPr/>
        <a:lstStyle/>
        <a:p>
          <a:endParaRPr lang="en-US"/>
        </a:p>
      </dgm:t>
    </dgm:pt>
    <dgm:pt modelId="{0761CB40-DBF6-499E-8856-5D33B4EFE735}" type="pres">
      <dgm:prSet presAssocID="{B2D09149-51EE-459F-AF44-C96F5F2EB654}" presName="ThreeConn_2-3" presStyleLbl="fgAccFollowNode1" presStyleIdx="1" presStyleCnt="2">
        <dgm:presLayoutVars>
          <dgm:bulletEnabled val="1"/>
        </dgm:presLayoutVars>
      </dgm:prSet>
      <dgm:spPr>
        <a:prstGeom prst="actionButtonBlank">
          <a:avLst/>
        </a:prstGeom>
      </dgm:spPr>
      <dgm:t>
        <a:bodyPr/>
        <a:lstStyle/>
        <a:p>
          <a:endParaRPr lang="en-US"/>
        </a:p>
      </dgm:t>
    </dgm:pt>
    <dgm:pt modelId="{8B63FF87-1415-44AA-ACB8-66451D61FED4}" type="pres">
      <dgm:prSet presAssocID="{B2D09149-51EE-459F-AF44-C96F5F2EB654}" presName="ThreeNodes_1_text" presStyleLbl="node1" presStyleIdx="2" presStyleCnt="3">
        <dgm:presLayoutVars>
          <dgm:bulletEnabled val="1"/>
        </dgm:presLayoutVars>
      </dgm:prSet>
      <dgm:spPr/>
      <dgm:t>
        <a:bodyPr/>
        <a:lstStyle/>
        <a:p>
          <a:endParaRPr lang="en-US"/>
        </a:p>
      </dgm:t>
    </dgm:pt>
    <dgm:pt modelId="{CC865F9C-73CE-411F-8283-2166BB085CFD}" type="pres">
      <dgm:prSet presAssocID="{B2D09149-51EE-459F-AF44-C96F5F2EB654}" presName="ThreeNodes_2_text" presStyleLbl="node1" presStyleIdx="2" presStyleCnt="3">
        <dgm:presLayoutVars>
          <dgm:bulletEnabled val="1"/>
        </dgm:presLayoutVars>
      </dgm:prSet>
      <dgm:spPr/>
      <dgm:t>
        <a:bodyPr/>
        <a:lstStyle/>
        <a:p>
          <a:endParaRPr lang="en-US"/>
        </a:p>
      </dgm:t>
    </dgm:pt>
    <dgm:pt modelId="{DAC2A49C-1C5D-4797-ADF0-0D6F36F913BA}" type="pres">
      <dgm:prSet presAssocID="{B2D09149-51EE-459F-AF44-C96F5F2EB654}" presName="ThreeNodes_3_text" presStyleLbl="node1" presStyleIdx="2" presStyleCnt="3">
        <dgm:presLayoutVars>
          <dgm:bulletEnabled val="1"/>
        </dgm:presLayoutVars>
      </dgm:prSet>
      <dgm:spPr/>
      <dgm:t>
        <a:bodyPr/>
        <a:lstStyle/>
        <a:p>
          <a:endParaRPr lang="en-US"/>
        </a:p>
      </dgm:t>
    </dgm:pt>
  </dgm:ptLst>
  <dgm:cxnLst>
    <dgm:cxn modelId="{4ED457D2-FC08-41A7-B003-2BF3F98965A7}" type="presOf" srcId="{B2D09149-51EE-459F-AF44-C96F5F2EB654}" destId="{9CF90C95-80A2-49F0-82F3-A8ACEC7F759A}" srcOrd="0" destOrd="0" presId="urn:microsoft.com/office/officeart/2005/8/layout/vProcess5"/>
    <dgm:cxn modelId="{84C2D6D5-BDE6-42E6-B95F-98AEF3D87B6C}" srcId="{B2D09149-51EE-459F-AF44-C96F5F2EB654}" destId="{EC92EF67-C9B0-45DA-8F2F-3ED0FF2D59E5}" srcOrd="0" destOrd="0" parTransId="{0143B5CF-DA03-43BE-AEF9-55D5AF004A4A}" sibTransId="{8F01E3BF-31E1-44AA-A8AB-EDFF15A85BCD}"/>
    <dgm:cxn modelId="{9677F594-7B5E-4F1C-9A3A-8B104F054F59}" srcId="{B2D09149-51EE-459F-AF44-C96F5F2EB654}" destId="{6FB771FE-A05A-415B-8282-60CD0E23B750}" srcOrd="1" destOrd="0" parTransId="{7D2F71C0-92CC-4DCF-BB94-614543DAB225}" sibTransId="{FDEEB6E1-2CC3-4905-8D68-1889592326E8}"/>
    <dgm:cxn modelId="{E8D7484A-6346-4B84-997E-6D9BAB65CADB}" type="presOf" srcId="{6FB771FE-A05A-415B-8282-60CD0E23B750}" destId="{CC865F9C-73CE-411F-8283-2166BB085CFD}" srcOrd="1" destOrd="0" presId="urn:microsoft.com/office/officeart/2005/8/layout/vProcess5"/>
    <dgm:cxn modelId="{C7575257-39C5-43D3-999C-61D1C40A7206}" type="presOf" srcId="{FDEEB6E1-2CC3-4905-8D68-1889592326E8}" destId="{0761CB40-DBF6-499E-8856-5D33B4EFE735}" srcOrd="0" destOrd="0" presId="urn:microsoft.com/office/officeart/2005/8/layout/vProcess5"/>
    <dgm:cxn modelId="{967338B6-8323-4951-B274-DB207C522D94}" type="presOf" srcId="{6FB771FE-A05A-415B-8282-60CD0E23B750}" destId="{6F0C2853-DF7E-4712-9B3B-769C066F4E68}" srcOrd="0" destOrd="0" presId="urn:microsoft.com/office/officeart/2005/8/layout/vProcess5"/>
    <dgm:cxn modelId="{23FE026B-8615-45D2-8D3F-2E82CE1FB623}" srcId="{B2D09149-51EE-459F-AF44-C96F5F2EB654}" destId="{0C05BD14-100C-4B4A-9775-A5605EA66448}" srcOrd="2" destOrd="0" parTransId="{2361DB25-F849-4AE4-B3B6-8159D8DA98F9}" sibTransId="{700D7536-0CBD-405A-8B1E-697772C0E0AB}"/>
    <dgm:cxn modelId="{AAD85CA9-98D7-4987-A0FE-907B825DD4B6}" type="presOf" srcId="{8F01E3BF-31E1-44AA-A8AB-EDFF15A85BCD}" destId="{7938A99D-56A1-4C5E-B3E7-9BF9A89B08DD}" srcOrd="0" destOrd="0" presId="urn:microsoft.com/office/officeart/2005/8/layout/vProcess5"/>
    <dgm:cxn modelId="{05E2A07D-501F-406D-8B1C-0F970450346B}" type="presOf" srcId="{EC92EF67-C9B0-45DA-8F2F-3ED0FF2D59E5}" destId="{8B63FF87-1415-44AA-ACB8-66451D61FED4}" srcOrd="1" destOrd="0" presId="urn:microsoft.com/office/officeart/2005/8/layout/vProcess5"/>
    <dgm:cxn modelId="{6BC73396-9F61-4A3B-9B6F-C1371FE11FB9}" type="presOf" srcId="{EC92EF67-C9B0-45DA-8F2F-3ED0FF2D59E5}" destId="{45F56503-74FE-4D35-8C18-2590FE33220A}" srcOrd="0" destOrd="0" presId="urn:microsoft.com/office/officeart/2005/8/layout/vProcess5"/>
    <dgm:cxn modelId="{113057F9-67F8-4316-90F3-BA81CE320D41}" type="presOf" srcId="{0C05BD14-100C-4B4A-9775-A5605EA66448}" destId="{DAC2A49C-1C5D-4797-ADF0-0D6F36F913BA}" srcOrd="1" destOrd="0" presId="urn:microsoft.com/office/officeart/2005/8/layout/vProcess5"/>
    <dgm:cxn modelId="{D46939DC-CFB4-4616-9288-B6729D586EA5}" type="presOf" srcId="{0C05BD14-100C-4B4A-9775-A5605EA66448}" destId="{BECD9883-F6D2-45AC-8E38-174FA3178978}" srcOrd="0" destOrd="0" presId="urn:microsoft.com/office/officeart/2005/8/layout/vProcess5"/>
    <dgm:cxn modelId="{0BADDB05-BB04-4D43-A0D5-F9EEA2712BF3}" type="presParOf" srcId="{9CF90C95-80A2-49F0-82F3-A8ACEC7F759A}" destId="{36737972-AB0F-4C91-928C-798F63F5D5EF}" srcOrd="0" destOrd="0" presId="urn:microsoft.com/office/officeart/2005/8/layout/vProcess5"/>
    <dgm:cxn modelId="{9E639F9C-65A4-484C-B856-F51E61131959}" type="presParOf" srcId="{9CF90C95-80A2-49F0-82F3-A8ACEC7F759A}" destId="{45F56503-74FE-4D35-8C18-2590FE33220A}" srcOrd="1" destOrd="0" presId="urn:microsoft.com/office/officeart/2005/8/layout/vProcess5"/>
    <dgm:cxn modelId="{E0EDA580-EC25-474A-AC8E-EF58A5CD2B24}" type="presParOf" srcId="{9CF90C95-80A2-49F0-82F3-A8ACEC7F759A}" destId="{6F0C2853-DF7E-4712-9B3B-769C066F4E68}" srcOrd="2" destOrd="0" presId="urn:microsoft.com/office/officeart/2005/8/layout/vProcess5"/>
    <dgm:cxn modelId="{EA1317B5-A162-4B66-BBAF-A79D4E226010}" type="presParOf" srcId="{9CF90C95-80A2-49F0-82F3-A8ACEC7F759A}" destId="{BECD9883-F6D2-45AC-8E38-174FA3178978}" srcOrd="3" destOrd="0" presId="urn:microsoft.com/office/officeart/2005/8/layout/vProcess5"/>
    <dgm:cxn modelId="{DB559FE8-AA47-40C6-8DE7-BFAF9D17E1DB}" type="presParOf" srcId="{9CF90C95-80A2-49F0-82F3-A8ACEC7F759A}" destId="{7938A99D-56A1-4C5E-B3E7-9BF9A89B08DD}" srcOrd="4" destOrd="0" presId="urn:microsoft.com/office/officeart/2005/8/layout/vProcess5"/>
    <dgm:cxn modelId="{05EF53DA-B528-4151-BDF2-B63E562D1111}" type="presParOf" srcId="{9CF90C95-80A2-49F0-82F3-A8ACEC7F759A}" destId="{0761CB40-DBF6-499E-8856-5D33B4EFE735}" srcOrd="5" destOrd="0" presId="urn:microsoft.com/office/officeart/2005/8/layout/vProcess5"/>
    <dgm:cxn modelId="{6D6B7276-F748-4B16-9919-DE86E0B90C92}" type="presParOf" srcId="{9CF90C95-80A2-49F0-82F3-A8ACEC7F759A}" destId="{8B63FF87-1415-44AA-ACB8-66451D61FED4}" srcOrd="6" destOrd="0" presId="urn:microsoft.com/office/officeart/2005/8/layout/vProcess5"/>
    <dgm:cxn modelId="{6EEEF854-1CC8-4D09-BF45-7406FE93E2EC}" type="presParOf" srcId="{9CF90C95-80A2-49F0-82F3-A8ACEC7F759A}" destId="{CC865F9C-73CE-411F-8283-2166BB085CFD}" srcOrd="7" destOrd="0" presId="urn:microsoft.com/office/officeart/2005/8/layout/vProcess5"/>
    <dgm:cxn modelId="{4EABEDAE-933C-4B8E-BCA6-0EAEA46597C9}" type="presParOf" srcId="{9CF90C95-80A2-49F0-82F3-A8ACEC7F759A}" destId="{DAC2A49C-1C5D-4797-ADF0-0D6F36F913BA}" srcOrd="8" destOrd="0" presId="urn:microsoft.com/office/officeart/2005/8/layout/vProcess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5F56503-74FE-4D35-8C18-2590FE33220A}">
      <dsp:nvSpPr>
        <dsp:cNvPr id="0" name=""/>
        <dsp:cNvSpPr/>
      </dsp:nvSpPr>
      <dsp:spPr>
        <a:xfrm>
          <a:off x="0" y="0"/>
          <a:ext cx="6995160" cy="137160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rtl="1">
            <a:lnSpc>
              <a:spcPct val="90000"/>
            </a:lnSpc>
            <a:spcBef>
              <a:spcPct val="0"/>
            </a:spcBef>
            <a:spcAft>
              <a:spcPct val="35000"/>
            </a:spcAft>
          </a:pPr>
          <a:r>
            <a:rPr lang="ar-SA" sz="3600" kern="1200" dirty="0" smtClean="0"/>
            <a:t>تشمل دراسة مقرر مبادئ القانون على:</a:t>
          </a:r>
          <a:endParaRPr lang="en-US" sz="3600" kern="1200" dirty="0"/>
        </a:p>
      </dsp:txBody>
      <dsp:txXfrm>
        <a:off x="0" y="0"/>
        <a:ext cx="5595442" cy="1371600"/>
      </dsp:txXfrm>
    </dsp:sp>
    <dsp:sp modelId="{6F0C2853-DF7E-4712-9B3B-769C066F4E68}">
      <dsp:nvSpPr>
        <dsp:cNvPr id="0" name=""/>
        <dsp:cNvSpPr/>
      </dsp:nvSpPr>
      <dsp:spPr>
        <a:xfrm>
          <a:off x="617219" y="1600199"/>
          <a:ext cx="6995160" cy="137160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1460" tIns="251460" rIns="251460" bIns="251460" numCol="1" spcCol="1270" anchor="ctr" anchorCtr="0">
          <a:noAutofit/>
        </a:bodyPr>
        <a:lstStyle/>
        <a:p>
          <a:pPr lvl="0" algn="ctr" defTabSz="2933700" rtl="1">
            <a:lnSpc>
              <a:spcPct val="90000"/>
            </a:lnSpc>
            <a:spcBef>
              <a:spcPct val="0"/>
            </a:spcBef>
            <a:spcAft>
              <a:spcPct val="35000"/>
            </a:spcAft>
          </a:pPr>
          <a:r>
            <a:rPr lang="ar-SA" sz="6600" kern="1200" dirty="0" smtClean="0"/>
            <a:t>1. نظرية القانون </a:t>
          </a:r>
          <a:endParaRPr lang="ar-SA" sz="6600" kern="1200" dirty="0"/>
        </a:p>
      </dsp:txBody>
      <dsp:txXfrm>
        <a:off x="617219" y="1600199"/>
        <a:ext cx="5486399" cy="1371600"/>
      </dsp:txXfrm>
    </dsp:sp>
    <dsp:sp modelId="{BECD9883-F6D2-45AC-8E38-174FA3178978}">
      <dsp:nvSpPr>
        <dsp:cNvPr id="0" name=""/>
        <dsp:cNvSpPr/>
      </dsp:nvSpPr>
      <dsp:spPr>
        <a:xfrm>
          <a:off x="1234439" y="3200399"/>
          <a:ext cx="6995160" cy="137160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6220" tIns="236220" rIns="236220" bIns="236220" numCol="1" spcCol="1270" anchor="ctr" anchorCtr="0">
          <a:noAutofit/>
        </a:bodyPr>
        <a:lstStyle/>
        <a:p>
          <a:pPr lvl="0" algn="ctr" defTabSz="2755900" rtl="1">
            <a:lnSpc>
              <a:spcPct val="90000"/>
            </a:lnSpc>
            <a:spcBef>
              <a:spcPct val="0"/>
            </a:spcBef>
            <a:spcAft>
              <a:spcPct val="35000"/>
            </a:spcAft>
          </a:pPr>
          <a:r>
            <a:rPr lang="ar-SA" sz="6200" kern="1200" dirty="0" smtClean="0"/>
            <a:t>2. نظرية الحق</a:t>
          </a:r>
          <a:endParaRPr lang="ar-SA" sz="6200" kern="1200" dirty="0"/>
        </a:p>
      </dsp:txBody>
      <dsp:txXfrm>
        <a:off x="1234439" y="3200399"/>
        <a:ext cx="5486399" cy="1371600"/>
      </dsp:txXfrm>
    </dsp:sp>
    <dsp:sp modelId="{7938A99D-56A1-4C5E-B3E7-9BF9A89B08DD}">
      <dsp:nvSpPr>
        <dsp:cNvPr id="0" name=""/>
        <dsp:cNvSpPr/>
      </dsp:nvSpPr>
      <dsp:spPr>
        <a:xfrm>
          <a:off x="6103619" y="1040130"/>
          <a:ext cx="891540" cy="891540"/>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a:p>
      </dsp:txBody>
      <dsp:txXfrm>
        <a:off x="6103619" y="1040130"/>
        <a:ext cx="891540" cy="891540"/>
      </dsp:txXfrm>
    </dsp:sp>
    <dsp:sp modelId="{0761CB40-DBF6-499E-8856-5D33B4EFE735}">
      <dsp:nvSpPr>
        <dsp:cNvPr id="0" name=""/>
        <dsp:cNvSpPr/>
      </dsp:nvSpPr>
      <dsp:spPr>
        <a:xfrm>
          <a:off x="6720839" y="2631186"/>
          <a:ext cx="891540" cy="891540"/>
        </a:xfrm>
        <a:prstGeom prst="actionButtonBlank">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a:p>
      </dsp:txBody>
      <dsp:txXfrm>
        <a:off x="6720839" y="2631186"/>
        <a:ext cx="891540" cy="891540"/>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273B2BB3-9505-49E7-9F19-360656C397CC}" type="datetimeFigureOut">
              <a:rPr lang="ar-SA" smtClean="0"/>
              <a:t>19/10/1433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6009B0B1-A201-404F-AB19-71ED51D783C7}"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273B2BB3-9505-49E7-9F19-360656C397CC}" type="datetimeFigureOut">
              <a:rPr lang="ar-SA" smtClean="0"/>
              <a:t>19/10/1433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6009B0B1-A201-404F-AB19-71ED51D783C7}"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273B2BB3-9505-49E7-9F19-360656C397CC}" type="datetimeFigureOut">
              <a:rPr lang="ar-SA" smtClean="0"/>
              <a:t>19/10/1433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6009B0B1-A201-404F-AB19-71ED51D783C7}"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273B2BB3-9505-49E7-9F19-360656C397CC}" type="datetimeFigureOut">
              <a:rPr lang="ar-SA" smtClean="0"/>
              <a:t>19/10/1433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6009B0B1-A201-404F-AB19-71ED51D783C7}"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273B2BB3-9505-49E7-9F19-360656C397CC}" type="datetimeFigureOut">
              <a:rPr lang="ar-SA" smtClean="0"/>
              <a:t>19/10/1433</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6009B0B1-A201-404F-AB19-71ED51D783C7}"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273B2BB3-9505-49E7-9F19-360656C397CC}" type="datetimeFigureOut">
              <a:rPr lang="ar-SA" smtClean="0"/>
              <a:t>19/10/1433</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6009B0B1-A201-404F-AB19-71ED51D783C7}"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273B2BB3-9505-49E7-9F19-360656C397CC}" type="datetimeFigureOut">
              <a:rPr lang="ar-SA" smtClean="0"/>
              <a:t>19/10/1433</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6009B0B1-A201-404F-AB19-71ED51D783C7}"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273B2BB3-9505-49E7-9F19-360656C397CC}" type="datetimeFigureOut">
              <a:rPr lang="ar-SA" smtClean="0"/>
              <a:t>19/10/1433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6009B0B1-A201-404F-AB19-71ED51D783C7}"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273B2BB3-9505-49E7-9F19-360656C397CC}" type="datetimeFigureOut">
              <a:rPr lang="ar-SA" smtClean="0"/>
              <a:t>19/10/1433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6009B0B1-A201-404F-AB19-71ED51D783C7}"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273B2BB3-9505-49E7-9F19-360656C397CC}" type="datetimeFigureOut">
              <a:rPr lang="ar-SA" smtClean="0"/>
              <a:t>19/10/1433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6009B0B1-A201-404F-AB19-71ED51D783C7}"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273B2BB3-9505-49E7-9F19-360656C397CC}" type="datetimeFigureOut">
              <a:rPr lang="ar-SA" smtClean="0"/>
              <a:t>19/10/1433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6009B0B1-A201-404F-AB19-71ED51D783C7}"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273B2BB3-9505-49E7-9F19-360656C397CC}" type="datetimeFigureOut">
              <a:rPr lang="ar-SA" smtClean="0"/>
              <a:t>19/10/1433</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6009B0B1-A201-404F-AB19-71ED51D783C7}"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mailto:kahmed@kfu.edu.sa"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144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633046" y="4495800"/>
            <a:ext cx="6049108" cy="1524000"/>
          </a:xfrm>
          <a:prstGeom prst="rect">
            <a:avLst/>
          </a:prstGeom>
          <a:noFill/>
          <a:ln w="9525">
            <a:noFill/>
            <a:miter lim="800000"/>
            <a:headEnd/>
            <a:tailEnd/>
          </a:ln>
        </p:spPr>
        <p:txBody>
          <a:bodyPr/>
          <a:lstStyle/>
          <a:p>
            <a:pPr algn="ctr">
              <a:spcBef>
                <a:spcPct val="20000"/>
              </a:spcBef>
              <a:buFont typeface="Arial" pitchFamily="34" charset="0"/>
              <a:buNone/>
            </a:pPr>
            <a:r>
              <a:rPr lang="ar-SA" sz="3600" b="1" dirty="0" smtClean="0">
                <a:solidFill>
                  <a:srgbClr val="002060"/>
                </a:solidFill>
                <a:latin typeface="Calibri" pitchFamily="34" charset="0"/>
                <a:cs typeface="+mj-cs"/>
              </a:rPr>
              <a:t>كلية إدارة الأعمال</a:t>
            </a:r>
          </a:p>
          <a:p>
            <a:pPr algn="ctr">
              <a:spcBef>
                <a:spcPct val="20000"/>
              </a:spcBef>
              <a:buFont typeface="Arial" pitchFamily="34" charset="0"/>
              <a:buNone/>
            </a:pPr>
            <a:r>
              <a:rPr lang="ar-SA" sz="3600" b="1" dirty="0" smtClean="0">
                <a:solidFill>
                  <a:srgbClr val="002060"/>
                </a:solidFill>
                <a:latin typeface="Calibri" pitchFamily="34" charset="0"/>
                <a:cs typeface="+mj-cs"/>
              </a:rPr>
              <a:t>عمادة التعلم الالكتروني والتعليم عن بعد  </a:t>
            </a:r>
            <a:endParaRPr lang="en-US" sz="3600" b="1" dirty="0">
              <a:solidFill>
                <a:srgbClr val="002060"/>
              </a:solidFill>
              <a:latin typeface="Calibri" pitchFamily="34" charset="0"/>
              <a:cs typeface="+mj-cs"/>
            </a:endParaRPr>
          </a:p>
        </p:txBody>
      </p:sp>
      <p:grpSp>
        <p:nvGrpSpPr>
          <p:cNvPr id="2" name="Group 7"/>
          <p:cNvGrpSpPr>
            <a:grpSpLocks/>
          </p:cNvGrpSpPr>
          <p:nvPr/>
        </p:nvGrpSpPr>
        <p:grpSpPr bwMode="auto">
          <a:xfrm>
            <a:off x="5994889" y="1981201"/>
            <a:ext cx="2400300"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5622681"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211015" y="2667000"/>
            <a:ext cx="5205046" cy="2971800"/>
          </a:xfrm>
          <a:prstGeom prst="rect">
            <a:avLst/>
          </a:prstGeom>
          <a:noFill/>
          <a:ln w="9525">
            <a:noFill/>
            <a:miter lim="800000"/>
            <a:headEnd/>
            <a:tailEnd/>
          </a:ln>
        </p:spPr>
        <p:txBody>
          <a:bodyPr anchor="ctr"/>
          <a:lstStyle/>
          <a:p>
            <a:pPr algn="r" rtl="0">
              <a:lnSpc>
                <a:spcPct val="80000"/>
              </a:lnSpc>
            </a:pPr>
            <a:endParaRPr lang="ar-SA" sz="4000" b="1" dirty="0" smtClean="0">
              <a:solidFill>
                <a:srgbClr val="002060"/>
              </a:solidFill>
              <a:latin typeface="AYM Wadiy S_U normal."/>
              <a:cs typeface="Times New Roman" pitchFamily="18" charset="0"/>
            </a:endParaRPr>
          </a:p>
          <a:p>
            <a:pPr algn="ctr">
              <a:lnSpc>
                <a:spcPct val="80000"/>
              </a:lnSpc>
            </a:pPr>
            <a:r>
              <a:rPr lang="ar-SA" sz="3200" b="1" dirty="0" smtClean="0">
                <a:solidFill>
                  <a:srgbClr val="002060"/>
                </a:solidFill>
                <a:latin typeface="AYM Wadiy S_U normal."/>
                <a:cs typeface="Times New Roman" pitchFamily="18" charset="0"/>
              </a:rPr>
              <a:t> </a:t>
            </a:r>
            <a:r>
              <a:rPr lang="en-GB" sz="3200" b="1" dirty="0" smtClean="0">
                <a:solidFill>
                  <a:srgbClr val="002060"/>
                </a:solidFill>
                <a:latin typeface="AYM Wadiy S_U normal."/>
                <a:cs typeface="Times New Roman" pitchFamily="18" charset="0"/>
              </a:rPr>
              <a:t>  </a:t>
            </a:r>
            <a:r>
              <a:rPr lang="ar-SA" sz="3200" b="1" dirty="0" smtClean="0">
                <a:solidFill>
                  <a:srgbClr val="002060"/>
                </a:solidFill>
                <a:latin typeface="AYM Wadiy S_U normal."/>
                <a:cs typeface="Times New Roman" pitchFamily="18" charset="0"/>
              </a:rPr>
              <a:t>اسم المقرر:</a:t>
            </a:r>
            <a:r>
              <a:rPr lang="en-GB" sz="3200" b="1" dirty="0" smtClean="0">
                <a:solidFill>
                  <a:srgbClr val="002060"/>
                </a:solidFill>
                <a:latin typeface="AYM Wadiy S_U normal."/>
                <a:cs typeface="Times New Roman" pitchFamily="18" charset="0"/>
              </a:rPr>
              <a:t> </a:t>
            </a:r>
            <a:r>
              <a:rPr lang="ar-SA" sz="3200" b="1" dirty="0" smtClean="0">
                <a:solidFill>
                  <a:srgbClr val="002060"/>
                </a:solidFill>
                <a:latin typeface="AYM Wadiy S_U normal."/>
                <a:cs typeface="Times New Roman" pitchFamily="18" charset="0"/>
              </a:rPr>
              <a:t>مبادئ القانون</a:t>
            </a:r>
          </a:p>
          <a:p>
            <a:pPr algn="ctr">
              <a:lnSpc>
                <a:spcPct val="80000"/>
              </a:lnSpc>
            </a:pPr>
            <a:endParaRPr lang="ar-SA" sz="3200" b="1" dirty="0" smtClean="0">
              <a:solidFill>
                <a:srgbClr val="002060"/>
              </a:solidFill>
              <a:latin typeface="AYM Wadiy S_U normal."/>
              <a:cs typeface="Times New Roman" pitchFamily="18" charset="0"/>
            </a:endParaRPr>
          </a:p>
          <a:p>
            <a:pPr algn="ctr">
              <a:lnSpc>
                <a:spcPct val="80000"/>
              </a:lnSpc>
            </a:pPr>
            <a:r>
              <a:rPr lang="ar-SA" sz="3200" b="1" dirty="0" smtClean="0">
                <a:solidFill>
                  <a:srgbClr val="002060"/>
                </a:solidFill>
                <a:latin typeface="AYM Wadiy S_U normal."/>
                <a:cs typeface="Times New Roman" pitchFamily="18" charset="0"/>
              </a:rPr>
              <a:t>د.خالد عبد التواب</a:t>
            </a:r>
            <a:endParaRPr lang="en-GB" sz="3200" b="1" dirty="0" smtClean="0">
              <a:solidFill>
                <a:srgbClr val="000000"/>
              </a:solidFill>
              <a:latin typeface="Calibri" pitchFamily="34" charset="0"/>
              <a:cs typeface="Times New Roman" pitchFamily="18" charset="0"/>
            </a:endParaRPr>
          </a:p>
          <a:p>
            <a:pPr>
              <a:lnSpc>
                <a:spcPct val="80000"/>
              </a:lnSpc>
            </a:pPr>
            <a:endParaRPr lang="ar-SA" sz="3200" b="1" dirty="0" smtClean="0">
              <a:solidFill>
                <a:srgbClr val="000000"/>
              </a:solidFill>
              <a:latin typeface="Calibri" pitchFamily="34" charset="0"/>
              <a:cs typeface="Times New Roman" pitchFamily="18" charset="0"/>
            </a:endParaRPr>
          </a:p>
          <a:p>
            <a:pPr algn="ctr">
              <a:lnSpc>
                <a:spcPct val="80000"/>
              </a:lnSpc>
            </a:pPr>
            <a:endParaRPr lang="ar-SA" sz="1400" b="1" dirty="0" smtClean="0">
              <a:solidFill>
                <a:srgbClr val="000000"/>
              </a:solidFill>
              <a:latin typeface="Calibri" pitchFamily="34" charset="0"/>
              <a:cs typeface="Times New Roman" pitchFamily="18" charset="0"/>
            </a:endParaRPr>
          </a:p>
          <a:p>
            <a:pPr>
              <a:lnSpc>
                <a:spcPct val="80000"/>
              </a:lnSpc>
            </a:pPr>
            <a:endParaRPr lang="en-US" sz="3600" b="1" dirty="0" smtClean="0">
              <a:solidFill>
                <a:srgbClr val="000000"/>
              </a:solidFill>
              <a:latin typeface="Calibri" pitchFamily="34" charset="0"/>
              <a:cs typeface="Times New Roman" pitchFamily="18" charset="0"/>
            </a:endParaRPr>
          </a:p>
          <a:p>
            <a:pPr algn="l">
              <a:lnSpc>
                <a:spcPct val="80000"/>
              </a:lnSpc>
            </a:pPr>
            <a:endParaRPr lang="en-US" sz="3600" b="1" dirty="0">
              <a:solidFill>
                <a:srgbClr val="000000"/>
              </a:solidFill>
              <a:latin typeface="Calibri" pitchFamily="34" charset="0"/>
            </a:endParaRPr>
          </a:p>
        </p:txBody>
      </p:sp>
      <p:sp>
        <p:nvSpPr>
          <p:cNvPr id="5131" name="Slide Number Placeholder 10"/>
          <p:cNvSpPr txBox="1">
            <a:spLocks/>
          </p:cNvSpPr>
          <p:nvPr/>
        </p:nvSpPr>
        <p:spPr bwMode="auto">
          <a:xfrm>
            <a:off x="351692" y="6405564"/>
            <a:ext cx="21336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562708" y="2416176"/>
            <a:ext cx="7772400" cy="1470025"/>
          </a:xfrm>
        </p:spPr>
        <p:txBody>
          <a:bodyPr/>
          <a:lstStyle/>
          <a:p>
            <a:pPr eaLnBrk="1" hangingPunct="1"/>
            <a:r>
              <a:rPr lang="ar-SA" dirty="0" smtClean="0">
                <a:solidFill>
                  <a:srgbClr val="376092"/>
                </a:solidFill>
                <a:cs typeface="Arial" pitchFamily="34" charset="0"/>
              </a:rPr>
              <a:t>محاضرة تمهيدية </a:t>
            </a:r>
            <a:br>
              <a:rPr lang="ar-SA" dirty="0" smtClean="0">
                <a:solidFill>
                  <a:srgbClr val="376092"/>
                </a:solidFill>
                <a:cs typeface="Arial" pitchFamily="34" charset="0"/>
              </a:rPr>
            </a:br>
            <a:endParaRPr lang="en-US" dirty="0" smtClean="0">
              <a:solidFill>
                <a:srgbClr val="376092"/>
              </a:solidFill>
              <a:cs typeface="Arial" pitchFamily="34" charset="0"/>
            </a:endParaRPr>
          </a:p>
        </p:txBody>
      </p:sp>
      <p:sp>
        <p:nvSpPr>
          <p:cNvPr id="6147" name="Subtitle 5"/>
          <p:cNvSpPr>
            <a:spLocks noGrp="1"/>
          </p:cNvSpPr>
          <p:nvPr>
            <p:ph type="subTitle" idx="1"/>
          </p:nvPr>
        </p:nvSpPr>
        <p:spPr>
          <a:xfrm>
            <a:off x="984738" y="3810000"/>
            <a:ext cx="6858000" cy="1219200"/>
          </a:xfrm>
        </p:spPr>
        <p:txBody>
          <a:bodyPr/>
          <a:lstStyle/>
          <a:p>
            <a:pPr rtl="1" eaLnBrk="1" hangingPunct="1"/>
            <a:endParaRPr lang="en-US" sz="3600" b="1" dirty="0" smtClean="0">
              <a:solidFill>
                <a:srgbClr val="376092"/>
              </a:solidFill>
              <a:cs typeface="Arial" pitchFamily="34" charset="0"/>
            </a:endParaRPr>
          </a:p>
          <a:p>
            <a:pPr rtl="1" eaLnBrk="1" hangingPunct="1"/>
            <a:endParaRPr lang="en-US" sz="3600"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محاور المحاضرة</a:t>
            </a:r>
            <a:endParaRPr lang="en-US" dirty="0"/>
          </a:p>
        </p:txBody>
      </p:sp>
      <p:sp>
        <p:nvSpPr>
          <p:cNvPr id="3" name="Content Placeholder 2"/>
          <p:cNvSpPr>
            <a:spLocks noGrp="1"/>
          </p:cNvSpPr>
          <p:nvPr>
            <p:ph idx="1"/>
          </p:nvPr>
        </p:nvSpPr>
        <p:spPr>
          <a:xfrm>
            <a:off x="457200" y="1524001"/>
            <a:ext cx="8229600" cy="4602163"/>
          </a:xfrm>
        </p:spPr>
        <p:txBody>
          <a:bodyPr/>
          <a:lstStyle/>
          <a:p>
            <a:pPr algn="ctr" rtl="1">
              <a:buFont typeface="Wingdings" pitchFamily="2" charset="2"/>
              <a:buChar char="v"/>
            </a:pPr>
            <a:r>
              <a:rPr lang="ar-SA" sz="4400" b="1" dirty="0" smtClean="0"/>
              <a:t> اهمية القانون في المجتمع</a:t>
            </a:r>
          </a:p>
          <a:p>
            <a:pPr algn="ctr" rtl="1">
              <a:buFont typeface="Wingdings" pitchFamily="2" charset="2"/>
              <a:buChar char="v"/>
            </a:pPr>
            <a:r>
              <a:rPr lang="ar-SA" sz="4400" b="1" dirty="0" smtClean="0"/>
              <a:t>مفردات المادة</a:t>
            </a:r>
          </a:p>
          <a:p>
            <a:pPr algn="ctr" rtl="1">
              <a:buFont typeface="Wingdings" pitchFamily="2" charset="2"/>
              <a:buChar char="v"/>
            </a:pPr>
            <a:r>
              <a:rPr lang="ar-SA" sz="4400" b="1" dirty="0" smtClean="0"/>
              <a:t>التقييم</a:t>
            </a:r>
            <a:endParaRPr lang="en-GB" sz="4400" b="1" dirty="0" smtClean="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smtClean="0"/>
              <a:t>أهمية القانون </a:t>
            </a:r>
            <a:endParaRPr lang="en-US" dirty="0"/>
          </a:p>
        </p:txBody>
      </p:sp>
      <p:sp>
        <p:nvSpPr>
          <p:cNvPr id="3" name="Content Placeholder 2"/>
          <p:cNvSpPr>
            <a:spLocks noGrp="1"/>
          </p:cNvSpPr>
          <p:nvPr>
            <p:ph idx="1"/>
          </p:nvPr>
        </p:nvSpPr>
        <p:spPr>
          <a:xfrm>
            <a:off x="457200" y="1447800"/>
            <a:ext cx="8229600" cy="4724400"/>
          </a:xfrm>
        </p:spPr>
        <p:txBody>
          <a:bodyPr/>
          <a:lstStyle/>
          <a:p>
            <a:pPr rtl="1">
              <a:buFont typeface="Wingdings" pitchFamily="2" charset="2"/>
              <a:buChar char="v"/>
            </a:pPr>
            <a:r>
              <a:rPr lang="ar-SA" sz="2800" b="1" dirty="0" smtClean="0">
                <a:cs typeface="Arial" pitchFamily="34" charset="0"/>
              </a:rPr>
              <a:t> أهمية القانون للمجتمع</a:t>
            </a:r>
          </a:p>
          <a:p>
            <a:pPr algn="just" rtl="1">
              <a:buFont typeface="Wingdings" pitchFamily="2" charset="2"/>
              <a:buChar char="v"/>
            </a:pPr>
            <a:r>
              <a:rPr lang="ar-SA" sz="2800" b="1" dirty="0" smtClean="0">
                <a:ln>
                  <a:solidFill>
                    <a:sysClr val="windowText" lastClr="000000"/>
                  </a:solidFill>
                </a:ln>
                <a:ea typeface="Majalla UI"/>
                <a:cs typeface="AL-Mohanad" pitchFamily="2" charset="-78"/>
              </a:rPr>
              <a:t>إن مادة مبادئ القانون مفيدة للطالب في بداية دراسته الجامعية حيث انه من خلالها يستطيع الإلمام بالمبادئ العامة للقانون باعتباره فرعا من فروع العلوم الإنسانية كما انه يستطيع من خلالها فهم ظروف الحياة في المجتمع الذي يعيش فيه .</a:t>
            </a:r>
            <a:endParaRPr lang="ar-SA" sz="2800" b="1" dirty="0" smtClean="0">
              <a:cs typeface="Arial" pitchFamily="34" charset="0"/>
            </a:endParaRPr>
          </a:p>
          <a:p>
            <a:pPr algn="just" rtl="1" fontAlgn="auto">
              <a:spcBef>
                <a:spcPct val="50000"/>
              </a:spcBef>
              <a:spcAft>
                <a:spcPts val="0"/>
              </a:spcAft>
              <a:defRPr/>
            </a:pPr>
            <a:r>
              <a:rPr lang="ar-SA" sz="2800" b="1" dirty="0" smtClean="0">
                <a:ln>
                  <a:solidFill>
                    <a:sysClr val="windowText" lastClr="000000"/>
                  </a:solidFill>
                </a:ln>
                <a:cs typeface="AL-Mohanad" pitchFamily="2" charset="-78"/>
              </a:rPr>
              <a:t>- القانون في تنظيمه للروابط الاجتماعية , إنما يقرر حقوقا ويفرض التزامات , وكل حق يقابله واجب يقع على عاتق شخص بعينه , أو على الناس  كافة . فالقانون يقيم نوعا من التوازن بين مصالح الأفراد بما يفرضه عليهم من واجبات وما يقرره لهم من حقوق.</a:t>
            </a:r>
            <a:r>
              <a:rPr lang="en-US" sz="2800" b="1" dirty="0" smtClean="0">
                <a:ln>
                  <a:solidFill>
                    <a:sysClr val="windowText" lastClr="000000"/>
                  </a:solidFill>
                </a:ln>
                <a:cs typeface="AL-Mohanad" pitchFamily="2" charset="-78"/>
              </a:rPr>
              <a:t> </a:t>
            </a:r>
          </a:p>
          <a:p>
            <a:endParaRPr lang="en-US"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SA" dirty="0" smtClean="0"/>
              <a:t>أهمية القانون </a:t>
            </a:r>
            <a:endParaRPr lang="en-US" dirty="0"/>
          </a:p>
        </p:txBody>
      </p:sp>
      <p:sp>
        <p:nvSpPr>
          <p:cNvPr id="3" name="Content Placeholder 2"/>
          <p:cNvSpPr>
            <a:spLocks noGrp="1"/>
          </p:cNvSpPr>
          <p:nvPr>
            <p:ph idx="1"/>
          </p:nvPr>
        </p:nvSpPr>
        <p:spPr>
          <a:xfrm>
            <a:off x="457200" y="1447800"/>
            <a:ext cx="8229600" cy="4724400"/>
          </a:xfrm>
        </p:spPr>
        <p:txBody>
          <a:bodyPr/>
          <a:lstStyle/>
          <a:p>
            <a:pPr algn="just" rtl="1" fontAlgn="auto">
              <a:spcBef>
                <a:spcPct val="50000"/>
              </a:spcBef>
              <a:spcAft>
                <a:spcPts val="0"/>
              </a:spcAft>
              <a:defRPr/>
            </a:pPr>
            <a:r>
              <a:rPr lang="ar-SA" sz="2800" b="1" dirty="0" smtClean="0">
                <a:cs typeface="Arial" pitchFamily="34" charset="0"/>
              </a:rPr>
              <a:t> - </a:t>
            </a:r>
            <a:r>
              <a:rPr lang="ar-SA" sz="2800" b="1" dirty="0" smtClean="0">
                <a:ln>
                  <a:solidFill>
                    <a:sysClr val="windowText" lastClr="000000"/>
                  </a:solidFill>
                </a:ln>
                <a:cs typeface="AL-Mohanad" pitchFamily="2" charset="-78"/>
              </a:rPr>
              <a:t>فالحق والواجب وجهان لعلاقة قانونية واحدة , فإذا كان القانون يتطلب من الفرد أن يقوم بعمل معين , أو أن يمتنع عن عمل معين , كان من حق شخص آخر أن يطلب أداء هذا العمل أو تنفيذ هذا الامتناع , وإذا منح القانون لشخص ما حقا وجب على المجتمع احترام هذا الحق</a:t>
            </a:r>
            <a:endParaRPr lang="en-US" sz="2800" b="1" dirty="0" smtClean="0">
              <a:ln>
                <a:solidFill>
                  <a:sysClr val="windowText" lastClr="000000"/>
                </a:solidFill>
              </a:ln>
              <a:cs typeface="AL-Mohanad" pitchFamily="2" charset="-78"/>
            </a:endParaRPr>
          </a:p>
          <a:p>
            <a:pPr algn="just" rtl="1" fontAlgn="auto">
              <a:spcBef>
                <a:spcPct val="50000"/>
              </a:spcBef>
              <a:spcAft>
                <a:spcPts val="0"/>
              </a:spcAft>
              <a:defRPr/>
            </a:pPr>
            <a:r>
              <a:rPr lang="ar-SA" sz="2800" b="1" dirty="0" smtClean="0">
                <a:ln>
                  <a:solidFill>
                    <a:sysClr val="windowText" lastClr="000000"/>
                  </a:solidFill>
                </a:ln>
                <a:solidFill>
                  <a:srgbClr val="2D07CF"/>
                </a:solidFill>
                <a:cs typeface="AL-Mohanad" pitchFamily="2" charset="-78"/>
              </a:rPr>
              <a:t>- ما دام القانون هو الذي يقرر الحقوق فان الارتباط وثيق بين القانون والحق . فالقانون هو الذي يقرر الحق ويرسم  حدوده , ويضع ضماناته فالحق إذن يستند إلى القانون .</a:t>
            </a:r>
            <a:endParaRPr lang="en-US" sz="2800" b="1" dirty="0" smtClean="0">
              <a:ln>
                <a:solidFill>
                  <a:sysClr val="windowText" lastClr="000000"/>
                </a:solidFill>
              </a:ln>
              <a:solidFill>
                <a:srgbClr val="2D07CF"/>
              </a:solidFill>
              <a:cs typeface="AL-Mohanad" pitchFamily="2" charset="-78"/>
            </a:endParaRPr>
          </a:p>
          <a:p>
            <a:endParaRPr lang="en-US"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3600" dirty="0" smtClean="0">
                <a:effectLst>
                  <a:outerShdw blurRad="38100" dist="38100" dir="2700000" algn="tl">
                    <a:srgbClr val="000000">
                      <a:alpha val="43137"/>
                    </a:srgbClr>
                  </a:outerShdw>
                </a:effectLst>
                <a:cs typeface="Arial" pitchFamily="34" charset="0"/>
              </a:rPr>
              <a:t>مفردات المادة </a:t>
            </a:r>
            <a:endParaRPr lang="en-US" sz="3600" dirty="0"/>
          </a:p>
        </p:txBody>
      </p:sp>
      <p:graphicFrame>
        <p:nvGraphicFramePr>
          <p:cNvPr id="5" name="Content Placeholder 4">
            <a:hlinkClick r:id="" action="ppaction://noaction" highlightClick="1"/>
          </p:cNvPr>
          <p:cNvGraphicFramePr>
            <a:graphicFrameLocks noGrp="1"/>
          </p:cNvGraphicFramePr>
          <p:nvPr>
            <p:ph idx="1"/>
          </p:nvPr>
        </p:nvGraphicFramePr>
        <p:xfrm>
          <a:off x="492369" y="1295400"/>
          <a:ext cx="82296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6</a:t>
            </a:fld>
            <a:endParaRPr lang="en-US"/>
          </a:p>
        </p:txBody>
      </p:sp>
      <p:pic>
        <p:nvPicPr>
          <p:cNvPr id="6" name="Picture 5" descr="imagesCAAZMFI7.jpg"/>
          <p:cNvPicPr>
            <a:picLocks noChangeAspect="1"/>
          </p:cNvPicPr>
          <p:nvPr/>
        </p:nvPicPr>
        <p:blipFill>
          <a:blip r:embed="rId7" cstate="print"/>
          <a:stretch>
            <a:fillRect/>
          </a:stretch>
        </p:blipFill>
        <p:spPr>
          <a:xfrm>
            <a:off x="7174523" y="3886201"/>
            <a:ext cx="1090246" cy="1000125"/>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b="1" dirty="0" smtClean="0"/>
              <a:t>المرجع الأساسي</a:t>
            </a:r>
            <a:endParaRPr lang="en-US" dirty="0"/>
          </a:p>
        </p:txBody>
      </p:sp>
      <p:sp>
        <p:nvSpPr>
          <p:cNvPr id="3" name="Content Placeholder 2"/>
          <p:cNvSpPr>
            <a:spLocks noGrp="1"/>
          </p:cNvSpPr>
          <p:nvPr>
            <p:ph idx="1"/>
          </p:nvPr>
        </p:nvSpPr>
        <p:spPr/>
        <p:txBody>
          <a:bodyPr>
            <a:normAutofit fontScale="92500"/>
          </a:bodyPr>
          <a:lstStyle/>
          <a:p>
            <a:pPr rtl="1" latinLnBrk="1"/>
            <a:r>
              <a:rPr lang="ar-SA" b="1" dirty="0" smtClean="0"/>
              <a:t>كتاب </a:t>
            </a:r>
            <a:r>
              <a:rPr lang="ar-SA" sz="4000" b="1" dirty="0" smtClean="0">
                <a:solidFill>
                  <a:srgbClr val="C00000"/>
                </a:solidFill>
              </a:rPr>
              <a:t>(مبادئ علم القانون: وفقاً للانظمة المعمول بها </a:t>
            </a:r>
          </a:p>
          <a:p>
            <a:pPr rtl="1" latinLnBrk="1"/>
            <a:r>
              <a:rPr lang="ar-SA" sz="4000" b="1" dirty="0" smtClean="0">
                <a:solidFill>
                  <a:srgbClr val="C00000"/>
                </a:solidFill>
              </a:rPr>
              <a:t>في المملكة العربية السعودية)</a:t>
            </a:r>
            <a:r>
              <a:rPr lang="ar-SA" b="1" dirty="0" smtClean="0">
                <a:solidFill>
                  <a:srgbClr val="C00000"/>
                </a:solidFill>
              </a:rPr>
              <a:t> </a:t>
            </a:r>
            <a:r>
              <a:rPr lang="ar-SA" sz="2400" dirty="0" smtClean="0"/>
              <a:t>الطبعة الأولي </a:t>
            </a:r>
            <a:r>
              <a:rPr lang="ar-SA" b="1" dirty="0" smtClean="0"/>
              <a:t>(1433هـ)</a:t>
            </a:r>
            <a:endParaRPr lang="en-US" b="1" dirty="0" smtClean="0"/>
          </a:p>
          <a:p>
            <a:pPr algn="ctr" rtl="1" latinLnBrk="1"/>
            <a:r>
              <a:rPr lang="ar-SA" b="1" u="sng" dirty="0" smtClean="0"/>
              <a:t>تأليف:</a:t>
            </a:r>
            <a:r>
              <a:rPr lang="ar-SA" b="1" dirty="0" smtClean="0"/>
              <a:t> </a:t>
            </a:r>
          </a:p>
          <a:p>
            <a:pPr algn="ctr" rtl="1" latinLnBrk="1"/>
            <a:r>
              <a:rPr lang="ar-SA" sz="2800" b="1" dirty="0" smtClean="0"/>
              <a:t>الدكتور/ علي الزهراني </a:t>
            </a:r>
          </a:p>
          <a:p>
            <a:pPr algn="ctr" rtl="1" latinLnBrk="1"/>
            <a:r>
              <a:rPr lang="ar-SA" sz="2800" b="1" dirty="0" smtClean="0"/>
              <a:t>الدكتور/ خالد عبدالتواب</a:t>
            </a:r>
          </a:p>
          <a:p>
            <a:pPr algn="ctr" rtl="1" latinLnBrk="1"/>
            <a:r>
              <a:rPr lang="ar-SA" sz="2800" b="1" dirty="0" smtClean="0"/>
              <a:t>الدكتور/ عدنان العمر</a:t>
            </a:r>
            <a:endParaRPr lang="en-US" sz="2000" b="1" dirty="0" smtClean="0"/>
          </a:p>
          <a:p>
            <a:pPr algn="ctr" rtl="1" latinLnBrk="1"/>
            <a:r>
              <a:rPr lang="ar-SA" b="1" u="sng" dirty="0" smtClean="0"/>
              <a:t>توزيع : مكتبة جرير </a:t>
            </a:r>
            <a:r>
              <a:rPr lang="ar-SA" b="1" dirty="0" smtClean="0"/>
              <a:t> </a:t>
            </a:r>
            <a:endParaRPr lang="en-US" b="1" dirty="0" smtClean="0">
              <a:solidFill>
                <a:srgbClr val="FF0000"/>
              </a:solidFill>
            </a:endParaRPr>
          </a:p>
          <a:p>
            <a:endParaRPr lang="en-US" dirty="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600" b="1" dirty="0" smtClean="0"/>
              <a:t>طريقة التقييم</a:t>
            </a:r>
            <a:endParaRPr lang="en-US" sz="3600" dirty="0"/>
          </a:p>
        </p:txBody>
      </p:sp>
      <p:sp>
        <p:nvSpPr>
          <p:cNvPr id="3" name="Content Placeholder 2"/>
          <p:cNvSpPr>
            <a:spLocks noGrp="1"/>
          </p:cNvSpPr>
          <p:nvPr>
            <p:ph idx="1"/>
          </p:nvPr>
        </p:nvSpPr>
        <p:spPr>
          <a:xfrm>
            <a:off x="457200" y="1524001"/>
            <a:ext cx="8229600" cy="4602163"/>
          </a:xfrm>
        </p:spPr>
        <p:txBody>
          <a:bodyPr/>
          <a:lstStyle/>
          <a:p>
            <a:pPr rtl="1" latinLnBrk="1">
              <a:buFont typeface="Wingdings" pitchFamily="2" charset="2"/>
              <a:buChar char="v"/>
            </a:pPr>
            <a:r>
              <a:rPr lang="ar-SA" sz="2800" dirty="0" smtClean="0"/>
              <a:t> </a:t>
            </a:r>
            <a:r>
              <a:rPr lang="ar-SA" sz="2800" b="1" dirty="0" smtClean="0"/>
              <a:t>عملية التقييم من 100 درجة وفقاً للتفصيل التالي:</a:t>
            </a:r>
            <a:endParaRPr lang="en-US" sz="2800" b="1" dirty="0" smtClean="0"/>
          </a:p>
          <a:p>
            <a:pPr rtl="1" latinLnBrk="1">
              <a:buFont typeface="Arial" pitchFamily="34" charset="0"/>
              <a:buChar char="•"/>
            </a:pPr>
            <a:r>
              <a:rPr lang="ar-SA" sz="2400" dirty="0" smtClean="0"/>
              <a:t> 10 درجات للواجبات ” عدد 3 واجبات ”</a:t>
            </a:r>
            <a:endParaRPr lang="en-US" sz="2400" dirty="0" smtClean="0"/>
          </a:p>
          <a:p>
            <a:pPr rtl="1" latinLnBrk="1">
              <a:buFont typeface="Arial" pitchFamily="34" charset="0"/>
              <a:buChar char="•"/>
            </a:pPr>
            <a:r>
              <a:rPr lang="ar-SA" sz="2400" dirty="0" smtClean="0"/>
              <a:t> 10 درجات للمشاركة بالمنتدى ” تحسب للطالب حسب عدد مشاركته“</a:t>
            </a:r>
            <a:endParaRPr lang="en-US" sz="2400" dirty="0" smtClean="0"/>
          </a:p>
          <a:p>
            <a:pPr rtl="1" latinLnBrk="1">
              <a:buFont typeface="Arial" pitchFamily="34" charset="0"/>
              <a:buChar char="•"/>
            </a:pPr>
            <a:r>
              <a:rPr lang="ar-SA" sz="2400" dirty="0" smtClean="0"/>
              <a:t> 10 درجات عند حضور المحاضرات المباشرة ” عدد 3 محاضرات“</a:t>
            </a:r>
            <a:endParaRPr lang="en-US" sz="2400" dirty="0" smtClean="0"/>
          </a:p>
          <a:p>
            <a:pPr rtl="1" latinLnBrk="1">
              <a:buFont typeface="Arial" pitchFamily="34" charset="0"/>
              <a:buChar char="•"/>
            </a:pPr>
            <a:r>
              <a:rPr lang="ar-SA" sz="2400" dirty="0" smtClean="0"/>
              <a:t>70  درجة للاختبار النهائي</a:t>
            </a:r>
            <a:endParaRPr lang="en-US" sz="2400" dirty="0" smtClean="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600" b="1" dirty="0" smtClean="0"/>
              <a:t>موضوعات الدراسة</a:t>
            </a:r>
            <a:endParaRPr lang="en-US" sz="3600" dirty="0"/>
          </a:p>
        </p:txBody>
      </p:sp>
      <p:sp>
        <p:nvSpPr>
          <p:cNvPr id="3" name="Content Placeholder 2"/>
          <p:cNvSpPr>
            <a:spLocks noGrp="1"/>
          </p:cNvSpPr>
          <p:nvPr>
            <p:ph idx="1"/>
          </p:nvPr>
        </p:nvSpPr>
        <p:spPr>
          <a:xfrm>
            <a:off x="457200" y="1524001"/>
            <a:ext cx="8229600" cy="4602163"/>
          </a:xfrm>
        </p:spPr>
        <p:txBody>
          <a:bodyPr>
            <a:normAutofit fontScale="92500" lnSpcReduction="20000"/>
          </a:bodyPr>
          <a:lstStyle/>
          <a:p>
            <a:pPr rtl="1"/>
            <a:r>
              <a:rPr lang="ar-SA" sz="2000" b="1" dirty="0" smtClean="0"/>
              <a:t>المحاضرة الأولى: ماهية القانون ”تعريف القانون وخصائص القاعدة القانونية“</a:t>
            </a:r>
            <a:endParaRPr lang="en-US" sz="2000" dirty="0" smtClean="0"/>
          </a:p>
          <a:p>
            <a:pPr rtl="1"/>
            <a:r>
              <a:rPr lang="ar-SA" sz="2000" b="1" dirty="0" smtClean="0"/>
              <a:t>المحاضرة الثانية :ت خصائص القاعدة القانونية</a:t>
            </a:r>
            <a:endParaRPr lang="en-US" sz="2000" dirty="0" smtClean="0"/>
          </a:p>
          <a:p>
            <a:pPr rtl="1"/>
            <a:r>
              <a:rPr lang="ar-SA" sz="2000" b="1" dirty="0" smtClean="0"/>
              <a:t>                     التمييز بين القاعدة القانونية وغيرها من القواعد الاجتماعية الأخرى</a:t>
            </a:r>
            <a:endParaRPr lang="en-US" sz="2000" dirty="0" smtClean="0"/>
          </a:p>
          <a:p>
            <a:pPr rtl="1"/>
            <a:r>
              <a:rPr lang="ar-SA" sz="2000" b="1" dirty="0" smtClean="0"/>
              <a:t>المحاضرة الثالثة:تقسيمات القانون وفروعه المختلفة 1: تقسيم القانون إلي عام وخاص </a:t>
            </a:r>
            <a:endParaRPr lang="en-US" sz="2000" dirty="0" smtClean="0"/>
          </a:p>
          <a:p>
            <a:pPr rtl="1"/>
            <a:r>
              <a:rPr lang="ar-SA" sz="2000" b="1" dirty="0" smtClean="0"/>
              <a:t>                    القانون العام وفروعه</a:t>
            </a:r>
            <a:endParaRPr lang="en-US" sz="2000" dirty="0" smtClean="0"/>
          </a:p>
          <a:p>
            <a:pPr rtl="1"/>
            <a:r>
              <a:rPr lang="ar-SA" sz="2000" b="1" dirty="0" smtClean="0"/>
              <a:t>المحاضرة الرابعة:القانون الخاص وفروعه</a:t>
            </a:r>
            <a:endParaRPr lang="en-US" sz="2000" dirty="0" smtClean="0"/>
          </a:p>
          <a:p>
            <a:pPr rtl="1"/>
            <a:r>
              <a:rPr lang="ar-SA" sz="2000" b="1" dirty="0" smtClean="0"/>
              <a:t>                   تقسيم القواعد القانونية تبعا لقوتها الإلزامية : القواعد الآمرة والمكملة</a:t>
            </a:r>
            <a:endParaRPr lang="en-US" sz="2000" dirty="0" smtClean="0"/>
          </a:p>
          <a:p>
            <a:pPr rtl="1"/>
            <a:r>
              <a:rPr lang="ar-SA" sz="2000" b="1" dirty="0" smtClean="0"/>
              <a:t>المحاضرة الخامسة:مصادر القاعدة القانونية الرسمية :</a:t>
            </a:r>
            <a:endParaRPr lang="en-US" sz="2000" dirty="0" smtClean="0"/>
          </a:p>
          <a:p>
            <a:pPr rtl="1"/>
            <a:r>
              <a:rPr lang="ar-SA" sz="2000" b="1" dirty="0" smtClean="0"/>
              <a:t>                     المصادر الأصلية :مصادر الأحكام الشرعية</a:t>
            </a:r>
            <a:endParaRPr lang="en-US" sz="2000" dirty="0" smtClean="0"/>
          </a:p>
          <a:p>
            <a:pPr rtl="1"/>
            <a:r>
              <a:rPr lang="ar-SA" sz="2000" b="1" dirty="0" smtClean="0"/>
              <a:t>المحاضرة السادسة :التشريعات والأنظمة </a:t>
            </a:r>
            <a:endParaRPr lang="en-US" sz="2000" dirty="0" smtClean="0"/>
          </a:p>
          <a:p>
            <a:pPr rtl="1"/>
            <a:r>
              <a:rPr lang="ar-SA" sz="2000" b="1" dirty="0" smtClean="0"/>
              <a:t>                        تعريف التشريع ومزاياه وعيوبه وأنواعه وسن التشريع ونفاذه</a:t>
            </a:r>
            <a:endParaRPr lang="en-US" sz="2000" dirty="0" smtClean="0"/>
          </a:p>
          <a:p>
            <a:pPr rtl="1"/>
            <a:r>
              <a:rPr lang="ar-SA" sz="2000" b="1" dirty="0" smtClean="0"/>
              <a:t>المحاضرة السابعة: المصادر الاحتياطية : العرف ، مبادئ القانون الطبيعي وقواعد العدالة</a:t>
            </a:r>
          </a:p>
          <a:p>
            <a:pPr rtl="1"/>
            <a:r>
              <a:rPr lang="ar-SA" sz="2000" b="1" dirty="0" smtClean="0"/>
              <a:t>                        المصادر غير الرسمية : القضاء والفقه</a:t>
            </a:r>
            <a:endParaRPr lang="en-US" sz="2000" dirty="0" smtClean="0"/>
          </a:p>
          <a:p>
            <a:pPr rtl="1"/>
            <a:r>
              <a:rPr lang="ar-SA" sz="2400" b="1" dirty="0" smtClean="0"/>
              <a:t> </a:t>
            </a:r>
            <a:endParaRPr lang="en-US" sz="2400" dirty="0" smtClean="0"/>
          </a:p>
          <a:p>
            <a:pPr rtl="1"/>
            <a:r>
              <a:rPr lang="ar-SA" sz="2400" b="1" dirty="0" smtClean="0"/>
              <a:t> </a:t>
            </a:r>
            <a:endParaRPr lang="en-US" sz="2400" dirty="0" smtClean="0"/>
          </a:p>
          <a:p>
            <a:pPr rtl="1" latinLnBrk="1">
              <a:buFont typeface="Wingdings" pitchFamily="2" charset="2"/>
              <a:buChar char="v"/>
            </a:pPr>
            <a:endParaRPr lang="en-US" sz="2400" dirty="0" smtClean="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600" b="1" dirty="0" smtClean="0"/>
              <a:t>موضوعات الدراسة</a:t>
            </a:r>
            <a:endParaRPr lang="en-US" sz="3600" dirty="0"/>
          </a:p>
        </p:txBody>
      </p:sp>
      <p:sp>
        <p:nvSpPr>
          <p:cNvPr id="3" name="Content Placeholder 2"/>
          <p:cNvSpPr>
            <a:spLocks noGrp="1"/>
          </p:cNvSpPr>
          <p:nvPr>
            <p:ph idx="1"/>
          </p:nvPr>
        </p:nvSpPr>
        <p:spPr>
          <a:xfrm>
            <a:off x="457200" y="1524001"/>
            <a:ext cx="8229600" cy="4602163"/>
          </a:xfrm>
        </p:spPr>
        <p:txBody>
          <a:bodyPr/>
          <a:lstStyle/>
          <a:p>
            <a:pPr rtl="1"/>
            <a:r>
              <a:rPr lang="ar-SA" sz="2000" b="1" u="sng" dirty="0" smtClean="0"/>
              <a:t>موضوعات الدراسة :</a:t>
            </a:r>
            <a:r>
              <a:rPr lang="ar-SA" sz="2000" b="1" dirty="0" smtClean="0"/>
              <a:t> </a:t>
            </a:r>
            <a:endParaRPr lang="en-US" sz="2000" dirty="0" smtClean="0"/>
          </a:p>
          <a:p>
            <a:pPr rtl="1"/>
            <a:r>
              <a:rPr lang="ar-SA" sz="2000" b="1" dirty="0" smtClean="0"/>
              <a:t>المحاضرة الثامنة   : تفسير القاعدة القانونية</a:t>
            </a:r>
            <a:endParaRPr lang="en-US" sz="2000" dirty="0" smtClean="0"/>
          </a:p>
          <a:p>
            <a:pPr rtl="1"/>
            <a:r>
              <a:rPr lang="ar-SA" sz="2000" b="1" dirty="0" smtClean="0"/>
              <a:t>                       مفهوم التفسير القانوني وأنواعه </a:t>
            </a:r>
          </a:p>
          <a:p>
            <a:pPr rtl="1"/>
            <a:r>
              <a:rPr lang="ar-SA" sz="2000" b="1" dirty="0" smtClean="0"/>
              <a:t>                      تطبيق القانون:السلطة المختصة بتطبيق القانون</a:t>
            </a:r>
            <a:endParaRPr lang="en-US" sz="2000" dirty="0" smtClean="0"/>
          </a:p>
          <a:p>
            <a:pPr rtl="1"/>
            <a:r>
              <a:rPr lang="ar-SA" sz="2000" b="1" dirty="0" smtClean="0"/>
              <a:t>المحاضرة التاسعة: تطبيق القانون من حيث المكان</a:t>
            </a:r>
            <a:endParaRPr lang="en-US" sz="2000" dirty="0" smtClean="0"/>
          </a:p>
          <a:p>
            <a:pPr rtl="1"/>
            <a:r>
              <a:rPr lang="ar-SA" sz="2000" b="1" dirty="0" smtClean="0"/>
              <a:t>                      تطبيق القانون من حيث الزمان</a:t>
            </a:r>
            <a:endParaRPr lang="en-US" sz="2000" dirty="0" smtClean="0"/>
          </a:p>
          <a:p>
            <a:pPr rtl="1"/>
            <a:r>
              <a:rPr lang="ar-SA" sz="2000" b="1" dirty="0" smtClean="0"/>
              <a:t>المحاضرة العاشرة: تعريف الحق وبيان أنواع الحقوق                     </a:t>
            </a:r>
            <a:endParaRPr lang="en-US" sz="2000" dirty="0" smtClean="0"/>
          </a:p>
          <a:p>
            <a:pPr rtl="1"/>
            <a:r>
              <a:rPr lang="ar-SA" sz="2000" b="1" dirty="0" smtClean="0"/>
              <a:t>المحاضرة الحادية عشر: أشخاص الحق :الشخص الطبيعي </a:t>
            </a:r>
            <a:endParaRPr lang="en-US" sz="2000" dirty="0" smtClean="0"/>
          </a:p>
          <a:p>
            <a:pPr rtl="1"/>
            <a:r>
              <a:rPr lang="ar-SA" sz="2000" b="1" dirty="0" smtClean="0"/>
              <a:t>المحاضرة الثانية عشر:ت الشخص الطبيعي</a:t>
            </a:r>
            <a:endParaRPr lang="en-US" sz="2000" dirty="0" smtClean="0"/>
          </a:p>
          <a:p>
            <a:pPr rtl="1"/>
            <a:r>
              <a:rPr lang="ar-SA" sz="2000" b="1" dirty="0" smtClean="0"/>
              <a:t>المحاضرة الثالثة عشر:، الشخص الاعتباري </a:t>
            </a:r>
            <a:endParaRPr lang="en-US" sz="2000" dirty="0" smtClean="0"/>
          </a:p>
          <a:p>
            <a:pPr rtl="1"/>
            <a:r>
              <a:rPr lang="ar-SA" sz="2000" b="1" dirty="0" smtClean="0"/>
              <a:t> المحاضرة الرابعة عشر:،الحماية القانونية للحق ،و مصادر الحق</a:t>
            </a:r>
            <a:endParaRPr lang="en-US" sz="2000" dirty="0" smtClean="0"/>
          </a:p>
          <a:p>
            <a:pPr rtl="1"/>
            <a:endParaRPr lang="en-US" sz="2400" dirty="0" smtClean="0"/>
          </a:p>
          <a:p>
            <a:pPr rtl="1"/>
            <a:r>
              <a:rPr lang="ar-SA" sz="2400" b="1" dirty="0" smtClean="0"/>
              <a:t> </a:t>
            </a:r>
            <a:endParaRPr lang="en-US" sz="2400" dirty="0" smtClean="0"/>
          </a:p>
          <a:p>
            <a:pPr rtl="1" latinLnBrk="1">
              <a:buFont typeface="Wingdings" pitchFamily="2" charset="2"/>
              <a:buChar char="v"/>
            </a:pPr>
            <a:endParaRPr lang="en-US" sz="2400" dirty="0" smtClean="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600" b="1" dirty="0" smtClean="0"/>
              <a:t>التواصل مع أستاذ المقرر</a:t>
            </a:r>
            <a:endParaRPr lang="en-US" sz="3600" dirty="0"/>
          </a:p>
        </p:txBody>
      </p:sp>
      <p:sp>
        <p:nvSpPr>
          <p:cNvPr id="3" name="Content Placeholder 2"/>
          <p:cNvSpPr>
            <a:spLocks noGrp="1"/>
          </p:cNvSpPr>
          <p:nvPr>
            <p:ph idx="1"/>
          </p:nvPr>
        </p:nvSpPr>
        <p:spPr>
          <a:xfrm>
            <a:off x="457200" y="1524001"/>
            <a:ext cx="8229600" cy="4602163"/>
          </a:xfrm>
        </p:spPr>
        <p:txBody>
          <a:bodyPr/>
          <a:lstStyle/>
          <a:p>
            <a:pPr rtl="1"/>
            <a:endParaRPr lang="ar-SA" sz="2000" b="1" dirty="0" smtClean="0"/>
          </a:p>
          <a:p>
            <a:pPr rtl="1"/>
            <a:r>
              <a:rPr lang="ar-SA" sz="2000" b="1" dirty="0" smtClean="0"/>
              <a:t>د/خالد عبد التواب – (</a:t>
            </a:r>
            <a:r>
              <a:rPr lang="en-US" sz="2000" b="1" dirty="0" smtClean="0"/>
              <a:t>206</a:t>
            </a:r>
            <a:r>
              <a:rPr lang="ar-SA" sz="2000" b="1" dirty="0" smtClean="0"/>
              <a:t>-</a:t>
            </a:r>
            <a:r>
              <a:rPr lang="en-US" sz="2000" b="1" dirty="0" smtClean="0"/>
              <a:t>5801814</a:t>
            </a:r>
            <a:r>
              <a:rPr lang="ar-SA" sz="2000" b="1" dirty="0" smtClean="0"/>
              <a:t>/</a:t>
            </a:r>
            <a:r>
              <a:rPr lang="en-US" sz="2000" b="1" dirty="0" smtClean="0"/>
              <a:t>03 </a:t>
            </a:r>
            <a:r>
              <a:rPr lang="ar-SA" sz="2000" b="1" dirty="0" smtClean="0"/>
              <a:t> )</a:t>
            </a:r>
            <a:endParaRPr lang="en-US" sz="2000" dirty="0" smtClean="0"/>
          </a:p>
          <a:p>
            <a:pPr rtl="1"/>
            <a:r>
              <a:rPr lang="ar-SA" sz="2000" b="1" dirty="0" smtClean="0"/>
              <a:t>                     </a:t>
            </a:r>
            <a:r>
              <a:rPr lang="en-US" sz="2000" b="1" dirty="0" smtClean="0">
                <a:hlinkClick r:id="rId2"/>
              </a:rPr>
              <a:t>kahmed@kfu.edu.sa</a:t>
            </a:r>
            <a:endParaRPr lang="ar-SA" sz="2000" b="1" dirty="0" smtClean="0"/>
          </a:p>
          <a:p>
            <a:pPr rtl="1"/>
            <a:r>
              <a:rPr lang="ar-SA" sz="2000" b="1" dirty="0" smtClean="0"/>
              <a:t>جوال رقم :</a:t>
            </a:r>
            <a:endParaRPr lang="en-US" sz="2400" b="1" dirty="0" smtClean="0"/>
          </a:p>
          <a:p>
            <a:pPr rtl="1"/>
            <a:r>
              <a:rPr lang="ar-SA" sz="2400" b="1" dirty="0" smtClean="0"/>
              <a:t> </a:t>
            </a:r>
            <a:r>
              <a:rPr lang="ar-SA" sz="2400" b="1" u="sng" dirty="0" smtClean="0"/>
              <a:t> ساعات مكتبية</a:t>
            </a:r>
            <a:endParaRPr lang="en-US" sz="2400" dirty="0" smtClean="0"/>
          </a:p>
          <a:p>
            <a:pPr rtl="1"/>
            <a:r>
              <a:rPr lang="ar-SA" sz="2400" b="1" dirty="0" smtClean="0"/>
              <a:t>السبت من   10:30 ص: 12  </a:t>
            </a:r>
            <a:r>
              <a:rPr lang="ar-SA" sz="2400" b="1" dirty="0" err="1" smtClean="0"/>
              <a:t>ظ</a:t>
            </a:r>
            <a:endParaRPr lang="en-US" sz="2400" dirty="0" smtClean="0"/>
          </a:p>
          <a:p>
            <a:pPr rtl="1"/>
            <a:r>
              <a:rPr lang="ar-SA" sz="2400" b="1" dirty="0" smtClean="0"/>
              <a:t>الاثنين من10:30 ص:12   ظ</a:t>
            </a:r>
            <a:endParaRPr lang="en-US" sz="2400" dirty="0" smtClean="0"/>
          </a:p>
          <a:p>
            <a:pPr rtl="1"/>
            <a:r>
              <a:rPr lang="ar-SA" sz="2400" b="1" dirty="0" smtClean="0"/>
              <a:t>الأربعاء من12 </a:t>
            </a:r>
            <a:r>
              <a:rPr lang="ar-SA" sz="2400" b="1" dirty="0" err="1" smtClean="0"/>
              <a:t>ظ</a:t>
            </a:r>
            <a:r>
              <a:rPr lang="ar-SA" sz="2400" b="1" dirty="0" smtClean="0"/>
              <a:t>   : 1:45 </a:t>
            </a:r>
            <a:r>
              <a:rPr lang="ar-SA" sz="2400" b="1" dirty="0" err="1" smtClean="0"/>
              <a:t>ب</a:t>
            </a:r>
            <a:r>
              <a:rPr lang="ar-SA" sz="2400" b="1" dirty="0" smtClean="0"/>
              <a:t> ظ</a:t>
            </a:r>
            <a:endParaRPr lang="en-US" sz="2400" dirty="0" smtClean="0"/>
          </a:p>
          <a:p>
            <a:pPr rtl="1"/>
            <a:endParaRPr lang="en-US" sz="2400" dirty="0" smtClean="0"/>
          </a:p>
          <a:p>
            <a:pPr rtl="1" latinLnBrk="1">
              <a:buFont typeface="Wingdings" pitchFamily="2" charset="2"/>
              <a:buChar char="v"/>
            </a:pPr>
            <a:endParaRPr lang="en-US" sz="2400" dirty="0" smtClean="0"/>
          </a:p>
        </p:txBody>
      </p:sp>
      <p:sp>
        <p:nvSpPr>
          <p:cNvPr id="4" name="Slide Number Placeholder 3"/>
          <p:cNvSpPr>
            <a:spLocks noGrp="1"/>
          </p:cNvSpPr>
          <p:nvPr>
            <p:ph type="sldNum" sz="quarter" idx="10"/>
          </p:nvPr>
        </p:nvSpPr>
        <p:spPr/>
        <p:txBody>
          <a:bodyPr/>
          <a:lstStyle/>
          <a:p>
            <a:pPr>
              <a:defRPr/>
            </a:pPr>
            <a:fld id="{FFF0F569-9724-490C-8368-9A7E0DF21DA7}" type="slidenum">
              <a:rPr lang="ar-SA" smtClean="0"/>
              <a:pPr>
                <a:defRPr/>
              </a:pPr>
              <a:t>11</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473</Words>
  <Application>Microsoft Office PowerPoint</Application>
  <PresentationFormat>عرض على الشاشة (3:4)‏</PresentationFormat>
  <Paragraphs>89</Paragraphs>
  <Slides>11</Slides>
  <Notes>0</Notes>
  <HiddenSlides>0</HiddenSlides>
  <MMClips>0</MMClips>
  <ScaleCrop>false</ScaleCrop>
  <HeadingPairs>
    <vt:vector size="4" baseType="variant">
      <vt:variant>
        <vt:lpstr>سمة</vt:lpstr>
      </vt:variant>
      <vt:variant>
        <vt:i4>1</vt:i4>
      </vt:variant>
      <vt:variant>
        <vt:lpstr>عناوين الشرائح</vt:lpstr>
      </vt:variant>
      <vt:variant>
        <vt:i4>11</vt:i4>
      </vt:variant>
    </vt:vector>
  </HeadingPairs>
  <TitlesOfParts>
    <vt:vector size="12" baseType="lpstr">
      <vt:lpstr>سمة Office</vt:lpstr>
      <vt:lpstr>الشريحة 1</vt:lpstr>
      <vt:lpstr>محاضرة تمهيدية  </vt:lpstr>
      <vt:lpstr>محاور المحاضرة</vt:lpstr>
      <vt:lpstr>أهمية القانون </vt:lpstr>
      <vt:lpstr>أهمية القانون </vt:lpstr>
      <vt:lpstr>مفردات المادة </vt:lpstr>
      <vt:lpstr>المرجع الأساسي</vt:lpstr>
      <vt:lpstr>طريقة التقييم</vt:lpstr>
      <vt:lpstr>موضوعات الدراسة</vt:lpstr>
      <vt:lpstr>موضوعات الدراسة</vt:lpstr>
      <vt:lpstr>التواصل مع أستاذ المقرر</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adminuser</dc:creator>
  <cp:lastModifiedBy>adminuser</cp:lastModifiedBy>
  <cp:revision>1</cp:revision>
  <dcterms:created xsi:type="dcterms:W3CDTF">2012-09-05T10:51:53Z</dcterms:created>
  <dcterms:modified xsi:type="dcterms:W3CDTF">2012-09-05T10:52:29Z</dcterms:modified>
</cp:coreProperties>
</file>