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259" r:id="rId5"/>
    <p:sldId id="287" r:id="rId6"/>
    <p:sldId id="288" r:id="rId7"/>
    <p:sldId id="296" r:id="rId8"/>
    <p:sldId id="297" r:id="rId9"/>
    <p:sldId id="290" r:id="rId10"/>
    <p:sldId id="291" r:id="rId11"/>
    <p:sldId id="298" r:id="rId12"/>
    <p:sldId id="293" r:id="rId13"/>
    <p:sldId id="294" r:id="rId14"/>
    <p:sldId id="299"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AD9968"/>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88" autoAdjust="0"/>
    <p:restoredTop sz="94664" autoAdjust="0"/>
  </p:normalViewPr>
  <p:slideViewPr>
    <p:cSldViewPr>
      <p:cViewPr varScale="1">
        <p:scale>
          <a:sx n="70" d="100"/>
          <a:sy n="70" d="100"/>
        </p:scale>
        <p:origin x="-282"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7D0CFC-C108-4CA2-B2CF-C0F345D11D61}" type="slidenum">
              <a:rPr lang="en-US"/>
              <a:pPr/>
              <a:t>8</a:t>
            </a:fld>
            <a:endParaRPr lang="en-US"/>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ar-S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BB7AC6-0C81-4EAA-818B-7DCD262E658D}" type="slidenum">
              <a:rPr lang="en-US"/>
              <a:pPr/>
              <a:t>11</a:t>
            </a:fld>
            <a:endParaRPr lang="en-US"/>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b="1" dirty="0" smtClean="0">
                <a:solidFill>
                  <a:srgbClr val="7F7F7F"/>
                </a:solidFill>
                <a:latin typeface="Calibri" pitchFamily="34" charset="0"/>
                <a:cs typeface="Times New Roman" pitchFamily="18" charset="0"/>
              </a:rPr>
              <a:t>الاقتصاد الجزئي</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a:p>
            <a:pPr algn="ctr"/>
            <a:r>
              <a:rPr lang="ar-SA" sz="2400" b="1" dirty="0" smtClean="0">
                <a:solidFill>
                  <a:schemeClr val="tx2">
                    <a:lumMod val="75000"/>
                  </a:schemeClr>
                </a:solidFill>
                <a:latin typeface="Calibri" pitchFamily="34" charset="0"/>
              </a:rPr>
              <a:t>د</a:t>
            </a:r>
            <a:r>
              <a:rPr lang="en-US" sz="2400" b="1" dirty="0" smtClean="0">
                <a:solidFill>
                  <a:schemeClr val="tx2">
                    <a:lumMod val="75000"/>
                  </a:schemeClr>
                </a:solidFill>
                <a:latin typeface="Calibri" pitchFamily="34" charset="0"/>
              </a:rPr>
              <a:t> .</a:t>
            </a:r>
            <a:r>
              <a:rPr lang="ar-SA" sz="2400" b="1" dirty="0" smtClean="0">
                <a:solidFill>
                  <a:schemeClr val="tx2">
                    <a:lumMod val="75000"/>
                  </a:schemeClr>
                </a:solidFill>
                <a:latin typeface="Calibri" pitchFamily="34" charset="0"/>
              </a:rPr>
              <a:t>حسن بلقاسم غصان</a:t>
            </a:r>
            <a:endParaRPr lang="en-US" sz="2400" b="1" dirty="0">
              <a:solidFill>
                <a:schemeClr val="tx2">
                  <a:lumMod val="75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الثانية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295400"/>
          </a:xfrm>
        </p:spPr>
        <p:txBody>
          <a:bodyPr/>
          <a:lstStyle/>
          <a:p>
            <a:pPr eaLnBrk="1" hangingPunct="1"/>
            <a:r>
              <a:rPr lang="ar-SA" sz="3600" b="1" dirty="0" smtClean="0">
                <a:solidFill>
                  <a:schemeClr val="tx1"/>
                </a:solidFill>
                <a:cs typeface="Arial" pitchFamily="34" charset="0"/>
              </a:rPr>
              <a:t>المسألة الاقتصادية</a:t>
            </a:r>
            <a:endParaRPr lang="en-US" sz="36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dirty="0" smtClean="0">
                <a:solidFill>
                  <a:srgbClr val="0000FF"/>
                </a:solidFill>
              </a:rPr>
              <a:t> عناصر المحاضرة </a:t>
            </a:r>
            <a:r>
              <a:rPr lang="ar-SA" sz="4000" dirty="0" smtClean="0">
                <a:solidFill>
                  <a:srgbClr val="0000FF"/>
                </a:solidFill>
              </a:rPr>
              <a:t>2</a:t>
            </a:r>
            <a:endParaRPr lang="en-US" sz="4000" dirty="0">
              <a:solidFill>
                <a:srgbClr val="0000FF"/>
              </a:solidFill>
            </a:endParaRPr>
          </a:p>
        </p:txBody>
      </p:sp>
      <p:sp>
        <p:nvSpPr>
          <p:cNvPr id="7171" name="Text Placeholder 5"/>
          <p:cNvSpPr>
            <a:spLocks noGrp="1"/>
          </p:cNvSpPr>
          <p:nvPr>
            <p:ph idx="1"/>
          </p:nvPr>
        </p:nvSpPr>
        <p:spPr>
          <a:xfrm>
            <a:off x="495300" y="1600201"/>
            <a:ext cx="8915400" cy="3886199"/>
          </a:xfrm>
        </p:spPr>
        <p:txBody>
          <a:bodyPr/>
          <a:lstStyle/>
          <a:p>
            <a:pPr rtl="1" eaLnBrk="1" hangingPunct="1">
              <a:buFont typeface="Arial" pitchFamily="34" charset="0"/>
              <a:buChar char="•"/>
            </a:pPr>
            <a:r>
              <a:rPr lang="ar-SA" sz="2400" b="1" dirty="0" smtClean="0">
                <a:cs typeface="Arial" pitchFamily="34" charset="0"/>
              </a:rPr>
              <a:t>مقدمة</a:t>
            </a:r>
          </a:p>
          <a:p>
            <a:pPr rtl="1" eaLnBrk="1" hangingPunct="1">
              <a:buFont typeface="Arial" pitchFamily="34" charset="0"/>
              <a:buChar char="•"/>
            </a:pPr>
            <a:r>
              <a:rPr lang="ar-SA" sz="2400" b="1" dirty="0" smtClean="0">
                <a:cs typeface="Arial" pitchFamily="34" charset="0"/>
              </a:rPr>
              <a:t>قاعدة الاختيار</a:t>
            </a:r>
          </a:p>
          <a:p>
            <a:pPr rtl="1" eaLnBrk="1" hangingPunct="1">
              <a:buFont typeface="Arial" pitchFamily="34" charset="0"/>
              <a:buChar char="•"/>
            </a:pPr>
            <a:r>
              <a:rPr lang="ar-SA" sz="2400" b="1" dirty="0" smtClean="0">
                <a:cs typeface="Arial" pitchFamily="34" charset="0"/>
              </a:rPr>
              <a:t>تكلفة الاختيار</a:t>
            </a:r>
          </a:p>
          <a:p>
            <a:pPr rtl="1" eaLnBrk="1" hangingPunct="1">
              <a:buFont typeface="Arial" pitchFamily="34" charset="0"/>
              <a:buChar char="•"/>
            </a:pPr>
            <a:r>
              <a:rPr lang="ar-SA" sz="2400" b="1" dirty="0" smtClean="0">
                <a:cs typeface="Arial" pitchFamily="34" charset="0"/>
              </a:rPr>
              <a:t>منحى إمكانيات الإنتاج</a:t>
            </a:r>
          </a:p>
          <a:p>
            <a:pPr rtl="1" eaLnBrk="1" hangingPunct="1">
              <a:buFont typeface="Arial" pitchFamily="34" charset="0"/>
              <a:buChar char="•"/>
            </a:pPr>
            <a:r>
              <a:rPr lang="ar-SA" sz="2400" b="1" dirty="0" smtClean="0">
                <a:cs typeface="Arial" pitchFamily="34" charset="0"/>
              </a:rPr>
              <a:t>النمو الاقتصادي</a:t>
            </a:r>
          </a:p>
          <a:p>
            <a:pPr rtl="1" eaLnBrk="1" hangingPunct="1">
              <a:buFont typeface="Arial" pitchFamily="34" charset="0"/>
              <a:buChar char="•"/>
            </a:pPr>
            <a:r>
              <a:rPr lang="ar-SA" sz="2400" b="1" dirty="0" smtClean="0">
                <a:cs typeface="Arial" pitchFamily="34" charset="0"/>
              </a:rPr>
              <a:t>التدفق الدائري للإنتاج والدخل</a:t>
            </a:r>
          </a:p>
          <a:p>
            <a:pPr rtl="1" eaLnBrk="1" hangingPunct="1">
              <a:buFont typeface="Arial" pitchFamily="34" charset="0"/>
              <a:buChar char="•"/>
            </a:pPr>
            <a:r>
              <a:rPr lang="ar-SA" sz="2400" b="1" dirty="0" smtClean="0">
                <a:cs typeface="Arial" pitchFamily="34" charset="0"/>
              </a:rPr>
              <a:t>الكفاءة وحرية السوق </a:t>
            </a:r>
          </a:p>
          <a:p>
            <a:pPr rtl="1" eaLnBrk="1" hangingPunct="1">
              <a:buFont typeface="Arial" pitchFamily="34" charset="0"/>
              <a:buChar char="•"/>
            </a:pPr>
            <a:r>
              <a:rPr lang="ar-SA" sz="2400" b="1" dirty="0" smtClean="0">
                <a:cs typeface="Arial" pitchFamily="34" charset="0"/>
              </a:rPr>
              <a:t>دور القطاع الحكومي </a:t>
            </a:r>
            <a:r>
              <a:rPr lang="ar-SA" sz="1800" b="1" dirty="0" smtClean="0">
                <a:cs typeface="Arial" pitchFamily="34" charset="0"/>
              </a:rPr>
              <a:t>(حالة السلع والخدمات العامة، حالة التأثيرات الخارجية، حالة الاحتكار الطبيعي)</a:t>
            </a:r>
          </a:p>
          <a:p>
            <a:pPr rtl="1" eaLnBrk="1" hangingPunct="1">
              <a:buFont typeface="Arial" pitchFamily="34" charset="0"/>
              <a:buChar char="•"/>
            </a:pPr>
            <a:endParaRPr lang="ar-SA" sz="2400" b="1" dirty="0" smtClean="0">
              <a:cs typeface="Arial" pitchFamily="34" charset="0"/>
            </a:endParaRPr>
          </a:p>
          <a:p>
            <a:pPr rtl="1" eaLnBrk="1" hangingPunct="1">
              <a:buFont typeface="Arial" pitchFamily="34" charset="0"/>
              <a:buChar char="•"/>
            </a:pPr>
            <a:endParaRPr lang="ar-SA" sz="2400"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0000FF"/>
                </a:solidFill>
                <a:cs typeface="Arial" pitchFamily="34" charset="0"/>
              </a:rPr>
              <a:t>مقدمة</a:t>
            </a:r>
          </a:p>
        </p:txBody>
      </p:sp>
      <p:sp>
        <p:nvSpPr>
          <p:cNvPr id="8195" name="Content Placeholder 2"/>
          <p:cNvSpPr>
            <a:spLocks noGrp="1"/>
          </p:cNvSpPr>
          <p:nvPr>
            <p:ph idx="1"/>
          </p:nvPr>
        </p:nvSpPr>
        <p:spPr>
          <a:xfrm>
            <a:off x="228600" y="1523999"/>
            <a:ext cx="9144000" cy="4038601"/>
          </a:xfrm>
        </p:spPr>
        <p:txBody>
          <a:bodyPr/>
          <a:lstStyle/>
          <a:p>
            <a:pPr rtl="1" eaLnBrk="1" hangingPunct="1">
              <a:buFont typeface="Arial" pitchFamily="34" charset="0"/>
              <a:buChar char="•"/>
            </a:pPr>
            <a:r>
              <a:rPr lang="ar-SA" dirty="0" smtClean="0">
                <a:cs typeface="Arabic Transparent" pitchFamily="2" charset="-78"/>
              </a:rPr>
              <a:t>تختصر المسالة الاقتصادية في وجود ثروات محدودة زمنا ومكانا وحاجيات ورغبات لامتناهية للساكنة البشرية في كل مجتمع</a:t>
            </a:r>
          </a:p>
          <a:p>
            <a:pPr rtl="1" eaLnBrk="1" hangingPunct="1"/>
            <a:endParaRPr lang="ar-SA" dirty="0" smtClean="0">
              <a:cs typeface="Arabic Transparent" pitchFamily="2" charset="-78"/>
            </a:endParaRPr>
          </a:p>
          <a:p>
            <a:pPr algn="ctr" rtl="1" eaLnBrk="1" hangingPunct="1"/>
            <a:r>
              <a:rPr lang="en-US" dirty="0" smtClean="0"/>
              <a:t>W={N, L, K, t}   versus   U</a:t>
            </a:r>
            <a:r>
              <a:rPr lang="en-US" sz="1600" dirty="0" smtClean="0">
                <a:sym typeface="Symbol"/>
              </a:rPr>
              <a:t></a:t>
            </a:r>
            <a:endParaRPr lang="ar-SA" sz="1600" dirty="0" smtClean="0">
              <a:cs typeface="Arabic Transparent" pitchFamily="2" charset="-78"/>
            </a:endParaRPr>
          </a:p>
          <a:p>
            <a:pPr rtl="1" eaLnBrk="1" hangingPunct="1"/>
            <a:endParaRPr lang="ar-SA" dirty="0" smtClean="0">
              <a:cs typeface="Arabic Transparent" pitchFamily="2" charset="-78"/>
            </a:endParaRPr>
          </a:p>
          <a:p>
            <a:pPr rtl="1" eaLnBrk="1" hangingPunct="1">
              <a:buFont typeface="Arial" pitchFamily="34" charset="0"/>
              <a:buChar char="•"/>
            </a:pPr>
            <a:r>
              <a:rPr lang="ar-SA" dirty="0" smtClean="0">
                <a:cs typeface="Arabic Transparent" pitchFamily="2" charset="-78"/>
              </a:rPr>
              <a:t>وفي أهمية الكفاءة الاقتصادية المتعددة الجوانب</a:t>
            </a:r>
          </a:p>
          <a:p>
            <a:pPr rtl="1" eaLnBrk="1" hangingPunct="1"/>
            <a:endParaRPr lang="ar-SA" dirty="0" smtClean="0">
              <a:cs typeface="Arabic Transparent" pitchFamily="2" charset="-78"/>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81000"/>
            <a:ext cx="8915400" cy="914400"/>
          </a:xfrm>
        </p:spPr>
        <p:txBody>
          <a:bodyPr/>
          <a:lstStyle/>
          <a:p>
            <a:pPr eaLnBrk="1" hangingPunct="1"/>
            <a:r>
              <a:rPr lang="ar-SA" dirty="0" smtClean="0">
                <a:solidFill>
                  <a:srgbClr val="0000FF"/>
                </a:solidFill>
                <a:cs typeface="Arial" pitchFamily="34" charset="0"/>
              </a:rPr>
              <a:t>قاعدة الاختيار</a:t>
            </a:r>
          </a:p>
        </p:txBody>
      </p:sp>
      <p:sp>
        <p:nvSpPr>
          <p:cNvPr id="9219" name="Content Placeholder 2"/>
          <p:cNvSpPr>
            <a:spLocks noGrp="1"/>
          </p:cNvSpPr>
          <p:nvPr>
            <p:ph idx="4294967295"/>
          </p:nvPr>
        </p:nvSpPr>
        <p:spPr>
          <a:xfrm>
            <a:off x="228600" y="1447801"/>
            <a:ext cx="9144000" cy="4267199"/>
          </a:xfrm>
        </p:spPr>
        <p:txBody>
          <a:bodyPr/>
          <a:lstStyle/>
          <a:p>
            <a:pPr rtl="1" eaLnBrk="1" hangingPunct="1">
              <a:buNone/>
            </a:pPr>
            <a:r>
              <a:rPr lang="ar-SA" sz="2800" dirty="0" smtClean="0">
                <a:cs typeface="Arial" pitchFamily="34" charset="0"/>
              </a:rPr>
              <a:t>تعتمد عند اتخاذ قرار الاختيار على مقارنة المنافع الحدية المتوقعة </a:t>
            </a:r>
            <a:r>
              <a:rPr lang="en-US" sz="2800" dirty="0" smtClean="0">
                <a:cs typeface="Arial" pitchFamily="34" charset="0"/>
              </a:rPr>
              <a:t>MU*</a:t>
            </a:r>
            <a:r>
              <a:rPr lang="ar-SA" sz="2800" dirty="0" smtClean="0">
                <a:cs typeface="Arial" pitchFamily="34" charset="0"/>
              </a:rPr>
              <a:t> بالتكاليف الحدية </a:t>
            </a:r>
            <a:r>
              <a:rPr lang="en-US" sz="2800" dirty="0" smtClean="0">
                <a:cs typeface="Arial" pitchFamily="34" charset="0"/>
              </a:rPr>
              <a:t>MC*</a:t>
            </a:r>
            <a:r>
              <a:rPr lang="ar-SA" sz="2800" dirty="0" smtClean="0">
                <a:cs typeface="Arial" pitchFamily="34" charset="0"/>
              </a:rPr>
              <a:t> المترتبة عن ذلك بما فيها الأضرار المتوقعة</a:t>
            </a:r>
          </a:p>
          <a:p>
            <a:pPr algn="ctr" rtl="1" eaLnBrk="1" hangingPunct="1">
              <a:buNone/>
            </a:pPr>
            <a:endParaRPr lang="en-US" sz="2600" dirty="0" smtClean="0">
              <a:cs typeface="Arial" pitchFamily="34" charset="0"/>
            </a:endParaRPr>
          </a:p>
          <a:p>
            <a:pPr algn="ctr" rtl="1" eaLnBrk="1" hangingPunct="1">
              <a:buNone/>
            </a:pPr>
            <a:r>
              <a:rPr lang="ar-SA" sz="2600" dirty="0" smtClean="0">
                <a:cs typeface="Arial" pitchFamily="34" charset="0"/>
              </a:rPr>
              <a:t>يقبل القرار عندما </a:t>
            </a:r>
            <a:r>
              <a:rPr lang="en-US" sz="2600" dirty="0" smtClean="0">
                <a:cs typeface="Arial" pitchFamily="34" charset="0"/>
              </a:rPr>
              <a:t> </a:t>
            </a:r>
            <a:r>
              <a:rPr lang="en-US" sz="2400" dirty="0" smtClean="0">
                <a:cs typeface="Arial" pitchFamily="34" charset="0"/>
              </a:rPr>
              <a:t>MU*  &gt;  MC*     </a:t>
            </a:r>
            <a:endParaRPr lang="ar-SA" sz="2600" b="1" dirty="0" smtClean="0">
              <a:cs typeface="Arial" pitchFamily="34" charset="0"/>
            </a:endParaRPr>
          </a:p>
          <a:p>
            <a:pPr algn="ctr" rtl="1" eaLnBrk="1" hangingPunct="1">
              <a:buNone/>
            </a:pPr>
            <a:r>
              <a:rPr lang="ar-SA" sz="2600" dirty="0" smtClean="0">
                <a:cs typeface="Arial" pitchFamily="34" charset="0"/>
              </a:rPr>
              <a:t>يلغى القرار عندما </a:t>
            </a:r>
            <a:r>
              <a:rPr lang="en-US" sz="2600" dirty="0" smtClean="0">
                <a:cs typeface="Arial" pitchFamily="34" charset="0"/>
              </a:rPr>
              <a:t> </a:t>
            </a:r>
            <a:r>
              <a:rPr lang="en-US" sz="2400" dirty="0" smtClean="0">
                <a:cs typeface="Arial" pitchFamily="34" charset="0"/>
              </a:rPr>
              <a:t>MU*  &lt;  MC*    </a:t>
            </a:r>
            <a:endParaRPr lang="ar-SA" sz="2600" b="1" dirty="0" smtClean="0">
              <a:cs typeface="Arial" pitchFamily="34" charset="0"/>
            </a:endParaRPr>
          </a:p>
          <a:p>
            <a:pPr rtl="1" eaLnBrk="1" hangingPunct="1">
              <a:buFont typeface="Arial" pitchFamily="34" charset="0"/>
              <a:buNone/>
            </a:pPr>
            <a:endParaRPr lang="en-US" sz="2600" b="1" dirty="0" smtClean="0">
              <a:cs typeface="Arial" pitchFamily="34" charset="0"/>
            </a:endParaRPr>
          </a:p>
          <a:p>
            <a:pPr rtl="1" eaLnBrk="1" hangingPunct="1">
              <a:buFont typeface="Arial" pitchFamily="34" charset="0"/>
              <a:buNone/>
            </a:pPr>
            <a:r>
              <a:rPr lang="ar-SA" sz="2600" dirty="0" smtClean="0">
                <a:cs typeface="Arial" pitchFamily="34" charset="0"/>
              </a:rPr>
              <a:t>وقد تكون هذه التكاليف الحدية عبارة عن منافع حدية لسلع بديلة، تؤدي إلى تفضيل سلعة على أخرى، مما يقتضي عقلانية من جانب المستهلك أو أي فاعل إقتصادي</a:t>
            </a:r>
            <a:endParaRPr lang="en-US" sz="2600"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0000FF"/>
                </a:solidFill>
                <a:cs typeface="Arial" pitchFamily="34" charset="0"/>
              </a:rPr>
              <a:t>تكلفة الاختيار</a:t>
            </a:r>
            <a:endParaRPr lang="en-US" dirty="0">
              <a:solidFill>
                <a:srgbClr val="0000FF"/>
              </a:solidFill>
            </a:endParaRPr>
          </a:p>
        </p:txBody>
      </p:sp>
      <p:sp>
        <p:nvSpPr>
          <p:cNvPr id="3" name="Content Placeholder 2"/>
          <p:cNvSpPr>
            <a:spLocks noGrp="1"/>
          </p:cNvSpPr>
          <p:nvPr>
            <p:ph idx="1"/>
          </p:nvPr>
        </p:nvSpPr>
        <p:spPr>
          <a:xfrm>
            <a:off x="495300" y="1600201"/>
            <a:ext cx="8915400" cy="4114800"/>
          </a:xfrm>
        </p:spPr>
        <p:txBody>
          <a:bodyPr/>
          <a:lstStyle/>
          <a:p>
            <a:pPr rtl="1"/>
            <a:r>
              <a:rPr lang="ar-SA" sz="2800" dirty="0" smtClean="0"/>
              <a:t>لدينا عدة خيارات وبدائل متاحة لإتخاذ أحسن القرارات، لكن رغم هذه المعطيات نحتاج إلى معرفة تكلفة اختيار قرار معين بغية المقارنة بين المنفعة الحدية والتكلفة الحدية.</a:t>
            </a:r>
            <a:endParaRPr lang="en-US" sz="2800" dirty="0" smtClean="0"/>
          </a:p>
          <a:p>
            <a:pPr rtl="1"/>
            <a:r>
              <a:rPr lang="ar-SA" sz="2800" dirty="0" smtClean="0"/>
              <a:t>نفترض بديلين: فالتكلفة المرتبطة باختيار القرار </a:t>
            </a:r>
            <a:r>
              <a:rPr lang="en-US" sz="2800" dirty="0" smtClean="0"/>
              <a:t>A</a:t>
            </a:r>
            <a:r>
              <a:rPr lang="ar-SA" sz="2800" dirty="0" smtClean="0"/>
              <a:t> تمثل مقدار التضحية بالخيار </a:t>
            </a:r>
            <a:r>
              <a:rPr lang="en-US" sz="2800" dirty="0" smtClean="0"/>
              <a:t>B</a:t>
            </a:r>
            <a:r>
              <a:rPr lang="ar-SA" sz="2800" dirty="0" smtClean="0"/>
              <a:t> (مثلا اختيار الماء عوضا عن الحليب، اختيار الاستثمار في مشروع معين عوضا عن العمل في مشروع آخر)</a:t>
            </a:r>
          </a:p>
          <a:p>
            <a:pPr rtl="1"/>
            <a:r>
              <a:rPr lang="ar-SA" sz="2800" dirty="0" smtClean="0"/>
              <a:t>وعند اختيار الماء يعتبر الحليب كتكلفة الفرصة البديلة، والتي تتمثل في التضحية بالمنافع من استهلاك الحليب ... كما أن المستثمر يخوض غمار المخاطرة عوضا عن العمل لدى مؤسسة معينة بديلة ليتقاضى أجرا محددا.   </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0000FF"/>
                </a:solidFill>
                <a:cs typeface="Arial" pitchFamily="34" charset="0"/>
              </a:rPr>
              <a:t>منحنى إمكانيات الانتاج</a:t>
            </a:r>
            <a:endParaRPr lang="en-US" dirty="0"/>
          </a:p>
        </p:txBody>
      </p:sp>
      <p:sp>
        <p:nvSpPr>
          <p:cNvPr id="3" name="Content Placeholder 2"/>
          <p:cNvSpPr>
            <a:spLocks noGrp="1"/>
          </p:cNvSpPr>
          <p:nvPr>
            <p:ph idx="1"/>
          </p:nvPr>
        </p:nvSpPr>
        <p:spPr>
          <a:xfrm>
            <a:off x="495300" y="1600200"/>
            <a:ext cx="8915400" cy="4038599"/>
          </a:xfrm>
        </p:spPr>
        <p:txBody>
          <a:bodyPr/>
          <a:lstStyle/>
          <a:p>
            <a:pPr rtl="1"/>
            <a:r>
              <a:rPr lang="ar-SA" sz="2400" dirty="0" smtClean="0"/>
              <a:t>لتفسير كيفية المفاضلة بين البدائل على الموارد المتاحة (النادرة) يستخدم التحليل الاقتصادي منحنى إمكانيات الانتاج (أو حدود إمكانية الانتاج)</a:t>
            </a:r>
          </a:p>
          <a:p>
            <a:pPr rtl="1"/>
            <a:endParaRPr lang="ar-SA" sz="2400" dirty="0" smtClean="0"/>
          </a:p>
          <a:p>
            <a:pPr rtl="1"/>
            <a:r>
              <a:rPr lang="ar-SA" sz="2400" dirty="0" smtClean="0"/>
              <a:t>لقياس الكفاءة الانتاجية. وتؤدي المفاضلة إلى قياس التضحية التي يتحملها المجتمع في سبيل تنويع إنتاجه من السلع حسب الحاجات الحقيقية للمجتمع.</a:t>
            </a:r>
          </a:p>
          <a:p>
            <a:pPr rtl="1"/>
            <a:endParaRPr lang="ar-SA" sz="2400" dirty="0" smtClean="0"/>
          </a:p>
          <a:p>
            <a:pPr rtl="1"/>
            <a:r>
              <a:rPr lang="ar-SA" sz="2400" dirty="0" smtClean="0"/>
              <a:t>اعتمادا على الرسم البياني التالي: </a:t>
            </a:r>
          </a:p>
          <a:p>
            <a:pPr rtl="1"/>
            <a:r>
              <a:rPr lang="ar-SA" sz="2400" dirty="0" smtClean="0"/>
              <a:t> </a:t>
            </a:r>
          </a:p>
          <a:p>
            <a:pPr rtl="1"/>
            <a:r>
              <a:rPr lang="ar-SA" sz="2000" dirty="0" smtClean="0">
                <a:solidFill>
                  <a:srgbClr val="0000FF"/>
                </a:solidFill>
              </a:rPr>
              <a:t>ملاحظة</a:t>
            </a:r>
            <a:r>
              <a:rPr lang="ar-SA" sz="2000" dirty="0" smtClean="0"/>
              <a:t>: (ويشير تحدب منحنى الكفاءة إلى أن التضحية تكون لها تكلفة بديلة متزايدة. وتساعد هذه الفرضية على أهمية الاختيار الدقيق والأمثل لإنتاج السلع)    </a:t>
            </a:r>
          </a:p>
          <a:p>
            <a:pPr rtl="1"/>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5105400" y="3429000"/>
            <a:ext cx="651802" cy="469901"/>
          </a:xfrm>
          <a:prstGeom prst="rect">
            <a:avLst/>
          </a:prstGeom>
          <a:noFill/>
          <a:ln w="9525">
            <a:noFill/>
            <a:miter lim="800000"/>
            <a:headEnd/>
            <a:tailEnd/>
          </a:ln>
          <a:effectLst/>
        </p:spPr>
        <p:txBody>
          <a:bodyPr lIns="89611" tIns="44806" rIns="89611" bIns="44806"/>
          <a:lstStyle/>
          <a:p>
            <a:pPr rtl="1"/>
            <a:r>
              <a:rPr lang="en-US" altLang="zh-CN" sz="2400" dirty="0">
                <a:latin typeface="Times New Roman" pitchFamily="18" charset="0"/>
                <a:ea typeface="SimSun" pitchFamily="2" charset="-122"/>
              </a:rPr>
              <a:t>A</a:t>
            </a:r>
          </a:p>
          <a:p>
            <a:pPr algn="r" rtl="1"/>
            <a:endParaRPr lang="en-US" dirty="0"/>
          </a:p>
        </p:txBody>
      </p:sp>
      <p:sp>
        <p:nvSpPr>
          <p:cNvPr id="9219" name="Line 3"/>
          <p:cNvSpPr>
            <a:spLocks noChangeShapeType="1"/>
          </p:cNvSpPr>
          <p:nvPr/>
        </p:nvSpPr>
        <p:spPr bwMode="auto">
          <a:xfrm flipH="1">
            <a:off x="3429000" y="3886200"/>
            <a:ext cx="3236648" cy="0"/>
          </a:xfrm>
          <a:prstGeom prst="line">
            <a:avLst/>
          </a:prstGeom>
          <a:noFill/>
          <a:ln w="28575">
            <a:solidFill>
              <a:srgbClr val="000000"/>
            </a:solidFill>
            <a:round/>
            <a:headEnd/>
            <a:tailEnd/>
          </a:ln>
          <a:effectLst/>
        </p:spPr>
        <p:txBody>
          <a:bodyPr/>
          <a:lstStyle/>
          <a:p>
            <a:endParaRPr lang="ar-SA"/>
          </a:p>
        </p:txBody>
      </p:sp>
      <p:sp>
        <p:nvSpPr>
          <p:cNvPr id="9220" name="Line 4"/>
          <p:cNvSpPr>
            <a:spLocks noChangeShapeType="1"/>
          </p:cNvSpPr>
          <p:nvPr/>
        </p:nvSpPr>
        <p:spPr bwMode="auto">
          <a:xfrm flipH="1" flipV="1">
            <a:off x="3424106" y="704850"/>
            <a:ext cx="4894" cy="3181350"/>
          </a:xfrm>
          <a:prstGeom prst="line">
            <a:avLst/>
          </a:prstGeom>
          <a:noFill/>
          <a:ln w="28575">
            <a:solidFill>
              <a:srgbClr val="000000"/>
            </a:solidFill>
            <a:round/>
            <a:headEnd/>
            <a:tailEnd/>
          </a:ln>
          <a:effectLst/>
        </p:spPr>
        <p:txBody>
          <a:bodyPr/>
          <a:lstStyle/>
          <a:p>
            <a:endParaRPr lang="ar-SA"/>
          </a:p>
        </p:txBody>
      </p:sp>
      <p:sp>
        <p:nvSpPr>
          <p:cNvPr id="9221" name="Arc 5"/>
          <p:cNvSpPr>
            <a:spLocks/>
          </p:cNvSpPr>
          <p:nvPr/>
        </p:nvSpPr>
        <p:spPr bwMode="auto">
          <a:xfrm>
            <a:off x="3424106" y="1371600"/>
            <a:ext cx="1909894" cy="25146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rgbClr val="000000"/>
            </a:solidFill>
            <a:round/>
            <a:headEnd type="oval" w="med" len="med"/>
            <a:tailEnd type="oval" w="med" len="med"/>
          </a:ln>
          <a:effectLst/>
        </p:spPr>
        <p:txBody>
          <a:bodyPr/>
          <a:lstStyle/>
          <a:p>
            <a:endParaRPr lang="ar-SA"/>
          </a:p>
        </p:txBody>
      </p:sp>
      <p:sp>
        <p:nvSpPr>
          <p:cNvPr id="9222" name="Line 6"/>
          <p:cNvSpPr>
            <a:spLocks noChangeShapeType="1"/>
          </p:cNvSpPr>
          <p:nvPr/>
        </p:nvSpPr>
        <p:spPr bwMode="auto">
          <a:xfrm>
            <a:off x="3424106" y="2928938"/>
            <a:ext cx="1714632" cy="0"/>
          </a:xfrm>
          <a:prstGeom prst="line">
            <a:avLst/>
          </a:prstGeom>
          <a:noFill/>
          <a:ln w="19050" cap="rnd">
            <a:solidFill>
              <a:srgbClr val="000000"/>
            </a:solidFill>
            <a:prstDash val="sysDot"/>
            <a:round/>
            <a:headEnd/>
            <a:tailEnd type="oval" w="med" len="med"/>
          </a:ln>
          <a:effectLst/>
        </p:spPr>
        <p:txBody>
          <a:bodyPr/>
          <a:lstStyle/>
          <a:p>
            <a:endParaRPr lang="ar-SA"/>
          </a:p>
        </p:txBody>
      </p:sp>
      <p:sp>
        <p:nvSpPr>
          <p:cNvPr id="9223" name="Line 7"/>
          <p:cNvSpPr>
            <a:spLocks noChangeShapeType="1"/>
          </p:cNvSpPr>
          <p:nvPr/>
        </p:nvSpPr>
        <p:spPr bwMode="auto">
          <a:xfrm>
            <a:off x="5138738" y="2928938"/>
            <a:ext cx="42862" cy="957262"/>
          </a:xfrm>
          <a:prstGeom prst="line">
            <a:avLst/>
          </a:prstGeom>
          <a:noFill/>
          <a:ln w="19050" cap="rnd">
            <a:solidFill>
              <a:srgbClr val="000000"/>
            </a:solidFill>
            <a:prstDash val="sysDot"/>
            <a:round/>
            <a:headEnd/>
            <a:tailEnd/>
          </a:ln>
          <a:effectLst/>
        </p:spPr>
        <p:txBody>
          <a:bodyPr/>
          <a:lstStyle/>
          <a:p>
            <a:endParaRPr lang="ar-SA"/>
          </a:p>
        </p:txBody>
      </p:sp>
      <p:sp>
        <p:nvSpPr>
          <p:cNvPr id="9224" name="Text Box 8"/>
          <p:cNvSpPr txBox="1">
            <a:spLocks noChangeArrowheads="1"/>
          </p:cNvSpPr>
          <p:nvPr/>
        </p:nvSpPr>
        <p:spPr bwMode="auto">
          <a:xfrm>
            <a:off x="1981200" y="533400"/>
            <a:ext cx="1254125" cy="514350"/>
          </a:xfrm>
          <a:prstGeom prst="rect">
            <a:avLst/>
          </a:prstGeom>
          <a:noFill/>
          <a:ln w="9525">
            <a:noFill/>
            <a:miter lim="800000"/>
            <a:headEnd/>
            <a:tailEnd/>
          </a:ln>
          <a:effectLst/>
        </p:spPr>
        <p:txBody>
          <a:bodyPr lIns="89611" tIns="44806" rIns="89611" bIns="44806"/>
          <a:lstStyle/>
          <a:p>
            <a:pPr algn="ctr" rtl="1"/>
            <a:r>
              <a:rPr lang="ar-SA" altLang="zh-CN" sz="2400" dirty="0" smtClean="0">
                <a:latin typeface="Times New Roman" pitchFamily="18" charset="0"/>
                <a:ea typeface="SimSun" pitchFamily="2" charset="-122"/>
              </a:rPr>
              <a:t>الملابس</a:t>
            </a:r>
            <a:endParaRPr lang="en-US" sz="3600" dirty="0"/>
          </a:p>
        </p:txBody>
      </p:sp>
      <p:sp>
        <p:nvSpPr>
          <p:cNvPr id="9225" name="Text Box 9"/>
          <p:cNvSpPr txBox="1">
            <a:spLocks noChangeArrowheads="1"/>
          </p:cNvSpPr>
          <p:nvPr/>
        </p:nvSpPr>
        <p:spPr bwMode="auto">
          <a:xfrm>
            <a:off x="2819400" y="2667000"/>
            <a:ext cx="540544" cy="668338"/>
          </a:xfrm>
          <a:prstGeom prst="rect">
            <a:avLst/>
          </a:prstGeom>
          <a:noFill/>
          <a:ln w="9525">
            <a:noFill/>
            <a:miter lim="800000"/>
            <a:headEnd/>
            <a:tailEnd/>
          </a:ln>
          <a:effectLst/>
        </p:spPr>
        <p:txBody>
          <a:bodyPr lIns="89611" tIns="44806" rIns="89611" bIns="44806"/>
          <a:lstStyle/>
          <a:p>
            <a:pPr algn="r" rtl="1"/>
            <a:r>
              <a:rPr lang="en-US" altLang="zh-CN" sz="2400" dirty="0" smtClean="0">
                <a:latin typeface="Times New Roman" pitchFamily="18" charset="0"/>
                <a:ea typeface="SimSun" pitchFamily="2" charset="-122"/>
              </a:rPr>
              <a:t>15</a:t>
            </a:r>
            <a:endParaRPr lang="en-US" sz="3600" dirty="0"/>
          </a:p>
        </p:txBody>
      </p:sp>
      <p:sp>
        <p:nvSpPr>
          <p:cNvPr id="9226" name="Text Box 10"/>
          <p:cNvSpPr txBox="1">
            <a:spLocks noChangeArrowheads="1"/>
          </p:cNvSpPr>
          <p:nvPr/>
        </p:nvSpPr>
        <p:spPr bwMode="auto">
          <a:xfrm>
            <a:off x="3886200" y="3886200"/>
            <a:ext cx="1828800" cy="457200"/>
          </a:xfrm>
          <a:prstGeom prst="rect">
            <a:avLst/>
          </a:prstGeom>
          <a:noFill/>
          <a:ln w="9525">
            <a:noFill/>
            <a:miter lim="800000"/>
            <a:headEnd/>
            <a:tailEnd/>
          </a:ln>
          <a:effectLst/>
        </p:spPr>
        <p:txBody>
          <a:bodyPr lIns="89611" tIns="44806" rIns="89611" bIns="44806"/>
          <a:lstStyle/>
          <a:p>
            <a:r>
              <a:rPr lang="en-US" altLang="zh-CN" sz="2400" b="1" dirty="0">
                <a:latin typeface="Times New Roman" pitchFamily="18" charset="0"/>
                <a:ea typeface="SimSun" pitchFamily="2" charset="-122"/>
              </a:rPr>
              <a:t>     </a:t>
            </a:r>
            <a:r>
              <a:rPr lang="en-US" altLang="zh-CN" sz="2400" dirty="0" smtClean="0">
                <a:latin typeface="Times New Roman" pitchFamily="18" charset="0"/>
                <a:ea typeface="SimSun" pitchFamily="2" charset="-122"/>
              </a:rPr>
              <a:t>18</a:t>
            </a:r>
            <a:r>
              <a:rPr lang="en-US" altLang="zh-CN" sz="2400" b="1" dirty="0" smtClean="0">
                <a:latin typeface="Times New Roman" pitchFamily="18" charset="0"/>
                <a:ea typeface="SimSun" pitchFamily="2" charset="-122"/>
              </a:rPr>
              <a:t>  </a:t>
            </a:r>
            <a:r>
              <a:rPr lang="en-US" altLang="zh-CN" sz="2400" dirty="0" smtClean="0">
                <a:latin typeface="Times New Roman" pitchFamily="18" charset="0"/>
                <a:ea typeface="SimSun" pitchFamily="2" charset="-122"/>
              </a:rPr>
              <a:t>20</a:t>
            </a:r>
            <a:endParaRPr lang="en-US" altLang="zh-CN" sz="2400" dirty="0">
              <a:latin typeface="Times New Roman" pitchFamily="18" charset="0"/>
              <a:ea typeface="SimSun" pitchFamily="2" charset="-122"/>
            </a:endParaRPr>
          </a:p>
        </p:txBody>
      </p:sp>
      <p:sp>
        <p:nvSpPr>
          <p:cNvPr id="9228" name="Text Box 12"/>
          <p:cNvSpPr txBox="1">
            <a:spLocks noChangeArrowheads="1"/>
          </p:cNvSpPr>
          <p:nvPr/>
        </p:nvSpPr>
        <p:spPr bwMode="auto">
          <a:xfrm>
            <a:off x="2819400" y="1066800"/>
            <a:ext cx="518187" cy="666750"/>
          </a:xfrm>
          <a:prstGeom prst="rect">
            <a:avLst/>
          </a:prstGeom>
          <a:noFill/>
          <a:ln w="9525">
            <a:noFill/>
            <a:miter lim="800000"/>
            <a:headEnd/>
            <a:tailEnd/>
          </a:ln>
          <a:effectLst/>
        </p:spPr>
        <p:txBody>
          <a:bodyPr lIns="89611" tIns="44806" rIns="89611" bIns="44806"/>
          <a:lstStyle/>
          <a:p>
            <a:pPr algn="r" rtl="1"/>
            <a:r>
              <a:rPr lang="en-US" altLang="zh-CN" sz="2400" dirty="0" smtClean="0">
                <a:latin typeface="Times New Roman" pitchFamily="18" charset="0"/>
                <a:ea typeface="SimSun" pitchFamily="2" charset="-122"/>
              </a:rPr>
              <a:t>30</a:t>
            </a:r>
            <a:endParaRPr lang="en-US" sz="3600" dirty="0"/>
          </a:p>
        </p:txBody>
      </p:sp>
      <p:sp>
        <p:nvSpPr>
          <p:cNvPr id="9229" name="Text Box 13"/>
          <p:cNvSpPr txBox="1">
            <a:spLocks noChangeArrowheads="1"/>
          </p:cNvSpPr>
          <p:nvPr/>
        </p:nvSpPr>
        <p:spPr bwMode="auto">
          <a:xfrm>
            <a:off x="3352799" y="927100"/>
            <a:ext cx="568325" cy="666750"/>
          </a:xfrm>
          <a:prstGeom prst="rect">
            <a:avLst/>
          </a:prstGeom>
          <a:noFill/>
          <a:ln w="9525">
            <a:noFill/>
            <a:miter lim="800000"/>
            <a:headEnd/>
            <a:tailEnd/>
          </a:ln>
          <a:effectLst/>
        </p:spPr>
        <p:txBody>
          <a:bodyPr lIns="89611" tIns="44806" rIns="89611" bIns="44806"/>
          <a:lstStyle/>
          <a:p>
            <a:pPr algn="r" rtl="1"/>
            <a:r>
              <a:rPr lang="en-US" altLang="zh-CN" sz="2400" dirty="0">
                <a:latin typeface="Times New Roman" pitchFamily="18" charset="0"/>
                <a:ea typeface="SimSun" pitchFamily="2" charset="-122"/>
              </a:rPr>
              <a:t>B</a:t>
            </a:r>
            <a:endParaRPr lang="en-US" sz="3600" dirty="0"/>
          </a:p>
        </p:txBody>
      </p:sp>
      <p:sp>
        <p:nvSpPr>
          <p:cNvPr id="9230" name="Text Box 14"/>
          <p:cNvSpPr txBox="1">
            <a:spLocks noChangeArrowheads="1"/>
          </p:cNvSpPr>
          <p:nvPr/>
        </p:nvSpPr>
        <p:spPr bwMode="auto">
          <a:xfrm>
            <a:off x="4953001" y="2689227"/>
            <a:ext cx="665560" cy="511174"/>
          </a:xfrm>
          <a:prstGeom prst="rect">
            <a:avLst/>
          </a:prstGeom>
          <a:noFill/>
          <a:ln w="9525">
            <a:noFill/>
            <a:miter lim="800000"/>
            <a:headEnd/>
            <a:tailEnd/>
          </a:ln>
          <a:effectLst/>
        </p:spPr>
        <p:txBody>
          <a:bodyPr lIns="89611" tIns="44806" rIns="89611" bIns="44806"/>
          <a:lstStyle/>
          <a:p>
            <a:pPr algn="r" rtl="1"/>
            <a:r>
              <a:rPr lang="en-US" altLang="zh-CN" sz="2400" dirty="0">
                <a:latin typeface="Times New Roman" pitchFamily="18" charset="0"/>
                <a:ea typeface="SimSun" pitchFamily="2" charset="-122"/>
              </a:rPr>
              <a:t>C</a:t>
            </a:r>
            <a:endParaRPr lang="en-US" sz="3600" dirty="0"/>
          </a:p>
        </p:txBody>
      </p:sp>
      <p:sp>
        <p:nvSpPr>
          <p:cNvPr id="9231" name="Text Box 15"/>
          <p:cNvSpPr txBox="1">
            <a:spLocks noChangeArrowheads="1"/>
          </p:cNvSpPr>
          <p:nvPr/>
        </p:nvSpPr>
        <p:spPr bwMode="auto">
          <a:xfrm>
            <a:off x="3962400" y="3200400"/>
            <a:ext cx="657093" cy="533400"/>
          </a:xfrm>
          <a:prstGeom prst="rect">
            <a:avLst/>
          </a:prstGeom>
          <a:noFill/>
          <a:ln w="9525">
            <a:noFill/>
            <a:miter lim="800000"/>
            <a:headEnd/>
            <a:tailEnd/>
          </a:ln>
          <a:effectLst/>
        </p:spPr>
        <p:txBody>
          <a:bodyPr lIns="89611" tIns="44806" rIns="89611" bIns="44806"/>
          <a:lstStyle/>
          <a:p>
            <a:pPr algn="r" rtl="1"/>
            <a:r>
              <a:rPr lang="en-US" altLang="zh-CN" dirty="0">
                <a:ea typeface="SimSun" pitchFamily="2" charset="-122"/>
              </a:rPr>
              <a:t>D </a:t>
            </a:r>
            <a:r>
              <a:rPr lang="en-US" altLang="zh-CN" sz="1200" dirty="0">
                <a:latin typeface="Times New Roman" pitchFamily="18" charset="0"/>
                <a:ea typeface="SimSun" pitchFamily="2" charset="-122"/>
              </a:rPr>
              <a:t>●</a:t>
            </a:r>
            <a:endParaRPr lang="en-US" sz="1200" dirty="0">
              <a:latin typeface="Times New Roman" pitchFamily="18" charset="0"/>
              <a:ea typeface="SimSun" pitchFamily="2" charset="-122"/>
            </a:endParaRPr>
          </a:p>
        </p:txBody>
      </p:sp>
      <p:sp>
        <p:nvSpPr>
          <p:cNvPr id="9232" name="Text Box 16"/>
          <p:cNvSpPr txBox="1">
            <a:spLocks noChangeArrowheads="1"/>
          </p:cNvSpPr>
          <p:nvPr/>
        </p:nvSpPr>
        <p:spPr bwMode="auto">
          <a:xfrm>
            <a:off x="4419600" y="1219200"/>
            <a:ext cx="758826" cy="666750"/>
          </a:xfrm>
          <a:prstGeom prst="rect">
            <a:avLst/>
          </a:prstGeom>
          <a:noFill/>
          <a:ln w="9525">
            <a:noFill/>
            <a:miter lim="800000"/>
            <a:headEnd/>
            <a:tailEnd/>
          </a:ln>
          <a:effectLst/>
        </p:spPr>
        <p:txBody>
          <a:bodyPr lIns="89611" tIns="44806" rIns="89611" bIns="44806"/>
          <a:lstStyle/>
          <a:p>
            <a:pPr algn="r" rtl="1"/>
            <a:r>
              <a:rPr lang="en-US" altLang="zh-CN" sz="2400" dirty="0">
                <a:latin typeface="Times New Roman" pitchFamily="18" charset="0"/>
                <a:ea typeface="SimSun" pitchFamily="2" charset="-122"/>
              </a:rPr>
              <a:t>E</a:t>
            </a:r>
            <a:r>
              <a:rPr lang="en-US" altLang="zh-CN" sz="1200" b="1" dirty="0">
                <a:latin typeface="Times New Roman" pitchFamily="18" charset="0"/>
                <a:ea typeface="SimSun" pitchFamily="2" charset="-122"/>
              </a:rPr>
              <a:t> </a:t>
            </a:r>
            <a:r>
              <a:rPr lang="en-US" altLang="zh-CN" sz="1200" dirty="0">
                <a:ea typeface="SimSun" pitchFamily="2" charset="-122"/>
              </a:rPr>
              <a:t>●</a:t>
            </a:r>
            <a:endParaRPr lang="en-US" sz="1200" dirty="0"/>
          </a:p>
        </p:txBody>
      </p:sp>
      <p:sp>
        <p:nvSpPr>
          <p:cNvPr id="9233" name="Text Box 17"/>
          <p:cNvSpPr txBox="1">
            <a:spLocks noChangeArrowheads="1"/>
          </p:cNvSpPr>
          <p:nvPr/>
        </p:nvSpPr>
        <p:spPr bwMode="auto">
          <a:xfrm>
            <a:off x="6477000" y="3962400"/>
            <a:ext cx="911623" cy="533401"/>
          </a:xfrm>
          <a:prstGeom prst="rect">
            <a:avLst/>
          </a:prstGeom>
          <a:noFill/>
          <a:ln w="9525">
            <a:noFill/>
            <a:miter lim="800000"/>
            <a:headEnd/>
            <a:tailEnd/>
          </a:ln>
          <a:effectLst/>
        </p:spPr>
        <p:txBody>
          <a:bodyPr lIns="89611" tIns="44806" rIns="89611" bIns="44806"/>
          <a:lstStyle/>
          <a:p>
            <a:pPr algn="ctr" rtl="1"/>
            <a:r>
              <a:rPr lang="ar-SA" altLang="zh-CN" sz="2400" dirty="0" smtClean="0">
                <a:latin typeface="Times New Roman" pitchFamily="18" charset="0"/>
                <a:ea typeface="SimSun" pitchFamily="2" charset="-122"/>
              </a:rPr>
              <a:t>الطعام</a:t>
            </a:r>
            <a:endParaRPr lang="en-US" sz="3600" dirty="0"/>
          </a:p>
        </p:txBody>
      </p:sp>
      <p:sp>
        <p:nvSpPr>
          <p:cNvPr id="9234" name="AutoShape 1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9235" name="AutoShape 19">
            <a:hlinkClick r:id="" action="ppaction://noaction"/>
          </p:cNvPr>
          <p:cNvSpPr>
            <a:spLocks noChangeArrowheads="1"/>
          </p:cNvSpPr>
          <p:nvPr/>
        </p:nvSpPr>
        <p:spPr bwMode="auto">
          <a:xfrm>
            <a:off x="74123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
        <p:nvSpPr>
          <p:cNvPr id="9236" name="Text Box 20"/>
          <p:cNvSpPr txBox="1">
            <a:spLocks noChangeArrowheads="1"/>
          </p:cNvSpPr>
          <p:nvPr/>
        </p:nvSpPr>
        <p:spPr bwMode="auto">
          <a:xfrm>
            <a:off x="609600" y="4724400"/>
            <a:ext cx="8001000" cy="914400"/>
          </a:xfrm>
          <a:prstGeom prst="rect">
            <a:avLst/>
          </a:prstGeom>
          <a:noFill/>
          <a:ln w="28575">
            <a:noFill/>
            <a:miter lim="800000"/>
            <a:headEnd/>
            <a:tailEnd/>
          </a:ln>
          <a:effectLst/>
        </p:spPr>
        <p:txBody>
          <a:bodyPr/>
          <a:lstStyle/>
          <a:p>
            <a:pPr algn="just" rtl="1"/>
            <a:r>
              <a:rPr lang="ar-SA" altLang="zh-CN" sz="2400" dirty="0" smtClean="0">
                <a:latin typeface="Times New Roman" pitchFamily="18" charset="0"/>
                <a:ea typeface="SimSun" pitchFamily="2" charset="-122"/>
                <a:cs typeface="Times New Roman" pitchFamily="18" charset="0"/>
              </a:rPr>
              <a:t>منحنى </a:t>
            </a:r>
            <a:r>
              <a:rPr lang="ar-SA" altLang="zh-CN" sz="2400" dirty="0">
                <a:latin typeface="Times New Roman" pitchFamily="18" charset="0"/>
                <a:ea typeface="SimSun" pitchFamily="2" charset="-122"/>
                <a:cs typeface="Times New Roman" pitchFamily="18" charset="0"/>
              </a:rPr>
              <a:t>إمكانيات الإنتاج </a:t>
            </a:r>
            <a:r>
              <a:rPr lang="ar-BH" altLang="zh-CN" sz="2400" dirty="0">
                <a:latin typeface="Times New Roman" pitchFamily="18" charset="0"/>
                <a:ea typeface="SimSun" pitchFamily="2" charset="-122"/>
                <a:cs typeface="Times New Roman" pitchFamily="18" charset="0"/>
              </a:rPr>
              <a:t>يوضح </a:t>
            </a:r>
            <a:r>
              <a:rPr lang="ar-SA" altLang="zh-CN" sz="2400" dirty="0">
                <a:latin typeface="Times New Roman" pitchFamily="18" charset="0"/>
                <a:ea typeface="SimSun" pitchFamily="2" charset="-122"/>
                <a:cs typeface="Times New Roman" pitchFamily="18" charset="0"/>
              </a:rPr>
              <a:t>مستويات الإنتاج الممكن والكفء مثل </a:t>
            </a:r>
            <a:r>
              <a:rPr lang="en-US" altLang="zh-CN" sz="2400" dirty="0">
                <a:latin typeface="Times New Roman" pitchFamily="18" charset="0"/>
                <a:ea typeface="SimSun" pitchFamily="2" charset="-122"/>
                <a:cs typeface="Times New Roman" pitchFamily="18" charset="0"/>
              </a:rPr>
              <a:t>C</a:t>
            </a:r>
            <a:r>
              <a:rPr lang="ar-SA" altLang="zh-CN" sz="2400" dirty="0">
                <a:latin typeface="Times New Roman" pitchFamily="18" charset="0"/>
                <a:ea typeface="SimSun" pitchFamily="2" charset="-122"/>
                <a:cs typeface="Times New Roman" pitchFamily="18" charset="0"/>
              </a:rPr>
              <a:t> والإنتاج الممكن وغير الكف</a:t>
            </a:r>
            <a:r>
              <a:rPr lang="ar-BH" altLang="zh-CN" sz="2400" dirty="0">
                <a:latin typeface="Times New Roman" pitchFamily="18" charset="0"/>
                <a:ea typeface="SimSun" pitchFamily="2" charset="-122"/>
                <a:cs typeface="Times New Roman" pitchFamily="18" charset="0"/>
              </a:rPr>
              <a:t>ؤ</a:t>
            </a:r>
            <a:r>
              <a:rPr lang="ar-SA" altLang="zh-CN" sz="2400" dirty="0">
                <a:latin typeface="Times New Roman" pitchFamily="18" charset="0"/>
                <a:ea typeface="SimSun" pitchFamily="2" charset="-122"/>
                <a:cs typeface="Times New Roman" pitchFamily="18" charset="0"/>
              </a:rPr>
              <a:t>  مثل </a:t>
            </a:r>
            <a:r>
              <a:rPr lang="en-US" altLang="zh-CN" sz="2400" dirty="0">
                <a:latin typeface="Times New Roman" pitchFamily="18" charset="0"/>
                <a:ea typeface="SimSun" pitchFamily="2" charset="-122"/>
                <a:cs typeface="Times New Roman" pitchFamily="18" charset="0"/>
              </a:rPr>
              <a:t>D</a:t>
            </a:r>
            <a:r>
              <a:rPr lang="ar-SA" altLang="zh-CN" sz="2400" dirty="0">
                <a:latin typeface="Times New Roman" pitchFamily="18" charset="0"/>
                <a:ea typeface="SimSun" pitchFamily="2" charset="-122"/>
                <a:cs typeface="Times New Roman" pitchFamily="18" charset="0"/>
              </a:rPr>
              <a:t> ومستوى الإنتاج غير الممكن </a:t>
            </a:r>
            <a:r>
              <a:rPr lang="ar-SA" altLang="zh-CN" sz="2400" dirty="0" smtClean="0">
                <a:latin typeface="Times New Roman" pitchFamily="18" charset="0"/>
                <a:ea typeface="SimSun" pitchFamily="2" charset="-122"/>
                <a:cs typeface="Times New Roman" pitchFamily="18" charset="0"/>
              </a:rPr>
              <a:t>مؤقتا مثل </a:t>
            </a:r>
            <a:r>
              <a:rPr lang="ar-SA" altLang="zh-CN" sz="2400" dirty="0">
                <a:latin typeface="Times New Roman" pitchFamily="18" charset="0"/>
                <a:ea typeface="SimSun" pitchFamily="2" charset="-122"/>
                <a:cs typeface="Times New Roman" pitchFamily="18" charset="0"/>
              </a:rPr>
              <a:t>النقطة </a:t>
            </a:r>
            <a:r>
              <a:rPr lang="en-US" altLang="zh-CN" sz="2400" dirty="0">
                <a:latin typeface="Times New Roman" pitchFamily="18" charset="0"/>
                <a:ea typeface="SimSun" pitchFamily="2" charset="-122"/>
                <a:cs typeface="Times New Roman" pitchFamily="18" charset="0"/>
              </a:rPr>
              <a:t>E</a:t>
            </a:r>
            <a:r>
              <a:rPr lang="ar-BH" altLang="zh-CN" sz="2400" dirty="0">
                <a:latin typeface="Times New Roman" pitchFamily="18" charset="0"/>
                <a:ea typeface="SimSun" pitchFamily="2" charset="-122"/>
                <a:cs typeface="Times New Roman" pitchFamily="18" charset="0"/>
              </a:rPr>
              <a:t>.</a:t>
            </a:r>
            <a:endParaRPr lang="en-US" sz="3600" dirty="0">
              <a:ea typeface="SimSun" pitchFamily="2"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0000FF"/>
                </a:solidFill>
              </a:rPr>
              <a:t>النمو الإقتصادي</a:t>
            </a:r>
            <a:endParaRPr lang="en-US" dirty="0">
              <a:solidFill>
                <a:srgbClr val="0000FF"/>
              </a:solidFill>
            </a:endParaRPr>
          </a:p>
        </p:txBody>
      </p:sp>
      <p:sp>
        <p:nvSpPr>
          <p:cNvPr id="3" name="Content Placeholder 2"/>
          <p:cNvSpPr>
            <a:spLocks noGrp="1"/>
          </p:cNvSpPr>
          <p:nvPr>
            <p:ph idx="1"/>
          </p:nvPr>
        </p:nvSpPr>
        <p:spPr>
          <a:xfrm>
            <a:off x="457200" y="1447800"/>
            <a:ext cx="8915400" cy="4114799"/>
          </a:xfrm>
        </p:spPr>
        <p:txBody>
          <a:bodyPr/>
          <a:lstStyle/>
          <a:p>
            <a:pPr rtl="1"/>
            <a:r>
              <a:rPr lang="ar-SA" sz="2800" dirty="0" smtClean="0"/>
              <a:t>طبعا لا يمكن أن يتوقف الاقتصاد عند حدود معينة، بل يرقى باستمرار، مما يؤدي إلى ما يسمى النمو الاقتصادي.</a:t>
            </a:r>
          </a:p>
          <a:p>
            <a:pPr rtl="1"/>
            <a:r>
              <a:rPr lang="ar-SA" sz="2800" dirty="0" smtClean="0"/>
              <a:t>والذي يقاس بمعدل نمو الناتج المحلي الاجمالي الحقيقي. لكن المؤشر الأهم هو الرفاهية المادية الفردية، والتي تقاس عندما نأخذ عدد السكان بعين الاعتبار. </a:t>
            </a:r>
          </a:p>
          <a:p>
            <a:pPr rtl="1"/>
            <a:r>
              <a:rPr lang="ar-SA" sz="2800" dirty="0" smtClean="0"/>
              <a:t>إذا كانت نسبة النمو الاقتصادي تفوق معدل النمو السكاني، فمن المحتمل أن يتحسن الدخل الفردي، مما يزيد في رفاهية المجتمع.</a:t>
            </a:r>
          </a:p>
          <a:p>
            <a:pPr rtl="1"/>
            <a:r>
              <a:rPr lang="ar-SA" sz="2600" dirty="0" smtClean="0">
                <a:solidFill>
                  <a:srgbClr val="0000FF"/>
                </a:solidFill>
              </a:rPr>
              <a:t>ويبرر النمو الاقتصادي من خلال اتساع منحنى الكفاءة الاقتصادية</a:t>
            </a:r>
            <a:r>
              <a:rPr lang="ar-SA" sz="2600" dirty="0" smtClean="0"/>
              <a:t>. مما يقتضي تنمية الموارد (الطبيعية، البشرية، الرأسمالية) باستصلاح الأراضي الفلاحية والتنقيب عن الثروات، وتنمية الرأسمال البشري والمالي عبر عدة مسارات إستثمارية. </a:t>
            </a:r>
          </a:p>
          <a:p>
            <a:pPr rtl="1"/>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0000FF"/>
                </a:solidFill>
              </a:rPr>
              <a:t>دورة تدفق الانتاج والدخل</a:t>
            </a:r>
            <a:endParaRPr lang="en-US" dirty="0">
              <a:solidFill>
                <a:srgbClr val="0000FF"/>
              </a:solidFill>
            </a:endParaRPr>
          </a:p>
        </p:txBody>
      </p:sp>
      <p:sp>
        <p:nvSpPr>
          <p:cNvPr id="3" name="Content Placeholder 2"/>
          <p:cNvSpPr>
            <a:spLocks noGrp="1"/>
          </p:cNvSpPr>
          <p:nvPr>
            <p:ph idx="1"/>
          </p:nvPr>
        </p:nvSpPr>
        <p:spPr>
          <a:xfrm>
            <a:off x="495300" y="1600201"/>
            <a:ext cx="8915400" cy="4114800"/>
          </a:xfrm>
        </p:spPr>
        <p:txBody>
          <a:bodyPr/>
          <a:lstStyle/>
          <a:p>
            <a:pPr rtl="1"/>
            <a:r>
              <a:rPr lang="ar-SA" sz="2800" dirty="0" smtClean="0"/>
              <a:t>يعتمد الأداء الاقتصادي على تدفق عناصر الانتاج والدخل والسلع بين عدة أقطاب من أهمها: الأسر، المؤسسات الانتاجية، الحكومة، المصارف، وباقي العالم. ويتم التداول فيما بينها عن طريق آلية السوق: مثل سوق عناصر الانتاج، سوق السلع والخدمات.</a:t>
            </a:r>
          </a:p>
          <a:p>
            <a:pPr rtl="1"/>
            <a:r>
              <a:rPr lang="ar-SA" sz="2800" dirty="0" smtClean="0"/>
              <a:t>تتسع هذه التدفقات إذا ازداد مجموع الانفاق، بحيث يؤدي إلى زيادة مستوى الاستخدام والانتاج (العرض)، وبالتالي ارتفاع معدل النمو الاقتصادي. بينما إذا انخفض الإنفاق الكلي فسوف يؤدي إلى انخفاض مستوى الاستخدام والانتاج، وبالتالي هبوط معدل النمو وحدوث ركود اقتصادي ... </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3864373" y="660401"/>
            <a:ext cx="1905529" cy="1166813"/>
          </a:xfrm>
          <a:prstGeom prst="rect">
            <a:avLst/>
          </a:prstGeom>
          <a:noFill/>
          <a:ln w="19050">
            <a:noFill/>
            <a:miter lim="800000"/>
            <a:headEnd/>
            <a:tailEnd/>
          </a:ln>
        </p:spPr>
        <p:txBody>
          <a:bodyPr lIns="90303" tIns="45152" rIns="90303" bIns="45152"/>
          <a:lstStyle/>
          <a:p>
            <a:pPr algn="ctr" rtl="1"/>
            <a:r>
              <a:rPr lang="ar-SA" altLang="zh-CN" sz="1600" b="1" dirty="0">
                <a:latin typeface="Times New Roman" pitchFamily="18" charset="0"/>
                <a:ea typeface="SimSun" pitchFamily="2" charset="-122"/>
                <a:cs typeface="Times New Roman" pitchFamily="18" charset="0"/>
              </a:rPr>
              <a:t>سوق الموارد</a:t>
            </a:r>
          </a:p>
          <a:p>
            <a:pPr algn="ctr" rtl="1"/>
            <a:r>
              <a:rPr lang="en-US" sz="1600" b="1" dirty="0" smtClean="0">
                <a:latin typeface="Times New Roman" pitchFamily="18" charset="0"/>
                <a:ea typeface="SimSun" pitchFamily="2" charset="-122"/>
                <a:cs typeface="Arabic Transparent" pitchFamily="2" charset="-78"/>
              </a:rPr>
              <a:t>Resources </a:t>
            </a:r>
            <a:r>
              <a:rPr lang="en-US" sz="1600" b="1" dirty="0">
                <a:latin typeface="Times New Roman" pitchFamily="18" charset="0"/>
                <a:ea typeface="SimSun" pitchFamily="2" charset="-122"/>
                <a:cs typeface="Arabic Transparent" pitchFamily="2" charset="-78"/>
              </a:rPr>
              <a:t>Market</a:t>
            </a:r>
            <a:endParaRPr lang="en-US" sz="1600" dirty="0"/>
          </a:p>
        </p:txBody>
      </p:sp>
      <p:sp>
        <p:nvSpPr>
          <p:cNvPr id="21507" name="Text Box 3"/>
          <p:cNvSpPr txBox="1">
            <a:spLocks noChangeArrowheads="1"/>
          </p:cNvSpPr>
          <p:nvPr/>
        </p:nvSpPr>
        <p:spPr bwMode="auto">
          <a:xfrm>
            <a:off x="3850615" y="4071939"/>
            <a:ext cx="1929606" cy="796925"/>
          </a:xfrm>
          <a:prstGeom prst="rect">
            <a:avLst/>
          </a:prstGeom>
          <a:noFill/>
          <a:ln w="19050">
            <a:noFill/>
            <a:miter lim="800000"/>
            <a:headEnd/>
            <a:tailEnd/>
          </a:ln>
        </p:spPr>
        <p:txBody>
          <a:bodyPr lIns="90303" tIns="45152" rIns="90303" bIns="45152"/>
          <a:lstStyle/>
          <a:p>
            <a:pPr algn="ctr" rtl="1"/>
            <a:r>
              <a:rPr lang="ar-SA" altLang="zh-CN" sz="1600" b="1" dirty="0">
                <a:latin typeface="Times New Roman" pitchFamily="18" charset="0"/>
                <a:ea typeface="SimSun" pitchFamily="2" charset="-122"/>
                <a:cs typeface="Times New Roman" pitchFamily="18" charset="0"/>
              </a:rPr>
              <a:t>سوق المنتجات</a:t>
            </a:r>
          </a:p>
          <a:p>
            <a:pPr algn="ctr" rtl="1"/>
            <a:r>
              <a:rPr lang="en-US" sz="1600" b="1" dirty="0" smtClean="0">
                <a:latin typeface="Times New Roman" pitchFamily="18" charset="0"/>
                <a:ea typeface="SimSun" pitchFamily="2" charset="-122"/>
                <a:cs typeface="Arabic Transparent" pitchFamily="2" charset="-78"/>
              </a:rPr>
              <a:t>Products </a:t>
            </a:r>
            <a:r>
              <a:rPr lang="en-US" sz="1600" b="1" dirty="0">
                <a:latin typeface="Times New Roman" pitchFamily="18" charset="0"/>
                <a:ea typeface="SimSun" pitchFamily="2" charset="-122"/>
                <a:cs typeface="Arabic Transparent" pitchFamily="2" charset="-78"/>
              </a:rPr>
              <a:t>Market</a:t>
            </a:r>
            <a:endParaRPr lang="en-US" sz="2800" dirty="0"/>
          </a:p>
        </p:txBody>
      </p:sp>
      <p:sp>
        <p:nvSpPr>
          <p:cNvPr id="21508" name="Text Box 4"/>
          <p:cNvSpPr txBox="1">
            <a:spLocks noChangeArrowheads="1"/>
          </p:cNvSpPr>
          <p:nvPr/>
        </p:nvSpPr>
        <p:spPr bwMode="auto">
          <a:xfrm>
            <a:off x="6949679" y="2254250"/>
            <a:ext cx="1893490" cy="1168400"/>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pitchFamily="2" charset="-122"/>
                <a:cs typeface="Times New Roman" pitchFamily="18" charset="0"/>
              </a:rPr>
              <a:t>قطاع المستهلكين</a:t>
            </a:r>
          </a:p>
          <a:p>
            <a:pPr algn="ctr" rtl="1"/>
            <a:r>
              <a:rPr lang="en-US" altLang="zh-CN" sz="1600" b="1">
                <a:latin typeface="Times New Roman" pitchFamily="18" charset="0"/>
                <a:ea typeface="SimSun" pitchFamily="2" charset="-122"/>
                <a:cs typeface="Times New Roman" pitchFamily="18" charset="0"/>
              </a:rPr>
              <a:t>Customers Sector</a:t>
            </a:r>
            <a:endParaRPr lang="en-US" sz="1600">
              <a:ea typeface="SimSun" pitchFamily="2" charset="-122"/>
            </a:endParaRPr>
          </a:p>
        </p:txBody>
      </p:sp>
      <p:sp>
        <p:nvSpPr>
          <p:cNvPr id="21509" name="Text Box 5"/>
          <p:cNvSpPr txBox="1">
            <a:spLocks noChangeArrowheads="1"/>
          </p:cNvSpPr>
          <p:nvPr/>
        </p:nvSpPr>
        <p:spPr bwMode="auto">
          <a:xfrm>
            <a:off x="1030156" y="2271713"/>
            <a:ext cx="1733550" cy="1168400"/>
          </a:xfrm>
          <a:prstGeom prst="rect">
            <a:avLst/>
          </a:prstGeom>
          <a:noFill/>
          <a:ln w="19050">
            <a:noFill/>
            <a:miter lim="800000"/>
            <a:headEnd/>
            <a:tailEnd/>
          </a:ln>
        </p:spPr>
        <p:txBody>
          <a:bodyPr lIns="90303" tIns="45152" rIns="90303" bIns="45152"/>
          <a:lstStyle/>
          <a:p>
            <a:pPr algn="ctr" rtl="1"/>
            <a:r>
              <a:rPr lang="ar-SA" altLang="zh-CN" sz="1600" b="1" dirty="0">
                <a:latin typeface="Times New Roman" pitchFamily="18" charset="0"/>
                <a:ea typeface="SimSun" pitchFamily="2" charset="-122"/>
                <a:cs typeface="Times New Roman" pitchFamily="18" charset="0"/>
              </a:rPr>
              <a:t>قطاع المنتجين</a:t>
            </a:r>
          </a:p>
          <a:p>
            <a:pPr algn="ctr" rtl="1"/>
            <a:r>
              <a:rPr lang="en-US" altLang="zh-CN" sz="1600" b="1" dirty="0" smtClean="0">
                <a:latin typeface="Times New Roman" pitchFamily="18" charset="0"/>
                <a:ea typeface="SimSun" pitchFamily="2" charset="-122"/>
                <a:cs typeface="Times New Roman" pitchFamily="18" charset="0"/>
              </a:rPr>
              <a:t>Producers </a:t>
            </a:r>
            <a:r>
              <a:rPr lang="en-US" altLang="zh-CN" sz="1600" b="1" dirty="0">
                <a:latin typeface="Times New Roman" pitchFamily="18" charset="0"/>
                <a:ea typeface="SimSun" pitchFamily="2" charset="-122"/>
                <a:cs typeface="Times New Roman" pitchFamily="18" charset="0"/>
              </a:rPr>
              <a:t>Sector</a:t>
            </a:r>
            <a:endParaRPr lang="en-US" sz="1600" dirty="0">
              <a:ea typeface="SimSun" pitchFamily="2" charset="-122"/>
            </a:endParaRPr>
          </a:p>
        </p:txBody>
      </p:sp>
      <p:sp>
        <p:nvSpPr>
          <p:cNvPr id="21510" name="Arc 6"/>
          <p:cNvSpPr>
            <a:spLocks/>
          </p:cNvSpPr>
          <p:nvPr/>
        </p:nvSpPr>
        <p:spPr bwMode="auto">
          <a:xfrm>
            <a:off x="1597687" y="884239"/>
            <a:ext cx="3281363" cy="1760537"/>
          </a:xfrm>
          <a:custGeom>
            <a:avLst/>
            <a:gdLst>
              <a:gd name="G0" fmla="+- 20055 0 0"/>
              <a:gd name="G1" fmla="+- 20606 0 0"/>
              <a:gd name="G2" fmla="+- 21600 0 0"/>
              <a:gd name="T0" fmla="*/ 0 w 20055"/>
              <a:gd name="T1" fmla="*/ 12583 h 20606"/>
              <a:gd name="T2" fmla="*/ 13578 w 20055"/>
              <a:gd name="T3" fmla="*/ 0 h 20606"/>
              <a:gd name="T4" fmla="*/ 20055 w 20055"/>
              <a:gd name="T5" fmla="*/ 20606 h 20606"/>
            </a:gdLst>
            <a:ahLst/>
            <a:cxnLst>
              <a:cxn ang="0">
                <a:pos x="T0" y="T1"/>
              </a:cxn>
              <a:cxn ang="0">
                <a:pos x="T2" y="T3"/>
              </a:cxn>
              <a:cxn ang="0">
                <a:pos x="T4" y="T5"/>
              </a:cxn>
            </a:cxnLst>
            <a:rect l="0" t="0" r="r" b="b"/>
            <a:pathLst>
              <a:path w="20055" h="20606" fill="none" extrusionOk="0">
                <a:moveTo>
                  <a:pt x="0" y="12583"/>
                </a:moveTo>
                <a:cubicBezTo>
                  <a:pt x="2408" y="6563"/>
                  <a:pt x="7392" y="1944"/>
                  <a:pt x="13577" y="-1"/>
                </a:cubicBezTo>
              </a:path>
              <a:path w="20055" h="20606" stroke="0" extrusionOk="0">
                <a:moveTo>
                  <a:pt x="0" y="12583"/>
                </a:moveTo>
                <a:cubicBezTo>
                  <a:pt x="2408" y="6563"/>
                  <a:pt x="7392" y="1944"/>
                  <a:pt x="13577" y="-1"/>
                </a:cubicBezTo>
                <a:lnTo>
                  <a:pt x="20055" y="20606"/>
                </a:lnTo>
                <a:close/>
              </a:path>
            </a:pathLst>
          </a:custGeom>
          <a:noFill/>
          <a:ln w="19050">
            <a:solidFill>
              <a:srgbClr val="000000"/>
            </a:solidFill>
            <a:prstDash val="dash"/>
            <a:round/>
            <a:headEnd/>
            <a:tailEnd type="arrow" w="sm" len="sm"/>
          </a:ln>
        </p:spPr>
        <p:txBody>
          <a:bodyPr/>
          <a:lstStyle/>
          <a:p>
            <a:endParaRPr lang="ar-SA"/>
          </a:p>
        </p:txBody>
      </p:sp>
      <p:sp>
        <p:nvSpPr>
          <p:cNvPr id="21511" name="Arc 7"/>
          <p:cNvSpPr>
            <a:spLocks/>
          </p:cNvSpPr>
          <p:nvPr/>
        </p:nvSpPr>
        <p:spPr bwMode="auto">
          <a:xfrm>
            <a:off x="4875610" y="862013"/>
            <a:ext cx="3264165" cy="1782762"/>
          </a:xfrm>
          <a:custGeom>
            <a:avLst/>
            <a:gdLst>
              <a:gd name="G0" fmla="+- 0 0 0"/>
              <a:gd name="G1" fmla="+- 20855 0 0"/>
              <a:gd name="G2" fmla="+- 21600 0 0"/>
              <a:gd name="T0" fmla="*/ 5625 w 19944"/>
              <a:gd name="T1" fmla="*/ 0 h 20855"/>
              <a:gd name="T2" fmla="*/ 19944 w 19944"/>
              <a:gd name="T3" fmla="*/ 12561 h 20855"/>
              <a:gd name="T4" fmla="*/ 0 w 19944"/>
              <a:gd name="T5" fmla="*/ 20855 h 20855"/>
            </a:gdLst>
            <a:ahLst/>
            <a:cxnLst>
              <a:cxn ang="0">
                <a:pos x="T0" y="T1"/>
              </a:cxn>
              <a:cxn ang="0">
                <a:pos x="T2" y="T3"/>
              </a:cxn>
              <a:cxn ang="0">
                <a:pos x="T4" y="T5"/>
              </a:cxn>
            </a:cxnLst>
            <a:rect l="0" t="0" r="r" b="b"/>
            <a:pathLst>
              <a:path w="19944" h="20855" fill="none" extrusionOk="0">
                <a:moveTo>
                  <a:pt x="5624" y="0"/>
                </a:moveTo>
                <a:cubicBezTo>
                  <a:pt x="12086" y="1742"/>
                  <a:pt x="17374" y="6381"/>
                  <a:pt x="19944" y="12560"/>
                </a:cubicBezTo>
              </a:path>
              <a:path w="19944" h="20855" stroke="0" extrusionOk="0">
                <a:moveTo>
                  <a:pt x="5624" y="0"/>
                </a:moveTo>
                <a:cubicBezTo>
                  <a:pt x="12086" y="1742"/>
                  <a:pt x="17374" y="6381"/>
                  <a:pt x="19944" y="12560"/>
                </a:cubicBezTo>
                <a:lnTo>
                  <a:pt x="0" y="20855"/>
                </a:lnTo>
                <a:close/>
              </a:path>
            </a:pathLst>
          </a:custGeom>
          <a:noFill/>
          <a:ln w="19050">
            <a:solidFill>
              <a:srgbClr val="000000"/>
            </a:solidFill>
            <a:prstDash val="dash"/>
            <a:round/>
            <a:headEnd/>
            <a:tailEnd type="arrow" w="sm" len="sm"/>
          </a:ln>
        </p:spPr>
        <p:txBody>
          <a:bodyPr/>
          <a:lstStyle/>
          <a:p>
            <a:endParaRPr lang="ar-SA"/>
          </a:p>
        </p:txBody>
      </p:sp>
      <p:sp>
        <p:nvSpPr>
          <p:cNvPr id="21512" name="Arc 8"/>
          <p:cNvSpPr>
            <a:spLocks/>
          </p:cNvSpPr>
          <p:nvPr/>
        </p:nvSpPr>
        <p:spPr bwMode="auto">
          <a:xfrm>
            <a:off x="4873890" y="2638425"/>
            <a:ext cx="3231489" cy="1754188"/>
          </a:xfrm>
          <a:custGeom>
            <a:avLst/>
            <a:gdLst>
              <a:gd name="G0" fmla="+- 0 0 0"/>
              <a:gd name="G1" fmla="+- 0 0 0"/>
              <a:gd name="G2" fmla="+- 21600 0 0"/>
              <a:gd name="T0" fmla="*/ 19750 w 19750"/>
              <a:gd name="T1" fmla="*/ 8747 h 20514"/>
              <a:gd name="T2" fmla="*/ 6763 w 19750"/>
              <a:gd name="T3" fmla="*/ 20514 h 20514"/>
              <a:gd name="T4" fmla="*/ 0 w 19750"/>
              <a:gd name="T5" fmla="*/ 0 h 20514"/>
            </a:gdLst>
            <a:ahLst/>
            <a:cxnLst>
              <a:cxn ang="0">
                <a:pos x="T0" y="T1"/>
              </a:cxn>
              <a:cxn ang="0">
                <a:pos x="T2" y="T3"/>
              </a:cxn>
              <a:cxn ang="0">
                <a:pos x="T4" y="T5"/>
              </a:cxn>
            </a:cxnLst>
            <a:rect l="0" t="0" r="r" b="b"/>
            <a:pathLst>
              <a:path w="19750" h="20514" fill="none" extrusionOk="0">
                <a:moveTo>
                  <a:pt x="19749" y="8746"/>
                </a:moveTo>
                <a:cubicBezTo>
                  <a:pt x="17277" y="14328"/>
                  <a:pt x="12560" y="18602"/>
                  <a:pt x="6762" y="20513"/>
                </a:cubicBezTo>
              </a:path>
              <a:path w="19750" h="20514" stroke="0" extrusionOk="0">
                <a:moveTo>
                  <a:pt x="19749" y="8746"/>
                </a:moveTo>
                <a:cubicBezTo>
                  <a:pt x="17277" y="14328"/>
                  <a:pt x="12560" y="18602"/>
                  <a:pt x="6762" y="20513"/>
                </a:cubicBezTo>
                <a:lnTo>
                  <a:pt x="0" y="0"/>
                </a:lnTo>
                <a:close/>
              </a:path>
            </a:pathLst>
          </a:custGeom>
          <a:noFill/>
          <a:ln w="19050">
            <a:solidFill>
              <a:srgbClr val="000000"/>
            </a:solidFill>
            <a:prstDash val="dash"/>
            <a:round/>
            <a:headEnd/>
            <a:tailEnd type="arrow" w="sm" len="sm"/>
          </a:ln>
        </p:spPr>
        <p:txBody>
          <a:bodyPr/>
          <a:lstStyle/>
          <a:p>
            <a:endParaRPr lang="ar-SA"/>
          </a:p>
        </p:txBody>
      </p:sp>
      <p:sp>
        <p:nvSpPr>
          <p:cNvPr id="21513" name="Arc 9"/>
          <p:cNvSpPr>
            <a:spLocks/>
          </p:cNvSpPr>
          <p:nvPr/>
        </p:nvSpPr>
        <p:spPr bwMode="auto">
          <a:xfrm>
            <a:off x="1642402" y="2640013"/>
            <a:ext cx="3236648" cy="1752600"/>
          </a:xfrm>
          <a:custGeom>
            <a:avLst/>
            <a:gdLst>
              <a:gd name="G0" fmla="+- 19773 0 0"/>
              <a:gd name="G1" fmla="+- 0 0 0"/>
              <a:gd name="G2" fmla="+- 21600 0 0"/>
              <a:gd name="T0" fmla="*/ 12914 w 19773"/>
              <a:gd name="T1" fmla="*/ 20482 h 20482"/>
              <a:gd name="T2" fmla="*/ 0 w 19773"/>
              <a:gd name="T3" fmla="*/ 8693 h 20482"/>
              <a:gd name="T4" fmla="*/ 19773 w 19773"/>
              <a:gd name="T5" fmla="*/ 0 h 20482"/>
            </a:gdLst>
            <a:ahLst/>
            <a:cxnLst>
              <a:cxn ang="0">
                <a:pos x="T0" y="T1"/>
              </a:cxn>
              <a:cxn ang="0">
                <a:pos x="T2" y="T3"/>
              </a:cxn>
              <a:cxn ang="0">
                <a:pos x="T4" y="T5"/>
              </a:cxn>
            </a:cxnLst>
            <a:rect l="0" t="0" r="r" b="b"/>
            <a:pathLst>
              <a:path w="19773" h="20482" fill="none" extrusionOk="0">
                <a:moveTo>
                  <a:pt x="12913" y="20482"/>
                </a:moveTo>
                <a:cubicBezTo>
                  <a:pt x="7139" y="18548"/>
                  <a:pt x="2450" y="14267"/>
                  <a:pt x="-1" y="8693"/>
                </a:cubicBezTo>
              </a:path>
              <a:path w="19773" h="20482" stroke="0" extrusionOk="0">
                <a:moveTo>
                  <a:pt x="12913" y="20482"/>
                </a:moveTo>
                <a:cubicBezTo>
                  <a:pt x="7139" y="18548"/>
                  <a:pt x="2450" y="14267"/>
                  <a:pt x="-1" y="8693"/>
                </a:cubicBezTo>
                <a:lnTo>
                  <a:pt x="19773" y="0"/>
                </a:lnTo>
                <a:close/>
              </a:path>
            </a:pathLst>
          </a:custGeom>
          <a:noFill/>
          <a:ln w="19050">
            <a:solidFill>
              <a:srgbClr val="000000"/>
            </a:solidFill>
            <a:prstDash val="dash"/>
            <a:round/>
            <a:headEnd/>
            <a:tailEnd type="arrow" w="sm" len="sm"/>
          </a:ln>
        </p:spPr>
        <p:txBody>
          <a:bodyPr/>
          <a:lstStyle/>
          <a:p>
            <a:endParaRPr lang="ar-SA"/>
          </a:p>
        </p:txBody>
      </p:sp>
      <p:sp>
        <p:nvSpPr>
          <p:cNvPr id="21514" name="Arc 10"/>
          <p:cNvSpPr>
            <a:spLocks/>
          </p:cNvSpPr>
          <p:nvPr/>
        </p:nvSpPr>
        <p:spPr bwMode="auto">
          <a:xfrm flipV="1">
            <a:off x="2430067" y="2673350"/>
            <a:ext cx="2443823" cy="1441450"/>
          </a:xfrm>
          <a:custGeom>
            <a:avLst/>
            <a:gdLst>
              <a:gd name="G0" fmla="+- 19893 0 0"/>
              <a:gd name="G1" fmla="+- 19843 0 0"/>
              <a:gd name="G2" fmla="+- 21600 0 0"/>
              <a:gd name="T0" fmla="*/ 0 w 19893"/>
              <a:gd name="T1" fmla="*/ 11427 h 19843"/>
              <a:gd name="T2" fmla="*/ 11360 w 19893"/>
              <a:gd name="T3" fmla="*/ 0 h 19843"/>
              <a:gd name="T4" fmla="*/ 19893 w 19893"/>
              <a:gd name="T5" fmla="*/ 19843 h 19843"/>
            </a:gdLst>
            <a:ahLst/>
            <a:cxnLst>
              <a:cxn ang="0">
                <a:pos x="T0" y="T1"/>
              </a:cxn>
              <a:cxn ang="0">
                <a:pos x="T2" y="T3"/>
              </a:cxn>
              <a:cxn ang="0">
                <a:pos x="T4" y="T5"/>
              </a:cxn>
            </a:cxnLst>
            <a:rect l="0" t="0" r="r" b="b"/>
            <a:pathLst>
              <a:path w="19893" h="19843" fill="none" extrusionOk="0">
                <a:moveTo>
                  <a:pt x="0" y="11427"/>
                </a:moveTo>
                <a:cubicBezTo>
                  <a:pt x="2171" y="6295"/>
                  <a:pt x="6241" y="2201"/>
                  <a:pt x="11359" y="-1"/>
                </a:cubicBezTo>
              </a:path>
              <a:path w="19893" h="19843" stroke="0" extrusionOk="0">
                <a:moveTo>
                  <a:pt x="0" y="11427"/>
                </a:moveTo>
                <a:cubicBezTo>
                  <a:pt x="2171" y="6295"/>
                  <a:pt x="6241" y="2201"/>
                  <a:pt x="11359" y="-1"/>
                </a:cubicBezTo>
                <a:lnTo>
                  <a:pt x="19893" y="19843"/>
                </a:lnTo>
                <a:close/>
              </a:path>
            </a:pathLst>
          </a:custGeom>
          <a:noFill/>
          <a:ln w="19050">
            <a:solidFill>
              <a:srgbClr val="000000"/>
            </a:solidFill>
            <a:round/>
            <a:headEnd/>
            <a:tailEnd type="arrow" w="sm" len="sm"/>
          </a:ln>
        </p:spPr>
        <p:txBody>
          <a:bodyPr/>
          <a:lstStyle/>
          <a:p>
            <a:endParaRPr lang="ar-SA"/>
          </a:p>
        </p:txBody>
      </p:sp>
      <p:sp>
        <p:nvSpPr>
          <p:cNvPr id="21515" name="Arc 11"/>
          <p:cNvSpPr>
            <a:spLocks/>
          </p:cNvSpPr>
          <p:nvPr/>
        </p:nvSpPr>
        <p:spPr bwMode="auto">
          <a:xfrm flipV="1">
            <a:off x="4870450" y="2673350"/>
            <a:ext cx="2491979" cy="1455738"/>
          </a:xfrm>
          <a:custGeom>
            <a:avLst/>
            <a:gdLst>
              <a:gd name="G0" fmla="+- 0 0 0"/>
              <a:gd name="G1" fmla="+- 20024 0 0"/>
              <a:gd name="G2" fmla="+- 21600 0 0"/>
              <a:gd name="T0" fmla="*/ 8100 w 20302"/>
              <a:gd name="T1" fmla="*/ 0 h 20024"/>
              <a:gd name="T2" fmla="*/ 20302 w 20302"/>
              <a:gd name="T3" fmla="*/ 12649 h 20024"/>
              <a:gd name="T4" fmla="*/ 0 w 20302"/>
              <a:gd name="T5" fmla="*/ 20024 h 20024"/>
            </a:gdLst>
            <a:ahLst/>
            <a:cxnLst>
              <a:cxn ang="0">
                <a:pos x="T0" y="T1"/>
              </a:cxn>
              <a:cxn ang="0">
                <a:pos x="T2" y="T3"/>
              </a:cxn>
              <a:cxn ang="0">
                <a:pos x="T4" y="T5"/>
              </a:cxn>
            </a:cxnLst>
            <a:rect l="0" t="0" r="r" b="b"/>
            <a:pathLst>
              <a:path w="20302" h="20024" fill="none" extrusionOk="0">
                <a:moveTo>
                  <a:pt x="8099" y="0"/>
                </a:moveTo>
                <a:cubicBezTo>
                  <a:pt x="13776" y="2296"/>
                  <a:pt x="18211" y="6893"/>
                  <a:pt x="20301" y="12649"/>
                </a:cubicBezTo>
              </a:path>
              <a:path w="20302" h="20024" stroke="0" extrusionOk="0">
                <a:moveTo>
                  <a:pt x="8099" y="0"/>
                </a:moveTo>
                <a:cubicBezTo>
                  <a:pt x="13776" y="2296"/>
                  <a:pt x="18211" y="6893"/>
                  <a:pt x="20301" y="12649"/>
                </a:cubicBezTo>
                <a:lnTo>
                  <a:pt x="0" y="20024"/>
                </a:lnTo>
                <a:close/>
              </a:path>
            </a:pathLst>
          </a:custGeom>
          <a:noFill/>
          <a:ln w="19050">
            <a:solidFill>
              <a:srgbClr val="000000"/>
            </a:solidFill>
            <a:round/>
            <a:headEnd/>
            <a:tailEnd type="arrow" w="sm" len="sm"/>
          </a:ln>
        </p:spPr>
        <p:txBody>
          <a:bodyPr/>
          <a:lstStyle/>
          <a:p>
            <a:endParaRPr lang="ar-SA"/>
          </a:p>
        </p:txBody>
      </p:sp>
      <p:sp>
        <p:nvSpPr>
          <p:cNvPr id="21516" name="Arc 12"/>
          <p:cNvSpPr>
            <a:spLocks/>
          </p:cNvSpPr>
          <p:nvPr/>
        </p:nvSpPr>
        <p:spPr bwMode="auto">
          <a:xfrm flipV="1">
            <a:off x="4870451" y="1214438"/>
            <a:ext cx="2418027" cy="1462087"/>
          </a:xfrm>
          <a:custGeom>
            <a:avLst/>
            <a:gdLst>
              <a:gd name="G0" fmla="+- 0 0 0"/>
              <a:gd name="G1" fmla="+- 0 0 0"/>
              <a:gd name="G2" fmla="+- 21600 0 0"/>
              <a:gd name="T0" fmla="*/ 19701 w 19701"/>
              <a:gd name="T1" fmla="*/ 8856 h 20111"/>
              <a:gd name="T2" fmla="*/ 7881 w 19701"/>
              <a:gd name="T3" fmla="*/ 20111 h 20111"/>
              <a:gd name="T4" fmla="*/ 0 w 19701"/>
              <a:gd name="T5" fmla="*/ 0 h 20111"/>
            </a:gdLst>
            <a:ahLst/>
            <a:cxnLst>
              <a:cxn ang="0">
                <a:pos x="T0" y="T1"/>
              </a:cxn>
              <a:cxn ang="0">
                <a:pos x="T2" y="T3"/>
              </a:cxn>
              <a:cxn ang="0">
                <a:pos x="T4" y="T5"/>
              </a:cxn>
            </a:cxnLst>
            <a:rect l="0" t="0" r="r" b="b"/>
            <a:pathLst>
              <a:path w="19701" h="20111" fill="none" extrusionOk="0">
                <a:moveTo>
                  <a:pt x="19701" y="8856"/>
                </a:moveTo>
                <a:cubicBezTo>
                  <a:pt x="17384" y="14009"/>
                  <a:pt x="13141" y="18049"/>
                  <a:pt x="7880" y="20110"/>
                </a:cubicBezTo>
              </a:path>
              <a:path w="19701" h="20111" stroke="0" extrusionOk="0">
                <a:moveTo>
                  <a:pt x="19701" y="8856"/>
                </a:moveTo>
                <a:cubicBezTo>
                  <a:pt x="17384" y="14009"/>
                  <a:pt x="13141" y="18049"/>
                  <a:pt x="7880" y="20110"/>
                </a:cubicBezTo>
                <a:lnTo>
                  <a:pt x="0" y="0"/>
                </a:lnTo>
                <a:close/>
              </a:path>
            </a:pathLst>
          </a:custGeom>
          <a:noFill/>
          <a:ln w="19050">
            <a:solidFill>
              <a:srgbClr val="000000"/>
            </a:solidFill>
            <a:round/>
            <a:headEnd/>
            <a:tailEnd type="arrow" w="sm" len="sm"/>
          </a:ln>
        </p:spPr>
        <p:txBody>
          <a:bodyPr/>
          <a:lstStyle/>
          <a:p>
            <a:endParaRPr lang="ar-SA"/>
          </a:p>
        </p:txBody>
      </p:sp>
      <p:sp>
        <p:nvSpPr>
          <p:cNvPr id="21517" name="Arc 13"/>
          <p:cNvSpPr>
            <a:spLocks/>
          </p:cNvSpPr>
          <p:nvPr/>
        </p:nvSpPr>
        <p:spPr bwMode="auto">
          <a:xfrm flipV="1">
            <a:off x="2457583" y="1220788"/>
            <a:ext cx="2416307" cy="1454150"/>
          </a:xfrm>
          <a:custGeom>
            <a:avLst/>
            <a:gdLst>
              <a:gd name="G0" fmla="+- 19678 0 0"/>
              <a:gd name="G1" fmla="+- 0 0 0"/>
              <a:gd name="G2" fmla="+- 21600 0 0"/>
              <a:gd name="T0" fmla="*/ 11505 w 19678"/>
              <a:gd name="T1" fmla="*/ 19994 h 19994"/>
              <a:gd name="T2" fmla="*/ 0 w 19678"/>
              <a:gd name="T3" fmla="*/ 8906 h 19994"/>
              <a:gd name="T4" fmla="*/ 19678 w 19678"/>
              <a:gd name="T5" fmla="*/ 0 h 19994"/>
            </a:gdLst>
            <a:ahLst/>
            <a:cxnLst>
              <a:cxn ang="0">
                <a:pos x="T0" y="T1"/>
              </a:cxn>
              <a:cxn ang="0">
                <a:pos x="T2" y="T3"/>
              </a:cxn>
              <a:cxn ang="0">
                <a:pos x="T4" y="T5"/>
              </a:cxn>
            </a:cxnLst>
            <a:rect l="0" t="0" r="r" b="b"/>
            <a:pathLst>
              <a:path w="19678" h="19994" fill="none" extrusionOk="0">
                <a:moveTo>
                  <a:pt x="11504" y="19994"/>
                </a:moveTo>
                <a:cubicBezTo>
                  <a:pt x="6393" y="17904"/>
                  <a:pt x="2276" y="13936"/>
                  <a:pt x="-1" y="8906"/>
                </a:cubicBezTo>
              </a:path>
              <a:path w="19678" h="19994" stroke="0" extrusionOk="0">
                <a:moveTo>
                  <a:pt x="11504" y="19994"/>
                </a:moveTo>
                <a:cubicBezTo>
                  <a:pt x="6393" y="17904"/>
                  <a:pt x="2276" y="13936"/>
                  <a:pt x="-1" y="8906"/>
                </a:cubicBezTo>
                <a:lnTo>
                  <a:pt x="19678" y="0"/>
                </a:lnTo>
                <a:close/>
              </a:path>
            </a:pathLst>
          </a:custGeom>
          <a:noFill/>
          <a:ln w="19050">
            <a:solidFill>
              <a:srgbClr val="000000"/>
            </a:solidFill>
            <a:round/>
            <a:headEnd/>
            <a:tailEnd type="arrow" w="sm" len="sm"/>
          </a:ln>
        </p:spPr>
        <p:txBody>
          <a:bodyPr/>
          <a:lstStyle/>
          <a:p>
            <a:endParaRPr lang="ar-SA"/>
          </a:p>
        </p:txBody>
      </p:sp>
      <p:sp>
        <p:nvSpPr>
          <p:cNvPr id="21518" name="WordArt 14"/>
          <p:cNvSpPr>
            <a:spLocks noChangeArrowheads="1" noChangeShapeType="1" noTextEdit="1"/>
          </p:cNvSpPr>
          <p:nvPr/>
        </p:nvSpPr>
        <p:spPr bwMode="auto">
          <a:xfrm rot="1808473">
            <a:off x="6313356" y="1047750"/>
            <a:ext cx="1707753" cy="260350"/>
          </a:xfrm>
          <a:prstGeom prst="rect">
            <a:avLst/>
          </a:prstGeom>
        </p:spPr>
        <p:txBody>
          <a:bodyPr spcFirstLastPara="1" wrap="none" fromWordArt="1">
            <a:prstTxWarp prst="textArchUp">
              <a:avLst>
                <a:gd name="adj" fmla="val 10800000"/>
              </a:avLst>
            </a:prstTxWarp>
          </a:bodyPr>
          <a:lstStyle/>
          <a:p>
            <a:pPr algn="ctr" rtl="1"/>
            <a:r>
              <a:rPr lang="ar-SA" sz="1400" b="1" kern="10">
                <a:ln w="9525">
                  <a:noFill/>
                  <a:round/>
                  <a:headEnd/>
                  <a:tailEnd/>
                </a:ln>
                <a:solidFill>
                  <a:srgbClr val="000000"/>
                </a:solidFill>
                <a:cs typeface="Arabic Transparent"/>
              </a:rPr>
              <a:t>عوائد عوامل الانتاج</a:t>
            </a:r>
          </a:p>
        </p:txBody>
      </p:sp>
      <p:sp>
        <p:nvSpPr>
          <p:cNvPr id="21519" name="WordArt 15"/>
          <p:cNvSpPr>
            <a:spLocks noChangeArrowheads="1" noChangeShapeType="1" noTextEdit="1"/>
          </p:cNvSpPr>
          <p:nvPr/>
        </p:nvSpPr>
        <p:spPr bwMode="auto">
          <a:xfrm rot="-2335974">
            <a:off x="6031310" y="3417888"/>
            <a:ext cx="1083469"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سلع الخدمات</a:t>
            </a:r>
          </a:p>
        </p:txBody>
      </p:sp>
      <p:sp>
        <p:nvSpPr>
          <p:cNvPr id="21520" name="WordArt 16"/>
          <p:cNvSpPr>
            <a:spLocks noChangeArrowheads="1" noChangeShapeType="1" noTextEdit="1"/>
          </p:cNvSpPr>
          <p:nvPr/>
        </p:nvSpPr>
        <p:spPr bwMode="auto">
          <a:xfrm rot="-2527024">
            <a:off x="2968361" y="1595438"/>
            <a:ext cx="472943" cy="260350"/>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موارد</a:t>
            </a:r>
          </a:p>
        </p:txBody>
      </p:sp>
      <p:sp>
        <p:nvSpPr>
          <p:cNvPr id="21521" name="WordArt 17"/>
          <p:cNvSpPr>
            <a:spLocks noChangeArrowheads="1" noChangeShapeType="1" noTextEdit="1"/>
          </p:cNvSpPr>
          <p:nvPr/>
        </p:nvSpPr>
        <p:spPr bwMode="auto">
          <a:xfrm rot="2165819">
            <a:off x="5965958" y="1697038"/>
            <a:ext cx="1166019" cy="258762"/>
          </a:xfrm>
          <a:prstGeom prst="rect">
            <a:avLst/>
          </a:prstGeom>
        </p:spPr>
        <p:txBody>
          <a:bodyPr spcFirstLastPara="1" wrap="none" fromWordArt="1">
            <a:prstTxWarp prst="textArchUp">
              <a:avLst>
                <a:gd name="adj" fmla="val 10800000"/>
              </a:avLst>
            </a:prstTxWarp>
          </a:bodyPr>
          <a:lstStyle/>
          <a:p>
            <a:pPr algn="ctr" rtl="1"/>
            <a:r>
              <a:rPr lang="ar-SA" sz="1400" b="1" kern="10">
                <a:ln w="9525">
                  <a:noFill/>
                  <a:round/>
                  <a:headEnd/>
                  <a:tailEnd/>
                </a:ln>
                <a:solidFill>
                  <a:srgbClr val="000000"/>
                </a:solidFill>
                <a:cs typeface="Arabic Transparent"/>
              </a:rPr>
              <a:t>عوامل الانتاج</a:t>
            </a:r>
          </a:p>
        </p:txBody>
      </p:sp>
      <p:sp>
        <p:nvSpPr>
          <p:cNvPr id="21522" name="WordArt 18"/>
          <p:cNvSpPr>
            <a:spLocks noChangeArrowheads="1" noChangeShapeType="1" noTextEdit="1"/>
          </p:cNvSpPr>
          <p:nvPr/>
        </p:nvSpPr>
        <p:spPr bwMode="auto">
          <a:xfrm rot="-1979459">
            <a:off x="6702029" y="4005263"/>
            <a:ext cx="1362075"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انفاق المستهلكين</a:t>
            </a:r>
          </a:p>
        </p:txBody>
      </p:sp>
      <p:sp>
        <p:nvSpPr>
          <p:cNvPr id="21523" name="WordArt 19"/>
          <p:cNvSpPr>
            <a:spLocks noChangeArrowheads="1" noChangeShapeType="1" noTextEdit="1"/>
          </p:cNvSpPr>
          <p:nvPr/>
        </p:nvSpPr>
        <p:spPr bwMode="auto">
          <a:xfrm rot="-2109613">
            <a:off x="1957123" y="1047750"/>
            <a:ext cx="667279" cy="260350"/>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التكاليف</a:t>
            </a:r>
          </a:p>
        </p:txBody>
      </p:sp>
      <p:sp>
        <p:nvSpPr>
          <p:cNvPr id="21524" name="WordArt 20"/>
          <p:cNvSpPr>
            <a:spLocks noChangeArrowheads="1" noChangeShapeType="1" noTextEdit="1"/>
          </p:cNvSpPr>
          <p:nvPr/>
        </p:nvSpPr>
        <p:spPr bwMode="auto">
          <a:xfrm rot="2220869">
            <a:off x="2591727" y="3392488"/>
            <a:ext cx="1083469"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سلع الخدمات</a:t>
            </a:r>
          </a:p>
        </p:txBody>
      </p:sp>
      <p:sp>
        <p:nvSpPr>
          <p:cNvPr id="21525" name="WordArt 21"/>
          <p:cNvSpPr>
            <a:spLocks noChangeArrowheads="1" noChangeShapeType="1" noTextEdit="1"/>
          </p:cNvSpPr>
          <p:nvPr/>
        </p:nvSpPr>
        <p:spPr bwMode="auto">
          <a:xfrm rot="2042920">
            <a:off x="1936486" y="3992563"/>
            <a:ext cx="638043" cy="258762"/>
          </a:xfrm>
          <a:prstGeom prst="rect">
            <a:avLst/>
          </a:prstGeom>
        </p:spPr>
        <p:txBody>
          <a:bodyPr wrap="none" fromWordArt="1">
            <a:prstTxWarp prst="textPlain">
              <a:avLst>
                <a:gd name="adj" fmla="val 50000"/>
              </a:avLst>
            </a:prstTxWarp>
          </a:bodyPr>
          <a:lstStyle/>
          <a:p>
            <a:pPr algn="ctr" rtl="1"/>
            <a:r>
              <a:rPr lang="ar-SA" sz="1400" b="1" kern="10" dirty="0">
                <a:ln w="9525">
                  <a:noFill/>
                  <a:round/>
                  <a:headEnd/>
                  <a:tailEnd/>
                </a:ln>
                <a:solidFill>
                  <a:srgbClr val="000000"/>
                </a:solidFill>
                <a:cs typeface="Arabic Transparent"/>
              </a:rPr>
              <a:t>إيرادات</a:t>
            </a:r>
          </a:p>
        </p:txBody>
      </p:sp>
      <p:sp>
        <p:nvSpPr>
          <p:cNvPr id="21526" name="Oval 22"/>
          <p:cNvSpPr>
            <a:spLocks noChangeArrowheads="1"/>
          </p:cNvSpPr>
          <p:nvPr/>
        </p:nvSpPr>
        <p:spPr bwMode="auto">
          <a:xfrm>
            <a:off x="7047707" y="1997075"/>
            <a:ext cx="1731831" cy="1276350"/>
          </a:xfrm>
          <a:prstGeom prst="ellipse">
            <a:avLst/>
          </a:prstGeom>
          <a:noFill/>
          <a:ln w="19050">
            <a:solidFill>
              <a:srgbClr val="000000"/>
            </a:solidFill>
            <a:round/>
            <a:headEnd/>
            <a:tailEnd/>
          </a:ln>
        </p:spPr>
        <p:txBody>
          <a:bodyPr/>
          <a:lstStyle/>
          <a:p>
            <a:endParaRPr lang="ar-SA"/>
          </a:p>
        </p:txBody>
      </p:sp>
      <p:sp>
        <p:nvSpPr>
          <p:cNvPr id="21527" name="Oval 23"/>
          <p:cNvSpPr>
            <a:spLocks noChangeArrowheads="1"/>
          </p:cNvSpPr>
          <p:nvPr/>
        </p:nvSpPr>
        <p:spPr bwMode="auto">
          <a:xfrm>
            <a:off x="3960681" y="428625"/>
            <a:ext cx="1731830" cy="1276350"/>
          </a:xfrm>
          <a:prstGeom prst="ellipse">
            <a:avLst/>
          </a:prstGeom>
          <a:noFill/>
          <a:ln w="19050">
            <a:solidFill>
              <a:srgbClr val="000000"/>
            </a:solidFill>
            <a:round/>
            <a:headEnd/>
            <a:tailEnd/>
          </a:ln>
        </p:spPr>
        <p:txBody>
          <a:bodyPr/>
          <a:lstStyle/>
          <a:p>
            <a:endParaRPr lang="ar-SA"/>
          </a:p>
        </p:txBody>
      </p:sp>
      <p:sp>
        <p:nvSpPr>
          <p:cNvPr id="21528" name="Oval 24"/>
          <p:cNvSpPr>
            <a:spLocks noChangeArrowheads="1"/>
          </p:cNvSpPr>
          <p:nvPr/>
        </p:nvSpPr>
        <p:spPr bwMode="auto">
          <a:xfrm>
            <a:off x="1047354" y="2028825"/>
            <a:ext cx="1731830" cy="1276350"/>
          </a:xfrm>
          <a:prstGeom prst="ellipse">
            <a:avLst/>
          </a:prstGeom>
          <a:noFill/>
          <a:ln w="19050">
            <a:solidFill>
              <a:srgbClr val="000000"/>
            </a:solidFill>
            <a:round/>
            <a:headEnd/>
            <a:tailEnd/>
          </a:ln>
        </p:spPr>
        <p:txBody>
          <a:bodyPr/>
          <a:lstStyle/>
          <a:p>
            <a:endParaRPr lang="ar-SA"/>
          </a:p>
        </p:txBody>
      </p:sp>
      <p:sp>
        <p:nvSpPr>
          <p:cNvPr id="21529" name="Oval 25"/>
          <p:cNvSpPr>
            <a:spLocks noChangeArrowheads="1"/>
          </p:cNvSpPr>
          <p:nvPr/>
        </p:nvSpPr>
        <p:spPr bwMode="auto">
          <a:xfrm>
            <a:off x="3962400" y="3657600"/>
            <a:ext cx="1731830" cy="1276350"/>
          </a:xfrm>
          <a:prstGeom prst="ellipse">
            <a:avLst/>
          </a:prstGeom>
          <a:noFill/>
          <a:ln w="19050">
            <a:solidFill>
              <a:srgbClr val="000000"/>
            </a:solidFill>
            <a:round/>
            <a:headEnd/>
            <a:tailEnd/>
          </a:ln>
        </p:spPr>
        <p:txBody>
          <a:bodyPr/>
          <a:lstStyle/>
          <a:p>
            <a:endParaRPr lang="ar-SA"/>
          </a:p>
        </p:txBody>
      </p:sp>
      <p:sp>
        <p:nvSpPr>
          <p:cNvPr id="21530" name="Text Box 26"/>
          <p:cNvSpPr txBox="1">
            <a:spLocks noChangeArrowheads="1"/>
          </p:cNvSpPr>
          <p:nvPr/>
        </p:nvSpPr>
        <p:spPr bwMode="auto">
          <a:xfrm>
            <a:off x="609600" y="5029201"/>
            <a:ext cx="8062383" cy="685800"/>
          </a:xfrm>
          <a:prstGeom prst="rect">
            <a:avLst/>
          </a:prstGeom>
          <a:noFill/>
          <a:ln w="28575">
            <a:noFill/>
            <a:miter lim="800000"/>
            <a:headEnd/>
            <a:tailEnd/>
          </a:ln>
          <a:effectLst/>
        </p:spPr>
        <p:txBody>
          <a:bodyPr/>
          <a:lstStyle/>
          <a:p>
            <a:pPr algn="just" rtl="1"/>
            <a:r>
              <a:rPr lang="ar-SA" sz="2000" dirty="0" smtClean="0">
                <a:latin typeface="Times New Roman" pitchFamily="18" charset="0"/>
                <a:ea typeface="SimSun" pitchFamily="2" charset="-122"/>
                <a:cs typeface="Times New Roman" pitchFamily="18" charset="0"/>
              </a:rPr>
              <a:t>التدفق </a:t>
            </a:r>
            <a:r>
              <a:rPr lang="ar-SA" sz="2000" dirty="0">
                <a:latin typeface="Times New Roman" pitchFamily="18" charset="0"/>
                <a:ea typeface="SimSun" pitchFamily="2" charset="-122"/>
                <a:cs typeface="Times New Roman" pitchFamily="18" charset="0"/>
              </a:rPr>
              <a:t>الدائري ل</a:t>
            </a:r>
            <a:r>
              <a:rPr lang="ar-BH" sz="2000" dirty="0">
                <a:latin typeface="Times New Roman" pitchFamily="18" charset="0"/>
                <a:ea typeface="SimSun" pitchFamily="2" charset="-122"/>
                <a:cs typeface="Times New Roman" pitchFamily="18" charset="0"/>
              </a:rPr>
              <a:t>لإ</a:t>
            </a:r>
            <a:r>
              <a:rPr lang="ar-SA" sz="2000" dirty="0">
                <a:latin typeface="Times New Roman" pitchFamily="18" charset="0"/>
                <a:ea typeface="SimSun" pitchFamily="2" charset="-122"/>
                <a:cs typeface="Times New Roman" pitchFamily="18" charset="0"/>
              </a:rPr>
              <a:t>نتاج </a:t>
            </a:r>
            <a:r>
              <a:rPr lang="ar-SA" sz="2000" dirty="0" smtClean="0">
                <a:latin typeface="Times New Roman" pitchFamily="18" charset="0"/>
                <a:ea typeface="SimSun" pitchFamily="2" charset="-122"/>
                <a:cs typeface="Times New Roman" pitchFamily="18" charset="0"/>
              </a:rPr>
              <a:t>والدخل: </a:t>
            </a:r>
            <a:r>
              <a:rPr lang="ar-SA" sz="2000" dirty="0">
                <a:latin typeface="Times New Roman" pitchFamily="18" charset="0"/>
                <a:ea typeface="SimSun" pitchFamily="2" charset="-122"/>
                <a:cs typeface="Times New Roman" pitchFamily="18" charset="0"/>
              </a:rPr>
              <a:t>يلاحظ </a:t>
            </a:r>
            <a:r>
              <a:rPr lang="ar-SA" sz="2000" dirty="0" smtClean="0">
                <a:latin typeface="Times New Roman" pitchFamily="18" charset="0"/>
                <a:ea typeface="SimSun" pitchFamily="2" charset="-122"/>
                <a:cs typeface="Times New Roman" pitchFamily="18" charset="0"/>
              </a:rPr>
              <a:t>تعادل </a:t>
            </a:r>
            <a:r>
              <a:rPr lang="ar-SA" sz="2000" dirty="0">
                <a:latin typeface="Times New Roman" pitchFamily="18" charset="0"/>
                <a:ea typeface="SimSun" pitchFamily="2" charset="-122"/>
                <a:cs typeface="Times New Roman" pitchFamily="18" charset="0"/>
              </a:rPr>
              <a:t>الإنفاق الكلي مع الدخل الكلي</a:t>
            </a:r>
            <a:r>
              <a:rPr lang="ar-BH" sz="2000" dirty="0">
                <a:latin typeface="Times New Roman" pitchFamily="18" charset="0"/>
                <a:ea typeface="SimSun" pitchFamily="2" charset="-122"/>
                <a:cs typeface="Times New Roman" pitchFamily="18" charset="0"/>
              </a:rPr>
              <a:t> أو عوائد عوامل الإنتاج</a:t>
            </a:r>
            <a:r>
              <a:rPr lang="ar-SA" sz="2000" dirty="0">
                <a:latin typeface="Times New Roman" pitchFamily="18" charset="0"/>
                <a:ea typeface="SimSun" pitchFamily="2" charset="-122"/>
                <a:cs typeface="Times New Roman" pitchFamily="18" charset="0"/>
              </a:rPr>
              <a:t> (</a:t>
            </a:r>
            <a:r>
              <a:rPr lang="ar-BH" sz="2000" dirty="0">
                <a:latin typeface="Times New Roman" pitchFamily="18" charset="0"/>
                <a:ea typeface="SimSun" pitchFamily="2" charset="-122"/>
                <a:cs typeface="Times New Roman" pitchFamily="18" charset="0"/>
              </a:rPr>
              <a:t>لافتراض عدم الادخار</a:t>
            </a:r>
            <a:r>
              <a:rPr lang="ar-SA" sz="2000" dirty="0">
                <a:latin typeface="Times New Roman" pitchFamily="18" charset="0"/>
                <a:ea typeface="SimSun" pitchFamily="2" charset="-122"/>
                <a:cs typeface="Times New Roman" pitchFamily="18" charset="0"/>
              </a:rPr>
              <a:t>) مع قيمة الناتج المحلي الإجمالي ممثلة بإيرادات قطاع المنتجين</a:t>
            </a:r>
            <a:r>
              <a:rPr lang="ar-SA" sz="2000" b="1" dirty="0">
                <a:latin typeface="Times New Roman" pitchFamily="18" charset="0"/>
                <a:ea typeface="SimSun" pitchFamily="2" charset="-122"/>
                <a:cs typeface="Arabic Transparent" pitchFamily="2" charset="-78"/>
              </a:rPr>
              <a:t>.</a:t>
            </a:r>
            <a:endParaRPr lang="en-US" sz="2000" dirty="0"/>
          </a:p>
        </p:txBody>
      </p:sp>
      <p:sp>
        <p:nvSpPr>
          <p:cNvPr id="21531" name="AutoShape 27">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0000FF"/>
                </a:solidFill>
              </a:rPr>
              <a:t>الكفاءة </a:t>
            </a:r>
            <a:r>
              <a:rPr lang="ar-SA" sz="4000" dirty="0" smtClean="0">
                <a:solidFill>
                  <a:srgbClr val="0000FF"/>
                </a:solidFill>
              </a:rPr>
              <a:t>&amp;</a:t>
            </a:r>
            <a:r>
              <a:rPr lang="ar-SA" dirty="0" smtClean="0">
                <a:solidFill>
                  <a:srgbClr val="0000FF"/>
                </a:solidFill>
              </a:rPr>
              <a:t> حرية السوق </a:t>
            </a:r>
            <a:r>
              <a:rPr lang="ar-SA" sz="4000" dirty="0" smtClean="0">
                <a:solidFill>
                  <a:srgbClr val="0000FF"/>
                </a:solidFill>
              </a:rPr>
              <a:t>1</a:t>
            </a:r>
            <a:endParaRPr lang="en-US" sz="4000" dirty="0">
              <a:solidFill>
                <a:srgbClr val="0000FF"/>
              </a:solidFill>
            </a:endParaRPr>
          </a:p>
        </p:txBody>
      </p:sp>
      <p:sp>
        <p:nvSpPr>
          <p:cNvPr id="3" name="Content Placeholder 2"/>
          <p:cNvSpPr>
            <a:spLocks noGrp="1"/>
          </p:cNvSpPr>
          <p:nvPr>
            <p:ph idx="1"/>
          </p:nvPr>
        </p:nvSpPr>
        <p:spPr>
          <a:xfrm>
            <a:off x="495300" y="1600200"/>
            <a:ext cx="8915400" cy="3657599"/>
          </a:xfrm>
        </p:spPr>
        <p:txBody>
          <a:bodyPr/>
          <a:lstStyle/>
          <a:p>
            <a:pPr rtl="1"/>
            <a:r>
              <a:rPr lang="ar-SA" sz="2500" dirty="0" smtClean="0"/>
              <a:t>عندما يتفاعل الطلب مع العرض تبعا لدوافع المصالح الخاصة لكل طرف، ويمكن أن يتحقق التوازن في السوق كلما أفرز التفاعل أسعارا وكميات توازنية. بمعنى أن المستهلك قد حصل على تلبية حاجاته من المنافع المادية، كما حقق المنتج ما يسعى إليه من الربح. </a:t>
            </a:r>
          </a:p>
          <a:p>
            <a:pPr rtl="1"/>
            <a:r>
              <a:rPr lang="ar-SA" sz="2500" dirty="0" smtClean="0"/>
              <a:t>تمثل الأسعار </a:t>
            </a:r>
            <a:r>
              <a:rPr lang="ar-SA" sz="2500" dirty="0" smtClean="0">
                <a:solidFill>
                  <a:srgbClr val="0000FF"/>
                </a:solidFill>
              </a:rPr>
              <a:t>إشارات</a:t>
            </a:r>
            <a:r>
              <a:rPr lang="ar-SA" sz="2500" dirty="0" smtClean="0"/>
              <a:t> (مؤشرات) لدرجة </a:t>
            </a:r>
            <a:r>
              <a:rPr lang="ar-SA" sz="2500" dirty="0" smtClean="0">
                <a:solidFill>
                  <a:srgbClr val="0000FF"/>
                </a:solidFill>
              </a:rPr>
              <a:t>الندرة النسبية </a:t>
            </a:r>
            <a:r>
              <a:rPr lang="ar-SA" sz="2500" dirty="0" smtClean="0"/>
              <a:t>للسلع تحت العرض والطلب. كما تعتبر </a:t>
            </a:r>
            <a:r>
              <a:rPr lang="ar-SA" sz="2500" dirty="0" smtClean="0">
                <a:solidFill>
                  <a:srgbClr val="0000FF"/>
                </a:solidFill>
              </a:rPr>
              <a:t>أداة لتوزيع الكمية المحدودة </a:t>
            </a:r>
            <a:r>
              <a:rPr lang="ar-SA" sz="2500" dirty="0" smtClean="0"/>
              <a:t>من السلع المنتجة بين عدد من المشترين ...</a:t>
            </a:r>
          </a:p>
          <a:p>
            <a:pPr rtl="1"/>
            <a:r>
              <a:rPr lang="ar-SA" sz="2500" dirty="0" smtClean="0"/>
              <a:t>إذا تحققت هذه الأداة بشكل أمثل عندئذ يعبر السوق الحر عن التخصيص الأمثل للموارد، والذي يبدأ بالكفاءة الانتاجية مع تقليص التكاليف إلى الحد الأدنى وينتهي بالكفاءة في التوزيع: </a:t>
            </a:r>
            <a:r>
              <a:rPr lang="en-US" sz="2500" dirty="0" smtClean="0">
                <a:cs typeface="Arial" pitchFamily="34" charset="0"/>
              </a:rPr>
              <a:t>MU*</a:t>
            </a:r>
            <a:r>
              <a:rPr lang="en-US" sz="2500" dirty="0" smtClean="0">
                <a:cs typeface="Arial" pitchFamily="34" charset="0"/>
                <a:sym typeface="Symbol"/>
              </a:rPr>
              <a:t></a:t>
            </a:r>
            <a:r>
              <a:rPr lang="en-US" sz="2500" dirty="0" smtClean="0">
                <a:cs typeface="Arial" pitchFamily="34" charset="0"/>
              </a:rPr>
              <a:t>MC*</a:t>
            </a:r>
            <a:r>
              <a:rPr lang="ar-SA" sz="2500" dirty="0" smtClean="0"/>
              <a:t> </a:t>
            </a:r>
            <a:endParaRPr lang="en-US" sz="25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915400" cy="838200"/>
          </a:xfrm>
        </p:spPr>
        <p:txBody>
          <a:bodyPr/>
          <a:lstStyle/>
          <a:p>
            <a:pPr rtl="1"/>
            <a:r>
              <a:rPr lang="ar-SA" dirty="0" smtClean="0">
                <a:solidFill>
                  <a:srgbClr val="0000FF"/>
                </a:solidFill>
              </a:rPr>
              <a:t>الكفاءة </a:t>
            </a:r>
            <a:r>
              <a:rPr lang="ar-SA" sz="4000" dirty="0" smtClean="0">
                <a:solidFill>
                  <a:srgbClr val="0000FF"/>
                </a:solidFill>
              </a:rPr>
              <a:t>&amp;</a:t>
            </a:r>
            <a:r>
              <a:rPr lang="ar-SA" dirty="0" smtClean="0">
                <a:solidFill>
                  <a:srgbClr val="0000FF"/>
                </a:solidFill>
              </a:rPr>
              <a:t> حرية السوق </a:t>
            </a:r>
            <a:r>
              <a:rPr lang="ar-SA" sz="4000" dirty="0" smtClean="0">
                <a:solidFill>
                  <a:srgbClr val="0000FF"/>
                </a:solidFill>
              </a:rPr>
              <a:t>2</a:t>
            </a:r>
            <a:endParaRPr lang="en-US" sz="4000" dirty="0">
              <a:solidFill>
                <a:srgbClr val="0000FF"/>
              </a:solidFill>
            </a:endParaRPr>
          </a:p>
        </p:txBody>
      </p:sp>
      <p:sp>
        <p:nvSpPr>
          <p:cNvPr id="3" name="Content Placeholder 2"/>
          <p:cNvSpPr>
            <a:spLocks noGrp="1"/>
          </p:cNvSpPr>
          <p:nvPr>
            <p:ph idx="1"/>
          </p:nvPr>
        </p:nvSpPr>
        <p:spPr>
          <a:xfrm>
            <a:off x="495300" y="1600201"/>
            <a:ext cx="8915400" cy="4114800"/>
          </a:xfrm>
        </p:spPr>
        <p:txBody>
          <a:bodyPr/>
          <a:lstStyle/>
          <a:p>
            <a:pPr rtl="1"/>
            <a:r>
              <a:rPr lang="ar-SA" sz="2500" dirty="0" smtClean="0"/>
              <a:t>في حين قد يبطل التدخل الحكومي (مثل التسعير الجبري أو فرض الضرائب على السلع في مرحلة الانتاج والتسويق) التفاعل االذاتي للاستعدال في الاسواق، مما يعيق التخصيص الكفء للموارد ويؤدي إلى تدني الكفاءة وتراجع الرفاهية في المجتمع...</a:t>
            </a:r>
          </a:p>
          <a:p>
            <a:pPr rtl="1"/>
            <a:endParaRPr lang="ar-SA" sz="2500" dirty="0" smtClean="0"/>
          </a:p>
          <a:p>
            <a:pPr rtl="1"/>
            <a:r>
              <a:rPr lang="ar-SA" sz="2500" dirty="0" smtClean="0"/>
              <a:t>ولقد فشل النظام الموجه الذي يسطر على مكونات النشاط الاقتصادي، لأنه لا يستطيع أن يعوض الحوافز البشرية التي جبل عليها الانسان. لكن نظام السوق لا يمكن أن يترك لذاته، مما قد يؤدي في بعض الحالات إلى سوء تخصيص الموارد وانعدام الكفاءة الشاملة في الاقتصاد.  </a:t>
            </a:r>
          </a:p>
          <a:p>
            <a:pPr rtl="1"/>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0000FF"/>
                </a:solidFill>
              </a:rPr>
              <a:t>دور القطاع الحكومي</a:t>
            </a:r>
            <a:endParaRPr lang="en-US" dirty="0">
              <a:solidFill>
                <a:srgbClr val="0000FF"/>
              </a:solidFill>
            </a:endParaRPr>
          </a:p>
        </p:txBody>
      </p:sp>
      <p:sp>
        <p:nvSpPr>
          <p:cNvPr id="3" name="Content Placeholder 2"/>
          <p:cNvSpPr>
            <a:spLocks noGrp="1"/>
          </p:cNvSpPr>
          <p:nvPr>
            <p:ph idx="1"/>
          </p:nvPr>
        </p:nvSpPr>
        <p:spPr>
          <a:xfrm>
            <a:off x="495300" y="1600201"/>
            <a:ext cx="8915400" cy="4191000"/>
          </a:xfrm>
        </p:spPr>
        <p:txBody>
          <a:bodyPr/>
          <a:lstStyle/>
          <a:p>
            <a:pPr rtl="1"/>
            <a:r>
              <a:rPr lang="ar-SA" sz="2400" dirty="0" smtClean="0"/>
              <a:t>له أهمية كبيرة في التاثير على الفعاليات الاقتصادية من خلال القوانين بهدف توجيه وتنظيم الأنشطة الاقتصادية ومن خلال تحصيل الضرائب والرسوم والإنفاق في مختلف المجالات. فرغم كفاءة اقتصاد السوق في التخصيص الأمثل والكفء للموارد، إلا أن هناك حالات تستوجب تدخل الحكومة:</a:t>
            </a:r>
          </a:p>
          <a:p>
            <a:pPr rtl="1"/>
            <a:r>
              <a:rPr lang="ar-SA" sz="2400" dirty="0" smtClean="0">
                <a:solidFill>
                  <a:srgbClr val="0000FF"/>
                </a:solidFill>
              </a:rPr>
              <a:t>حالة السلع والخدمات العامة: </a:t>
            </a:r>
            <a:r>
              <a:rPr lang="ar-BH" sz="2200" dirty="0" smtClean="0">
                <a:cs typeface="Arabic Transparent" pitchFamily="2" charset="-78"/>
              </a:rPr>
              <a:t>السلع العامة هي تلك التي تستهلك جماعياً ومتى ما أنتجت تصبح متاحة للجميع بدون مقابل ولا يمكن حرمان أحد من استهلاكها.</a:t>
            </a:r>
            <a:endParaRPr lang="fr-MA" sz="2200" dirty="0" smtClean="0">
              <a:cs typeface="Arabic Transparent" pitchFamily="2" charset="-78"/>
            </a:endParaRPr>
          </a:p>
          <a:p>
            <a:pPr rtl="1"/>
            <a:r>
              <a:rPr lang="ar-SA" sz="2400" dirty="0" smtClean="0">
                <a:solidFill>
                  <a:srgbClr val="0000FF"/>
                </a:solidFill>
              </a:rPr>
              <a:t>حالة التأثيرات الخارجية: </a:t>
            </a:r>
            <a:r>
              <a:rPr lang="ar-BH" sz="2200" dirty="0" smtClean="0">
                <a:cs typeface="Arabic Transparent" pitchFamily="2" charset="-78"/>
              </a:rPr>
              <a:t>التي </a:t>
            </a:r>
            <a:r>
              <a:rPr lang="ar-SA" sz="2200" dirty="0" smtClean="0">
                <a:cs typeface="Arabic Transparent" pitchFamily="2" charset="-78"/>
              </a:rPr>
              <a:t>تبرز</a:t>
            </a:r>
            <a:r>
              <a:rPr lang="ar-BH" sz="2200" dirty="0" smtClean="0">
                <a:cs typeface="Arabic Transparent" pitchFamily="2" charset="-78"/>
              </a:rPr>
              <a:t> ع</a:t>
            </a:r>
            <a:r>
              <a:rPr lang="ar-SA" sz="2200" dirty="0" smtClean="0">
                <a:cs typeface="Arabic Transparent" pitchFamily="2" charset="-78"/>
              </a:rPr>
              <a:t>ن</a:t>
            </a:r>
            <a:r>
              <a:rPr lang="ar-BH" sz="2200" dirty="0" smtClean="0">
                <a:cs typeface="Arabic Transparent" pitchFamily="2" charset="-78"/>
              </a:rPr>
              <a:t> النشاط الإنتاجي أو الاستهلاكي</a:t>
            </a:r>
            <a:r>
              <a:rPr lang="ar-SA" sz="2200" dirty="0" smtClean="0">
                <a:cs typeface="Arabic Transparent" pitchFamily="2" charset="-78"/>
              </a:rPr>
              <a:t>،</a:t>
            </a:r>
            <a:r>
              <a:rPr lang="ar-BH" sz="2200" dirty="0" smtClean="0">
                <a:cs typeface="Arabic Transparent" pitchFamily="2" charset="-78"/>
              </a:rPr>
              <a:t> </a:t>
            </a:r>
            <a:r>
              <a:rPr lang="ar-SA" sz="2200" dirty="0" smtClean="0">
                <a:cs typeface="Arabic Transparent" pitchFamily="2" charset="-78"/>
              </a:rPr>
              <a:t>وقد تكون</a:t>
            </a:r>
            <a:r>
              <a:rPr lang="ar-BH" sz="2200" dirty="0" smtClean="0">
                <a:cs typeface="Arabic Transparent" pitchFamily="2" charset="-78"/>
              </a:rPr>
              <a:t> </a:t>
            </a:r>
            <a:r>
              <a:rPr lang="ar-SA" sz="2200" dirty="0" smtClean="0">
                <a:cs typeface="Arabic Transparent" pitchFamily="2" charset="-78"/>
              </a:rPr>
              <a:t>لها </a:t>
            </a:r>
            <a:r>
              <a:rPr lang="ar-BH" sz="2200" dirty="0" smtClean="0">
                <a:cs typeface="Arabic Transparent" pitchFamily="2" charset="-78"/>
              </a:rPr>
              <a:t>آثار خارجية نافعة كما في حالة التعليم وما يترتب عليه من فوائد للمجتمع، أو آثار خارجية ضارة كما في حالة المصنع الذي يتسبب في التلوث البيئي.</a:t>
            </a:r>
            <a:r>
              <a:rPr lang="ar-SA" sz="2200" dirty="0" smtClean="0">
                <a:cs typeface="Arabic Transparent" pitchFamily="2" charset="-78"/>
              </a:rPr>
              <a:t> </a:t>
            </a:r>
            <a:endParaRPr lang="ar-SA" sz="2200" dirty="0" smtClean="0">
              <a:solidFill>
                <a:srgbClr val="0000FF"/>
              </a:solidFill>
            </a:endParaRPr>
          </a:p>
          <a:p>
            <a:pPr rtl="1"/>
            <a:r>
              <a:rPr lang="ar-SA" sz="2400" dirty="0" smtClean="0">
                <a:solidFill>
                  <a:srgbClr val="0000FF"/>
                </a:solidFill>
              </a:rPr>
              <a:t>حالة الاحتكار الطبيعي: </a:t>
            </a:r>
            <a:r>
              <a:rPr lang="ar-BH" sz="2200" dirty="0" smtClean="0">
                <a:cs typeface="Arabic Transparent" pitchFamily="2" charset="-78"/>
              </a:rPr>
              <a:t>وهي حالة انفراد منشأة كبيرة واحدة بالسوق وغياب المنافسين نتيجة لتمتع هذه المنشأة بخاصية تناقص تكلفة إنتاج الوحدة باستمرار </a:t>
            </a:r>
            <a:r>
              <a:rPr lang="ar-SA" sz="2200" dirty="0" smtClean="0">
                <a:cs typeface="Arabic Transparent" pitchFamily="2" charset="-78"/>
              </a:rPr>
              <a:t>عند </a:t>
            </a:r>
            <a:r>
              <a:rPr lang="ar-BH" sz="2200" dirty="0" smtClean="0">
                <a:cs typeface="Arabic Transparent" pitchFamily="2" charset="-78"/>
              </a:rPr>
              <a:t>التوسع في الإنتاج.</a:t>
            </a:r>
            <a:endParaRPr lang="fr-MA" sz="2200" dirty="0" smtClean="0">
              <a:cs typeface="Arabic Transparent" pitchFamily="2" charset="-78"/>
            </a:endParaRPr>
          </a:p>
          <a:p>
            <a:pPr rtl="1"/>
            <a:endParaRPr lang="en-US" sz="2400" dirty="0">
              <a:solidFill>
                <a:srgbClr val="0000FF"/>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2587</TotalTime>
  <Words>1015</Words>
  <Application>Microsoft Office PowerPoint</Application>
  <PresentationFormat>A4 Paper (210x297 mm)‎</PresentationFormat>
  <Paragraphs>104</Paragraphs>
  <Slides>15</Slides>
  <Notes>2</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الثانية</vt:lpstr>
      <vt:lpstr> عناصر المحاضرة 2</vt:lpstr>
      <vt:lpstr>مقدمة</vt:lpstr>
      <vt:lpstr>قاعدة الاختيار</vt:lpstr>
      <vt:lpstr>تكلفة الاختيار</vt:lpstr>
      <vt:lpstr>منحنى إمكانيات الانتاج</vt:lpstr>
      <vt:lpstr>الشريحة 8</vt:lpstr>
      <vt:lpstr>النمو الإقتصادي</vt:lpstr>
      <vt:lpstr>دورة تدفق الانتاج والدخل</vt:lpstr>
      <vt:lpstr>الشريحة 11</vt:lpstr>
      <vt:lpstr>الكفاءة &amp; حرية السوق 1</vt:lpstr>
      <vt:lpstr>الكفاءة &amp; حرية السوق 2</vt:lpstr>
      <vt:lpstr>دور القطاع الحكومي</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210</cp:revision>
  <dcterms:created xsi:type="dcterms:W3CDTF">2009-10-14T19:14:34Z</dcterms:created>
  <dcterms:modified xsi:type="dcterms:W3CDTF">2011-03-07T13:46:33Z</dcterms:modified>
</cp:coreProperties>
</file>