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Layouts/slideLayout6.xml" ContentType="application/vnd.openxmlformats-officedocument.presentationml.slideLayout+xml"/>
  <Override PartName="/customXml/itemProps1.xml" ContentType="application/vnd.openxmlformats-officedocument.customXmlProperties+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docProps/custom.xml" ContentType="application/vnd.openxmlformats-officedocument.custom-properties+xml"/>
  <Override PartName="/ppt/notesSlides/notesSlide9.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slides/slide68.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s/slide66.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Override PartName="/customXml/itemProps2.xml" ContentType="application/vnd.openxmlformats-officedocument.customXmlProperties+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slides/slide49.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Layouts/slideLayout8.xml" ContentType="application/vnd.openxmlformats-officedocument.presentationml.slideLayout+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60" r:id="rId1"/>
  </p:sldMasterIdLst>
  <p:notesMasterIdLst>
    <p:notesMasterId r:id="rId70"/>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301" r:id="rId42"/>
    <p:sldId id="297" r:id="rId43"/>
    <p:sldId id="298" r:id="rId44"/>
    <p:sldId id="299" r:id="rId45"/>
    <p:sldId id="300" r:id="rId46"/>
    <p:sldId id="302" r:id="rId47"/>
    <p:sldId id="303" r:id="rId48"/>
    <p:sldId id="304" r:id="rId49"/>
    <p:sldId id="305" r:id="rId50"/>
    <p:sldId id="306" r:id="rId51"/>
    <p:sldId id="307" r:id="rId52"/>
    <p:sldId id="313" r:id="rId53"/>
    <p:sldId id="314" r:id="rId54"/>
    <p:sldId id="315" r:id="rId55"/>
    <p:sldId id="316" r:id="rId56"/>
    <p:sldId id="323" r:id="rId57"/>
    <p:sldId id="317" r:id="rId58"/>
    <p:sldId id="308" r:id="rId59"/>
    <p:sldId id="309" r:id="rId60"/>
    <p:sldId id="310" r:id="rId61"/>
    <p:sldId id="311" r:id="rId62"/>
    <p:sldId id="312" r:id="rId63"/>
    <p:sldId id="324" r:id="rId64"/>
    <p:sldId id="325" r:id="rId65"/>
    <p:sldId id="326" r:id="rId66"/>
    <p:sldId id="327" r:id="rId67"/>
    <p:sldId id="328" r:id="rId68"/>
    <p:sldId id="329" r:id="rId69"/>
  </p:sldIdLst>
  <p:sldSz cx="9144000" cy="6858000" type="screen4x3"/>
  <p:notesSz cx="6797675" cy="987425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a:tblStyle styleId="{5C22544A-7EE6-4342-B048-85BDC9FD1C3A}" styleName="نمط متوسط 2 - تمييز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84380"/>
    <p:restoredTop sz="89186" autoAdjust="0"/>
  </p:normalViewPr>
  <p:slideViewPr>
    <p:cSldViewPr>
      <p:cViewPr varScale="1">
        <p:scale>
          <a:sx n="98" d="100"/>
          <a:sy n="98" d="100"/>
        </p:scale>
        <p:origin x="-354" y="-90"/>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customXml" Target="../customXml/item2.xml"/><Relationship Id="rId7" Type="http://schemas.openxmlformats.org/officeDocument/2006/relationships/slide" Target="slides/slide6.xml"/><Relationship Id="rId71"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customXml" Target="../customXml/item3.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notesMaster" Target="notesMasters/notesMaster1.xml"/><Relationship Id="rId75" Type="http://schemas.openxmlformats.org/officeDocument/2006/relationships/customXml" Target="../customXml/item1.xml"/><Relationship Id="rId1" Type="http://schemas.openxmlformats.org/officeDocument/2006/relationships/slideMaster" Target="slideMasters/slideMaster1.xml"/><Relationship Id="rId6"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رأس 1"/>
          <p:cNvSpPr>
            <a:spLocks noGrp="1"/>
          </p:cNvSpPr>
          <p:nvPr>
            <p:ph type="hdr" sz="quarter"/>
          </p:nvPr>
        </p:nvSpPr>
        <p:spPr>
          <a:xfrm>
            <a:off x="3851275" y="0"/>
            <a:ext cx="2946400" cy="493713"/>
          </a:xfrm>
          <a:prstGeom prst="rect">
            <a:avLst/>
          </a:prstGeom>
        </p:spPr>
        <p:txBody>
          <a:bodyPr vert="horz" lIns="91440" tIns="45720" rIns="91440" bIns="45720" rtlCol="1"/>
          <a:lstStyle>
            <a:lvl1pPr algn="r">
              <a:defRPr sz="1200"/>
            </a:lvl1pPr>
          </a:lstStyle>
          <a:p>
            <a:endParaRPr lang="ar-SA"/>
          </a:p>
        </p:txBody>
      </p:sp>
      <p:sp>
        <p:nvSpPr>
          <p:cNvPr id="3" name="عنصر نائب للتاريخ 2"/>
          <p:cNvSpPr>
            <a:spLocks noGrp="1"/>
          </p:cNvSpPr>
          <p:nvPr>
            <p:ph type="dt" idx="1"/>
          </p:nvPr>
        </p:nvSpPr>
        <p:spPr>
          <a:xfrm>
            <a:off x="1588" y="0"/>
            <a:ext cx="2946400" cy="493713"/>
          </a:xfrm>
          <a:prstGeom prst="rect">
            <a:avLst/>
          </a:prstGeom>
        </p:spPr>
        <p:txBody>
          <a:bodyPr vert="horz" lIns="91440" tIns="45720" rIns="91440" bIns="45720" rtlCol="1"/>
          <a:lstStyle>
            <a:lvl1pPr algn="l">
              <a:defRPr sz="1200"/>
            </a:lvl1pPr>
          </a:lstStyle>
          <a:p>
            <a:fld id="{DACE016F-AF85-463E-A3CB-04B450DF741E}" type="datetimeFigureOut">
              <a:rPr lang="ar-SA" smtClean="0"/>
              <a:pPr/>
              <a:t>25/10/1428</a:t>
            </a:fld>
            <a:endParaRPr lang="ar-SA"/>
          </a:p>
        </p:txBody>
      </p:sp>
      <p:sp>
        <p:nvSpPr>
          <p:cNvPr id="4" name="عنصر نائب لصورة الشريحة 3"/>
          <p:cNvSpPr>
            <a:spLocks noGrp="1" noRot="1" noChangeAspect="1"/>
          </p:cNvSpPr>
          <p:nvPr>
            <p:ph type="sldImg" idx="2"/>
          </p:nvPr>
        </p:nvSpPr>
        <p:spPr>
          <a:xfrm>
            <a:off x="931863" y="741363"/>
            <a:ext cx="4933950" cy="3702050"/>
          </a:xfrm>
          <a:prstGeom prst="rect">
            <a:avLst/>
          </a:prstGeom>
          <a:noFill/>
          <a:ln w="12700">
            <a:solidFill>
              <a:prstClr val="black"/>
            </a:solidFill>
          </a:ln>
        </p:spPr>
        <p:txBody>
          <a:bodyPr vert="horz" lIns="91440" tIns="45720" rIns="91440" bIns="45720" rtlCol="1" anchor="ctr"/>
          <a:lstStyle/>
          <a:p>
            <a:endParaRPr lang="ar-SA"/>
          </a:p>
        </p:txBody>
      </p:sp>
      <p:sp>
        <p:nvSpPr>
          <p:cNvPr id="5" name="عنصر نائب للملاحظات 4"/>
          <p:cNvSpPr>
            <a:spLocks noGrp="1"/>
          </p:cNvSpPr>
          <p:nvPr>
            <p:ph type="body" sz="quarter" idx="3"/>
          </p:nvPr>
        </p:nvSpPr>
        <p:spPr>
          <a:xfrm>
            <a:off x="679450" y="4691063"/>
            <a:ext cx="5438775" cy="4443412"/>
          </a:xfrm>
          <a:prstGeom prst="rect">
            <a:avLst/>
          </a:prstGeom>
        </p:spPr>
        <p:txBody>
          <a:bodyPr vert="horz" lIns="91440" tIns="45720" rIns="91440" bIns="45720" rtlCol="1">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6" name="عنصر نائب للتذييل 5"/>
          <p:cNvSpPr>
            <a:spLocks noGrp="1"/>
          </p:cNvSpPr>
          <p:nvPr>
            <p:ph type="ftr" sz="quarter" idx="4"/>
          </p:nvPr>
        </p:nvSpPr>
        <p:spPr>
          <a:xfrm>
            <a:off x="3851275" y="9378950"/>
            <a:ext cx="2946400" cy="493713"/>
          </a:xfrm>
          <a:prstGeom prst="rect">
            <a:avLst/>
          </a:prstGeom>
        </p:spPr>
        <p:txBody>
          <a:bodyPr vert="horz" lIns="91440" tIns="45720" rIns="91440" bIns="45720" rtlCol="1" anchor="b"/>
          <a:lstStyle>
            <a:lvl1pPr algn="r">
              <a:defRPr sz="1200"/>
            </a:lvl1pPr>
          </a:lstStyle>
          <a:p>
            <a:endParaRPr lang="ar-SA"/>
          </a:p>
        </p:txBody>
      </p:sp>
      <p:sp>
        <p:nvSpPr>
          <p:cNvPr id="7" name="عنصر نائب لرقم الشريحة 6"/>
          <p:cNvSpPr>
            <a:spLocks noGrp="1"/>
          </p:cNvSpPr>
          <p:nvPr>
            <p:ph type="sldNum" sz="quarter" idx="5"/>
          </p:nvPr>
        </p:nvSpPr>
        <p:spPr>
          <a:xfrm>
            <a:off x="1588" y="9378950"/>
            <a:ext cx="2946400" cy="493713"/>
          </a:xfrm>
          <a:prstGeom prst="rect">
            <a:avLst/>
          </a:prstGeom>
        </p:spPr>
        <p:txBody>
          <a:bodyPr vert="horz" lIns="91440" tIns="45720" rIns="91440" bIns="45720" rtlCol="1" anchor="b"/>
          <a:lstStyle>
            <a:lvl1pPr algn="l">
              <a:defRPr sz="1200"/>
            </a:lvl1pPr>
          </a:lstStyle>
          <a:p>
            <a:fld id="{0FF65350-4F6F-41EE-9E16-F95F910581A3}" type="slidenum">
              <a:rPr lang="ar-SA" smtClean="0"/>
              <a:pPr/>
              <a:t>‹#›</a:t>
            </a:fld>
            <a:endParaRPr lang="ar-SA"/>
          </a:p>
        </p:txBody>
      </p:sp>
    </p:spTree>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dirty="0"/>
          </a:p>
        </p:txBody>
      </p:sp>
      <p:sp>
        <p:nvSpPr>
          <p:cNvPr id="4" name="عنصر نائب لرقم الشريحة 3"/>
          <p:cNvSpPr>
            <a:spLocks noGrp="1"/>
          </p:cNvSpPr>
          <p:nvPr>
            <p:ph type="sldNum" sz="quarter" idx="10"/>
          </p:nvPr>
        </p:nvSpPr>
        <p:spPr/>
        <p:txBody>
          <a:bodyPr/>
          <a:lstStyle/>
          <a:p>
            <a:fld id="{0FF65350-4F6F-41EE-9E16-F95F910581A3}" type="slidenum">
              <a:rPr lang="ar-SA" smtClean="0"/>
              <a:pPr/>
              <a:t>28</a:t>
            </a:fld>
            <a:endParaRPr lang="ar-SA"/>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dirty="0"/>
          </a:p>
        </p:txBody>
      </p:sp>
      <p:sp>
        <p:nvSpPr>
          <p:cNvPr id="4" name="عنصر نائب لرقم الشريحة 3"/>
          <p:cNvSpPr>
            <a:spLocks noGrp="1"/>
          </p:cNvSpPr>
          <p:nvPr>
            <p:ph type="sldNum" sz="quarter" idx="10"/>
          </p:nvPr>
        </p:nvSpPr>
        <p:spPr/>
        <p:txBody>
          <a:bodyPr/>
          <a:lstStyle/>
          <a:p>
            <a:fld id="{0FF65350-4F6F-41EE-9E16-F95F910581A3}" type="slidenum">
              <a:rPr lang="ar-SA" smtClean="0"/>
              <a:pPr/>
              <a:t>29</a:t>
            </a:fld>
            <a:endParaRPr lang="ar-SA"/>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dirty="0"/>
          </a:p>
        </p:txBody>
      </p:sp>
      <p:sp>
        <p:nvSpPr>
          <p:cNvPr id="4" name="عنصر نائب لرقم الشريحة 3"/>
          <p:cNvSpPr>
            <a:spLocks noGrp="1"/>
          </p:cNvSpPr>
          <p:nvPr>
            <p:ph type="sldNum" sz="quarter" idx="10"/>
          </p:nvPr>
        </p:nvSpPr>
        <p:spPr/>
        <p:txBody>
          <a:bodyPr/>
          <a:lstStyle/>
          <a:p>
            <a:fld id="{0FF65350-4F6F-41EE-9E16-F95F910581A3}" type="slidenum">
              <a:rPr lang="ar-SA" smtClean="0"/>
              <a:pPr/>
              <a:t>31</a:t>
            </a:fld>
            <a:endParaRPr lang="ar-SA"/>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dirty="0"/>
          </a:p>
        </p:txBody>
      </p:sp>
      <p:sp>
        <p:nvSpPr>
          <p:cNvPr id="4" name="عنصر نائب لرقم الشريحة 3"/>
          <p:cNvSpPr>
            <a:spLocks noGrp="1"/>
          </p:cNvSpPr>
          <p:nvPr>
            <p:ph type="sldNum" sz="quarter" idx="10"/>
          </p:nvPr>
        </p:nvSpPr>
        <p:spPr/>
        <p:txBody>
          <a:bodyPr/>
          <a:lstStyle/>
          <a:p>
            <a:fld id="{0FF65350-4F6F-41EE-9E16-F95F910581A3}" type="slidenum">
              <a:rPr lang="ar-SA" smtClean="0"/>
              <a:pPr/>
              <a:t>32</a:t>
            </a:fld>
            <a:endParaRPr lang="ar-SA"/>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dirty="0"/>
          </a:p>
        </p:txBody>
      </p:sp>
      <p:sp>
        <p:nvSpPr>
          <p:cNvPr id="4" name="عنصر نائب لرقم الشريحة 3"/>
          <p:cNvSpPr>
            <a:spLocks noGrp="1"/>
          </p:cNvSpPr>
          <p:nvPr>
            <p:ph type="sldNum" sz="quarter" idx="10"/>
          </p:nvPr>
        </p:nvSpPr>
        <p:spPr/>
        <p:txBody>
          <a:bodyPr/>
          <a:lstStyle/>
          <a:p>
            <a:fld id="{0FF65350-4F6F-41EE-9E16-F95F910581A3}" type="slidenum">
              <a:rPr lang="ar-SA" smtClean="0"/>
              <a:pPr/>
              <a:t>33</a:t>
            </a:fld>
            <a:endParaRPr lang="ar-SA"/>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dirty="0"/>
          </a:p>
        </p:txBody>
      </p:sp>
      <p:sp>
        <p:nvSpPr>
          <p:cNvPr id="4" name="عنصر نائب لرقم الشريحة 3"/>
          <p:cNvSpPr>
            <a:spLocks noGrp="1"/>
          </p:cNvSpPr>
          <p:nvPr>
            <p:ph type="sldNum" sz="quarter" idx="10"/>
          </p:nvPr>
        </p:nvSpPr>
        <p:spPr/>
        <p:txBody>
          <a:bodyPr/>
          <a:lstStyle/>
          <a:p>
            <a:fld id="{0FF65350-4F6F-41EE-9E16-F95F910581A3}" type="slidenum">
              <a:rPr lang="ar-SA" smtClean="0"/>
              <a:pPr/>
              <a:t>34</a:t>
            </a:fld>
            <a:endParaRPr lang="ar-SA"/>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dirty="0"/>
          </a:p>
        </p:txBody>
      </p:sp>
      <p:sp>
        <p:nvSpPr>
          <p:cNvPr id="4" name="عنصر نائب لرقم الشريحة 3"/>
          <p:cNvSpPr>
            <a:spLocks noGrp="1"/>
          </p:cNvSpPr>
          <p:nvPr>
            <p:ph type="sldNum" sz="quarter" idx="10"/>
          </p:nvPr>
        </p:nvSpPr>
        <p:spPr/>
        <p:txBody>
          <a:bodyPr/>
          <a:lstStyle/>
          <a:p>
            <a:fld id="{0FF65350-4F6F-41EE-9E16-F95F910581A3}" type="slidenum">
              <a:rPr lang="ar-SA" smtClean="0"/>
              <a:pPr/>
              <a:t>36</a:t>
            </a:fld>
            <a:endParaRPr lang="ar-SA"/>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dirty="0"/>
          </a:p>
        </p:txBody>
      </p:sp>
      <p:sp>
        <p:nvSpPr>
          <p:cNvPr id="4" name="عنصر نائب لرقم الشريحة 3"/>
          <p:cNvSpPr>
            <a:spLocks noGrp="1"/>
          </p:cNvSpPr>
          <p:nvPr>
            <p:ph type="sldNum" sz="quarter" idx="10"/>
          </p:nvPr>
        </p:nvSpPr>
        <p:spPr/>
        <p:txBody>
          <a:bodyPr/>
          <a:lstStyle/>
          <a:p>
            <a:fld id="{0FF65350-4F6F-41EE-9E16-F95F910581A3}" type="slidenum">
              <a:rPr lang="ar-SA" smtClean="0"/>
              <a:pPr/>
              <a:t>45</a:t>
            </a:fld>
            <a:endParaRPr lang="ar-SA"/>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dirty="0"/>
          </a:p>
        </p:txBody>
      </p:sp>
      <p:sp>
        <p:nvSpPr>
          <p:cNvPr id="4" name="عنصر نائب لرقم الشريحة 3"/>
          <p:cNvSpPr>
            <a:spLocks noGrp="1"/>
          </p:cNvSpPr>
          <p:nvPr>
            <p:ph type="sldNum" sz="quarter" idx="10"/>
          </p:nvPr>
        </p:nvSpPr>
        <p:spPr/>
        <p:txBody>
          <a:bodyPr/>
          <a:lstStyle/>
          <a:p>
            <a:fld id="{0FF65350-4F6F-41EE-9E16-F95F910581A3}" type="slidenum">
              <a:rPr lang="ar-SA" smtClean="0"/>
              <a:pPr/>
              <a:t>46</a:t>
            </a:fld>
            <a:endParaRPr lang="ar-SA"/>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dirty="0"/>
          </a:p>
        </p:txBody>
      </p:sp>
      <p:sp>
        <p:nvSpPr>
          <p:cNvPr id="4" name="عنصر نائب لرقم الشريحة 3"/>
          <p:cNvSpPr>
            <a:spLocks noGrp="1"/>
          </p:cNvSpPr>
          <p:nvPr>
            <p:ph type="sldNum" sz="quarter" idx="10"/>
          </p:nvPr>
        </p:nvSpPr>
        <p:spPr/>
        <p:txBody>
          <a:bodyPr/>
          <a:lstStyle/>
          <a:p>
            <a:fld id="{0FF65350-4F6F-41EE-9E16-F95F910581A3}" type="slidenum">
              <a:rPr lang="ar-SA" smtClean="0"/>
              <a:pPr/>
              <a:t>50</a:t>
            </a:fld>
            <a:endParaRPr lang="ar-SA"/>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25"/>
            <a:ext cx="7772400" cy="1470025"/>
          </a:xfrm>
        </p:spPr>
        <p:txBody>
          <a:bodyPr/>
          <a:lstStyle/>
          <a:p>
            <a:r>
              <a:rPr lang="ar-SA" smtClean="0"/>
              <a:t>انقر لتحرير نمط العنوان الرئيسي</a:t>
            </a:r>
            <a:endParaRPr lang="ar-SA"/>
          </a:p>
        </p:txBody>
      </p:sp>
      <p:sp>
        <p:nvSpPr>
          <p:cNvPr id="3" name="عنوان فرعي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ar-SA"/>
          </a:p>
        </p:txBody>
      </p:sp>
      <p:sp>
        <p:nvSpPr>
          <p:cNvPr id="4" name="عنصر نائب للتاريخ 3"/>
          <p:cNvSpPr>
            <a:spLocks noGrp="1"/>
          </p:cNvSpPr>
          <p:nvPr>
            <p:ph type="dt" sz="half" idx="10"/>
          </p:nvPr>
        </p:nvSpPr>
        <p:spPr/>
        <p:txBody>
          <a:bodyPr/>
          <a:lstStyle/>
          <a:p>
            <a:fld id="{29D33983-741B-487A-92D3-F705E39F270B}" type="datetimeFigureOut">
              <a:rPr lang="ar-SA" smtClean="0"/>
              <a:pPr/>
              <a:t>25/10/1428</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4B818401-5A2B-4997-89AD-1A47F7D59E42}" type="slidenum">
              <a:rPr lang="ar-SA" smtClean="0"/>
              <a:pPr/>
              <a:t>‹#›</a:t>
            </a:fld>
            <a:endParaRPr lang="ar-SA"/>
          </a:p>
        </p:txBody>
      </p:sp>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29D33983-741B-487A-92D3-F705E39F270B}" type="datetimeFigureOut">
              <a:rPr lang="ar-SA" smtClean="0"/>
              <a:pPr/>
              <a:t>25/10/1428</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4B818401-5A2B-4997-89AD-1A47F7D59E42}" type="slidenum">
              <a:rPr lang="ar-SA" smtClean="0"/>
              <a:pPr/>
              <a:t>‹#›</a:t>
            </a:fld>
            <a:endParaRPr lang="ar-SA"/>
          </a:p>
        </p:txBody>
      </p:sp>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r">
              <a:defRPr sz="4000" b="1" cap="all"/>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4" name="عنصر نائب للتاريخ 3"/>
          <p:cNvSpPr>
            <a:spLocks noGrp="1"/>
          </p:cNvSpPr>
          <p:nvPr>
            <p:ph type="dt" sz="half" idx="10"/>
          </p:nvPr>
        </p:nvSpPr>
        <p:spPr/>
        <p:txBody>
          <a:bodyPr/>
          <a:lstStyle/>
          <a:p>
            <a:fld id="{29D33983-741B-487A-92D3-F705E39F270B}" type="datetimeFigureOut">
              <a:rPr lang="ar-SA" smtClean="0"/>
              <a:pPr/>
              <a:t>25/10/1428</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4B818401-5A2B-4997-89AD-1A47F7D59E42}" type="slidenum">
              <a:rPr lang="ar-SA" smtClean="0"/>
              <a:pPr/>
              <a:t>‹#›</a:t>
            </a:fld>
            <a:endParaRPr lang="ar-SA"/>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محتوى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تاريخ 4"/>
          <p:cNvSpPr>
            <a:spLocks noGrp="1"/>
          </p:cNvSpPr>
          <p:nvPr>
            <p:ph type="dt" sz="half" idx="10"/>
          </p:nvPr>
        </p:nvSpPr>
        <p:spPr/>
        <p:txBody>
          <a:bodyPr/>
          <a:lstStyle/>
          <a:p>
            <a:fld id="{29D33983-741B-487A-92D3-F705E39F270B}" type="datetimeFigureOut">
              <a:rPr lang="ar-SA" smtClean="0"/>
              <a:pPr/>
              <a:t>25/10/1428</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4B818401-5A2B-4997-89AD-1A47F7D59E42}" type="slidenum">
              <a:rPr lang="ar-SA" smtClean="0"/>
              <a:pPr/>
              <a:t>‹#›</a:t>
            </a:fld>
            <a:endParaRPr lang="ar-SA"/>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defRPr/>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7" name="عنصر نائب للتاريخ 6"/>
          <p:cNvSpPr>
            <a:spLocks noGrp="1"/>
          </p:cNvSpPr>
          <p:nvPr>
            <p:ph type="dt" sz="half" idx="10"/>
          </p:nvPr>
        </p:nvSpPr>
        <p:spPr/>
        <p:txBody>
          <a:bodyPr/>
          <a:lstStyle/>
          <a:p>
            <a:fld id="{29D33983-741B-487A-92D3-F705E39F270B}" type="datetimeFigureOut">
              <a:rPr lang="ar-SA" smtClean="0"/>
              <a:pPr/>
              <a:t>25/10/1428</a:t>
            </a:fld>
            <a:endParaRPr lang="ar-SA"/>
          </a:p>
        </p:txBody>
      </p:sp>
      <p:sp>
        <p:nvSpPr>
          <p:cNvPr id="8" name="عنصر نائب للتذييل 7"/>
          <p:cNvSpPr>
            <a:spLocks noGrp="1"/>
          </p:cNvSpPr>
          <p:nvPr>
            <p:ph type="ftr" sz="quarter" idx="11"/>
          </p:nvPr>
        </p:nvSpPr>
        <p:spPr/>
        <p:txBody>
          <a:bodyPr/>
          <a:lstStyle/>
          <a:p>
            <a:endParaRPr lang="ar-SA"/>
          </a:p>
        </p:txBody>
      </p:sp>
      <p:sp>
        <p:nvSpPr>
          <p:cNvPr id="9" name="عنصر نائب لرقم الشريحة 8"/>
          <p:cNvSpPr>
            <a:spLocks noGrp="1"/>
          </p:cNvSpPr>
          <p:nvPr>
            <p:ph type="sldNum" sz="quarter" idx="12"/>
          </p:nvPr>
        </p:nvSpPr>
        <p:spPr/>
        <p:txBody>
          <a:bodyPr/>
          <a:lstStyle/>
          <a:p>
            <a:fld id="{4B818401-5A2B-4997-89AD-1A47F7D59E42}" type="slidenum">
              <a:rPr lang="ar-SA" smtClean="0"/>
              <a:pPr/>
              <a:t>‹#›</a:t>
            </a:fld>
            <a:endParaRPr lang="ar-SA"/>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تاريخ 2"/>
          <p:cNvSpPr>
            <a:spLocks noGrp="1"/>
          </p:cNvSpPr>
          <p:nvPr>
            <p:ph type="dt" sz="half" idx="10"/>
          </p:nvPr>
        </p:nvSpPr>
        <p:spPr/>
        <p:txBody>
          <a:bodyPr/>
          <a:lstStyle/>
          <a:p>
            <a:fld id="{29D33983-741B-487A-92D3-F705E39F270B}" type="datetimeFigureOut">
              <a:rPr lang="ar-SA" smtClean="0"/>
              <a:pPr/>
              <a:t>25/10/1428</a:t>
            </a:fld>
            <a:endParaRPr lang="ar-SA"/>
          </a:p>
        </p:txBody>
      </p:sp>
      <p:sp>
        <p:nvSpPr>
          <p:cNvPr id="4" name="عنصر نائب للتذييل 3"/>
          <p:cNvSpPr>
            <a:spLocks noGrp="1"/>
          </p:cNvSpPr>
          <p:nvPr>
            <p:ph type="ftr" sz="quarter" idx="11"/>
          </p:nvPr>
        </p:nvSpPr>
        <p:spPr/>
        <p:txBody>
          <a:bodyPr/>
          <a:lstStyle/>
          <a:p>
            <a:endParaRPr lang="ar-SA"/>
          </a:p>
        </p:txBody>
      </p:sp>
      <p:sp>
        <p:nvSpPr>
          <p:cNvPr id="5" name="عنصر نائب لرقم الشريحة 4"/>
          <p:cNvSpPr>
            <a:spLocks noGrp="1"/>
          </p:cNvSpPr>
          <p:nvPr>
            <p:ph type="sldNum" sz="quarter" idx="12"/>
          </p:nvPr>
        </p:nvSpPr>
        <p:spPr/>
        <p:txBody>
          <a:bodyPr/>
          <a:lstStyle/>
          <a:p>
            <a:fld id="{4B818401-5A2B-4997-89AD-1A47F7D59E42}" type="slidenum">
              <a:rPr lang="ar-SA" smtClean="0"/>
              <a:pPr/>
              <a:t>‹#›</a:t>
            </a:fld>
            <a:endParaRPr lang="ar-SA"/>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29D33983-741B-487A-92D3-F705E39F270B}" type="datetimeFigureOut">
              <a:rPr lang="ar-SA" smtClean="0"/>
              <a:pPr/>
              <a:t>25/10/1428</a:t>
            </a:fld>
            <a:endParaRPr lang="ar-SA"/>
          </a:p>
        </p:txBody>
      </p:sp>
      <p:sp>
        <p:nvSpPr>
          <p:cNvPr id="3" name="عنصر نائب للتذييل 2"/>
          <p:cNvSpPr>
            <a:spLocks noGrp="1"/>
          </p:cNvSpPr>
          <p:nvPr>
            <p:ph type="ftr" sz="quarter" idx="11"/>
          </p:nvPr>
        </p:nvSpPr>
        <p:spPr/>
        <p:txBody>
          <a:bodyPr/>
          <a:lstStyle/>
          <a:p>
            <a:endParaRPr lang="ar-SA"/>
          </a:p>
        </p:txBody>
      </p:sp>
      <p:sp>
        <p:nvSpPr>
          <p:cNvPr id="4" name="عنصر نائب لرقم الشريحة 3"/>
          <p:cNvSpPr>
            <a:spLocks noGrp="1"/>
          </p:cNvSpPr>
          <p:nvPr>
            <p:ph type="sldNum" sz="quarter" idx="12"/>
          </p:nvPr>
        </p:nvSpPr>
        <p:spPr/>
        <p:txBody>
          <a:bodyPr/>
          <a:lstStyle/>
          <a:p>
            <a:fld id="{4B818401-5A2B-4997-89AD-1A47F7D59E42}" type="slidenum">
              <a:rPr lang="ar-SA" smtClean="0"/>
              <a:pPr/>
              <a:t>‹#›</a:t>
            </a:fld>
            <a:endParaRPr lang="ar-SA"/>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29D33983-741B-487A-92D3-F705E39F270B}" type="datetimeFigureOut">
              <a:rPr lang="ar-SA" smtClean="0"/>
              <a:pPr/>
              <a:t>25/10/1428</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4B818401-5A2B-4997-89AD-1A47F7D59E42}" type="slidenum">
              <a:rPr lang="ar-SA" smtClean="0"/>
              <a:pPr/>
              <a:t>‹#›</a:t>
            </a:fld>
            <a:endParaRPr lang="ar-SA"/>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SA"/>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29D33983-741B-487A-92D3-F705E39F270B}" type="datetimeFigureOut">
              <a:rPr lang="ar-SA" smtClean="0"/>
              <a:pPr/>
              <a:t>25/10/1428</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4B818401-5A2B-4997-89AD-1A47F7D59E42}" type="slidenum">
              <a:rPr lang="ar-SA" smtClean="0"/>
              <a:pPr/>
              <a:t>‹#›</a:t>
            </a:fld>
            <a:endParaRPr lang="ar-SA"/>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29D33983-741B-487A-92D3-F705E39F270B}" type="datetimeFigureOut">
              <a:rPr lang="ar-SA" smtClean="0"/>
              <a:pPr/>
              <a:t>25/10/1428</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4B818401-5A2B-4997-89AD-1A47F7D59E42}" type="slidenum">
              <a:rPr lang="ar-SA" smtClean="0"/>
              <a:pPr/>
              <a:t>‹#›</a:t>
            </a:fld>
            <a:endParaRPr lang="ar-SA"/>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8"/>
            <a:ext cx="2057400" cy="5851525"/>
          </a:xfrm>
        </p:spPr>
        <p:txBody>
          <a:bodyPr vert="eaVert"/>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29D33983-741B-487A-92D3-F705E39F270B}" type="datetimeFigureOut">
              <a:rPr lang="ar-SA" smtClean="0"/>
              <a:pPr/>
              <a:t>25/10/1428</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4B818401-5A2B-4997-89AD-1A47F7D59E42}" type="slidenum">
              <a:rPr lang="ar-SA" smtClean="0"/>
              <a:pPr/>
              <a:t>‹#›</a:t>
            </a:fld>
            <a:endParaRPr lang="ar-SA"/>
          </a:p>
        </p:txBody>
      </p:sp>
    </p:spTree>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عنوان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29D33983-741B-487A-92D3-F705E39F270B}" type="datetimeFigureOut">
              <a:rPr lang="ar-SA" smtClean="0"/>
              <a:pPr/>
              <a:t>25/10/1428</a:t>
            </a:fld>
            <a:endParaRPr lang="ar-SA"/>
          </a:p>
        </p:txBody>
      </p:sp>
      <p:sp>
        <p:nvSpPr>
          <p:cNvPr id="5" name="عنصر نائب للتذييل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ar-SA"/>
          </a:p>
        </p:txBody>
      </p:sp>
      <p:sp>
        <p:nvSpPr>
          <p:cNvPr id="6" name="عنصر نائب لرقم الشريحة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4B818401-5A2B-4997-89AD-1A47F7D59E42}" type="slidenum">
              <a:rPr lang="ar-SA" smtClean="0"/>
              <a:pPr/>
              <a:t>‹#›</a:t>
            </a:fld>
            <a:endParaRPr lang="ar-SA"/>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ransition/>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85729"/>
            <a:ext cx="7772400" cy="857255"/>
          </a:xfrm>
        </p:spPr>
        <p:txBody>
          <a:bodyPr/>
          <a:lstStyle/>
          <a:p>
            <a:r>
              <a:rPr lang="ar-SA" dirty="0" smtClean="0">
                <a:cs typeface="Arabic Transparent" pitchFamily="2" charset="-78"/>
              </a:rPr>
              <a:t>مبادىء المحاسبة</a:t>
            </a:r>
            <a:endParaRPr lang="ar-SA" dirty="0">
              <a:cs typeface="Arabic Transparent" pitchFamily="2" charset="-78"/>
            </a:endParaRPr>
          </a:p>
        </p:txBody>
      </p:sp>
      <p:sp>
        <p:nvSpPr>
          <p:cNvPr id="3" name="عنوان فرعي 2"/>
          <p:cNvSpPr>
            <a:spLocks noGrp="1"/>
          </p:cNvSpPr>
          <p:nvPr>
            <p:ph type="subTitle" idx="1"/>
          </p:nvPr>
        </p:nvSpPr>
        <p:spPr>
          <a:xfrm>
            <a:off x="500034" y="1071546"/>
            <a:ext cx="8072494" cy="5143536"/>
          </a:xfrm>
        </p:spPr>
        <p:txBody>
          <a:bodyPr>
            <a:normAutofit/>
          </a:bodyPr>
          <a:lstStyle/>
          <a:p>
            <a:pPr algn="r"/>
            <a:endParaRPr lang="ar-SA" sz="3600" dirty="0" smtClean="0">
              <a:solidFill>
                <a:schemeClr val="tx1"/>
              </a:solidFill>
              <a:latin typeface="+mj-lt"/>
              <a:ea typeface="+mj-ea"/>
              <a:cs typeface="Arabic Transparent" pitchFamily="2" charset="-78"/>
            </a:endParaRPr>
          </a:p>
          <a:p>
            <a:pPr algn="r"/>
            <a:r>
              <a:rPr lang="ar-SA" sz="3600" dirty="0" smtClean="0">
                <a:solidFill>
                  <a:schemeClr val="tx1"/>
                </a:solidFill>
                <a:latin typeface="+mj-lt"/>
                <a:ea typeface="+mj-ea"/>
                <a:cs typeface="Arabic Transparent" pitchFamily="2" charset="-78"/>
              </a:rPr>
              <a:t>الباب </a:t>
            </a:r>
            <a:r>
              <a:rPr lang="ar-SA" sz="3600" dirty="0">
                <a:solidFill>
                  <a:schemeClr val="tx1"/>
                </a:solidFill>
                <a:latin typeface="+mj-lt"/>
                <a:ea typeface="+mj-ea"/>
                <a:cs typeface="Arabic Transparent" pitchFamily="2" charset="-78"/>
              </a:rPr>
              <a:t>الأول </a:t>
            </a:r>
            <a:r>
              <a:rPr lang="ar-SA" sz="2400" dirty="0" smtClean="0"/>
              <a:t>:  </a:t>
            </a:r>
            <a:r>
              <a:rPr lang="ar-SA" sz="2800" b="1" dirty="0">
                <a:solidFill>
                  <a:schemeClr val="tx1"/>
                </a:solidFill>
                <a:latin typeface="+mj-lt"/>
                <a:ea typeface="+mj-ea"/>
                <a:cs typeface="Arabic Transparent" pitchFamily="2" charset="-78"/>
              </a:rPr>
              <a:t>أصول مبادىء نظرية </a:t>
            </a:r>
            <a:r>
              <a:rPr lang="ar-SA" sz="2800" b="1" dirty="0" smtClean="0">
                <a:solidFill>
                  <a:schemeClr val="tx1"/>
                </a:solidFill>
                <a:latin typeface="+mj-lt"/>
                <a:ea typeface="+mj-ea"/>
                <a:cs typeface="Arabic Transparent" pitchFamily="2" charset="-78"/>
              </a:rPr>
              <a:t>المحاسبة المالية0</a:t>
            </a:r>
          </a:p>
          <a:p>
            <a:pPr algn="r"/>
            <a:r>
              <a:rPr lang="ar-SA" sz="3600" dirty="0">
                <a:solidFill>
                  <a:schemeClr val="tx1"/>
                </a:solidFill>
                <a:cs typeface="Arabic Transparent" pitchFamily="2" charset="-78"/>
              </a:rPr>
              <a:t>الباب </a:t>
            </a:r>
            <a:r>
              <a:rPr lang="ar-SA" sz="3600" dirty="0" smtClean="0">
                <a:solidFill>
                  <a:schemeClr val="tx1"/>
                </a:solidFill>
                <a:cs typeface="Arabic Transparent" pitchFamily="2" charset="-78"/>
              </a:rPr>
              <a:t>الثاني </a:t>
            </a:r>
            <a:r>
              <a:rPr lang="ar-SA" sz="2400" dirty="0" smtClean="0"/>
              <a:t>:  </a:t>
            </a:r>
            <a:r>
              <a:rPr lang="ar-SA" sz="2800" b="1" dirty="0" smtClean="0">
                <a:solidFill>
                  <a:schemeClr val="tx1"/>
                </a:solidFill>
                <a:cs typeface="Arabic Transparent" pitchFamily="2" charset="-78"/>
              </a:rPr>
              <a:t>قاعدة القيد المزدوج وتحليل المعاملات المالية0</a:t>
            </a:r>
            <a:endParaRPr lang="ar-SA" sz="2800" b="1" dirty="0">
              <a:solidFill>
                <a:schemeClr val="tx1"/>
              </a:solidFill>
              <a:cs typeface="Arabic Transparent" pitchFamily="2" charset="-78"/>
            </a:endParaRPr>
          </a:p>
          <a:p>
            <a:pPr algn="r"/>
            <a:r>
              <a:rPr lang="ar-SA" sz="3600" dirty="0" smtClean="0">
                <a:solidFill>
                  <a:schemeClr val="tx1"/>
                </a:solidFill>
                <a:cs typeface="Arabic Transparent" pitchFamily="2" charset="-78"/>
              </a:rPr>
              <a:t>الباب الثالث </a:t>
            </a:r>
            <a:r>
              <a:rPr lang="ar-SA" sz="2400" dirty="0" smtClean="0"/>
              <a:t>:  </a:t>
            </a:r>
            <a:r>
              <a:rPr lang="ar-SA" sz="2800" b="1" dirty="0">
                <a:solidFill>
                  <a:schemeClr val="tx1"/>
                </a:solidFill>
                <a:cs typeface="Arabic Transparent" pitchFamily="2" charset="-78"/>
              </a:rPr>
              <a:t>تسجيل العمليات المالية بالدفاتر0</a:t>
            </a:r>
          </a:p>
          <a:p>
            <a:pPr algn="r"/>
            <a:r>
              <a:rPr lang="ar-SA" sz="3600" dirty="0">
                <a:solidFill>
                  <a:schemeClr val="tx1"/>
                </a:solidFill>
                <a:cs typeface="Arabic Transparent" pitchFamily="2" charset="-78"/>
              </a:rPr>
              <a:t>الباب </a:t>
            </a:r>
            <a:r>
              <a:rPr lang="ar-SA" sz="3600" dirty="0" smtClean="0">
                <a:solidFill>
                  <a:schemeClr val="tx1"/>
                </a:solidFill>
                <a:cs typeface="Arabic Transparent" pitchFamily="2" charset="-78"/>
              </a:rPr>
              <a:t>الرابع </a:t>
            </a:r>
            <a:r>
              <a:rPr lang="ar-SA" sz="2400" dirty="0" smtClean="0"/>
              <a:t>: </a:t>
            </a:r>
            <a:r>
              <a:rPr lang="ar-SA" sz="2800" dirty="0">
                <a:solidFill>
                  <a:schemeClr val="tx1"/>
                </a:solidFill>
                <a:cs typeface="Arabic Transparent" pitchFamily="2" charset="-78"/>
              </a:rPr>
              <a:t> </a:t>
            </a:r>
            <a:r>
              <a:rPr lang="ar-SA" sz="2800" b="1" dirty="0">
                <a:solidFill>
                  <a:schemeClr val="tx1"/>
                </a:solidFill>
                <a:cs typeface="Arabic Transparent" pitchFamily="2" charset="-78"/>
              </a:rPr>
              <a:t>العمليات المالية بالمنشأة0</a:t>
            </a:r>
          </a:p>
          <a:p>
            <a:pPr algn="r"/>
            <a:r>
              <a:rPr lang="ar-SA" dirty="0" smtClean="0">
                <a:solidFill>
                  <a:schemeClr val="tx1"/>
                </a:solidFill>
                <a:cs typeface="Arabic Transparent" pitchFamily="2" charset="-78"/>
              </a:rPr>
              <a:t>الباب الخامس </a:t>
            </a:r>
            <a:r>
              <a:rPr lang="ar-SA" sz="2400" dirty="0" smtClean="0"/>
              <a:t>:  </a:t>
            </a:r>
            <a:r>
              <a:rPr lang="ar-SA" sz="2800" b="1" dirty="0" smtClean="0">
                <a:solidFill>
                  <a:schemeClr val="tx1"/>
                </a:solidFill>
                <a:cs typeface="Arabic Transparent" pitchFamily="2" charset="-78"/>
              </a:rPr>
              <a:t>العمليات المتعلقة بالأوراق التجارية0</a:t>
            </a:r>
            <a:endParaRPr lang="ar-SA" sz="2800" b="1" dirty="0">
              <a:solidFill>
                <a:schemeClr val="tx1"/>
              </a:solidFill>
              <a:cs typeface="Arabic Transparent" pitchFamily="2" charset="-78"/>
            </a:endParaRPr>
          </a:p>
          <a:p>
            <a:pPr algn="r"/>
            <a:r>
              <a:rPr lang="ar-SA" dirty="0">
                <a:solidFill>
                  <a:schemeClr val="tx1"/>
                </a:solidFill>
                <a:cs typeface="Arabic Transparent" pitchFamily="2" charset="-78"/>
              </a:rPr>
              <a:t>الباب السادس </a:t>
            </a:r>
            <a:r>
              <a:rPr lang="ar-SA" sz="2400" dirty="0" smtClean="0"/>
              <a:t>:  </a:t>
            </a:r>
            <a:r>
              <a:rPr lang="ar-SA" sz="2800" b="1" dirty="0" smtClean="0">
                <a:solidFill>
                  <a:schemeClr val="tx1"/>
                </a:solidFill>
                <a:cs typeface="Arabic Transparent" pitchFamily="2" charset="-78"/>
              </a:rPr>
              <a:t>ميزان المراجعة والقوائم المالية0</a:t>
            </a:r>
            <a:endParaRPr lang="ar-SA" sz="2800" b="1" dirty="0">
              <a:solidFill>
                <a:schemeClr val="tx1"/>
              </a:solidFill>
              <a:cs typeface="Arabic Transparent" pitchFamily="2" charset="-78"/>
            </a:endParaRPr>
          </a:p>
          <a:p>
            <a:pPr algn="r"/>
            <a:endParaRPr lang="ar-SA" sz="2800" dirty="0" smtClean="0">
              <a:solidFill>
                <a:schemeClr val="tx1"/>
              </a:solidFill>
              <a:cs typeface="Arabic Transparent" pitchFamily="2" charset="-78"/>
            </a:endParaRPr>
          </a:p>
          <a:p>
            <a:pPr algn="r"/>
            <a:endParaRPr lang="ar-SA" sz="2800" dirty="0">
              <a:solidFill>
                <a:schemeClr val="tx1"/>
              </a:solidFill>
              <a:cs typeface="Arabic Transparent" pitchFamily="2" charset="-78"/>
            </a:endParaRPr>
          </a:p>
        </p:txBody>
      </p:sp>
    </p:spTree>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28596" y="142852"/>
            <a:ext cx="8229600" cy="1285876"/>
          </a:xfrm>
        </p:spPr>
        <p:txBody>
          <a:bodyPr>
            <a:normAutofit fontScale="90000"/>
          </a:bodyPr>
          <a:lstStyle/>
          <a:p>
            <a:r>
              <a:rPr lang="ar-SA" sz="3100" dirty="0" smtClean="0">
                <a:solidFill>
                  <a:schemeClr val="tx1"/>
                </a:solidFill>
                <a:latin typeface="+mj-lt"/>
                <a:ea typeface="+mj-ea"/>
                <a:cs typeface="Arabic Transparent" pitchFamily="2" charset="-78"/>
              </a:rPr>
              <a:t/>
            </a:r>
            <a:br>
              <a:rPr lang="ar-SA" sz="3100" dirty="0" smtClean="0">
                <a:solidFill>
                  <a:schemeClr val="tx1"/>
                </a:solidFill>
                <a:latin typeface="+mj-lt"/>
                <a:ea typeface="+mj-ea"/>
                <a:cs typeface="Arabic Transparent" pitchFamily="2" charset="-78"/>
              </a:rPr>
            </a:br>
            <a:r>
              <a:rPr lang="ar-SA" dirty="0" smtClean="0"/>
              <a:t/>
            </a:r>
            <a:br>
              <a:rPr lang="ar-SA" dirty="0" smtClean="0"/>
            </a:br>
            <a:endParaRPr lang="ar-SA" dirty="0"/>
          </a:p>
        </p:txBody>
      </p:sp>
      <p:sp>
        <p:nvSpPr>
          <p:cNvPr id="3" name="عنصر نائب للمحتوى 2"/>
          <p:cNvSpPr>
            <a:spLocks noGrp="1"/>
          </p:cNvSpPr>
          <p:nvPr>
            <p:ph idx="1"/>
          </p:nvPr>
        </p:nvSpPr>
        <p:spPr>
          <a:xfrm>
            <a:off x="642910" y="2071678"/>
            <a:ext cx="8229600" cy="4554575"/>
          </a:xfrm>
        </p:spPr>
        <p:style>
          <a:lnRef idx="2">
            <a:schemeClr val="accent1"/>
          </a:lnRef>
          <a:fillRef idx="1">
            <a:schemeClr val="lt1"/>
          </a:fillRef>
          <a:effectRef idx="0">
            <a:schemeClr val="accent1"/>
          </a:effectRef>
          <a:fontRef idx="minor">
            <a:schemeClr val="dk1"/>
          </a:fontRef>
        </p:style>
        <p:txBody>
          <a:bodyPr>
            <a:normAutofit fontScale="92500" lnSpcReduction="10000"/>
          </a:bodyPr>
          <a:lstStyle/>
          <a:p>
            <a:pPr>
              <a:buNone/>
            </a:pPr>
            <a:r>
              <a:rPr lang="ar-SA" dirty="0" smtClean="0"/>
              <a:t>1- </a:t>
            </a:r>
            <a:r>
              <a:rPr lang="ar-SA" b="1" dirty="0" smtClean="0"/>
              <a:t>مفهوم علم المحاسبة0</a:t>
            </a:r>
          </a:p>
          <a:p>
            <a:pPr>
              <a:buNone/>
            </a:pPr>
            <a:r>
              <a:rPr lang="ar-SA" b="1" dirty="0" smtClean="0"/>
              <a:t>2- دوافع الاهتمام بعلم المحاسبة0</a:t>
            </a:r>
          </a:p>
          <a:p>
            <a:pPr>
              <a:buNone/>
            </a:pPr>
            <a:r>
              <a:rPr lang="ar-SA" b="1" dirty="0" smtClean="0"/>
              <a:t>3- المحاسبة بين العلم والفن0</a:t>
            </a:r>
          </a:p>
          <a:p>
            <a:pPr>
              <a:buNone/>
            </a:pPr>
            <a:r>
              <a:rPr lang="ar-SA" b="1" dirty="0" smtClean="0"/>
              <a:t>4- أهداف تطبيق علم المحاسبة0</a:t>
            </a:r>
          </a:p>
          <a:p>
            <a:pPr>
              <a:buNone/>
            </a:pPr>
            <a:r>
              <a:rPr lang="ar-SA" b="1" dirty="0" smtClean="0"/>
              <a:t>5- الأطراف المستفيدة من تطبيق علم المحاسبة0</a:t>
            </a:r>
          </a:p>
          <a:p>
            <a:pPr>
              <a:buNone/>
            </a:pPr>
            <a:r>
              <a:rPr lang="ar-SA" b="1" dirty="0" smtClean="0"/>
              <a:t>6- علاقة علم المحاسبة بالعلوم المختلفة0</a:t>
            </a:r>
          </a:p>
          <a:p>
            <a:pPr>
              <a:buNone/>
            </a:pPr>
            <a:r>
              <a:rPr lang="ar-SA" b="1" dirty="0" smtClean="0"/>
              <a:t>7- المصطلحات العلمية المحاسبية0</a:t>
            </a:r>
          </a:p>
          <a:p>
            <a:pPr>
              <a:buNone/>
            </a:pPr>
            <a:r>
              <a:rPr lang="ar-SA" b="1" dirty="0" smtClean="0"/>
              <a:t>8- الدورة ومكونات النظام المحاسبي0</a:t>
            </a:r>
          </a:p>
          <a:p>
            <a:pPr>
              <a:buNone/>
            </a:pPr>
            <a:r>
              <a:rPr lang="ar-SA" dirty="0" smtClean="0"/>
              <a:t>9- </a:t>
            </a:r>
          </a:p>
          <a:p>
            <a:pPr>
              <a:buNone/>
            </a:pPr>
            <a:endParaRPr lang="ar-SA" dirty="0"/>
          </a:p>
        </p:txBody>
      </p:sp>
      <p:sp>
        <p:nvSpPr>
          <p:cNvPr id="4" name="شكل بيضاوي 3"/>
          <p:cNvSpPr/>
          <p:nvPr/>
        </p:nvSpPr>
        <p:spPr>
          <a:xfrm>
            <a:off x="1071538" y="214290"/>
            <a:ext cx="7358114" cy="1571636"/>
          </a:xfrm>
          <a:prstGeom prst="ellipse">
            <a:avLst/>
          </a:prstGeom>
        </p:spPr>
        <p:style>
          <a:lnRef idx="2">
            <a:schemeClr val="accent6"/>
          </a:lnRef>
          <a:fillRef idx="1">
            <a:schemeClr val="lt1"/>
          </a:fillRef>
          <a:effectRef idx="0">
            <a:schemeClr val="accent6"/>
          </a:effectRef>
          <a:fontRef idx="minor">
            <a:schemeClr val="dk1"/>
          </a:fontRef>
        </p:style>
        <p:txBody>
          <a:bodyPr rtlCol="1" anchor="ctr"/>
          <a:lstStyle/>
          <a:p>
            <a:pPr algn="ctr"/>
            <a:r>
              <a:rPr lang="ar-SA" sz="3200" b="1" dirty="0">
                <a:solidFill>
                  <a:schemeClr val="tx1"/>
                </a:solidFill>
                <a:cs typeface="Arabic Transparent" pitchFamily="2" charset="-78"/>
              </a:rPr>
              <a:t>الباب </a:t>
            </a:r>
            <a:r>
              <a:rPr lang="ar-SA" sz="3200" b="1" dirty="0" smtClean="0">
                <a:solidFill>
                  <a:schemeClr val="tx1"/>
                </a:solidFill>
                <a:cs typeface="Arabic Transparent" pitchFamily="2" charset="-78"/>
              </a:rPr>
              <a:t>الأول</a:t>
            </a:r>
          </a:p>
          <a:p>
            <a:pPr algn="ctr"/>
            <a:r>
              <a:rPr lang="ar-SA" sz="3200" b="1" dirty="0" smtClean="0">
                <a:solidFill>
                  <a:schemeClr val="tx1"/>
                </a:solidFill>
                <a:cs typeface="Arabic Transparent" pitchFamily="2" charset="-78"/>
              </a:rPr>
              <a:t> </a:t>
            </a:r>
            <a:r>
              <a:rPr lang="ar-SA" sz="3200" b="1" dirty="0" smtClean="0"/>
              <a:t> </a:t>
            </a:r>
            <a:r>
              <a:rPr lang="ar-SA" sz="3200" b="1" dirty="0">
                <a:solidFill>
                  <a:schemeClr val="tx1"/>
                </a:solidFill>
                <a:cs typeface="Arabic Transparent" pitchFamily="2" charset="-78"/>
              </a:rPr>
              <a:t>أصول مبادىء </a:t>
            </a:r>
            <a:endParaRPr lang="ar-SA" sz="3200" b="1" dirty="0" smtClean="0">
              <a:solidFill>
                <a:schemeClr val="tx1"/>
              </a:solidFill>
              <a:cs typeface="Arabic Transparent" pitchFamily="2" charset="-78"/>
            </a:endParaRPr>
          </a:p>
          <a:p>
            <a:pPr algn="ctr"/>
            <a:r>
              <a:rPr lang="ar-SA" sz="3200" b="1" dirty="0" smtClean="0">
                <a:solidFill>
                  <a:schemeClr val="tx1"/>
                </a:solidFill>
                <a:cs typeface="Arabic Transparent" pitchFamily="2" charset="-78"/>
              </a:rPr>
              <a:t>نظرية المحاسبة المالية</a:t>
            </a:r>
            <a:endParaRPr lang="ar-SA" sz="3200" b="1" dirty="0"/>
          </a:p>
        </p:txBody>
      </p:sp>
    </p:spTree>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dirty="0"/>
          </a:p>
        </p:txBody>
      </p:sp>
      <p:sp>
        <p:nvSpPr>
          <p:cNvPr id="3" name="عنصر نائب للمحتوى 2"/>
          <p:cNvSpPr>
            <a:spLocks noGrp="1"/>
          </p:cNvSpPr>
          <p:nvPr>
            <p:ph idx="1"/>
          </p:nvPr>
        </p:nvSpPr>
        <p:spPr>
          <a:xfrm>
            <a:off x="457200" y="1571612"/>
            <a:ext cx="8229600" cy="4554551"/>
          </a:xfrm>
        </p:spPr>
        <p:txBody>
          <a:bodyPr>
            <a:normAutofit fontScale="92500" lnSpcReduction="10000"/>
          </a:bodyPr>
          <a:lstStyle/>
          <a:p>
            <a:pPr>
              <a:buFontTx/>
              <a:buChar char="-"/>
            </a:pPr>
            <a:r>
              <a:rPr lang="ar-SA" b="1" dirty="0" smtClean="0"/>
              <a:t>مفهوم علم  المحاسبة0</a:t>
            </a:r>
          </a:p>
          <a:p>
            <a:pPr>
              <a:buFontTx/>
              <a:buChar char="-"/>
            </a:pPr>
            <a:r>
              <a:rPr lang="ar-SA" b="1" dirty="0" smtClean="0"/>
              <a:t>المحاسبة بين العلم والفن0</a:t>
            </a:r>
          </a:p>
          <a:p>
            <a:pPr>
              <a:buFontTx/>
              <a:buChar char="-"/>
            </a:pPr>
            <a:r>
              <a:rPr lang="ar-SA" b="1" dirty="0" smtClean="0"/>
              <a:t>مزايا تطبيق علم المحاسبة0</a:t>
            </a:r>
          </a:p>
          <a:p>
            <a:pPr>
              <a:buFontTx/>
              <a:buChar char="-"/>
            </a:pPr>
            <a:r>
              <a:rPr lang="ar-SA" b="1" dirty="0" smtClean="0"/>
              <a:t>الأطراف المستفيدة من تطبيق علم المحاسبة0</a:t>
            </a:r>
          </a:p>
          <a:p>
            <a:pPr>
              <a:buFontTx/>
              <a:buChar char="-"/>
            </a:pPr>
            <a:r>
              <a:rPr lang="ar-SA" b="1" dirty="0" smtClean="0"/>
              <a:t>علاقة علم المحاسبة بالعلوم المختلفة0</a:t>
            </a:r>
          </a:p>
          <a:p>
            <a:pPr>
              <a:buFontTx/>
              <a:buChar char="-"/>
            </a:pPr>
            <a:r>
              <a:rPr lang="ar-SA" b="1" dirty="0" smtClean="0"/>
              <a:t>فروع علم المحاسبة0</a:t>
            </a:r>
          </a:p>
          <a:p>
            <a:pPr>
              <a:buFontTx/>
              <a:buChar char="-"/>
            </a:pPr>
            <a:r>
              <a:rPr lang="ar-SA" b="1" dirty="0" smtClean="0"/>
              <a:t>مضمون وخصائص وضرورة وأهمية النظرية العامة للمحاسبة0</a:t>
            </a:r>
          </a:p>
          <a:p>
            <a:pPr>
              <a:buFontTx/>
              <a:buChar char="-"/>
            </a:pPr>
            <a:r>
              <a:rPr lang="ar-SA" b="1" dirty="0" smtClean="0"/>
              <a:t>أهم المصطلحات المحاسبية0</a:t>
            </a:r>
            <a:endParaRPr lang="ar-SA" b="1" dirty="0"/>
          </a:p>
        </p:txBody>
      </p:sp>
      <p:sp>
        <p:nvSpPr>
          <p:cNvPr id="4" name="شكل بيضاوي 3"/>
          <p:cNvSpPr/>
          <p:nvPr/>
        </p:nvSpPr>
        <p:spPr>
          <a:xfrm>
            <a:off x="1785918" y="285728"/>
            <a:ext cx="5072098" cy="1000132"/>
          </a:xfrm>
          <a:prstGeom prst="ellipse">
            <a:avLst/>
          </a:prstGeom>
        </p:spPr>
        <p:style>
          <a:lnRef idx="2">
            <a:schemeClr val="accent6"/>
          </a:lnRef>
          <a:fillRef idx="1">
            <a:schemeClr val="lt1"/>
          </a:fillRef>
          <a:effectRef idx="0">
            <a:schemeClr val="accent6"/>
          </a:effectRef>
          <a:fontRef idx="minor">
            <a:schemeClr val="dk1"/>
          </a:fontRef>
        </p:style>
        <p:txBody>
          <a:bodyPr rtlCol="1" anchor="ctr"/>
          <a:lstStyle/>
          <a:p>
            <a:pPr algn="ctr"/>
            <a:r>
              <a:rPr lang="ar-SA" sz="3200" b="1" dirty="0" smtClean="0"/>
              <a:t>الأسبوع الأول</a:t>
            </a:r>
          </a:p>
          <a:p>
            <a:pPr algn="ctr"/>
            <a:r>
              <a:rPr lang="ar-SA" sz="3200" b="1" dirty="0" smtClean="0"/>
              <a:t>الباب الأول</a:t>
            </a:r>
            <a:endParaRPr lang="ar-SA" sz="3200" b="1" dirty="0"/>
          </a:p>
        </p:txBody>
      </p:sp>
    </p:spTree>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dirty="0"/>
          </a:p>
        </p:txBody>
      </p:sp>
      <p:sp>
        <p:nvSpPr>
          <p:cNvPr id="3" name="عنصر نائب للمحتوى 2"/>
          <p:cNvSpPr>
            <a:spLocks noGrp="1"/>
          </p:cNvSpPr>
          <p:nvPr>
            <p:ph idx="1"/>
          </p:nvPr>
        </p:nvSpPr>
        <p:spPr/>
        <p:txBody>
          <a:bodyPr>
            <a:normAutofit lnSpcReduction="10000"/>
          </a:bodyPr>
          <a:lstStyle/>
          <a:p>
            <a:pPr algn="just"/>
            <a:r>
              <a:rPr lang="ar-SA" dirty="0" smtClean="0"/>
              <a:t>هو ذلك العلم الذى يشمل مجموعة من المباديء تعمل على تحليل العمليات المالية عند حدوثها وتسجيلها بطريقة مالية ، تساعد على تفسير هذه الحقائق ، أي تبحث في مجال تحليل وتسجيل وتبويب العمليات المالية في المشروع ثم إظهار الأثر الإجتماعي لها على نتيجة الأعمال خلال فترة معينة0</a:t>
            </a:r>
          </a:p>
          <a:p>
            <a:pPr algn="just">
              <a:buNone/>
            </a:pPr>
            <a:endParaRPr lang="ar-SA" dirty="0" smtClean="0"/>
          </a:p>
          <a:p>
            <a:pPr algn="just">
              <a:buNone/>
            </a:pPr>
            <a:r>
              <a:rPr lang="ar-SA" dirty="0" smtClean="0"/>
              <a:t>   (أي أن المحاسبة هي تحديد وقياس وتوصيل معلومات اقتصادية يمكن استخدامها في عملية التقييم واتخاذ القرارات بواسطة من يستخدمون هذه المعلومات)0</a:t>
            </a:r>
            <a:endParaRPr lang="ar-SA" dirty="0"/>
          </a:p>
        </p:txBody>
      </p:sp>
      <p:sp>
        <p:nvSpPr>
          <p:cNvPr id="4" name="مستطيل 3"/>
          <p:cNvSpPr/>
          <p:nvPr/>
        </p:nvSpPr>
        <p:spPr>
          <a:xfrm>
            <a:off x="2643174" y="642918"/>
            <a:ext cx="4000528" cy="71438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3200" dirty="0" smtClean="0"/>
              <a:t>مفهوم علم المحاسبة</a:t>
            </a:r>
            <a:endParaRPr lang="ar-SA" sz="3200" dirty="0"/>
          </a:p>
        </p:txBody>
      </p:sp>
    </p:spTree>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dirty="0"/>
          </a:p>
        </p:txBody>
      </p:sp>
      <p:sp>
        <p:nvSpPr>
          <p:cNvPr id="3" name="عنصر نائب للمحتوى 2"/>
          <p:cNvSpPr>
            <a:spLocks noGrp="1"/>
          </p:cNvSpPr>
          <p:nvPr>
            <p:ph idx="1"/>
          </p:nvPr>
        </p:nvSpPr>
        <p:spPr>
          <a:xfrm>
            <a:off x="457200" y="1600200"/>
            <a:ext cx="8229600" cy="4829196"/>
          </a:xfrm>
        </p:spPr>
        <p:txBody>
          <a:bodyPr>
            <a:normAutofit/>
          </a:bodyPr>
          <a:lstStyle/>
          <a:p>
            <a:pPr>
              <a:buNone/>
            </a:pPr>
            <a:r>
              <a:rPr lang="ar-SA" sz="2000" dirty="0" smtClean="0">
                <a:latin typeface="Arial Rounded MT Bold" pitchFamily="34" charset="0"/>
                <a:cs typeface="Andalus" pitchFamily="2" charset="-78"/>
              </a:rPr>
              <a:t>    </a:t>
            </a:r>
            <a:r>
              <a:rPr lang="ar-SA" sz="2600" dirty="0" smtClean="0">
                <a:latin typeface="Arial Rounded MT Bold" pitchFamily="34" charset="0"/>
                <a:cs typeface="Andalus" pitchFamily="2" charset="-78"/>
              </a:rPr>
              <a:t>هناك عدة دوافع للاهتمام بوجود علم المحاسبة وتساعد على تطوره تتمثل في الآتي:</a:t>
            </a:r>
            <a:endParaRPr lang="ar-SA" sz="2000" dirty="0" smtClean="0"/>
          </a:p>
          <a:p>
            <a:pPr algn="just">
              <a:buNone/>
            </a:pPr>
            <a:r>
              <a:rPr lang="ar-SA" sz="2000" dirty="0" smtClean="0"/>
              <a:t>1- </a:t>
            </a:r>
            <a:r>
              <a:rPr lang="ar-SA" sz="2000" b="1" dirty="0" smtClean="0"/>
              <a:t>ما نتج عن النهضة التجارية من تكوين مدخرات كبيرة لدى رجال الأعمال وأصبح  وجود تنظيم محاسبي سليم ودفاتر منتظمة أمراً ضرورياً لحسن سير العمل في منشآتهم وكوسيلة فعالة للتعرف على حقوق كل منهم والتزاماته لدى  الغير ومركزه المالي في تاريخ معين ونتيجة أعماله خلال المدة السابقة0</a:t>
            </a:r>
          </a:p>
          <a:p>
            <a:pPr algn="just">
              <a:buNone/>
            </a:pPr>
            <a:r>
              <a:rPr lang="ar-SA" sz="2000" b="1" dirty="0" smtClean="0"/>
              <a:t>2- تعدد الأطراف التي يعنيها المشروع وبياناته مثل أصحابه وعماله والدولة والبائعين والمشترين والإدارة والمستثمرين وهؤلاء يرغبون في معرفة بيانات معينة من زاوية محددة الأمر الذي يتطلب تنظيماً معيناً لإظهارها0</a:t>
            </a:r>
          </a:p>
          <a:p>
            <a:pPr algn="just">
              <a:buNone/>
            </a:pPr>
            <a:r>
              <a:rPr lang="ar-SA" sz="2000" b="1" dirty="0" smtClean="0"/>
              <a:t>3- محدودة الذاكرة للإنسان بحيث لا تستطيع أن تستوعب سوى عدد معين من المعاملات والمفردات والعلاقات بطريقة منظمة بحيث يمكن استخلاص نتائج معينة عن طريقها0</a:t>
            </a:r>
          </a:p>
          <a:p>
            <a:pPr algn="just">
              <a:buNone/>
            </a:pPr>
            <a:r>
              <a:rPr lang="ar-SA" sz="2000" b="1" dirty="0" smtClean="0"/>
              <a:t>4- ظهور المؤسسات والشركات الكبرى في رؤوس أموالها وعدد عمالها ورقم أعمالها وحجم البيانات المطلوبة وزيادة المخاطر الاستثمارية ، مما أظهر الحاجة الملحة والضرورية إلى بيانات ملائمة ومتعددة لاتخاذ قرارات بشأن العديد من المشاكل التي تعترض الإدارة0</a:t>
            </a:r>
          </a:p>
          <a:p>
            <a:pPr algn="just">
              <a:buNone/>
            </a:pPr>
            <a:endParaRPr lang="ar-SA" sz="2000" dirty="0" smtClean="0"/>
          </a:p>
          <a:p>
            <a:pPr algn="just">
              <a:buNone/>
            </a:pPr>
            <a:endParaRPr lang="ar-SA" sz="2000" dirty="0" smtClean="0"/>
          </a:p>
          <a:p>
            <a:pPr>
              <a:buNone/>
            </a:pPr>
            <a:endParaRPr lang="ar-SA" sz="2000" dirty="0"/>
          </a:p>
        </p:txBody>
      </p:sp>
      <p:sp>
        <p:nvSpPr>
          <p:cNvPr id="4" name="مستطيل 3"/>
          <p:cNvSpPr/>
          <p:nvPr/>
        </p:nvSpPr>
        <p:spPr>
          <a:xfrm>
            <a:off x="2786050" y="571480"/>
            <a:ext cx="4000528" cy="71438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2800" b="1" dirty="0" smtClean="0"/>
              <a:t>دوافع الاهتمام بعلم المحاسبة</a:t>
            </a:r>
            <a:endParaRPr lang="ar-SA" sz="2800" b="1" dirty="0"/>
          </a:p>
        </p:txBody>
      </p:sp>
    </p:spTree>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normAutofit/>
          </a:bodyPr>
          <a:lstStyle/>
          <a:p>
            <a:pPr>
              <a:buNone/>
            </a:pPr>
            <a:r>
              <a:rPr lang="ar-SA" sz="2400" b="1" u="sng" dirty="0" smtClean="0"/>
              <a:t>المحاسبة فن:</a:t>
            </a:r>
            <a:endParaRPr lang="ar-SA" sz="2400" b="1" dirty="0" smtClean="0"/>
          </a:p>
          <a:p>
            <a:pPr>
              <a:buNone/>
            </a:pPr>
            <a:r>
              <a:rPr lang="ar-SA" sz="2400" b="1" dirty="0" smtClean="0"/>
              <a:t>    لأن عملية القيد في الدفاتر تحكمها مجموعة من القواعد يتعين على المحاسبين تطبيقها في كل زمان ومكان0</a:t>
            </a:r>
          </a:p>
          <a:p>
            <a:pPr>
              <a:buNone/>
            </a:pPr>
            <a:r>
              <a:rPr lang="ar-SA" sz="2400" b="1" u="sng" dirty="0" smtClean="0"/>
              <a:t>المحاسبة علم:</a:t>
            </a:r>
          </a:p>
          <a:p>
            <a:pPr algn="just">
              <a:buNone/>
            </a:pPr>
            <a:r>
              <a:rPr lang="ar-SA" sz="2400" b="1" dirty="0" smtClean="0"/>
              <a:t>    لأن هذه القواعد تناولتها الأبحاث والإبتكارات العلمية للوصول إلى أكثر الطرق ملائمة لخدمة المشروع وتحديد الأسس والأساليب الواجب إتباعها حتى تصل إلى النتائج السليمة والهدف المنشود0</a:t>
            </a:r>
          </a:p>
          <a:p>
            <a:pPr>
              <a:buNone/>
            </a:pPr>
            <a:endParaRPr lang="ar-SA" sz="2400" dirty="0"/>
          </a:p>
        </p:txBody>
      </p:sp>
      <p:sp>
        <p:nvSpPr>
          <p:cNvPr id="5" name="مستطيل 4"/>
          <p:cNvSpPr/>
          <p:nvPr/>
        </p:nvSpPr>
        <p:spPr>
          <a:xfrm>
            <a:off x="2428860" y="500042"/>
            <a:ext cx="4786346" cy="78581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2800" dirty="0" smtClean="0"/>
              <a:t>المحاسبة بين العلم والفن</a:t>
            </a:r>
            <a:endParaRPr lang="ar-SA" sz="2800" dirty="0"/>
          </a:p>
        </p:txBody>
      </p:sp>
    </p:spTree>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normAutofit fontScale="92500" lnSpcReduction="20000"/>
          </a:bodyPr>
          <a:lstStyle/>
          <a:p>
            <a:pPr algn="just">
              <a:buNone/>
            </a:pPr>
            <a:r>
              <a:rPr lang="ar-SA" sz="2000" dirty="0" smtClean="0"/>
              <a:t>1</a:t>
            </a:r>
            <a:r>
              <a:rPr lang="ar-SA" dirty="0" smtClean="0"/>
              <a:t>-</a:t>
            </a:r>
            <a:r>
              <a:rPr lang="ar-SA" sz="2000" b="1" dirty="0" smtClean="0"/>
              <a:t>التوصل إلى نتيجة المشروع من (ربح أو خسارة) خلال الفترة الزمنية المنقضية وذلك من خلال قوائم نتيجة الأعمال أو حسابات العمليات الجارية ويلاحظ أن هذا الهدف يحقق أهدافا فرعية منها:-</a:t>
            </a:r>
          </a:p>
          <a:p>
            <a:pPr marL="514350" indent="-514350">
              <a:buNone/>
            </a:pPr>
            <a:r>
              <a:rPr lang="ar-SA" sz="2400" b="1" dirty="0" smtClean="0"/>
              <a:t>   أ -</a:t>
            </a:r>
            <a:r>
              <a:rPr lang="ar-SA" sz="2000" b="1" dirty="0" smtClean="0"/>
              <a:t>التعرف على الأنشطة الأكثر ربحية إذا ما كانت هناك تحليلات كافية في القوائم0</a:t>
            </a:r>
          </a:p>
          <a:p>
            <a:pPr marL="514350" indent="-514350" algn="just">
              <a:buNone/>
            </a:pPr>
            <a:r>
              <a:rPr lang="ar-SA" sz="2400" dirty="0" smtClean="0"/>
              <a:t>   </a:t>
            </a:r>
            <a:r>
              <a:rPr lang="ar-SA" sz="1600" b="1" dirty="0" smtClean="0"/>
              <a:t>ب</a:t>
            </a:r>
            <a:r>
              <a:rPr lang="ar-SA" sz="1600" dirty="0" smtClean="0"/>
              <a:t> </a:t>
            </a:r>
            <a:r>
              <a:rPr lang="ar-SA" sz="2400" b="1" dirty="0" smtClean="0"/>
              <a:t>-</a:t>
            </a:r>
            <a:r>
              <a:rPr lang="ar-SA" sz="2000" b="1" dirty="0" smtClean="0"/>
              <a:t>المقارنة بين نتائج السنوات المختلفة للتعرف على الإنحرافات وأسبابها وطرق مواجهتها ، فتعتبر المحاسبة وسيلة فعالة لقياس درجة الكفاية في المشروع والمقارنة بينه وبين المشروعات الأخرى التي تعمل في نفس النشاط وذلك بهدف رسم السياسات السليمة وتصحيح أخطاء الماضي0</a:t>
            </a:r>
          </a:p>
          <a:p>
            <a:pPr marL="514350" indent="-514350" algn="just">
              <a:buNone/>
            </a:pPr>
            <a:endParaRPr lang="ar-SA" sz="2000" b="1" dirty="0" smtClean="0"/>
          </a:p>
          <a:p>
            <a:pPr marL="514350" indent="-514350" algn="just">
              <a:buNone/>
            </a:pPr>
            <a:r>
              <a:rPr lang="ar-SA" sz="2000" b="1" dirty="0" smtClean="0"/>
              <a:t>2 – معرفة المركز المالي للمشروع في نهاية كل فترة أي تحديد موقف أو وضع المشروع في تاريخ معين وذلك عن طريق إعداد قائمة المركز المالي (الميزانية) ويمكننا من هذا الهدف الوصول أيضاً إلى أهداف فرعية أخرى منها:-</a:t>
            </a:r>
          </a:p>
          <a:p>
            <a:pPr marL="514350" indent="-514350">
              <a:buNone/>
            </a:pPr>
            <a:r>
              <a:rPr lang="ar-SA" sz="2400" b="1" dirty="0" smtClean="0"/>
              <a:t>   أ – </a:t>
            </a:r>
            <a:r>
              <a:rPr lang="ar-SA" sz="2000" b="1" dirty="0" smtClean="0"/>
              <a:t>معرفة أصول المشروع المختلفة وقيمتها الحقيقية0</a:t>
            </a:r>
          </a:p>
          <a:p>
            <a:pPr marL="514350" indent="-514350" algn="just">
              <a:buNone/>
            </a:pPr>
            <a:r>
              <a:rPr lang="ar-SA" sz="2400" dirty="0" smtClean="0"/>
              <a:t>   </a:t>
            </a:r>
            <a:r>
              <a:rPr lang="ar-SA" sz="1600" b="1" dirty="0" smtClean="0"/>
              <a:t>ب</a:t>
            </a:r>
            <a:r>
              <a:rPr lang="ar-SA" sz="1600" dirty="0" smtClean="0"/>
              <a:t> </a:t>
            </a:r>
            <a:r>
              <a:rPr lang="ar-SA" sz="2400" b="1" dirty="0" smtClean="0"/>
              <a:t>– </a:t>
            </a:r>
            <a:r>
              <a:rPr lang="ar-SA" sz="2000" b="1" dirty="0" smtClean="0"/>
              <a:t>ما للمشروع من أموال قبل عملائه وما عليه من مطلوبات وذلك ليتسنى التخطيط لمطالبة العملاء والنظر في كيفية توفير الأموال لسداد المطلوبات0</a:t>
            </a:r>
          </a:p>
          <a:p>
            <a:pPr marL="514350" indent="-514350" algn="just">
              <a:buNone/>
            </a:pPr>
            <a:endParaRPr lang="ar-SA" sz="2000" b="1" dirty="0" smtClean="0"/>
          </a:p>
          <a:p>
            <a:pPr marL="514350" indent="-514350" algn="just">
              <a:buNone/>
            </a:pPr>
            <a:r>
              <a:rPr lang="ar-SA" sz="2000" b="1" dirty="0" smtClean="0"/>
              <a:t> </a:t>
            </a:r>
          </a:p>
          <a:p>
            <a:pPr marL="514350" indent="-514350" algn="just">
              <a:buNone/>
            </a:pPr>
            <a:endParaRPr lang="ar-SA" sz="2000" b="1" dirty="0" smtClean="0"/>
          </a:p>
        </p:txBody>
      </p:sp>
      <p:sp>
        <p:nvSpPr>
          <p:cNvPr id="4" name="مستطيل 3"/>
          <p:cNvSpPr/>
          <p:nvPr/>
        </p:nvSpPr>
        <p:spPr>
          <a:xfrm>
            <a:off x="2571736" y="500042"/>
            <a:ext cx="4143404" cy="85725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2400" dirty="0" smtClean="0"/>
              <a:t>أهداف تطبيق علم المحاسبة</a:t>
            </a:r>
            <a:endParaRPr lang="ar-SA" sz="2400" dirty="0"/>
          </a:p>
        </p:txBody>
      </p:sp>
    </p:spTree>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dirty="0"/>
          </a:p>
        </p:txBody>
      </p:sp>
      <p:sp>
        <p:nvSpPr>
          <p:cNvPr id="3" name="عنصر نائب للمحتوى 2"/>
          <p:cNvSpPr>
            <a:spLocks noGrp="1"/>
          </p:cNvSpPr>
          <p:nvPr>
            <p:ph idx="1"/>
          </p:nvPr>
        </p:nvSpPr>
        <p:spPr>
          <a:xfrm>
            <a:off x="457200" y="1600200"/>
            <a:ext cx="8329642" cy="4686320"/>
          </a:xfrm>
        </p:spPr>
        <p:txBody>
          <a:bodyPr>
            <a:normAutofit fontScale="77500" lnSpcReduction="20000"/>
          </a:bodyPr>
          <a:lstStyle/>
          <a:p>
            <a:pPr algn="ctr">
              <a:buNone/>
            </a:pPr>
            <a:r>
              <a:rPr lang="ar-SA" sz="2400" b="1" u="sng" dirty="0" smtClean="0">
                <a:cs typeface="Akhbar MT" pitchFamily="2" charset="-78"/>
              </a:rPr>
              <a:t> </a:t>
            </a:r>
            <a:r>
              <a:rPr lang="ar-SA" sz="2600" b="1" u="sng" dirty="0" smtClean="0">
                <a:cs typeface="Akhbar MT" pitchFamily="2" charset="-78"/>
              </a:rPr>
              <a:t>تتمثل الأطراف المستفيدة من علم المحاسبة في</a:t>
            </a:r>
            <a:endParaRPr lang="ar-SA" sz="2600" b="1" dirty="0" smtClean="0"/>
          </a:p>
          <a:p>
            <a:pPr>
              <a:buNone/>
            </a:pPr>
            <a:r>
              <a:rPr lang="ar-SA" sz="2000" dirty="0" smtClean="0"/>
              <a:t>1- </a:t>
            </a:r>
            <a:r>
              <a:rPr lang="ar-SA" sz="2600" b="1" u="sng" dirty="0" smtClean="0">
                <a:latin typeface="Algerian" pitchFamily="82" charset="0"/>
                <a:cs typeface="Andalus" pitchFamily="2" charset="-78"/>
              </a:rPr>
              <a:t>الأجهزة الحكومية</a:t>
            </a:r>
            <a:r>
              <a:rPr lang="ar-SA" sz="2600" dirty="0" smtClean="0">
                <a:latin typeface="Algerian" pitchFamily="82" charset="0"/>
                <a:cs typeface="Akhbar MT" pitchFamily="2" charset="-78"/>
              </a:rPr>
              <a:t>:</a:t>
            </a:r>
          </a:p>
          <a:p>
            <a:pPr>
              <a:buNone/>
            </a:pPr>
            <a:r>
              <a:rPr lang="ar-SA" sz="2000" dirty="0" smtClean="0"/>
              <a:t>     </a:t>
            </a:r>
            <a:r>
              <a:rPr lang="ar-SA" sz="2000" b="1" dirty="0" smtClean="0"/>
              <a:t>مثل مصلحة الضرائب أو فرض الزكاة ، حيث تهتم بالقوائم المالية بغرض فرض وتحصيل الضريبة أو الزكاة المستحقة0</a:t>
            </a:r>
          </a:p>
          <a:p>
            <a:pPr>
              <a:buNone/>
            </a:pPr>
            <a:r>
              <a:rPr lang="ar-SA" sz="2000" b="1" dirty="0" smtClean="0"/>
              <a:t>2- </a:t>
            </a:r>
            <a:r>
              <a:rPr lang="ar-SA" sz="2400" b="1" u="sng" dirty="0" smtClean="0">
                <a:latin typeface="Algerian" pitchFamily="82" charset="0"/>
                <a:cs typeface="Andalus" pitchFamily="2" charset="-78"/>
              </a:rPr>
              <a:t>ا</a:t>
            </a:r>
            <a:r>
              <a:rPr lang="ar-SA" sz="2600" b="1" u="sng" dirty="0" smtClean="0">
                <a:latin typeface="Algerian" pitchFamily="82" charset="0"/>
                <a:cs typeface="Andalus" pitchFamily="2" charset="-78"/>
              </a:rPr>
              <a:t>لإدارة</a:t>
            </a:r>
            <a:r>
              <a:rPr lang="ar-SA" sz="2600" b="1" dirty="0" smtClean="0">
                <a:latin typeface="Algerian" pitchFamily="82" charset="0"/>
                <a:cs typeface="Akhbar MT" pitchFamily="2" charset="-78"/>
              </a:rPr>
              <a:t>:</a:t>
            </a:r>
          </a:p>
          <a:p>
            <a:pPr>
              <a:buNone/>
            </a:pPr>
            <a:r>
              <a:rPr lang="ar-SA" sz="2000" b="1" dirty="0" smtClean="0"/>
              <a:t>    - حيث تتمكن من معرفة حجم  التعامل ورقم المديونية والدائنية0</a:t>
            </a:r>
          </a:p>
          <a:p>
            <a:pPr algn="just">
              <a:buNone/>
            </a:pPr>
            <a:r>
              <a:rPr lang="ar-SA" sz="2000" b="1" dirty="0" smtClean="0"/>
              <a:t>    - توضح المعلومات المحاسبية ومواطن الربحية ومواطن الخسارة ومن ثم توضح الإنحرافات مما يساعد على الوصول إلى علاجها0</a:t>
            </a:r>
          </a:p>
          <a:p>
            <a:pPr>
              <a:buNone/>
            </a:pPr>
            <a:r>
              <a:rPr lang="ar-SA" sz="2000" b="1" dirty="0" smtClean="0"/>
              <a:t>    - الركيزة الأساسية لقرارات الإدارة خاصة ما يتعلق منها بالتسعير وبالاقتراض وتوزيعات الأرباح0</a:t>
            </a:r>
          </a:p>
          <a:p>
            <a:pPr>
              <a:buNone/>
            </a:pPr>
            <a:r>
              <a:rPr lang="ar-SA" sz="2000" b="1" dirty="0" smtClean="0"/>
              <a:t>    - تمكن الإدارة الاختيار من بين البدائل0</a:t>
            </a:r>
          </a:p>
          <a:p>
            <a:pPr>
              <a:buNone/>
            </a:pPr>
            <a:r>
              <a:rPr lang="ar-SA" sz="2000" b="1" dirty="0" smtClean="0"/>
              <a:t>3-</a:t>
            </a:r>
            <a:r>
              <a:rPr lang="ar-SA" sz="2400" b="1" dirty="0" smtClean="0">
                <a:latin typeface="Algerian" pitchFamily="82" charset="0"/>
                <a:cs typeface="Andalus" pitchFamily="2" charset="-78"/>
              </a:rPr>
              <a:t> </a:t>
            </a:r>
            <a:r>
              <a:rPr lang="ar-SA" sz="2600" b="1" u="sng" dirty="0" smtClean="0">
                <a:latin typeface="Algerian" pitchFamily="82" charset="0"/>
                <a:cs typeface="Andalus" pitchFamily="2" charset="-78"/>
              </a:rPr>
              <a:t>الدائنون</a:t>
            </a:r>
            <a:r>
              <a:rPr lang="ar-SA" sz="2600" b="1" dirty="0" smtClean="0">
                <a:latin typeface="Algerian" pitchFamily="82" charset="0"/>
                <a:cs typeface="Akhbar MT" pitchFamily="2" charset="-78"/>
              </a:rPr>
              <a:t>:</a:t>
            </a:r>
          </a:p>
          <a:p>
            <a:pPr algn="just">
              <a:buNone/>
            </a:pPr>
            <a:r>
              <a:rPr lang="ar-SA" sz="2000" b="1" dirty="0" smtClean="0"/>
              <a:t>    وهم المقرضين والبنوك ، حيث عن طريقها يمكن التعرف على حقيقة المركز المالي للمشروع وبالتالي يتعرفون على ضمانات أموالهم وقروضهم0</a:t>
            </a:r>
          </a:p>
          <a:p>
            <a:pPr>
              <a:buNone/>
            </a:pPr>
            <a:r>
              <a:rPr lang="ar-SA" sz="2000" b="1" dirty="0" smtClean="0"/>
              <a:t>4 - </a:t>
            </a:r>
            <a:r>
              <a:rPr lang="ar-SA" sz="2600" b="1" u="sng" dirty="0" smtClean="0">
                <a:latin typeface="Algerian" pitchFamily="82" charset="0"/>
                <a:cs typeface="Andalus" pitchFamily="2" charset="-78"/>
              </a:rPr>
              <a:t>أصحاب الملكية</a:t>
            </a:r>
            <a:r>
              <a:rPr lang="ar-SA" sz="2600" b="1" dirty="0" smtClean="0">
                <a:latin typeface="Algerian" pitchFamily="82" charset="0"/>
                <a:cs typeface="Akhbar MT" pitchFamily="2" charset="-78"/>
              </a:rPr>
              <a:t>:</a:t>
            </a:r>
          </a:p>
          <a:p>
            <a:pPr algn="just">
              <a:buNone/>
            </a:pPr>
            <a:r>
              <a:rPr lang="ar-SA" sz="2000" b="1" dirty="0" smtClean="0"/>
              <a:t>      حيث يعلموا عن طريق المحاسبة التقدم الذي تحرزه المنشأة ودرجة الفاعلية التي أستخدم بها مواردها فتمكنهم من معرفة ربحية إستثمارهم0</a:t>
            </a:r>
          </a:p>
          <a:p>
            <a:pPr>
              <a:buNone/>
            </a:pPr>
            <a:r>
              <a:rPr lang="ar-SA" sz="2000" b="1" dirty="0" smtClean="0"/>
              <a:t>5- </a:t>
            </a:r>
            <a:r>
              <a:rPr lang="ar-SA" sz="2600" b="1" u="sng" dirty="0" smtClean="0">
                <a:latin typeface="Algerian" pitchFamily="82" charset="0"/>
                <a:cs typeface="Andalus" pitchFamily="2" charset="-78"/>
              </a:rPr>
              <a:t>العاملين</a:t>
            </a:r>
            <a:r>
              <a:rPr lang="ar-SA" sz="2000" b="1" dirty="0" smtClean="0">
                <a:latin typeface="Algerian" pitchFamily="82" charset="0"/>
                <a:cs typeface="Akhbar MT" pitchFamily="2" charset="-78"/>
              </a:rPr>
              <a:t>:</a:t>
            </a:r>
          </a:p>
          <a:p>
            <a:pPr>
              <a:buNone/>
            </a:pPr>
            <a:r>
              <a:rPr lang="ar-SA" sz="2000" b="1" dirty="0" smtClean="0">
                <a:latin typeface="Algerian" pitchFamily="82" charset="0"/>
                <a:cs typeface="Akhbar MT" pitchFamily="2" charset="-78"/>
              </a:rPr>
              <a:t>     </a:t>
            </a:r>
            <a:r>
              <a:rPr lang="ar-SA" sz="2100" b="1" dirty="0" smtClean="0"/>
              <a:t>يهتم العاملين بأى مشروع أن يكون المركز المالي سليماً ضماناً لاستقرار أوضاعهم الوظيفية كما أنهم يهتمون بمقدار الأرباح المحققة وأنصبتهم فيها0</a:t>
            </a:r>
          </a:p>
        </p:txBody>
      </p:sp>
      <p:sp>
        <p:nvSpPr>
          <p:cNvPr id="4" name="مستطيل 3"/>
          <p:cNvSpPr/>
          <p:nvPr/>
        </p:nvSpPr>
        <p:spPr>
          <a:xfrm>
            <a:off x="2500298" y="357166"/>
            <a:ext cx="4572032" cy="100013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2000" dirty="0" smtClean="0"/>
              <a:t>الأطراف المستفيدة من تطبيق علم المحاسبة</a:t>
            </a:r>
            <a:endParaRPr lang="ar-SA" sz="2000" dirty="0"/>
          </a:p>
        </p:txBody>
      </p:sp>
    </p:spTree>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500042"/>
            <a:ext cx="8229600" cy="500066"/>
          </a:xfrm>
        </p:spPr>
        <p:txBody>
          <a:bodyPr>
            <a:normAutofit fontScale="90000"/>
          </a:bodyPr>
          <a:lstStyle/>
          <a:p>
            <a:endParaRPr lang="ar-SA" dirty="0"/>
          </a:p>
        </p:txBody>
      </p:sp>
      <p:sp>
        <p:nvSpPr>
          <p:cNvPr id="3" name="عنصر نائب للمحتوى 2"/>
          <p:cNvSpPr>
            <a:spLocks noGrp="1"/>
          </p:cNvSpPr>
          <p:nvPr>
            <p:ph idx="1"/>
          </p:nvPr>
        </p:nvSpPr>
        <p:spPr>
          <a:xfrm>
            <a:off x="457200" y="1071546"/>
            <a:ext cx="8229600" cy="5054617"/>
          </a:xfrm>
        </p:spPr>
        <p:txBody>
          <a:bodyPr>
            <a:normAutofit/>
          </a:bodyPr>
          <a:lstStyle/>
          <a:p>
            <a:pPr marL="457200" indent="-457200">
              <a:buNone/>
            </a:pPr>
            <a:r>
              <a:rPr lang="ar-SA" sz="2000" b="1" dirty="0" smtClean="0"/>
              <a:t>(1)</a:t>
            </a:r>
            <a:r>
              <a:rPr lang="ar-SA" sz="2000" b="1" u="sng" dirty="0" smtClean="0">
                <a:cs typeface="Andalus" pitchFamily="2" charset="-78"/>
              </a:rPr>
              <a:t>علاقة المحاسبة بإدارة الأعمال</a:t>
            </a:r>
            <a:r>
              <a:rPr lang="ar-SA" sz="2000" b="1" dirty="0" smtClean="0"/>
              <a:t>:</a:t>
            </a:r>
            <a:r>
              <a:rPr lang="ar-SA" sz="2000" b="1" u="sng" dirty="0" smtClean="0"/>
              <a:t> </a:t>
            </a:r>
          </a:p>
          <a:p>
            <a:pPr marL="457200" indent="-457200" algn="just">
              <a:buNone/>
            </a:pPr>
            <a:r>
              <a:rPr lang="ar-SA" sz="2000" b="1" dirty="0" smtClean="0"/>
              <a:t>       </a:t>
            </a:r>
            <a:r>
              <a:rPr lang="ar-SA" sz="1800" b="1" dirty="0" smtClean="0"/>
              <a:t>يعتبر هذا العلم مكملاً للمحاسبة أو أن المحاسبة مكملة له فالمشروع المنظم يسير وفقاً لمبادئ علمية يرسمها علم إدارة الأعمال ، ذلك العلم الذي يبحث في طريقة تمويل المشروع قبل قيامه ، وتخطيط سياسته أثناء حياته0</a:t>
            </a:r>
          </a:p>
          <a:p>
            <a:pPr marL="457200" indent="-457200">
              <a:buNone/>
            </a:pPr>
            <a:r>
              <a:rPr lang="ar-SA" sz="2000" b="1" dirty="0" smtClean="0"/>
              <a:t>(2)</a:t>
            </a:r>
            <a:r>
              <a:rPr lang="ar-SA" sz="2000" b="1" u="sng" dirty="0" smtClean="0">
                <a:cs typeface="Andalus" pitchFamily="2" charset="-78"/>
              </a:rPr>
              <a:t>علاقة المحاسبة بالإقتصاد: </a:t>
            </a:r>
          </a:p>
          <a:p>
            <a:pPr marL="457200" indent="-457200" algn="just">
              <a:buNone/>
            </a:pPr>
            <a:r>
              <a:rPr lang="ar-SA" sz="2000" b="1" dirty="0" smtClean="0"/>
              <a:t>       </a:t>
            </a:r>
            <a:r>
              <a:rPr lang="ar-SA" sz="1800" b="1" dirty="0" smtClean="0"/>
              <a:t>يهتم علم الاقتصاد بندرة الموارد والإمكانيات والتي لها في نفس الوقت استخدامات مختلفة أو بديلة ، وينظر للمجتمع ككل وعلى مستوى جماعي 0</a:t>
            </a:r>
          </a:p>
          <a:p>
            <a:pPr marL="457200" indent="-457200" algn="just">
              <a:buNone/>
            </a:pPr>
            <a:r>
              <a:rPr lang="ar-SA" sz="1800" b="1" dirty="0" smtClean="0"/>
              <a:t>      ويهتم علم المحاسبة بالمشاكل العلمية الفردية للوحدات الاقتصادية كل على حده والتي في مجموعها تكون الاقتصاد القومي0</a:t>
            </a:r>
          </a:p>
          <a:p>
            <a:pPr marL="457200" indent="-457200">
              <a:buNone/>
            </a:pPr>
            <a:r>
              <a:rPr lang="ar-SA" sz="2000" b="1" dirty="0" smtClean="0">
                <a:cs typeface="Andalus" pitchFamily="2" charset="-78"/>
              </a:rPr>
              <a:t>(3)</a:t>
            </a:r>
            <a:r>
              <a:rPr lang="ar-SA" sz="2000" b="1" u="sng" dirty="0" smtClean="0">
                <a:cs typeface="Andalus" pitchFamily="2" charset="-78"/>
              </a:rPr>
              <a:t>علاقة المحاسبة بالمراجعة</a:t>
            </a:r>
            <a:r>
              <a:rPr lang="ar-SA" sz="2000" b="1" dirty="0" smtClean="0"/>
              <a:t>:</a:t>
            </a:r>
            <a:r>
              <a:rPr lang="ar-SA" sz="2000" b="1" u="sng" dirty="0" smtClean="0"/>
              <a:t> </a:t>
            </a:r>
          </a:p>
          <a:p>
            <a:pPr marL="457200" indent="-457200" algn="just">
              <a:buNone/>
            </a:pPr>
            <a:r>
              <a:rPr lang="ar-SA" sz="2000" b="1" dirty="0" smtClean="0"/>
              <a:t>       </a:t>
            </a:r>
            <a:r>
              <a:rPr lang="ar-SA" sz="1800" b="1" dirty="0" smtClean="0"/>
              <a:t>تسير كل من المراجعة والمحاسبة معا في أن واحد إذ أن كافة المراجعين إنما يعملون محاسبين في نفس الوقت ، كما أن جميع المؤسسات المهنية التي تشرف على المحاسبة تشرف أيضاً على المراجعة ، إلا أننا يجب أن نعلم أن عمل المراجع ، هو متابعة للتنفيذ للتأكيد من سلامته والكشف على كل ما يخالف الحقيقة ، وبالتالي فالمراجع يبدأ عمله من حيث انتهى عمل المحاسب ، كما أن المراجع غالباً ما يكون شخصاً من خارج المنشأة حتى يتوفر لعمله الحياد الكامل والاستقلال</a:t>
            </a:r>
            <a:r>
              <a:rPr lang="ar-SA" sz="2000" b="1" dirty="0" smtClean="0"/>
              <a:t>0</a:t>
            </a:r>
          </a:p>
          <a:p>
            <a:pPr marL="457200" indent="-457200" algn="just">
              <a:buNone/>
            </a:pPr>
            <a:endParaRPr lang="ar-SA" sz="2000" dirty="0" smtClean="0"/>
          </a:p>
          <a:p>
            <a:pPr marL="457200" indent="-457200" algn="just">
              <a:buNone/>
            </a:pPr>
            <a:endParaRPr lang="ar-SA" sz="2000" dirty="0" smtClean="0"/>
          </a:p>
          <a:p>
            <a:pPr marL="457200" indent="-457200" algn="just">
              <a:buNone/>
            </a:pPr>
            <a:endParaRPr lang="ar-SA" sz="2000" dirty="0" smtClean="0"/>
          </a:p>
          <a:p>
            <a:pPr marL="457200" indent="-457200">
              <a:buNone/>
            </a:pPr>
            <a:endParaRPr lang="ar-SA" sz="2000" u="sng" dirty="0"/>
          </a:p>
        </p:txBody>
      </p:sp>
      <p:sp>
        <p:nvSpPr>
          <p:cNvPr id="4" name="مستطيل 3"/>
          <p:cNvSpPr/>
          <p:nvPr/>
        </p:nvSpPr>
        <p:spPr>
          <a:xfrm>
            <a:off x="2285984" y="357166"/>
            <a:ext cx="4286280" cy="64294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b="1" dirty="0" smtClean="0"/>
              <a:t>علاقة المحاسبة بالفروع الأخرى</a:t>
            </a:r>
            <a:endParaRPr lang="ar-SA" b="1" dirty="0"/>
          </a:p>
        </p:txBody>
      </p:sp>
    </p:spTree>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4638"/>
            <a:ext cx="8229600" cy="654032"/>
          </a:xfrm>
        </p:spPr>
        <p:txBody>
          <a:bodyPr>
            <a:normAutofit fontScale="90000"/>
          </a:bodyPr>
          <a:lstStyle/>
          <a:p>
            <a:endParaRPr lang="ar-SA" dirty="0"/>
          </a:p>
        </p:txBody>
      </p:sp>
      <p:sp>
        <p:nvSpPr>
          <p:cNvPr id="3" name="عنصر نائب للمحتوى 2"/>
          <p:cNvSpPr>
            <a:spLocks noGrp="1"/>
          </p:cNvSpPr>
          <p:nvPr>
            <p:ph idx="1"/>
          </p:nvPr>
        </p:nvSpPr>
        <p:spPr>
          <a:xfrm>
            <a:off x="428596" y="1071546"/>
            <a:ext cx="8229600" cy="4525963"/>
          </a:xfrm>
        </p:spPr>
        <p:txBody>
          <a:bodyPr>
            <a:normAutofit/>
          </a:bodyPr>
          <a:lstStyle/>
          <a:p>
            <a:pPr>
              <a:buNone/>
            </a:pPr>
            <a:r>
              <a:rPr lang="ar-SA" sz="2000" u="sng" dirty="0" smtClean="0">
                <a:latin typeface="Algerian" pitchFamily="82" charset="0"/>
                <a:cs typeface="Andalus" pitchFamily="2" charset="-78"/>
              </a:rPr>
              <a:t>1- علم الإحصاء:</a:t>
            </a:r>
          </a:p>
          <a:p>
            <a:pPr algn="just">
              <a:buNone/>
            </a:pPr>
            <a:r>
              <a:rPr lang="ar-SA" sz="1900" dirty="0" smtClean="0"/>
              <a:t>     </a:t>
            </a:r>
            <a:r>
              <a:rPr lang="ar-SA" sz="1900" b="1" dirty="0" smtClean="0"/>
              <a:t>يعتمد المحاسب على الإحصاءات والبيانات في عمله وهي أمور تعتبر من صميم عمل علم الإحصاء ، كذلك يعتمد الإحصائي على الحسابات لأخذ البيانات المختلفة لتبويبها وعرضها وبالتالي يعتبر علم المحاسبة وعلم الإحصاء الأداة الفعالة لعرض الحقائق على الإدارة أو أى جهة أخرى تهتم ببيانات ذات طبيعة خاصة عن المشروع ، وغالباً ما نجد مرفقاً بالكشوف والقوائم الختامية إحصاءات مختلفة عن حجم المبيعات متطورة وعلاقته بالأرباح وبرقم العمالة مثلاً0</a:t>
            </a:r>
            <a:endParaRPr lang="ar-SA" sz="1900" b="1" u="sng" dirty="0" smtClean="0">
              <a:latin typeface="Algerian" pitchFamily="82" charset="0"/>
              <a:cs typeface="Andalus" pitchFamily="2" charset="-78"/>
            </a:endParaRPr>
          </a:p>
          <a:p>
            <a:pPr algn="just">
              <a:buNone/>
            </a:pPr>
            <a:r>
              <a:rPr lang="ar-SA" sz="2000" u="sng" dirty="0" smtClean="0">
                <a:latin typeface="Algerian" pitchFamily="82" charset="0"/>
                <a:cs typeface="Andalus" pitchFamily="2" charset="-78"/>
              </a:rPr>
              <a:t>2- علم القانون:</a:t>
            </a:r>
          </a:p>
          <a:p>
            <a:pPr algn="just">
              <a:buNone/>
            </a:pPr>
            <a:r>
              <a:rPr lang="ar-SA" sz="1900" dirty="0" smtClean="0"/>
              <a:t>      </a:t>
            </a:r>
            <a:r>
              <a:rPr lang="ar-SA" sz="1900" b="1" dirty="0" smtClean="0"/>
              <a:t>القانون والمحاسبة بينهما علاقة وثيقة ، فقوانين الضرائب تحتم ضرورة إمساك الدفاتر المنتظمة وتقديم الحسابات المعتمدة ، كما أن المحاسب يبحث في طريقة قيد المعاملات المختلفة التي تنعقد بين المنشأة والغير ، وهذه العلاقات إنما تخضع لأحكام القانون بشأن العقود كعقد بيع مثلا ، كما أن المحاسب يتعين عليه أن يكون ملماً بالقوانين المنظمة لإجراءات إنشاء وتصفية الشركات أو إفلاسها0</a:t>
            </a:r>
          </a:p>
          <a:p>
            <a:pPr>
              <a:buNone/>
            </a:pPr>
            <a:endParaRPr lang="ar-SA" dirty="0"/>
          </a:p>
        </p:txBody>
      </p:sp>
      <p:sp>
        <p:nvSpPr>
          <p:cNvPr id="4" name="مستطيل 3"/>
          <p:cNvSpPr/>
          <p:nvPr/>
        </p:nvSpPr>
        <p:spPr>
          <a:xfrm>
            <a:off x="2214546" y="285728"/>
            <a:ext cx="5143536" cy="57150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dirty="0" smtClean="0"/>
              <a:t>تابع علاقة المحاسبة بالفروع الأخرى</a:t>
            </a:r>
            <a:endParaRPr lang="ar-SA" dirty="0"/>
          </a:p>
        </p:txBody>
      </p:sp>
    </p:spTree>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4638"/>
            <a:ext cx="8229600" cy="511156"/>
          </a:xfrm>
        </p:spPr>
        <p:txBody>
          <a:bodyPr>
            <a:normAutofit fontScale="90000"/>
          </a:bodyPr>
          <a:lstStyle/>
          <a:p>
            <a:endParaRPr lang="ar-SA" dirty="0"/>
          </a:p>
        </p:txBody>
      </p:sp>
      <p:sp>
        <p:nvSpPr>
          <p:cNvPr id="3" name="عنصر نائب للمحتوى 2"/>
          <p:cNvSpPr>
            <a:spLocks noGrp="1"/>
          </p:cNvSpPr>
          <p:nvPr>
            <p:ph idx="1"/>
          </p:nvPr>
        </p:nvSpPr>
        <p:spPr>
          <a:xfrm>
            <a:off x="500034" y="1000108"/>
            <a:ext cx="8229600" cy="5214974"/>
          </a:xfrm>
        </p:spPr>
        <p:txBody>
          <a:bodyPr>
            <a:normAutofit fontScale="62500" lnSpcReduction="20000"/>
          </a:bodyPr>
          <a:lstStyle/>
          <a:p>
            <a:pPr>
              <a:buNone/>
            </a:pPr>
            <a:r>
              <a:rPr lang="ar-SA" u="sng" dirty="0" smtClean="0"/>
              <a:t>ا</a:t>
            </a:r>
            <a:r>
              <a:rPr lang="ar-SA" b="1" u="sng" dirty="0" smtClean="0"/>
              <a:t>لإيرادات</a:t>
            </a:r>
            <a:r>
              <a:rPr lang="ar-SA" u="sng" dirty="0" smtClean="0"/>
              <a:t>:</a:t>
            </a:r>
          </a:p>
          <a:p>
            <a:pPr>
              <a:buNone/>
            </a:pPr>
            <a:r>
              <a:rPr lang="ar-SA" dirty="0" smtClean="0"/>
              <a:t>     </a:t>
            </a:r>
            <a:r>
              <a:rPr lang="ar-SA" b="1" dirty="0" smtClean="0"/>
              <a:t>وهي مقدار الزيادة في الأصول أو نقص الخصوم أو كليهما معا خلال مدة معينة ناتجة من إنتاج السلع أو بيعها أو السماح للوحدات الأخرى باستخدام الأصول التي تملكها أو تقديم الخدمات التي تستهدف الربح0</a:t>
            </a:r>
          </a:p>
          <a:p>
            <a:pPr>
              <a:buNone/>
            </a:pPr>
            <a:r>
              <a:rPr lang="ar-SA" b="1" u="sng" dirty="0" smtClean="0"/>
              <a:t>المصروفات</a:t>
            </a:r>
            <a:r>
              <a:rPr lang="ar-SA" dirty="0" smtClean="0"/>
              <a:t>:</a:t>
            </a:r>
          </a:p>
          <a:p>
            <a:pPr>
              <a:buNone/>
            </a:pPr>
            <a:r>
              <a:rPr lang="ar-SA" dirty="0" smtClean="0"/>
              <a:t>    </a:t>
            </a:r>
            <a:r>
              <a:rPr lang="ar-SA" b="1" dirty="0" smtClean="0"/>
              <a:t>وهي انقضاء أصل أو تحمل التزام أو كلاهما معا خلال مدة معينة نتيجة إنتاج السلعة أو بيعها أو السماح للوحدات الأخرى باستخدام الأصول أو تأدية الخدمات التي تستهدف الربح0</a:t>
            </a:r>
          </a:p>
          <a:p>
            <a:pPr>
              <a:buNone/>
            </a:pPr>
            <a:r>
              <a:rPr lang="ar-SA" b="1" u="sng" dirty="0" smtClean="0"/>
              <a:t>الأصول</a:t>
            </a:r>
            <a:r>
              <a:rPr lang="ar-SA" b="1" dirty="0" smtClean="0"/>
              <a:t>:</a:t>
            </a:r>
          </a:p>
          <a:p>
            <a:pPr>
              <a:buNone/>
            </a:pPr>
            <a:r>
              <a:rPr lang="ar-SA" b="1" dirty="0" smtClean="0"/>
              <a:t>الأصل هو أي شيء له القدرة على تزويد المنشأة بالخدمات أو المنافع في المستقبل 0</a:t>
            </a:r>
          </a:p>
          <a:p>
            <a:pPr>
              <a:buNone/>
            </a:pPr>
            <a:r>
              <a:rPr lang="ar-SA" b="1" u="sng" dirty="0" smtClean="0"/>
              <a:t>الخصوم:</a:t>
            </a:r>
          </a:p>
          <a:p>
            <a:pPr>
              <a:buNone/>
            </a:pPr>
            <a:r>
              <a:rPr lang="ar-SA" b="1" dirty="0" smtClean="0"/>
              <a:t>     الخصم هو التزام حالي على المنشأة بتحويل أصول أو تقديم خدمات لوحدات أخرى في المستقبل نتيجة عمليات أو أحداث ماضية بشرط أن يكون التزام قابل للقياس المالي بدرجة مقبولة من الثقة وبشرط ألا يكون مرتبط بصورة مباشرة بحق غير قابل للقياس0</a:t>
            </a:r>
          </a:p>
          <a:p>
            <a:pPr>
              <a:buNone/>
            </a:pPr>
            <a:r>
              <a:rPr lang="ar-SA" b="1" u="sng" dirty="0" smtClean="0"/>
              <a:t>حقوق أصحاب رأس المال</a:t>
            </a:r>
            <a:r>
              <a:rPr lang="ar-SA" b="1" dirty="0" smtClean="0"/>
              <a:t>:</a:t>
            </a:r>
          </a:p>
          <a:p>
            <a:pPr>
              <a:buNone/>
            </a:pPr>
            <a:r>
              <a:rPr lang="ar-SA" b="1" dirty="0" smtClean="0"/>
              <a:t>     وتعد مقدار ما تبقى من أصول المنشأة بعد استبعاد خصومها بمعنى أنها تعادل دائما صافي للأصول ، ولهذا يطلق عليها  (القيمة المتبقية) لأصحاب رأس المال وينبثق من حقوق الملكية0</a:t>
            </a:r>
          </a:p>
          <a:p>
            <a:pPr>
              <a:buNone/>
            </a:pPr>
            <a:endParaRPr lang="ar-SA" b="1" dirty="0" smtClean="0"/>
          </a:p>
          <a:p>
            <a:pPr>
              <a:buNone/>
            </a:pPr>
            <a:endParaRPr lang="ar-SA" dirty="0"/>
          </a:p>
        </p:txBody>
      </p:sp>
      <p:sp>
        <p:nvSpPr>
          <p:cNvPr id="4" name="مستطيل 3"/>
          <p:cNvSpPr/>
          <p:nvPr/>
        </p:nvSpPr>
        <p:spPr>
          <a:xfrm>
            <a:off x="2428860" y="285728"/>
            <a:ext cx="4572032" cy="50006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dirty="0" smtClean="0"/>
              <a:t>أهم المصطلحات المحاسبية</a:t>
            </a:r>
            <a:endParaRPr lang="ar-SA" dirty="0"/>
          </a:p>
        </p:txBody>
      </p:sp>
    </p:spTree>
  </p:cSld>
  <p:clrMapOvr>
    <a:masterClrMapping/>
  </p:clrMapOvr>
  <p:transition advTm="0">
    <p:wedge/>
  </p:transition>
</p:sld>
</file>

<file path=ppt/slides/slide12.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وان 1"/>
          <p:cNvSpPr>
            <a:spLocks noGrp="1"/>
          </p:cNvSpPr>
          <p:nvPr>
            <p:ph type="title"/>
          </p:nvPr>
        </p:nvSpPr>
        <p:spPr>
          <a:xfrm>
            <a:off x="1500166" y="214290"/>
            <a:ext cx="5715040" cy="285752"/>
          </a:xfrm>
        </p:spPr>
        <p:txBody>
          <a:bodyPr>
            <a:normAutofit fontScale="90000"/>
          </a:bodyPr>
          <a:lstStyle/>
          <a:p>
            <a:r>
              <a:rPr lang="ar-SA" sz="2000" dirty="0" smtClean="0"/>
              <a:t/>
            </a:r>
            <a:br>
              <a:rPr lang="ar-SA" sz="2000" dirty="0" smtClean="0"/>
            </a:br>
            <a:r>
              <a:rPr lang="ar-SA" sz="2000" dirty="0" smtClean="0"/>
              <a:t/>
            </a:r>
            <a:br>
              <a:rPr lang="ar-SA" sz="2000" dirty="0" smtClean="0"/>
            </a:br>
            <a:r>
              <a:rPr lang="ar-SA" sz="1800" b="1" dirty="0" smtClean="0"/>
              <a:t> تابع </a:t>
            </a:r>
            <a:r>
              <a:rPr lang="ar-SA" sz="2000" b="1" dirty="0" smtClean="0"/>
              <a:t>أهم المصطلحات المحاسبية</a:t>
            </a:r>
            <a:r>
              <a:rPr lang="ar-SA" dirty="0" smtClean="0"/>
              <a:t/>
            </a:r>
            <a:br>
              <a:rPr lang="ar-SA" dirty="0" smtClean="0"/>
            </a:br>
            <a:endParaRPr lang="ar-SA" dirty="0"/>
          </a:p>
        </p:txBody>
      </p:sp>
      <p:sp>
        <p:nvSpPr>
          <p:cNvPr id="3" name="عنصر نائب للمحتوى 2"/>
          <p:cNvSpPr>
            <a:spLocks noGrp="1"/>
          </p:cNvSpPr>
          <p:nvPr>
            <p:ph idx="1"/>
          </p:nvPr>
        </p:nvSpPr>
        <p:spPr>
          <a:xfrm>
            <a:off x="214282" y="571480"/>
            <a:ext cx="8229600" cy="5929354"/>
          </a:xfrm>
        </p:spPr>
        <p:txBody>
          <a:bodyPr>
            <a:normAutofit fontScale="77500" lnSpcReduction="20000"/>
          </a:bodyPr>
          <a:lstStyle/>
          <a:p>
            <a:pPr>
              <a:buNone/>
            </a:pPr>
            <a:endParaRPr lang="ar-SA" sz="2000" u="sng" dirty="0" smtClean="0"/>
          </a:p>
          <a:p>
            <a:pPr>
              <a:buNone/>
            </a:pPr>
            <a:r>
              <a:rPr lang="ar-SA" sz="2000" b="1" u="sng" dirty="0" smtClean="0"/>
              <a:t>الميزانية:</a:t>
            </a:r>
          </a:p>
          <a:p>
            <a:pPr>
              <a:buNone/>
            </a:pPr>
            <a:r>
              <a:rPr lang="ar-SA" sz="2000" b="1" dirty="0" smtClean="0"/>
              <a:t>     </a:t>
            </a:r>
            <a:r>
              <a:rPr lang="ar-SA" sz="1800" b="1" dirty="0" smtClean="0"/>
              <a:t>وهي تلك القائمة التي توضح أصول وخصوم المنشأة في لحطة معينة ، ويتم تصويرها على شكل جانبين ، الجانب الأيمن يخصص لموجودات المنشأة (أصولها) في حين يخصص الجانب الأيسر للالتزامات(الخصوم) التي عليها سواء لأصحاب المنشأة أو الغير ، ولابد أن يتساوي جانبي الميزانية في لحظة معينة أي أن </a:t>
            </a:r>
          </a:p>
          <a:p>
            <a:pPr algn="just">
              <a:buNone/>
            </a:pPr>
            <a:r>
              <a:rPr lang="ar-SA" sz="1800" b="1" dirty="0" smtClean="0"/>
              <a:t>      الأصول = الخصوم0</a:t>
            </a:r>
            <a:endParaRPr lang="ar-SA" sz="2000" b="1" u="sng" dirty="0" smtClean="0"/>
          </a:p>
          <a:p>
            <a:pPr algn="just">
              <a:buNone/>
            </a:pPr>
            <a:r>
              <a:rPr lang="ar-SA" sz="2000" b="1" u="sng" dirty="0" smtClean="0"/>
              <a:t> الربح والخسارة</a:t>
            </a:r>
            <a:r>
              <a:rPr lang="ar-SA" sz="2000" b="1" dirty="0" smtClean="0"/>
              <a:t>:</a:t>
            </a:r>
          </a:p>
          <a:p>
            <a:pPr algn="justLow">
              <a:buNone/>
            </a:pPr>
            <a:r>
              <a:rPr lang="ar-SA" sz="2000" b="1" dirty="0" smtClean="0"/>
              <a:t>    </a:t>
            </a:r>
            <a:r>
              <a:rPr lang="ar-SA" sz="2000" b="1" u="sng" dirty="0" smtClean="0"/>
              <a:t>الربح هو  </a:t>
            </a:r>
            <a:r>
              <a:rPr lang="ar-SA" sz="2000" b="1" dirty="0" smtClean="0"/>
              <a:t>: زيادة في حقـوق أصحـاب رأس المال تنتـج من العمليات العرضية أو الفرعـية للمنشـأة مــع غيرها من الوحدات والظروف والأحداث الأخرى التي تتأثر بها خلال فترة زمنية معينة0                            </a:t>
            </a:r>
          </a:p>
          <a:p>
            <a:pPr algn="just">
              <a:buNone/>
            </a:pPr>
            <a:r>
              <a:rPr lang="ar-SA" sz="2000" b="1" dirty="0" smtClean="0"/>
              <a:t>     </a:t>
            </a:r>
            <a:r>
              <a:rPr lang="ar-SA" sz="2000" b="1" u="sng" dirty="0" smtClean="0"/>
              <a:t>الخسائرهى</a:t>
            </a:r>
            <a:r>
              <a:rPr lang="ar-SA" sz="2000" b="1" dirty="0" smtClean="0"/>
              <a:t>: نقص في حقوق رأس المال ( صافي الأصول ) تنتج من العمليات العرضية ايضا أو الفرعية للمنشأة مع غيرها </a:t>
            </a:r>
            <a:r>
              <a:rPr lang="ar-SA" sz="1900" b="1" dirty="0" smtClean="0"/>
              <a:t>من</a:t>
            </a:r>
            <a:r>
              <a:rPr lang="ar-SA" sz="2000" b="1" dirty="0" smtClean="0"/>
              <a:t> الوحدات والظروف الأخرى التي تتأثر بها خلال فترة معينة0</a:t>
            </a:r>
          </a:p>
          <a:p>
            <a:pPr>
              <a:buNone/>
            </a:pPr>
            <a:r>
              <a:rPr lang="ar-SA" sz="2000" b="1" u="sng" dirty="0" smtClean="0"/>
              <a:t>دفتر اليومية</a:t>
            </a:r>
            <a:r>
              <a:rPr lang="ar-SA" sz="2000" b="1" dirty="0" smtClean="0"/>
              <a:t>:    </a:t>
            </a:r>
          </a:p>
          <a:p>
            <a:pPr algn="just">
              <a:buNone/>
            </a:pPr>
            <a:r>
              <a:rPr lang="ar-SA" sz="2000" b="1" dirty="0" smtClean="0"/>
              <a:t>      وهو السجل الذي تستخدمه المنشأة لتسجيل عملياتها أولا بأول مرتبة ومسلسلة زمنيا تبعا لتاريخ حدوث كل عملية ، ويتم القيد في الدفتر بإتباع نظام القيد المزدوج ، ويستخدم الدفتر لتجميع عمليات المنشأة التي حدثت خلال الفترة المالية0</a:t>
            </a:r>
          </a:p>
          <a:p>
            <a:pPr algn="just">
              <a:buNone/>
            </a:pPr>
            <a:r>
              <a:rPr lang="ar-SA" sz="2000" b="1" u="sng" dirty="0" smtClean="0"/>
              <a:t>دفتر الأستاذ</a:t>
            </a:r>
            <a:r>
              <a:rPr lang="ar-SA" sz="2000" b="1" dirty="0" smtClean="0"/>
              <a:t>:    </a:t>
            </a:r>
          </a:p>
          <a:p>
            <a:pPr algn="just">
              <a:buNone/>
            </a:pPr>
            <a:r>
              <a:rPr lang="ar-SA" sz="2000" b="1" dirty="0" smtClean="0"/>
              <a:t>      يستخدم في تبويب العمليات التي تم قيدها في دفتر اليومية ، حيث يتم تجميع العمليات المتجانسة في حساب واحد ، فمثلا يجمع كل من المبالغ المطلوبة للمنشأة والمديونية تحت أسم حساب المدينين ، والمبالغ التي تمثل التزاما  على المنشأة للتجار أو لأشخاص الذين يبيعون لها سلعا وبضائع تحت أسم حساب الدائنين000 وهكذا0</a:t>
            </a:r>
          </a:p>
          <a:p>
            <a:pPr algn="just">
              <a:buNone/>
            </a:pPr>
            <a:r>
              <a:rPr lang="ar-SA" sz="2000" b="1" u="sng" dirty="0" smtClean="0"/>
              <a:t>الحساب:</a:t>
            </a:r>
          </a:p>
          <a:p>
            <a:pPr algn="just">
              <a:buNone/>
            </a:pPr>
            <a:r>
              <a:rPr lang="ar-SA" sz="2000" b="1" dirty="0" smtClean="0"/>
              <a:t>      وهو عبارة عن  قائمة من جانبين ، الجانب الأيمن  للعمليات المدينة التي تخص الحساب  ، ويخصص الجانب الأيسر للعمليات الدائنة ويأخذ الشكل التالي :</a:t>
            </a:r>
          </a:p>
          <a:p>
            <a:pPr algn="just">
              <a:buNone/>
            </a:pPr>
            <a:r>
              <a:rPr lang="ar-SA" sz="2000" b="1" u="sng" dirty="0" smtClean="0"/>
              <a:t>      منه ( مدين )                              حـ/ النقدية                                                   له ( الخصوم)</a:t>
            </a:r>
          </a:p>
          <a:p>
            <a:pPr algn="just">
              <a:buNone/>
            </a:pPr>
            <a:r>
              <a:rPr lang="ar-SA" sz="2000" b="1" dirty="0" smtClean="0"/>
              <a:t> كل العلميات التي يكون فيها حساب النقدية مدينا بها  كل العمليات التي يكون حساب النقدية دائنا بها</a:t>
            </a:r>
          </a:p>
          <a:p>
            <a:pPr algn="just">
              <a:buNone/>
            </a:pPr>
            <a:r>
              <a:rPr lang="ar-SA" sz="2000" b="1" dirty="0" smtClean="0"/>
              <a:t> مثل ( النقدية الناتجة من بيع بضائع )0                  مثل ( النقدية الناتجة من شراء بضائع )0</a:t>
            </a:r>
          </a:p>
          <a:p>
            <a:pPr>
              <a:buNone/>
            </a:pPr>
            <a:r>
              <a:rPr lang="ar-SA" sz="2000" b="1" dirty="0" smtClean="0"/>
              <a:t>               </a:t>
            </a:r>
            <a:endParaRPr lang="ar-SA" sz="2100" b="1" u="sng" dirty="0" smtClean="0"/>
          </a:p>
          <a:p>
            <a:pPr>
              <a:buNone/>
            </a:pPr>
            <a:endParaRPr lang="ar-SA" sz="2000" dirty="0" smtClean="0"/>
          </a:p>
          <a:p>
            <a:pPr>
              <a:buNone/>
            </a:pPr>
            <a:endParaRPr lang="ar-SA" sz="2000" dirty="0" smtClean="0"/>
          </a:p>
          <a:p>
            <a:pPr>
              <a:buNone/>
            </a:pPr>
            <a:endParaRPr lang="ar-SA" sz="2000" dirty="0" smtClean="0"/>
          </a:p>
          <a:p>
            <a:pPr>
              <a:buNone/>
            </a:pPr>
            <a:endParaRPr lang="ar-SA" sz="2000" dirty="0"/>
          </a:p>
        </p:txBody>
      </p:sp>
      <p:cxnSp>
        <p:nvCxnSpPr>
          <p:cNvPr id="5" name="رابط مستقيم 4"/>
          <p:cNvCxnSpPr/>
          <p:nvPr/>
        </p:nvCxnSpPr>
        <p:spPr>
          <a:xfrm rot="5400000">
            <a:off x="7929586" y="6072206"/>
            <a:ext cx="857256"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7" name="رابط مستقيم 6"/>
          <p:cNvCxnSpPr/>
          <p:nvPr/>
        </p:nvCxnSpPr>
        <p:spPr>
          <a:xfrm rot="5400000">
            <a:off x="4465637" y="6035693"/>
            <a:ext cx="785818"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9" name="رابط مستقيم 8"/>
          <p:cNvCxnSpPr/>
          <p:nvPr/>
        </p:nvCxnSpPr>
        <p:spPr>
          <a:xfrm rot="5400000">
            <a:off x="465109" y="6107131"/>
            <a:ext cx="928694" cy="1588"/>
          </a:xfrm>
          <a:prstGeom prst="line">
            <a:avLst/>
          </a:prstGeom>
        </p:spPr>
        <p:style>
          <a:lnRef idx="1">
            <a:schemeClr val="accent1"/>
          </a:lnRef>
          <a:fillRef idx="0">
            <a:schemeClr val="accent1"/>
          </a:fillRef>
          <a:effectRef idx="0">
            <a:schemeClr val="accent1"/>
          </a:effectRef>
          <a:fontRef idx="minor">
            <a:schemeClr val="tx1"/>
          </a:fontRef>
        </p:style>
      </p:cxnSp>
    </p:spTree>
  </p:cSld>
  <p:clrMapOvr>
    <a:overrideClrMapping bg1="lt1" tx1="dk1" bg2="lt2" tx2="dk2" accent1="accent1" accent2="accent2" accent3="accent3" accent4="accent4" accent5="accent5" accent6="accent6" hlink="hlink" folHlink="folHlink"/>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3214678" y="142852"/>
            <a:ext cx="2714644" cy="857256"/>
          </a:xfrm>
        </p:spPr>
        <p:txBody>
          <a:bodyPr>
            <a:normAutofit fontScale="90000"/>
          </a:bodyPr>
          <a:lstStyle/>
          <a:p>
            <a:r>
              <a:rPr lang="ar-SA" sz="2400" dirty="0" smtClean="0"/>
              <a:t/>
            </a:r>
            <a:br>
              <a:rPr lang="ar-SA" sz="2400" dirty="0" smtClean="0"/>
            </a:br>
            <a:r>
              <a:rPr lang="ar-SA" sz="2400" b="1" dirty="0" smtClean="0"/>
              <a:t>الدورة المحاسبية</a:t>
            </a:r>
            <a:br>
              <a:rPr lang="ar-SA" sz="2400" b="1" dirty="0" smtClean="0"/>
            </a:br>
            <a:r>
              <a:rPr lang="ar-SA" sz="2400" b="1" dirty="0" smtClean="0"/>
              <a:t>ومكونات النظام المحاسبي</a:t>
            </a:r>
            <a:br>
              <a:rPr lang="ar-SA" sz="2400" b="1" dirty="0" smtClean="0"/>
            </a:br>
            <a:endParaRPr lang="ar-SA" sz="2400" b="1" dirty="0"/>
          </a:p>
        </p:txBody>
      </p:sp>
      <p:sp>
        <p:nvSpPr>
          <p:cNvPr id="3" name="عنصر نائب للمحتوى 2"/>
          <p:cNvSpPr>
            <a:spLocks noGrp="1"/>
          </p:cNvSpPr>
          <p:nvPr>
            <p:ph idx="1"/>
          </p:nvPr>
        </p:nvSpPr>
        <p:spPr>
          <a:xfrm>
            <a:off x="357158" y="1071546"/>
            <a:ext cx="8229600" cy="5214974"/>
          </a:xfrm>
        </p:spPr>
        <p:txBody>
          <a:bodyPr>
            <a:normAutofit/>
          </a:bodyPr>
          <a:lstStyle/>
          <a:p>
            <a:pPr>
              <a:buNone/>
            </a:pPr>
            <a:endParaRPr lang="ar-SA" sz="1200" dirty="0"/>
          </a:p>
        </p:txBody>
      </p:sp>
      <p:sp>
        <p:nvSpPr>
          <p:cNvPr id="19" name="مستطيل 18"/>
          <p:cNvSpPr/>
          <p:nvPr/>
        </p:nvSpPr>
        <p:spPr>
          <a:xfrm>
            <a:off x="6715140" y="2928934"/>
            <a:ext cx="1928826" cy="200026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dirty="0"/>
          </a:p>
        </p:txBody>
      </p:sp>
      <p:cxnSp>
        <p:nvCxnSpPr>
          <p:cNvPr id="30" name="رابط كسهم مستقيم 29"/>
          <p:cNvCxnSpPr>
            <a:endCxn id="101" idx="6"/>
          </p:cNvCxnSpPr>
          <p:nvPr/>
        </p:nvCxnSpPr>
        <p:spPr>
          <a:xfrm rot="10800000">
            <a:off x="5643570" y="6072206"/>
            <a:ext cx="1928826"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35" name="رابط مستقيم 34"/>
          <p:cNvCxnSpPr/>
          <p:nvPr/>
        </p:nvCxnSpPr>
        <p:spPr>
          <a:xfrm rot="10800000">
            <a:off x="1428728" y="6143644"/>
            <a:ext cx="1500198"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38" name="رابط كسهم مستقيم 37"/>
          <p:cNvCxnSpPr/>
          <p:nvPr/>
        </p:nvCxnSpPr>
        <p:spPr>
          <a:xfrm rot="5400000" flipH="1" flipV="1">
            <a:off x="535753" y="5250669"/>
            <a:ext cx="178595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82" name="شكل بيضاوي 81"/>
          <p:cNvSpPr/>
          <p:nvPr/>
        </p:nvSpPr>
        <p:spPr>
          <a:xfrm>
            <a:off x="3357554" y="1142984"/>
            <a:ext cx="2357454" cy="92869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2000" b="1" dirty="0" smtClean="0"/>
              <a:t>التشغيل</a:t>
            </a:r>
          </a:p>
          <a:p>
            <a:pPr algn="ctr"/>
            <a:r>
              <a:rPr lang="en-US" dirty="0" smtClean="0"/>
              <a:t>processing</a:t>
            </a:r>
            <a:endParaRPr lang="ar-SA" dirty="0"/>
          </a:p>
        </p:txBody>
      </p:sp>
      <p:sp>
        <p:nvSpPr>
          <p:cNvPr id="83" name="شكل بيضاوي 82"/>
          <p:cNvSpPr/>
          <p:nvPr/>
        </p:nvSpPr>
        <p:spPr>
          <a:xfrm>
            <a:off x="6715140" y="1285860"/>
            <a:ext cx="1857388" cy="71438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2000" b="1" dirty="0" smtClean="0"/>
              <a:t>المدخلات</a:t>
            </a:r>
          </a:p>
          <a:p>
            <a:pPr algn="ctr"/>
            <a:r>
              <a:rPr lang="en-US" dirty="0" smtClean="0"/>
              <a:t>input</a:t>
            </a:r>
            <a:endParaRPr lang="ar-SA" dirty="0"/>
          </a:p>
        </p:txBody>
      </p:sp>
      <p:sp>
        <p:nvSpPr>
          <p:cNvPr id="84" name="شكل بيضاوي 83"/>
          <p:cNvSpPr/>
          <p:nvPr/>
        </p:nvSpPr>
        <p:spPr>
          <a:xfrm>
            <a:off x="357158" y="1428736"/>
            <a:ext cx="2000264" cy="71438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dirty="0" smtClean="0"/>
          </a:p>
          <a:p>
            <a:pPr algn="ctr"/>
            <a:endParaRPr lang="ar-SA" dirty="0" smtClean="0"/>
          </a:p>
          <a:p>
            <a:pPr algn="ctr"/>
            <a:r>
              <a:rPr lang="ar-SA" sz="2000" b="1" dirty="0" smtClean="0"/>
              <a:t>المخرجات</a:t>
            </a:r>
          </a:p>
          <a:p>
            <a:pPr algn="ctr"/>
            <a:r>
              <a:rPr lang="en-US" dirty="0" smtClean="0"/>
              <a:t>Out Put</a:t>
            </a:r>
            <a:endParaRPr lang="ar-SA" dirty="0" smtClean="0"/>
          </a:p>
          <a:p>
            <a:pPr algn="ctr"/>
            <a:endParaRPr lang="ar-SA" dirty="0" smtClean="0"/>
          </a:p>
          <a:p>
            <a:pPr algn="ctr"/>
            <a:endParaRPr lang="ar-SA" dirty="0"/>
          </a:p>
        </p:txBody>
      </p:sp>
      <p:cxnSp>
        <p:nvCxnSpPr>
          <p:cNvPr id="86" name="رابط كسهم مستقيم 85"/>
          <p:cNvCxnSpPr/>
          <p:nvPr/>
        </p:nvCxnSpPr>
        <p:spPr>
          <a:xfrm rot="5400000">
            <a:off x="7216000" y="2499512"/>
            <a:ext cx="857256"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87" name="مستطيل 86"/>
          <p:cNvSpPr/>
          <p:nvPr/>
        </p:nvSpPr>
        <p:spPr>
          <a:xfrm>
            <a:off x="3428992" y="2357430"/>
            <a:ext cx="2357454" cy="50006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2000" b="1" dirty="0" smtClean="0"/>
              <a:t>يدوي</a:t>
            </a:r>
            <a:r>
              <a:rPr lang="ar-SA" b="1" dirty="0" smtClean="0"/>
              <a:t> – </a:t>
            </a:r>
            <a:r>
              <a:rPr lang="ar-SA" sz="2000" b="1" dirty="0" smtClean="0"/>
              <a:t>آلي</a:t>
            </a:r>
            <a:r>
              <a:rPr lang="ar-SA" b="1" dirty="0" smtClean="0"/>
              <a:t> </a:t>
            </a:r>
            <a:endParaRPr lang="ar-SA" b="1" dirty="0"/>
          </a:p>
        </p:txBody>
      </p:sp>
      <p:cxnSp>
        <p:nvCxnSpPr>
          <p:cNvPr id="90" name="رابط مستقيم 89"/>
          <p:cNvCxnSpPr/>
          <p:nvPr/>
        </p:nvCxnSpPr>
        <p:spPr>
          <a:xfrm rot="5400000">
            <a:off x="7036613" y="5536421"/>
            <a:ext cx="1071568" cy="2"/>
          </a:xfrm>
          <a:prstGeom prst="line">
            <a:avLst/>
          </a:prstGeom>
        </p:spPr>
        <p:style>
          <a:lnRef idx="1">
            <a:schemeClr val="accent1"/>
          </a:lnRef>
          <a:fillRef idx="0">
            <a:schemeClr val="accent1"/>
          </a:fillRef>
          <a:effectRef idx="0">
            <a:schemeClr val="accent1"/>
          </a:effectRef>
          <a:fontRef idx="minor">
            <a:schemeClr val="tx1"/>
          </a:fontRef>
        </p:style>
      </p:cxnSp>
      <p:cxnSp>
        <p:nvCxnSpPr>
          <p:cNvPr id="96" name="رابط كسهم مستقيم 95"/>
          <p:cNvCxnSpPr>
            <a:stCxn id="99" idx="0"/>
            <a:endCxn id="84" idx="4"/>
          </p:cNvCxnSpPr>
          <p:nvPr/>
        </p:nvCxnSpPr>
        <p:spPr>
          <a:xfrm rot="16200000" flipV="1">
            <a:off x="875084" y="2625322"/>
            <a:ext cx="1000132" cy="35719"/>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99" name="مستطيل 98"/>
          <p:cNvSpPr/>
          <p:nvPr/>
        </p:nvSpPr>
        <p:spPr>
          <a:xfrm>
            <a:off x="357158" y="3143248"/>
            <a:ext cx="2071702" cy="121444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b="1" dirty="0" smtClean="0"/>
              <a:t>القوائم المالية </a:t>
            </a:r>
          </a:p>
          <a:p>
            <a:pPr algn="ctr"/>
            <a:r>
              <a:rPr lang="ar-SA" b="1" dirty="0" smtClean="0"/>
              <a:t>التقارير المالية</a:t>
            </a:r>
            <a:endParaRPr lang="ar-SA" b="1" dirty="0"/>
          </a:p>
        </p:txBody>
      </p:sp>
      <p:sp>
        <p:nvSpPr>
          <p:cNvPr id="101" name="شكل بيضاوي 100"/>
          <p:cNvSpPr/>
          <p:nvPr/>
        </p:nvSpPr>
        <p:spPr>
          <a:xfrm>
            <a:off x="2928926" y="5572140"/>
            <a:ext cx="2714644" cy="100013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b="1" dirty="0" smtClean="0"/>
              <a:t>ملفات</a:t>
            </a:r>
          </a:p>
          <a:p>
            <a:pPr algn="ctr"/>
            <a:r>
              <a:rPr lang="ar-SA" b="1" dirty="0" smtClean="0"/>
              <a:t>المستندات الأصلية</a:t>
            </a:r>
            <a:endParaRPr lang="ar-SA" b="1" dirty="0"/>
          </a:p>
        </p:txBody>
      </p:sp>
      <p:sp>
        <p:nvSpPr>
          <p:cNvPr id="113" name="مستطيل 112"/>
          <p:cNvSpPr/>
          <p:nvPr/>
        </p:nvSpPr>
        <p:spPr>
          <a:xfrm>
            <a:off x="3714744" y="3143248"/>
            <a:ext cx="1571636" cy="64294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2400" b="1" dirty="0" smtClean="0"/>
              <a:t>اليوميات</a:t>
            </a:r>
            <a:r>
              <a:rPr lang="ar-SA" dirty="0" smtClean="0"/>
              <a:t> </a:t>
            </a:r>
            <a:endParaRPr lang="ar-SA" dirty="0"/>
          </a:p>
        </p:txBody>
      </p:sp>
      <p:sp>
        <p:nvSpPr>
          <p:cNvPr id="119" name="مستطيل 118"/>
          <p:cNvSpPr/>
          <p:nvPr/>
        </p:nvSpPr>
        <p:spPr>
          <a:xfrm>
            <a:off x="3714744" y="4071942"/>
            <a:ext cx="1571636" cy="35719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2400" b="1" dirty="0" smtClean="0"/>
              <a:t>الأستاذ</a:t>
            </a:r>
            <a:endParaRPr lang="ar-SA" sz="2400" b="1" dirty="0"/>
          </a:p>
        </p:txBody>
      </p:sp>
      <p:sp>
        <p:nvSpPr>
          <p:cNvPr id="120" name="مستطيل 119"/>
          <p:cNvSpPr/>
          <p:nvPr/>
        </p:nvSpPr>
        <p:spPr>
          <a:xfrm>
            <a:off x="3714744" y="4786322"/>
            <a:ext cx="1500198" cy="28575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2000" b="1" dirty="0" smtClean="0"/>
              <a:t>ميزان</a:t>
            </a:r>
            <a:r>
              <a:rPr lang="ar-SA" b="1" dirty="0" smtClean="0"/>
              <a:t> </a:t>
            </a:r>
            <a:r>
              <a:rPr lang="ar-SA" sz="2000" b="1" dirty="0" smtClean="0"/>
              <a:t>المراجعة</a:t>
            </a:r>
            <a:endParaRPr lang="ar-SA" sz="2000" b="1" dirty="0"/>
          </a:p>
        </p:txBody>
      </p:sp>
      <p:cxnSp>
        <p:nvCxnSpPr>
          <p:cNvPr id="124" name="رابط كسهم مستقيم 123"/>
          <p:cNvCxnSpPr>
            <a:endCxn id="113" idx="3"/>
          </p:cNvCxnSpPr>
          <p:nvPr/>
        </p:nvCxnSpPr>
        <p:spPr>
          <a:xfrm rot="10800000" flipV="1">
            <a:off x="5286380" y="3428999"/>
            <a:ext cx="1428760" cy="3572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26" name="رابط كسهم مستقيم 125"/>
          <p:cNvCxnSpPr>
            <a:stCxn id="113" idx="2"/>
            <a:endCxn id="119" idx="0"/>
          </p:cNvCxnSpPr>
          <p:nvPr/>
        </p:nvCxnSpPr>
        <p:spPr>
          <a:xfrm rot="5400000">
            <a:off x="4357686" y="3929066"/>
            <a:ext cx="285752"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28" name="رابط كسهم مستقيم 127"/>
          <p:cNvCxnSpPr/>
          <p:nvPr/>
        </p:nvCxnSpPr>
        <p:spPr>
          <a:xfrm rot="5400000">
            <a:off x="4287041" y="4642653"/>
            <a:ext cx="285754"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31" name="رابط مستقيم 130"/>
          <p:cNvCxnSpPr>
            <a:stCxn id="120" idx="1"/>
          </p:cNvCxnSpPr>
          <p:nvPr/>
        </p:nvCxnSpPr>
        <p:spPr>
          <a:xfrm rot="10800000">
            <a:off x="2143108" y="4929198"/>
            <a:ext cx="1571636"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133" name="رابط كسهم مستقيم 132"/>
          <p:cNvCxnSpPr/>
          <p:nvPr/>
        </p:nvCxnSpPr>
        <p:spPr>
          <a:xfrm rot="5400000" flipH="1" flipV="1">
            <a:off x="1858150" y="4643446"/>
            <a:ext cx="570710" cy="79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36" name="مربع نص 135"/>
          <p:cNvSpPr txBox="1"/>
          <p:nvPr/>
        </p:nvSpPr>
        <p:spPr>
          <a:xfrm>
            <a:off x="6786578" y="3071810"/>
            <a:ext cx="1714512" cy="1631216"/>
          </a:xfrm>
          <a:prstGeom prst="rect">
            <a:avLst/>
          </a:prstGeom>
          <a:noFill/>
        </p:spPr>
        <p:txBody>
          <a:bodyPr wrap="square" rtlCol="1">
            <a:spAutoFit/>
          </a:bodyPr>
          <a:lstStyle/>
          <a:p>
            <a:pPr algn="ctr"/>
            <a:r>
              <a:rPr lang="ar-SA" sz="2000" b="1" dirty="0" smtClean="0">
                <a:solidFill>
                  <a:schemeClr val="lt1"/>
                </a:solidFill>
              </a:rPr>
              <a:t>المستندات الأصلية</a:t>
            </a:r>
          </a:p>
          <a:p>
            <a:pPr algn="ctr"/>
            <a:r>
              <a:rPr lang="ar-SA" sz="2000" b="1" dirty="0" smtClean="0">
                <a:solidFill>
                  <a:schemeClr val="lt1"/>
                </a:solidFill>
              </a:rPr>
              <a:t>( فواتير المبيعات </a:t>
            </a:r>
          </a:p>
          <a:p>
            <a:pPr algn="ctr"/>
            <a:r>
              <a:rPr lang="ar-SA" sz="2000" b="1" dirty="0" smtClean="0">
                <a:solidFill>
                  <a:schemeClr val="lt1"/>
                </a:solidFill>
              </a:rPr>
              <a:t>  فواتير المشتريات</a:t>
            </a:r>
          </a:p>
          <a:p>
            <a:pPr algn="ctr"/>
            <a:r>
              <a:rPr lang="ar-SA" sz="2000" b="1" dirty="0" smtClean="0">
                <a:solidFill>
                  <a:schemeClr val="lt1"/>
                </a:solidFill>
              </a:rPr>
              <a:t>إيصالات النقدية </a:t>
            </a:r>
            <a:r>
              <a:rPr lang="ar-SA" sz="2000" dirty="0" smtClean="0">
                <a:solidFill>
                  <a:schemeClr val="lt1"/>
                </a:solidFill>
              </a:rPr>
              <a:t>)</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 presetClass="entr" presetSubtype="16" fill="hold" grpId="0" nodeType="clickEffect">
                                  <p:stCondLst>
                                    <p:cond delay="0"/>
                                  </p:stCondLst>
                                  <p:childTnLst>
                                    <p:set>
                                      <p:cBhvr>
                                        <p:cTn id="12" dur="1" fill="hold">
                                          <p:stCondLst>
                                            <p:cond delay="0"/>
                                          </p:stCondLst>
                                        </p:cTn>
                                        <p:tgtEl>
                                          <p:spTgt spid="83"/>
                                        </p:tgtEl>
                                        <p:attrNameLst>
                                          <p:attrName>style.visibility</p:attrName>
                                        </p:attrNameLst>
                                      </p:cBhvr>
                                      <p:to>
                                        <p:strVal val="visible"/>
                                      </p:to>
                                    </p:set>
                                    <p:animEffect transition="in" filter="box(in)">
                                      <p:cBhvr>
                                        <p:cTn id="13" dur="500"/>
                                        <p:tgtEl>
                                          <p:spTgt spid="83"/>
                                        </p:tgtEl>
                                      </p:cBhvr>
                                    </p:animEffect>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grpId="0" nodeType="clickEffect">
                                  <p:stCondLst>
                                    <p:cond delay="0"/>
                                  </p:stCondLst>
                                  <p:childTnLst>
                                    <p:set>
                                      <p:cBhvr>
                                        <p:cTn id="17" dur="1" fill="hold">
                                          <p:stCondLst>
                                            <p:cond delay="0"/>
                                          </p:stCondLst>
                                        </p:cTn>
                                        <p:tgtEl>
                                          <p:spTgt spid="136"/>
                                        </p:tgtEl>
                                        <p:attrNameLst>
                                          <p:attrName>style.visibility</p:attrName>
                                        </p:attrNameLst>
                                      </p:cBhvr>
                                      <p:to>
                                        <p:strVal val="visible"/>
                                      </p:to>
                                    </p:set>
                                    <p:anim calcmode="lin" valueType="num">
                                      <p:cBhvr additive="base">
                                        <p:cTn id="18" dur="500" fill="hold"/>
                                        <p:tgtEl>
                                          <p:spTgt spid="136"/>
                                        </p:tgtEl>
                                        <p:attrNameLst>
                                          <p:attrName>ppt_x</p:attrName>
                                        </p:attrNameLst>
                                      </p:cBhvr>
                                      <p:tavLst>
                                        <p:tav tm="0">
                                          <p:val>
                                            <p:strVal val="#ppt_x"/>
                                          </p:val>
                                        </p:tav>
                                        <p:tav tm="100000">
                                          <p:val>
                                            <p:strVal val="#ppt_x"/>
                                          </p:val>
                                        </p:tav>
                                      </p:tavLst>
                                    </p:anim>
                                    <p:anim calcmode="lin" valueType="num">
                                      <p:cBhvr additive="base">
                                        <p:cTn id="19" dur="500" fill="hold"/>
                                        <p:tgtEl>
                                          <p:spTgt spid="136"/>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grpId="0" nodeType="clickEffect">
                                  <p:stCondLst>
                                    <p:cond delay="0"/>
                                  </p:stCondLst>
                                  <p:childTnLst>
                                    <p:set>
                                      <p:cBhvr>
                                        <p:cTn id="23" dur="1" fill="hold">
                                          <p:stCondLst>
                                            <p:cond delay="0"/>
                                          </p:stCondLst>
                                        </p:cTn>
                                        <p:tgtEl>
                                          <p:spTgt spid="82"/>
                                        </p:tgtEl>
                                        <p:attrNameLst>
                                          <p:attrName>style.visibility</p:attrName>
                                        </p:attrNameLst>
                                      </p:cBhvr>
                                      <p:to>
                                        <p:strVal val="visible"/>
                                      </p:to>
                                    </p:set>
                                    <p:anim calcmode="lin" valueType="num">
                                      <p:cBhvr additive="base">
                                        <p:cTn id="24" dur="500" fill="hold"/>
                                        <p:tgtEl>
                                          <p:spTgt spid="82"/>
                                        </p:tgtEl>
                                        <p:attrNameLst>
                                          <p:attrName>ppt_x</p:attrName>
                                        </p:attrNameLst>
                                      </p:cBhvr>
                                      <p:tavLst>
                                        <p:tav tm="0">
                                          <p:val>
                                            <p:strVal val="#ppt_x"/>
                                          </p:val>
                                        </p:tav>
                                        <p:tav tm="100000">
                                          <p:val>
                                            <p:strVal val="#ppt_x"/>
                                          </p:val>
                                        </p:tav>
                                      </p:tavLst>
                                    </p:anim>
                                    <p:anim calcmode="lin" valueType="num">
                                      <p:cBhvr additive="base">
                                        <p:cTn id="25" dur="500" fill="hold"/>
                                        <p:tgtEl>
                                          <p:spTgt spid="82"/>
                                        </p:tgtEl>
                                        <p:attrNameLst>
                                          <p:attrName>ppt_y</p:attrName>
                                        </p:attrNameLst>
                                      </p:cBhvr>
                                      <p:tavLst>
                                        <p:tav tm="0">
                                          <p:val>
                                            <p:strVal val="1+#ppt_h/2"/>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 presetClass="entr" presetSubtype="4" fill="hold" grpId="0" nodeType="clickEffect">
                                  <p:stCondLst>
                                    <p:cond delay="0"/>
                                  </p:stCondLst>
                                  <p:childTnLst>
                                    <p:set>
                                      <p:cBhvr>
                                        <p:cTn id="29" dur="1" fill="hold">
                                          <p:stCondLst>
                                            <p:cond delay="0"/>
                                          </p:stCondLst>
                                        </p:cTn>
                                        <p:tgtEl>
                                          <p:spTgt spid="87"/>
                                        </p:tgtEl>
                                        <p:attrNameLst>
                                          <p:attrName>style.visibility</p:attrName>
                                        </p:attrNameLst>
                                      </p:cBhvr>
                                      <p:to>
                                        <p:strVal val="visible"/>
                                      </p:to>
                                    </p:set>
                                    <p:anim calcmode="lin" valueType="num">
                                      <p:cBhvr additive="base">
                                        <p:cTn id="30" dur="500" fill="hold"/>
                                        <p:tgtEl>
                                          <p:spTgt spid="87"/>
                                        </p:tgtEl>
                                        <p:attrNameLst>
                                          <p:attrName>ppt_x</p:attrName>
                                        </p:attrNameLst>
                                      </p:cBhvr>
                                      <p:tavLst>
                                        <p:tav tm="0">
                                          <p:val>
                                            <p:strVal val="#ppt_x"/>
                                          </p:val>
                                        </p:tav>
                                        <p:tav tm="100000">
                                          <p:val>
                                            <p:strVal val="#ppt_x"/>
                                          </p:val>
                                        </p:tav>
                                      </p:tavLst>
                                    </p:anim>
                                    <p:anim calcmode="lin" valueType="num">
                                      <p:cBhvr additive="base">
                                        <p:cTn id="31" dur="500" fill="hold"/>
                                        <p:tgtEl>
                                          <p:spTgt spid="87"/>
                                        </p:tgtEl>
                                        <p:attrNameLst>
                                          <p:attrName>ppt_y</p:attrName>
                                        </p:attrNameLst>
                                      </p:cBhvr>
                                      <p:tavLst>
                                        <p:tav tm="0">
                                          <p:val>
                                            <p:strVal val="1+#ppt_h/2"/>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2" presetClass="entr" presetSubtype="4" fill="hold" grpId="0" nodeType="clickEffect">
                                  <p:stCondLst>
                                    <p:cond delay="0"/>
                                  </p:stCondLst>
                                  <p:childTnLst>
                                    <p:set>
                                      <p:cBhvr>
                                        <p:cTn id="35" dur="1" fill="hold">
                                          <p:stCondLst>
                                            <p:cond delay="0"/>
                                          </p:stCondLst>
                                        </p:cTn>
                                        <p:tgtEl>
                                          <p:spTgt spid="113"/>
                                        </p:tgtEl>
                                        <p:attrNameLst>
                                          <p:attrName>style.visibility</p:attrName>
                                        </p:attrNameLst>
                                      </p:cBhvr>
                                      <p:to>
                                        <p:strVal val="visible"/>
                                      </p:to>
                                    </p:set>
                                    <p:anim calcmode="lin" valueType="num">
                                      <p:cBhvr additive="base">
                                        <p:cTn id="36" dur="500" fill="hold"/>
                                        <p:tgtEl>
                                          <p:spTgt spid="113"/>
                                        </p:tgtEl>
                                        <p:attrNameLst>
                                          <p:attrName>ppt_x</p:attrName>
                                        </p:attrNameLst>
                                      </p:cBhvr>
                                      <p:tavLst>
                                        <p:tav tm="0">
                                          <p:val>
                                            <p:strVal val="#ppt_x"/>
                                          </p:val>
                                        </p:tav>
                                        <p:tav tm="100000">
                                          <p:val>
                                            <p:strVal val="#ppt_x"/>
                                          </p:val>
                                        </p:tav>
                                      </p:tavLst>
                                    </p:anim>
                                    <p:anim calcmode="lin" valueType="num">
                                      <p:cBhvr additive="base">
                                        <p:cTn id="37" dur="500" fill="hold"/>
                                        <p:tgtEl>
                                          <p:spTgt spid="113"/>
                                        </p:tgtEl>
                                        <p:attrNameLst>
                                          <p:attrName>ppt_y</p:attrName>
                                        </p:attrNameLst>
                                      </p:cBhvr>
                                      <p:tavLst>
                                        <p:tav tm="0">
                                          <p:val>
                                            <p:strVal val="1+#ppt_h/2"/>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2" presetClass="entr" presetSubtype="4" fill="hold" grpId="0" nodeType="clickEffect">
                                  <p:stCondLst>
                                    <p:cond delay="0"/>
                                  </p:stCondLst>
                                  <p:childTnLst>
                                    <p:set>
                                      <p:cBhvr>
                                        <p:cTn id="41" dur="1" fill="hold">
                                          <p:stCondLst>
                                            <p:cond delay="0"/>
                                          </p:stCondLst>
                                        </p:cTn>
                                        <p:tgtEl>
                                          <p:spTgt spid="119"/>
                                        </p:tgtEl>
                                        <p:attrNameLst>
                                          <p:attrName>style.visibility</p:attrName>
                                        </p:attrNameLst>
                                      </p:cBhvr>
                                      <p:to>
                                        <p:strVal val="visible"/>
                                      </p:to>
                                    </p:set>
                                    <p:anim calcmode="lin" valueType="num">
                                      <p:cBhvr additive="base">
                                        <p:cTn id="42" dur="500" fill="hold"/>
                                        <p:tgtEl>
                                          <p:spTgt spid="119"/>
                                        </p:tgtEl>
                                        <p:attrNameLst>
                                          <p:attrName>ppt_x</p:attrName>
                                        </p:attrNameLst>
                                      </p:cBhvr>
                                      <p:tavLst>
                                        <p:tav tm="0">
                                          <p:val>
                                            <p:strVal val="#ppt_x"/>
                                          </p:val>
                                        </p:tav>
                                        <p:tav tm="100000">
                                          <p:val>
                                            <p:strVal val="#ppt_x"/>
                                          </p:val>
                                        </p:tav>
                                      </p:tavLst>
                                    </p:anim>
                                    <p:anim calcmode="lin" valueType="num">
                                      <p:cBhvr additive="base">
                                        <p:cTn id="43" dur="500" fill="hold"/>
                                        <p:tgtEl>
                                          <p:spTgt spid="119"/>
                                        </p:tgtEl>
                                        <p:attrNameLst>
                                          <p:attrName>ppt_y</p:attrName>
                                        </p:attrNameLst>
                                      </p:cBhvr>
                                      <p:tavLst>
                                        <p:tav tm="0">
                                          <p:val>
                                            <p:strVal val="1+#ppt_h/2"/>
                                          </p:val>
                                        </p:tav>
                                        <p:tav tm="100000">
                                          <p:val>
                                            <p:strVal val="#ppt_y"/>
                                          </p:val>
                                        </p:tav>
                                      </p:tavLst>
                                    </p:anim>
                                  </p:childTnLst>
                                </p:cTn>
                              </p:par>
                            </p:childTnLst>
                          </p:cTn>
                        </p:par>
                      </p:childTnLst>
                    </p:cTn>
                  </p:par>
                  <p:par>
                    <p:cTn id="44" fill="hold">
                      <p:stCondLst>
                        <p:cond delay="indefinite"/>
                      </p:stCondLst>
                      <p:childTnLst>
                        <p:par>
                          <p:cTn id="45" fill="hold">
                            <p:stCondLst>
                              <p:cond delay="0"/>
                            </p:stCondLst>
                            <p:childTnLst>
                              <p:par>
                                <p:cTn id="46" presetID="2" presetClass="entr" presetSubtype="4" fill="hold" grpId="0" nodeType="clickEffect">
                                  <p:stCondLst>
                                    <p:cond delay="0"/>
                                  </p:stCondLst>
                                  <p:childTnLst>
                                    <p:set>
                                      <p:cBhvr>
                                        <p:cTn id="47" dur="1" fill="hold">
                                          <p:stCondLst>
                                            <p:cond delay="0"/>
                                          </p:stCondLst>
                                        </p:cTn>
                                        <p:tgtEl>
                                          <p:spTgt spid="120"/>
                                        </p:tgtEl>
                                        <p:attrNameLst>
                                          <p:attrName>style.visibility</p:attrName>
                                        </p:attrNameLst>
                                      </p:cBhvr>
                                      <p:to>
                                        <p:strVal val="visible"/>
                                      </p:to>
                                    </p:set>
                                    <p:anim calcmode="lin" valueType="num">
                                      <p:cBhvr additive="base">
                                        <p:cTn id="48" dur="500" fill="hold"/>
                                        <p:tgtEl>
                                          <p:spTgt spid="120"/>
                                        </p:tgtEl>
                                        <p:attrNameLst>
                                          <p:attrName>ppt_x</p:attrName>
                                        </p:attrNameLst>
                                      </p:cBhvr>
                                      <p:tavLst>
                                        <p:tav tm="0">
                                          <p:val>
                                            <p:strVal val="#ppt_x"/>
                                          </p:val>
                                        </p:tav>
                                        <p:tav tm="100000">
                                          <p:val>
                                            <p:strVal val="#ppt_x"/>
                                          </p:val>
                                        </p:tav>
                                      </p:tavLst>
                                    </p:anim>
                                    <p:anim calcmode="lin" valueType="num">
                                      <p:cBhvr additive="base">
                                        <p:cTn id="49" dur="500" fill="hold"/>
                                        <p:tgtEl>
                                          <p:spTgt spid="120"/>
                                        </p:tgtEl>
                                        <p:attrNameLst>
                                          <p:attrName>ppt_y</p:attrName>
                                        </p:attrNameLst>
                                      </p:cBhvr>
                                      <p:tavLst>
                                        <p:tav tm="0">
                                          <p:val>
                                            <p:strVal val="1+#ppt_h/2"/>
                                          </p:val>
                                        </p:tav>
                                        <p:tav tm="100000">
                                          <p:val>
                                            <p:strVal val="#ppt_y"/>
                                          </p:val>
                                        </p:tav>
                                      </p:tavLst>
                                    </p:anim>
                                  </p:childTnLst>
                                </p:cTn>
                              </p:par>
                            </p:childTnLst>
                          </p:cTn>
                        </p:par>
                      </p:childTnLst>
                    </p:cTn>
                  </p:par>
                  <p:par>
                    <p:cTn id="50" fill="hold">
                      <p:stCondLst>
                        <p:cond delay="indefinite"/>
                      </p:stCondLst>
                      <p:childTnLst>
                        <p:par>
                          <p:cTn id="51" fill="hold">
                            <p:stCondLst>
                              <p:cond delay="0"/>
                            </p:stCondLst>
                            <p:childTnLst>
                              <p:par>
                                <p:cTn id="52" presetID="2" presetClass="entr" presetSubtype="4" fill="hold" grpId="0" nodeType="clickEffect">
                                  <p:stCondLst>
                                    <p:cond delay="0"/>
                                  </p:stCondLst>
                                  <p:childTnLst>
                                    <p:set>
                                      <p:cBhvr>
                                        <p:cTn id="53" dur="1" fill="hold">
                                          <p:stCondLst>
                                            <p:cond delay="0"/>
                                          </p:stCondLst>
                                        </p:cTn>
                                        <p:tgtEl>
                                          <p:spTgt spid="99"/>
                                        </p:tgtEl>
                                        <p:attrNameLst>
                                          <p:attrName>style.visibility</p:attrName>
                                        </p:attrNameLst>
                                      </p:cBhvr>
                                      <p:to>
                                        <p:strVal val="visible"/>
                                      </p:to>
                                    </p:set>
                                    <p:anim calcmode="lin" valueType="num">
                                      <p:cBhvr additive="base">
                                        <p:cTn id="54" dur="500" fill="hold"/>
                                        <p:tgtEl>
                                          <p:spTgt spid="99"/>
                                        </p:tgtEl>
                                        <p:attrNameLst>
                                          <p:attrName>ppt_x</p:attrName>
                                        </p:attrNameLst>
                                      </p:cBhvr>
                                      <p:tavLst>
                                        <p:tav tm="0">
                                          <p:val>
                                            <p:strVal val="#ppt_x"/>
                                          </p:val>
                                        </p:tav>
                                        <p:tav tm="100000">
                                          <p:val>
                                            <p:strVal val="#ppt_x"/>
                                          </p:val>
                                        </p:tav>
                                      </p:tavLst>
                                    </p:anim>
                                    <p:anim calcmode="lin" valueType="num">
                                      <p:cBhvr additive="base">
                                        <p:cTn id="55" dur="500" fill="hold"/>
                                        <p:tgtEl>
                                          <p:spTgt spid="99"/>
                                        </p:tgtEl>
                                        <p:attrNameLst>
                                          <p:attrName>ppt_y</p:attrName>
                                        </p:attrNameLst>
                                      </p:cBhvr>
                                      <p:tavLst>
                                        <p:tav tm="0">
                                          <p:val>
                                            <p:strVal val="1+#ppt_h/2"/>
                                          </p:val>
                                        </p:tav>
                                        <p:tav tm="100000">
                                          <p:val>
                                            <p:strVal val="#ppt_y"/>
                                          </p:val>
                                        </p:tav>
                                      </p:tavLst>
                                    </p:anim>
                                  </p:childTnLst>
                                </p:cTn>
                              </p:par>
                            </p:childTnLst>
                          </p:cTn>
                        </p:par>
                      </p:childTnLst>
                    </p:cTn>
                  </p:par>
                  <p:par>
                    <p:cTn id="56" fill="hold">
                      <p:stCondLst>
                        <p:cond delay="indefinite"/>
                      </p:stCondLst>
                      <p:childTnLst>
                        <p:par>
                          <p:cTn id="57" fill="hold">
                            <p:stCondLst>
                              <p:cond delay="0"/>
                            </p:stCondLst>
                            <p:childTnLst>
                              <p:par>
                                <p:cTn id="58" presetID="2" presetClass="entr" presetSubtype="4" fill="hold" grpId="0" nodeType="clickEffect">
                                  <p:stCondLst>
                                    <p:cond delay="0"/>
                                  </p:stCondLst>
                                  <p:childTnLst>
                                    <p:set>
                                      <p:cBhvr>
                                        <p:cTn id="59" dur="1" fill="hold">
                                          <p:stCondLst>
                                            <p:cond delay="0"/>
                                          </p:stCondLst>
                                        </p:cTn>
                                        <p:tgtEl>
                                          <p:spTgt spid="84"/>
                                        </p:tgtEl>
                                        <p:attrNameLst>
                                          <p:attrName>style.visibility</p:attrName>
                                        </p:attrNameLst>
                                      </p:cBhvr>
                                      <p:to>
                                        <p:strVal val="visible"/>
                                      </p:to>
                                    </p:set>
                                    <p:anim calcmode="lin" valueType="num">
                                      <p:cBhvr additive="base">
                                        <p:cTn id="60" dur="500" fill="hold"/>
                                        <p:tgtEl>
                                          <p:spTgt spid="84"/>
                                        </p:tgtEl>
                                        <p:attrNameLst>
                                          <p:attrName>ppt_x</p:attrName>
                                        </p:attrNameLst>
                                      </p:cBhvr>
                                      <p:tavLst>
                                        <p:tav tm="0">
                                          <p:val>
                                            <p:strVal val="#ppt_x"/>
                                          </p:val>
                                        </p:tav>
                                        <p:tav tm="100000">
                                          <p:val>
                                            <p:strVal val="#ppt_x"/>
                                          </p:val>
                                        </p:tav>
                                      </p:tavLst>
                                    </p:anim>
                                    <p:anim calcmode="lin" valueType="num">
                                      <p:cBhvr additive="base">
                                        <p:cTn id="61" dur="500" fill="hold"/>
                                        <p:tgtEl>
                                          <p:spTgt spid="84"/>
                                        </p:tgtEl>
                                        <p:attrNameLst>
                                          <p:attrName>ppt_y</p:attrName>
                                        </p:attrNameLst>
                                      </p:cBhvr>
                                      <p:tavLst>
                                        <p:tav tm="0">
                                          <p:val>
                                            <p:strVal val="1+#ppt_h/2"/>
                                          </p:val>
                                        </p:tav>
                                        <p:tav tm="100000">
                                          <p:val>
                                            <p:strVal val="#ppt_y"/>
                                          </p:val>
                                        </p:tav>
                                      </p:tavLst>
                                    </p:anim>
                                  </p:childTnLst>
                                </p:cTn>
                              </p:par>
                            </p:childTnLst>
                          </p:cTn>
                        </p:par>
                      </p:childTnLst>
                    </p:cTn>
                  </p:par>
                  <p:par>
                    <p:cTn id="62" fill="hold">
                      <p:stCondLst>
                        <p:cond delay="indefinite"/>
                      </p:stCondLst>
                      <p:childTnLst>
                        <p:par>
                          <p:cTn id="63" fill="hold">
                            <p:stCondLst>
                              <p:cond delay="0"/>
                            </p:stCondLst>
                            <p:childTnLst>
                              <p:par>
                                <p:cTn id="64" presetID="2" presetClass="entr" presetSubtype="4" fill="hold" grpId="0" nodeType="clickEffect">
                                  <p:stCondLst>
                                    <p:cond delay="0"/>
                                  </p:stCondLst>
                                  <p:childTnLst>
                                    <p:set>
                                      <p:cBhvr>
                                        <p:cTn id="65" dur="1" fill="hold">
                                          <p:stCondLst>
                                            <p:cond delay="0"/>
                                          </p:stCondLst>
                                        </p:cTn>
                                        <p:tgtEl>
                                          <p:spTgt spid="101"/>
                                        </p:tgtEl>
                                        <p:attrNameLst>
                                          <p:attrName>style.visibility</p:attrName>
                                        </p:attrNameLst>
                                      </p:cBhvr>
                                      <p:to>
                                        <p:strVal val="visible"/>
                                      </p:to>
                                    </p:set>
                                    <p:anim calcmode="lin" valueType="num">
                                      <p:cBhvr additive="base">
                                        <p:cTn id="66" dur="500" fill="hold"/>
                                        <p:tgtEl>
                                          <p:spTgt spid="101"/>
                                        </p:tgtEl>
                                        <p:attrNameLst>
                                          <p:attrName>ppt_x</p:attrName>
                                        </p:attrNameLst>
                                      </p:cBhvr>
                                      <p:tavLst>
                                        <p:tav tm="0">
                                          <p:val>
                                            <p:strVal val="#ppt_x"/>
                                          </p:val>
                                        </p:tav>
                                        <p:tav tm="100000">
                                          <p:val>
                                            <p:strVal val="#ppt_x"/>
                                          </p:val>
                                        </p:tav>
                                      </p:tavLst>
                                    </p:anim>
                                    <p:anim calcmode="lin" valueType="num">
                                      <p:cBhvr additive="base">
                                        <p:cTn id="67" dur="500" fill="hold"/>
                                        <p:tgtEl>
                                          <p:spTgt spid="10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82" grpId="0" animBg="1"/>
      <p:bldP spid="83" grpId="0" animBg="1"/>
      <p:bldP spid="84" grpId="0" animBg="1"/>
      <p:bldP spid="87" grpId="0" animBg="1"/>
      <p:bldP spid="99" grpId="0" animBg="1"/>
      <p:bldP spid="101" grpId="0" animBg="1"/>
      <p:bldP spid="113" grpId="0" animBg="1"/>
      <p:bldP spid="119" grpId="0" animBg="1"/>
      <p:bldP spid="120" grpId="0" animBg="1"/>
      <p:bldP spid="136"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4638"/>
            <a:ext cx="8229600" cy="582594"/>
          </a:xfrm>
        </p:spPr>
        <p:txBody>
          <a:bodyPr>
            <a:normAutofit/>
          </a:bodyPr>
          <a:lstStyle/>
          <a:p>
            <a:r>
              <a:rPr lang="ar-SA" sz="2800" b="1" dirty="0" smtClean="0"/>
              <a:t>فروع المحاسبة</a:t>
            </a:r>
            <a:endParaRPr lang="ar-SA" sz="2800" b="1" dirty="0"/>
          </a:p>
        </p:txBody>
      </p:sp>
      <p:sp>
        <p:nvSpPr>
          <p:cNvPr id="3" name="عنصر نائب للمحتوى 2"/>
          <p:cNvSpPr>
            <a:spLocks noGrp="1"/>
          </p:cNvSpPr>
          <p:nvPr>
            <p:ph idx="1"/>
          </p:nvPr>
        </p:nvSpPr>
        <p:spPr>
          <a:xfrm>
            <a:off x="500034" y="928670"/>
            <a:ext cx="8229600" cy="4857784"/>
          </a:xfrm>
        </p:spPr>
        <p:txBody>
          <a:bodyPr>
            <a:normAutofit fontScale="25000" lnSpcReduction="20000"/>
          </a:bodyPr>
          <a:lstStyle/>
          <a:p>
            <a:pPr>
              <a:buNone/>
            </a:pPr>
            <a:r>
              <a:rPr lang="ar-SA" sz="8000" b="1" u="sng" dirty="0" smtClean="0"/>
              <a:t>المحاسبة الحكومية</a:t>
            </a:r>
            <a:r>
              <a:rPr lang="ar-SA" sz="6200" b="1" dirty="0" smtClean="0"/>
              <a:t>:</a:t>
            </a:r>
          </a:p>
          <a:p>
            <a:pPr algn="just">
              <a:buNone/>
            </a:pPr>
            <a:r>
              <a:rPr lang="ar-SA" sz="6200" b="1" dirty="0" smtClean="0"/>
              <a:t>     وهو الفرع الذي يدرس الأساليب والإجراءات المتبعة في الأجهزة الحكومية وكيفية إثبات تعامل الحكومة وأجهزتها في دفاتر الوحدة الحكومية سواء كإيرادات عامة أو مصروفات عامة ، كذلك إجراءات التحقيق من الصرف عن طريق الرقابة على تنفيذ الميزانية العامة في قطاعات الخدمات والأعمال0</a:t>
            </a:r>
          </a:p>
          <a:p>
            <a:pPr>
              <a:buNone/>
            </a:pPr>
            <a:r>
              <a:rPr lang="ar-SA" sz="8000" b="1" u="sng" dirty="0" smtClean="0"/>
              <a:t>محاسبة التكاليف</a:t>
            </a:r>
            <a:r>
              <a:rPr lang="ar-SA" sz="6200" b="1" dirty="0" smtClean="0"/>
              <a:t>:</a:t>
            </a:r>
          </a:p>
          <a:p>
            <a:pPr>
              <a:buNone/>
            </a:pPr>
            <a:r>
              <a:rPr lang="ar-SA" sz="6200" b="1" dirty="0" smtClean="0"/>
              <a:t>       وهذا الفرع يستخدم في اتخاذ القرارات في المشاكل العديدة التي تواجه الإدارة في المشروعات مثل:</a:t>
            </a:r>
          </a:p>
          <a:p>
            <a:pPr>
              <a:buNone/>
            </a:pPr>
            <a:r>
              <a:rPr lang="ar-SA" sz="6200" b="1" dirty="0" smtClean="0"/>
              <a:t>      - مشكلة تصنيع أجزاء من المنتجات أو شرائها من السوق0</a:t>
            </a:r>
          </a:p>
          <a:p>
            <a:pPr>
              <a:buNone/>
            </a:pPr>
            <a:r>
              <a:rPr lang="ar-SA" sz="6200" b="1" dirty="0" smtClean="0"/>
              <a:t>      - مشكلة تسعير المنتجات0</a:t>
            </a:r>
          </a:p>
          <a:p>
            <a:pPr>
              <a:buNone/>
            </a:pPr>
            <a:r>
              <a:rPr lang="ar-SA" sz="6200" b="1" dirty="0" smtClean="0"/>
              <a:t> </a:t>
            </a:r>
            <a:r>
              <a:rPr lang="ar-SA" sz="8000" b="1" u="sng" dirty="0" smtClean="0"/>
              <a:t>المحاسبة الإدارية</a:t>
            </a:r>
            <a:r>
              <a:rPr lang="ar-SA" sz="6200" b="1" dirty="0" smtClean="0"/>
              <a:t>:</a:t>
            </a:r>
          </a:p>
          <a:p>
            <a:pPr algn="just">
              <a:buNone/>
            </a:pPr>
            <a:r>
              <a:rPr lang="ar-SA" sz="6200" b="1" dirty="0" smtClean="0"/>
              <a:t>     ويرتبط هذا الفرع بالمحاسبة المالية ومحاسبة التكاليف وينصب على تحليل المعلومات المالية المستخرجة من النظام المحاسبي ووضعها في شكل يمكن الإدارة من التصرف في ظل رؤية واضحة ، ويتيح لها متابعة مجريات الأمور والحكم على سير المنشأة0</a:t>
            </a:r>
          </a:p>
          <a:p>
            <a:pPr algn="just">
              <a:buNone/>
            </a:pPr>
            <a:r>
              <a:rPr lang="ar-SA" sz="8000" b="1" u="sng" dirty="0" smtClean="0"/>
              <a:t>المحاسبة الضريبية</a:t>
            </a:r>
            <a:r>
              <a:rPr lang="ar-SA" sz="6200" b="1" dirty="0" smtClean="0"/>
              <a:t>:</a:t>
            </a:r>
          </a:p>
          <a:p>
            <a:pPr algn="just">
              <a:buNone/>
            </a:pPr>
            <a:r>
              <a:rPr lang="ar-SA" sz="6200" b="1" dirty="0" smtClean="0"/>
              <a:t>      تختص بحساب الدخل الخاضع للضريبة في ضوء القوانين السائدة وإعداد الإقرارات الضريبية للممولين0</a:t>
            </a:r>
          </a:p>
          <a:p>
            <a:pPr algn="just">
              <a:buNone/>
            </a:pPr>
            <a:endParaRPr lang="ar-SA" sz="900" b="1" dirty="0" smtClean="0"/>
          </a:p>
          <a:p>
            <a:pPr>
              <a:buNone/>
            </a:pPr>
            <a:r>
              <a:rPr lang="ar-SA" sz="2000" b="1" dirty="0" smtClean="0"/>
              <a:t>    </a:t>
            </a:r>
          </a:p>
          <a:p>
            <a:pPr algn="just">
              <a:buNone/>
            </a:pPr>
            <a:endParaRPr lang="ar-SA" sz="3600" dirty="0" smtClean="0"/>
          </a:p>
        </p:txBody>
      </p:sp>
    </p:spTree>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style>
          <a:lnRef idx="2">
            <a:schemeClr val="accent2">
              <a:shade val="50000"/>
            </a:schemeClr>
          </a:lnRef>
          <a:fillRef idx="1">
            <a:schemeClr val="accent2"/>
          </a:fillRef>
          <a:effectRef idx="0">
            <a:schemeClr val="accent2"/>
          </a:effectRef>
          <a:fontRef idx="minor">
            <a:schemeClr val="lt1"/>
          </a:fontRef>
        </p:style>
        <p:txBody>
          <a:bodyPr>
            <a:normAutofit fontScale="90000"/>
          </a:bodyPr>
          <a:lstStyle/>
          <a:p>
            <a:r>
              <a:rPr lang="ar-SA" sz="2400" b="1" dirty="0" smtClean="0"/>
              <a:t>الأسبوع الثاني</a:t>
            </a:r>
            <a:br>
              <a:rPr lang="ar-SA" sz="2400" b="1" dirty="0" smtClean="0"/>
            </a:br>
            <a:r>
              <a:rPr lang="ar-SA" sz="2400" b="1" dirty="0" smtClean="0"/>
              <a:t>الباب الثاني</a:t>
            </a:r>
            <a:br>
              <a:rPr lang="ar-SA" sz="2400" b="1" dirty="0" smtClean="0"/>
            </a:br>
            <a:r>
              <a:rPr lang="ar-SA" sz="2400" b="1" dirty="0" smtClean="0"/>
              <a:t>قاعدة القيد المزدوج وتحليل المعاملات المالية</a:t>
            </a:r>
            <a:endParaRPr lang="ar-SA" sz="2400" b="1" dirty="0"/>
          </a:p>
        </p:txBody>
      </p:sp>
      <p:sp>
        <p:nvSpPr>
          <p:cNvPr id="3" name="عنصر نائب للمحتوى 2"/>
          <p:cNvSpPr>
            <a:spLocks noGrp="1"/>
          </p:cNvSpPr>
          <p:nvPr>
            <p:ph idx="1"/>
          </p:nvPr>
        </p:nvSpPr>
        <p:spPr>
          <a:xfrm>
            <a:off x="428596" y="1500174"/>
            <a:ext cx="8229600" cy="4840303"/>
          </a:xfrm>
        </p:spPr>
        <p:txBody>
          <a:bodyPr>
            <a:normAutofit/>
          </a:bodyPr>
          <a:lstStyle/>
          <a:p>
            <a:pPr>
              <a:buNone/>
            </a:pPr>
            <a:r>
              <a:rPr lang="ar-SA" sz="2400" b="1" u="sng" dirty="0" smtClean="0"/>
              <a:t>قاعدة القيد المزدوج</a:t>
            </a:r>
            <a:r>
              <a:rPr lang="ar-SA" sz="2400" dirty="0" smtClean="0"/>
              <a:t>:</a:t>
            </a:r>
          </a:p>
          <a:p>
            <a:pPr>
              <a:buNone/>
            </a:pPr>
            <a:r>
              <a:rPr lang="ar-SA" sz="1800" b="1" dirty="0" smtClean="0"/>
              <a:t>المحاسبة بالقيد المزدوج تأخذ في الحسبان الحقيقة التالية</a:t>
            </a:r>
            <a:r>
              <a:rPr lang="ar-SA" sz="2400" b="1" dirty="0" smtClean="0"/>
              <a:t>:</a:t>
            </a:r>
          </a:p>
          <a:p>
            <a:pPr algn="just">
              <a:buNone/>
            </a:pPr>
            <a:r>
              <a:rPr lang="ar-SA" sz="2000" b="1" dirty="0" smtClean="0"/>
              <a:t>     </a:t>
            </a:r>
            <a:r>
              <a:rPr lang="ar-SA" sz="1800" b="1" dirty="0" smtClean="0"/>
              <a:t>إن كل عملية تبادل مالية ماهي إلا إنتقال قيمة بين طرف يستلم أو يأخذ هذه القيمة وطرف آخر يعطي أن يسلم هذه القيمة0  </a:t>
            </a:r>
          </a:p>
          <a:p>
            <a:pPr algn="just">
              <a:buNone/>
            </a:pPr>
            <a:r>
              <a:rPr lang="ar-SA" sz="1800" b="1" dirty="0" smtClean="0"/>
              <a:t>    والمحاسبة بالقيد المزدوج تتطلب إثبات طرفي هذه العملية في دفاتر المحاسبة بتحليل كل عملية إلى طرفيها المدين والدائن وتكون القيمة مطلوبة من الحساب الذي أخذ إلى الحساب الذي أعطى ، أي تكون القيمة مطلوبة من الطرف أو الحساب المدين إلى الطرف أو الحساب الدائن ، وقد إصطلح المحاسبون على إثبات ذلك في شكل قيود كالآتي</a:t>
            </a:r>
            <a:r>
              <a:rPr lang="ar-SA" sz="2000" b="1" dirty="0" smtClean="0"/>
              <a:t>:</a:t>
            </a:r>
            <a:r>
              <a:rPr lang="ar-SA" sz="2400" b="1" dirty="0" smtClean="0"/>
              <a:t>-</a:t>
            </a:r>
          </a:p>
          <a:p>
            <a:pPr>
              <a:buNone/>
            </a:pPr>
            <a:r>
              <a:rPr lang="ar-SA" sz="1800" b="1" dirty="0" smtClean="0"/>
              <a:t>     (منه – مدين) ، ( له - دائن)</a:t>
            </a:r>
          </a:p>
          <a:p>
            <a:r>
              <a:rPr lang="ar-SA" sz="1800" b="1" dirty="0" smtClean="0"/>
              <a:t>مطلوب من حساب المدين (الطرف الآخذ)0</a:t>
            </a:r>
          </a:p>
          <a:p>
            <a:r>
              <a:rPr lang="ar-SA" sz="1800" b="1" dirty="0" smtClean="0"/>
              <a:t>مطلوب إلى حساب الدائن (الطرف المعطى)0</a:t>
            </a:r>
          </a:p>
          <a:p>
            <a:pPr algn="just">
              <a:buNone/>
            </a:pPr>
            <a:r>
              <a:rPr lang="ar-SA" sz="1800" b="1" dirty="0" smtClean="0"/>
              <a:t>     ولتوضيح فكرة القيد المزدوج نفترض بعض عمليات المشروع ونقوم بتحليل هذه العمليات إلى طرافيها المدينة والدائنة0</a:t>
            </a:r>
          </a:p>
          <a:p>
            <a:endParaRPr lang="ar-SA" sz="1800" b="1" dirty="0"/>
          </a:p>
        </p:txBody>
      </p:sp>
    </p:spTree>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357166"/>
            <a:ext cx="8229600" cy="714380"/>
          </a:xfrm>
        </p:spPr>
        <p:txBody>
          <a:bodyPr>
            <a:normAutofit/>
          </a:bodyPr>
          <a:lstStyle/>
          <a:p>
            <a:r>
              <a:rPr lang="ar-SA" sz="2800" b="1" u="sng" dirty="0" smtClean="0"/>
              <a:t>تابع قاعدة القيد المزدوج</a:t>
            </a:r>
            <a:endParaRPr lang="ar-SA" sz="2800" dirty="0"/>
          </a:p>
        </p:txBody>
      </p:sp>
      <p:sp>
        <p:nvSpPr>
          <p:cNvPr id="3" name="عنصر نائب للمحتوى 2"/>
          <p:cNvSpPr>
            <a:spLocks noGrp="1"/>
          </p:cNvSpPr>
          <p:nvPr>
            <p:ph idx="1"/>
          </p:nvPr>
        </p:nvSpPr>
        <p:spPr>
          <a:xfrm>
            <a:off x="457200" y="1142984"/>
            <a:ext cx="8229600" cy="4983179"/>
          </a:xfrm>
        </p:spPr>
        <p:txBody>
          <a:bodyPr>
            <a:normAutofit/>
          </a:bodyPr>
          <a:lstStyle/>
          <a:p>
            <a:pPr>
              <a:buNone/>
            </a:pPr>
            <a:r>
              <a:rPr lang="ar-SA" sz="2000" b="1" u="sng" dirty="0" smtClean="0"/>
              <a:t>مثال رقم </a:t>
            </a:r>
            <a:r>
              <a:rPr lang="ar-SA" sz="2000" b="1" dirty="0" smtClean="0"/>
              <a:t>(1):</a:t>
            </a:r>
          </a:p>
          <a:p>
            <a:pPr>
              <a:buNone/>
            </a:pPr>
            <a:r>
              <a:rPr lang="ar-SA" sz="2000" b="1" dirty="0" smtClean="0"/>
              <a:t>فيما يلي بعض العمليات التي تمت في أحد المشروعات التجارية:-</a:t>
            </a:r>
          </a:p>
          <a:p>
            <a:pPr>
              <a:buNone/>
            </a:pPr>
            <a:r>
              <a:rPr lang="ar-SA" sz="2000" b="1" dirty="0" smtClean="0"/>
              <a:t>1- ابتدأ جمال أعماله التجارية برأس مال قدره 150000ج فتح بها حساباً جارياً في بنك الرجحي0</a:t>
            </a:r>
          </a:p>
          <a:p>
            <a:pPr>
              <a:buNone/>
            </a:pPr>
            <a:r>
              <a:rPr lang="ar-SA" sz="2000" b="1" dirty="0" smtClean="0"/>
              <a:t>2- سحب جمال من البنك مبلغ 3000ج أودعها خزينة المحل0</a:t>
            </a:r>
          </a:p>
          <a:p>
            <a:pPr>
              <a:buNone/>
            </a:pPr>
            <a:r>
              <a:rPr lang="ar-SA" sz="2000" b="1" dirty="0" smtClean="0"/>
              <a:t>3- اشترى سيارة للمحل بمبلغ 1200ج سددها بشيك على البنك0</a:t>
            </a:r>
          </a:p>
          <a:p>
            <a:pPr>
              <a:buNone/>
            </a:pPr>
            <a:r>
              <a:rPr lang="ar-SA" sz="2000" b="1" dirty="0" smtClean="0"/>
              <a:t>4- دفع إيجار المحل بمبلغ 200ج نقدا0</a:t>
            </a:r>
          </a:p>
          <a:p>
            <a:pPr>
              <a:buNone/>
            </a:pPr>
            <a:r>
              <a:rPr lang="ar-SA" sz="2000" b="1" dirty="0" smtClean="0"/>
              <a:t>5- اشترى بضاعة بمبلغ 5000ج بشيك على البنك0</a:t>
            </a:r>
          </a:p>
          <a:p>
            <a:pPr>
              <a:buNone/>
            </a:pPr>
            <a:r>
              <a:rPr lang="ar-SA" sz="2000" b="1" dirty="0" smtClean="0"/>
              <a:t>6- اشترى بضاعة على الحساب من شركة القدس العربية بمبلغ 16000ج0</a:t>
            </a:r>
          </a:p>
          <a:p>
            <a:pPr>
              <a:buNone/>
            </a:pPr>
            <a:r>
              <a:rPr lang="ar-SA" sz="2000" b="1" dirty="0" smtClean="0"/>
              <a:t>7- باع بضاعة على الحساب إلى شركة النضال العربية بمبلغ 20000ج0</a:t>
            </a:r>
          </a:p>
          <a:p>
            <a:pPr>
              <a:buNone/>
            </a:pPr>
            <a:r>
              <a:rPr lang="ar-SA" sz="2000" b="1" dirty="0" smtClean="0"/>
              <a:t>8- باع البضاعة نقدا إلى شركة بغداد بمبلغ 30000ج0</a:t>
            </a:r>
          </a:p>
          <a:p>
            <a:pPr>
              <a:buNone/>
            </a:pPr>
            <a:r>
              <a:rPr lang="ar-SA" sz="2000" b="1" dirty="0" smtClean="0"/>
              <a:t>9- سدد جمال المستحق عليه لشركه القدس العربية0</a:t>
            </a:r>
          </a:p>
          <a:p>
            <a:pPr>
              <a:buNone/>
            </a:pPr>
            <a:r>
              <a:rPr lang="ar-SA" sz="2000" b="1" dirty="0" smtClean="0"/>
              <a:t>10- قام جمال بتحصيل المستحق له من شركة النضال العربية0</a:t>
            </a:r>
            <a:endParaRPr lang="ar-SA" sz="2000" b="1" dirty="0"/>
          </a:p>
        </p:txBody>
      </p:sp>
    </p:spTree>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142852"/>
            <a:ext cx="8229600" cy="428628"/>
          </a:xfrm>
        </p:spPr>
        <p:txBody>
          <a:bodyPr>
            <a:noAutofit/>
          </a:bodyPr>
          <a:lstStyle/>
          <a:p>
            <a:pPr algn="r"/>
            <a:r>
              <a:rPr lang="ar-SA" sz="2400" b="1" dirty="0" smtClean="0"/>
              <a:t>  </a:t>
            </a:r>
            <a:r>
              <a:rPr lang="ar-SA" sz="2400" b="1" u="sng" dirty="0" smtClean="0"/>
              <a:t>تحليل العمليات</a:t>
            </a:r>
            <a:r>
              <a:rPr lang="ar-SA" sz="2800" dirty="0" smtClean="0"/>
              <a:t>:</a:t>
            </a:r>
            <a:endParaRPr lang="ar-SA" sz="2800" dirty="0"/>
          </a:p>
        </p:txBody>
      </p:sp>
      <p:sp>
        <p:nvSpPr>
          <p:cNvPr id="3" name="عنصر نائب للمحتوى 2"/>
          <p:cNvSpPr>
            <a:spLocks noGrp="1"/>
          </p:cNvSpPr>
          <p:nvPr>
            <p:ph idx="1"/>
          </p:nvPr>
        </p:nvSpPr>
        <p:spPr>
          <a:xfrm>
            <a:off x="457200" y="642918"/>
            <a:ext cx="8229600" cy="5483245"/>
          </a:xfrm>
        </p:spPr>
        <p:txBody>
          <a:bodyPr/>
          <a:lstStyle/>
          <a:p>
            <a:pPr>
              <a:buNone/>
            </a:pPr>
            <a:r>
              <a:rPr lang="ar-SA" sz="2400" dirty="0" smtClean="0"/>
              <a:t>وبتحليل العمليات السابقة إلى طرفيها المدينة والدائنة يتضح الآتي:-</a:t>
            </a:r>
          </a:p>
          <a:p>
            <a:pPr algn="just">
              <a:buNone/>
            </a:pPr>
            <a:r>
              <a:rPr lang="ar-SA" sz="2400" dirty="0" smtClean="0"/>
              <a:t>1- </a:t>
            </a:r>
            <a:r>
              <a:rPr lang="ar-SA" sz="1800" b="1" dirty="0" smtClean="0"/>
              <a:t>بالنسبة للعملية الأولى فإن جمال أودع مبلغ 150000ج في البنك وعلى ذلك فيكون البنك قد أخذ أو أستلم هذه القيمة ، فالبنك هو الطرف المدين في هذه العملية وجمال هو الطرف الدائن ، ومما هو جدير بالذكر فإن اسم التاجر لا يذكر في دفاتره ويفتح له حساب يمثله هو حساب رأس المال وعلى ذلك يكون حساب رأس المال هو الطرف الدائن في العملية وتصبح القيمة مطلوبة من حساب البنك إلى حساب رأس المال ويكون القيد اللازم لإثبات طرفي هذه العملية كالآتي</a:t>
            </a:r>
            <a:r>
              <a:rPr lang="ar-SA" sz="1800" dirty="0" smtClean="0"/>
              <a:t>:-</a:t>
            </a:r>
          </a:p>
          <a:p>
            <a:pPr algn="just">
              <a:buNone/>
            </a:pPr>
            <a:endParaRPr lang="ar-SA" sz="1800" dirty="0" smtClean="0"/>
          </a:p>
          <a:p>
            <a:pPr algn="just">
              <a:buNone/>
            </a:pPr>
            <a:endParaRPr lang="ar-SA" sz="1800" dirty="0" smtClean="0"/>
          </a:p>
          <a:p>
            <a:pPr algn="just">
              <a:buNone/>
            </a:pPr>
            <a:endParaRPr lang="ar-SA" sz="1800" dirty="0" smtClean="0"/>
          </a:p>
          <a:p>
            <a:pPr algn="just">
              <a:buNone/>
            </a:pPr>
            <a:endParaRPr lang="ar-SA" sz="1800" b="1" dirty="0" smtClean="0"/>
          </a:p>
          <a:p>
            <a:pPr algn="just">
              <a:buNone/>
            </a:pPr>
            <a:endParaRPr lang="ar-SA" sz="2400" dirty="0" smtClean="0"/>
          </a:p>
          <a:p>
            <a:pPr algn="just">
              <a:buNone/>
            </a:pPr>
            <a:endParaRPr lang="ar-SA" sz="2400" dirty="0" smtClean="0"/>
          </a:p>
          <a:p>
            <a:pPr algn="just">
              <a:buNone/>
            </a:pPr>
            <a:r>
              <a:rPr lang="ar-SA" sz="2400" dirty="0" smtClean="0"/>
              <a:t>2- </a:t>
            </a:r>
            <a:r>
              <a:rPr lang="ar-SA" sz="1800" b="1" dirty="0" smtClean="0"/>
              <a:t>بالنسبة للعملية الثانية تتلخص في سحب مبلغ 3000ج من البنك وإيداعها في خزينة (أو صندوق )  المحل ومعنى ذلك أن هذا المبلغ قد خرج من البنك فيكون البنك هو الطرف المعطى أو الدائن وقد دخل نفس المبلغ خزينة المحل فيكون حساب الصندوق هو الطرف الذي استلم القيمة </a:t>
            </a:r>
            <a:r>
              <a:rPr lang="ar-SA" sz="1800" b="1" dirty="0" err="1" smtClean="0"/>
              <a:t>و</a:t>
            </a:r>
            <a:r>
              <a:rPr lang="ar-SA" sz="1800" b="1" dirty="0" smtClean="0"/>
              <a:t> يكون القيد اللازم لإثبات طرفي هذه العملية كالآتي</a:t>
            </a:r>
            <a:r>
              <a:rPr lang="ar-SA" sz="1800" dirty="0" smtClean="0"/>
              <a:t>:-</a:t>
            </a:r>
          </a:p>
          <a:p>
            <a:pPr algn="just">
              <a:buNone/>
            </a:pPr>
            <a:endParaRPr lang="ar-SA" sz="1800" b="1" dirty="0" smtClean="0"/>
          </a:p>
          <a:p>
            <a:pPr algn="just">
              <a:buNone/>
            </a:pPr>
            <a:endParaRPr lang="ar-SA" sz="1800" b="1" dirty="0" smtClean="0"/>
          </a:p>
          <a:p>
            <a:pPr algn="just">
              <a:buNone/>
            </a:pPr>
            <a:endParaRPr lang="ar-SA" sz="1800" b="1" dirty="0" smtClean="0"/>
          </a:p>
        </p:txBody>
      </p:sp>
      <p:graphicFrame>
        <p:nvGraphicFramePr>
          <p:cNvPr id="4" name="جدول 3"/>
          <p:cNvGraphicFramePr>
            <a:graphicFrameLocks noGrp="1"/>
          </p:cNvGraphicFramePr>
          <p:nvPr/>
        </p:nvGraphicFramePr>
        <p:xfrm>
          <a:off x="2714612" y="2714620"/>
          <a:ext cx="5052991" cy="1828800"/>
        </p:xfrm>
        <a:graphic>
          <a:graphicData uri="http://schemas.openxmlformats.org/drawingml/2006/table">
            <a:tbl>
              <a:tblPr rtl="1" firstRow="1" bandRow="1">
                <a:tableStyleId>{5C22544A-7EE6-4342-B048-85BDC9FD1C3A}</a:tableStyleId>
              </a:tblPr>
              <a:tblGrid>
                <a:gridCol w="995199"/>
                <a:gridCol w="1118809"/>
                <a:gridCol w="2121608"/>
                <a:gridCol w="817375"/>
              </a:tblGrid>
              <a:tr h="124790">
                <a:tc>
                  <a:txBody>
                    <a:bodyPr/>
                    <a:lstStyle/>
                    <a:p>
                      <a:pPr algn="ctr" rtl="1"/>
                      <a:r>
                        <a:rPr lang="ar-SA" dirty="0" smtClean="0"/>
                        <a:t>منه</a:t>
                      </a:r>
                    </a:p>
                    <a:p>
                      <a:pPr algn="ctr" rtl="1"/>
                      <a:r>
                        <a:rPr lang="ar-SA" dirty="0" smtClean="0"/>
                        <a:t>(مدين)</a:t>
                      </a:r>
                      <a:endParaRPr lang="ar-SA" dirty="0"/>
                    </a:p>
                  </a:txBody>
                  <a:tcPr/>
                </a:tc>
                <a:tc>
                  <a:txBody>
                    <a:bodyPr/>
                    <a:lstStyle/>
                    <a:p>
                      <a:pPr algn="ctr" rtl="1"/>
                      <a:r>
                        <a:rPr lang="ar-SA" dirty="0" smtClean="0"/>
                        <a:t>له</a:t>
                      </a:r>
                    </a:p>
                    <a:p>
                      <a:pPr algn="ctr" rtl="1"/>
                      <a:r>
                        <a:rPr lang="ar-SA" dirty="0" smtClean="0"/>
                        <a:t>(دائن)</a:t>
                      </a:r>
                    </a:p>
                    <a:p>
                      <a:pPr rtl="1"/>
                      <a:endParaRPr lang="ar-SA" dirty="0"/>
                    </a:p>
                  </a:txBody>
                  <a:tcPr/>
                </a:tc>
                <a:tc>
                  <a:txBody>
                    <a:bodyPr/>
                    <a:lstStyle/>
                    <a:p>
                      <a:pPr rtl="1"/>
                      <a:endParaRPr lang="ar-SA" dirty="0" smtClean="0"/>
                    </a:p>
                    <a:p>
                      <a:pPr rtl="1"/>
                      <a:r>
                        <a:rPr lang="ar-SA" dirty="0" smtClean="0"/>
                        <a:t>البيـــــــــــــــــــــــــــان</a:t>
                      </a:r>
                      <a:endParaRPr lang="ar-SA" dirty="0"/>
                    </a:p>
                  </a:txBody>
                  <a:tcPr/>
                </a:tc>
                <a:tc>
                  <a:txBody>
                    <a:bodyPr/>
                    <a:lstStyle/>
                    <a:p>
                      <a:pPr rtl="1"/>
                      <a:r>
                        <a:rPr lang="ar-SA" dirty="0" smtClean="0"/>
                        <a:t>التاريخ</a:t>
                      </a:r>
                      <a:endParaRPr lang="ar-SA" dirty="0"/>
                    </a:p>
                  </a:txBody>
                  <a:tcPr/>
                </a:tc>
              </a:tr>
              <a:tr h="370840">
                <a:tc>
                  <a:txBody>
                    <a:bodyPr/>
                    <a:lstStyle/>
                    <a:p>
                      <a:pPr rtl="1"/>
                      <a:r>
                        <a:rPr lang="ar-SA" b="1" dirty="0" smtClean="0"/>
                        <a:t>150000</a:t>
                      </a:r>
                      <a:endParaRPr lang="ar-SA" b="1" dirty="0"/>
                    </a:p>
                  </a:txBody>
                  <a:tcPr/>
                </a:tc>
                <a:tc>
                  <a:txBody>
                    <a:bodyPr/>
                    <a:lstStyle/>
                    <a:p>
                      <a:pPr rtl="1"/>
                      <a:endParaRPr lang="ar-SA" b="1" dirty="0" smtClean="0"/>
                    </a:p>
                    <a:p>
                      <a:pPr marL="0" marR="0" indent="0" algn="r" defTabSz="914400" rtl="1" eaLnBrk="1" fontAlgn="auto" latinLnBrk="0" hangingPunct="1">
                        <a:lnSpc>
                          <a:spcPct val="100000"/>
                        </a:lnSpc>
                        <a:spcBef>
                          <a:spcPts val="0"/>
                        </a:spcBef>
                        <a:spcAft>
                          <a:spcPts val="0"/>
                        </a:spcAft>
                        <a:buClrTx/>
                        <a:buSzTx/>
                        <a:buFontTx/>
                        <a:buNone/>
                        <a:tabLst/>
                        <a:defRPr/>
                      </a:pPr>
                      <a:r>
                        <a:rPr lang="ar-SA" b="1" dirty="0" smtClean="0"/>
                        <a:t>150000</a:t>
                      </a:r>
                    </a:p>
                    <a:p>
                      <a:pPr rtl="1"/>
                      <a:endParaRPr lang="ar-SA" b="1" dirty="0"/>
                    </a:p>
                  </a:txBody>
                  <a:tcPr/>
                </a:tc>
                <a:tc>
                  <a:txBody>
                    <a:bodyPr/>
                    <a:lstStyle/>
                    <a:p>
                      <a:pPr rtl="1"/>
                      <a:r>
                        <a:rPr lang="ar-SA" b="1" dirty="0" smtClean="0"/>
                        <a:t>من حـ / البنك</a:t>
                      </a:r>
                    </a:p>
                    <a:p>
                      <a:pPr marL="0" marR="0" indent="0" algn="r" defTabSz="914400" rtl="1" eaLnBrk="1" fontAlgn="auto" latinLnBrk="0" hangingPunct="1">
                        <a:lnSpc>
                          <a:spcPct val="100000"/>
                        </a:lnSpc>
                        <a:spcBef>
                          <a:spcPts val="0"/>
                        </a:spcBef>
                        <a:spcAft>
                          <a:spcPts val="0"/>
                        </a:spcAft>
                        <a:buClrTx/>
                        <a:buSzTx/>
                        <a:buFontTx/>
                        <a:buNone/>
                        <a:tabLst/>
                        <a:defRPr/>
                      </a:pPr>
                      <a:r>
                        <a:rPr lang="ar-SA" b="1" dirty="0" smtClean="0"/>
                        <a:t>   الى حـ / رأس المال</a:t>
                      </a:r>
                    </a:p>
                  </a:txBody>
                  <a:tcPr/>
                </a:tc>
                <a:tc>
                  <a:txBody>
                    <a:bodyPr/>
                    <a:lstStyle/>
                    <a:p>
                      <a:pPr rtl="1"/>
                      <a:endParaRPr lang="ar-SA" dirty="0"/>
                    </a:p>
                  </a:txBody>
                  <a:tcPr/>
                </a:tc>
              </a:tr>
            </a:tbl>
          </a:graphicData>
        </a:graphic>
      </p:graphicFrame>
    </p:spTree>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4638"/>
            <a:ext cx="8229600" cy="511156"/>
          </a:xfrm>
        </p:spPr>
        <p:txBody>
          <a:bodyPr>
            <a:normAutofit/>
          </a:bodyPr>
          <a:lstStyle/>
          <a:p>
            <a:r>
              <a:rPr lang="ar-SA" sz="2400" dirty="0" smtClean="0"/>
              <a:t>تابع تحليل العمليات</a:t>
            </a:r>
            <a:endParaRPr lang="ar-SA" sz="2400" dirty="0"/>
          </a:p>
        </p:txBody>
      </p:sp>
      <p:graphicFrame>
        <p:nvGraphicFramePr>
          <p:cNvPr id="4" name="عنصر نائب للمحتوى 3"/>
          <p:cNvGraphicFramePr>
            <a:graphicFrameLocks noGrp="1"/>
          </p:cNvGraphicFramePr>
          <p:nvPr>
            <p:ph idx="1"/>
          </p:nvPr>
        </p:nvGraphicFramePr>
        <p:xfrm>
          <a:off x="1785917" y="857232"/>
          <a:ext cx="5254916" cy="1554480"/>
        </p:xfrm>
        <a:graphic>
          <a:graphicData uri="http://schemas.openxmlformats.org/drawingml/2006/table">
            <a:tbl>
              <a:tblPr rtl="1" firstRow="1" bandRow="1">
                <a:tableStyleId>{5C22544A-7EE6-4342-B048-85BDC9FD1C3A}</a:tableStyleId>
              </a:tblPr>
              <a:tblGrid>
                <a:gridCol w="1013395"/>
                <a:gridCol w="1051101"/>
                <a:gridCol w="2231431"/>
                <a:gridCol w="958989"/>
              </a:tblGrid>
              <a:tr h="211470">
                <a:tc>
                  <a:txBody>
                    <a:bodyPr/>
                    <a:lstStyle/>
                    <a:p>
                      <a:pPr algn="ctr" rtl="1"/>
                      <a:r>
                        <a:rPr lang="ar-SA" dirty="0" smtClean="0"/>
                        <a:t>منه</a:t>
                      </a:r>
                    </a:p>
                    <a:p>
                      <a:pPr algn="ctr" rtl="1"/>
                      <a:r>
                        <a:rPr lang="ar-SA" dirty="0" smtClean="0"/>
                        <a:t>(مدين)</a:t>
                      </a:r>
                      <a:endParaRPr lang="ar-SA" dirty="0"/>
                    </a:p>
                  </a:txBody>
                  <a:tcPr/>
                </a:tc>
                <a:tc>
                  <a:txBody>
                    <a:bodyPr/>
                    <a:lstStyle/>
                    <a:p>
                      <a:pPr algn="ctr" rtl="1"/>
                      <a:r>
                        <a:rPr lang="ar-SA" dirty="0" smtClean="0"/>
                        <a:t>له</a:t>
                      </a:r>
                    </a:p>
                    <a:p>
                      <a:pPr algn="ctr" rtl="1"/>
                      <a:r>
                        <a:rPr lang="ar-SA" dirty="0" smtClean="0"/>
                        <a:t>(دائن)</a:t>
                      </a:r>
                      <a:endParaRPr lang="ar-SA" dirty="0"/>
                    </a:p>
                  </a:txBody>
                  <a:tcPr/>
                </a:tc>
                <a:tc>
                  <a:txBody>
                    <a:bodyPr/>
                    <a:lstStyle/>
                    <a:p>
                      <a:pPr rtl="1"/>
                      <a:r>
                        <a:rPr lang="ar-SA" dirty="0" smtClean="0"/>
                        <a:t>البيــــــــــــــــــــــــــــــــان</a:t>
                      </a:r>
                      <a:endParaRPr lang="ar-SA" dirty="0"/>
                    </a:p>
                  </a:txBody>
                  <a:tcPr/>
                </a:tc>
                <a:tc>
                  <a:txBody>
                    <a:bodyPr/>
                    <a:lstStyle/>
                    <a:p>
                      <a:pPr rtl="1"/>
                      <a:r>
                        <a:rPr lang="ar-SA" dirty="0" smtClean="0"/>
                        <a:t>التاريخ</a:t>
                      </a:r>
                      <a:endParaRPr lang="ar-SA" dirty="0"/>
                    </a:p>
                  </a:txBody>
                  <a:tcPr/>
                </a:tc>
              </a:tr>
              <a:tr h="370840">
                <a:tc>
                  <a:txBody>
                    <a:bodyPr/>
                    <a:lstStyle/>
                    <a:p>
                      <a:pPr rtl="1"/>
                      <a:r>
                        <a:rPr lang="ar-SA" b="1" dirty="0" smtClean="0"/>
                        <a:t>3000</a:t>
                      </a:r>
                      <a:endParaRPr lang="ar-SA" b="1" dirty="0"/>
                    </a:p>
                  </a:txBody>
                  <a:tcPr/>
                </a:tc>
                <a:tc>
                  <a:txBody>
                    <a:bodyPr/>
                    <a:lstStyle/>
                    <a:p>
                      <a:pPr rtl="1"/>
                      <a:endParaRPr lang="ar-SA" dirty="0" smtClean="0"/>
                    </a:p>
                    <a:p>
                      <a:pPr rtl="1"/>
                      <a:r>
                        <a:rPr lang="ar-SA" b="1" dirty="0" smtClean="0"/>
                        <a:t>3000</a:t>
                      </a:r>
                      <a:endParaRPr lang="ar-SA" b="1" dirty="0"/>
                    </a:p>
                  </a:txBody>
                  <a:tcPr/>
                </a:tc>
                <a:tc>
                  <a:txBody>
                    <a:bodyPr/>
                    <a:lstStyle/>
                    <a:p>
                      <a:pPr rtl="1"/>
                      <a:r>
                        <a:rPr lang="ar-SA" b="1" dirty="0" smtClean="0"/>
                        <a:t>من حـ / الصندوق</a:t>
                      </a:r>
                    </a:p>
                    <a:p>
                      <a:pPr rtl="1"/>
                      <a:r>
                        <a:rPr lang="ar-SA" b="1" dirty="0" smtClean="0"/>
                        <a:t>      الى حـ / البنك</a:t>
                      </a:r>
                    </a:p>
                    <a:p>
                      <a:pPr rtl="1"/>
                      <a:endParaRPr lang="ar-SA" dirty="0"/>
                    </a:p>
                  </a:txBody>
                  <a:tcPr/>
                </a:tc>
                <a:tc>
                  <a:txBody>
                    <a:bodyPr/>
                    <a:lstStyle/>
                    <a:p>
                      <a:pPr rtl="1"/>
                      <a:endParaRPr lang="ar-SA" dirty="0"/>
                    </a:p>
                  </a:txBody>
                  <a:tcPr/>
                </a:tc>
              </a:tr>
            </a:tbl>
          </a:graphicData>
        </a:graphic>
      </p:graphicFrame>
      <p:sp>
        <p:nvSpPr>
          <p:cNvPr id="5" name="مستطيل 4"/>
          <p:cNvSpPr/>
          <p:nvPr/>
        </p:nvSpPr>
        <p:spPr>
          <a:xfrm>
            <a:off x="500034" y="2505671"/>
            <a:ext cx="8215370" cy="1015663"/>
          </a:xfrm>
          <a:prstGeom prst="rect">
            <a:avLst/>
          </a:prstGeom>
        </p:spPr>
        <p:txBody>
          <a:bodyPr wrap="square">
            <a:spAutoFit/>
          </a:bodyPr>
          <a:lstStyle/>
          <a:p>
            <a:pPr algn="just">
              <a:buNone/>
            </a:pPr>
            <a:r>
              <a:rPr lang="ar-SA" sz="2400" dirty="0" smtClean="0"/>
              <a:t>3- </a:t>
            </a:r>
            <a:r>
              <a:rPr lang="ar-SA" b="1" dirty="0" smtClean="0"/>
              <a:t>بالنسبة للعملية الثالثة فإنها تخص شراء سيارة للمحل تم سدد ثمنها بشيك على البنك ، وهذه العملية أدت  </a:t>
            </a:r>
          </a:p>
          <a:p>
            <a:pPr algn="just">
              <a:buNone/>
            </a:pPr>
            <a:r>
              <a:rPr lang="ar-SA" b="1" dirty="0" smtClean="0"/>
              <a:t>     إلى الحصول على أصل هو السيارة فيكون حساب السيارة هو الذي إستلم القيمة وبما أن المبلغ خرج من </a:t>
            </a:r>
          </a:p>
          <a:p>
            <a:pPr algn="just">
              <a:buNone/>
            </a:pPr>
            <a:r>
              <a:rPr lang="ar-SA" b="1" dirty="0" smtClean="0"/>
              <a:t>     البنك فيكون حساب البنك هو الذي أعطى القيمة ويكون القيد اللازم لإثبات طرفي هذه العملية كالآتي</a:t>
            </a:r>
            <a:r>
              <a:rPr lang="ar-SA" dirty="0" smtClean="0"/>
              <a:t>:-</a:t>
            </a:r>
          </a:p>
        </p:txBody>
      </p:sp>
      <p:graphicFrame>
        <p:nvGraphicFramePr>
          <p:cNvPr id="6" name="جدول 5"/>
          <p:cNvGraphicFramePr>
            <a:graphicFrameLocks noGrp="1"/>
          </p:cNvGraphicFramePr>
          <p:nvPr/>
        </p:nvGraphicFramePr>
        <p:xfrm>
          <a:off x="1428728" y="3714752"/>
          <a:ext cx="5595934" cy="1828800"/>
        </p:xfrm>
        <a:graphic>
          <a:graphicData uri="http://schemas.openxmlformats.org/drawingml/2006/table">
            <a:tbl>
              <a:tblPr rtl="1" firstRow="1" bandRow="1">
                <a:tableStyleId>{5C22544A-7EE6-4342-B048-85BDC9FD1C3A}</a:tableStyleId>
              </a:tblPr>
              <a:tblGrid>
                <a:gridCol w="997224"/>
                <a:gridCol w="838257"/>
                <a:gridCol w="2361469"/>
                <a:gridCol w="1398984"/>
              </a:tblGrid>
              <a:tr h="330287">
                <a:tc>
                  <a:txBody>
                    <a:bodyPr/>
                    <a:lstStyle/>
                    <a:p>
                      <a:pPr algn="ctr" rtl="1"/>
                      <a:r>
                        <a:rPr lang="ar-SA" dirty="0" smtClean="0"/>
                        <a:t>منه</a:t>
                      </a:r>
                    </a:p>
                    <a:p>
                      <a:pPr algn="ctr" rtl="1"/>
                      <a:r>
                        <a:rPr lang="ar-SA" dirty="0" smtClean="0"/>
                        <a:t>(مدين)</a:t>
                      </a:r>
                    </a:p>
                    <a:p>
                      <a:pPr rtl="1"/>
                      <a:endParaRPr lang="ar-SA" dirty="0"/>
                    </a:p>
                  </a:txBody>
                  <a:tcPr/>
                </a:tc>
                <a:tc>
                  <a:txBody>
                    <a:bodyPr/>
                    <a:lstStyle/>
                    <a:p>
                      <a:pPr algn="ctr" rtl="1"/>
                      <a:r>
                        <a:rPr lang="ar-SA" dirty="0" smtClean="0"/>
                        <a:t>له</a:t>
                      </a:r>
                    </a:p>
                    <a:p>
                      <a:pPr algn="ctr" rtl="1"/>
                      <a:r>
                        <a:rPr lang="ar-SA" dirty="0" smtClean="0"/>
                        <a:t>(دائن)</a:t>
                      </a:r>
                    </a:p>
                    <a:p>
                      <a:pPr rtl="1"/>
                      <a:endParaRPr lang="ar-SA" dirty="0"/>
                    </a:p>
                  </a:txBody>
                  <a:tcPr/>
                </a:tc>
                <a:tc>
                  <a:txBody>
                    <a:bodyPr/>
                    <a:lstStyle/>
                    <a:p>
                      <a:pPr marL="0" marR="0" indent="0" algn="r" defTabSz="914400" rtl="1" eaLnBrk="1" fontAlgn="auto" latinLnBrk="0" hangingPunct="1">
                        <a:lnSpc>
                          <a:spcPct val="100000"/>
                        </a:lnSpc>
                        <a:spcBef>
                          <a:spcPts val="0"/>
                        </a:spcBef>
                        <a:spcAft>
                          <a:spcPts val="0"/>
                        </a:spcAft>
                        <a:buClrTx/>
                        <a:buSzTx/>
                        <a:buFontTx/>
                        <a:buNone/>
                        <a:tabLst/>
                        <a:defRPr/>
                      </a:pPr>
                      <a:r>
                        <a:rPr lang="ar-SA" dirty="0" smtClean="0"/>
                        <a:t>البيــــــــــــــــــــــــــــــــان</a:t>
                      </a:r>
                    </a:p>
                  </a:txBody>
                  <a:tcPr/>
                </a:tc>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ar-SA" dirty="0" smtClean="0"/>
                        <a:t>التاريخ</a:t>
                      </a:r>
                    </a:p>
                    <a:p>
                      <a:pPr rtl="1"/>
                      <a:endParaRPr lang="ar-SA" dirty="0"/>
                    </a:p>
                  </a:txBody>
                  <a:tcPr/>
                </a:tc>
              </a:tr>
              <a:tr h="334875">
                <a:tc>
                  <a:txBody>
                    <a:bodyPr/>
                    <a:lstStyle/>
                    <a:p>
                      <a:pPr rtl="1"/>
                      <a:r>
                        <a:rPr lang="ar-SA" b="1" dirty="0" smtClean="0"/>
                        <a:t>12000</a:t>
                      </a:r>
                      <a:endParaRPr lang="ar-SA" b="1" dirty="0"/>
                    </a:p>
                  </a:txBody>
                  <a:tcPr/>
                </a:tc>
                <a:tc>
                  <a:txBody>
                    <a:bodyPr/>
                    <a:lstStyle/>
                    <a:p>
                      <a:pPr rtl="1"/>
                      <a:endParaRPr lang="ar-SA" dirty="0" smtClean="0"/>
                    </a:p>
                    <a:p>
                      <a:pPr rtl="1"/>
                      <a:r>
                        <a:rPr lang="ar-SA" b="1" dirty="0" smtClean="0"/>
                        <a:t>12000</a:t>
                      </a:r>
                      <a:endParaRPr lang="ar-SA" b="1" dirty="0"/>
                    </a:p>
                  </a:txBody>
                  <a:tcPr/>
                </a:tc>
                <a:tc>
                  <a:txBody>
                    <a:bodyPr/>
                    <a:lstStyle/>
                    <a:p>
                      <a:pPr rtl="1"/>
                      <a:r>
                        <a:rPr lang="ar-SA" b="1" dirty="0" smtClean="0"/>
                        <a:t>من حـ / السيارة</a:t>
                      </a:r>
                    </a:p>
                    <a:p>
                      <a:pPr rtl="1"/>
                      <a:r>
                        <a:rPr lang="ar-SA" dirty="0" smtClean="0"/>
                        <a:t>     </a:t>
                      </a:r>
                      <a:r>
                        <a:rPr lang="ar-SA" b="1" dirty="0" smtClean="0"/>
                        <a:t>الى</a:t>
                      </a:r>
                      <a:r>
                        <a:rPr lang="ar-SA" b="1" baseline="0" dirty="0" smtClean="0"/>
                        <a:t> حـ / البنك</a:t>
                      </a:r>
                      <a:endParaRPr lang="ar-SA" b="1" dirty="0" smtClean="0"/>
                    </a:p>
                    <a:p>
                      <a:pPr rtl="1"/>
                      <a:endParaRPr lang="ar-SA" dirty="0"/>
                    </a:p>
                  </a:txBody>
                  <a:tcPr/>
                </a:tc>
                <a:tc>
                  <a:txBody>
                    <a:bodyPr/>
                    <a:lstStyle/>
                    <a:p>
                      <a:pPr rtl="1"/>
                      <a:endParaRPr lang="ar-SA" dirty="0"/>
                    </a:p>
                  </a:txBody>
                  <a:tcPr/>
                </a:tc>
              </a:tr>
            </a:tbl>
          </a:graphicData>
        </a:graphic>
      </p:graphicFrame>
    </p:spTree>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4638"/>
            <a:ext cx="8229600" cy="582594"/>
          </a:xfrm>
        </p:spPr>
        <p:txBody>
          <a:bodyPr>
            <a:normAutofit/>
          </a:bodyPr>
          <a:lstStyle/>
          <a:p>
            <a:r>
              <a:rPr lang="ar-SA" sz="2400" b="1" dirty="0" smtClean="0"/>
              <a:t>تابع</a:t>
            </a:r>
            <a:r>
              <a:rPr lang="ar-SA" sz="2400" dirty="0" smtClean="0"/>
              <a:t> </a:t>
            </a:r>
            <a:r>
              <a:rPr lang="ar-SA" sz="2400" b="1" dirty="0" smtClean="0"/>
              <a:t>تحليل</a:t>
            </a:r>
            <a:r>
              <a:rPr lang="ar-SA" sz="2400" dirty="0" smtClean="0"/>
              <a:t> </a:t>
            </a:r>
            <a:r>
              <a:rPr lang="ar-SA" sz="2400" b="1" dirty="0" smtClean="0"/>
              <a:t>العمليات</a:t>
            </a:r>
            <a:endParaRPr lang="ar-SA" sz="2400" b="1" dirty="0"/>
          </a:p>
        </p:txBody>
      </p:sp>
      <p:sp>
        <p:nvSpPr>
          <p:cNvPr id="3" name="عنصر نائب للمحتوى 2"/>
          <p:cNvSpPr>
            <a:spLocks noGrp="1"/>
          </p:cNvSpPr>
          <p:nvPr>
            <p:ph idx="1"/>
          </p:nvPr>
        </p:nvSpPr>
        <p:spPr>
          <a:xfrm>
            <a:off x="457200" y="1000108"/>
            <a:ext cx="8229600" cy="5126055"/>
          </a:xfrm>
        </p:spPr>
        <p:txBody>
          <a:bodyPr/>
          <a:lstStyle/>
          <a:p>
            <a:pPr algn="just">
              <a:buNone/>
            </a:pPr>
            <a:r>
              <a:rPr lang="ar-SA" sz="2000" dirty="0" smtClean="0"/>
              <a:t>4- </a:t>
            </a:r>
            <a:r>
              <a:rPr lang="ar-SA" sz="1800" b="1" dirty="0" smtClean="0"/>
              <a:t>بالنسبة للعملية الرابعة فإنها تتمثل في دفع 200 جنيه كإيجار للمحل ومعنى ذلك أن النقدية قد خرجت من صندوق المحل فيكون حساب الصندوق هو الطرف الذي أعطى القيمة أما الحساب الذي يجعل مدينا بهذه الخدمة أو المنفعة التى حصل عليها المشروع فهو حساب الإيجار ، ويكون القيد اللازم لإثبات طرفي هذه العملية كالآتي</a:t>
            </a:r>
            <a:r>
              <a:rPr lang="ar-SA" sz="2000" dirty="0" smtClean="0"/>
              <a:t>:-</a:t>
            </a:r>
          </a:p>
          <a:p>
            <a:pPr algn="just">
              <a:buNone/>
            </a:pPr>
            <a:endParaRPr lang="ar-SA" sz="2000" dirty="0" smtClean="0"/>
          </a:p>
          <a:p>
            <a:pPr algn="just">
              <a:buNone/>
            </a:pPr>
            <a:endParaRPr lang="ar-SA" sz="2000" dirty="0" smtClean="0"/>
          </a:p>
          <a:p>
            <a:pPr algn="just">
              <a:buNone/>
            </a:pPr>
            <a:endParaRPr lang="ar-SA" sz="2000" dirty="0" smtClean="0"/>
          </a:p>
          <a:p>
            <a:pPr algn="just">
              <a:buNone/>
            </a:pPr>
            <a:endParaRPr lang="ar-SA" sz="2000" dirty="0" smtClean="0"/>
          </a:p>
          <a:p>
            <a:pPr algn="just">
              <a:buNone/>
            </a:pPr>
            <a:endParaRPr lang="ar-SA" sz="2000" dirty="0" smtClean="0"/>
          </a:p>
          <a:p>
            <a:pPr algn="just">
              <a:buNone/>
            </a:pPr>
            <a:endParaRPr lang="ar-SA" sz="2000" dirty="0" smtClean="0"/>
          </a:p>
          <a:p>
            <a:pPr algn="just">
              <a:buNone/>
            </a:pPr>
            <a:r>
              <a:rPr lang="ar-SA" sz="1800" b="1" dirty="0" smtClean="0"/>
              <a:t>5- بالنسبة للعملية الخامسة أدت إلى الحصول على بضاعة للمشروع فيكون حساب البضاعة المشتراه هو الذي استلم القيمة وبما أن المبلغ قد خرج من البنك فيكون البنك هو الذي أعطى القيمة ، ويكون القيد اللازم لإثبات طرفي هذه العملية كالآتي:-</a:t>
            </a:r>
          </a:p>
          <a:p>
            <a:pPr algn="just">
              <a:buNone/>
            </a:pPr>
            <a:endParaRPr lang="ar-SA" sz="2000" dirty="0" smtClean="0"/>
          </a:p>
        </p:txBody>
      </p:sp>
      <p:graphicFrame>
        <p:nvGraphicFramePr>
          <p:cNvPr id="4" name="جدول 3"/>
          <p:cNvGraphicFramePr>
            <a:graphicFrameLocks noGrp="1"/>
          </p:cNvGraphicFramePr>
          <p:nvPr/>
        </p:nvGraphicFramePr>
        <p:xfrm>
          <a:off x="1357290" y="2214554"/>
          <a:ext cx="5453058" cy="1828800"/>
        </p:xfrm>
        <a:graphic>
          <a:graphicData uri="http://schemas.openxmlformats.org/drawingml/2006/table">
            <a:tbl>
              <a:tblPr rtl="1" firstRow="1" bandRow="1">
                <a:tableStyleId>{5C22544A-7EE6-4342-B048-85BDC9FD1C3A}</a:tableStyleId>
              </a:tblPr>
              <a:tblGrid>
                <a:gridCol w="811754"/>
                <a:gridCol w="923037"/>
                <a:gridCol w="2355002"/>
                <a:gridCol w="1363265"/>
              </a:tblGrid>
              <a:tr h="812749">
                <a:tc>
                  <a:txBody>
                    <a:bodyPr/>
                    <a:lstStyle/>
                    <a:p>
                      <a:pPr algn="ctr" rtl="1"/>
                      <a:r>
                        <a:rPr lang="ar-SA" dirty="0" smtClean="0"/>
                        <a:t>منه</a:t>
                      </a:r>
                    </a:p>
                    <a:p>
                      <a:pPr algn="ctr" rtl="1"/>
                      <a:r>
                        <a:rPr lang="ar-SA" dirty="0" smtClean="0"/>
                        <a:t>(مدين)</a:t>
                      </a:r>
                      <a:endParaRPr lang="ar-SA" dirty="0"/>
                    </a:p>
                  </a:txBody>
                  <a:tcPr/>
                </a:tc>
                <a:tc>
                  <a:txBody>
                    <a:bodyPr/>
                    <a:lstStyle/>
                    <a:p>
                      <a:pPr algn="ctr" rtl="1"/>
                      <a:r>
                        <a:rPr lang="ar-SA" dirty="0" smtClean="0"/>
                        <a:t>له</a:t>
                      </a:r>
                    </a:p>
                    <a:p>
                      <a:pPr algn="ctr" rtl="1"/>
                      <a:r>
                        <a:rPr lang="ar-SA" dirty="0" smtClean="0"/>
                        <a:t>(دائن)</a:t>
                      </a:r>
                      <a:endParaRPr lang="ar-SA" dirty="0"/>
                    </a:p>
                  </a:txBody>
                  <a:tcPr/>
                </a:tc>
                <a:tc>
                  <a:txBody>
                    <a:bodyPr/>
                    <a:lstStyle/>
                    <a:p>
                      <a:pPr rtl="1"/>
                      <a:endParaRPr lang="ar-SA" dirty="0" smtClean="0"/>
                    </a:p>
                    <a:p>
                      <a:pPr rtl="1"/>
                      <a:r>
                        <a:rPr lang="ar-SA" dirty="0" smtClean="0"/>
                        <a:t>البيـــــــــــــــــــــــــــــــــان</a:t>
                      </a:r>
                    </a:p>
                    <a:p>
                      <a:pPr rtl="1"/>
                      <a:endParaRPr lang="ar-SA" dirty="0"/>
                    </a:p>
                  </a:txBody>
                  <a:tcPr/>
                </a:tc>
                <a:tc>
                  <a:txBody>
                    <a:bodyPr/>
                    <a:lstStyle/>
                    <a:p>
                      <a:pPr rtl="1"/>
                      <a:endParaRPr lang="ar-SA" dirty="0" smtClean="0"/>
                    </a:p>
                    <a:p>
                      <a:pPr rtl="1"/>
                      <a:r>
                        <a:rPr lang="ar-SA" dirty="0" smtClean="0"/>
                        <a:t>التاريــــــــخ</a:t>
                      </a:r>
                      <a:endParaRPr lang="ar-SA" dirty="0"/>
                    </a:p>
                  </a:txBody>
                  <a:tcPr/>
                </a:tc>
              </a:tr>
              <a:tr h="329615">
                <a:tc>
                  <a:txBody>
                    <a:bodyPr/>
                    <a:lstStyle/>
                    <a:p>
                      <a:pPr rtl="1"/>
                      <a:r>
                        <a:rPr lang="ar-SA" b="1" dirty="0" smtClean="0"/>
                        <a:t>200</a:t>
                      </a:r>
                      <a:endParaRPr lang="ar-SA" b="1" dirty="0"/>
                    </a:p>
                  </a:txBody>
                  <a:tcPr/>
                </a:tc>
                <a:tc>
                  <a:txBody>
                    <a:bodyPr/>
                    <a:lstStyle/>
                    <a:p>
                      <a:pPr rtl="1"/>
                      <a:endParaRPr lang="ar-SA" dirty="0" smtClean="0"/>
                    </a:p>
                    <a:p>
                      <a:pPr rtl="1"/>
                      <a:r>
                        <a:rPr lang="ar-SA" b="1" dirty="0" smtClean="0"/>
                        <a:t>200</a:t>
                      </a:r>
                      <a:endParaRPr lang="ar-SA" b="1" dirty="0"/>
                    </a:p>
                  </a:txBody>
                  <a:tcPr/>
                </a:tc>
                <a:tc>
                  <a:txBody>
                    <a:bodyPr/>
                    <a:lstStyle/>
                    <a:p>
                      <a:pPr rtl="1"/>
                      <a:r>
                        <a:rPr lang="ar-SA" b="1" dirty="0" smtClean="0"/>
                        <a:t>من حـ / الإيجار</a:t>
                      </a:r>
                    </a:p>
                    <a:p>
                      <a:pPr rtl="1"/>
                      <a:r>
                        <a:rPr lang="ar-SA" b="1" dirty="0" smtClean="0"/>
                        <a:t>    الى حـ / الصندوق</a:t>
                      </a:r>
                    </a:p>
                    <a:p>
                      <a:pPr rtl="1"/>
                      <a:endParaRPr lang="ar-SA" dirty="0"/>
                    </a:p>
                  </a:txBody>
                  <a:tcPr/>
                </a:tc>
                <a:tc>
                  <a:txBody>
                    <a:bodyPr/>
                    <a:lstStyle/>
                    <a:p>
                      <a:pPr rtl="1"/>
                      <a:endParaRPr lang="ar-SA" dirty="0"/>
                    </a:p>
                  </a:txBody>
                  <a:tcPr/>
                </a:tc>
              </a:tr>
            </a:tbl>
          </a:graphicData>
        </a:graphic>
      </p:graphicFrame>
    </p:spTree>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85728"/>
            <a:ext cx="8229600" cy="571504"/>
          </a:xfrm>
        </p:spPr>
        <p:txBody>
          <a:bodyPr>
            <a:normAutofit/>
          </a:bodyPr>
          <a:lstStyle/>
          <a:p>
            <a:r>
              <a:rPr lang="ar-SA" sz="2000" b="1" dirty="0" smtClean="0"/>
              <a:t>تابع تحليل العمليات</a:t>
            </a:r>
            <a:endParaRPr lang="ar-SA" sz="2000" b="1" dirty="0"/>
          </a:p>
        </p:txBody>
      </p:sp>
      <p:graphicFrame>
        <p:nvGraphicFramePr>
          <p:cNvPr id="4" name="عنصر نائب للمحتوى 3"/>
          <p:cNvGraphicFramePr>
            <a:graphicFrameLocks noGrp="1"/>
          </p:cNvGraphicFramePr>
          <p:nvPr>
            <p:ph idx="1"/>
          </p:nvPr>
        </p:nvGraphicFramePr>
        <p:xfrm>
          <a:off x="2143107" y="857232"/>
          <a:ext cx="5822302" cy="1280160"/>
        </p:xfrm>
        <a:graphic>
          <a:graphicData uri="http://schemas.openxmlformats.org/drawingml/2006/table">
            <a:tbl>
              <a:tblPr rtl="1" firstRow="1" bandRow="1">
                <a:tableStyleId>{5C22544A-7EE6-4342-B048-85BDC9FD1C3A}</a:tableStyleId>
              </a:tblPr>
              <a:tblGrid>
                <a:gridCol w="965278"/>
                <a:gridCol w="1108210"/>
                <a:gridCol w="2713886"/>
                <a:gridCol w="1034928"/>
              </a:tblGrid>
              <a:tr h="594619">
                <a:tc>
                  <a:txBody>
                    <a:bodyPr/>
                    <a:lstStyle/>
                    <a:p>
                      <a:pPr algn="ctr" rtl="1"/>
                      <a:r>
                        <a:rPr lang="ar-SA" dirty="0" smtClean="0"/>
                        <a:t>منه</a:t>
                      </a:r>
                    </a:p>
                    <a:p>
                      <a:pPr rtl="1"/>
                      <a:r>
                        <a:rPr lang="ar-SA" dirty="0" smtClean="0"/>
                        <a:t>(مدين)</a:t>
                      </a:r>
                      <a:endParaRPr lang="ar-SA" dirty="0"/>
                    </a:p>
                  </a:txBody>
                  <a:tcPr/>
                </a:tc>
                <a:tc>
                  <a:txBody>
                    <a:bodyPr/>
                    <a:lstStyle/>
                    <a:p>
                      <a:pPr algn="ctr" rtl="1"/>
                      <a:r>
                        <a:rPr lang="ar-SA" dirty="0" smtClean="0"/>
                        <a:t>له</a:t>
                      </a:r>
                    </a:p>
                    <a:p>
                      <a:pPr algn="ctr" rtl="1"/>
                      <a:r>
                        <a:rPr lang="ar-SA" dirty="0" smtClean="0"/>
                        <a:t>(دائن)</a:t>
                      </a:r>
                      <a:endParaRPr lang="ar-SA" dirty="0"/>
                    </a:p>
                  </a:txBody>
                  <a:tcPr/>
                </a:tc>
                <a:tc>
                  <a:txBody>
                    <a:bodyPr/>
                    <a:lstStyle/>
                    <a:p>
                      <a:pPr rtl="1"/>
                      <a:r>
                        <a:rPr lang="ar-SA" dirty="0" smtClean="0"/>
                        <a:t>البيــــــــــــــــــــــــــــــــــــــــان</a:t>
                      </a:r>
                      <a:endParaRPr lang="ar-SA" dirty="0"/>
                    </a:p>
                  </a:txBody>
                  <a:tcPr/>
                </a:tc>
                <a:tc>
                  <a:txBody>
                    <a:bodyPr/>
                    <a:lstStyle/>
                    <a:p>
                      <a:pPr rtl="1"/>
                      <a:r>
                        <a:rPr lang="ar-SA" dirty="0" smtClean="0"/>
                        <a:t>التاريـخ</a:t>
                      </a:r>
                      <a:endParaRPr lang="ar-SA" dirty="0"/>
                    </a:p>
                  </a:txBody>
                  <a:tcPr/>
                </a:tc>
              </a:tr>
              <a:tr h="339783">
                <a:tc>
                  <a:txBody>
                    <a:bodyPr/>
                    <a:lstStyle/>
                    <a:p>
                      <a:pPr rtl="1"/>
                      <a:r>
                        <a:rPr lang="ar-SA" b="1" dirty="0" smtClean="0"/>
                        <a:t>50000</a:t>
                      </a:r>
                      <a:endParaRPr lang="ar-SA" b="1" dirty="0"/>
                    </a:p>
                  </a:txBody>
                  <a:tcPr/>
                </a:tc>
                <a:tc>
                  <a:txBody>
                    <a:bodyPr/>
                    <a:lstStyle/>
                    <a:p>
                      <a:pPr rtl="1"/>
                      <a:endParaRPr lang="ar-SA" b="1" dirty="0" smtClean="0"/>
                    </a:p>
                    <a:p>
                      <a:pPr rtl="1"/>
                      <a:r>
                        <a:rPr lang="ar-SA" b="1" dirty="0" smtClean="0"/>
                        <a:t>50000</a:t>
                      </a:r>
                      <a:endParaRPr lang="ar-SA" b="1" dirty="0"/>
                    </a:p>
                  </a:txBody>
                  <a:tcPr/>
                </a:tc>
                <a:tc>
                  <a:txBody>
                    <a:bodyPr/>
                    <a:lstStyle/>
                    <a:p>
                      <a:pPr rtl="1"/>
                      <a:r>
                        <a:rPr lang="ar-SA" b="1" dirty="0" smtClean="0"/>
                        <a:t>من حـ / البضاعة</a:t>
                      </a:r>
                    </a:p>
                    <a:p>
                      <a:pPr rtl="1"/>
                      <a:r>
                        <a:rPr lang="ar-SA" b="1" dirty="0" smtClean="0"/>
                        <a:t>       الى حـ / البنك</a:t>
                      </a:r>
                    </a:p>
                  </a:txBody>
                  <a:tcPr/>
                </a:tc>
                <a:tc>
                  <a:txBody>
                    <a:bodyPr/>
                    <a:lstStyle/>
                    <a:p>
                      <a:pPr rtl="1"/>
                      <a:endParaRPr lang="ar-SA" dirty="0"/>
                    </a:p>
                  </a:txBody>
                  <a:tcPr/>
                </a:tc>
              </a:tr>
            </a:tbl>
          </a:graphicData>
        </a:graphic>
      </p:graphicFrame>
      <p:sp>
        <p:nvSpPr>
          <p:cNvPr id="5" name="مستطيل 4"/>
          <p:cNvSpPr/>
          <p:nvPr/>
        </p:nvSpPr>
        <p:spPr>
          <a:xfrm>
            <a:off x="500034" y="2357430"/>
            <a:ext cx="8001056" cy="1200329"/>
          </a:xfrm>
          <a:prstGeom prst="rect">
            <a:avLst/>
          </a:prstGeom>
        </p:spPr>
        <p:txBody>
          <a:bodyPr wrap="square">
            <a:spAutoFit/>
          </a:bodyPr>
          <a:lstStyle/>
          <a:p>
            <a:pPr algn="just">
              <a:buNone/>
            </a:pPr>
            <a:r>
              <a:rPr lang="ar-SA" b="1" dirty="0" smtClean="0"/>
              <a:t>6- بالنسبة للعملية السادسة أدت إلى حصول المشروع على بضاعة للمشروع فيكون حساب البضاعة المشتراه هو الذي استلم القيمة وبما أن ثمن هذه البضاعة قد لم يسدد بعد إلى شركة القدس العربية فتكون هذه الشركة هي التى أعطت القيمة ويجعل حسابها دائنا بالمبلغ ، ويكون القيد اللازم لإثبات طرفي هذه العملية كالآتي:-</a:t>
            </a:r>
          </a:p>
        </p:txBody>
      </p:sp>
      <p:graphicFrame>
        <p:nvGraphicFramePr>
          <p:cNvPr id="6" name="جدول 5"/>
          <p:cNvGraphicFramePr>
            <a:graphicFrameLocks noGrp="1"/>
          </p:cNvGraphicFramePr>
          <p:nvPr/>
        </p:nvGraphicFramePr>
        <p:xfrm>
          <a:off x="2143107" y="3648394"/>
          <a:ext cx="5971256" cy="1828800"/>
        </p:xfrm>
        <a:graphic>
          <a:graphicData uri="http://schemas.openxmlformats.org/drawingml/2006/table">
            <a:tbl>
              <a:tblPr rtl="1" firstRow="1" bandRow="1">
                <a:tableStyleId>{5C22544A-7EE6-4342-B048-85BDC9FD1C3A}</a:tableStyleId>
              </a:tblPr>
              <a:tblGrid>
                <a:gridCol w="964021"/>
                <a:gridCol w="888174"/>
                <a:gridCol w="2648639"/>
                <a:gridCol w="1470422"/>
              </a:tblGrid>
              <a:tr h="863575">
                <a:tc>
                  <a:txBody>
                    <a:bodyPr/>
                    <a:lstStyle/>
                    <a:p>
                      <a:pPr algn="ctr" rtl="1"/>
                      <a:r>
                        <a:rPr lang="ar-SA" dirty="0" smtClean="0"/>
                        <a:t>منه</a:t>
                      </a:r>
                    </a:p>
                    <a:p>
                      <a:pPr rtl="1"/>
                      <a:r>
                        <a:rPr lang="ar-SA" dirty="0" smtClean="0"/>
                        <a:t>(مدين)</a:t>
                      </a:r>
                    </a:p>
                    <a:p>
                      <a:pPr rtl="1"/>
                      <a:endParaRPr lang="ar-SA" dirty="0"/>
                    </a:p>
                  </a:txBody>
                  <a:tcPr/>
                </a:tc>
                <a:tc>
                  <a:txBody>
                    <a:bodyPr/>
                    <a:lstStyle/>
                    <a:p>
                      <a:pPr algn="ctr" rtl="1"/>
                      <a:r>
                        <a:rPr lang="ar-SA" dirty="0" smtClean="0"/>
                        <a:t>له</a:t>
                      </a:r>
                    </a:p>
                    <a:p>
                      <a:pPr algn="ctr" rtl="1"/>
                      <a:r>
                        <a:rPr lang="ar-SA" dirty="0" smtClean="0"/>
                        <a:t>(دائن)</a:t>
                      </a:r>
                      <a:endParaRPr lang="ar-SA" dirty="0"/>
                    </a:p>
                  </a:txBody>
                  <a:tcPr/>
                </a:tc>
                <a:tc>
                  <a:txBody>
                    <a:bodyPr/>
                    <a:lstStyle/>
                    <a:p>
                      <a:pPr marL="0" marR="0" indent="0" algn="r" defTabSz="914400" rtl="1" eaLnBrk="1" fontAlgn="auto" latinLnBrk="0" hangingPunct="1">
                        <a:lnSpc>
                          <a:spcPct val="100000"/>
                        </a:lnSpc>
                        <a:spcBef>
                          <a:spcPts val="0"/>
                        </a:spcBef>
                        <a:spcAft>
                          <a:spcPts val="0"/>
                        </a:spcAft>
                        <a:buClrTx/>
                        <a:buSzTx/>
                        <a:buFontTx/>
                        <a:buNone/>
                        <a:tabLst/>
                        <a:defRPr/>
                      </a:pPr>
                      <a:endParaRPr lang="ar-SA" dirty="0" smtClean="0"/>
                    </a:p>
                    <a:p>
                      <a:pPr marL="0" marR="0" indent="0" algn="r" defTabSz="914400" rtl="1" eaLnBrk="1" fontAlgn="auto" latinLnBrk="0" hangingPunct="1">
                        <a:lnSpc>
                          <a:spcPct val="100000"/>
                        </a:lnSpc>
                        <a:spcBef>
                          <a:spcPts val="0"/>
                        </a:spcBef>
                        <a:spcAft>
                          <a:spcPts val="0"/>
                        </a:spcAft>
                        <a:buClrTx/>
                        <a:buSzTx/>
                        <a:buFontTx/>
                        <a:buNone/>
                        <a:tabLst/>
                        <a:defRPr/>
                      </a:pPr>
                      <a:r>
                        <a:rPr lang="ar-SA" dirty="0" smtClean="0"/>
                        <a:t>البيــــــــــــــــــــــــــــــــــــــان</a:t>
                      </a:r>
                    </a:p>
                    <a:p>
                      <a:pPr rtl="1"/>
                      <a:endParaRPr lang="ar-SA" dirty="0"/>
                    </a:p>
                  </a:txBody>
                  <a:tcPr/>
                </a:tc>
                <a:tc>
                  <a:txBody>
                    <a:bodyPr/>
                    <a:lstStyle/>
                    <a:p>
                      <a:pPr marL="0" marR="0" indent="0" algn="r" defTabSz="914400" rtl="1" eaLnBrk="1" fontAlgn="auto" latinLnBrk="0" hangingPunct="1">
                        <a:lnSpc>
                          <a:spcPct val="100000"/>
                        </a:lnSpc>
                        <a:spcBef>
                          <a:spcPts val="0"/>
                        </a:spcBef>
                        <a:spcAft>
                          <a:spcPts val="0"/>
                        </a:spcAft>
                        <a:buClrTx/>
                        <a:buSzTx/>
                        <a:buFontTx/>
                        <a:buNone/>
                        <a:tabLst/>
                        <a:defRPr/>
                      </a:pPr>
                      <a:endParaRPr lang="ar-SA" dirty="0" smtClean="0"/>
                    </a:p>
                    <a:p>
                      <a:pPr marL="0" marR="0" indent="0" algn="r" defTabSz="914400" rtl="1" eaLnBrk="1" fontAlgn="auto" latinLnBrk="0" hangingPunct="1">
                        <a:lnSpc>
                          <a:spcPct val="100000"/>
                        </a:lnSpc>
                        <a:spcBef>
                          <a:spcPts val="0"/>
                        </a:spcBef>
                        <a:spcAft>
                          <a:spcPts val="0"/>
                        </a:spcAft>
                        <a:buClrTx/>
                        <a:buSzTx/>
                        <a:buFontTx/>
                        <a:buNone/>
                        <a:tabLst/>
                        <a:defRPr/>
                      </a:pPr>
                      <a:r>
                        <a:rPr lang="ar-SA" dirty="0" smtClean="0"/>
                        <a:t>التاريـخ</a:t>
                      </a:r>
                    </a:p>
                    <a:p>
                      <a:pPr rtl="1"/>
                      <a:endParaRPr lang="ar-SA" dirty="0"/>
                    </a:p>
                  </a:txBody>
                  <a:tcPr/>
                </a:tc>
              </a:tr>
              <a:tr h="350227">
                <a:tc>
                  <a:txBody>
                    <a:bodyPr/>
                    <a:lstStyle/>
                    <a:p>
                      <a:pPr rtl="1"/>
                      <a:r>
                        <a:rPr lang="ar-SA" b="1" dirty="0" smtClean="0"/>
                        <a:t>16000</a:t>
                      </a:r>
                      <a:endParaRPr lang="ar-SA" b="1" dirty="0"/>
                    </a:p>
                  </a:txBody>
                  <a:tcPr/>
                </a:tc>
                <a:tc>
                  <a:txBody>
                    <a:bodyPr/>
                    <a:lstStyle/>
                    <a:p>
                      <a:pPr rtl="1"/>
                      <a:endParaRPr lang="ar-SA" b="1" dirty="0" smtClean="0"/>
                    </a:p>
                    <a:p>
                      <a:pPr rtl="1"/>
                      <a:r>
                        <a:rPr lang="ar-SA" b="1" dirty="0" smtClean="0"/>
                        <a:t>16000</a:t>
                      </a:r>
                      <a:endParaRPr lang="ar-SA" b="1" dirty="0"/>
                    </a:p>
                  </a:txBody>
                  <a:tcPr/>
                </a:tc>
                <a:tc>
                  <a:txBody>
                    <a:bodyPr/>
                    <a:lstStyle/>
                    <a:p>
                      <a:pPr rtl="1"/>
                      <a:r>
                        <a:rPr lang="ar-SA" b="1" dirty="0" smtClean="0"/>
                        <a:t>من حـ</a:t>
                      </a:r>
                      <a:r>
                        <a:rPr lang="ar-SA" b="1" baseline="0" dirty="0" smtClean="0"/>
                        <a:t> / البضاعة</a:t>
                      </a:r>
                    </a:p>
                    <a:p>
                      <a:pPr rtl="1"/>
                      <a:r>
                        <a:rPr lang="ar-SA" b="1" baseline="0" dirty="0" smtClean="0"/>
                        <a:t>   الى حـ / شركة القدس العربية</a:t>
                      </a:r>
                    </a:p>
                    <a:p>
                      <a:pPr rtl="1"/>
                      <a:endParaRPr lang="ar-SA" b="1" dirty="0"/>
                    </a:p>
                  </a:txBody>
                  <a:tcPr/>
                </a:tc>
                <a:tc>
                  <a:txBody>
                    <a:bodyPr/>
                    <a:lstStyle/>
                    <a:p>
                      <a:pPr rtl="1"/>
                      <a:endParaRPr lang="ar-SA" dirty="0"/>
                    </a:p>
                  </a:txBody>
                  <a:tcPr/>
                </a:tc>
              </a:tr>
            </a:tbl>
          </a:graphicData>
        </a:graphic>
      </p:graphicFrame>
    </p:spTree>
  </p:cSld>
  <p:clrMapOvr>
    <a:masterClrMapping/>
  </p:clrMapOv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85728"/>
            <a:ext cx="8229600" cy="500066"/>
          </a:xfrm>
        </p:spPr>
        <p:txBody>
          <a:bodyPr>
            <a:normAutofit/>
          </a:bodyPr>
          <a:lstStyle/>
          <a:p>
            <a:r>
              <a:rPr lang="ar-SA" sz="2000" b="1" dirty="0" smtClean="0"/>
              <a:t>تابع تحليل العمليات</a:t>
            </a:r>
            <a:endParaRPr lang="ar-SA" sz="2000" dirty="0"/>
          </a:p>
        </p:txBody>
      </p:sp>
      <p:sp>
        <p:nvSpPr>
          <p:cNvPr id="3" name="عنصر نائب للمحتوى 2"/>
          <p:cNvSpPr>
            <a:spLocks noGrp="1"/>
          </p:cNvSpPr>
          <p:nvPr>
            <p:ph idx="1"/>
          </p:nvPr>
        </p:nvSpPr>
        <p:spPr>
          <a:xfrm>
            <a:off x="457200" y="857232"/>
            <a:ext cx="8229600" cy="5268931"/>
          </a:xfrm>
        </p:spPr>
        <p:txBody>
          <a:bodyPr>
            <a:normAutofit/>
          </a:bodyPr>
          <a:lstStyle/>
          <a:p>
            <a:pPr algn="just">
              <a:buNone/>
            </a:pPr>
            <a:r>
              <a:rPr lang="ar-SA" sz="1800" b="1" dirty="0" smtClean="0"/>
              <a:t>7-  بالنسبة للعملية السابعة استلمت شركة النضال العربية البضاعة المباعة لها من شركة جمال ولم تسدد ثمنها بعد وعلى ذلك تكون شركة النضال العربية مدينة بما استلمت ويكون حساب البضاعة دائنا نظرا لخروج البضاعة من المشروع ، ويكون القيد اللازم لإثبات طرفي هذه العملية كالآتي:-</a:t>
            </a:r>
          </a:p>
          <a:p>
            <a:pPr algn="just">
              <a:buNone/>
            </a:pPr>
            <a:endParaRPr lang="ar-SA" sz="1800" b="1" dirty="0" smtClean="0"/>
          </a:p>
          <a:p>
            <a:pPr algn="just">
              <a:buNone/>
            </a:pPr>
            <a:endParaRPr lang="ar-SA" sz="1800" b="1" dirty="0" smtClean="0"/>
          </a:p>
          <a:p>
            <a:pPr algn="just">
              <a:buNone/>
            </a:pPr>
            <a:endParaRPr lang="ar-SA" sz="1800" b="1" dirty="0" smtClean="0"/>
          </a:p>
          <a:p>
            <a:pPr algn="just">
              <a:buNone/>
            </a:pPr>
            <a:endParaRPr lang="ar-SA" sz="1800" b="1" dirty="0" smtClean="0"/>
          </a:p>
          <a:p>
            <a:pPr algn="just">
              <a:buNone/>
            </a:pPr>
            <a:endParaRPr lang="ar-SA" sz="1800" b="1" dirty="0" smtClean="0"/>
          </a:p>
          <a:p>
            <a:pPr algn="just">
              <a:buNone/>
            </a:pPr>
            <a:r>
              <a:rPr lang="ar-SA" sz="1800" b="1" dirty="0" smtClean="0"/>
              <a:t>8-  بالنسبة للعملية الثامنة أدت الى استلام مبلغ 30000جنيه دخلت خزينة المحل فيكون حساب الصندوق هو الذي استلم القيمة وقد خرجت بضاعة من المحل بهذه القيمة فيكون حساب البضاعة المباعة هو الذي أعطى القيمة ، ويكون القيد اللازم لإثبات طرفي هذه العملية كالآتي:-</a:t>
            </a:r>
          </a:p>
          <a:p>
            <a:pPr algn="just">
              <a:buNone/>
            </a:pPr>
            <a:endParaRPr lang="ar-SA" sz="1800" b="1" dirty="0" smtClean="0"/>
          </a:p>
        </p:txBody>
      </p:sp>
      <p:graphicFrame>
        <p:nvGraphicFramePr>
          <p:cNvPr id="4" name="جدول 3"/>
          <p:cNvGraphicFramePr>
            <a:graphicFrameLocks noGrp="1"/>
          </p:cNvGraphicFramePr>
          <p:nvPr/>
        </p:nvGraphicFramePr>
        <p:xfrm>
          <a:off x="1357290" y="1785926"/>
          <a:ext cx="6096000" cy="1351598"/>
        </p:xfrm>
        <a:graphic>
          <a:graphicData uri="http://schemas.openxmlformats.org/drawingml/2006/table">
            <a:tbl>
              <a:tblPr rtl="1" firstRow="1" bandRow="1">
                <a:tableStyleId>{5C22544A-7EE6-4342-B048-85BDC9FD1C3A}</a:tableStyleId>
              </a:tblPr>
              <a:tblGrid>
                <a:gridCol w="871822"/>
                <a:gridCol w="1013394"/>
                <a:gridCol w="3100510"/>
                <a:gridCol w="1110274"/>
              </a:tblGrid>
              <a:tr h="711518">
                <a:tc>
                  <a:txBody>
                    <a:bodyPr/>
                    <a:lstStyle/>
                    <a:p>
                      <a:pPr algn="ctr" rtl="1"/>
                      <a:r>
                        <a:rPr lang="ar-SA" dirty="0" smtClean="0"/>
                        <a:t>منه</a:t>
                      </a:r>
                    </a:p>
                    <a:p>
                      <a:pPr algn="ctr" rtl="1"/>
                      <a:r>
                        <a:rPr lang="ar-SA" dirty="0" smtClean="0"/>
                        <a:t>(مدين)</a:t>
                      </a:r>
                      <a:endParaRPr lang="ar-SA" dirty="0"/>
                    </a:p>
                  </a:txBody>
                  <a:tcPr/>
                </a:tc>
                <a:tc>
                  <a:txBody>
                    <a:bodyPr/>
                    <a:lstStyle/>
                    <a:p>
                      <a:pPr algn="ctr" rtl="1"/>
                      <a:r>
                        <a:rPr lang="ar-SA" dirty="0" smtClean="0"/>
                        <a:t>له</a:t>
                      </a:r>
                    </a:p>
                    <a:p>
                      <a:pPr algn="ctr" rtl="1"/>
                      <a:r>
                        <a:rPr lang="ar-SA" dirty="0" smtClean="0"/>
                        <a:t>(دائن)</a:t>
                      </a:r>
                      <a:endParaRPr lang="ar-SA" dirty="0"/>
                    </a:p>
                  </a:txBody>
                  <a:tcPr/>
                </a:tc>
                <a:tc>
                  <a:txBody>
                    <a:bodyPr/>
                    <a:lstStyle/>
                    <a:p>
                      <a:pPr rtl="1"/>
                      <a:r>
                        <a:rPr lang="ar-SA" dirty="0" smtClean="0"/>
                        <a:t>البيـــــــــــــــــــــــــــــــــــــــــــــــــان</a:t>
                      </a:r>
                      <a:endParaRPr lang="ar-SA" dirty="0"/>
                    </a:p>
                  </a:txBody>
                  <a:tcPr/>
                </a:tc>
                <a:tc>
                  <a:txBody>
                    <a:bodyPr/>
                    <a:lstStyle/>
                    <a:p>
                      <a:pPr rtl="1"/>
                      <a:r>
                        <a:rPr lang="ar-SA" dirty="0" smtClean="0"/>
                        <a:t>التاريخ</a:t>
                      </a:r>
                      <a:endParaRPr lang="ar-SA" dirty="0"/>
                    </a:p>
                  </a:txBody>
                  <a:tcPr/>
                </a:tc>
              </a:tr>
              <a:tr h="370840">
                <a:tc>
                  <a:txBody>
                    <a:bodyPr/>
                    <a:lstStyle/>
                    <a:p>
                      <a:pPr rtl="1"/>
                      <a:r>
                        <a:rPr lang="ar-SA" b="1" dirty="0" smtClean="0"/>
                        <a:t>20000</a:t>
                      </a:r>
                      <a:endParaRPr lang="ar-SA" b="1" dirty="0"/>
                    </a:p>
                  </a:txBody>
                  <a:tcPr/>
                </a:tc>
                <a:tc>
                  <a:txBody>
                    <a:bodyPr/>
                    <a:lstStyle/>
                    <a:p>
                      <a:pPr rtl="1"/>
                      <a:endParaRPr lang="ar-SA" dirty="0" smtClean="0"/>
                    </a:p>
                    <a:p>
                      <a:pPr rtl="1"/>
                      <a:r>
                        <a:rPr lang="ar-SA" b="1" dirty="0" smtClean="0"/>
                        <a:t>20000</a:t>
                      </a:r>
                      <a:endParaRPr lang="ar-SA" b="1" dirty="0"/>
                    </a:p>
                  </a:txBody>
                  <a:tcPr/>
                </a:tc>
                <a:tc>
                  <a:txBody>
                    <a:bodyPr/>
                    <a:lstStyle/>
                    <a:p>
                      <a:pPr rtl="1"/>
                      <a:r>
                        <a:rPr lang="ar-SA" b="1" dirty="0" smtClean="0"/>
                        <a:t>من حـ / شركة النضال العربية</a:t>
                      </a:r>
                    </a:p>
                    <a:p>
                      <a:pPr rtl="1"/>
                      <a:r>
                        <a:rPr lang="ar-SA" b="1" dirty="0" smtClean="0"/>
                        <a:t>                 الى حـ / البضاعة</a:t>
                      </a:r>
                    </a:p>
                  </a:txBody>
                  <a:tcPr/>
                </a:tc>
                <a:tc>
                  <a:txBody>
                    <a:bodyPr/>
                    <a:lstStyle/>
                    <a:p>
                      <a:pPr rtl="1"/>
                      <a:endParaRPr lang="ar-SA" dirty="0"/>
                    </a:p>
                  </a:txBody>
                  <a:tcPr/>
                </a:tc>
              </a:tr>
            </a:tbl>
          </a:graphicData>
        </a:graphic>
      </p:graphicFrame>
      <p:graphicFrame>
        <p:nvGraphicFramePr>
          <p:cNvPr id="5" name="جدول 4"/>
          <p:cNvGraphicFramePr>
            <a:graphicFrameLocks noGrp="1"/>
          </p:cNvGraphicFramePr>
          <p:nvPr/>
        </p:nvGraphicFramePr>
        <p:xfrm>
          <a:off x="1500166" y="4429132"/>
          <a:ext cx="6096000" cy="1280160"/>
        </p:xfrm>
        <a:graphic>
          <a:graphicData uri="http://schemas.openxmlformats.org/drawingml/2006/table">
            <a:tbl>
              <a:tblPr rtl="1" firstRow="1" bandRow="1">
                <a:tableStyleId>{5C22544A-7EE6-4342-B048-85BDC9FD1C3A}</a:tableStyleId>
              </a:tblPr>
              <a:tblGrid>
                <a:gridCol w="1013396"/>
                <a:gridCol w="902558"/>
                <a:gridCol w="3174400"/>
                <a:gridCol w="1005646"/>
              </a:tblGrid>
              <a:tr h="124790">
                <a:tc>
                  <a:txBody>
                    <a:bodyPr/>
                    <a:lstStyle/>
                    <a:p>
                      <a:pPr algn="ctr" rtl="1"/>
                      <a:r>
                        <a:rPr lang="ar-SA" dirty="0" smtClean="0"/>
                        <a:t>منه</a:t>
                      </a:r>
                    </a:p>
                    <a:p>
                      <a:pPr algn="ctr" rtl="1"/>
                      <a:r>
                        <a:rPr lang="ar-SA" dirty="0" smtClean="0"/>
                        <a:t>(مدين)</a:t>
                      </a:r>
                    </a:p>
                  </a:txBody>
                  <a:tcPr/>
                </a:tc>
                <a:tc>
                  <a:txBody>
                    <a:bodyPr/>
                    <a:lstStyle/>
                    <a:p>
                      <a:pPr algn="ctr" rtl="1"/>
                      <a:r>
                        <a:rPr lang="ar-SA" dirty="0" smtClean="0"/>
                        <a:t>له</a:t>
                      </a:r>
                    </a:p>
                    <a:p>
                      <a:pPr algn="ctr" rtl="1"/>
                      <a:r>
                        <a:rPr lang="ar-SA" dirty="0" smtClean="0"/>
                        <a:t>(دائن)</a:t>
                      </a:r>
                    </a:p>
                  </a:txBody>
                  <a:tcPr/>
                </a:tc>
                <a:tc>
                  <a:txBody>
                    <a:bodyPr/>
                    <a:lstStyle/>
                    <a:p>
                      <a:pPr marL="0" marR="0" indent="0" algn="r" defTabSz="914400" rtl="1" eaLnBrk="1" fontAlgn="auto" latinLnBrk="0" hangingPunct="1">
                        <a:lnSpc>
                          <a:spcPct val="100000"/>
                        </a:lnSpc>
                        <a:spcBef>
                          <a:spcPts val="0"/>
                        </a:spcBef>
                        <a:spcAft>
                          <a:spcPts val="0"/>
                        </a:spcAft>
                        <a:buClrTx/>
                        <a:buSzTx/>
                        <a:buFontTx/>
                        <a:buNone/>
                        <a:tabLst/>
                        <a:defRPr/>
                      </a:pPr>
                      <a:r>
                        <a:rPr lang="ar-SA" dirty="0" smtClean="0"/>
                        <a:t>البيـــــــــــــــــــــــــــــــــــــــــــــــــان</a:t>
                      </a:r>
                    </a:p>
                    <a:p>
                      <a:pPr rtl="1"/>
                      <a:endParaRPr lang="ar-SA" dirty="0"/>
                    </a:p>
                  </a:txBody>
                  <a:tcPr/>
                </a:tc>
                <a:tc>
                  <a:txBody>
                    <a:bodyPr/>
                    <a:lstStyle/>
                    <a:p>
                      <a:pPr marL="0" marR="0" indent="0" algn="r" defTabSz="914400" rtl="1" eaLnBrk="1" fontAlgn="auto" latinLnBrk="0" hangingPunct="1">
                        <a:lnSpc>
                          <a:spcPct val="100000"/>
                        </a:lnSpc>
                        <a:spcBef>
                          <a:spcPts val="0"/>
                        </a:spcBef>
                        <a:spcAft>
                          <a:spcPts val="0"/>
                        </a:spcAft>
                        <a:buClrTx/>
                        <a:buSzTx/>
                        <a:buFontTx/>
                        <a:buNone/>
                        <a:tabLst/>
                        <a:defRPr/>
                      </a:pPr>
                      <a:r>
                        <a:rPr lang="ar-SA" dirty="0" smtClean="0"/>
                        <a:t>التاريخ</a:t>
                      </a:r>
                    </a:p>
                    <a:p>
                      <a:pPr rtl="1"/>
                      <a:endParaRPr lang="ar-SA" dirty="0"/>
                    </a:p>
                  </a:txBody>
                  <a:tcPr/>
                </a:tc>
              </a:tr>
              <a:tr h="370840">
                <a:tc>
                  <a:txBody>
                    <a:bodyPr/>
                    <a:lstStyle/>
                    <a:p>
                      <a:pPr rtl="1"/>
                      <a:r>
                        <a:rPr lang="ar-SA" b="1" dirty="0" smtClean="0"/>
                        <a:t>30000</a:t>
                      </a:r>
                      <a:endParaRPr lang="ar-SA" b="1" dirty="0"/>
                    </a:p>
                  </a:txBody>
                  <a:tcPr/>
                </a:tc>
                <a:tc>
                  <a:txBody>
                    <a:bodyPr/>
                    <a:lstStyle/>
                    <a:p>
                      <a:pPr rtl="1"/>
                      <a:endParaRPr lang="ar-SA" dirty="0" smtClean="0"/>
                    </a:p>
                    <a:p>
                      <a:pPr rtl="1"/>
                      <a:r>
                        <a:rPr lang="ar-SA" b="1" dirty="0" smtClean="0"/>
                        <a:t>30000</a:t>
                      </a:r>
                      <a:endParaRPr lang="ar-SA" b="1" dirty="0"/>
                    </a:p>
                  </a:txBody>
                  <a:tcPr/>
                </a:tc>
                <a:tc>
                  <a:txBody>
                    <a:bodyPr/>
                    <a:lstStyle/>
                    <a:p>
                      <a:pPr rtl="1"/>
                      <a:r>
                        <a:rPr lang="ar-SA" b="1" dirty="0" smtClean="0"/>
                        <a:t>من حـ / الصندوق</a:t>
                      </a:r>
                    </a:p>
                    <a:p>
                      <a:pPr rtl="1"/>
                      <a:r>
                        <a:rPr lang="ar-SA" b="1" dirty="0" smtClean="0"/>
                        <a:t>      الى</a:t>
                      </a:r>
                      <a:r>
                        <a:rPr lang="ar-SA" b="1" baseline="0" dirty="0" smtClean="0"/>
                        <a:t> حـ / البضاعة</a:t>
                      </a:r>
                      <a:endParaRPr lang="ar-SA" b="1" dirty="0" smtClean="0"/>
                    </a:p>
                  </a:txBody>
                  <a:tcPr/>
                </a:tc>
                <a:tc>
                  <a:txBody>
                    <a:bodyPr/>
                    <a:lstStyle/>
                    <a:p>
                      <a:pPr rtl="1"/>
                      <a:endParaRPr lang="ar-SA" dirty="0"/>
                    </a:p>
                  </a:txBody>
                  <a:tcPr/>
                </a:tc>
              </a:tr>
            </a:tbl>
          </a:graphicData>
        </a:graphic>
      </p:graphicFrame>
    </p:spTree>
  </p:cSld>
  <p:clrMapOvr>
    <a:masterClrMapping/>
  </p:clrMapOv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4638"/>
            <a:ext cx="8229600" cy="511156"/>
          </a:xfrm>
        </p:spPr>
        <p:txBody>
          <a:bodyPr>
            <a:normAutofit/>
          </a:bodyPr>
          <a:lstStyle/>
          <a:p>
            <a:r>
              <a:rPr lang="ar-SA" sz="2000" b="1" dirty="0" smtClean="0"/>
              <a:t>تابع تحليل العمليات</a:t>
            </a:r>
            <a:endParaRPr lang="ar-SA" sz="2000" dirty="0"/>
          </a:p>
        </p:txBody>
      </p:sp>
      <p:sp>
        <p:nvSpPr>
          <p:cNvPr id="3" name="عنصر نائب للمحتوى 2"/>
          <p:cNvSpPr>
            <a:spLocks noGrp="1"/>
          </p:cNvSpPr>
          <p:nvPr>
            <p:ph idx="1"/>
          </p:nvPr>
        </p:nvSpPr>
        <p:spPr>
          <a:xfrm>
            <a:off x="571472" y="928670"/>
            <a:ext cx="8229600" cy="5429288"/>
          </a:xfrm>
        </p:spPr>
        <p:txBody>
          <a:bodyPr>
            <a:normAutofit/>
          </a:bodyPr>
          <a:lstStyle/>
          <a:p>
            <a:pPr algn="just">
              <a:buNone/>
            </a:pPr>
            <a:r>
              <a:rPr lang="ar-SA" sz="1800" b="1" dirty="0" smtClean="0"/>
              <a:t>9-  بالنسبة للعملية التاسعة أدت الى خروج مبلغ 16000جنيه من خزينة المحل فيكون حساب الصندوق هو سلم هذه القيمة وقد سدد هذا المبلغ الى شركة القدس العربية فتكون شركة القدس العربية هي الطرف المدين الذي أخذ القيمة ، ويكون القيد اللازم لإثبات طرفي هذه العملية كالآتي:-</a:t>
            </a:r>
          </a:p>
          <a:p>
            <a:pPr>
              <a:buNone/>
            </a:pPr>
            <a:endParaRPr lang="ar-SA" sz="1800" b="1" dirty="0" smtClean="0"/>
          </a:p>
          <a:p>
            <a:pPr>
              <a:buNone/>
            </a:pPr>
            <a:endParaRPr lang="ar-SA" dirty="0" smtClean="0"/>
          </a:p>
          <a:p>
            <a:pPr>
              <a:buNone/>
            </a:pPr>
            <a:endParaRPr lang="ar-SA" dirty="0" smtClean="0"/>
          </a:p>
          <a:p>
            <a:pPr algn="just">
              <a:buNone/>
            </a:pPr>
            <a:r>
              <a:rPr lang="ar-SA" sz="2000" b="1" dirty="0" smtClean="0"/>
              <a:t>10-</a:t>
            </a:r>
            <a:r>
              <a:rPr lang="ar-SA" b="1" dirty="0" smtClean="0"/>
              <a:t> </a:t>
            </a:r>
            <a:r>
              <a:rPr lang="ar-SA" sz="1800" b="1" dirty="0" smtClean="0"/>
              <a:t>بالنسبة للعملية العاشرة أدت الى دخول مبلغ 20000جنيه في خزينة المحل فيكون حساب الصندوق هو استلم هذه القيمة وقد ورد هذا المبلغ الى شركة النضال العربية فتكون شركة النضال العربية هي الطرف الذي أعطى القيمة ، ويكون القيد اللازم لإثبات طرفي هذه العملية كالآتي:-</a:t>
            </a:r>
          </a:p>
          <a:p>
            <a:pPr algn="just">
              <a:buNone/>
            </a:pPr>
            <a:endParaRPr lang="ar-SA" sz="1800" b="1" dirty="0"/>
          </a:p>
        </p:txBody>
      </p:sp>
      <p:graphicFrame>
        <p:nvGraphicFramePr>
          <p:cNvPr id="4" name="جدول 3"/>
          <p:cNvGraphicFramePr>
            <a:graphicFrameLocks noGrp="1"/>
          </p:cNvGraphicFramePr>
          <p:nvPr/>
        </p:nvGraphicFramePr>
        <p:xfrm>
          <a:off x="1571604" y="1928802"/>
          <a:ext cx="6096000" cy="1351598"/>
        </p:xfrm>
        <a:graphic>
          <a:graphicData uri="http://schemas.openxmlformats.org/drawingml/2006/table">
            <a:tbl>
              <a:tblPr rtl="1" firstRow="1" bandRow="1">
                <a:tableStyleId>{5C22544A-7EE6-4342-B048-85BDC9FD1C3A}</a:tableStyleId>
              </a:tblPr>
              <a:tblGrid>
                <a:gridCol w="955524"/>
                <a:gridCol w="1089740"/>
                <a:gridCol w="2790228"/>
                <a:gridCol w="1260508"/>
              </a:tblGrid>
              <a:tr h="711518">
                <a:tc>
                  <a:txBody>
                    <a:bodyPr/>
                    <a:lstStyle/>
                    <a:p>
                      <a:pPr algn="ctr" rtl="1"/>
                      <a:r>
                        <a:rPr lang="ar-SA" dirty="0" smtClean="0"/>
                        <a:t>منه</a:t>
                      </a:r>
                    </a:p>
                    <a:p>
                      <a:pPr algn="ctr" rtl="1"/>
                      <a:r>
                        <a:rPr lang="ar-SA" dirty="0" smtClean="0"/>
                        <a:t>(مدين)</a:t>
                      </a:r>
                      <a:endParaRPr lang="ar-SA" dirty="0"/>
                    </a:p>
                  </a:txBody>
                  <a:tcPr/>
                </a:tc>
                <a:tc>
                  <a:txBody>
                    <a:bodyPr/>
                    <a:lstStyle/>
                    <a:p>
                      <a:pPr algn="ctr" rtl="1"/>
                      <a:r>
                        <a:rPr lang="ar-SA" dirty="0" smtClean="0"/>
                        <a:t>له</a:t>
                      </a:r>
                    </a:p>
                    <a:p>
                      <a:pPr algn="ctr" rtl="1"/>
                      <a:r>
                        <a:rPr lang="ar-SA" dirty="0" smtClean="0"/>
                        <a:t>( دائن)</a:t>
                      </a:r>
                      <a:endParaRPr lang="ar-SA" dirty="0"/>
                    </a:p>
                  </a:txBody>
                  <a:tcPr/>
                </a:tc>
                <a:tc>
                  <a:txBody>
                    <a:bodyPr/>
                    <a:lstStyle/>
                    <a:p>
                      <a:pPr rtl="1"/>
                      <a:r>
                        <a:rPr lang="ar-SA" dirty="0" smtClean="0"/>
                        <a:t>البيــــــــــــــــــــــــــــــــــــــــــان</a:t>
                      </a:r>
                      <a:endParaRPr lang="ar-SA" dirty="0"/>
                    </a:p>
                  </a:txBody>
                  <a:tcPr/>
                </a:tc>
                <a:tc>
                  <a:txBody>
                    <a:bodyPr/>
                    <a:lstStyle/>
                    <a:p>
                      <a:pPr algn="ctr" rtl="1"/>
                      <a:r>
                        <a:rPr lang="ar-SA" dirty="0" smtClean="0"/>
                        <a:t>التاريخ</a:t>
                      </a:r>
                      <a:endParaRPr lang="ar-SA" dirty="0"/>
                    </a:p>
                  </a:txBody>
                  <a:tcPr/>
                </a:tc>
              </a:tr>
              <a:tr h="370840">
                <a:tc>
                  <a:txBody>
                    <a:bodyPr/>
                    <a:lstStyle/>
                    <a:p>
                      <a:pPr rtl="1"/>
                      <a:r>
                        <a:rPr lang="ar-SA" b="1" dirty="0" smtClean="0"/>
                        <a:t>16000</a:t>
                      </a:r>
                      <a:endParaRPr lang="ar-SA" b="1" dirty="0"/>
                    </a:p>
                  </a:txBody>
                  <a:tcPr/>
                </a:tc>
                <a:tc>
                  <a:txBody>
                    <a:bodyPr/>
                    <a:lstStyle/>
                    <a:p>
                      <a:pPr rtl="1"/>
                      <a:endParaRPr lang="ar-SA" b="1" dirty="0" smtClean="0"/>
                    </a:p>
                    <a:p>
                      <a:pPr rtl="1"/>
                      <a:r>
                        <a:rPr lang="ar-SA" b="1" dirty="0" smtClean="0"/>
                        <a:t>16000</a:t>
                      </a:r>
                      <a:endParaRPr lang="ar-SA" b="1" dirty="0"/>
                    </a:p>
                  </a:txBody>
                  <a:tcPr/>
                </a:tc>
                <a:tc>
                  <a:txBody>
                    <a:bodyPr/>
                    <a:lstStyle/>
                    <a:p>
                      <a:pPr rtl="1"/>
                      <a:r>
                        <a:rPr lang="ar-SA" b="1" dirty="0" smtClean="0"/>
                        <a:t>من حـ / شركة القدس العربية</a:t>
                      </a:r>
                    </a:p>
                    <a:p>
                      <a:pPr rtl="1"/>
                      <a:r>
                        <a:rPr lang="ar-SA" b="1" dirty="0" smtClean="0"/>
                        <a:t>          الى حـ / الصندوق</a:t>
                      </a:r>
                      <a:endParaRPr lang="ar-SA" b="1" dirty="0"/>
                    </a:p>
                  </a:txBody>
                  <a:tcPr/>
                </a:tc>
                <a:tc>
                  <a:txBody>
                    <a:bodyPr/>
                    <a:lstStyle/>
                    <a:p>
                      <a:pPr rtl="1"/>
                      <a:endParaRPr lang="ar-SA" dirty="0"/>
                    </a:p>
                  </a:txBody>
                  <a:tcPr/>
                </a:tc>
              </a:tr>
            </a:tbl>
          </a:graphicData>
        </a:graphic>
      </p:graphicFrame>
      <p:graphicFrame>
        <p:nvGraphicFramePr>
          <p:cNvPr id="5" name="جدول 4"/>
          <p:cNvGraphicFramePr>
            <a:graphicFrameLocks noGrp="1"/>
          </p:cNvGraphicFramePr>
          <p:nvPr/>
        </p:nvGraphicFramePr>
        <p:xfrm>
          <a:off x="1571604" y="4572008"/>
          <a:ext cx="6079980" cy="1280160"/>
        </p:xfrm>
        <a:graphic>
          <a:graphicData uri="http://schemas.openxmlformats.org/drawingml/2006/table">
            <a:tbl>
              <a:tblPr rtl="1" firstRow="1" bandRow="1">
                <a:tableStyleId>{5C22544A-7EE6-4342-B048-85BDC9FD1C3A}</a:tableStyleId>
              </a:tblPr>
              <a:tblGrid>
                <a:gridCol w="1075780"/>
                <a:gridCol w="1129138"/>
                <a:gridCol w="2819816"/>
                <a:gridCol w="1055246"/>
              </a:tblGrid>
              <a:tr h="370840">
                <a:tc>
                  <a:txBody>
                    <a:bodyPr/>
                    <a:lstStyle/>
                    <a:p>
                      <a:pPr algn="ctr" rtl="1"/>
                      <a:r>
                        <a:rPr lang="ar-SA" dirty="0" smtClean="0"/>
                        <a:t>منه</a:t>
                      </a:r>
                    </a:p>
                    <a:p>
                      <a:pPr algn="ctr" rtl="1"/>
                      <a:r>
                        <a:rPr lang="ar-SA" dirty="0" smtClean="0"/>
                        <a:t>(مدين)</a:t>
                      </a:r>
                    </a:p>
                  </a:txBody>
                  <a:tcPr/>
                </a:tc>
                <a:tc>
                  <a:txBody>
                    <a:bodyPr/>
                    <a:lstStyle/>
                    <a:p>
                      <a:pPr algn="ctr" rtl="1"/>
                      <a:r>
                        <a:rPr lang="ar-SA" dirty="0" smtClean="0"/>
                        <a:t>له</a:t>
                      </a:r>
                    </a:p>
                    <a:p>
                      <a:pPr algn="ctr" rtl="1"/>
                      <a:r>
                        <a:rPr lang="ar-SA" dirty="0" smtClean="0"/>
                        <a:t>( دائن)</a:t>
                      </a:r>
                      <a:endParaRPr lang="ar-SA" dirty="0"/>
                    </a:p>
                  </a:txBody>
                  <a:tcPr/>
                </a:tc>
                <a:tc>
                  <a:txBody>
                    <a:bodyPr/>
                    <a:lstStyle/>
                    <a:p>
                      <a:pPr rtl="1"/>
                      <a:r>
                        <a:rPr lang="ar-SA" dirty="0" smtClean="0"/>
                        <a:t>البيــــــــــــــــــــــــــــــــــــــــان</a:t>
                      </a:r>
                      <a:endParaRPr lang="ar-SA" dirty="0"/>
                    </a:p>
                  </a:txBody>
                  <a:tcPr/>
                </a:tc>
                <a:tc>
                  <a:txBody>
                    <a:bodyPr/>
                    <a:lstStyle/>
                    <a:p>
                      <a:pPr algn="ctr" rtl="1"/>
                      <a:r>
                        <a:rPr lang="ar-SA" dirty="0" smtClean="0"/>
                        <a:t>التاريخ</a:t>
                      </a:r>
                      <a:endParaRPr lang="ar-SA" dirty="0"/>
                    </a:p>
                  </a:txBody>
                  <a:tcPr/>
                </a:tc>
              </a:tr>
              <a:tr h="370840">
                <a:tc>
                  <a:txBody>
                    <a:bodyPr/>
                    <a:lstStyle/>
                    <a:p>
                      <a:pPr rtl="1"/>
                      <a:r>
                        <a:rPr lang="ar-SA" b="1" dirty="0" smtClean="0"/>
                        <a:t>20000</a:t>
                      </a:r>
                      <a:endParaRPr lang="ar-SA" b="1" dirty="0"/>
                    </a:p>
                  </a:txBody>
                  <a:tcPr/>
                </a:tc>
                <a:tc>
                  <a:txBody>
                    <a:bodyPr/>
                    <a:lstStyle/>
                    <a:p>
                      <a:pPr rtl="1"/>
                      <a:endParaRPr lang="ar-SA" b="1" dirty="0" smtClean="0"/>
                    </a:p>
                    <a:p>
                      <a:pPr rtl="1"/>
                      <a:r>
                        <a:rPr lang="ar-SA" b="1" dirty="0" smtClean="0"/>
                        <a:t>20000</a:t>
                      </a:r>
                      <a:endParaRPr lang="ar-SA" b="1" dirty="0"/>
                    </a:p>
                  </a:txBody>
                  <a:tcPr/>
                </a:tc>
                <a:tc>
                  <a:txBody>
                    <a:bodyPr/>
                    <a:lstStyle/>
                    <a:p>
                      <a:pPr rtl="1"/>
                      <a:r>
                        <a:rPr lang="ar-SA" b="1" dirty="0" smtClean="0"/>
                        <a:t>من حـ / الصندوق</a:t>
                      </a:r>
                    </a:p>
                    <a:p>
                      <a:pPr rtl="1"/>
                      <a:r>
                        <a:rPr lang="ar-SA" b="1" dirty="0" smtClean="0"/>
                        <a:t>الى</a:t>
                      </a:r>
                      <a:r>
                        <a:rPr lang="ar-SA" b="1" baseline="0" dirty="0" smtClean="0"/>
                        <a:t> حـ / شركة النضال العربية</a:t>
                      </a:r>
                      <a:endParaRPr lang="ar-SA" b="1" dirty="0"/>
                    </a:p>
                  </a:txBody>
                  <a:tcPr/>
                </a:tc>
                <a:tc>
                  <a:txBody>
                    <a:bodyPr/>
                    <a:lstStyle/>
                    <a:p>
                      <a:pPr rtl="1"/>
                      <a:endParaRPr lang="ar-SA" dirty="0"/>
                    </a:p>
                  </a:txBody>
                  <a:tcPr/>
                </a:tc>
              </a:tr>
            </a:tbl>
          </a:graphicData>
        </a:graphic>
      </p:graphicFrame>
    </p:spTree>
  </p:cSld>
  <p:clrMapOvr>
    <a:masterClrMapping/>
  </p:clrMapOv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4638"/>
            <a:ext cx="8229600" cy="439718"/>
          </a:xfrm>
        </p:spPr>
        <p:txBody>
          <a:bodyPr>
            <a:noAutofit/>
          </a:bodyPr>
          <a:lstStyle/>
          <a:p>
            <a:r>
              <a:rPr lang="ar-SA" sz="2400" b="1" dirty="0" smtClean="0"/>
              <a:t>الخلاصة</a:t>
            </a:r>
            <a:endParaRPr lang="ar-SA" sz="2400" b="1" dirty="0"/>
          </a:p>
        </p:txBody>
      </p:sp>
      <p:sp>
        <p:nvSpPr>
          <p:cNvPr id="3" name="عنصر نائب للمحتوى 2"/>
          <p:cNvSpPr>
            <a:spLocks noGrp="1"/>
          </p:cNvSpPr>
          <p:nvPr>
            <p:ph idx="1"/>
          </p:nvPr>
        </p:nvSpPr>
        <p:spPr>
          <a:xfrm>
            <a:off x="457200" y="714356"/>
            <a:ext cx="8229600" cy="5411807"/>
          </a:xfrm>
        </p:spPr>
        <p:txBody>
          <a:bodyPr/>
          <a:lstStyle/>
          <a:p>
            <a:pPr>
              <a:buNone/>
            </a:pPr>
            <a:r>
              <a:rPr lang="ar-SA" sz="2000" b="1" u="sng" dirty="0" smtClean="0"/>
              <a:t>نستخلص مما سبق بعض القواعد لتحليل أطراف العمليات هي</a:t>
            </a:r>
            <a:r>
              <a:rPr lang="ar-SA" sz="2000" b="1" dirty="0" smtClean="0"/>
              <a:t>:</a:t>
            </a:r>
          </a:p>
          <a:p>
            <a:pPr>
              <a:buNone/>
            </a:pPr>
            <a:r>
              <a:rPr lang="ar-SA" sz="2000" b="1" dirty="0" smtClean="0"/>
              <a:t>1</a:t>
            </a:r>
            <a:r>
              <a:rPr lang="ar-SA" sz="1800" b="1" dirty="0" smtClean="0"/>
              <a:t>- بالنسبة لحسابي الصندوق والبنك فإنهما يجعلان دائما مدينين بالمقبوضات ( أي بالمبالغ المودعة فيها ) ، ودائنين بالمدفوعات ( أي المبالغ المسحوبة منهما)0</a:t>
            </a:r>
          </a:p>
          <a:p>
            <a:pPr algn="just">
              <a:buNone/>
            </a:pPr>
            <a:r>
              <a:rPr lang="ar-SA" sz="2000" b="1" dirty="0" smtClean="0"/>
              <a:t>2</a:t>
            </a:r>
            <a:r>
              <a:rPr lang="ar-SA" sz="1800" b="1" dirty="0" smtClean="0"/>
              <a:t>- بالنسبة للحسابات الشخصية (مثل حساب شركة القدس العربية وحساب شركة النضال العربية) فإنهما تجعلان دائنة بما أعطت ومدينة بما أخذت0</a:t>
            </a:r>
          </a:p>
          <a:p>
            <a:pPr algn="just">
              <a:buNone/>
            </a:pPr>
            <a:r>
              <a:rPr lang="ar-SA" sz="2000" b="1" dirty="0" smtClean="0"/>
              <a:t>3</a:t>
            </a:r>
            <a:r>
              <a:rPr lang="ar-SA" sz="1800" b="1" dirty="0" smtClean="0"/>
              <a:t>- عند شراء أصل (مثل السيارات ، الآلات ، والأثاث 000) فإن حساب الأصل يجعل مدينا بالمبلغ المدفوع لشراء الأصل وعند بيع أصل فإن حساب الأصل يجعل دائنا بالمبلغ المقبوض من ثمن بيع الأصل (القيمة المباع بها الأصل)0</a:t>
            </a:r>
          </a:p>
          <a:p>
            <a:pPr algn="just">
              <a:buNone/>
            </a:pPr>
            <a:r>
              <a:rPr lang="ar-SA" sz="2000" b="1" dirty="0" smtClean="0"/>
              <a:t>4</a:t>
            </a:r>
            <a:r>
              <a:rPr lang="ar-SA" sz="1800" b="1" dirty="0" smtClean="0"/>
              <a:t>- بالنسبة للبضاعة التي يشتريها المشروع لعملية المتاجرة (أي بغرض إعادة بيعها) فإن حساب البضاعة يجعل دائما مدينا بقيمة هذه البضاعة المشتراه ، وبالنسبة لمبيعات المشروع من البضاعة فإن حساب البضاعة يجعل دائما دائنا بقيمة هذه البضاعة المباعة0</a:t>
            </a:r>
          </a:p>
          <a:p>
            <a:pPr algn="just">
              <a:buNone/>
            </a:pPr>
            <a:r>
              <a:rPr lang="ar-SA" sz="2000" b="1" dirty="0" smtClean="0"/>
              <a:t>5</a:t>
            </a:r>
            <a:r>
              <a:rPr lang="ar-SA" sz="1800" b="1" dirty="0" smtClean="0"/>
              <a:t>- حسابات المصروفات ( مثل الإيجار والمهايا والأجور ومصاريف الإعلان 000إلخ) تجعل دائما مدينة بالمبلغ المدفوع بينما تجعل حسابات الإيرادات ( مثل إيراد العقار وإيراد الأوراق المالية ) دائنة بالمبلغ المقبوض0</a:t>
            </a:r>
          </a:p>
          <a:p>
            <a:pPr>
              <a:buNone/>
            </a:pPr>
            <a:endParaRPr lang="ar-SA" sz="1800" b="1" dirty="0"/>
          </a:p>
        </p:txBody>
      </p:sp>
    </p:spTree>
  </p:cSld>
  <p:clrMapOvr>
    <a:masterClrMapping/>
  </p:clrMapOvr>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4638"/>
            <a:ext cx="8229600" cy="439718"/>
          </a:xfrm>
        </p:spPr>
        <p:txBody>
          <a:bodyPr>
            <a:normAutofit/>
          </a:bodyPr>
          <a:lstStyle/>
          <a:p>
            <a:r>
              <a:rPr lang="ar-SA" sz="2000" b="1" dirty="0" smtClean="0"/>
              <a:t>قواعد تحليل العمليات المالية</a:t>
            </a:r>
            <a:endParaRPr lang="ar-SA" sz="2000" b="1" dirty="0"/>
          </a:p>
        </p:txBody>
      </p:sp>
      <p:sp>
        <p:nvSpPr>
          <p:cNvPr id="3" name="عنصر نائب للمحتوى 2"/>
          <p:cNvSpPr>
            <a:spLocks noGrp="1"/>
          </p:cNvSpPr>
          <p:nvPr>
            <p:ph idx="1"/>
          </p:nvPr>
        </p:nvSpPr>
        <p:spPr>
          <a:xfrm>
            <a:off x="457200" y="857232"/>
            <a:ext cx="8229600" cy="5268931"/>
          </a:xfrm>
        </p:spPr>
        <p:txBody>
          <a:bodyPr>
            <a:normAutofit/>
          </a:bodyPr>
          <a:lstStyle/>
          <a:p>
            <a:pPr>
              <a:buNone/>
            </a:pPr>
            <a:r>
              <a:rPr lang="ar-SA" sz="2000" b="1" dirty="0" smtClean="0"/>
              <a:t>قواعد تحليل العمليات المالية لتحديد طرفيها المدين والدائن كما يلي</a:t>
            </a:r>
            <a:r>
              <a:rPr lang="ar-SA" sz="2000" dirty="0" smtClean="0"/>
              <a:t>:-</a:t>
            </a:r>
          </a:p>
          <a:p>
            <a:pPr>
              <a:buNone/>
            </a:pPr>
            <a:endParaRPr lang="ar-SA" sz="2000" dirty="0"/>
          </a:p>
        </p:txBody>
      </p:sp>
      <p:graphicFrame>
        <p:nvGraphicFramePr>
          <p:cNvPr id="4" name="جدول 3"/>
          <p:cNvGraphicFramePr>
            <a:graphicFrameLocks noGrp="1"/>
          </p:cNvGraphicFramePr>
          <p:nvPr/>
        </p:nvGraphicFramePr>
        <p:xfrm>
          <a:off x="1524000" y="1397000"/>
          <a:ext cx="6096000" cy="2108200"/>
        </p:xfrm>
        <a:graphic>
          <a:graphicData uri="http://schemas.openxmlformats.org/drawingml/2006/table">
            <a:tbl>
              <a:tblPr rtl="1" firstRow="1" bandRow="1">
                <a:tableStyleId>{5C22544A-7EE6-4342-B048-85BDC9FD1C3A}</a:tableStyleId>
              </a:tblPr>
              <a:tblGrid>
                <a:gridCol w="3048000"/>
                <a:gridCol w="3048000"/>
              </a:tblGrid>
              <a:tr h="370840">
                <a:tc>
                  <a:txBody>
                    <a:bodyPr/>
                    <a:lstStyle/>
                    <a:p>
                      <a:pPr rtl="1"/>
                      <a:r>
                        <a:rPr lang="ar-SA" dirty="0" smtClean="0"/>
                        <a:t>المدين يؤدي الى :</a:t>
                      </a:r>
                      <a:endParaRPr lang="ar-SA" dirty="0"/>
                    </a:p>
                  </a:txBody>
                  <a:tcPr/>
                </a:tc>
                <a:tc>
                  <a:txBody>
                    <a:bodyPr/>
                    <a:lstStyle/>
                    <a:p>
                      <a:pPr rtl="1"/>
                      <a:r>
                        <a:rPr lang="ar-SA" dirty="0" smtClean="0"/>
                        <a:t>الدائن يؤدي الى :</a:t>
                      </a:r>
                      <a:endParaRPr lang="ar-SA" dirty="0"/>
                    </a:p>
                  </a:txBody>
                  <a:tcPr/>
                </a:tc>
              </a:tr>
              <a:tr h="370840">
                <a:tc>
                  <a:txBody>
                    <a:bodyPr/>
                    <a:lstStyle/>
                    <a:p>
                      <a:pPr rtl="1"/>
                      <a:r>
                        <a:rPr lang="ar-SA" dirty="0" smtClean="0"/>
                        <a:t>1</a:t>
                      </a:r>
                      <a:r>
                        <a:rPr lang="ar-SA" b="1" dirty="0" smtClean="0"/>
                        <a:t>- زيادة الأصــــــــول0</a:t>
                      </a:r>
                    </a:p>
                    <a:p>
                      <a:pPr rtl="1"/>
                      <a:r>
                        <a:rPr lang="ar-SA" b="1" dirty="0" smtClean="0"/>
                        <a:t>2- زيادة المصــروفات0</a:t>
                      </a:r>
                    </a:p>
                    <a:p>
                      <a:pPr rtl="1"/>
                      <a:r>
                        <a:rPr lang="ar-SA" b="1" dirty="0" smtClean="0"/>
                        <a:t>3- نقص حقوق الملكية0</a:t>
                      </a:r>
                    </a:p>
                    <a:p>
                      <a:pPr rtl="1"/>
                      <a:r>
                        <a:rPr lang="ar-SA" b="1" dirty="0" smtClean="0"/>
                        <a:t>4- نقـص الالتزامـــات0</a:t>
                      </a:r>
                    </a:p>
                    <a:p>
                      <a:pPr rtl="1"/>
                      <a:r>
                        <a:rPr lang="ar-SA" b="1" dirty="0" smtClean="0"/>
                        <a:t>5-</a:t>
                      </a:r>
                      <a:r>
                        <a:rPr lang="ar-SA" b="1" baseline="0" dirty="0" smtClean="0"/>
                        <a:t> نقـــــص الإيرادات0</a:t>
                      </a:r>
                      <a:endParaRPr lang="ar-SA" b="1" dirty="0"/>
                    </a:p>
                  </a:txBody>
                  <a:tcPr/>
                </a:tc>
                <a:tc>
                  <a:txBody>
                    <a:bodyPr/>
                    <a:lstStyle/>
                    <a:p>
                      <a:pPr rtl="1"/>
                      <a:r>
                        <a:rPr lang="ar-SA" dirty="0" smtClean="0"/>
                        <a:t>1</a:t>
                      </a:r>
                      <a:r>
                        <a:rPr lang="ar-SA" b="1" dirty="0" smtClean="0"/>
                        <a:t>- نقص الأصــــــــول0</a:t>
                      </a:r>
                    </a:p>
                    <a:p>
                      <a:pPr rtl="1"/>
                      <a:r>
                        <a:rPr lang="ar-SA" b="1" dirty="0" smtClean="0"/>
                        <a:t>2- نقص المصــروفات0</a:t>
                      </a:r>
                    </a:p>
                    <a:p>
                      <a:pPr rtl="1"/>
                      <a:r>
                        <a:rPr lang="ar-SA" b="1" dirty="0" smtClean="0"/>
                        <a:t>3- زيادة حقوق الملكية0</a:t>
                      </a:r>
                    </a:p>
                    <a:p>
                      <a:pPr rtl="1"/>
                      <a:r>
                        <a:rPr lang="ar-SA" b="1" dirty="0" smtClean="0"/>
                        <a:t>4- زيادة الالتزامــــات0</a:t>
                      </a:r>
                    </a:p>
                    <a:p>
                      <a:pPr rtl="1"/>
                      <a:r>
                        <a:rPr lang="ar-SA" b="1" dirty="0" smtClean="0"/>
                        <a:t>5-</a:t>
                      </a:r>
                      <a:r>
                        <a:rPr lang="ar-SA" b="1" baseline="0" dirty="0" smtClean="0"/>
                        <a:t> زيـــــادة الإيرادات0</a:t>
                      </a:r>
                      <a:endParaRPr lang="ar-SA" b="1" dirty="0" smtClean="0"/>
                    </a:p>
                    <a:p>
                      <a:pPr rtl="1"/>
                      <a:endParaRPr lang="ar-SA" dirty="0"/>
                    </a:p>
                  </a:txBody>
                  <a:tcPr/>
                </a:tc>
              </a:tr>
            </a:tbl>
          </a:graphicData>
        </a:graphic>
      </p:graphicFrame>
    </p:spTree>
  </p:cSld>
  <p:clrMapOvr>
    <a:masterClrMapping/>
  </p:clrMapOvr>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4638"/>
            <a:ext cx="8229600" cy="439718"/>
          </a:xfrm>
        </p:spPr>
        <p:txBody>
          <a:bodyPr>
            <a:noAutofit/>
          </a:bodyPr>
          <a:lstStyle/>
          <a:p>
            <a:r>
              <a:rPr lang="ar-SA" sz="2400" b="1" u="sng" dirty="0" smtClean="0"/>
              <a:t>معادلة الميزانية كأساس للقيد المزدوج</a:t>
            </a:r>
            <a:endParaRPr lang="ar-SA" sz="2400" b="1" u="sng" dirty="0"/>
          </a:p>
        </p:txBody>
      </p:sp>
      <p:sp>
        <p:nvSpPr>
          <p:cNvPr id="3" name="عنصر نائب للمحتوى 2"/>
          <p:cNvSpPr>
            <a:spLocks noGrp="1"/>
          </p:cNvSpPr>
          <p:nvPr>
            <p:ph idx="1"/>
          </p:nvPr>
        </p:nvSpPr>
        <p:spPr>
          <a:xfrm>
            <a:off x="457200" y="928670"/>
            <a:ext cx="8186766" cy="5929330"/>
          </a:xfrm>
        </p:spPr>
        <p:txBody>
          <a:bodyPr>
            <a:normAutofit/>
          </a:bodyPr>
          <a:lstStyle/>
          <a:p>
            <a:pPr algn="just">
              <a:buNone/>
            </a:pPr>
            <a:r>
              <a:rPr lang="ar-SA" sz="2000" b="1" dirty="0" smtClean="0"/>
              <a:t>     إذا أرادت المنشأة إعداد قائمة لبيان مركزها المالي فإن هذه القائمة يجب أن تحتوي على قيمة جميع الموجودات التي تملكها المنشأة ومجموع هذه القائمة يمثل قيمة الحصة التي استثمرها صاحب المنشأة فيها أي بمقدار رأس مال بفرض عدم وجود أي ديون أو التزامات على المنشأة للغير0</a:t>
            </a:r>
          </a:p>
          <a:p>
            <a:pPr algn="just">
              <a:buNone/>
            </a:pPr>
            <a:r>
              <a:rPr lang="ar-SA" sz="2000" b="1" u="sng" dirty="0" smtClean="0"/>
              <a:t>مثال لقائمة المركز المالي (الميزانية):</a:t>
            </a:r>
          </a:p>
          <a:p>
            <a:pPr algn="ctr">
              <a:buNone/>
            </a:pPr>
            <a:r>
              <a:rPr lang="ar-SA" sz="2000" b="1" dirty="0" smtClean="0"/>
              <a:t>شركة عقبة بن نافع للمعدات الحربية</a:t>
            </a:r>
          </a:p>
          <a:p>
            <a:pPr algn="ctr">
              <a:buNone/>
            </a:pPr>
            <a:r>
              <a:rPr lang="ar-SA" sz="2000" b="1" dirty="0" smtClean="0"/>
              <a:t>قائمة المركز المــالي في 2003/1/1</a:t>
            </a:r>
          </a:p>
          <a:p>
            <a:pPr algn="ctr">
              <a:buNone/>
            </a:pPr>
            <a:r>
              <a:rPr lang="ar-SA" sz="2000" b="1" dirty="0" smtClean="0"/>
              <a:t>الأصول                      الميزانية                        الخصوم </a:t>
            </a:r>
          </a:p>
          <a:p>
            <a:pPr algn="ctr">
              <a:buNone/>
            </a:pPr>
            <a:endParaRPr lang="ar-SA" sz="2000" b="1" dirty="0" smtClean="0"/>
          </a:p>
          <a:p>
            <a:pPr algn="ctr">
              <a:buNone/>
            </a:pPr>
            <a:endParaRPr lang="ar-SA" sz="2000" b="1" dirty="0" smtClean="0"/>
          </a:p>
          <a:p>
            <a:pPr algn="just">
              <a:buNone/>
            </a:pPr>
            <a:endParaRPr lang="ar-SA" sz="2000" b="1" dirty="0" smtClean="0"/>
          </a:p>
          <a:p>
            <a:pPr algn="just">
              <a:buNone/>
            </a:pPr>
            <a:endParaRPr lang="ar-SA" sz="2000" b="1" dirty="0" smtClean="0"/>
          </a:p>
          <a:p>
            <a:pPr algn="just">
              <a:buNone/>
            </a:pPr>
            <a:endParaRPr lang="ar-SA" sz="2000" dirty="0"/>
          </a:p>
        </p:txBody>
      </p:sp>
      <p:graphicFrame>
        <p:nvGraphicFramePr>
          <p:cNvPr id="5" name="جدول 4"/>
          <p:cNvGraphicFramePr>
            <a:graphicFrameLocks noGrp="1"/>
          </p:cNvGraphicFramePr>
          <p:nvPr/>
        </p:nvGraphicFramePr>
        <p:xfrm>
          <a:off x="1714480" y="3857628"/>
          <a:ext cx="6096000" cy="2931160"/>
        </p:xfrm>
        <a:graphic>
          <a:graphicData uri="http://schemas.openxmlformats.org/drawingml/2006/table">
            <a:tbl>
              <a:tblPr rtl="1" firstRow="1" bandRow="1">
                <a:tableStyleId>{5C22544A-7EE6-4342-B048-85BDC9FD1C3A}</a:tableStyleId>
              </a:tblPr>
              <a:tblGrid>
                <a:gridCol w="1077474"/>
                <a:gridCol w="2274296"/>
                <a:gridCol w="955524"/>
                <a:gridCol w="1788706"/>
              </a:tblGrid>
              <a:tr h="370840">
                <a:tc>
                  <a:txBody>
                    <a:bodyPr/>
                    <a:lstStyle/>
                    <a:p>
                      <a:pPr rtl="1"/>
                      <a:r>
                        <a:rPr lang="ar-SA" dirty="0" smtClean="0"/>
                        <a:t>المبلغ</a:t>
                      </a:r>
                      <a:endParaRPr lang="ar-SA" dirty="0"/>
                    </a:p>
                  </a:txBody>
                  <a:tcPr/>
                </a:tc>
                <a:tc>
                  <a:txBody>
                    <a:bodyPr/>
                    <a:lstStyle/>
                    <a:p>
                      <a:pPr rtl="1"/>
                      <a:r>
                        <a:rPr lang="ar-SA" dirty="0" smtClean="0"/>
                        <a:t>البيــــــــــــــــــــــــــــــــان</a:t>
                      </a:r>
                      <a:endParaRPr lang="ar-SA" dirty="0"/>
                    </a:p>
                  </a:txBody>
                  <a:tcPr/>
                </a:tc>
                <a:tc>
                  <a:txBody>
                    <a:bodyPr/>
                    <a:lstStyle/>
                    <a:p>
                      <a:pPr rtl="1"/>
                      <a:r>
                        <a:rPr lang="ar-SA" dirty="0" smtClean="0"/>
                        <a:t>المبلغ</a:t>
                      </a:r>
                      <a:endParaRPr lang="ar-SA" dirty="0"/>
                    </a:p>
                  </a:txBody>
                  <a:tcPr/>
                </a:tc>
                <a:tc>
                  <a:txBody>
                    <a:bodyPr/>
                    <a:lstStyle/>
                    <a:p>
                      <a:pPr rtl="1"/>
                      <a:r>
                        <a:rPr lang="ar-SA" dirty="0" smtClean="0"/>
                        <a:t>البيــــــــــــــــــــــان</a:t>
                      </a:r>
                      <a:endParaRPr lang="ar-SA" dirty="0"/>
                    </a:p>
                  </a:txBody>
                  <a:tcPr/>
                </a:tc>
              </a:tr>
              <a:tr h="370840">
                <a:tc>
                  <a:txBody>
                    <a:bodyPr/>
                    <a:lstStyle/>
                    <a:p>
                      <a:pPr rtl="1"/>
                      <a:r>
                        <a:rPr lang="ar-SA" b="1" dirty="0" smtClean="0"/>
                        <a:t>20000</a:t>
                      </a:r>
                    </a:p>
                    <a:p>
                      <a:pPr rtl="1"/>
                      <a:r>
                        <a:rPr lang="ar-SA" b="1" dirty="0" smtClean="0"/>
                        <a:t>30000</a:t>
                      </a:r>
                    </a:p>
                    <a:p>
                      <a:pPr rtl="1"/>
                      <a:r>
                        <a:rPr lang="ar-SA" b="1" dirty="0" smtClean="0"/>
                        <a:t>50000</a:t>
                      </a:r>
                    </a:p>
                    <a:p>
                      <a:pPr rtl="1"/>
                      <a:r>
                        <a:rPr lang="ar-SA" b="1" dirty="0" smtClean="0"/>
                        <a:t>70000</a:t>
                      </a:r>
                    </a:p>
                    <a:p>
                      <a:pPr rtl="1"/>
                      <a:r>
                        <a:rPr lang="ar-SA" b="1" dirty="0" smtClean="0"/>
                        <a:t>20000</a:t>
                      </a:r>
                    </a:p>
                    <a:p>
                      <a:pPr rtl="1"/>
                      <a:r>
                        <a:rPr lang="ar-SA" dirty="0" smtClean="0"/>
                        <a:t>-----------</a:t>
                      </a:r>
                    </a:p>
                    <a:p>
                      <a:pPr rtl="1"/>
                      <a:r>
                        <a:rPr lang="ar-SA" b="1" dirty="0" smtClean="0"/>
                        <a:t>190000</a:t>
                      </a:r>
                    </a:p>
                    <a:p>
                      <a:pPr rtl="1"/>
                      <a:r>
                        <a:rPr lang="ar-SA" dirty="0" smtClean="0"/>
                        <a:t>----------</a:t>
                      </a:r>
                      <a:endParaRPr lang="ar-SA" dirty="0"/>
                    </a:p>
                  </a:txBody>
                  <a:tcPr/>
                </a:tc>
                <a:tc>
                  <a:txBody>
                    <a:bodyPr/>
                    <a:lstStyle/>
                    <a:p>
                      <a:pPr rtl="1"/>
                      <a:r>
                        <a:rPr lang="ar-SA" b="1" dirty="0" smtClean="0"/>
                        <a:t>أثاث</a:t>
                      </a:r>
                    </a:p>
                    <a:p>
                      <a:pPr rtl="1"/>
                      <a:r>
                        <a:rPr lang="ar-SA" b="1" dirty="0" smtClean="0"/>
                        <a:t>سيارة</a:t>
                      </a:r>
                    </a:p>
                    <a:p>
                      <a:pPr rtl="1"/>
                      <a:r>
                        <a:rPr lang="ar-SA" b="1" dirty="0" smtClean="0"/>
                        <a:t>بضاعة</a:t>
                      </a:r>
                    </a:p>
                    <a:p>
                      <a:pPr rtl="1"/>
                      <a:r>
                        <a:rPr lang="ar-SA" b="1" dirty="0" smtClean="0"/>
                        <a:t>نقدية بالبنك</a:t>
                      </a:r>
                    </a:p>
                    <a:p>
                      <a:pPr rtl="1"/>
                      <a:r>
                        <a:rPr lang="ar-SA" b="1" dirty="0" smtClean="0"/>
                        <a:t>نقدية بالصندوق</a:t>
                      </a:r>
                    </a:p>
                    <a:p>
                      <a:pPr rtl="1"/>
                      <a:endParaRPr lang="ar-SA" dirty="0"/>
                    </a:p>
                  </a:txBody>
                  <a:tcPr/>
                </a:tc>
                <a:tc>
                  <a:txBody>
                    <a:bodyPr/>
                    <a:lstStyle/>
                    <a:p>
                      <a:pPr rtl="1"/>
                      <a:r>
                        <a:rPr lang="ar-SA" b="1" dirty="0" smtClean="0"/>
                        <a:t>190000</a:t>
                      </a:r>
                    </a:p>
                    <a:p>
                      <a:pPr rtl="1"/>
                      <a:endParaRPr lang="ar-SA" dirty="0" smtClean="0"/>
                    </a:p>
                    <a:p>
                      <a:pPr rtl="1"/>
                      <a:endParaRPr lang="ar-SA" dirty="0" smtClean="0"/>
                    </a:p>
                    <a:p>
                      <a:pPr rtl="1"/>
                      <a:endParaRPr lang="ar-SA" dirty="0" smtClean="0"/>
                    </a:p>
                    <a:p>
                      <a:pPr rtl="1"/>
                      <a:endParaRPr lang="ar-SA" dirty="0" smtClean="0"/>
                    </a:p>
                    <a:p>
                      <a:pPr rtl="1"/>
                      <a:r>
                        <a:rPr lang="ar-SA" dirty="0" smtClean="0"/>
                        <a:t>----------</a:t>
                      </a:r>
                    </a:p>
                    <a:p>
                      <a:pPr rtl="1"/>
                      <a:r>
                        <a:rPr lang="ar-SA" b="1" dirty="0" smtClean="0"/>
                        <a:t>190000</a:t>
                      </a:r>
                    </a:p>
                    <a:p>
                      <a:pPr rtl="1"/>
                      <a:r>
                        <a:rPr lang="ar-SA" dirty="0" smtClean="0"/>
                        <a:t>----------</a:t>
                      </a:r>
                    </a:p>
                    <a:p>
                      <a:pPr rtl="1"/>
                      <a:endParaRPr lang="ar-SA" dirty="0"/>
                    </a:p>
                  </a:txBody>
                  <a:tcPr/>
                </a:tc>
                <a:tc>
                  <a:txBody>
                    <a:bodyPr/>
                    <a:lstStyle/>
                    <a:p>
                      <a:pPr rtl="1"/>
                      <a:r>
                        <a:rPr lang="ar-SA" b="1" dirty="0" smtClean="0"/>
                        <a:t>رأس المال</a:t>
                      </a:r>
                    </a:p>
                    <a:p>
                      <a:pPr rtl="1"/>
                      <a:endParaRPr lang="ar-SA" dirty="0"/>
                    </a:p>
                  </a:txBody>
                  <a:tcPr/>
                </a:tc>
              </a:tr>
            </a:tbl>
          </a:graphicData>
        </a:graphic>
      </p:graphicFrame>
    </p:spTree>
  </p:cSld>
  <p:clrMapOvr>
    <a:masterClrMapping/>
  </p:clrMapOvr>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4638"/>
            <a:ext cx="8229600" cy="153966"/>
          </a:xfrm>
        </p:spPr>
        <p:txBody>
          <a:bodyPr>
            <a:normAutofit fontScale="90000"/>
          </a:bodyPr>
          <a:lstStyle/>
          <a:p>
            <a:endParaRPr lang="ar-SA" sz="800" dirty="0"/>
          </a:p>
        </p:txBody>
      </p:sp>
      <p:sp>
        <p:nvSpPr>
          <p:cNvPr id="3" name="عنصر نائب للمحتوى 2"/>
          <p:cNvSpPr>
            <a:spLocks noGrp="1"/>
          </p:cNvSpPr>
          <p:nvPr>
            <p:ph idx="1"/>
          </p:nvPr>
        </p:nvSpPr>
        <p:spPr>
          <a:xfrm>
            <a:off x="500034" y="500042"/>
            <a:ext cx="8229600" cy="5786478"/>
          </a:xfrm>
        </p:spPr>
        <p:txBody>
          <a:bodyPr/>
          <a:lstStyle/>
          <a:p>
            <a:pPr algn="just">
              <a:buNone/>
            </a:pPr>
            <a:r>
              <a:rPr lang="ar-SA" dirty="0" smtClean="0"/>
              <a:t>   </a:t>
            </a:r>
            <a:r>
              <a:rPr lang="ar-SA" sz="1800" b="1" dirty="0" smtClean="0"/>
              <a:t>من قائمة المركز المالي السابقة يتضح أن مجموع قيم الموجودات المملوكة للمشروع ( ويطلق عليها أسم الأصول) تساوي 19000جنيه ، وهي تعادل قيمة رأس المال المستثمر في المشروع ، أما إذا كان نفس المشروع يستحق عليه للموردين 90000جنيه نتيجة لبضاعة وردها هؤلاء المودعين (الدائنون)إلى المشروع ولم يتسلموا ثمنها بعد فإن هذه المبالغ تمثل حقوقا على أصول المشروع ويتعين أولا لمعرفة رأس المال المستثمر في المشروع أن نطرح قيمة هذه الديون المستحقة للغير من مجموع ممتلكات المشروع كالآتي:-</a:t>
            </a:r>
          </a:p>
          <a:p>
            <a:pPr algn="just">
              <a:buNone/>
            </a:pPr>
            <a:r>
              <a:rPr lang="ar-SA" sz="1800" b="1" dirty="0" smtClean="0"/>
              <a:t>     * مجموع ممتلكات المشروع 190000جنيه0</a:t>
            </a:r>
          </a:p>
          <a:p>
            <a:pPr algn="just">
              <a:buNone/>
            </a:pPr>
            <a:r>
              <a:rPr lang="ar-SA" sz="1800" b="1" dirty="0" smtClean="0"/>
              <a:t>     * مجموع المبالغ المستحقة على المشروع للدائنين 9000جنيه0</a:t>
            </a:r>
          </a:p>
          <a:p>
            <a:pPr algn="just">
              <a:buNone/>
            </a:pPr>
            <a:r>
              <a:rPr lang="ar-SA" sz="1800" b="1" dirty="0" smtClean="0"/>
              <a:t>     * رأس المال المستثمر في المشروع = 190000- 90000=10000جنيه0</a:t>
            </a:r>
          </a:p>
          <a:p>
            <a:pPr algn="just">
              <a:buNone/>
            </a:pPr>
            <a:r>
              <a:rPr lang="ar-SA" sz="1800" b="1" dirty="0" smtClean="0"/>
              <a:t>ويكون شكل الميزانية في هذه الحالة كالآتي:-</a:t>
            </a:r>
          </a:p>
          <a:p>
            <a:pPr algn="just">
              <a:buNone/>
            </a:pPr>
            <a:r>
              <a:rPr lang="ar-SA" sz="1800" b="1" dirty="0" smtClean="0"/>
              <a:t>       الأصول                          الميزانية                                الخصوم</a:t>
            </a:r>
          </a:p>
        </p:txBody>
      </p:sp>
      <p:graphicFrame>
        <p:nvGraphicFramePr>
          <p:cNvPr id="4" name="جدول 3"/>
          <p:cNvGraphicFramePr>
            <a:graphicFrameLocks noGrp="1"/>
          </p:cNvGraphicFramePr>
          <p:nvPr/>
        </p:nvGraphicFramePr>
        <p:xfrm>
          <a:off x="2071670" y="4214818"/>
          <a:ext cx="6357982" cy="3931920"/>
        </p:xfrm>
        <a:graphic>
          <a:graphicData uri="http://schemas.openxmlformats.org/drawingml/2006/table">
            <a:tbl>
              <a:tblPr rtl="1" firstRow="1" bandRow="1">
                <a:tableStyleId>{5C22544A-7EE6-4342-B048-85BDC9FD1C3A}</a:tableStyleId>
              </a:tblPr>
              <a:tblGrid>
                <a:gridCol w="1112346"/>
                <a:gridCol w="1595055"/>
                <a:gridCol w="999146"/>
                <a:gridCol w="2651435"/>
              </a:tblGrid>
              <a:tr h="3286148">
                <a:tc>
                  <a:txBody>
                    <a:bodyPr/>
                    <a:lstStyle/>
                    <a:p>
                      <a:pPr rtl="1"/>
                      <a:endParaRPr lang="ar-SA" dirty="0" smtClean="0"/>
                    </a:p>
                    <a:p>
                      <a:pPr rtl="1"/>
                      <a:r>
                        <a:rPr lang="ar-SA" dirty="0" smtClean="0"/>
                        <a:t>20000</a:t>
                      </a:r>
                    </a:p>
                    <a:p>
                      <a:pPr rtl="1"/>
                      <a:r>
                        <a:rPr lang="ar-SA" dirty="0" smtClean="0"/>
                        <a:t>30000</a:t>
                      </a:r>
                    </a:p>
                    <a:p>
                      <a:pPr rtl="1"/>
                      <a:r>
                        <a:rPr lang="ar-SA" dirty="0" smtClean="0"/>
                        <a:t>50000</a:t>
                      </a:r>
                    </a:p>
                    <a:p>
                      <a:pPr rtl="1"/>
                      <a:r>
                        <a:rPr lang="ar-SA" dirty="0" smtClean="0"/>
                        <a:t>70000</a:t>
                      </a:r>
                    </a:p>
                    <a:p>
                      <a:pPr rtl="1"/>
                      <a:r>
                        <a:rPr lang="ar-SA" dirty="0" smtClean="0"/>
                        <a:t>20000</a:t>
                      </a:r>
                    </a:p>
                    <a:p>
                      <a:pPr rtl="1"/>
                      <a:endParaRPr lang="ar-SA" dirty="0" smtClean="0"/>
                    </a:p>
                    <a:p>
                      <a:pPr rtl="1"/>
                      <a:r>
                        <a:rPr lang="ar-SA" dirty="0" smtClean="0"/>
                        <a:t>______</a:t>
                      </a:r>
                    </a:p>
                    <a:p>
                      <a:pPr rtl="1"/>
                      <a:r>
                        <a:rPr lang="ar-SA" dirty="0" smtClean="0"/>
                        <a:t>190000</a:t>
                      </a:r>
                    </a:p>
                    <a:p>
                      <a:pPr rtl="1"/>
                      <a:r>
                        <a:rPr lang="ar-SA" dirty="0" smtClean="0"/>
                        <a:t>ــــــــــــــــ</a:t>
                      </a:r>
                    </a:p>
                  </a:txBody>
                  <a:tcPr/>
                </a:tc>
                <a:tc>
                  <a:txBody>
                    <a:bodyPr/>
                    <a:lstStyle/>
                    <a:p>
                      <a:pPr rtl="1"/>
                      <a:endParaRPr lang="ar-SA" dirty="0" smtClean="0"/>
                    </a:p>
                    <a:p>
                      <a:pPr rtl="1"/>
                      <a:r>
                        <a:rPr lang="ar-SA" dirty="0" smtClean="0"/>
                        <a:t>أثاث</a:t>
                      </a:r>
                    </a:p>
                    <a:p>
                      <a:pPr rtl="1"/>
                      <a:r>
                        <a:rPr lang="ar-SA" dirty="0" smtClean="0"/>
                        <a:t>سيارة</a:t>
                      </a:r>
                    </a:p>
                    <a:p>
                      <a:pPr rtl="1"/>
                      <a:r>
                        <a:rPr lang="ar-SA" dirty="0" smtClean="0"/>
                        <a:t>بضاعة</a:t>
                      </a:r>
                    </a:p>
                    <a:p>
                      <a:pPr rtl="1"/>
                      <a:r>
                        <a:rPr lang="ar-SA" dirty="0" smtClean="0"/>
                        <a:t>نقدية بالبنك</a:t>
                      </a:r>
                    </a:p>
                    <a:p>
                      <a:pPr rtl="1"/>
                      <a:r>
                        <a:rPr lang="ar-SA" dirty="0" smtClean="0"/>
                        <a:t>نقدية بالصندوق</a:t>
                      </a:r>
                    </a:p>
                    <a:p>
                      <a:pPr rtl="1"/>
                      <a:endParaRPr lang="ar-SA" dirty="0" smtClean="0"/>
                    </a:p>
                    <a:p>
                      <a:pPr rtl="1"/>
                      <a:endParaRPr lang="ar-SA" dirty="0" smtClean="0"/>
                    </a:p>
                    <a:p>
                      <a:pPr rtl="1"/>
                      <a:endParaRPr lang="ar-SA" dirty="0" smtClean="0"/>
                    </a:p>
                    <a:p>
                      <a:pPr rtl="1"/>
                      <a:endParaRPr lang="ar-SA" dirty="0" smtClean="0"/>
                    </a:p>
                    <a:p>
                      <a:pPr rtl="1"/>
                      <a:endParaRPr lang="ar-SA" dirty="0" smtClean="0"/>
                    </a:p>
                    <a:p>
                      <a:pPr rtl="1"/>
                      <a:endParaRPr lang="ar-SA" dirty="0" smtClean="0"/>
                    </a:p>
                  </a:txBody>
                  <a:tcPr/>
                </a:tc>
                <a:tc>
                  <a:txBody>
                    <a:bodyPr/>
                    <a:lstStyle/>
                    <a:p>
                      <a:pPr rtl="1"/>
                      <a:endParaRPr lang="ar-SA" dirty="0" smtClean="0"/>
                    </a:p>
                    <a:p>
                      <a:pPr rtl="1"/>
                      <a:r>
                        <a:rPr lang="ar-SA" dirty="0" smtClean="0"/>
                        <a:t>100000</a:t>
                      </a:r>
                    </a:p>
                    <a:p>
                      <a:pPr rtl="1"/>
                      <a:endParaRPr lang="ar-SA" dirty="0" smtClean="0"/>
                    </a:p>
                    <a:p>
                      <a:pPr rtl="1"/>
                      <a:endParaRPr lang="ar-SA" dirty="0" smtClean="0"/>
                    </a:p>
                    <a:p>
                      <a:pPr rtl="1"/>
                      <a:endParaRPr lang="ar-SA" dirty="0" smtClean="0"/>
                    </a:p>
                    <a:p>
                      <a:pPr rtl="1"/>
                      <a:r>
                        <a:rPr lang="ar-SA" dirty="0" smtClean="0"/>
                        <a:t>90000</a:t>
                      </a:r>
                    </a:p>
                    <a:p>
                      <a:pPr rtl="1"/>
                      <a:endParaRPr lang="ar-SA" dirty="0" smtClean="0"/>
                    </a:p>
                    <a:p>
                      <a:pPr rtl="1"/>
                      <a:r>
                        <a:rPr lang="ar-SA" dirty="0" smtClean="0"/>
                        <a:t>______</a:t>
                      </a:r>
                    </a:p>
                    <a:p>
                      <a:pPr rtl="1"/>
                      <a:r>
                        <a:rPr lang="ar-SA" dirty="0" smtClean="0"/>
                        <a:t>190000</a:t>
                      </a:r>
                    </a:p>
                    <a:p>
                      <a:pPr rtl="1"/>
                      <a:r>
                        <a:rPr lang="ar-SA" dirty="0" smtClean="0"/>
                        <a:t>ــــــــــــــــ</a:t>
                      </a:r>
                    </a:p>
                    <a:p>
                      <a:pPr rtl="1"/>
                      <a:endParaRPr lang="ar-SA" dirty="0" smtClean="0"/>
                    </a:p>
                    <a:p>
                      <a:pPr rtl="1"/>
                      <a:endParaRPr lang="ar-SA" dirty="0" smtClean="0"/>
                    </a:p>
                    <a:p>
                      <a:pPr rtl="1"/>
                      <a:endParaRPr lang="ar-SA" dirty="0" smtClean="0"/>
                    </a:p>
                    <a:p>
                      <a:pPr rtl="1"/>
                      <a:endParaRPr lang="ar-SA" dirty="0"/>
                    </a:p>
                  </a:txBody>
                  <a:tcPr/>
                </a:tc>
                <a:tc>
                  <a:txBody>
                    <a:bodyPr/>
                    <a:lstStyle/>
                    <a:p>
                      <a:pPr algn="ctr" rtl="1"/>
                      <a:r>
                        <a:rPr lang="ar-SA" u="sng" dirty="0" smtClean="0"/>
                        <a:t>حقوق الملكية</a:t>
                      </a:r>
                    </a:p>
                    <a:p>
                      <a:pPr algn="r" rtl="1"/>
                      <a:r>
                        <a:rPr lang="ar-SA" u="none" dirty="0" smtClean="0"/>
                        <a:t>رأس المال</a:t>
                      </a:r>
                    </a:p>
                    <a:p>
                      <a:pPr algn="ctr" rtl="1"/>
                      <a:endParaRPr lang="ar-SA" dirty="0" smtClean="0"/>
                    </a:p>
                    <a:p>
                      <a:pPr algn="ctr" rtl="1"/>
                      <a:endParaRPr lang="ar-SA" dirty="0" smtClean="0"/>
                    </a:p>
                    <a:p>
                      <a:pPr algn="ctr" rtl="1"/>
                      <a:r>
                        <a:rPr lang="ar-SA" u="sng" dirty="0" smtClean="0"/>
                        <a:t>خصوم</a:t>
                      </a:r>
                    </a:p>
                    <a:p>
                      <a:pPr algn="r" rtl="1"/>
                      <a:r>
                        <a:rPr lang="ar-SA" u="none" dirty="0" smtClean="0"/>
                        <a:t>دائنون</a:t>
                      </a:r>
                    </a:p>
                    <a:p>
                      <a:pPr algn="r" rtl="1"/>
                      <a:endParaRPr lang="ar-SA" u="none" dirty="0" smtClean="0"/>
                    </a:p>
                    <a:p>
                      <a:pPr algn="r" rtl="1"/>
                      <a:endParaRPr lang="ar-SA" u="none" dirty="0" smtClean="0"/>
                    </a:p>
                    <a:p>
                      <a:pPr algn="r" rtl="1"/>
                      <a:endParaRPr lang="ar-SA" u="none" dirty="0" smtClean="0"/>
                    </a:p>
                  </a:txBody>
                  <a:tcPr/>
                </a:tc>
              </a:tr>
            </a:tbl>
          </a:graphicData>
        </a:graphic>
      </p:graphicFrame>
    </p:spTree>
  </p:cSld>
  <p:clrMapOvr>
    <a:masterClrMapping/>
  </p:clrMapOvr>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4638"/>
            <a:ext cx="8229600" cy="82528"/>
          </a:xfrm>
        </p:spPr>
        <p:txBody>
          <a:bodyPr>
            <a:normAutofit fontScale="90000"/>
          </a:bodyPr>
          <a:lstStyle/>
          <a:p>
            <a:endParaRPr lang="ar-SA" sz="800" dirty="0"/>
          </a:p>
        </p:txBody>
      </p:sp>
      <p:sp>
        <p:nvSpPr>
          <p:cNvPr id="3" name="عنصر نائب للمحتوى 2"/>
          <p:cNvSpPr>
            <a:spLocks noGrp="1"/>
          </p:cNvSpPr>
          <p:nvPr>
            <p:ph idx="1"/>
          </p:nvPr>
        </p:nvSpPr>
        <p:spPr>
          <a:xfrm>
            <a:off x="457200" y="571480"/>
            <a:ext cx="8229600" cy="5554683"/>
          </a:xfrm>
        </p:spPr>
        <p:txBody>
          <a:bodyPr>
            <a:normAutofit/>
          </a:bodyPr>
          <a:lstStyle/>
          <a:p>
            <a:pPr>
              <a:buNone/>
            </a:pPr>
            <a:r>
              <a:rPr lang="ar-SA" sz="2000" b="1" u="sng" dirty="0" smtClean="0"/>
              <a:t>وعلى ذلك فالميزانية تتكون من جانبين:</a:t>
            </a:r>
          </a:p>
          <a:p>
            <a:pPr algn="just">
              <a:buNone/>
            </a:pPr>
            <a:r>
              <a:rPr lang="ar-SA" sz="2000" b="1" dirty="0" smtClean="0"/>
              <a:t>1- الجانب الأيمن يسمى جانب الأصول ويتضمن مفردات الأصول التي يمتلكها المشروع بأنواعها المختلفة0</a:t>
            </a:r>
          </a:p>
          <a:p>
            <a:pPr>
              <a:buNone/>
            </a:pPr>
            <a:r>
              <a:rPr lang="ar-SA" sz="2000" b="1" dirty="0" smtClean="0"/>
              <a:t>2- الجانب الأيسر ويمثل حقوقا على هذه الأصول0</a:t>
            </a:r>
          </a:p>
          <a:p>
            <a:pPr>
              <a:buNone/>
            </a:pPr>
            <a:r>
              <a:rPr lang="ar-SA" sz="2000" b="1" u="sng" dirty="0" smtClean="0"/>
              <a:t>وهذه الحقوق تنقسم إلى تنقسم إلى قسمين</a:t>
            </a:r>
            <a:r>
              <a:rPr lang="ar-SA" sz="2000" b="1" dirty="0" smtClean="0"/>
              <a:t>:</a:t>
            </a:r>
          </a:p>
          <a:p>
            <a:pPr>
              <a:buNone/>
            </a:pPr>
            <a:r>
              <a:rPr lang="ar-SA" sz="2000" b="1" dirty="0" smtClean="0"/>
              <a:t>1- حقوق الغير ويطلق عليها أسم (الخصوم)0</a:t>
            </a:r>
          </a:p>
          <a:p>
            <a:pPr>
              <a:buNone/>
            </a:pPr>
            <a:r>
              <a:rPr lang="ar-SA" sz="2000" b="1" dirty="0" smtClean="0"/>
              <a:t>2- حقوق لأصحاب المشروع وهي التي يطلق عليها رأس المال0</a:t>
            </a:r>
          </a:p>
          <a:p>
            <a:pPr>
              <a:buNone/>
            </a:pPr>
            <a:endParaRPr lang="ar-SA" sz="2000" b="1" dirty="0" smtClean="0"/>
          </a:p>
          <a:p>
            <a:pPr>
              <a:buNone/>
            </a:pPr>
            <a:r>
              <a:rPr lang="ar-SA" sz="2000" b="1" dirty="0" smtClean="0"/>
              <a:t> وعلى ذلك يمكن تعريف الأصول والخصوم ورأس المال كالآتي:</a:t>
            </a:r>
          </a:p>
          <a:p>
            <a:pPr>
              <a:buNone/>
            </a:pPr>
            <a:r>
              <a:rPr lang="ar-SA" sz="2000" b="1" u="sng" dirty="0" smtClean="0"/>
              <a:t>مفهوم الأصول</a:t>
            </a:r>
            <a:r>
              <a:rPr lang="ar-SA" sz="2000" b="1" dirty="0" smtClean="0"/>
              <a:t>:</a:t>
            </a:r>
          </a:p>
          <a:p>
            <a:pPr algn="just">
              <a:buNone/>
            </a:pPr>
            <a:r>
              <a:rPr lang="ar-SA" sz="2000" b="1" dirty="0" smtClean="0"/>
              <a:t>     تعتبر الأصول بمثابة موارد اقتصادية تمتلكها المنشأة بهدف الحصول على منافع اقتصادية محتملة مستقبلا ويمكن القول كذلك بأن الأصول هي عبارة عن جميع الموجودات ذات القيمة التي تمتلكها المنشأة ، فمفردات الأصول تمثل الموارد الاقتصادية المستخدمة في المشروع ومن أظهر أنواعها الأصول التي لها كيان مادي ملموس كالأراضي والمباني والعدد والآلات والسيارات والأثاث والبضاعة بالمخازن والنقدية بالخزينة والبنك00000الخ0</a:t>
            </a:r>
            <a:endParaRPr lang="ar-SA" sz="2000" b="1" dirty="0"/>
          </a:p>
        </p:txBody>
      </p:sp>
    </p:spTree>
  </p:cSld>
  <p:clrMapOvr>
    <a:masterClrMapping/>
  </p:clrMapOvr>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4638"/>
            <a:ext cx="8229600" cy="82528"/>
          </a:xfrm>
        </p:spPr>
        <p:txBody>
          <a:bodyPr>
            <a:normAutofit fontScale="90000"/>
          </a:bodyPr>
          <a:lstStyle/>
          <a:p>
            <a:endParaRPr lang="ar-SA" sz="800" dirty="0"/>
          </a:p>
        </p:txBody>
      </p:sp>
      <p:sp>
        <p:nvSpPr>
          <p:cNvPr id="3" name="عنصر نائب للمحتوى 2"/>
          <p:cNvSpPr>
            <a:spLocks noGrp="1"/>
          </p:cNvSpPr>
          <p:nvPr>
            <p:ph idx="1"/>
          </p:nvPr>
        </p:nvSpPr>
        <p:spPr>
          <a:xfrm>
            <a:off x="428596" y="588961"/>
            <a:ext cx="8229600" cy="5554683"/>
          </a:xfrm>
        </p:spPr>
        <p:txBody>
          <a:bodyPr>
            <a:normAutofit fontScale="77500" lnSpcReduction="20000"/>
          </a:bodyPr>
          <a:lstStyle/>
          <a:p>
            <a:pPr>
              <a:buNone/>
            </a:pPr>
            <a:r>
              <a:rPr lang="ar-SA" sz="2000" b="1" u="sng" dirty="0" smtClean="0"/>
              <a:t>مفهوم الخصوم</a:t>
            </a:r>
            <a:r>
              <a:rPr lang="ar-SA" sz="2000" b="1" dirty="0" smtClean="0"/>
              <a:t>:</a:t>
            </a:r>
          </a:p>
          <a:p>
            <a:pPr algn="just">
              <a:buNone/>
            </a:pPr>
            <a:r>
              <a:rPr lang="ar-SA" sz="2000" b="1" dirty="0" smtClean="0"/>
              <a:t>     تعتبر الأصول بمثابة التزامات على المنشأة للغير واجبة السداد حاليا أو مستقبلا ، وهي تنشأ نتيجة للاقتراض القصير والطويل الأجل وكذلك نتيجة لشراء بضائع على الحساب من الموردين فعندما يشتري المشروع بضاعة على الحساب من الموردين ويتعهد بدفع قيمتها في المستقبل فإنه في الحقيقة يستخدم رأس مال شخص خارجي كما لو كان المبلغ المطلوب قد اقترض من أحد البنوك0</a:t>
            </a:r>
          </a:p>
          <a:p>
            <a:pPr algn="just">
              <a:buNone/>
            </a:pPr>
            <a:r>
              <a:rPr lang="ar-SA" sz="2000" b="1" dirty="0" smtClean="0"/>
              <a:t>     وقد يشتري المشروع بضاعة على الحساب ويتعهد بسداد قيمتها مستقبلا للمورد من خلال توقيعه على سند أذني أو كمبيالة يلزم بموجبها بدفع القيمة في تاريخ محدد مستقبلا وعلى ذلك ينشأ ما يسمى (ورقة دفع) وتعتبر أوراق الدفع أحد مفردات الخصوم أو الالتزامات للغير0</a:t>
            </a:r>
          </a:p>
          <a:p>
            <a:pPr>
              <a:buNone/>
            </a:pPr>
            <a:r>
              <a:rPr lang="ar-SA" sz="2000" b="1" u="sng" dirty="0" smtClean="0"/>
              <a:t>حقوق الملكية</a:t>
            </a:r>
            <a:r>
              <a:rPr lang="ar-SA" sz="2000" b="1" dirty="0" smtClean="0"/>
              <a:t>:</a:t>
            </a:r>
          </a:p>
          <a:p>
            <a:pPr algn="just">
              <a:buNone/>
            </a:pPr>
            <a:r>
              <a:rPr lang="ar-SA" sz="2000" b="1" dirty="0" smtClean="0"/>
              <a:t>     تتمثل حقوق الملكية في الفرق بين الأصول والخصوم وتتكون حقوق الملكية من:-</a:t>
            </a:r>
          </a:p>
          <a:p>
            <a:pPr algn="just">
              <a:buNone/>
            </a:pPr>
            <a:r>
              <a:rPr lang="ar-SA" sz="2000" b="1" dirty="0" smtClean="0"/>
              <a:t>     1- رأس المال ممثلا في مقدار المبالغ التي استثمرها الملاك في المنشأة0</a:t>
            </a:r>
          </a:p>
          <a:p>
            <a:pPr algn="just">
              <a:buNone/>
            </a:pPr>
            <a:r>
              <a:rPr lang="ar-SA" sz="2000" b="1" dirty="0" smtClean="0"/>
              <a:t>     2- أية أرباح محققة لم توزع0</a:t>
            </a:r>
          </a:p>
          <a:p>
            <a:pPr algn="just">
              <a:buNone/>
            </a:pPr>
            <a:r>
              <a:rPr lang="ar-SA" sz="2000" b="1" dirty="0" smtClean="0"/>
              <a:t>     3- يخصم من المجموع:</a:t>
            </a:r>
          </a:p>
          <a:p>
            <a:pPr algn="just">
              <a:buNone/>
            </a:pPr>
            <a:r>
              <a:rPr lang="ar-SA" sz="2000" b="1" dirty="0" smtClean="0"/>
              <a:t>         * صافي الخسارة0</a:t>
            </a:r>
          </a:p>
          <a:p>
            <a:pPr algn="justLow">
              <a:buNone/>
            </a:pPr>
            <a:r>
              <a:rPr lang="ar-SA" sz="2000" b="1" dirty="0" smtClean="0"/>
              <a:t>         * المسحوبات ممثلة في المبالغ التي قد يكون الملاك قد سحبوها من المشروع لاستخداماتهم  </a:t>
            </a:r>
          </a:p>
          <a:p>
            <a:pPr algn="just">
              <a:buNone/>
            </a:pPr>
            <a:r>
              <a:rPr lang="ar-SA" sz="2000" b="1" dirty="0" smtClean="0"/>
              <a:t>           الشخصية0</a:t>
            </a:r>
          </a:p>
          <a:p>
            <a:pPr algn="just">
              <a:buNone/>
            </a:pPr>
            <a:r>
              <a:rPr lang="ar-SA" sz="2000" b="1" dirty="0" smtClean="0"/>
              <a:t>          وتسمى حقوق الملكية  ( صافي الأصول)0</a:t>
            </a:r>
          </a:p>
          <a:p>
            <a:pPr algn="just">
              <a:buNone/>
            </a:pPr>
            <a:r>
              <a:rPr lang="ar-SA" sz="2000" b="1" dirty="0" smtClean="0"/>
              <a:t>مما تقدم يمكن القول أن:</a:t>
            </a:r>
          </a:p>
          <a:p>
            <a:pPr algn="just">
              <a:buNone/>
            </a:pPr>
            <a:r>
              <a:rPr lang="ar-SA" sz="2000" b="1" dirty="0" smtClean="0"/>
              <a:t>حقوق الملكية = الأصول – الخصوم0</a:t>
            </a:r>
          </a:p>
          <a:p>
            <a:pPr algn="just">
              <a:buNone/>
            </a:pPr>
            <a:r>
              <a:rPr lang="ar-SA" sz="2000" b="1" dirty="0" smtClean="0"/>
              <a:t>                 = رأس المال + صافي الربح – المسحوبات وصافي الخسارة0</a:t>
            </a:r>
          </a:p>
          <a:p>
            <a:pPr algn="just">
              <a:buNone/>
            </a:pPr>
            <a:r>
              <a:rPr lang="ar-SA" sz="2000" b="1" dirty="0" smtClean="0"/>
              <a:t>                 = صافي الأصول0        </a:t>
            </a:r>
          </a:p>
          <a:p>
            <a:pPr algn="just">
              <a:buNone/>
            </a:pPr>
            <a:r>
              <a:rPr lang="ar-SA" sz="2000" b="1" dirty="0" smtClean="0"/>
              <a:t> </a:t>
            </a:r>
          </a:p>
          <a:p>
            <a:pPr algn="just">
              <a:buNone/>
            </a:pPr>
            <a:r>
              <a:rPr lang="ar-SA" sz="2000" b="1" dirty="0" smtClean="0"/>
              <a:t>   </a:t>
            </a:r>
          </a:p>
          <a:p>
            <a:pPr algn="just">
              <a:buNone/>
            </a:pPr>
            <a:endParaRPr lang="ar-SA" sz="2000" dirty="0"/>
          </a:p>
        </p:txBody>
      </p:sp>
    </p:spTree>
  </p:cSld>
  <p:clrMapOvr>
    <a:masterClrMapping/>
  </p:clrMapOvr>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4638"/>
            <a:ext cx="8229600" cy="82528"/>
          </a:xfrm>
        </p:spPr>
        <p:txBody>
          <a:bodyPr>
            <a:noAutofit/>
          </a:bodyPr>
          <a:lstStyle/>
          <a:p>
            <a:endParaRPr lang="ar-SA" sz="800" dirty="0"/>
          </a:p>
        </p:txBody>
      </p:sp>
      <p:sp>
        <p:nvSpPr>
          <p:cNvPr id="3" name="عنصر نائب للمحتوى 2"/>
          <p:cNvSpPr>
            <a:spLocks noGrp="1"/>
          </p:cNvSpPr>
          <p:nvPr>
            <p:ph idx="1"/>
          </p:nvPr>
        </p:nvSpPr>
        <p:spPr>
          <a:xfrm>
            <a:off x="500034" y="428604"/>
            <a:ext cx="8229600" cy="5786478"/>
          </a:xfrm>
        </p:spPr>
        <p:txBody>
          <a:bodyPr>
            <a:normAutofit/>
          </a:bodyPr>
          <a:lstStyle/>
          <a:p>
            <a:pPr>
              <a:buNone/>
            </a:pPr>
            <a:r>
              <a:rPr lang="ar-SA" sz="2000" b="1" u="sng" dirty="0" smtClean="0"/>
              <a:t>معادلة الميزانية</a:t>
            </a:r>
            <a:r>
              <a:rPr lang="ar-SA" sz="2400" b="1" dirty="0" smtClean="0"/>
              <a:t>:</a:t>
            </a:r>
          </a:p>
          <a:p>
            <a:pPr algn="just">
              <a:buNone/>
            </a:pPr>
            <a:r>
              <a:rPr lang="ar-SA" sz="2400" b="1" dirty="0" smtClean="0"/>
              <a:t>    </a:t>
            </a:r>
            <a:r>
              <a:rPr lang="ar-SA" sz="2000" b="1" dirty="0" smtClean="0"/>
              <a:t>قد أتضح لنا تساوي جانيبي الميزانية وعبرنا عن هذه العلاقة في شكل معادلة في صورتين كالآتي: </a:t>
            </a:r>
          </a:p>
          <a:p>
            <a:pPr algn="just">
              <a:buNone/>
            </a:pPr>
            <a:r>
              <a:rPr lang="ar-SA" sz="2000" b="1" dirty="0" smtClean="0"/>
              <a:t>     الأصول = الخصوم + حقوق الملكية</a:t>
            </a:r>
          </a:p>
          <a:p>
            <a:pPr algn="just">
              <a:buNone/>
            </a:pPr>
            <a:r>
              <a:rPr lang="ar-SA" sz="2000" b="1" dirty="0" smtClean="0"/>
              <a:t>أو   الأصول - الخصوم  + حقوق الملكية</a:t>
            </a:r>
          </a:p>
          <a:p>
            <a:pPr algn="just">
              <a:buNone/>
            </a:pPr>
            <a:r>
              <a:rPr lang="ar-SA" sz="2000" b="1" dirty="0" smtClean="0"/>
              <a:t>      ويمثل جانب الخصوم في الميزانية مصادر الأموال المستثمرة في المشروع وتنقسم هذه المصادر إلى مصدرين:</a:t>
            </a:r>
          </a:p>
          <a:p>
            <a:pPr algn="just">
              <a:buNone/>
            </a:pPr>
            <a:r>
              <a:rPr lang="ar-SA" sz="2000" b="1" dirty="0" smtClean="0"/>
              <a:t>     المصدر الأول : رأس مال ملاك المشروع0</a:t>
            </a:r>
          </a:p>
          <a:p>
            <a:pPr algn="just">
              <a:buNone/>
            </a:pPr>
            <a:r>
              <a:rPr lang="ar-SA" sz="2000" b="1" dirty="0" smtClean="0"/>
              <a:t>    المصدر الثاني : الدائنون المختلفون للمشروع0</a:t>
            </a:r>
          </a:p>
          <a:p>
            <a:pPr algn="just">
              <a:buNone/>
            </a:pPr>
            <a:r>
              <a:rPr lang="ar-SA" sz="2000" b="1" dirty="0" smtClean="0"/>
              <a:t>     بينما يمثل جانب الأصول عن كيفية استخدام هذه الأموال المستثمرة في المشروع وتوزيعها على أنواع الأصول المختلفة ، ومن الطبيعي أن تتساوى مصادر الأموال مع أوجه استثمار هذه الأموال0</a:t>
            </a:r>
          </a:p>
          <a:p>
            <a:pPr algn="just">
              <a:buNone/>
            </a:pPr>
            <a:endParaRPr lang="ar-SA" sz="2000" b="1" dirty="0" smtClean="0"/>
          </a:p>
          <a:p>
            <a:pPr algn="just">
              <a:buNone/>
            </a:pPr>
            <a:endParaRPr lang="ar-SA" sz="2000" b="1" dirty="0" smtClean="0"/>
          </a:p>
          <a:p>
            <a:pPr algn="just">
              <a:buNone/>
            </a:pPr>
            <a:r>
              <a:rPr lang="ar-SA" sz="2000" b="1" dirty="0" smtClean="0"/>
              <a:t> </a:t>
            </a:r>
          </a:p>
          <a:p>
            <a:pPr algn="just">
              <a:buNone/>
            </a:pPr>
            <a:endParaRPr lang="ar-SA" sz="2000" b="1" dirty="0"/>
          </a:p>
        </p:txBody>
      </p:sp>
      <p:graphicFrame>
        <p:nvGraphicFramePr>
          <p:cNvPr id="4" name="جدول 3"/>
          <p:cNvGraphicFramePr>
            <a:graphicFrameLocks noGrp="1"/>
          </p:cNvGraphicFramePr>
          <p:nvPr/>
        </p:nvGraphicFramePr>
        <p:xfrm>
          <a:off x="1571604" y="4786322"/>
          <a:ext cx="6096000" cy="1107440"/>
        </p:xfrm>
        <a:graphic>
          <a:graphicData uri="http://schemas.openxmlformats.org/drawingml/2006/table">
            <a:tbl>
              <a:tblPr rtl="1" firstRow="1" bandRow="1">
                <a:tableStyleId>{5C22544A-7EE6-4342-B048-85BDC9FD1C3A}</a:tableStyleId>
              </a:tblPr>
              <a:tblGrid>
                <a:gridCol w="6096000"/>
              </a:tblGrid>
              <a:tr h="124790">
                <a:tc>
                  <a:txBody>
                    <a:bodyPr/>
                    <a:lstStyle/>
                    <a:p>
                      <a:pPr rtl="1"/>
                      <a:r>
                        <a:rPr lang="ar-SA" dirty="0" smtClean="0"/>
                        <a:t>أوجه استخدام الأموال = مصادر أموال</a:t>
                      </a:r>
                      <a:r>
                        <a:rPr lang="ar-SA" baseline="0" dirty="0" smtClean="0"/>
                        <a:t> المشروع</a:t>
                      </a:r>
                    </a:p>
                  </a:txBody>
                  <a:tcPr/>
                </a:tc>
              </a:tr>
              <a:tr h="370840">
                <a:tc>
                  <a:txBody>
                    <a:bodyPr/>
                    <a:lstStyle/>
                    <a:p>
                      <a:pPr rtl="1"/>
                      <a:r>
                        <a:rPr lang="ar-SA" b="1" dirty="0" smtClean="0"/>
                        <a:t>الأصول = رأس</a:t>
                      </a:r>
                      <a:r>
                        <a:rPr lang="ar-SA" b="1" baseline="0" dirty="0" smtClean="0"/>
                        <a:t> المال + الخصوم</a:t>
                      </a:r>
                      <a:endParaRPr lang="ar-SA" b="1" dirty="0"/>
                    </a:p>
                  </a:txBody>
                  <a:tcPr/>
                </a:tc>
              </a:tr>
              <a:tr h="370840">
                <a:tc>
                  <a:txBody>
                    <a:bodyPr/>
                    <a:lstStyle/>
                    <a:p>
                      <a:pPr rtl="1"/>
                      <a:r>
                        <a:rPr lang="ar-SA" b="1" dirty="0" smtClean="0"/>
                        <a:t>موجودات المشروع = حقوق لأصحاب المشروع ودائنون مختلفون</a:t>
                      </a:r>
                      <a:endParaRPr lang="ar-SA" b="1" dirty="0"/>
                    </a:p>
                  </a:txBody>
                  <a:tcPr/>
                </a:tc>
              </a:tr>
            </a:tbl>
          </a:graphicData>
        </a:graphic>
      </p:graphicFrame>
    </p:spTree>
  </p:cSld>
  <p:clrMapOvr>
    <a:masterClrMapping/>
  </p:clrMapOvr>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4638"/>
            <a:ext cx="8229600" cy="82528"/>
          </a:xfrm>
        </p:spPr>
        <p:txBody>
          <a:bodyPr>
            <a:noAutofit/>
          </a:bodyPr>
          <a:lstStyle/>
          <a:p>
            <a:endParaRPr lang="ar-SA" sz="800" dirty="0"/>
          </a:p>
        </p:txBody>
      </p:sp>
      <p:sp>
        <p:nvSpPr>
          <p:cNvPr id="3" name="عنصر نائب للمحتوى 2"/>
          <p:cNvSpPr>
            <a:spLocks noGrp="1"/>
          </p:cNvSpPr>
          <p:nvPr>
            <p:ph idx="1"/>
          </p:nvPr>
        </p:nvSpPr>
        <p:spPr>
          <a:xfrm>
            <a:off x="500034" y="500042"/>
            <a:ext cx="8229600" cy="5929354"/>
          </a:xfrm>
        </p:spPr>
        <p:txBody>
          <a:bodyPr>
            <a:normAutofit/>
          </a:bodyPr>
          <a:lstStyle/>
          <a:p>
            <a:pPr>
              <a:buNone/>
            </a:pPr>
            <a:r>
              <a:rPr lang="ar-SA" sz="2000" b="1" dirty="0" smtClean="0"/>
              <a:t>     وعلى ذلك فإن توازن معادلة الميزانية هو توازن مستمر وتسجيل العمليات المالية للمشروع ما هو إلا تعيير للبنود التي تتكون منها معادلة الميزانية لإظهار أثر هذه العمليات على هذه المعادلة وعقب تسجيل أي عملية في الدفاتر نجد أن قيمة الأصول تعادل قيمة الخصوم وحقوق الملكية0</a:t>
            </a:r>
          </a:p>
          <a:p>
            <a:pPr>
              <a:buNone/>
            </a:pPr>
            <a:endParaRPr lang="ar-SA" sz="2000" b="1" dirty="0" smtClean="0"/>
          </a:p>
          <a:p>
            <a:pPr>
              <a:buNone/>
            </a:pPr>
            <a:r>
              <a:rPr lang="ar-SA" sz="2000" b="1" u="sng" dirty="0" smtClean="0"/>
              <a:t>ولتوضيح ذلك نفترض العمليات التالية</a:t>
            </a:r>
            <a:r>
              <a:rPr lang="ar-SA" sz="2000" b="1" dirty="0" smtClean="0"/>
              <a:t>:</a:t>
            </a:r>
          </a:p>
          <a:p>
            <a:pPr>
              <a:buNone/>
            </a:pPr>
            <a:endParaRPr lang="ar-SA" sz="2000" b="1" u="sng" dirty="0" smtClean="0"/>
          </a:p>
          <a:p>
            <a:pPr>
              <a:buNone/>
            </a:pPr>
            <a:r>
              <a:rPr lang="ar-SA" sz="2000" b="1" u="sng" dirty="0" smtClean="0"/>
              <a:t>العملية رقم</a:t>
            </a:r>
            <a:r>
              <a:rPr lang="ar-SA" sz="2000" b="1" dirty="0" smtClean="0"/>
              <a:t> (1)</a:t>
            </a:r>
          </a:p>
          <a:p>
            <a:pPr>
              <a:buNone/>
            </a:pPr>
            <a:r>
              <a:rPr lang="ar-SA" sz="2000" b="1" dirty="0" smtClean="0"/>
              <a:t>                 </a:t>
            </a:r>
            <a:r>
              <a:rPr lang="ar-SA" sz="2000" b="1" u="sng" dirty="0" smtClean="0"/>
              <a:t>زيادة في أصول وزيادة في حقوق الملكية</a:t>
            </a:r>
          </a:p>
          <a:p>
            <a:pPr algn="just">
              <a:buNone/>
            </a:pPr>
            <a:r>
              <a:rPr lang="ar-SA" sz="2000" b="1" dirty="0" smtClean="0"/>
              <a:t>     ابتدأ ياسر تجارته برأس مال يبلغ 1000000ج أودعه في بنك المنشأة ويتضح من هذه العملية ما يلي:</a:t>
            </a:r>
          </a:p>
          <a:p>
            <a:pPr algn="just">
              <a:buNone/>
            </a:pPr>
            <a:r>
              <a:rPr lang="ar-SA" sz="2000" b="1" dirty="0" smtClean="0"/>
              <a:t>     * زيادة في أحد الأصول وهو النقدية بالبنك بمبلغ 1000000ج0</a:t>
            </a:r>
          </a:p>
          <a:p>
            <a:pPr algn="just">
              <a:buNone/>
            </a:pPr>
            <a:r>
              <a:rPr lang="ar-SA" sz="2000" b="1" dirty="0" smtClean="0"/>
              <a:t>     * زيادة في أحد عناصر حقوق الملكية وهو رأس المال بنفس القيمة 1000000ج0</a:t>
            </a:r>
          </a:p>
          <a:p>
            <a:pPr algn="just">
              <a:buNone/>
            </a:pPr>
            <a:endParaRPr lang="ar-SA" sz="2000" b="1" dirty="0" smtClean="0"/>
          </a:p>
          <a:p>
            <a:pPr algn="just">
              <a:buNone/>
            </a:pPr>
            <a:r>
              <a:rPr lang="ar-SA" sz="2000" b="1" u="sng" dirty="0" smtClean="0"/>
              <a:t>والقاعدة </a:t>
            </a:r>
            <a:r>
              <a:rPr lang="ar-SA" sz="2000" b="1" dirty="0" smtClean="0"/>
              <a:t>: في هذه الحال تسجيل الزيادة في الأصول بجعل حساب الأصل مدين وتسجيل الزيادة في   </a:t>
            </a:r>
          </a:p>
          <a:p>
            <a:pPr algn="just">
              <a:buNone/>
            </a:pPr>
            <a:r>
              <a:rPr lang="ar-SA" sz="2000" b="1" dirty="0" smtClean="0"/>
              <a:t>             رأس المال بجعل حساب رأس المال دائن0</a:t>
            </a:r>
            <a:endParaRPr lang="ar-SA" sz="2000" b="1" dirty="0"/>
          </a:p>
        </p:txBody>
      </p:sp>
    </p:spTree>
  </p:cSld>
  <p:clrMapOvr>
    <a:masterClrMapping/>
  </p:clrMapOvr>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28596" y="285728"/>
            <a:ext cx="8229600" cy="71438"/>
          </a:xfrm>
        </p:spPr>
        <p:txBody>
          <a:bodyPr>
            <a:noAutofit/>
          </a:bodyPr>
          <a:lstStyle/>
          <a:p>
            <a:endParaRPr lang="ar-SA" sz="800" dirty="0"/>
          </a:p>
        </p:txBody>
      </p:sp>
      <p:sp>
        <p:nvSpPr>
          <p:cNvPr id="3" name="عنصر نائب للمحتوى 2"/>
          <p:cNvSpPr>
            <a:spLocks noGrp="1"/>
          </p:cNvSpPr>
          <p:nvPr>
            <p:ph idx="1"/>
          </p:nvPr>
        </p:nvSpPr>
        <p:spPr>
          <a:xfrm>
            <a:off x="428596" y="500042"/>
            <a:ext cx="8229600" cy="6072230"/>
          </a:xfrm>
        </p:spPr>
        <p:txBody>
          <a:bodyPr>
            <a:normAutofit fontScale="92500"/>
          </a:bodyPr>
          <a:lstStyle/>
          <a:p>
            <a:pPr>
              <a:buNone/>
            </a:pPr>
            <a:r>
              <a:rPr lang="ar-SA" sz="2000" b="1" u="sng" dirty="0" smtClean="0"/>
              <a:t>العملية رقم </a:t>
            </a:r>
            <a:r>
              <a:rPr lang="ar-SA" sz="2000" b="1" dirty="0" smtClean="0"/>
              <a:t>(2)</a:t>
            </a:r>
          </a:p>
          <a:p>
            <a:pPr algn="ctr">
              <a:buNone/>
            </a:pPr>
            <a:r>
              <a:rPr lang="ar-SA" sz="2000" b="1" dirty="0" smtClean="0"/>
              <a:t>                 </a:t>
            </a:r>
            <a:r>
              <a:rPr lang="ar-SA" sz="2000" b="1" u="sng" dirty="0" smtClean="0"/>
              <a:t>زيادة في أصل وزيادة في أصل آخر</a:t>
            </a:r>
          </a:p>
          <a:p>
            <a:pPr algn="just">
              <a:buNone/>
            </a:pPr>
            <a:r>
              <a:rPr lang="ar-SA" sz="2000" b="1" dirty="0" smtClean="0"/>
              <a:t>     اشترت منشأة ياسر بضاعة قيمتها 600000ج وسددت قيمتها بشيك 0</a:t>
            </a:r>
          </a:p>
          <a:p>
            <a:pPr algn="just">
              <a:buNone/>
            </a:pPr>
            <a:r>
              <a:rPr lang="ar-SA" sz="2000" b="1" dirty="0" smtClean="0"/>
              <a:t>    في هذه الحالة نجد أن أحد الأصول وهو البضاعة قد زاد بمقدار 600000ج ويقابل ذلك نقص في أصل آخر وهو النقدية بالبنك بنفس القيمة 600000ج 0</a:t>
            </a:r>
          </a:p>
          <a:p>
            <a:pPr algn="just">
              <a:buNone/>
            </a:pPr>
            <a:endParaRPr lang="ar-SA" sz="2000" b="1" dirty="0" smtClean="0"/>
          </a:p>
          <a:p>
            <a:pPr algn="just">
              <a:buNone/>
            </a:pPr>
            <a:r>
              <a:rPr lang="ar-SA" sz="2000" b="1" u="sng" dirty="0" smtClean="0"/>
              <a:t>والقاعدة</a:t>
            </a:r>
            <a:r>
              <a:rPr lang="ar-SA" sz="2000" b="1" dirty="0" smtClean="0"/>
              <a:t> : في هذه الحال تسجيل الزيادة في الأصول بجعل حساب الأصل مدين وتسجيل الزيادة في   </a:t>
            </a:r>
          </a:p>
          <a:p>
            <a:pPr algn="just">
              <a:buNone/>
            </a:pPr>
            <a:r>
              <a:rPr lang="ar-SA" sz="2000" b="1" dirty="0" smtClean="0"/>
              <a:t>             رأس المال بجعل حساب رأس المال دائن0</a:t>
            </a:r>
          </a:p>
          <a:p>
            <a:pPr algn="just">
              <a:buNone/>
            </a:pPr>
            <a:endParaRPr lang="ar-SA" sz="2000" b="1" dirty="0" smtClean="0"/>
          </a:p>
          <a:p>
            <a:pPr>
              <a:buNone/>
            </a:pPr>
            <a:r>
              <a:rPr lang="ar-SA" sz="2000" b="1" u="sng" dirty="0" smtClean="0"/>
              <a:t>العملية رقم</a:t>
            </a:r>
            <a:r>
              <a:rPr lang="ar-SA" sz="2000" b="1" dirty="0" smtClean="0"/>
              <a:t> (3)</a:t>
            </a:r>
          </a:p>
          <a:p>
            <a:pPr algn="ctr">
              <a:buNone/>
            </a:pPr>
            <a:r>
              <a:rPr lang="ar-SA" sz="2000" b="1" dirty="0" smtClean="0"/>
              <a:t>                 </a:t>
            </a:r>
            <a:r>
              <a:rPr lang="ar-SA" sz="2000" b="1" u="sng" dirty="0" smtClean="0"/>
              <a:t>زيادة في أصل وزيادة في أحد الخصوم</a:t>
            </a:r>
          </a:p>
          <a:p>
            <a:pPr algn="just">
              <a:buNone/>
            </a:pPr>
            <a:r>
              <a:rPr lang="ar-SA" sz="2000" b="1" dirty="0" smtClean="0"/>
              <a:t>     اشترت منشأة ياسر بضاعة قيمتها 200000ج من شركة القدس العربية ولم تسدد قيمتها بعد0 </a:t>
            </a:r>
          </a:p>
          <a:p>
            <a:pPr algn="just">
              <a:buNone/>
            </a:pPr>
            <a:r>
              <a:rPr lang="ar-SA" sz="2000" b="1" dirty="0" smtClean="0"/>
              <a:t>    وفي هذه الحالة نجد أن هذه المعاملة تتضمن زيادة في أحد أصول المنشأة وهو البضاعة المباعة وظهور التزام على منشأة ياسر يقضي بالتزامها بدفع قيمة البضاعة فيما بعد لشركة القدس العربية0</a:t>
            </a:r>
          </a:p>
          <a:p>
            <a:pPr algn="just">
              <a:buNone/>
            </a:pPr>
            <a:endParaRPr lang="ar-SA" sz="2000" b="1" dirty="0" smtClean="0"/>
          </a:p>
          <a:p>
            <a:pPr algn="just">
              <a:buNone/>
            </a:pPr>
            <a:r>
              <a:rPr lang="ar-SA" sz="2000" b="1" u="sng" dirty="0" smtClean="0"/>
              <a:t>والقاعدة </a:t>
            </a:r>
            <a:r>
              <a:rPr lang="ar-SA" sz="2000" b="1" dirty="0" smtClean="0"/>
              <a:t>: تسجيل الزيادة بجعل حساب الأصل مدين وتسجل الزيادة في الخصوم بجعل حساب الخصوم والمختص دائن0</a:t>
            </a:r>
          </a:p>
          <a:p>
            <a:pPr algn="just">
              <a:buNone/>
            </a:pPr>
            <a:endParaRPr lang="ar-SA" sz="2000" b="1" dirty="0" smtClean="0"/>
          </a:p>
          <a:p>
            <a:pPr>
              <a:buNone/>
            </a:pPr>
            <a:endParaRPr lang="ar-SA" dirty="0"/>
          </a:p>
        </p:txBody>
      </p:sp>
    </p:spTree>
  </p:cSld>
  <p:clrMapOvr>
    <a:masterClrMapping/>
  </p:clrMapOvr>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4638"/>
            <a:ext cx="8229600" cy="82528"/>
          </a:xfrm>
        </p:spPr>
        <p:txBody>
          <a:bodyPr>
            <a:noAutofit/>
          </a:bodyPr>
          <a:lstStyle/>
          <a:p>
            <a:endParaRPr lang="ar-SA" sz="800" dirty="0"/>
          </a:p>
        </p:txBody>
      </p:sp>
      <p:sp>
        <p:nvSpPr>
          <p:cNvPr id="3" name="عنصر نائب للمحتوى 2"/>
          <p:cNvSpPr>
            <a:spLocks noGrp="1"/>
          </p:cNvSpPr>
          <p:nvPr>
            <p:ph idx="1"/>
          </p:nvPr>
        </p:nvSpPr>
        <p:spPr>
          <a:xfrm>
            <a:off x="500034" y="428604"/>
            <a:ext cx="8229600" cy="5786478"/>
          </a:xfrm>
        </p:spPr>
        <p:txBody>
          <a:bodyPr>
            <a:normAutofit fontScale="92500" lnSpcReduction="20000"/>
          </a:bodyPr>
          <a:lstStyle/>
          <a:p>
            <a:pPr>
              <a:buNone/>
            </a:pPr>
            <a:r>
              <a:rPr lang="ar-SA" sz="2000" b="1" u="sng" dirty="0" smtClean="0"/>
              <a:t>العملية رقم</a:t>
            </a:r>
            <a:r>
              <a:rPr lang="ar-SA" sz="2000" b="1" dirty="0" smtClean="0"/>
              <a:t> (4)</a:t>
            </a:r>
          </a:p>
          <a:p>
            <a:pPr algn="ctr">
              <a:buNone/>
            </a:pPr>
            <a:r>
              <a:rPr lang="ar-SA" sz="2000" b="1" dirty="0" smtClean="0"/>
              <a:t>                 </a:t>
            </a:r>
            <a:r>
              <a:rPr lang="ar-SA" sz="2000" b="1" u="sng" dirty="0" smtClean="0"/>
              <a:t>نقص في أصل ونقص في الالتزام</a:t>
            </a:r>
          </a:p>
          <a:p>
            <a:pPr algn="just">
              <a:buNone/>
            </a:pPr>
            <a:r>
              <a:rPr lang="ar-SA" sz="2000" b="1" dirty="0" smtClean="0"/>
              <a:t>     سددت منشأة ياسر مبلغ 100000ج بشيك من ثمن البضاعة التي سبق شراؤها من شركة القدس العربية0 </a:t>
            </a:r>
          </a:p>
          <a:p>
            <a:pPr algn="just">
              <a:buNone/>
            </a:pPr>
            <a:r>
              <a:rPr lang="ar-SA" sz="2000" b="1" dirty="0" smtClean="0"/>
              <a:t>     وفي هذه الحالة نجد أن التزام المنشأة تجاه شركة القدس العربية سوف ينقص بمقدار 100000ج ، وسوف يقابل ذلك نقص في النقدية بالخزينة بنفس القيمة0</a:t>
            </a:r>
          </a:p>
          <a:p>
            <a:pPr algn="just">
              <a:buNone/>
            </a:pPr>
            <a:endParaRPr lang="ar-SA" sz="2000" b="1" dirty="0" smtClean="0"/>
          </a:p>
          <a:p>
            <a:pPr algn="just">
              <a:buNone/>
            </a:pPr>
            <a:r>
              <a:rPr lang="ar-SA" sz="2000" b="1" u="sng" dirty="0" smtClean="0"/>
              <a:t>والقاعدة</a:t>
            </a:r>
            <a:r>
              <a:rPr lang="ar-SA" sz="2000" b="1" dirty="0" smtClean="0"/>
              <a:t> : يسجل النقص في الالتزامات بجعل حساب الالتزام مدين ويسجل النقص في الأصول بجعل </a:t>
            </a:r>
          </a:p>
          <a:p>
            <a:pPr algn="just">
              <a:buNone/>
            </a:pPr>
            <a:r>
              <a:rPr lang="ar-SA" sz="2000" b="1" dirty="0" smtClean="0"/>
              <a:t>             الأصل دائن0</a:t>
            </a:r>
          </a:p>
          <a:p>
            <a:pPr algn="just">
              <a:buNone/>
            </a:pPr>
            <a:endParaRPr lang="ar-SA" sz="2000" b="1" dirty="0" smtClean="0"/>
          </a:p>
          <a:p>
            <a:pPr>
              <a:buNone/>
            </a:pPr>
            <a:r>
              <a:rPr lang="ar-SA" sz="2000" b="1" u="sng" dirty="0" smtClean="0"/>
              <a:t>العملية رقم</a:t>
            </a:r>
            <a:r>
              <a:rPr lang="ar-SA" sz="2000" b="1" dirty="0" smtClean="0"/>
              <a:t> (5)</a:t>
            </a:r>
          </a:p>
          <a:p>
            <a:pPr algn="ctr">
              <a:buNone/>
            </a:pPr>
            <a:r>
              <a:rPr lang="ar-SA" sz="2000" b="1" dirty="0" smtClean="0"/>
              <a:t>                 </a:t>
            </a:r>
            <a:r>
              <a:rPr lang="ar-SA" sz="2000" b="1" u="sng" dirty="0" smtClean="0"/>
              <a:t>نقص في الالتزام وزيادة في التزام آخر</a:t>
            </a:r>
          </a:p>
          <a:p>
            <a:pPr algn="just">
              <a:buNone/>
            </a:pPr>
            <a:endParaRPr lang="ar-SA" sz="2000" b="1" dirty="0" smtClean="0"/>
          </a:p>
          <a:p>
            <a:pPr algn="just">
              <a:buNone/>
            </a:pPr>
            <a:r>
              <a:rPr lang="ar-SA" sz="2000" b="1" dirty="0" smtClean="0"/>
              <a:t>     حررت منشأة ياسر سندا بمبلغ 100000ج لحساب شركة القدس العربية سدادا للمستحق عليها0 وفي هذه الحالة نجد أن المنشأة قد أنقصت التزاماتها تجاه شركة القدس العربية بمقدار 100000ج في نفس الوقت أنشأت التزاما آخر بنفس القيمة متمثلا في أوراق الدفع (السند الأذني) يتم سداده مستقبلا0</a:t>
            </a:r>
          </a:p>
          <a:p>
            <a:pPr algn="just">
              <a:buNone/>
            </a:pPr>
            <a:endParaRPr lang="ar-SA" sz="2000" b="1" u="sng" dirty="0" smtClean="0"/>
          </a:p>
          <a:p>
            <a:pPr algn="just">
              <a:buNone/>
            </a:pPr>
            <a:r>
              <a:rPr lang="ar-SA" sz="2000" b="1" u="sng" dirty="0" smtClean="0"/>
              <a:t>والقاعدة </a:t>
            </a:r>
            <a:r>
              <a:rPr lang="ar-SA" sz="2000" b="1" dirty="0" smtClean="0"/>
              <a:t>: يسجل النقص في الالتزامات بجعل حساب الالتزام مدين وتسجل الزيادة في الالتزامات </a:t>
            </a:r>
          </a:p>
          <a:p>
            <a:pPr algn="just">
              <a:buNone/>
            </a:pPr>
            <a:r>
              <a:rPr lang="ar-SA" sz="2000" b="1" dirty="0" smtClean="0"/>
              <a:t>             بجعل حساب الالتزام دائن0</a:t>
            </a:r>
          </a:p>
          <a:p>
            <a:pPr algn="just">
              <a:buNone/>
            </a:pPr>
            <a:endParaRPr lang="ar-SA" sz="2000" b="1" dirty="0" smtClean="0"/>
          </a:p>
          <a:p>
            <a:pPr>
              <a:buNone/>
            </a:pPr>
            <a:endParaRPr lang="ar-SA" dirty="0"/>
          </a:p>
        </p:txBody>
      </p:sp>
    </p:spTree>
  </p:cSld>
  <p:clrMapOvr>
    <a:masterClrMapping/>
  </p:clrMapOvr>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4638"/>
            <a:ext cx="8229600" cy="82528"/>
          </a:xfrm>
        </p:spPr>
        <p:txBody>
          <a:bodyPr>
            <a:noAutofit/>
          </a:bodyPr>
          <a:lstStyle/>
          <a:p>
            <a:endParaRPr lang="ar-SA" sz="800" dirty="0"/>
          </a:p>
        </p:txBody>
      </p:sp>
      <p:sp>
        <p:nvSpPr>
          <p:cNvPr id="3" name="عنصر نائب للمحتوى 2"/>
          <p:cNvSpPr>
            <a:spLocks noGrp="1"/>
          </p:cNvSpPr>
          <p:nvPr>
            <p:ph idx="1"/>
          </p:nvPr>
        </p:nvSpPr>
        <p:spPr>
          <a:xfrm>
            <a:off x="457200" y="500042"/>
            <a:ext cx="8229600" cy="5626121"/>
          </a:xfrm>
        </p:spPr>
        <p:txBody>
          <a:bodyPr>
            <a:normAutofit fontScale="92500" lnSpcReduction="20000"/>
          </a:bodyPr>
          <a:lstStyle/>
          <a:p>
            <a:pPr>
              <a:buNone/>
            </a:pPr>
            <a:r>
              <a:rPr lang="ar-SA" sz="2000" b="1" u="sng" dirty="0" smtClean="0"/>
              <a:t>العملية رقم</a:t>
            </a:r>
            <a:r>
              <a:rPr lang="ar-SA" sz="2000" b="1" dirty="0" smtClean="0"/>
              <a:t> (6)</a:t>
            </a:r>
          </a:p>
          <a:p>
            <a:pPr algn="ctr">
              <a:buNone/>
            </a:pPr>
            <a:r>
              <a:rPr lang="ar-SA" sz="2000" b="1" dirty="0" smtClean="0"/>
              <a:t>                 </a:t>
            </a:r>
            <a:r>
              <a:rPr lang="ar-SA" sz="2000" b="1" u="sng" dirty="0" smtClean="0"/>
              <a:t>نقص في أصل ونقص في حقوق الملكية</a:t>
            </a:r>
          </a:p>
          <a:p>
            <a:pPr algn="just">
              <a:buNone/>
            </a:pPr>
            <a:r>
              <a:rPr lang="ar-SA" sz="2000" b="1" dirty="0" smtClean="0"/>
              <a:t>     سحب صاحب المنشأة ياسر مبلغ 30000ج من البنك لاستخدامه في أغراضه الشخصية0</a:t>
            </a:r>
          </a:p>
          <a:p>
            <a:pPr algn="just">
              <a:buNone/>
            </a:pPr>
            <a:r>
              <a:rPr lang="ar-SA" sz="2000" b="1" dirty="0" smtClean="0"/>
              <a:t>     في هذه الحالة نجد أن حساب المسحوبات ( وهو حساب خاص بصاحب المنشأة وليس خاصا بالمنشأة ذاتها ) يجعل مدينا باعتبار أن المسحوبات إنقاص لرأس المال كما أن حساب البنك يجعل دائنا نظرا لأن النقدية بالبنك قد نقصت بنفس القيمة وهي 30000ج</a:t>
            </a:r>
          </a:p>
          <a:p>
            <a:pPr algn="just">
              <a:buNone/>
            </a:pPr>
            <a:endParaRPr lang="ar-SA" sz="2000" b="1" dirty="0" smtClean="0"/>
          </a:p>
          <a:p>
            <a:pPr algn="just">
              <a:buNone/>
            </a:pPr>
            <a:r>
              <a:rPr lang="ar-SA" sz="2000" b="1" u="sng" dirty="0" smtClean="0"/>
              <a:t>والقاعدة </a:t>
            </a:r>
            <a:r>
              <a:rPr lang="ar-SA" sz="2000" b="1" dirty="0" smtClean="0"/>
              <a:t>: يسجل النقص في حقوق الملكية بجعل الحساب المختص مدينا ويسجل النقص في  </a:t>
            </a:r>
          </a:p>
          <a:p>
            <a:pPr algn="just">
              <a:buNone/>
            </a:pPr>
            <a:r>
              <a:rPr lang="ar-SA" sz="2000" b="1" dirty="0" smtClean="0"/>
              <a:t>             الأصول بجعل حساب الأصل دائن0</a:t>
            </a:r>
          </a:p>
          <a:p>
            <a:pPr algn="just">
              <a:buNone/>
            </a:pPr>
            <a:endParaRPr lang="ar-SA" sz="2000" b="1" dirty="0" smtClean="0"/>
          </a:p>
          <a:p>
            <a:pPr>
              <a:buNone/>
            </a:pPr>
            <a:r>
              <a:rPr lang="ar-SA" sz="2000" b="1" u="sng" dirty="0" smtClean="0"/>
              <a:t>العملية رقم</a:t>
            </a:r>
            <a:r>
              <a:rPr lang="ar-SA" sz="2000" b="1" dirty="0" smtClean="0"/>
              <a:t> (7)</a:t>
            </a:r>
          </a:p>
          <a:p>
            <a:pPr algn="ctr">
              <a:buNone/>
            </a:pPr>
            <a:r>
              <a:rPr lang="ar-SA" sz="2000" b="1" dirty="0" smtClean="0"/>
              <a:t>                 </a:t>
            </a:r>
            <a:r>
              <a:rPr lang="ar-SA" sz="2000" b="1" u="sng" dirty="0" smtClean="0"/>
              <a:t>زيادة في أصول وزيادة في حقوق الملاك ( رأس المال)</a:t>
            </a:r>
          </a:p>
          <a:p>
            <a:pPr algn="just">
              <a:buNone/>
            </a:pPr>
            <a:r>
              <a:rPr lang="ar-SA" sz="2000" b="1" dirty="0" smtClean="0"/>
              <a:t>     باعت منشأة ياسر بضاعة بمبلغ 300000ج نقدا إلى شركة الفاروق للتجارة0 </a:t>
            </a:r>
          </a:p>
          <a:p>
            <a:pPr algn="just">
              <a:buNone/>
            </a:pPr>
            <a:r>
              <a:rPr lang="ar-SA" sz="2000" b="1" dirty="0" smtClean="0"/>
              <a:t>     وفي هذه الحالة نجد أن النقدية بالخزينة زادت بمبلغ 300000ج ، وهي أصل من أصول المشروع وفي نفس الوقت زادت حقوق الملكية بنفس القيمة وقدرها 300000ج متمثلا في إيرادات تزيد من حقوق الملكية0</a:t>
            </a:r>
          </a:p>
          <a:p>
            <a:pPr algn="just">
              <a:buNone/>
            </a:pPr>
            <a:endParaRPr lang="ar-SA" sz="2000" b="1" dirty="0" smtClean="0"/>
          </a:p>
          <a:p>
            <a:pPr algn="just">
              <a:buNone/>
            </a:pPr>
            <a:r>
              <a:rPr lang="ar-SA" sz="2000" b="1" u="sng" dirty="0" smtClean="0"/>
              <a:t>والقاعدة </a:t>
            </a:r>
            <a:r>
              <a:rPr lang="ar-SA" sz="2000" b="1" dirty="0" smtClean="0"/>
              <a:t>: تسجل الزيادة في الأصول بجعل الأصل المختص مدين وهو الخزينة وجعل حساب حقوق </a:t>
            </a:r>
          </a:p>
          <a:p>
            <a:pPr algn="just">
              <a:buNone/>
            </a:pPr>
            <a:r>
              <a:rPr lang="ar-SA" sz="2000" b="1" dirty="0" smtClean="0"/>
              <a:t>             الملكية دائنا بنفس القيمة ( الإيرادات)0</a:t>
            </a:r>
          </a:p>
          <a:p>
            <a:pPr algn="just">
              <a:buNone/>
            </a:pPr>
            <a:endParaRPr lang="ar-SA" sz="2000" dirty="0" smtClean="0"/>
          </a:p>
          <a:p>
            <a:pPr>
              <a:buNone/>
            </a:pPr>
            <a:endParaRPr lang="ar-SA" dirty="0"/>
          </a:p>
        </p:txBody>
      </p:sp>
    </p:spTree>
  </p:cSld>
  <p:clrMapOvr>
    <a:masterClrMapping/>
  </p:clrMapOvr>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4638"/>
            <a:ext cx="8229600" cy="45719"/>
          </a:xfrm>
        </p:spPr>
        <p:txBody>
          <a:bodyPr>
            <a:noAutofit/>
          </a:bodyPr>
          <a:lstStyle/>
          <a:p>
            <a:endParaRPr lang="ar-SA" sz="800" dirty="0"/>
          </a:p>
        </p:txBody>
      </p:sp>
      <p:sp>
        <p:nvSpPr>
          <p:cNvPr id="3" name="عنصر نائب للمحتوى 2"/>
          <p:cNvSpPr>
            <a:spLocks noGrp="1"/>
          </p:cNvSpPr>
          <p:nvPr>
            <p:ph idx="1"/>
          </p:nvPr>
        </p:nvSpPr>
        <p:spPr>
          <a:xfrm>
            <a:off x="457200" y="428604"/>
            <a:ext cx="8229600" cy="5697559"/>
          </a:xfrm>
        </p:spPr>
        <p:txBody>
          <a:bodyPr>
            <a:normAutofit/>
          </a:bodyPr>
          <a:lstStyle/>
          <a:p>
            <a:pPr>
              <a:buNone/>
            </a:pPr>
            <a:r>
              <a:rPr lang="ar-SA" sz="2000" b="1" u="sng" dirty="0" smtClean="0"/>
              <a:t>العملية رقم</a:t>
            </a:r>
            <a:r>
              <a:rPr lang="ar-SA" sz="2000" b="1" dirty="0" smtClean="0"/>
              <a:t> (8)</a:t>
            </a:r>
          </a:p>
          <a:p>
            <a:pPr algn="ctr">
              <a:buNone/>
            </a:pPr>
            <a:r>
              <a:rPr lang="ar-SA" sz="2000" b="1" dirty="0" smtClean="0"/>
              <a:t>                 </a:t>
            </a:r>
            <a:r>
              <a:rPr lang="ar-SA" sz="2000" b="1" u="sng" dirty="0" smtClean="0"/>
              <a:t>نقص في الأصول ونقص في حقوق الملكية</a:t>
            </a:r>
          </a:p>
          <a:p>
            <a:pPr algn="just">
              <a:buNone/>
            </a:pPr>
            <a:r>
              <a:rPr lang="ar-SA" sz="2000" b="1" dirty="0" smtClean="0"/>
              <a:t>     قامت منشأة ياسر بسداد مصروفات إيجار وأجور وكهرباء بمبلغ 20000ج نقدا من خزينة منشأة ياسر0 </a:t>
            </a:r>
          </a:p>
          <a:p>
            <a:pPr algn="just">
              <a:buNone/>
            </a:pPr>
            <a:r>
              <a:rPr lang="ar-SA" sz="2000" b="1" dirty="0" smtClean="0"/>
              <a:t>     في هذه الحالة نجد أن النقدية وهي أصل من الأصول نقصت بسداد قيمة المصروفات وأن حقوق الملكية نقصت كذلك بنفس القيمة متمثلا في المصروفات0</a:t>
            </a:r>
          </a:p>
          <a:p>
            <a:pPr algn="just">
              <a:buNone/>
            </a:pPr>
            <a:endParaRPr lang="ar-SA" sz="2000" b="1" dirty="0" smtClean="0"/>
          </a:p>
          <a:p>
            <a:pPr algn="just">
              <a:buNone/>
            </a:pPr>
            <a:r>
              <a:rPr lang="ar-SA" sz="2000" b="1" u="sng" dirty="0" smtClean="0"/>
              <a:t>والقاعدة </a:t>
            </a:r>
            <a:r>
              <a:rPr lang="ar-SA" sz="2000" b="1" dirty="0" smtClean="0"/>
              <a:t>: يسجل النقص في الأصول بجعل الأصل المختص وهو النقدية بالخزينة والذي تم السداد </a:t>
            </a:r>
          </a:p>
          <a:p>
            <a:pPr algn="just">
              <a:buNone/>
            </a:pPr>
            <a:r>
              <a:rPr lang="ar-SA" sz="2000" b="1" dirty="0" smtClean="0"/>
              <a:t>             منه دائنا أما حقوق الملكية والتي تم انتقاصها كذلك بهذه المصروفات تسجل مدينة0</a:t>
            </a:r>
            <a:endParaRPr lang="ar-SA" sz="2000" dirty="0"/>
          </a:p>
        </p:txBody>
      </p:sp>
    </p:spTree>
  </p:cSld>
  <p:clrMapOvr>
    <a:masterClrMapping/>
  </p:clrMapOvr>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4638"/>
            <a:ext cx="8229600" cy="45719"/>
          </a:xfrm>
        </p:spPr>
        <p:txBody>
          <a:bodyPr>
            <a:noAutofit/>
          </a:bodyPr>
          <a:lstStyle/>
          <a:p>
            <a:endParaRPr lang="ar-SA" sz="800" dirty="0"/>
          </a:p>
        </p:txBody>
      </p:sp>
      <p:sp>
        <p:nvSpPr>
          <p:cNvPr id="3" name="عنصر نائب للمحتوى 2"/>
          <p:cNvSpPr>
            <a:spLocks noGrp="1"/>
          </p:cNvSpPr>
          <p:nvPr>
            <p:ph idx="1"/>
          </p:nvPr>
        </p:nvSpPr>
        <p:spPr>
          <a:xfrm>
            <a:off x="457200" y="428604"/>
            <a:ext cx="8229600" cy="6215106"/>
          </a:xfrm>
        </p:spPr>
        <p:txBody>
          <a:bodyPr>
            <a:normAutofit/>
          </a:bodyPr>
          <a:lstStyle/>
          <a:p>
            <a:pPr>
              <a:buNone/>
            </a:pPr>
            <a:r>
              <a:rPr lang="ar-SA" sz="2000" b="1" dirty="0" smtClean="0"/>
              <a:t>ويمكن تحليل العمليات السابقة في الجدول التالي:</a:t>
            </a:r>
          </a:p>
          <a:p>
            <a:pPr>
              <a:buNone/>
            </a:pPr>
            <a:endParaRPr lang="ar-SA" sz="2000" b="1" dirty="0" smtClean="0"/>
          </a:p>
          <a:p>
            <a:pPr>
              <a:buNone/>
            </a:pPr>
            <a:endParaRPr lang="ar-SA" sz="2000" b="1" dirty="0"/>
          </a:p>
        </p:txBody>
      </p:sp>
      <p:graphicFrame>
        <p:nvGraphicFramePr>
          <p:cNvPr id="4" name="جدول 3"/>
          <p:cNvGraphicFramePr>
            <a:graphicFrameLocks noGrp="1"/>
          </p:cNvGraphicFramePr>
          <p:nvPr/>
        </p:nvGraphicFramePr>
        <p:xfrm>
          <a:off x="428595" y="857234"/>
          <a:ext cx="8572561" cy="5140160"/>
        </p:xfrm>
        <a:graphic>
          <a:graphicData uri="http://schemas.openxmlformats.org/drawingml/2006/table">
            <a:tbl>
              <a:tblPr rtl="1" firstRow="1" bandRow="1">
                <a:tableStyleId>{5C22544A-7EE6-4342-B048-85BDC9FD1C3A}</a:tableStyleId>
              </a:tblPr>
              <a:tblGrid>
                <a:gridCol w="486958"/>
                <a:gridCol w="2588257"/>
                <a:gridCol w="2884658"/>
                <a:gridCol w="2612688"/>
              </a:tblGrid>
              <a:tr h="452784">
                <a:tc>
                  <a:txBody>
                    <a:bodyPr/>
                    <a:lstStyle/>
                    <a:p>
                      <a:pPr rtl="1"/>
                      <a:r>
                        <a:rPr lang="ar-SA" dirty="0" smtClean="0"/>
                        <a:t>رقم</a:t>
                      </a:r>
                      <a:endParaRPr lang="ar-SA" dirty="0"/>
                    </a:p>
                  </a:txBody>
                  <a:tcPr/>
                </a:tc>
                <a:tc>
                  <a:txBody>
                    <a:bodyPr/>
                    <a:lstStyle/>
                    <a:p>
                      <a:pPr rtl="1"/>
                      <a:r>
                        <a:rPr lang="ar-SA" dirty="0" smtClean="0"/>
                        <a:t>نوع العملية المالية</a:t>
                      </a:r>
                      <a:endParaRPr lang="ar-SA" dirty="0"/>
                    </a:p>
                  </a:txBody>
                  <a:tcPr/>
                </a:tc>
                <a:tc>
                  <a:txBody>
                    <a:bodyPr/>
                    <a:lstStyle/>
                    <a:p>
                      <a:pPr algn="ctr" rtl="1"/>
                      <a:r>
                        <a:rPr lang="ar-SA" dirty="0" smtClean="0"/>
                        <a:t>الطرف المدين </a:t>
                      </a:r>
                      <a:endParaRPr lang="ar-SA" dirty="0"/>
                    </a:p>
                  </a:txBody>
                  <a:tcPr/>
                </a:tc>
                <a:tc>
                  <a:txBody>
                    <a:bodyPr/>
                    <a:lstStyle/>
                    <a:p>
                      <a:pPr algn="ctr" rtl="1"/>
                      <a:r>
                        <a:rPr lang="ar-SA" dirty="0" smtClean="0"/>
                        <a:t>الطرف الدائن</a:t>
                      </a:r>
                      <a:endParaRPr lang="ar-SA" dirty="0"/>
                    </a:p>
                  </a:txBody>
                  <a:tcPr/>
                </a:tc>
              </a:tr>
              <a:tr h="724756">
                <a:tc>
                  <a:txBody>
                    <a:bodyPr/>
                    <a:lstStyle/>
                    <a:p>
                      <a:pPr rtl="1"/>
                      <a:r>
                        <a:rPr lang="ar-SA" b="1" dirty="0" smtClean="0"/>
                        <a:t>1</a:t>
                      </a:r>
                    </a:p>
                  </a:txBody>
                  <a:tcPr/>
                </a:tc>
                <a:tc>
                  <a:txBody>
                    <a:bodyPr/>
                    <a:lstStyle/>
                    <a:p>
                      <a:pPr algn="ctr" rtl="1"/>
                      <a:r>
                        <a:rPr lang="ar-SA" b="1" dirty="0" smtClean="0"/>
                        <a:t>استثمار رأس</a:t>
                      </a:r>
                      <a:r>
                        <a:rPr lang="ar-SA" b="1" baseline="0" dirty="0" smtClean="0"/>
                        <a:t> مال مودع في البنك</a:t>
                      </a:r>
                      <a:endParaRPr lang="ar-SA" b="1" dirty="0"/>
                    </a:p>
                  </a:txBody>
                  <a:tcPr/>
                </a:tc>
                <a:tc>
                  <a:txBody>
                    <a:bodyPr/>
                    <a:lstStyle/>
                    <a:p>
                      <a:pPr algn="ctr" rtl="1"/>
                      <a:r>
                        <a:rPr lang="ar-SA" b="1" dirty="0" smtClean="0"/>
                        <a:t>زيادة في أحد أصول المنشأة وهو حساب البنك</a:t>
                      </a:r>
                      <a:endParaRPr lang="ar-SA" b="1" dirty="0"/>
                    </a:p>
                  </a:txBody>
                  <a:tcPr/>
                </a:tc>
                <a:tc>
                  <a:txBody>
                    <a:bodyPr/>
                    <a:lstStyle/>
                    <a:p>
                      <a:pPr algn="ctr" rtl="1"/>
                      <a:r>
                        <a:rPr lang="ar-SA" b="1" dirty="0" smtClean="0"/>
                        <a:t>زيادة في حقوق الملكية وهو رأس المال</a:t>
                      </a:r>
                    </a:p>
                  </a:txBody>
                  <a:tcPr/>
                </a:tc>
              </a:tr>
              <a:tr h="488186">
                <a:tc>
                  <a:txBody>
                    <a:bodyPr/>
                    <a:lstStyle/>
                    <a:p>
                      <a:pPr rtl="1"/>
                      <a:r>
                        <a:rPr lang="ar-SA" b="1" dirty="0" smtClean="0"/>
                        <a:t>2</a:t>
                      </a:r>
                      <a:endParaRPr lang="ar-SA" b="1" dirty="0"/>
                    </a:p>
                  </a:txBody>
                  <a:tcPr/>
                </a:tc>
                <a:tc>
                  <a:txBody>
                    <a:bodyPr/>
                    <a:lstStyle/>
                    <a:p>
                      <a:pPr algn="ctr" rtl="1"/>
                      <a:r>
                        <a:rPr lang="ar-SA" b="1" dirty="0" smtClean="0"/>
                        <a:t>شراء بضاعة على الحساب</a:t>
                      </a:r>
                      <a:endParaRPr lang="ar-SA" b="1" dirty="0"/>
                    </a:p>
                  </a:txBody>
                  <a:tcPr/>
                </a:tc>
                <a:tc>
                  <a:txBody>
                    <a:bodyPr/>
                    <a:lstStyle/>
                    <a:p>
                      <a:pPr algn="ctr" rtl="1"/>
                      <a:r>
                        <a:rPr lang="ar-SA" b="1" dirty="0" smtClean="0"/>
                        <a:t>زيادة أحد الأصول وهو البضاعة</a:t>
                      </a:r>
                      <a:endParaRPr lang="ar-SA" b="1" dirty="0"/>
                    </a:p>
                  </a:txBody>
                  <a:tcPr/>
                </a:tc>
                <a:tc>
                  <a:txBody>
                    <a:bodyPr/>
                    <a:lstStyle/>
                    <a:p>
                      <a:pPr algn="ctr" rtl="1"/>
                      <a:r>
                        <a:rPr lang="ar-SA" b="1" dirty="0" smtClean="0"/>
                        <a:t>زيادة أحد الخصوم وهو الدائنين</a:t>
                      </a:r>
                      <a:endParaRPr lang="ar-SA" b="1" dirty="0"/>
                    </a:p>
                  </a:txBody>
                  <a:tcPr/>
                </a:tc>
              </a:tr>
              <a:tr h="506960">
                <a:tc>
                  <a:txBody>
                    <a:bodyPr/>
                    <a:lstStyle/>
                    <a:p>
                      <a:pPr rtl="1"/>
                      <a:r>
                        <a:rPr lang="ar-SA" b="1" dirty="0" smtClean="0"/>
                        <a:t>3</a:t>
                      </a:r>
                      <a:endParaRPr lang="ar-SA" b="1" dirty="0"/>
                    </a:p>
                  </a:txBody>
                  <a:tcPr/>
                </a:tc>
                <a:tc>
                  <a:txBody>
                    <a:bodyPr/>
                    <a:lstStyle/>
                    <a:p>
                      <a:pPr algn="ctr" rtl="1"/>
                      <a:r>
                        <a:rPr lang="ar-SA" b="1" dirty="0" smtClean="0"/>
                        <a:t>شراء بضاعة على الحساب</a:t>
                      </a:r>
                      <a:endParaRPr lang="ar-SA" b="1" dirty="0"/>
                    </a:p>
                  </a:txBody>
                  <a:tcPr/>
                </a:tc>
                <a:tc>
                  <a:txBody>
                    <a:bodyPr/>
                    <a:lstStyle/>
                    <a:p>
                      <a:pPr algn="ctr" rtl="1"/>
                      <a:r>
                        <a:rPr lang="ar-SA" b="1" dirty="0" smtClean="0"/>
                        <a:t>زيادة أحد الأصول وهو البضاعة</a:t>
                      </a:r>
                      <a:endParaRPr lang="ar-SA" b="1" dirty="0"/>
                    </a:p>
                  </a:txBody>
                  <a:tcPr/>
                </a:tc>
                <a:tc>
                  <a:txBody>
                    <a:bodyPr/>
                    <a:lstStyle/>
                    <a:p>
                      <a:pPr algn="ctr" rtl="1"/>
                      <a:r>
                        <a:rPr lang="ar-SA" b="1" dirty="0" smtClean="0"/>
                        <a:t>زيادة أحد الخصوم وهو البنك</a:t>
                      </a:r>
                      <a:endParaRPr lang="ar-SA" b="1" dirty="0"/>
                    </a:p>
                  </a:txBody>
                  <a:tcPr/>
                </a:tc>
              </a:tr>
              <a:tr h="434538">
                <a:tc>
                  <a:txBody>
                    <a:bodyPr/>
                    <a:lstStyle/>
                    <a:p>
                      <a:pPr rtl="1"/>
                      <a:r>
                        <a:rPr lang="ar-SA" b="1" dirty="0" smtClean="0"/>
                        <a:t>4</a:t>
                      </a:r>
                      <a:endParaRPr lang="ar-SA" b="1" dirty="0"/>
                    </a:p>
                  </a:txBody>
                  <a:tcPr/>
                </a:tc>
                <a:tc>
                  <a:txBody>
                    <a:bodyPr/>
                    <a:lstStyle/>
                    <a:p>
                      <a:pPr algn="ctr" rtl="1"/>
                      <a:r>
                        <a:rPr lang="ar-SA" b="1" dirty="0" smtClean="0"/>
                        <a:t>سداد مستحقات للغير بشيك</a:t>
                      </a:r>
                      <a:endParaRPr lang="ar-SA" b="1" dirty="0"/>
                    </a:p>
                  </a:txBody>
                  <a:tcPr/>
                </a:tc>
                <a:tc>
                  <a:txBody>
                    <a:bodyPr/>
                    <a:lstStyle/>
                    <a:p>
                      <a:pPr algn="ctr" rtl="1"/>
                      <a:r>
                        <a:rPr lang="ar-SA" b="1" dirty="0" smtClean="0"/>
                        <a:t>نقص في الالتزام</a:t>
                      </a:r>
                      <a:r>
                        <a:rPr lang="ar-SA" b="1" baseline="0" dirty="0" smtClean="0"/>
                        <a:t> وهو الدائنون</a:t>
                      </a:r>
                      <a:endParaRPr lang="ar-SA" b="1" dirty="0"/>
                    </a:p>
                  </a:txBody>
                  <a:tcPr/>
                </a:tc>
                <a:tc>
                  <a:txBody>
                    <a:bodyPr/>
                    <a:lstStyle/>
                    <a:p>
                      <a:pPr algn="ctr" rtl="1"/>
                      <a:r>
                        <a:rPr lang="ar-SA" b="1" dirty="0" smtClean="0"/>
                        <a:t>نقص في الأصول وهو البنك</a:t>
                      </a:r>
                      <a:endParaRPr lang="ar-SA" b="1" dirty="0"/>
                    </a:p>
                  </a:txBody>
                  <a:tcPr/>
                </a:tc>
              </a:tr>
              <a:tr h="536046">
                <a:tc>
                  <a:txBody>
                    <a:bodyPr/>
                    <a:lstStyle/>
                    <a:p>
                      <a:pPr rtl="1"/>
                      <a:r>
                        <a:rPr lang="ar-SA" b="1" dirty="0" smtClean="0"/>
                        <a:t>5</a:t>
                      </a:r>
                      <a:endParaRPr lang="ar-SA" b="1" dirty="0"/>
                    </a:p>
                  </a:txBody>
                  <a:tcPr/>
                </a:tc>
                <a:tc>
                  <a:txBody>
                    <a:bodyPr/>
                    <a:lstStyle/>
                    <a:p>
                      <a:pPr algn="ctr" rtl="1"/>
                      <a:r>
                        <a:rPr lang="ar-SA" b="1" dirty="0" smtClean="0"/>
                        <a:t>سداد مستحقات للغير بسند أذني</a:t>
                      </a:r>
                      <a:endParaRPr lang="ar-SA" b="1" dirty="0"/>
                    </a:p>
                  </a:txBody>
                  <a:tcPr/>
                </a:tc>
                <a:tc>
                  <a:txBody>
                    <a:bodyPr/>
                    <a:lstStyle/>
                    <a:p>
                      <a:pPr algn="ctr" rtl="1"/>
                      <a:r>
                        <a:rPr lang="ar-SA" b="1" dirty="0" smtClean="0"/>
                        <a:t>نقص في التزام وهو الدائنون</a:t>
                      </a:r>
                      <a:endParaRPr lang="ar-SA" b="1" dirty="0"/>
                    </a:p>
                  </a:txBody>
                  <a:tcPr/>
                </a:tc>
                <a:tc>
                  <a:txBody>
                    <a:bodyPr/>
                    <a:lstStyle/>
                    <a:p>
                      <a:pPr algn="ctr" rtl="1"/>
                      <a:r>
                        <a:rPr lang="ar-SA" b="1" dirty="0" smtClean="0"/>
                        <a:t>زيادة في التزام وهو أوراق</a:t>
                      </a:r>
                      <a:r>
                        <a:rPr lang="ar-SA" b="1" baseline="0" dirty="0" smtClean="0"/>
                        <a:t> الدفع</a:t>
                      </a:r>
                      <a:endParaRPr lang="ar-SA" b="1" dirty="0"/>
                    </a:p>
                  </a:txBody>
                  <a:tcPr/>
                </a:tc>
              </a:tr>
              <a:tr h="665630">
                <a:tc>
                  <a:txBody>
                    <a:bodyPr/>
                    <a:lstStyle/>
                    <a:p>
                      <a:pPr rtl="1"/>
                      <a:r>
                        <a:rPr lang="ar-SA" sz="1800" b="1" kern="1200" dirty="0" smtClean="0">
                          <a:solidFill>
                            <a:schemeClr val="dk1"/>
                          </a:solidFill>
                          <a:latin typeface="+mn-lt"/>
                          <a:ea typeface="+mn-ea"/>
                          <a:cs typeface="+mn-cs"/>
                        </a:rPr>
                        <a:t>6</a:t>
                      </a:r>
                    </a:p>
                  </a:txBody>
                  <a:tcPr/>
                </a:tc>
                <a:tc>
                  <a:txBody>
                    <a:bodyPr/>
                    <a:lstStyle/>
                    <a:p>
                      <a:pPr algn="ctr" rtl="1"/>
                      <a:r>
                        <a:rPr lang="ar-SA" sz="1800" b="1" kern="1200" dirty="0" smtClean="0">
                          <a:solidFill>
                            <a:schemeClr val="dk1"/>
                          </a:solidFill>
                          <a:latin typeface="+mn-lt"/>
                          <a:ea typeface="+mn-ea"/>
                          <a:cs typeface="+mn-cs"/>
                        </a:rPr>
                        <a:t>مسحوبات من البنك</a:t>
                      </a:r>
                    </a:p>
                  </a:txBody>
                  <a:tcPr/>
                </a:tc>
                <a:tc>
                  <a:txBody>
                    <a:bodyPr/>
                    <a:lstStyle/>
                    <a:p>
                      <a:pPr algn="ctr" rtl="1"/>
                      <a:r>
                        <a:rPr lang="ar-SA" sz="1800" b="1" kern="1200" dirty="0" smtClean="0">
                          <a:solidFill>
                            <a:schemeClr val="dk1"/>
                          </a:solidFill>
                          <a:latin typeface="+mn-lt"/>
                          <a:ea typeface="+mn-ea"/>
                          <a:cs typeface="+mn-cs"/>
                        </a:rPr>
                        <a:t>نقص في حقوق الملكية</a:t>
                      </a:r>
                    </a:p>
                    <a:p>
                      <a:pPr algn="ctr" rtl="1"/>
                      <a:r>
                        <a:rPr lang="ar-SA" sz="1800" b="1" kern="1200" dirty="0" smtClean="0">
                          <a:solidFill>
                            <a:schemeClr val="dk1"/>
                          </a:solidFill>
                          <a:latin typeface="+mn-lt"/>
                          <a:ea typeface="+mn-ea"/>
                          <a:cs typeface="+mn-cs"/>
                        </a:rPr>
                        <a:t>وهو رأس المال</a:t>
                      </a:r>
                    </a:p>
                  </a:txBody>
                  <a:tcPr/>
                </a:tc>
                <a:tc>
                  <a:txBody>
                    <a:bodyPr/>
                    <a:lstStyle/>
                    <a:p>
                      <a:pPr algn="ctr" rtl="1"/>
                      <a:r>
                        <a:rPr lang="ar-SA" sz="1800" b="1" kern="1200" dirty="0" smtClean="0">
                          <a:solidFill>
                            <a:schemeClr val="dk1"/>
                          </a:solidFill>
                          <a:latin typeface="+mn-lt"/>
                          <a:ea typeface="+mn-ea"/>
                          <a:cs typeface="+mn-cs"/>
                        </a:rPr>
                        <a:t>نقص في أحد الأصول وهو البنك</a:t>
                      </a:r>
                    </a:p>
                  </a:txBody>
                  <a:tcPr/>
                </a:tc>
              </a:tr>
              <a:tr h="665630">
                <a:tc>
                  <a:txBody>
                    <a:bodyPr/>
                    <a:lstStyle/>
                    <a:p>
                      <a:pPr marL="0" algn="r" defTabSz="914400" rtl="1" eaLnBrk="1" latinLnBrk="0" hangingPunct="1"/>
                      <a:r>
                        <a:rPr lang="ar-SA" sz="1800" b="1" kern="1200" dirty="0" smtClean="0">
                          <a:solidFill>
                            <a:schemeClr val="dk1"/>
                          </a:solidFill>
                          <a:latin typeface="+mn-lt"/>
                          <a:ea typeface="+mn-ea"/>
                          <a:cs typeface="+mn-cs"/>
                        </a:rPr>
                        <a:t>7</a:t>
                      </a:r>
                    </a:p>
                  </a:txBody>
                  <a:tcPr/>
                </a:tc>
                <a:tc>
                  <a:txBody>
                    <a:bodyPr/>
                    <a:lstStyle/>
                    <a:p>
                      <a:pPr marL="0" algn="ctr" defTabSz="914400" rtl="1" eaLnBrk="1" latinLnBrk="0" hangingPunct="1"/>
                      <a:r>
                        <a:rPr lang="ar-SA" sz="1800" b="1" kern="1200" dirty="0" smtClean="0">
                          <a:solidFill>
                            <a:schemeClr val="dk1"/>
                          </a:solidFill>
                          <a:latin typeface="+mn-lt"/>
                          <a:ea typeface="+mn-ea"/>
                          <a:cs typeface="+mn-cs"/>
                        </a:rPr>
                        <a:t>مبيعات نقدية</a:t>
                      </a:r>
                    </a:p>
                  </a:txBody>
                  <a:tcPr/>
                </a:tc>
                <a:tc>
                  <a:txBody>
                    <a:bodyPr/>
                    <a:lstStyle/>
                    <a:p>
                      <a:pPr marL="0" algn="ctr" defTabSz="914400" rtl="1" eaLnBrk="1" latinLnBrk="0" hangingPunct="1"/>
                      <a:r>
                        <a:rPr lang="ar-SA" sz="1800" b="1" kern="1200" dirty="0" smtClean="0">
                          <a:solidFill>
                            <a:schemeClr val="dk1"/>
                          </a:solidFill>
                          <a:latin typeface="+mn-lt"/>
                          <a:ea typeface="+mn-ea"/>
                          <a:cs typeface="+mn-cs"/>
                        </a:rPr>
                        <a:t>زيادة في أحد</a:t>
                      </a:r>
                      <a:r>
                        <a:rPr lang="ar-SA" sz="1800" b="1" kern="1200" baseline="0" dirty="0" smtClean="0">
                          <a:solidFill>
                            <a:schemeClr val="dk1"/>
                          </a:solidFill>
                          <a:latin typeface="+mn-lt"/>
                          <a:ea typeface="+mn-ea"/>
                          <a:cs typeface="+mn-cs"/>
                        </a:rPr>
                        <a:t> الأصول وهو الصندوق </a:t>
                      </a:r>
                      <a:endParaRPr lang="ar-SA" sz="1800" b="1" kern="1200" dirty="0" smtClean="0">
                        <a:solidFill>
                          <a:schemeClr val="dk1"/>
                        </a:solidFill>
                        <a:latin typeface="+mn-lt"/>
                        <a:ea typeface="+mn-ea"/>
                        <a:cs typeface="+mn-cs"/>
                      </a:endParaRPr>
                    </a:p>
                  </a:txBody>
                  <a:tcPr/>
                </a:tc>
                <a:tc>
                  <a:txBody>
                    <a:bodyPr/>
                    <a:lstStyle/>
                    <a:p>
                      <a:pPr marL="0" algn="ctr" defTabSz="914400" rtl="1" eaLnBrk="1" latinLnBrk="0" hangingPunct="1"/>
                      <a:r>
                        <a:rPr lang="ar-SA" sz="1800" b="1" kern="1200" dirty="0" smtClean="0">
                          <a:solidFill>
                            <a:schemeClr val="dk1"/>
                          </a:solidFill>
                          <a:latin typeface="+mn-lt"/>
                          <a:ea typeface="+mn-ea"/>
                          <a:cs typeface="+mn-cs"/>
                        </a:rPr>
                        <a:t>زيادة في حقوق الملكية</a:t>
                      </a:r>
                    </a:p>
                    <a:p>
                      <a:pPr marL="0" algn="ctr" defTabSz="914400" rtl="1" eaLnBrk="1" latinLnBrk="0" hangingPunct="1"/>
                      <a:r>
                        <a:rPr lang="ar-SA" sz="1800" b="1" kern="1200" dirty="0" smtClean="0">
                          <a:solidFill>
                            <a:schemeClr val="dk1"/>
                          </a:solidFill>
                          <a:latin typeface="+mn-lt"/>
                          <a:ea typeface="+mn-ea"/>
                          <a:cs typeface="+mn-cs"/>
                        </a:rPr>
                        <a:t>وهو رأس المال</a:t>
                      </a:r>
                    </a:p>
                  </a:txBody>
                  <a:tcPr/>
                </a:tc>
              </a:tr>
              <a:tr h="665630">
                <a:tc>
                  <a:txBody>
                    <a:bodyPr/>
                    <a:lstStyle/>
                    <a:p>
                      <a:pPr marL="0" algn="r" defTabSz="914400" rtl="1" eaLnBrk="1" latinLnBrk="0" hangingPunct="1"/>
                      <a:r>
                        <a:rPr lang="ar-SA" sz="1800" b="1" kern="1200" dirty="0" smtClean="0">
                          <a:solidFill>
                            <a:schemeClr val="dk1"/>
                          </a:solidFill>
                          <a:latin typeface="+mn-lt"/>
                          <a:ea typeface="+mn-ea"/>
                          <a:cs typeface="+mn-cs"/>
                        </a:rPr>
                        <a:t>8</a:t>
                      </a:r>
                    </a:p>
                  </a:txBody>
                  <a:tcPr/>
                </a:tc>
                <a:tc>
                  <a:txBody>
                    <a:bodyPr/>
                    <a:lstStyle/>
                    <a:p>
                      <a:pPr marL="0" algn="ctr" defTabSz="914400" rtl="1" eaLnBrk="1" latinLnBrk="0" hangingPunct="1"/>
                      <a:r>
                        <a:rPr lang="ar-SA" sz="1800" b="1" kern="1200" dirty="0" smtClean="0">
                          <a:solidFill>
                            <a:schemeClr val="dk1"/>
                          </a:solidFill>
                          <a:latin typeface="+mn-lt"/>
                          <a:ea typeface="+mn-ea"/>
                          <a:cs typeface="+mn-cs"/>
                        </a:rPr>
                        <a:t>سداد مصروفات</a:t>
                      </a:r>
                    </a:p>
                  </a:txBody>
                  <a:tcPr/>
                </a:tc>
                <a:tc>
                  <a:txBody>
                    <a:bodyPr/>
                    <a:lstStyle/>
                    <a:p>
                      <a:pPr marL="0" algn="ctr" defTabSz="914400" rtl="1" eaLnBrk="1" latinLnBrk="0" hangingPunct="1"/>
                      <a:r>
                        <a:rPr lang="ar-SA" sz="1800" b="1" kern="1200" dirty="0" smtClean="0">
                          <a:solidFill>
                            <a:schemeClr val="dk1"/>
                          </a:solidFill>
                          <a:latin typeface="+mn-lt"/>
                          <a:ea typeface="+mn-ea"/>
                          <a:cs typeface="+mn-cs"/>
                        </a:rPr>
                        <a:t>نقص في حقوق الملكية</a:t>
                      </a:r>
                    </a:p>
                    <a:p>
                      <a:pPr marL="0" algn="ctr" defTabSz="914400" rtl="1" eaLnBrk="1" latinLnBrk="0" hangingPunct="1"/>
                      <a:r>
                        <a:rPr lang="ar-SA" sz="1800" b="1" kern="1200" dirty="0" smtClean="0">
                          <a:solidFill>
                            <a:schemeClr val="dk1"/>
                          </a:solidFill>
                          <a:latin typeface="+mn-lt"/>
                          <a:ea typeface="+mn-ea"/>
                          <a:cs typeface="+mn-cs"/>
                        </a:rPr>
                        <a:t>وهو</a:t>
                      </a:r>
                      <a:r>
                        <a:rPr lang="ar-SA" sz="1800" b="1" kern="1200" baseline="0" dirty="0" smtClean="0">
                          <a:solidFill>
                            <a:schemeClr val="dk1"/>
                          </a:solidFill>
                          <a:latin typeface="+mn-lt"/>
                          <a:ea typeface="+mn-ea"/>
                          <a:cs typeface="+mn-cs"/>
                        </a:rPr>
                        <a:t> رأس المال</a:t>
                      </a:r>
                      <a:endParaRPr lang="ar-SA" sz="1800" b="1" kern="1200" dirty="0" smtClean="0">
                        <a:solidFill>
                          <a:schemeClr val="dk1"/>
                        </a:solidFill>
                        <a:latin typeface="+mn-lt"/>
                        <a:ea typeface="+mn-ea"/>
                        <a:cs typeface="+mn-cs"/>
                      </a:endParaRPr>
                    </a:p>
                  </a:txBody>
                  <a:tcPr/>
                </a:tc>
                <a:tc>
                  <a:txBody>
                    <a:bodyPr/>
                    <a:lstStyle/>
                    <a:p>
                      <a:pPr marL="0" algn="ctr" defTabSz="914400" rtl="1" eaLnBrk="1" latinLnBrk="0" hangingPunct="1"/>
                      <a:r>
                        <a:rPr lang="ar-SA" sz="1800" b="1" kern="1200" dirty="0" smtClean="0">
                          <a:solidFill>
                            <a:schemeClr val="dk1"/>
                          </a:solidFill>
                          <a:latin typeface="+mn-lt"/>
                          <a:ea typeface="+mn-ea"/>
                          <a:cs typeface="+mn-cs"/>
                        </a:rPr>
                        <a:t>نقص في أحد الأصول</a:t>
                      </a:r>
                    </a:p>
                    <a:p>
                      <a:pPr marL="0" algn="ctr" defTabSz="914400" rtl="1" eaLnBrk="1" latinLnBrk="0" hangingPunct="1"/>
                      <a:r>
                        <a:rPr lang="ar-SA" sz="1800" b="1" kern="1200" dirty="0" smtClean="0">
                          <a:solidFill>
                            <a:schemeClr val="dk1"/>
                          </a:solidFill>
                          <a:latin typeface="+mn-lt"/>
                          <a:ea typeface="+mn-ea"/>
                          <a:cs typeface="+mn-cs"/>
                        </a:rPr>
                        <a:t>وهو</a:t>
                      </a:r>
                      <a:r>
                        <a:rPr lang="ar-SA" sz="1800" b="1" kern="1200" baseline="0" dirty="0" smtClean="0">
                          <a:solidFill>
                            <a:schemeClr val="dk1"/>
                          </a:solidFill>
                          <a:latin typeface="+mn-lt"/>
                          <a:ea typeface="+mn-ea"/>
                          <a:cs typeface="+mn-cs"/>
                        </a:rPr>
                        <a:t> الصندوق</a:t>
                      </a:r>
                      <a:endParaRPr lang="ar-SA" sz="1800" b="1" kern="1200" dirty="0" smtClean="0">
                        <a:solidFill>
                          <a:schemeClr val="dk1"/>
                        </a:solidFill>
                        <a:latin typeface="+mn-lt"/>
                        <a:ea typeface="+mn-ea"/>
                        <a:cs typeface="+mn-cs"/>
                      </a:endParaRPr>
                    </a:p>
                  </a:txBody>
                  <a:tcPr/>
                </a:tc>
              </a:tr>
            </a:tbl>
          </a:graphicData>
        </a:graphic>
      </p:graphicFrame>
    </p:spTree>
  </p:cSld>
  <p:clrMapOvr>
    <a:masterClrMapping/>
  </p:clrMapOvr>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4638"/>
            <a:ext cx="8229600" cy="45719"/>
          </a:xfrm>
        </p:spPr>
        <p:txBody>
          <a:bodyPr>
            <a:noAutofit/>
          </a:bodyPr>
          <a:lstStyle/>
          <a:p>
            <a:endParaRPr lang="ar-SA" sz="800" dirty="0"/>
          </a:p>
        </p:txBody>
      </p:sp>
      <p:sp>
        <p:nvSpPr>
          <p:cNvPr id="3" name="عنصر نائب للمحتوى 2"/>
          <p:cNvSpPr>
            <a:spLocks noGrp="1"/>
          </p:cNvSpPr>
          <p:nvPr>
            <p:ph idx="1"/>
          </p:nvPr>
        </p:nvSpPr>
        <p:spPr>
          <a:xfrm>
            <a:off x="500034" y="285728"/>
            <a:ext cx="8229600" cy="5240343"/>
          </a:xfrm>
        </p:spPr>
        <p:txBody>
          <a:bodyPr>
            <a:normAutofit lnSpcReduction="10000"/>
          </a:bodyPr>
          <a:lstStyle/>
          <a:p>
            <a:r>
              <a:rPr lang="ar-SA" b="1" u="sng" dirty="0" smtClean="0">
                <a:latin typeface="Arabic Typesetting" pitchFamily="66" charset="-78"/>
                <a:ea typeface="Arial Unicode MS" pitchFamily="34" charset="-128"/>
                <a:cs typeface="Arabic Typesetting" pitchFamily="66" charset="-78"/>
              </a:rPr>
              <a:t>الخلاصة</a:t>
            </a:r>
            <a:r>
              <a:rPr lang="ar-SA" sz="2800" b="1" u="sng" dirty="0" smtClean="0">
                <a:latin typeface="Arabic Typesetting" pitchFamily="66" charset="-78"/>
                <a:ea typeface="Arial Unicode MS" pitchFamily="34" charset="-128"/>
                <a:cs typeface="Arabic Typesetting" pitchFamily="66" charset="-78"/>
              </a:rPr>
              <a:t>:</a:t>
            </a:r>
          </a:p>
          <a:p>
            <a:pPr algn="just">
              <a:buNone/>
            </a:pPr>
            <a:r>
              <a:rPr lang="ar-SA" sz="2800" b="1" dirty="0" smtClean="0">
                <a:latin typeface="Arabic Typesetting" pitchFamily="66" charset="-78"/>
                <a:ea typeface="Arial Unicode MS" pitchFamily="34" charset="-128"/>
                <a:cs typeface="Arabic Typesetting" pitchFamily="66" charset="-78"/>
              </a:rPr>
              <a:t>1- يمكن زيادة الأصول عن طريق النقص في أصل أو أصول أخرى (شراء بضاعة نقدا أو تحصيل المدينون) ، أو عن طريق زيادة الالتزامات (شراء بضاعة أو أثاث على الحساب أو الحصول على قرض وإيداع النقدية المتحصلة منه في الخزينة) أو عن طريق زيادة حقوق الملكية (الحصول على رأس المال نقدا أو زيادة الأرباح المحجوزة)0</a:t>
            </a:r>
          </a:p>
          <a:p>
            <a:pPr algn="just">
              <a:buNone/>
            </a:pPr>
            <a:r>
              <a:rPr lang="ar-SA" sz="2800" b="1" dirty="0" smtClean="0">
                <a:latin typeface="Arabic Typesetting" pitchFamily="66" charset="-78"/>
                <a:ea typeface="Arial Unicode MS" pitchFamily="34" charset="-128"/>
                <a:cs typeface="Arabic Typesetting" pitchFamily="66" charset="-78"/>
              </a:rPr>
              <a:t>2- إذا كانت الزيادة في الأصول تحدث نتيجة النقص في أصول أخرى فإن مجموع الأصول وكذا مجموع الخصوم لا يتأثر بالعملية المؤدية لهذه الزيادة أما إذا كانت  الزيادة في الأصول ناتجة عن زيادة الالتزامات أو حقوق الملكية فإن مجموع كل من الأصول والخصوم سوف يزداد نفس مقدار الزيادة0</a:t>
            </a:r>
          </a:p>
          <a:p>
            <a:pPr algn="just">
              <a:buNone/>
            </a:pPr>
            <a:r>
              <a:rPr lang="ar-SA" sz="2800" b="1" dirty="0" smtClean="0">
                <a:latin typeface="Arabic Typesetting" pitchFamily="66" charset="-78"/>
                <a:ea typeface="Arial Unicode MS" pitchFamily="34" charset="-128"/>
                <a:cs typeface="Arabic Typesetting" pitchFamily="66" charset="-78"/>
              </a:rPr>
              <a:t>3- إذا ترتب على عملية ما نقص في أصل أو أصول معينة دون زيادة أصل أو أصول أخرى فإن هذا بالضرورة سوف يؤدي إلى نقص في الالتزامات أو حقوق الملكية أو كلاهما بنفس المقدار0</a:t>
            </a:r>
          </a:p>
          <a:p>
            <a:pPr algn="just">
              <a:buNone/>
            </a:pPr>
            <a:r>
              <a:rPr lang="ar-SA" sz="2800" b="1" dirty="0" smtClean="0">
                <a:latin typeface="Arabic Typesetting" pitchFamily="66" charset="-78"/>
                <a:ea typeface="Arial Unicode MS" pitchFamily="34" charset="-128"/>
                <a:cs typeface="Arabic Typesetting" pitchFamily="66" charset="-78"/>
              </a:rPr>
              <a:t>4- يترتب على المصروفات نقص الأصول أو زيادة الالتزامات أو كلاهما مع نقص مماثل في حقوق الملكية0</a:t>
            </a:r>
          </a:p>
          <a:p>
            <a:pPr algn="just">
              <a:buNone/>
            </a:pPr>
            <a:r>
              <a:rPr lang="ar-SA" sz="2800" b="1" dirty="0" smtClean="0">
                <a:latin typeface="Arabic Typesetting" pitchFamily="66" charset="-78"/>
                <a:ea typeface="Arial Unicode MS" pitchFamily="34" charset="-128"/>
                <a:cs typeface="Arabic Typesetting" pitchFamily="66" charset="-78"/>
              </a:rPr>
              <a:t>5- يترتب على الإيرادات زيادة الأصول أو نقص الالتزامات أو كلاهما مع زيادة مماثلة في حقوق الملكية0</a:t>
            </a:r>
          </a:p>
          <a:p>
            <a:pPr>
              <a:buNone/>
            </a:pPr>
            <a:endParaRPr lang="ar-SA" sz="2800" b="1" dirty="0">
              <a:latin typeface="Arabic Typesetting" pitchFamily="66" charset="-78"/>
              <a:ea typeface="Arial Unicode MS" pitchFamily="34" charset="-128"/>
              <a:cs typeface="Arabic Typesetting" pitchFamily="66" charset="-78"/>
            </a:endParaRPr>
          </a:p>
        </p:txBody>
      </p:sp>
    </p:spTree>
  </p:cSld>
  <p:clrMapOvr>
    <a:masterClrMapping/>
  </p:clrMapOvr>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142852"/>
            <a:ext cx="8229600" cy="714380"/>
          </a:xfrm>
        </p:spPr>
        <p:txBody>
          <a:bodyPr>
            <a:noAutofit/>
          </a:bodyPr>
          <a:lstStyle/>
          <a:p>
            <a:r>
              <a:rPr lang="ar-SA" sz="2400" b="1" dirty="0" smtClean="0">
                <a:cs typeface="+mn-cs"/>
              </a:rPr>
              <a:t/>
            </a:r>
            <a:br>
              <a:rPr lang="ar-SA" sz="2400" b="1" dirty="0" smtClean="0">
                <a:cs typeface="+mn-cs"/>
              </a:rPr>
            </a:br>
            <a:r>
              <a:rPr lang="ar-SA" sz="2400" b="1" dirty="0" smtClean="0">
                <a:cs typeface="+mn-cs"/>
              </a:rPr>
              <a:t/>
            </a:r>
            <a:br>
              <a:rPr lang="ar-SA" sz="2400" b="1" dirty="0" smtClean="0">
                <a:cs typeface="+mn-cs"/>
              </a:rPr>
            </a:br>
            <a:r>
              <a:rPr lang="ar-SA" sz="2400" b="1" dirty="0" smtClean="0">
                <a:cs typeface="+mn-cs"/>
              </a:rPr>
              <a:t>الأسبوع الثالث</a:t>
            </a:r>
            <a:br>
              <a:rPr lang="ar-SA" sz="2400" b="1" dirty="0" smtClean="0">
                <a:cs typeface="+mn-cs"/>
              </a:rPr>
            </a:br>
            <a:r>
              <a:rPr lang="ar-SA" sz="2400" b="1" dirty="0" smtClean="0">
                <a:cs typeface="+mn-cs"/>
              </a:rPr>
              <a:t>الباب الثالث</a:t>
            </a:r>
            <a:br>
              <a:rPr lang="ar-SA" sz="2400" b="1" dirty="0" smtClean="0">
                <a:cs typeface="+mn-cs"/>
              </a:rPr>
            </a:br>
            <a:r>
              <a:rPr lang="ar-SA" sz="2400" b="1" dirty="0" smtClean="0">
                <a:cs typeface="+mn-cs"/>
              </a:rPr>
              <a:t>تسجيل العمليات المالية بالدفاتر</a:t>
            </a:r>
            <a:br>
              <a:rPr lang="ar-SA" sz="2400" b="1" dirty="0" smtClean="0">
                <a:cs typeface="+mn-cs"/>
              </a:rPr>
            </a:br>
            <a:r>
              <a:rPr lang="ar-SA" sz="2400" dirty="0" smtClean="0">
                <a:cs typeface="+mn-cs"/>
              </a:rPr>
              <a:t/>
            </a:r>
            <a:br>
              <a:rPr lang="ar-SA" sz="2400" dirty="0" smtClean="0">
                <a:cs typeface="+mn-cs"/>
              </a:rPr>
            </a:br>
            <a:endParaRPr lang="ar-SA" sz="2400" dirty="0">
              <a:cs typeface="+mn-cs"/>
            </a:endParaRPr>
          </a:p>
        </p:txBody>
      </p:sp>
      <p:sp>
        <p:nvSpPr>
          <p:cNvPr id="3" name="عنصر نائب للمحتوى 2"/>
          <p:cNvSpPr>
            <a:spLocks noGrp="1"/>
          </p:cNvSpPr>
          <p:nvPr>
            <p:ph idx="1"/>
          </p:nvPr>
        </p:nvSpPr>
        <p:spPr>
          <a:xfrm>
            <a:off x="500034" y="1000108"/>
            <a:ext cx="8229600" cy="5197493"/>
          </a:xfrm>
        </p:spPr>
        <p:txBody>
          <a:bodyPr>
            <a:normAutofit/>
          </a:bodyPr>
          <a:lstStyle/>
          <a:p>
            <a:pPr>
              <a:buNone/>
            </a:pPr>
            <a:r>
              <a:rPr lang="ar-SA" dirty="0" smtClean="0"/>
              <a:t>1- </a:t>
            </a:r>
            <a:r>
              <a:rPr lang="ar-SA" sz="2400" b="1" u="sng" dirty="0" smtClean="0"/>
              <a:t>دفتر اليومية</a:t>
            </a:r>
            <a:r>
              <a:rPr lang="ar-SA" sz="2400" b="1" dirty="0" smtClean="0">
                <a:latin typeface="AGA Arabesque" pitchFamily="2" charset="2"/>
              </a:rPr>
              <a:t>:</a:t>
            </a:r>
          </a:p>
          <a:p>
            <a:pPr algn="just">
              <a:buNone/>
            </a:pPr>
            <a:r>
              <a:rPr lang="ar-SA" b="1" dirty="0" smtClean="0"/>
              <a:t>     </a:t>
            </a:r>
            <a:r>
              <a:rPr lang="ar-SA" sz="2000" b="1" dirty="0" smtClean="0"/>
              <a:t>يتم قيد العمليات المالية أولا بأول بترتيب حدوثها الزمني في دفتر اليومية ، وهذا الدفتر عبارة عن سجل تاريخي يجمع عمليات المشروع ولذلك تعتبر اليومية دفتر القيد الأولي ، وفيما يلي شكل هذا الدفتر0</a:t>
            </a:r>
          </a:p>
          <a:p>
            <a:pPr algn="ctr">
              <a:buNone/>
            </a:pPr>
            <a:endParaRPr lang="ar-SA" sz="2000" b="1" dirty="0" smtClean="0"/>
          </a:p>
          <a:p>
            <a:pPr algn="ctr">
              <a:buNone/>
            </a:pPr>
            <a:endParaRPr lang="ar-SA" sz="2000" b="1" dirty="0" smtClean="0"/>
          </a:p>
          <a:p>
            <a:pPr algn="ctr">
              <a:buNone/>
            </a:pPr>
            <a:endParaRPr lang="ar-SA" sz="2000" b="1" dirty="0" smtClean="0"/>
          </a:p>
          <a:p>
            <a:pPr algn="ctr">
              <a:buNone/>
            </a:pPr>
            <a:endParaRPr lang="ar-SA" sz="2000" b="1" dirty="0" smtClean="0"/>
          </a:p>
          <a:p>
            <a:pPr>
              <a:buNone/>
            </a:pPr>
            <a:r>
              <a:rPr lang="ar-SA" sz="2400" b="1" dirty="0" smtClean="0"/>
              <a:t>     </a:t>
            </a:r>
            <a:r>
              <a:rPr lang="ar-SA" sz="2400" b="1" u="sng" dirty="0" smtClean="0"/>
              <a:t>أنواع قيود اليومية</a:t>
            </a:r>
            <a:r>
              <a:rPr lang="ar-SA" sz="2000" b="1" dirty="0" smtClean="0"/>
              <a:t>:</a:t>
            </a:r>
          </a:p>
          <a:p>
            <a:pPr algn="just">
              <a:buNone/>
            </a:pPr>
            <a:r>
              <a:rPr lang="ar-SA" sz="2000" b="1" dirty="0" smtClean="0"/>
              <a:t>       </a:t>
            </a:r>
            <a:r>
              <a:rPr lang="ar-SA" sz="1800" b="1" dirty="0" smtClean="0"/>
              <a:t>يتم التسجيل للمعاملات المالية للمنشأة في دفتر اليومية في صورة ( قيود يومية ) وتنقسم قيود اليومية إلى نوعين رئيسين كما يلي</a:t>
            </a:r>
            <a:r>
              <a:rPr lang="ar-SA" sz="2000" b="1" dirty="0" smtClean="0"/>
              <a:t>:-</a:t>
            </a:r>
          </a:p>
          <a:p>
            <a:pPr algn="just">
              <a:buNone/>
            </a:pPr>
            <a:r>
              <a:rPr lang="ar-SA" sz="2000" b="1" dirty="0" smtClean="0"/>
              <a:t>     أ - </a:t>
            </a:r>
            <a:r>
              <a:rPr lang="ar-SA" sz="2000" b="1" u="sng" dirty="0" smtClean="0"/>
              <a:t>قيد اليومية البسيط</a:t>
            </a:r>
            <a:r>
              <a:rPr lang="ar-SA" sz="2000" b="1" dirty="0" smtClean="0"/>
              <a:t> :</a:t>
            </a:r>
          </a:p>
          <a:p>
            <a:pPr algn="just">
              <a:buNone/>
            </a:pPr>
            <a:r>
              <a:rPr lang="ar-SA" sz="2000" b="1" dirty="0" smtClean="0"/>
              <a:t>        </a:t>
            </a:r>
            <a:r>
              <a:rPr lang="ar-SA" sz="1800" b="1" dirty="0" smtClean="0"/>
              <a:t>وهو القيد الذي يحتوي على حسابا واحد فقط في الطرف المدين وحسابا واحدا فقط في الطرف الدائن</a:t>
            </a:r>
            <a:r>
              <a:rPr lang="ar-SA" sz="2000" b="1" dirty="0" smtClean="0"/>
              <a:t>0</a:t>
            </a:r>
          </a:p>
          <a:p>
            <a:pPr algn="ctr">
              <a:buNone/>
            </a:pPr>
            <a:endParaRPr lang="ar-SA" sz="2000" b="1" dirty="0" smtClean="0"/>
          </a:p>
          <a:p>
            <a:pPr algn="ctr">
              <a:buNone/>
            </a:pPr>
            <a:endParaRPr lang="ar-SA" sz="2000" b="1" dirty="0"/>
          </a:p>
        </p:txBody>
      </p:sp>
      <p:graphicFrame>
        <p:nvGraphicFramePr>
          <p:cNvPr id="4" name="جدول 3"/>
          <p:cNvGraphicFramePr>
            <a:graphicFrameLocks noGrp="1"/>
          </p:cNvGraphicFramePr>
          <p:nvPr/>
        </p:nvGraphicFramePr>
        <p:xfrm>
          <a:off x="500034" y="2786058"/>
          <a:ext cx="7572427" cy="1320959"/>
        </p:xfrm>
        <a:graphic>
          <a:graphicData uri="http://schemas.openxmlformats.org/drawingml/2006/table">
            <a:tbl>
              <a:tblPr rtl="1" firstRow="1" bandRow="1">
                <a:tableStyleId>{5C22544A-7EE6-4342-B048-85BDC9FD1C3A}</a:tableStyleId>
              </a:tblPr>
              <a:tblGrid>
                <a:gridCol w="477892"/>
                <a:gridCol w="477892"/>
                <a:gridCol w="501883"/>
                <a:gridCol w="501883"/>
                <a:gridCol w="2383261"/>
                <a:gridCol w="666946"/>
                <a:gridCol w="744770"/>
                <a:gridCol w="1100434"/>
                <a:gridCol w="717466"/>
              </a:tblGrid>
              <a:tr h="406559">
                <a:tc gridSpan="2">
                  <a:txBody>
                    <a:bodyPr/>
                    <a:lstStyle/>
                    <a:p>
                      <a:pPr algn="ctr" rtl="1"/>
                      <a:r>
                        <a:rPr lang="ar-SA" dirty="0" smtClean="0"/>
                        <a:t>مبلغ مدين</a:t>
                      </a:r>
                    </a:p>
                    <a:p>
                      <a:pPr algn="ctr" rtl="1"/>
                      <a:r>
                        <a:rPr lang="ar-SA" dirty="0" smtClean="0"/>
                        <a:t>(منه)</a:t>
                      </a:r>
                      <a:endParaRPr lang="ar-SA" dirty="0"/>
                    </a:p>
                  </a:txBody>
                  <a:tcPr/>
                </a:tc>
                <a:tc hMerge="1">
                  <a:txBody>
                    <a:bodyPr/>
                    <a:lstStyle/>
                    <a:p>
                      <a:pPr rtl="1"/>
                      <a:endParaRPr lang="ar-SA"/>
                    </a:p>
                  </a:txBody>
                  <a:tcPr/>
                </a:tc>
                <a:tc gridSpan="2">
                  <a:txBody>
                    <a:bodyPr/>
                    <a:lstStyle/>
                    <a:p>
                      <a:pPr algn="ctr" rtl="1"/>
                      <a:r>
                        <a:rPr lang="ar-SA" dirty="0" smtClean="0"/>
                        <a:t>مبلغ دائن</a:t>
                      </a:r>
                    </a:p>
                    <a:p>
                      <a:pPr algn="ctr" rtl="1"/>
                      <a:r>
                        <a:rPr lang="ar-SA" dirty="0" smtClean="0"/>
                        <a:t>(له)</a:t>
                      </a:r>
                    </a:p>
                  </a:txBody>
                  <a:tcPr/>
                </a:tc>
                <a:tc hMerge="1">
                  <a:txBody>
                    <a:bodyPr/>
                    <a:lstStyle/>
                    <a:p>
                      <a:pPr rtl="1"/>
                      <a:endParaRPr lang="ar-SA"/>
                    </a:p>
                  </a:txBody>
                  <a:tcPr/>
                </a:tc>
                <a:tc>
                  <a:txBody>
                    <a:bodyPr/>
                    <a:lstStyle/>
                    <a:p>
                      <a:pPr rtl="1"/>
                      <a:endParaRPr lang="ar-SA" dirty="0" smtClean="0"/>
                    </a:p>
                    <a:p>
                      <a:pPr rtl="1"/>
                      <a:r>
                        <a:rPr lang="ar-SA" dirty="0" smtClean="0"/>
                        <a:t>البيـــــــــــــــــــــــــــــــــــــان</a:t>
                      </a:r>
                      <a:endParaRPr lang="ar-SA" dirty="0"/>
                    </a:p>
                  </a:txBody>
                  <a:tcPr/>
                </a:tc>
                <a:tc>
                  <a:txBody>
                    <a:bodyPr/>
                    <a:lstStyle/>
                    <a:p>
                      <a:pPr algn="ctr" rtl="1"/>
                      <a:r>
                        <a:rPr lang="ar-SA" dirty="0" smtClean="0"/>
                        <a:t>رقم القيد</a:t>
                      </a:r>
                      <a:endParaRPr lang="ar-SA" dirty="0"/>
                    </a:p>
                  </a:txBody>
                  <a:tcPr/>
                </a:tc>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ar-SA" dirty="0" smtClean="0"/>
                        <a:t>رقم </a:t>
                      </a:r>
                    </a:p>
                    <a:p>
                      <a:pPr marL="0" marR="0" indent="0" algn="ctr" defTabSz="914400" rtl="1" eaLnBrk="1" fontAlgn="auto" latinLnBrk="0" hangingPunct="1">
                        <a:lnSpc>
                          <a:spcPct val="100000"/>
                        </a:lnSpc>
                        <a:spcBef>
                          <a:spcPts val="0"/>
                        </a:spcBef>
                        <a:spcAft>
                          <a:spcPts val="0"/>
                        </a:spcAft>
                        <a:buClrTx/>
                        <a:buSzTx/>
                        <a:buFontTx/>
                        <a:buNone/>
                        <a:tabLst/>
                        <a:defRPr/>
                      </a:pPr>
                      <a:r>
                        <a:rPr lang="ar-SA" dirty="0" smtClean="0"/>
                        <a:t>المستند</a:t>
                      </a:r>
                    </a:p>
                    <a:p>
                      <a:pPr rtl="1"/>
                      <a:endParaRPr lang="ar-SA" dirty="0"/>
                    </a:p>
                  </a:txBody>
                  <a:tcPr/>
                </a:tc>
                <a:tc>
                  <a:txBody>
                    <a:bodyPr/>
                    <a:lstStyle/>
                    <a:p>
                      <a:pPr algn="ctr" rtl="1"/>
                      <a:r>
                        <a:rPr lang="ar-SA" dirty="0" smtClean="0"/>
                        <a:t>رقم</a:t>
                      </a:r>
                      <a:r>
                        <a:rPr lang="ar-SA" baseline="0" dirty="0" smtClean="0"/>
                        <a:t> صفحة</a:t>
                      </a:r>
                    </a:p>
                    <a:p>
                      <a:pPr algn="ctr" rtl="1"/>
                      <a:r>
                        <a:rPr lang="ar-SA" baseline="0" dirty="0" smtClean="0"/>
                        <a:t>الأستاذ</a:t>
                      </a:r>
                      <a:endParaRPr lang="ar-SA" dirty="0"/>
                    </a:p>
                  </a:txBody>
                  <a:tcPr/>
                </a:tc>
                <a:tc>
                  <a:txBody>
                    <a:bodyPr/>
                    <a:lstStyle/>
                    <a:p>
                      <a:pPr rtl="1"/>
                      <a:r>
                        <a:rPr lang="ar-SA" dirty="0" smtClean="0"/>
                        <a:t>التاريخ</a:t>
                      </a:r>
                      <a:endParaRPr lang="ar-SA" dirty="0"/>
                    </a:p>
                  </a:txBody>
                  <a:tcPr/>
                </a:tc>
              </a:tr>
              <a:tr h="406559">
                <a:tc>
                  <a:txBody>
                    <a:bodyPr/>
                    <a:lstStyle/>
                    <a:p>
                      <a:pPr rtl="1"/>
                      <a:endParaRPr lang="ar-SA" dirty="0"/>
                    </a:p>
                  </a:txBody>
                  <a:tcPr/>
                </a:tc>
                <a:tc>
                  <a:txBody>
                    <a:bodyPr/>
                    <a:lstStyle/>
                    <a:p>
                      <a:pPr rtl="1"/>
                      <a:endParaRPr lang="ar-SA" dirty="0"/>
                    </a:p>
                  </a:txBody>
                  <a:tcPr/>
                </a:tc>
                <a:tc>
                  <a:txBody>
                    <a:bodyPr/>
                    <a:lstStyle/>
                    <a:p>
                      <a:pPr rtl="1"/>
                      <a:endParaRPr lang="ar-SA" dirty="0"/>
                    </a:p>
                  </a:txBody>
                  <a:tcPr/>
                </a:tc>
                <a:tc>
                  <a:txBody>
                    <a:bodyPr/>
                    <a:lstStyle/>
                    <a:p>
                      <a:pPr rtl="1"/>
                      <a:endParaRPr lang="ar-SA" dirty="0"/>
                    </a:p>
                  </a:txBody>
                  <a:tcPr/>
                </a:tc>
                <a:tc>
                  <a:txBody>
                    <a:bodyPr/>
                    <a:lstStyle/>
                    <a:p>
                      <a:pPr rtl="1"/>
                      <a:endParaRPr lang="ar-SA"/>
                    </a:p>
                  </a:txBody>
                  <a:tcPr/>
                </a:tc>
                <a:tc>
                  <a:txBody>
                    <a:bodyPr/>
                    <a:lstStyle/>
                    <a:p>
                      <a:pPr rtl="1"/>
                      <a:endParaRPr lang="ar-SA"/>
                    </a:p>
                  </a:txBody>
                  <a:tcPr/>
                </a:tc>
                <a:tc>
                  <a:txBody>
                    <a:bodyPr/>
                    <a:lstStyle/>
                    <a:p>
                      <a:pPr rtl="1"/>
                      <a:endParaRPr lang="ar-SA"/>
                    </a:p>
                  </a:txBody>
                  <a:tcPr/>
                </a:tc>
                <a:tc>
                  <a:txBody>
                    <a:bodyPr/>
                    <a:lstStyle/>
                    <a:p>
                      <a:pPr rtl="1"/>
                      <a:endParaRPr lang="ar-SA"/>
                    </a:p>
                  </a:txBody>
                  <a:tcPr/>
                </a:tc>
                <a:tc>
                  <a:txBody>
                    <a:bodyPr/>
                    <a:lstStyle/>
                    <a:p>
                      <a:pPr rtl="1"/>
                      <a:endParaRPr lang="ar-SA" dirty="0"/>
                    </a:p>
                  </a:txBody>
                  <a:tcPr/>
                </a:tc>
              </a:tr>
            </a:tbl>
          </a:graphicData>
        </a:graphic>
      </p:graphicFrame>
    </p:spTree>
  </p:cSld>
  <p:clrMapOvr>
    <a:masterClrMapping/>
  </p:clrMapOvr>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4638"/>
            <a:ext cx="8229600" cy="82528"/>
          </a:xfrm>
        </p:spPr>
        <p:txBody>
          <a:bodyPr>
            <a:noAutofit/>
          </a:bodyPr>
          <a:lstStyle/>
          <a:p>
            <a:endParaRPr lang="ar-SA" sz="800" dirty="0"/>
          </a:p>
        </p:txBody>
      </p:sp>
      <p:sp>
        <p:nvSpPr>
          <p:cNvPr id="3" name="عنصر نائب للمحتوى 2"/>
          <p:cNvSpPr>
            <a:spLocks noGrp="1"/>
          </p:cNvSpPr>
          <p:nvPr>
            <p:ph idx="1"/>
          </p:nvPr>
        </p:nvSpPr>
        <p:spPr>
          <a:xfrm>
            <a:off x="642910" y="428604"/>
            <a:ext cx="8229600" cy="6000792"/>
          </a:xfrm>
        </p:spPr>
        <p:txBody>
          <a:bodyPr>
            <a:normAutofit/>
          </a:bodyPr>
          <a:lstStyle/>
          <a:p>
            <a:pPr algn="just">
              <a:buNone/>
            </a:pPr>
            <a:endParaRPr lang="ar-SA" sz="2000" b="1" u="sng" dirty="0" smtClean="0"/>
          </a:p>
          <a:p>
            <a:pPr algn="just">
              <a:buNone/>
            </a:pPr>
            <a:r>
              <a:rPr lang="ar-SA" sz="2000" b="1" dirty="0" smtClean="0"/>
              <a:t>    </a:t>
            </a:r>
            <a:r>
              <a:rPr lang="ar-SA" sz="2000" b="1" u="sng" dirty="0" smtClean="0"/>
              <a:t>مثال لقيد اليومية البسيط</a:t>
            </a:r>
            <a:r>
              <a:rPr lang="ar-SA" sz="2000" b="1" dirty="0" smtClean="0"/>
              <a:t> :</a:t>
            </a:r>
          </a:p>
          <a:p>
            <a:pPr algn="just">
              <a:buNone/>
            </a:pPr>
            <a:r>
              <a:rPr lang="ar-SA" sz="2000" b="1" dirty="0" smtClean="0"/>
              <a:t>     ابتدأ ناصر أعماله التجارية في 2005/1/1 برأس مال يبلغ 20000ج أودعه في حساب   باسم المنشأة لدى بنك الأسكندرية0</a:t>
            </a:r>
          </a:p>
          <a:p>
            <a:pPr algn="just">
              <a:buNone/>
            </a:pPr>
            <a:endParaRPr lang="ar-SA" sz="2000" b="1" dirty="0" smtClean="0"/>
          </a:p>
          <a:p>
            <a:pPr algn="just">
              <a:buNone/>
            </a:pPr>
            <a:r>
              <a:rPr lang="ar-SA" sz="2000" b="1" dirty="0" smtClean="0"/>
              <a:t>      في هذه الحالة يكون القيد كما يلي:-</a:t>
            </a:r>
          </a:p>
          <a:p>
            <a:pPr algn="just">
              <a:buNone/>
            </a:pPr>
            <a:r>
              <a:rPr lang="ar-SA" sz="2000" b="1" dirty="0" smtClean="0"/>
              <a:t>     20000 من حـ / البنك</a:t>
            </a:r>
          </a:p>
          <a:p>
            <a:pPr algn="just">
              <a:buNone/>
            </a:pPr>
            <a:r>
              <a:rPr lang="ar-SA" sz="2000" b="1" dirty="0" smtClean="0"/>
              <a:t>              20000 إلى حـ / رأس المال</a:t>
            </a:r>
          </a:p>
          <a:p>
            <a:pPr algn="just">
              <a:buNone/>
            </a:pPr>
            <a:r>
              <a:rPr lang="ar-SA" sz="2000" b="1" dirty="0" smtClean="0"/>
              <a:t>              إيداع رأس المال ببنك الأسكندرية</a:t>
            </a:r>
          </a:p>
          <a:p>
            <a:pPr algn="just">
              <a:buNone/>
            </a:pPr>
            <a:r>
              <a:rPr lang="ar-SA" sz="2400" b="1" dirty="0" smtClean="0"/>
              <a:t> ب - </a:t>
            </a:r>
            <a:r>
              <a:rPr lang="ar-SA" sz="2400" b="1" u="sng" dirty="0" smtClean="0"/>
              <a:t>قيد اليومية المركب</a:t>
            </a:r>
            <a:r>
              <a:rPr lang="ar-SA" sz="2400" b="1" dirty="0" smtClean="0"/>
              <a:t>:</a:t>
            </a:r>
          </a:p>
          <a:p>
            <a:pPr algn="just">
              <a:buNone/>
            </a:pPr>
            <a:r>
              <a:rPr lang="ar-SA" sz="2400" b="1" dirty="0" smtClean="0"/>
              <a:t>      </a:t>
            </a:r>
            <a:r>
              <a:rPr lang="ar-SA" sz="2000" b="1" dirty="0" smtClean="0"/>
              <a:t>وهو القيد الذي يحتوي على أكثر من حساب في الطرف المدين أو أكثر من حساب في الطرف </a:t>
            </a:r>
          </a:p>
          <a:p>
            <a:pPr algn="just">
              <a:buNone/>
            </a:pPr>
            <a:r>
              <a:rPr lang="ar-SA" sz="2000" b="1" dirty="0" smtClean="0"/>
              <a:t>       الدائن أو أكثر من حساب في الطرفين معا ويراعى أنه يسبق حسابات الطرف المدين اصطلاح  </a:t>
            </a:r>
          </a:p>
          <a:p>
            <a:pPr algn="just">
              <a:buNone/>
            </a:pPr>
            <a:r>
              <a:rPr lang="ar-SA" sz="2000" b="1" dirty="0" smtClean="0"/>
              <a:t>       (من مذكورين) ويسبق الطرف الدائن اصطلاح (إلى مذكورين) للإشارة إلى تعـــدد الحســـابات </a:t>
            </a:r>
          </a:p>
          <a:p>
            <a:pPr algn="just">
              <a:buNone/>
            </a:pPr>
            <a:r>
              <a:rPr lang="ar-SA" sz="2000" b="1" dirty="0" smtClean="0"/>
              <a:t>       المدينة أو تعدد الحسابات الدائنة0</a:t>
            </a:r>
          </a:p>
          <a:p>
            <a:pPr algn="just">
              <a:buNone/>
            </a:pPr>
            <a:endParaRPr lang="ar-SA" sz="2000" b="1" dirty="0" smtClean="0"/>
          </a:p>
          <a:p>
            <a:pPr algn="just">
              <a:buNone/>
            </a:pPr>
            <a:endParaRPr lang="ar-SA" sz="2000" b="1" dirty="0" smtClean="0"/>
          </a:p>
          <a:p>
            <a:pPr algn="just">
              <a:buNone/>
            </a:pPr>
            <a:endParaRPr lang="ar-SA" sz="2000" dirty="0"/>
          </a:p>
        </p:txBody>
      </p:sp>
    </p:spTree>
  </p:cSld>
  <p:clrMapOvr>
    <a:masterClrMapping/>
  </p:clrMapOvr>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4638"/>
            <a:ext cx="8229600" cy="82528"/>
          </a:xfrm>
        </p:spPr>
        <p:txBody>
          <a:bodyPr>
            <a:noAutofit/>
          </a:bodyPr>
          <a:lstStyle/>
          <a:p>
            <a:endParaRPr lang="ar-SA" sz="800" dirty="0"/>
          </a:p>
        </p:txBody>
      </p:sp>
      <p:sp>
        <p:nvSpPr>
          <p:cNvPr id="3" name="عنصر نائب للمحتوى 2"/>
          <p:cNvSpPr>
            <a:spLocks noGrp="1"/>
          </p:cNvSpPr>
          <p:nvPr>
            <p:ph idx="1"/>
          </p:nvPr>
        </p:nvSpPr>
        <p:spPr>
          <a:xfrm>
            <a:off x="457200" y="357166"/>
            <a:ext cx="8229600" cy="5768997"/>
          </a:xfrm>
        </p:spPr>
        <p:txBody>
          <a:bodyPr>
            <a:normAutofit/>
          </a:bodyPr>
          <a:lstStyle/>
          <a:p>
            <a:pPr algn="just">
              <a:buNone/>
            </a:pPr>
            <a:r>
              <a:rPr lang="ar-SA" sz="2000" b="1" u="sng" dirty="0" smtClean="0"/>
              <a:t>مثال لقيد اليومية المركب</a:t>
            </a:r>
            <a:r>
              <a:rPr lang="ar-SA" sz="2000" b="1" dirty="0" smtClean="0"/>
              <a:t> :</a:t>
            </a:r>
          </a:p>
          <a:p>
            <a:pPr algn="just">
              <a:buNone/>
            </a:pPr>
            <a:r>
              <a:rPr lang="ar-SA" sz="2000" b="1" dirty="0" smtClean="0"/>
              <a:t>     </a:t>
            </a:r>
            <a:endParaRPr lang="ar-SA" dirty="0"/>
          </a:p>
        </p:txBody>
      </p:sp>
      <p:graphicFrame>
        <p:nvGraphicFramePr>
          <p:cNvPr id="4" name="جدول 3"/>
          <p:cNvGraphicFramePr>
            <a:graphicFrameLocks noGrp="1"/>
          </p:cNvGraphicFramePr>
          <p:nvPr/>
        </p:nvGraphicFramePr>
        <p:xfrm>
          <a:off x="571470" y="785794"/>
          <a:ext cx="8024827" cy="4846320"/>
        </p:xfrm>
        <a:graphic>
          <a:graphicData uri="http://schemas.openxmlformats.org/drawingml/2006/table">
            <a:tbl>
              <a:tblPr rtl="1" firstRow="1" bandRow="1">
                <a:tableStyleId>{5C22544A-7EE6-4342-B048-85BDC9FD1C3A}</a:tableStyleId>
              </a:tblPr>
              <a:tblGrid>
                <a:gridCol w="864045"/>
                <a:gridCol w="977928"/>
                <a:gridCol w="2564436"/>
                <a:gridCol w="874268"/>
                <a:gridCol w="776990"/>
                <a:gridCol w="820756"/>
                <a:gridCol w="1146404"/>
              </a:tblGrid>
              <a:tr h="442278">
                <a:tc>
                  <a:txBody>
                    <a:bodyPr/>
                    <a:lstStyle/>
                    <a:p>
                      <a:pPr algn="ctr" rtl="1"/>
                      <a:r>
                        <a:rPr lang="ar-SA" dirty="0" smtClean="0"/>
                        <a:t>منه</a:t>
                      </a:r>
                      <a:endParaRPr lang="ar-SA" dirty="0"/>
                    </a:p>
                  </a:txBody>
                  <a:tcPr/>
                </a:tc>
                <a:tc>
                  <a:txBody>
                    <a:bodyPr/>
                    <a:lstStyle/>
                    <a:p>
                      <a:pPr algn="ctr" rtl="1"/>
                      <a:r>
                        <a:rPr lang="ar-SA" dirty="0" smtClean="0"/>
                        <a:t>له</a:t>
                      </a:r>
                      <a:endParaRPr lang="ar-SA" dirty="0"/>
                    </a:p>
                  </a:txBody>
                  <a:tcPr/>
                </a:tc>
                <a:tc>
                  <a:txBody>
                    <a:bodyPr/>
                    <a:lstStyle/>
                    <a:p>
                      <a:pPr rtl="1"/>
                      <a:r>
                        <a:rPr lang="ar-SA" dirty="0" smtClean="0"/>
                        <a:t>البيــــــــــــــــــــــــــــــــــــــان</a:t>
                      </a:r>
                      <a:endParaRPr lang="ar-SA" dirty="0"/>
                    </a:p>
                  </a:txBody>
                  <a:tcPr/>
                </a:tc>
                <a:tc>
                  <a:txBody>
                    <a:bodyPr/>
                    <a:lstStyle/>
                    <a:p>
                      <a:pPr algn="ctr" rtl="1"/>
                      <a:r>
                        <a:rPr lang="ar-SA" dirty="0" smtClean="0"/>
                        <a:t>رقم</a:t>
                      </a:r>
                    </a:p>
                    <a:p>
                      <a:pPr algn="ctr" rtl="1"/>
                      <a:r>
                        <a:rPr lang="ar-SA" baseline="0" dirty="0" smtClean="0"/>
                        <a:t> القيد</a:t>
                      </a:r>
                      <a:endParaRPr lang="ar-SA" dirty="0"/>
                    </a:p>
                  </a:txBody>
                  <a:tcPr/>
                </a:tc>
                <a:tc>
                  <a:txBody>
                    <a:bodyPr/>
                    <a:lstStyle/>
                    <a:p>
                      <a:pPr algn="ctr" rtl="1"/>
                      <a:r>
                        <a:rPr lang="ar-SA" dirty="0" smtClean="0"/>
                        <a:t>رقم المستند</a:t>
                      </a:r>
                      <a:endParaRPr lang="ar-SA" dirty="0"/>
                    </a:p>
                  </a:txBody>
                  <a:tcPr/>
                </a:tc>
                <a:tc>
                  <a:txBody>
                    <a:bodyPr/>
                    <a:lstStyle/>
                    <a:p>
                      <a:pPr algn="ctr" rtl="1"/>
                      <a:r>
                        <a:rPr lang="ar-SA" sz="1400" dirty="0" smtClean="0"/>
                        <a:t>رقم</a:t>
                      </a:r>
                      <a:r>
                        <a:rPr lang="ar-SA" sz="1400" baseline="0" dirty="0" smtClean="0"/>
                        <a:t> صفحة الاستاذ</a:t>
                      </a:r>
                      <a:endParaRPr lang="ar-SA" sz="1400" dirty="0"/>
                    </a:p>
                  </a:txBody>
                  <a:tcPr/>
                </a:tc>
                <a:tc>
                  <a:txBody>
                    <a:bodyPr/>
                    <a:lstStyle/>
                    <a:p>
                      <a:pPr algn="ctr" rtl="1"/>
                      <a:r>
                        <a:rPr lang="ar-SA" dirty="0" smtClean="0"/>
                        <a:t>التاريخ</a:t>
                      </a:r>
                      <a:endParaRPr lang="ar-SA" dirty="0"/>
                    </a:p>
                  </a:txBody>
                  <a:tcPr/>
                </a:tc>
              </a:tr>
              <a:tr h="442278">
                <a:tc>
                  <a:txBody>
                    <a:bodyPr/>
                    <a:lstStyle/>
                    <a:p>
                      <a:pPr rtl="1"/>
                      <a:endParaRPr lang="ar-SA" dirty="0" smtClean="0"/>
                    </a:p>
                    <a:p>
                      <a:pPr rtl="1"/>
                      <a:r>
                        <a:rPr lang="ar-SA" b="1" dirty="0" smtClean="0"/>
                        <a:t>10000</a:t>
                      </a:r>
                    </a:p>
                    <a:p>
                      <a:pPr rtl="1"/>
                      <a:r>
                        <a:rPr lang="ar-SA" b="1" dirty="0" smtClean="0"/>
                        <a:t>15000</a:t>
                      </a:r>
                    </a:p>
                    <a:p>
                      <a:pPr rtl="1"/>
                      <a:r>
                        <a:rPr lang="ar-SA" b="1" dirty="0" smtClean="0"/>
                        <a:t>25000</a:t>
                      </a:r>
                    </a:p>
                    <a:p>
                      <a:pPr rtl="1"/>
                      <a:endParaRPr lang="ar-SA" dirty="0" smtClean="0"/>
                    </a:p>
                    <a:p>
                      <a:pPr rtl="1"/>
                      <a:endParaRPr lang="ar-SA" dirty="0" smtClean="0"/>
                    </a:p>
                    <a:p>
                      <a:pPr rtl="1"/>
                      <a:endParaRPr lang="ar-SA" dirty="0" smtClean="0"/>
                    </a:p>
                    <a:p>
                      <a:pPr rtl="1"/>
                      <a:r>
                        <a:rPr lang="ar-SA" b="1" dirty="0" smtClean="0"/>
                        <a:t>80000</a:t>
                      </a:r>
                      <a:endParaRPr lang="ar-SA" b="1" dirty="0"/>
                    </a:p>
                  </a:txBody>
                  <a:tcPr/>
                </a:tc>
                <a:tc>
                  <a:txBody>
                    <a:bodyPr/>
                    <a:lstStyle/>
                    <a:p>
                      <a:pPr rtl="1"/>
                      <a:endParaRPr lang="ar-SA" dirty="0" smtClean="0"/>
                    </a:p>
                    <a:p>
                      <a:pPr rtl="1"/>
                      <a:endParaRPr lang="ar-SA" dirty="0" smtClean="0"/>
                    </a:p>
                    <a:p>
                      <a:pPr rtl="1"/>
                      <a:endParaRPr lang="ar-SA" dirty="0" smtClean="0"/>
                    </a:p>
                    <a:p>
                      <a:pPr rtl="1"/>
                      <a:endParaRPr lang="ar-SA" dirty="0" smtClean="0"/>
                    </a:p>
                    <a:p>
                      <a:pPr rtl="1"/>
                      <a:r>
                        <a:rPr lang="ar-SA" b="1" dirty="0" smtClean="0"/>
                        <a:t>50000</a:t>
                      </a:r>
                    </a:p>
                    <a:p>
                      <a:pPr rtl="1"/>
                      <a:endParaRPr lang="ar-SA" dirty="0" smtClean="0"/>
                    </a:p>
                    <a:p>
                      <a:pPr rtl="1"/>
                      <a:endParaRPr lang="ar-SA" dirty="0" smtClean="0"/>
                    </a:p>
                    <a:p>
                      <a:pPr rtl="1"/>
                      <a:endParaRPr lang="ar-SA" dirty="0" smtClean="0"/>
                    </a:p>
                    <a:p>
                      <a:pPr rtl="1"/>
                      <a:endParaRPr lang="ar-SA" dirty="0" smtClean="0"/>
                    </a:p>
                    <a:p>
                      <a:pPr rtl="1"/>
                      <a:r>
                        <a:rPr lang="ar-SA" b="1" dirty="0" smtClean="0"/>
                        <a:t>20000</a:t>
                      </a:r>
                    </a:p>
                    <a:p>
                      <a:pPr rtl="1"/>
                      <a:r>
                        <a:rPr lang="ar-SA" b="1" dirty="0" smtClean="0"/>
                        <a:t>30000</a:t>
                      </a:r>
                    </a:p>
                    <a:p>
                      <a:pPr rtl="1"/>
                      <a:r>
                        <a:rPr lang="ar-SA" b="1" dirty="0" smtClean="0"/>
                        <a:t>30000</a:t>
                      </a:r>
                    </a:p>
                    <a:p>
                      <a:pPr rtl="1"/>
                      <a:endParaRPr lang="ar-SA" dirty="0"/>
                    </a:p>
                  </a:txBody>
                  <a:tcPr/>
                </a:tc>
                <a:tc>
                  <a:txBody>
                    <a:bodyPr/>
                    <a:lstStyle/>
                    <a:p>
                      <a:pPr rtl="1"/>
                      <a:r>
                        <a:rPr lang="ar-SA" b="1" dirty="0" smtClean="0"/>
                        <a:t>من مذكورين</a:t>
                      </a:r>
                    </a:p>
                    <a:p>
                      <a:pPr rtl="1"/>
                      <a:r>
                        <a:rPr lang="ar-SA" b="1" dirty="0" smtClean="0"/>
                        <a:t>  حـ / الخزينة</a:t>
                      </a:r>
                    </a:p>
                    <a:p>
                      <a:pPr rtl="1"/>
                      <a:r>
                        <a:rPr lang="ar-SA" b="1" dirty="0" smtClean="0"/>
                        <a:t>  حـ / البنك</a:t>
                      </a:r>
                    </a:p>
                    <a:p>
                      <a:pPr rtl="1"/>
                      <a:r>
                        <a:rPr lang="ar-SA" b="1" dirty="0" smtClean="0"/>
                        <a:t>  حـ / البضاعة</a:t>
                      </a:r>
                    </a:p>
                    <a:p>
                      <a:pPr rtl="1"/>
                      <a:r>
                        <a:rPr lang="ar-SA" b="1" dirty="0" smtClean="0"/>
                        <a:t>     إلى حـ / رأس المال</a:t>
                      </a:r>
                    </a:p>
                    <a:p>
                      <a:pPr algn="ctr" rtl="1"/>
                      <a:r>
                        <a:rPr lang="ar-SA" b="1" dirty="0" smtClean="0"/>
                        <a:t>ما تم البدء به كرأس المال</a:t>
                      </a:r>
                    </a:p>
                    <a:p>
                      <a:pPr rtl="1"/>
                      <a:r>
                        <a:rPr lang="ar-SA" b="1" dirty="0" smtClean="0"/>
                        <a:t>ـــــــــــــــــــــــــــــــــــــــــــــــ</a:t>
                      </a:r>
                    </a:p>
                    <a:p>
                      <a:pPr rtl="1"/>
                      <a:r>
                        <a:rPr lang="ar-SA" b="1" dirty="0" smtClean="0"/>
                        <a:t>من حـ / المشتريات</a:t>
                      </a:r>
                    </a:p>
                    <a:p>
                      <a:pPr rtl="1"/>
                      <a:r>
                        <a:rPr lang="ar-SA" b="1" dirty="0" smtClean="0"/>
                        <a:t>    الى مذكورين</a:t>
                      </a:r>
                    </a:p>
                    <a:p>
                      <a:pPr rtl="1"/>
                      <a:r>
                        <a:rPr lang="ar-SA" b="1" dirty="0" smtClean="0"/>
                        <a:t>    حـ / البنك</a:t>
                      </a:r>
                    </a:p>
                    <a:p>
                      <a:pPr rtl="1"/>
                      <a:r>
                        <a:rPr lang="ar-SA" b="1" dirty="0" smtClean="0"/>
                        <a:t>    حـ / الموردين</a:t>
                      </a:r>
                    </a:p>
                    <a:p>
                      <a:pPr rtl="1"/>
                      <a:r>
                        <a:rPr lang="ar-SA" b="1" dirty="0" smtClean="0"/>
                        <a:t>    حـ / أوراق</a:t>
                      </a:r>
                      <a:r>
                        <a:rPr lang="ar-SA" b="1" baseline="0" dirty="0" smtClean="0"/>
                        <a:t> الدفع</a:t>
                      </a:r>
                      <a:endParaRPr lang="ar-SA" b="1" dirty="0" smtClean="0"/>
                    </a:p>
                    <a:p>
                      <a:pPr rtl="1"/>
                      <a:r>
                        <a:rPr lang="ar-SA" b="1" dirty="0" smtClean="0"/>
                        <a:t>ما تم البدء به كرأس المال</a:t>
                      </a:r>
                    </a:p>
                    <a:p>
                      <a:pPr rtl="1"/>
                      <a:r>
                        <a:rPr lang="ar-SA" b="1" dirty="0" smtClean="0"/>
                        <a:t>ــــــــــــــــــــــــــــــــــــــــــــــــــ</a:t>
                      </a:r>
                    </a:p>
                    <a:p>
                      <a:pPr rtl="1"/>
                      <a:endParaRPr lang="ar-SA" b="1" dirty="0"/>
                    </a:p>
                  </a:txBody>
                  <a:tcPr/>
                </a:tc>
                <a:tc>
                  <a:txBody>
                    <a:bodyPr/>
                    <a:lstStyle/>
                    <a:p>
                      <a:pPr rtl="1"/>
                      <a:r>
                        <a:rPr lang="ar-SA" dirty="0" smtClean="0"/>
                        <a:t>1</a:t>
                      </a:r>
                    </a:p>
                    <a:p>
                      <a:pPr rtl="1"/>
                      <a:endParaRPr lang="ar-SA" dirty="0" smtClean="0"/>
                    </a:p>
                    <a:p>
                      <a:pPr rtl="1"/>
                      <a:endParaRPr lang="ar-SA" dirty="0" smtClean="0"/>
                    </a:p>
                    <a:p>
                      <a:pPr rtl="1"/>
                      <a:endParaRPr lang="ar-SA" dirty="0" smtClean="0"/>
                    </a:p>
                    <a:p>
                      <a:pPr rtl="1"/>
                      <a:endParaRPr lang="ar-SA" dirty="0" smtClean="0"/>
                    </a:p>
                    <a:p>
                      <a:pPr rtl="1"/>
                      <a:endParaRPr lang="ar-SA" dirty="0" smtClean="0"/>
                    </a:p>
                    <a:p>
                      <a:pPr rtl="1"/>
                      <a:endParaRPr lang="ar-SA" dirty="0" smtClean="0"/>
                    </a:p>
                    <a:p>
                      <a:pPr rtl="1"/>
                      <a:endParaRPr lang="ar-SA" dirty="0" smtClean="0"/>
                    </a:p>
                    <a:p>
                      <a:pPr rtl="1"/>
                      <a:r>
                        <a:rPr lang="ar-SA" dirty="0" smtClean="0"/>
                        <a:t>2</a:t>
                      </a:r>
                      <a:endParaRPr lang="ar-SA" dirty="0"/>
                    </a:p>
                  </a:txBody>
                  <a:tcPr/>
                </a:tc>
                <a:tc>
                  <a:txBody>
                    <a:bodyPr/>
                    <a:lstStyle/>
                    <a:p>
                      <a:pPr rtl="1"/>
                      <a:endParaRPr lang="ar-SA" dirty="0"/>
                    </a:p>
                  </a:txBody>
                  <a:tcPr/>
                </a:tc>
                <a:tc>
                  <a:txBody>
                    <a:bodyPr/>
                    <a:lstStyle/>
                    <a:p>
                      <a:pPr rtl="1"/>
                      <a:endParaRPr lang="ar-SA" dirty="0"/>
                    </a:p>
                  </a:txBody>
                  <a:tcPr/>
                </a:tc>
                <a:tc>
                  <a:txBody>
                    <a:bodyPr/>
                    <a:lstStyle/>
                    <a:p>
                      <a:pPr rtl="1"/>
                      <a:r>
                        <a:rPr lang="ar-SA" dirty="0" smtClean="0"/>
                        <a:t>1/1</a:t>
                      </a:r>
                      <a:endParaRPr lang="ar-SA" dirty="0"/>
                    </a:p>
                  </a:txBody>
                  <a:tcPr/>
                </a:tc>
              </a:tr>
            </a:tbl>
          </a:graphicData>
        </a:graphic>
      </p:graphicFrame>
    </p:spTree>
  </p:cSld>
  <p:clrMapOvr>
    <a:masterClrMapping/>
  </p:clrMapOvr>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4638"/>
            <a:ext cx="8229600" cy="439718"/>
          </a:xfrm>
        </p:spPr>
        <p:txBody>
          <a:bodyPr>
            <a:noAutofit/>
          </a:bodyPr>
          <a:lstStyle/>
          <a:p>
            <a:r>
              <a:rPr lang="ar-SA" sz="2400" b="1" dirty="0" smtClean="0"/>
              <a:t>تابع قيد اليومية المركب</a:t>
            </a:r>
            <a:endParaRPr lang="ar-SA" sz="2400" b="1" dirty="0"/>
          </a:p>
        </p:txBody>
      </p:sp>
      <p:graphicFrame>
        <p:nvGraphicFramePr>
          <p:cNvPr id="4" name="عنصر نائب للمحتوى 3"/>
          <p:cNvGraphicFramePr>
            <a:graphicFrameLocks noGrp="1"/>
          </p:cNvGraphicFramePr>
          <p:nvPr>
            <p:ph idx="1"/>
          </p:nvPr>
        </p:nvGraphicFramePr>
        <p:xfrm>
          <a:off x="428596" y="857232"/>
          <a:ext cx="8229599" cy="2926080"/>
        </p:xfrm>
        <a:graphic>
          <a:graphicData uri="http://schemas.openxmlformats.org/drawingml/2006/table">
            <a:tbl>
              <a:tblPr rtl="1" firstRow="1" bandRow="1">
                <a:tableStyleId>{5C22544A-7EE6-4342-B048-85BDC9FD1C3A}</a:tableStyleId>
              </a:tblPr>
              <a:tblGrid>
                <a:gridCol w="906489"/>
                <a:gridCol w="913178"/>
                <a:gridCol w="2292366"/>
                <a:gridCol w="828974"/>
                <a:gridCol w="937278"/>
                <a:gridCol w="1175657"/>
                <a:gridCol w="1175657"/>
              </a:tblGrid>
              <a:tr h="370840">
                <a:tc>
                  <a:txBody>
                    <a:bodyPr/>
                    <a:lstStyle/>
                    <a:p>
                      <a:pPr algn="ctr" rtl="1"/>
                      <a:r>
                        <a:rPr lang="ar-SA" dirty="0" smtClean="0"/>
                        <a:t>منه</a:t>
                      </a:r>
                      <a:endParaRPr lang="ar-SA" dirty="0"/>
                    </a:p>
                  </a:txBody>
                  <a:tcPr/>
                </a:tc>
                <a:tc>
                  <a:txBody>
                    <a:bodyPr/>
                    <a:lstStyle/>
                    <a:p>
                      <a:pPr algn="ctr" rtl="1"/>
                      <a:r>
                        <a:rPr lang="ar-SA" dirty="0" smtClean="0"/>
                        <a:t>له</a:t>
                      </a:r>
                      <a:endParaRPr lang="ar-SA" dirty="0"/>
                    </a:p>
                  </a:txBody>
                  <a:tcPr/>
                </a:tc>
                <a:tc>
                  <a:txBody>
                    <a:bodyPr/>
                    <a:lstStyle/>
                    <a:p>
                      <a:pPr algn="ctr" rtl="1"/>
                      <a:r>
                        <a:rPr lang="ar-SA" dirty="0" smtClean="0"/>
                        <a:t>البيــــــــــــــــــــــــــــــــان</a:t>
                      </a:r>
                      <a:endParaRPr lang="ar-SA" dirty="0"/>
                    </a:p>
                  </a:txBody>
                  <a:tcPr/>
                </a:tc>
                <a:tc>
                  <a:txBody>
                    <a:bodyPr/>
                    <a:lstStyle/>
                    <a:p>
                      <a:pPr algn="ctr" rtl="1"/>
                      <a:r>
                        <a:rPr lang="ar-SA" dirty="0" smtClean="0"/>
                        <a:t>رقم </a:t>
                      </a:r>
                    </a:p>
                    <a:p>
                      <a:pPr algn="ctr" rtl="1"/>
                      <a:r>
                        <a:rPr lang="ar-SA" dirty="0" smtClean="0"/>
                        <a:t>القيد</a:t>
                      </a:r>
                      <a:endParaRPr lang="ar-SA" dirty="0"/>
                    </a:p>
                  </a:txBody>
                  <a:tcPr/>
                </a:tc>
                <a:tc>
                  <a:txBody>
                    <a:bodyPr/>
                    <a:lstStyle/>
                    <a:p>
                      <a:pPr algn="ctr" rtl="1"/>
                      <a:r>
                        <a:rPr lang="ar-SA" dirty="0" smtClean="0"/>
                        <a:t>رقم المستند</a:t>
                      </a:r>
                      <a:endParaRPr lang="ar-SA" dirty="0"/>
                    </a:p>
                  </a:txBody>
                  <a:tcPr/>
                </a:tc>
                <a:tc>
                  <a:txBody>
                    <a:bodyPr/>
                    <a:lstStyle/>
                    <a:p>
                      <a:pPr algn="ctr" rtl="1"/>
                      <a:r>
                        <a:rPr lang="ar-SA" dirty="0" smtClean="0"/>
                        <a:t>رقم صفحة الاستاذ</a:t>
                      </a:r>
                      <a:endParaRPr lang="ar-SA" dirty="0"/>
                    </a:p>
                  </a:txBody>
                  <a:tcPr/>
                </a:tc>
                <a:tc>
                  <a:txBody>
                    <a:bodyPr/>
                    <a:lstStyle/>
                    <a:p>
                      <a:pPr algn="ctr" rtl="1"/>
                      <a:r>
                        <a:rPr lang="ar-SA" dirty="0" smtClean="0"/>
                        <a:t>التاريخ</a:t>
                      </a:r>
                      <a:endParaRPr lang="ar-SA" dirty="0"/>
                    </a:p>
                  </a:txBody>
                  <a:tcPr/>
                </a:tc>
              </a:tr>
              <a:tr h="370840">
                <a:tc>
                  <a:txBody>
                    <a:bodyPr/>
                    <a:lstStyle/>
                    <a:p>
                      <a:pPr rtl="1"/>
                      <a:endParaRPr lang="ar-SA" dirty="0" smtClean="0"/>
                    </a:p>
                    <a:p>
                      <a:pPr rtl="1"/>
                      <a:r>
                        <a:rPr lang="ar-SA" b="1" dirty="0" smtClean="0"/>
                        <a:t>30000</a:t>
                      </a:r>
                    </a:p>
                    <a:p>
                      <a:pPr rtl="1"/>
                      <a:r>
                        <a:rPr lang="ar-SA" b="1" dirty="0" smtClean="0"/>
                        <a:t>1000</a:t>
                      </a:r>
                      <a:endParaRPr lang="ar-SA" b="1" dirty="0"/>
                    </a:p>
                  </a:txBody>
                  <a:tcPr/>
                </a:tc>
                <a:tc>
                  <a:txBody>
                    <a:bodyPr/>
                    <a:lstStyle/>
                    <a:p>
                      <a:pPr rtl="1"/>
                      <a:endParaRPr lang="ar-SA" dirty="0"/>
                    </a:p>
                    <a:p>
                      <a:pPr rtl="1"/>
                      <a:endParaRPr lang="ar-SA" dirty="0"/>
                    </a:p>
                    <a:p>
                      <a:pPr rtl="1"/>
                      <a:endParaRPr lang="ar-SA" dirty="0"/>
                    </a:p>
                    <a:p>
                      <a:pPr rtl="1"/>
                      <a:endParaRPr lang="ar-SA" dirty="0"/>
                    </a:p>
                    <a:p>
                      <a:pPr rtl="1"/>
                      <a:r>
                        <a:rPr lang="ar-SA" b="1" dirty="0" smtClean="0"/>
                        <a:t>5000</a:t>
                      </a:r>
                    </a:p>
                    <a:p>
                      <a:pPr rtl="1"/>
                      <a:r>
                        <a:rPr lang="ar-SA" b="1" dirty="0" smtClean="0"/>
                        <a:t>35000</a:t>
                      </a:r>
                      <a:endParaRPr lang="ar-SA" b="1" dirty="0"/>
                    </a:p>
                  </a:txBody>
                  <a:tcPr/>
                </a:tc>
                <a:tc>
                  <a:txBody>
                    <a:bodyPr/>
                    <a:lstStyle/>
                    <a:p>
                      <a:pPr rtl="1"/>
                      <a:r>
                        <a:rPr lang="ar-SA" b="1" dirty="0" smtClean="0"/>
                        <a:t>     من</a:t>
                      </a:r>
                      <a:r>
                        <a:rPr lang="ar-SA" b="1" baseline="0" dirty="0" smtClean="0"/>
                        <a:t> مذكورين</a:t>
                      </a:r>
                    </a:p>
                    <a:p>
                      <a:pPr rtl="1"/>
                      <a:r>
                        <a:rPr lang="ar-SA" b="1" baseline="0" dirty="0" smtClean="0"/>
                        <a:t>حـ / الآلات</a:t>
                      </a:r>
                    </a:p>
                    <a:p>
                      <a:pPr rtl="1"/>
                      <a:r>
                        <a:rPr lang="ar-SA" b="1" baseline="0" dirty="0" smtClean="0"/>
                        <a:t>حـ / الأثاث</a:t>
                      </a:r>
                    </a:p>
                    <a:p>
                      <a:pPr rtl="1"/>
                      <a:r>
                        <a:rPr lang="ar-SA" b="1" baseline="0" dirty="0" smtClean="0"/>
                        <a:t>     إلى مذكورين</a:t>
                      </a:r>
                    </a:p>
                    <a:p>
                      <a:pPr rtl="1"/>
                      <a:r>
                        <a:rPr lang="ar-SA" b="1" baseline="0" dirty="0" smtClean="0"/>
                        <a:t>حـ / الخزينة</a:t>
                      </a:r>
                    </a:p>
                    <a:p>
                      <a:pPr rtl="1"/>
                      <a:r>
                        <a:rPr lang="ar-SA" b="1" baseline="0" dirty="0" smtClean="0"/>
                        <a:t>حـ / البنك</a:t>
                      </a:r>
                    </a:p>
                    <a:p>
                      <a:pPr algn="ctr" rtl="1"/>
                      <a:r>
                        <a:rPr lang="ar-SA" b="1" baseline="0" dirty="0" smtClean="0"/>
                        <a:t>شراء الآلات وأثاث</a:t>
                      </a:r>
                    </a:p>
                    <a:p>
                      <a:pPr algn="ctr" rtl="1"/>
                      <a:r>
                        <a:rPr lang="ar-SA" b="1" baseline="0" dirty="0" smtClean="0"/>
                        <a:t>السداد نقدا وبشيك</a:t>
                      </a:r>
                      <a:endParaRPr lang="ar-SA" b="1" dirty="0"/>
                    </a:p>
                  </a:txBody>
                  <a:tcPr/>
                </a:tc>
                <a:tc>
                  <a:txBody>
                    <a:bodyPr/>
                    <a:lstStyle/>
                    <a:p>
                      <a:pPr algn="ctr" rtl="1"/>
                      <a:r>
                        <a:rPr lang="ar-SA" dirty="0" smtClean="0"/>
                        <a:t>3</a:t>
                      </a:r>
                      <a:endParaRPr lang="ar-SA" dirty="0"/>
                    </a:p>
                  </a:txBody>
                  <a:tcPr/>
                </a:tc>
                <a:tc>
                  <a:txBody>
                    <a:bodyPr/>
                    <a:lstStyle/>
                    <a:p>
                      <a:pPr rtl="1"/>
                      <a:endParaRPr lang="ar-SA"/>
                    </a:p>
                  </a:txBody>
                  <a:tcPr/>
                </a:tc>
                <a:tc>
                  <a:txBody>
                    <a:bodyPr/>
                    <a:lstStyle/>
                    <a:p>
                      <a:pPr rtl="1"/>
                      <a:endParaRPr lang="ar-SA"/>
                    </a:p>
                  </a:txBody>
                  <a:tcPr/>
                </a:tc>
                <a:tc>
                  <a:txBody>
                    <a:bodyPr/>
                    <a:lstStyle/>
                    <a:p>
                      <a:pPr rtl="1"/>
                      <a:endParaRPr lang="ar-SA" dirty="0"/>
                    </a:p>
                  </a:txBody>
                  <a:tcPr/>
                </a:tc>
              </a:tr>
            </a:tbl>
          </a:graphicData>
        </a:graphic>
      </p:graphicFrame>
    </p:spTree>
  </p:cSld>
  <p:clrMapOvr>
    <a:masterClrMapping/>
  </p:clrMapOvr>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4638"/>
            <a:ext cx="8229600" cy="368280"/>
          </a:xfrm>
        </p:spPr>
        <p:txBody>
          <a:bodyPr>
            <a:normAutofit fontScale="90000"/>
          </a:bodyPr>
          <a:lstStyle/>
          <a:p>
            <a:pPr algn="r"/>
            <a:r>
              <a:rPr lang="ar-SA" sz="2200" b="1" u="sng" dirty="0" smtClean="0"/>
              <a:t>مزايا استعمال اليومية</a:t>
            </a:r>
            <a:r>
              <a:rPr lang="ar-SA" dirty="0" smtClean="0"/>
              <a:t>:-</a:t>
            </a:r>
            <a:endParaRPr lang="ar-SA" dirty="0"/>
          </a:p>
        </p:txBody>
      </p:sp>
      <p:sp>
        <p:nvSpPr>
          <p:cNvPr id="3" name="عنصر نائب للمحتوى 2"/>
          <p:cNvSpPr>
            <a:spLocks noGrp="1"/>
          </p:cNvSpPr>
          <p:nvPr>
            <p:ph idx="1"/>
          </p:nvPr>
        </p:nvSpPr>
        <p:spPr>
          <a:xfrm>
            <a:off x="500034" y="785794"/>
            <a:ext cx="8229600" cy="5357850"/>
          </a:xfrm>
        </p:spPr>
        <p:txBody>
          <a:bodyPr/>
          <a:lstStyle/>
          <a:p>
            <a:pPr>
              <a:buNone/>
            </a:pPr>
            <a:r>
              <a:rPr lang="ar-SA" sz="2000" dirty="0" smtClean="0"/>
              <a:t>1</a:t>
            </a:r>
            <a:r>
              <a:rPr lang="ar-SA" dirty="0" smtClean="0"/>
              <a:t>- </a:t>
            </a:r>
            <a:r>
              <a:rPr lang="ar-SA" sz="2000" b="1" dirty="0" smtClean="0"/>
              <a:t>تقيل احتمال الخطأ إلى أقل حد ممكن لأن الأطراف المدينة والدائنة الخاصة بكل عملية تقيد معا في مكان واحد بحيث يمكن ملاحظة مثل هذه الأخطاء بسهولة0</a:t>
            </a:r>
          </a:p>
          <a:p>
            <a:pPr>
              <a:buNone/>
            </a:pPr>
            <a:endParaRPr lang="ar-SA" sz="2000" b="1" dirty="0" smtClean="0"/>
          </a:p>
          <a:p>
            <a:pPr>
              <a:buNone/>
            </a:pPr>
            <a:r>
              <a:rPr lang="ar-SA" sz="2000" b="1" dirty="0" smtClean="0"/>
              <a:t>2- يبين قيد اليومية الحسابات المدينة والحسابات الدائنة التي تقابلها وبذلك يكون هناك سجل كامل في مكان واحد وبذلك يسهل الرجوع إلى العملية إذا دعت الحاجة إلى ذلك0</a:t>
            </a:r>
          </a:p>
          <a:p>
            <a:pPr>
              <a:buNone/>
            </a:pPr>
            <a:endParaRPr lang="ar-SA" sz="2000" b="1" dirty="0" smtClean="0"/>
          </a:p>
          <a:p>
            <a:pPr>
              <a:buNone/>
            </a:pPr>
            <a:r>
              <a:rPr lang="ar-SA" sz="2000" b="1" dirty="0" smtClean="0"/>
              <a:t>3- يبين دفتر اليومية جميع الحقائق المتعلقة بعمليات المشروع بحسب ترتيب حدوثها الزمني0</a:t>
            </a:r>
          </a:p>
          <a:p>
            <a:pPr>
              <a:buNone/>
            </a:pPr>
            <a:endParaRPr lang="ar-SA" sz="2000" b="1" dirty="0"/>
          </a:p>
        </p:txBody>
      </p:sp>
    </p:spTree>
  </p:cSld>
  <p:clrMapOvr>
    <a:masterClrMapping/>
  </p:clrMapOvr>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4638"/>
            <a:ext cx="8229600" cy="368280"/>
          </a:xfrm>
        </p:spPr>
        <p:txBody>
          <a:bodyPr>
            <a:noAutofit/>
          </a:bodyPr>
          <a:lstStyle/>
          <a:p>
            <a:pPr algn="r"/>
            <a:r>
              <a:rPr lang="ar-SA" sz="2400" b="1" u="sng" dirty="0" smtClean="0"/>
              <a:t>الترحيل إلى حسابات الأستاذ:</a:t>
            </a:r>
            <a:endParaRPr lang="ar-SA" sz="2400" b="1" u="sng" dirty="0"/>
          </a:p>
        </p:txBody>
      </p:sp>
      <p:sp>
        <p:nvSpPr>
          <p:cNvPr id="3" name="عنصر نائب للمحتوى 2"/>
          <p:cNvSpPr>
            <a:spLocks noGrp="1"/>
          </p:cNvSpPr>
          <p:nvPr>
            <p:ph idx="1"/>
          </p:nvPr>
        </p:nvSpPr>
        <p:spPr>
          <a:xfrm>
            <a:off x="457200" y="785794"/>
            <a:ext cx="8229600" cy="5340369"/>
          </a:xfrm>
        </p:spPr>
        <p:txBody>
          <a:bodyPr/>
          <a:lstStyle/>
          <a:p>
            <a:pPr>
              <a:buNone/>
            </a:pPr>
            <a:r>
              <a:rPr lang="ar-SA" dirty="0" smtClean="0"/>
              <a:t>    </a:t>
            </a:r>
            <a:r>
              <a:rPr lang="ar-SA" sz="1800" b="1" dirty="0" smtClean="0"/>
              <a:t>يتم فتح حسابات بدفتر الأستاذ لكل طرف من أطراف القيد المحاسبي الذي تم تسجيله في دفتر اليومية ، ويتم ترحيل كل قيد باليومية على الحسابات المتعلقة به في دفتر الأستاذ ، ولتوضيح ذلك نفترض الأحداث المالية التالية:-</a:t>
            </a:r>
          </a:p>
          <a:p>
            <a:pPr>
              <a:buNone/>
            </a:pPr>
            <a:r>
              <a:rPr lang="ar-SA" sz="1800" b="1" dirty="0" smtClean="0"/>
              <a:t>1- قيام صاحب الوحدة الإقتصادية بإيداع مبلغ 50000ج بالبنك لمزاولة نشاط الوحدة بتاريخ 2001/12/10</a:t>
            </a:r>
          </a:p>
          <a:p>
            <a:pPr>
              <a:buNone/>
            </a:pPr>
            <a:endParaRPr lang="ar-SA" sz="1800" b="1" dirty="0" smtClean="0"/>
          </a:p>
          <a:p>
            <a:pPr algn="just">
              <a:buNone/>
            </a:pPr>
            <a:r>
              <a:rPr lang="ar-SA" sz="1800" b="1" dirty="0" smtClean="0"/>
              <a:t>2- قامت الوحدة الإقتصادية بشراء أراضي بمبلغ 20000ج ، وقامت بسداد نصف القيمة بشيك والباقي مستحق لشركة الرشا العقارية بتاريخ 2001/12/1 0</a:t>
            </a:r>
          </a:p>
          <a:p>
            <a:pPr>
              <a:buNone/>
            </a:pPr>
            <a:endParaRPr lang="ar-SA" sz="1800" b="1" dirty="0" smtClean="0"/>
          </a:p>
          <a:p>
            <a:pPr algn="just">
              <a:buNone/>
            </a:pPr>
            <a:r>
              <a:rPr lang="ar-SA" sz="1800" b="1" dirty="0" smtClean="0"/>
              <a:t>3- قامت الوحدة الإقتصادية بشراء سيارة لنقل بضائعها بمبلغ 15000ج وسددت القيمة بشيك بتاريخ 2001/12/3 0</a:t>
            </a:r>
          </a:p>
          <a:p>
            <a:pPr>
              <a:buNone/>
            </a:pPr>
            <a:endParaRPr lang="ar-SA" sz="1800" b="1" dirty="0" smtClean="0"/>
          </a:p>
          <a:p>
            <a:pPr>
              <a:buNone/>
            </a:pPr>
            <a:endParaRPr lang="ar-SA" sz="1800" b="1" dirty="0"/>
          </a:p>
        </p:txBody>
      </p:sp>
    </p:spTree>
  </p:cSld>
  <p:clrMapOvr>
    <a:masterClrMapping/>
  </p:clrMapOvr>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4638"/>
            <a:ext cx="8229600" cy="296842"/>
          </a:xfrm>
        </p:spPr>
        <p:txBody>
          <a:bodyPr>
            <a:noAutofit/>
          </a:bodyPr>
          <a:lstStyle/>
          <a:p>
            <a:pPr algn="r"/>
            <a:r>
              <a:rPr lang="ar-SA" sz="2400" dirty="0" smtClean="0"/>
              <a:t>أ</a:t>
            </a:r>
            <a:r>
              <a:rPr lang="ar-SA" sz="2400" u="sng" dirty="0" smtClean="0"/>
              <a:t>ولا قيود اليومية</a:t>
            </a:r>
            <a:r>
              <a:rPr lang="ar-SA" sz="2400" dirty="0" smtClean="0"/>
              <a:t>:</a:t>
            </a:r>
            <a:endParaRPr lang="ar-SA" sz="2400" dirty="0"/>
          </a:p>
        </p:txBody>
      </p:sp>
      <p:graphicFrame>
        <p:nvGraphicFramePr>
          <p:cNvPr id="4" name="عنصر نائب للمحتوى 3"/>
          <p:cNvGraphicFramePr>
            <a:graphicFrameLocks noGrp="1"/>
          </p:cNvGraphicFramePr>
          <p:nvPr>
            <p:ph idx="1"/>
          </p:nvPr>
        </p:nvGraphicFramePr>
        <p:xfrm>
          <a:off x="571472" y="1071546"/>
          <a:ext cx="8229600" cy="4302760"/>
        </p:xfrm>
        <a:graphic>
          <a:graphicData uri="http://schemas.openxmlformats.org/drawingml/2006/table">
            <a:tbl>
              <a:tblPr rtl="1" firstRow="1" bandRow="1">
                <a:tableStyleId>{5C22544A-7EE6-4342-B048-85BDC9FD1C3A}</a:tableStyleId>
              </a:tblPr>
              <a:tblGrid>
                <a:gridCol w="1172480"/>
                <a:gridCol w="1236924"/>
                <a:gridCol w="3762796"/>
                <a:gridCol w="2057400"/>
              </a:tblGrid>
              <a:tr h="370840">
                <a:tc>
                  <a:txBody>
                    <a:bodyPr/>
                    <a:lstStyle/>
                    <a:p>
                      <a:pPr algn="ctr" rtl="1"/>
                      <a:r>
                        <a:rPr lang="ar-SA" dirty="0" smtClean="0"/>
                        <a:t>منه</a:t>
                      </a:r>
                      <a:endParaRPr lang="ar-SA" dirty="0"/>
                    </a:p>
                  </a:txBody>
                  <a:tcPr/>
                </a:tc>
                <a:tc>
                  <a:txBody>
                    <a:bodyPr/>
                    <a:lstStyle/>
                    <a:p>
                      <a:pPr algn="ctr" rtl="1"/>
                      <a:r>
                        <a:rPr lang="ar-SA" dirty="0" smtClean="0"/>
                        <a:t>له</a:t>
                      </a:r>
                      <a:endParaRPr lang="ar-SA" dirty="0"/>
                    </a:p>
                  </a:txBody>
                  <a:tcPr/>
                </a:tc>
                <a:tc>
                  <a:txBody>
                    <a:bodyPr/>
                    <a:lstStyle/>
                    <a:p>
                      <a:pPr algn="ctr" rtl="1"/>
                      <a:r>
                        <a:rPr lang="ar-SA" dirty="0" smtClean="0"/>
                        <a:t>البيــــــــــــــــــــــــــــــــــــــــــــــــــــــــــــان</a:t>
                      </a:r>
                      <a:endParaRPr lang="ar-SA" dirty="0"/>
                    </a:p>
                  </a:txBody>
                  <a:tcPr/>
                </a:tc>
                <a:tc>
                  <a:txBody>
                    <a:bodyPr/>
                    <a:lstStyle/>
                    <a:p>
                      <a:pPr algn="ctr" rtl="1"/>
                      <a:r>
                        <a:rPr lang="ar-SA" dirty="0" smtClean="0"/>
                        <a:t>التاريــــــــــــــــــــــخ</a:t>
                      </a:r>
                      <a:endParaRPr lang="ar-SA" dirty="0"/>
                    </a:p>
                  </a:txBody>
                  <a:tcPr/>
                </a:tc>
              </a:tr>
              <a:tr h="370840">
                <a:tc>
                  <a:txBody>
                    <a:bodyPr/>
                    <a:lstStyle/>
                    <a:p>
                      <a:pPr rtl="1"/>
                      <a:r>
                        <a:rPr lang="ar-SA" b="1" dirty="0" smtClean="0"/>
                        <a:t>50000</a:t>
                      </a:r>
                    </a:p>
                    <a:p>
                      <a:pPr rtl="1"/>
                      <a:endParaRPr lang="ar-SA" dirty="0" smtClean="0"/>
                    </a:p>
                    <a:p>
                      <a:pPr rtl="1"/>
                      <a:endParaRPr lang="ar-SA" dirty="0" smtClean="0"/>
                    </a:p>
                    <a:p>
                      <a:pPr rtl="1"/>
                      <a:endParaRPr lang="ar-SA" dirty="0" smtClean="0"/>
                    </a:p>
                    <a:p>
                      <a:pPr rtl="1"/>
                      <a:r>
                        <a:rPr lang="ar-SA" b="1" dirty="0" smtClean="0"/>
                        <a:t>20000</a:t>
                      </a:r>
                    </a:p>
                    <a:p>
                      <a:pPr rtl="1"/>
                      <a:endParaRPr lang="ar-SA" b="1" dirty="0" smtClean="0"/>
                    </a:p>
                    <a:p>
                      <a:pPr rtl="1"/>
                      <a:endParaRPr lang="ar-SA" b="1" dirty="0" smtClean="0"/>
                    </a:p>
                    <a:p>
                      <a:pPr rtl="1"/>
                      <a:endParaRPr lang="ar-SA" b="1" dirty="0" smtClean="0"/>
                    </a:p>
                    <a:p>
                      <a:pPr rtl="1"/>
                      <a:endParaRPr lang="ar-SA" b="1" dirty="0" smtClean="0"/>
                    </a:p>
                    <a:p>
                      <a:pPr rtl="1"/>
                      <a:endParaRPr lang="ar-SA" b="1" dirty="0" smtClean="0"/>
                    </a:p>
                    <a:p>
                      <a:pPr rtl="1"/>
                      <a:r>
                        <a:rPr lang="ar-SA" b="1" dirty="0" smtClean="0"/>
                        <a:t>15000</a:t>
                      </a:r>
                      <a:endParaRPr lang="ar-SA" b="1" dirty="0"/>
                    </a:p>
                  </a:txBody>
                  <a:tcPr/>
                </a:tc>
                <a:tc>
                  <a:txBody>
                    <a:bodyPr/>
                    <a:lstStyle/>
                    <a:p>
                      <a:pPr rtl="1"/>
                      <a:endParaRPr lang="ar-SA" dirty="0" smtClean="0"/>
                    </a:p>
                    <a:p>
                      <a:pPr marL="0" defTabSz="914400" rtl="1" eaLnBrk="1" latinLnBrk="0" hangingPunct="1"/>
                      <a:r>
                        <a:rPr lang="ar-SA" b="1" dirty="0" smtClean="0"/>
                        <a:t>50000</a:t>
                      </a:r>
                      <a:endParaRPr lang="ar-SA" sz="1800" b="1" kern="1200" dirty="0" smtClean="0">
                        <a:solidFill>
                          <a:schemeClr val="dk1"/>
                        </a:solidFill>
                        <a:latin typeface="+mn-lt"/>
                        <a:ea typeface="+mn-ea"/>
                        <a:cs typeface="+mn-cs"/>
                      </a:endParaRPr>
                    </a:p>
                    <a:p>
                      <a:pPr marL="0" defTabSz="914400" rtl="1" eaLnBrk="1" latinLnBrk="0" hangingPunct="1"/>
                      <a:endParaRPr lang="ar-SA" sz="1800" b="1" kern="1200" dirty="0" smtClean="0">
                        <a:solidFill>
                          <a:schemeClr val="dk1"/>
                        </a:solidFill>
                        <a:latin typeface="+mn-lt"/>
                        <a:ea typeface="+mn-ea"/>
                        <a:cs typeface="+mn-cs"/>
                      </a:endParaRPr>
                    </a:p>
                    <a:p>
                      <a:pPr marL="0" defTabSz="914400" rtl="1" eaLnBrk="1" latinLnBrk="0" hangingPunct="1"/>
                      <a:endParaRPr lang="ar-SA" sz="1800" b="1" kern="1200" dirty="0" smtClean="0">
                        <a:solidFill>
                          <a:schemeClr val="dk1"/>
                        </a:solidFill>
                        <a:latin typeface="+mn-lt"/>
                        <a:ea typeface="+mn-ea"/>
                        <a:cs typeface="+mn-cs"/>
                      </a:endParaRPr>
                    </a:p>
                    <a:p>
                      <a:pPr marL="0" defTabSz="914400" rtl="1" eaLnBrk="1" latinLnBrk="0" hangingPunct="1"/>
                      <a:endParaRPr lang="ar-SA" sz="1800" b="1" kern="1200" dirty="0" smtClean="0">
                        <a:solidFill>
                          <a:schemeClr val="dk1"/>
                        </a:solidFill>
                        <a:latin typeface="+mn-lt"/>
                        <a:ea typeface="+mn-ea"/>
                        <a:cs typeface="+mn-cs"/>
                      </a:endParaRPr>
                    </a:p>
                    <a:p>
                      <a:pPr marL="0" defTabSz="914400" rtl="1" eaLnBrk="1" latinLnBrk="0" hangingPunct="1"/>
                      <a:endParaRPr lang="ar-SA" sz="1800" b="1" kern="1200" dirty="0" smtClean="0">
                        <a:solidFill>
                          <a:schemeClr val="dk1"/>
                        </a:solidFill>
                        <a:latin typeface="+mn-lt"/>
                        <a:ea typeface="+mn-ea"/>
                        <a:cs typeface="+mn-cs"/>
                      </a:endParaRPr>
                    </a:p>
                    <a:p>
                      <a:pPr marL="0" defTabSz="914400" rtl="1" eaLnBrk="1" latinLnBrk="0" hangingPunct="1"/>
                      <a:r>
                        <a:rPr lang="ar-SA" sz="1800" b="1" kern="1200" dirty="0" smtClean="0">
                          <a:solidFill>
                            <a:schemeClr val="dk1"/>
                          </a:solidFill>
                          <a:latin typeface="+mn-lt"/>
                          <a:ea typeface="+mn-ea"/>
                          <a:cs typeface="+mn-cs"/>
                        </a:rPr>
                        <a:t>10000</a:t>
                      </a:r>
                    </a:p>
                    <a:p>
                      <a:pPr marL="0" defTabSz="914400" rtl="1" eaLnBrk="1" latinLnBrk="0" hangingPunct="1"/>
                      <a:r>
                        <a:rPr lang="ar-SA" sz="1800" b="1" kern="1200" dirty="0" smtClean="0">
                          <a:solidFill>
                            <a:schemeClr val="dk1"/>
                          </a:solidFill>
                          <a:latin typeface="+mn-lt"/>
                          <a:ea typeface="+mn-ea"/>
                          <a:cs typeface="+mn-cs"/>
                        </a:rPr>
                        <a:t>10000</a:t>
                      </a:r>
                    </a:p>
                    <a:p>
                      <a:pPr marL="0" defTabSz="914400" rtl="1" eaLnBrk="1" latinLnBrk="0" hangingPunct="1"/>
                      <a:endParaRPr lang="ar-SA" sz="1800" b="1" kern="1200" dirty="0" smtClean="0">
                        <a:solidFill>
                          <a:schemeClr val="dk1"/>
                        </a:solidFill>
                        <a:latin typeface="+mn-lt"/>
                        <a:ea typeface="+mn-ea"/>
                        <a:cs typeface="+mn-cs"/>
                      </a:endParaRPr>
                    </a:p>
                    <a:p>
                      <a:pPr marL="0" defTabSz="914400" rtl="1" eaLnBrk="1" latinLnBrk="0" hangingPunct="1"/>
                      <a:endParaRPr lang="ar-SA" sz="1800" b="1" kern="1200" dirty="0" smtClean="0">
                        <a:solidFill>
                          <a:schemeClr val="dk1"/>
                        </a:solidFill>
                        <a:latin typeface="+mn-lt"/>
                        <a:ea typeface="+mn-ea"/>
                        <a:cs typeface="+mn-cs"/>
                      </a:endParaRPr>
                    </a:p>
                    <a:p>
                      <a:pPr marL="0" defTabSz="914400" rtl="1" eaLnBrk="1" latinLnBrk="0" hangingPunct="1"/>
                      <a:endParaRPr lang="ar-SA" sz="1800" b="1" kern="1200" dirty="0" smtClean="0">
                        <a:solidFill>
                          <a:schemeClr val="dk1"/>
                        </a:solidFill>
                        <a:latin typeface="+mn-lt"/>
                        <a:ea typeface="+mn-ea"/>
                        <a:cs typeface="+mn-cs"/>
                      </a:endParaRPr>
                    </a:p>
                    <a:p>
                      <a:pPr marL="0" defTabSz="914400" rtl="1" eaLnBrk="1" latinLnBrk="0" hangingPunct="1"/>
                      <a:r>
                        <a:rPr lang="ar-SA" sz="1800" b="1" kern="1200" dirty="0" smtClean="0">
                          <a:solidFill>
                            <a:schemeClr val="dk1"/>
                          </a:solidFill>
                          <a:latin typeface="+mn-lt"/>
                          <a:ea typeface="+mn-ea"/>
                          <a:cs typeface="+mn-cs"/>
                        </a:rPr>
                        <a:t>15000</a:t>
                      </a:r>
                    </a:p>
                  </a:txBody>
                  <a:tcPr/>
                </a:tc>
                <a:tc>
                  <a:txBody>
                    <a:bodyPr/>
                    <a:lstStyle/>
                    <a:p>
                      <a:pPr marL="0" algn="ctr" defTabSz="914400" rtl="1" eaLnBrk="1" latinLnBrk="0" hangingPunct="1"/>
                      <a:r>
                        <a:rPr lang="ar-SA" sz="1800" b="1" kern="1200" dirty="0" smtClean="0">
                          <a:solidFill>
                            <a:schemeClr val="dk1"/>
                          </a:solidFill>
                          <a:latin typeface="+mn-lt"/>
                          <a:ea typeface="+mn-ea"/>
                          <a:cs typeface="+mn-cs"/>
                        </a:rPr>
                        <a:t>من حـ / البنك</a:t>
                      </a:r>
                    </a:p>
                    <a:p>
                      <a:pPr marL="0" algn="ctr" defTabSz="914400" rtl="1" eaLnBrk="1" latinLnBrk="0" hangingPunct="1"/>
                      <a:r>
                        <a:rPr lang="ar-SA" sz="1800" b="1" kern="1200" dirty="0" smtClean="0">
                          <a:solidFill>
                            <a:schemeClr val="dk1"/>
                          </a:solidFill>
                          <a:latin typeface="+mn-lt"/>
                          <a:ea typeface="+mn-ea"/>
                          <a:cs typeface="+mn-cs"/>
                        </a:rPr>
                        <a:t>إلى حـ / رأس المال</a:t>
                      </a:r>
                    </a:p>
                    <a:p>
                      <a:pPr marL="0" algn="ctr" defTabSz="914400" rtl="1" eaLnBrk="1" latinLnBrk="0" hangingPunct="1"/>
                      <a:r>
                        <a:rPr lang="ar-SA" sz="1800" b="1" kern="1200" dirty="0" smtClean="0">
                          <a:solidFill>
                            <a:schemeClr val="dk1"/>
                          </a:solidFill>
                          <a:latin typeface="+mn-lt"/>
                          <a:ea typeface="+mn-ea"/>
                          <a:cs typeface="+mn-cs"/>
                        </a:rPr>
                        <a:t>استثمار مبدئي</a:t>
                      </a:r>
                    </a:p>
                    <a:p>
                      <a:pPr marL="0" algn="ctr" defTabSz="914400" rtl="1" eaLnBrk="1" latinLnBrk="0" hangingPunct="1"/>
                      <a:r>
                        <a:rPr lang="ar-SA" sz="1800" b="1" kern="1200" dirty="0" smtClean="0">
                          <a:solidFill>
                            <a:schemeClr val="dk1"/>
                          </a:solidFill>
                          <a:latin typeface="+mn-lt"/>
                          <a:ea typeface="+mn-ea"/>
                          <a:cs typeface="+mn-cs"/>
                        </a:rPr>
                        <a:t>ــــــــــــــــــــــــــــــــــــــــــــــــــــــــــــ</a:t>
                      </a:r>
                    </a:p>
                    <a:p>
                      <a:pPr marL="0" algn="ctr" defTabSz="914400" rtl="1" eaLnBrk="1" latinLnBrk="0" hangingPunct="1"/>
                      <a:r>
                        <a:rPr lang="ar-SA" sz="1800" b="1" kern="1200" dirty="0" smtClean="0">
                          <a:solidFill>
                            <a:schemeClr val="dk1"/>
                          </a:solidFill>
                          <a:latin typeface="+mn-lt"/>
                          <a:ea typeface="+mn-ea"/>
                          <a:cs typeface="+mn-cs"/>
                        </a:rPr>
                        <a:t>من حـ / الأراضي</a:t>
                      </a:r>
                    </a:p>
                    <a:p>
                      <a:pPr marL="0" algn="ctr" defTabSz="914400" rtl="1" eaLnBrk="1" latinLnBrk="0" hangingPunct="1"/>
                      <a:r>
                        <a:rPr lang="ar-SA" sz="1800" b="1" kern="1200" dirty="0" smtClean="0">
                          <a:solidFill>
                            <a:schemeClr val="dk1"/>
                          </a:solidFill>
                          <a:latin typeface="+mn-lt"/>
                          <a:ea typeface="+mn-ea"/>
                          <a:cs typeface="+mn-cs"/>
                        </a:rPr>
                        <a:t>     إلى مذكورين</a:t>
                      </a:r>
                    </a:p>
                    <a:p>
                      <a:pPr marL="0" algn="ctr" defTabSz="914400" rtl="1" eaLnBrk="1" latinLnBrk="0" hangingPunct="1"/>
                      <a:r>
                        <a:rPr lang="ar-SA" sz="1800" b="1" kern="1200" dirty="0" smtClean="0">
                          <a:solidFill>
                            <a:schemeClr val="dk1"/>
                          </a:solidFill>
                          <a:latin typeface="+mn-lt"/>
                          <a:ea typeface="+mn-ea"/>
                          <a:cs typeface="+mn-cs"/>
                        </a:rPr>
                        <a:t>     حـ / البنك</a:t>
                      </a:r>
                    </a:p>
                    <a:p>
                      <a:pPr marL="0" algn="ctr" defTabSz="914400" rtl="1" eaLnBrk="1" latinLnBrk="0" hangingPunct="1"/>
                      <a:r>
                        <a:rPr lang="ar-SA" sz="1800" b="1" kern="1200" dirty="0" smtClean="0">
                          <a:solidFill>
                            <a:schemeClr val="dk1"/>
                          </a:solidFill>
                          <a:latin typeface="+mn-lt"/>
                          <a:ea typeface="+mn-ea"/>
                          <a:cs typeface="+mn-cs"/>
                        </a:rPr>
                        <a:t>     حـ / دائنين – شركة رشا</a:t>
                      </a:r>
                    </a:p>
                    <a:p>
                      <a:pPr marL="0" algn="ctr" defTabSz="914400" rtl="1" eaLnBrk="1" latinLnBrk="0" hangingPunct="1"/>
                      <a:r>
                        <a:rPr lang="ar-SA" sz="1800" b="1" kern="1200" dirty="0" smtClean="0">
                          <a:solidFill>
                            <a:schemeClr val="dk1"/>
                          </a:solidFill>
                          <a:latin typeface="+mn-lt"/>
                          <a:ea typeface="+mn-ea"/>
                          <a:cs typeface="+mn-cs"/>
                        </a:rPr>
                        <a:t>شراء أراضي</a:t>
                      </a:r>
                    </a:p>
                    <a:p>
                      <a:pPr marL="0" algn="ctr" defTabSz="914400" rtl="1" eaLnBrk="1" latinLnBrk="0" hangingPunct="1"/>
                      <a:r>
                        <a:rPr lang="ar-SA" sz="1800" b="1" kern="1200" dirty="0" smtClean="0">
                          <a:solidFill>
                            <a:schemeClr val="dk1"/>
                          </a:solidFill>
                          <a:latin typeface="+mn-lt"/>
                          <a:ea typeface="+mn-ea"/>
                          <a:cs typeface="+mn-cs"/>
                        </a:rPr>
                        <a:t>ـــــــــــــــــــــــــــــــــــــــــــــــــــــــــــــ</a:t>
                      </a:r>
                    </a:p>
                    <a:p>
                      <a:pPr marL="0" algn="ctr" defTabSz="914400" rtl="1" eaLnBrk="1" latinLnBrk="0" hangingPunct="1"/>
                      <a:r>
                        <a:rPr lang="ar-SA" sz="1800" b="1" kern="1200" dirty="0" smtClean="0">
                          <a:solidFill>
                            <a:schemeClr val="dk1"/>
                          </a:solidFill>
                          <a:latin typeface="+mn-lt"/>
                          <a:ea typeface="+mn-ea"/>
                          <a:cs typeface="+mn-cs"/>
                        </a:rPr>
                        <a:t>من حـ / السيارات</a:t>
                      </a:r>
                    </a:p>
                    <a:p>
                      <a:pPr marL="0" algn="ctr" defTabSz="914400" rtl="1" eaLnBrk="1" latinLnBrk="0" hangingPunct="1"/>
                      <a:r>
                        <a:rPr lang="ar-SA" sz="1800" b="1" kern="1200" dirty="0" smtClean="0">
                          <a:solidFill>
                            <a:schemeClr val="dk1"/>
                          </a:solidFill>
                          <a:latin typeface="+mn-lt"/>
                          <a:ea typeface="+mn-ea"/>
                          <a:cs typeface="+mn-cs"/>
                        </a:rPr>
                        <a:t>إلى حـ / البنك</a:t>
                      </a:r>
                    </a:p>
                    <a:p>
                      <a:pPr marL="0" algn="ctr" defTabSz="914400" rtl="1" eaLnBrk="1" latinLnBrk="0" hangingPunct="1"/>
                      <a:r>
                        <a:rPr lang="ar-SA" sz="1800" b="1" kern="1200" dirty="0" smtClean="0">
                          <a:solidFill>
                            <a:schemeClr val="dk1"/>
                          </a:solidFill>
                          <a:latin typeface="+mn-lt"/>
                          <a:ea typeface="+mn-ea"/>
                          <a:cs typeface="+mn-cs"/>
                        </a:rPr>
                        <a:t>شراء سيارة نقل</a:t>
                      </a:r>
                    </a:p>
                    <a:p>
                      <a:pPr marL="0" algn="ctr" defTabSz="914400" rtl="1" eaLnBrk="1" latinLnBrk="0" hangingPunct="1"/>
                      <a:endParaRPr lang="ar-SA" sz="1800" b="1" kern="1200" dirty="0" smtClean="0">
                        <a:solidFill>
                          <a:schemeClr val="dk1"/>
                        </a:solidFill>
                        <a:latin typeface="+mn-lt"/>
                        <a:ea typeface="+mn-ea"/>
                        <a:cs typeface="+mn-cs"/>
                      </a:endParaRPr>
                    </a:p>
                  </a:txBody>
                  <a:tcPr/>
                </a:tc>
                <a:tc>
                  <a:txBody>
                    <a:bodyPr/>
                    <a:lstStyle/>
                    <a:p>
                      <a:pPr rtl="1"/>
                      <a:r>
                        <a:rPr lang="ar-SA" b="1" dirty="0" smtClean="0"/>
                        <a:t>12/1</a:t>
                      </a:r>
                    </a:p>
                    <a:p>
                      <a:pPr rtl="1"/>
                      <a:endParaRPr lang="ar-SA" dirty="0" smtClean="0"/>
                    </a:p>
                    <a:p>
                      <a:pPr rtl="1"/>
                      <a:endParaRPr lang="ar-SA" dirty="0" smtClean="0"/>
                    </a:p>
                    <a:p>
                      <a:pPr rtl="1"/>
                      <a:endParaRPr lang="ar-SA" dirty="0" smtClean="0"/>
                    </a:p>
                    <a:p>
                      <a:pPr rtl="1"/>
                      <a:r>
                        <a:rPr lang="ar-SA" b="1" dirty="0" smtClean="0"/>
                        <a:t>12/1</a:t>
                      </a:r>
                    </a:p>
                    <a:p>
                      <a:pPr rtl="1"/>
                      <a:endParaRPr lang="ar-SA" dirty="0" smtClean="0"/>
                    </a:p>
                    <a:p>
                      <a:pPr rtl="1"/>
                      <a:endParaRPr lang="ar-SA" dirty="0" smtClean="0"/>
                    </a:p>
                    <a:p>
                      <a:pPr rtl="1"/>
                      <a:endParaRPr lang="ar-SA" dirty="0" smtClean="0"/>
                    </a:p>
                    <a:p>
                      <a:pPr rtl="1"/>
                      <a:endParaRPr lang="ar-SA" dirty="0" smtClean="0"/>
                    </a:p>
                    <a:p>
                      <a:pPr rtl="1"/>
                      <a:endParaRPr lang="ar-SA" dirty="0" smtClean="0"/>
                    </a:p>
                    <a:p>
                      <a:pPr rtl="1"/>
                      <a:r>
                        <a:rPr lang="ar-SA" b="1" dirty="0" smtClean="0"/>
                        <a:t>12/3</a:t>
                      </a:r>
                      <a:endParaRPr lang="ar-SA" b="1" dirty="0"/>
                    </a:p>
                  </a:txBody>
                  <a:tcPr/>
                </a:tc>
              </a:tr>
            </a:tbl>
          </a:graphicData>
        </a:graphic>
      </p:graphicFrame>
    </p:spTree>
  </p:cSld>
  <p:clrMapOvr>
    <a:masterClrMapping/>
  </p:clrMapOvr>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4638"/>
            <a:ext cx="8229600" cy="296842"/>
          </a:xfrm>
        </p:spPr>
        <p:txBody>
          <a:bodyPr>
            <a:noAutofit/>
          </a:bodyPr>
          <a:lstStyle/>
          <a:p>
            <a:pPr algn="r"/>
            <a:r>
              <a:rPr lang="ar-SA" sz="2000" b="1" u="sng" dirty="0" smtClean="0"/>
              <a:t>ثانيا: الترحيل لحساب الأستاذ:</a:t>
            </a:r>
            <a:endParaRPr lang="ar-SA" sz="2000" b="1" u="sng" dirty="0"/>
          </a:p>
        </p:txBody>
      </p:sp>
      <p:sp>
        <p:nvSpPr>
          <p:cNvPr id="3" name="عنصر نائب للمحتوى 2"/>
          <p:cNvSpPr>
            <a:spLocks noGrp="1"/>
          </p:cNvSpPr>
          <p:nvPr>
            <p:ph idx="1"/>
          </p:nvPr>
        </p:nvSpPr>
        <p:spPr>
          <a:xfrm>
            <a:off x="571472" y="714356"/>
            <a:ext cx="8229600" cy="5643602"/>
          </a:xfrm>
        </p:spPr>
        <p:txBody>
          <a:bodyPr>
            <a:normAutofit/>
          </a:bodyPr>
          <a:lstStyle/>
          <a:p>
            <a:pPr algn="ctr">
              <a:buNone/>
            </a:pPr>
            <a:endParaRPr lang="ar-SA" sz="2400" dirty="0" smtClean="0"/>
          </a:p>
          <a:p>
            <a:pPr algn="ctr">
              <a:buNone/>
            </a:pPr>
            <a:r>
              <a:rPr lang="ar-SA" sz="2400" dirty="0" smtClean="0"/>
              <a:t>حـ / البنك</a:t>
            </a:r>
          </a:p>
          <a:p>
            <a:pPr algn="ctr">
              <a:buNone/>
            </a:pPr>
            <a:endParaRPr lang="ar-SA" sz="2400" dirty="0"/>
          </a:p>
        </p:txBody>
      </p:sp>
      <p:graphicFrame>
        <p:nvGraphicFramePr>
          <p:cNvPr id="4" name="جدول 3"/>
          <p:cNvGraphicFramePr>
            <a:graphicFrameLocks noGrp="1"/>
          </p:cNvGraphicFramePr>
          <p:nvPr/>
        </p:nvGraphicFramePr>
        <p:xfrm>
          <a:off x="1500166" y="1714488"/>
          <a:ext cx="6096000" cy="2656840"/>
        </p:xfrm>
        <a:graphic>
          <a:graphicData uri="http://schemas.openxmlformats.org/drawingml/2006/table">
            <a:tbl>
              <a:tblPr rtl="1" firstRow="1" bandRow="1">
                <a:tableStyleId>{5C22544A-7EE6-4342-B048-85BDC9FD1C3A}</a:tableStyleId>
              </a:tblPr>
              <a:tblGrid>
                <a:gridCol w="1094456"/>
                <a:gridCol w="2123958"/>
                <a:gridCol w="964854"/>
                <a:gridCol w="1912732"/>
              </a:tblGrid>
              <a:tr h="370840">
                <a:tc>
                  <a:txBody>
                    <a:bodyPr/>
                    <a:lstStyle/>
                    <a:p>
                      <a:pPr algn="ctr" rtl="1"/>
                      <a:r>
                        <a:rPr lang="ar-SA" dirty="0" smtClean="0"/>
                        <a:t>منه</a:t>
                      </a:r>
                      <a:endParaRPr lang="ar-SA" dirty="0"/>
                    </a:p>
                  </a:txBody>
                  <a:tcPr/>
                </a:tc>
                <a:tc>
                  <a:txBody>
                    <a:bodyPr/>
                    <a:lstStyle/>
                    <a:p>
                      <a:pPr rtl="1"/>
                      <a:r>
                        <a:rPr lang="ar-SA" dirty="0" smtClean="0"/>
                        <a:t>البيــــــــــــــــــــــــــــــان</a:t>
                      </a:r>
                      <a:endParaRPr lang="ar-SA" dirty="0"/>
                    </a:p>
                  </a:txBody>
                  <a:tcPr/>
                </a:tc>
                <a:tc>
                  <a:txBody>
                    <a:bodyPr/>
                    <a:lstStyle/>
                    <a:p>
                      <a:pPr algn="ctr" rtl="1"/>
                      <a:r>
                        <a:rPr lang="ar-SA" dirty="0" smtClean="0"/>
                        <a:t>له</a:t>
                      </a:r>
                      <a:endParaRPr lang="ar-SA" dirty="0"/>
                    </a:p>
                  </a:txBody>
                  <a:tcPr/>
                </a:tc>
                <a:tc>
                  <a:txBody>
                    <a:bodyPr/>
                    <a:lstStyle/>
                    <a:p>
                      <a:pPr rtl="1"/>
                      <a:r>
                        <a:rPr lang="ar-SA" dirty="0" smtClean="0"/>
                        <a:t>البـيـــــــــــــــــــــــــان</a:t>
                      </a:r>
                      <a:endParaRPr lang="ar-SA" dirty="0"/>
                    </a:p>
                  </a:txBody>
                  <a:tcPr/>
                </a:tc>
              </a:tr>
              <a:tr h="370840">
                <a:tc>
                  <a:txBody>
                    <a:bodyPr/>
                    <a:lstStyle/>
                    <a:p>
                      <a:pPr rtl="1"/>
                      <a:r>
                        <a:rPr lang="ar-SA" b="1" dirty="0" smtClean="0"/>
                        <a:t>50000</a:t>
                      </a:r>
                    </a:p>
                    <a:p>
                      <a:pPr rtl="1"/>
                      <a:endParaRPr lang="ar-SA" b="1" dirty="0" smtClean="0"/>
                    </a:p>
                    <a:p>
                      <a:pPr rtl="1"/>
                      <a:endParaRPr lang="ar-SA" b="1" dirty="0" smtClean="0"/>
                    </a:p>
                    <a:p>
                      <a:pPr rtl="1"/>
                      <a:endParaRPr lang="ar-SA" b="1" dirty="0" smtClean="0"/>
                    </a:p>
                    <a:p>
                      <a:pPr rtl="1"/>
                      <a:r>
                        <a:rPr lang="ar-SA" b="1" dirty="0" smtClean="0"/>
                        <a:t>ــــــــــــــــ</a:t>
                      </a:r>
                    </a:p>
                    <a:p>
                      <a:pPr rtl="1"/>
                      <a:r>
                        <a:rPr lang="ar-SA" b="1" dirty="0" smtClean="0"/>
                        <a:t>50000</a:t>
                      </a:r>
                    </a:p>
                    <a:p>
                      <a:pPr rtl="1"/>
                      <a:r>
                        <a:rPr lang="ar-SA" b="1" dirty="0" smtClean="0"/>
                        <a:t>======</a:t>
                      </a:r>
                    </a:p>
                    <a:p>
                      <a:pPr rtl="1"/>
                      <a:r>
                        <a:rPr lang="ar-SA" b="1" dirty="0" smtClean="0"/>
                        <a:t>25000</a:t>
                      </a:r>
                      <a:endParaRPr lang="ar-SA" b="1" dirty="0"/>
                    </a:p>
                  </a:txBody>
                  <a:tcPr/>
                </a:tc>
                <a:tc>
                  <a:txBody>
                    <a:bodyPr/>
                    <a:lstStyle/>
                    <a:p>
                      <a:pPr rtl="1"/>
                      <a:r>
                        <a:rPr lang="ar-SA" b="1" dirty="0" smtClean="0"/>
                        <a:t>حـ / رأس المال</a:t>
                      </a:r>
                    </a:p>
                    <a:p>
                      <a:pPr rtl="1"/>
                      <a:endParaRPr lang="ar-SA" b="1" dirty="0" smtClean="0"/>
                    </a:p>
                    <a:p>
                      <a:pPr rtl="1"/>
                      <a:endParaRPr lang="ar-SA" b="1" dirty="0" smtClean="0"/>
                    </a:p>
                    <a:p>
                      <a:pPr rtl="1"/>
                      <a:endParaRPr lang="ar-SA" b="1" dirty="0" smtClean="0"/>
                    </a:p>
                    <a:p>
                      <a:pPr rtl="1"/>
                      <a:endParaRPr lang="ar-SA" b="1" dirty="0" smtClean="0"/>
                    </a:p>
                    <a:p>
                      <a:pPr rtl="1"/>
                      <a:endParaRPr lang="ar-SA" b="1" dirty="0" smtClean="0"/>
                    </a:p>
                    <a:p>
                      <a:pPr rtl="1"/>
                      <a:endParaRPr lang="ar-SA" b="1" dirty="0" smtClean="0"/>
                    </a:p>
                    <a:p>
                      <a:pPr rtl="1"/>
                      <a:r>
                        <a:rPr lang="ar-SA" b="1" dirty="0" smtClean="0"/>
                        <a:t>رصيد منقول ( مدين )</a:t>
                      </a:r>
                      <a:endParaRPr lang="ar-SA" b="1" dirty="0"/>
                    </a:p>
                  </a:txBody>
                  <a:tcPr/>
                </a:tc>
                <a:tc>
                  <a:txBody>
                    <a:bodyPr/>
                    <a:lstStyle/>
                    <a:p>
                      <a:pPr rtl="1"/>
                      <a:r>
                        <a:rPr lang="ar-SA" b="1" dirty="0" smtClean="0"/>
                        <a:t>10000</a:t>
                      </a:r>
                    </a:p>
                    <a:p>
                      <a:pPr rtl="1"/>
                      <a:r>
                        <a:rPr lang="ar-SA" b="1" dirty="0" smtClean="0"/>
                        <a:t>15000</a:t>
                      </a:r>
                    </a:p>
                    <a:p>
                      <a:pPr rtl="1"/>
                      <a:endParaRPr lang="ar-SA" b="1" dirty="0" smtClean="0"/>
                    </a:p>
                    <a:p>
                      <a:pPr rtl="1"/>
                      <a:r>
                        <a:rPr lang="ar-SA" b="1" dirty="0" smtClean="0"/>
                        <a:t>25000</a:t>
                      </a:r>
                    </a:p>
                    <a:p>
                      <a:pPr rtl="1"/>
                      <a:r>
                        <a:rPr lang="ar-SA" b="1" dirty="0" smtClean="0"/>
                        <a:t>ـــــــــــــــ</a:t>
                      </a:r>
                    </a:p>
                    <a:p>
                      <a:pPr rtl="1"/>
                      <a:r>
                        <a:rPr lang="ar-SA" b="1" dirty="0" smtClean="0"/>
                        <a:t>50000</a:t>
                      </a:r>
                    </a:p>
                    <a:p>
                      <a:pPr rtl="1"/>
                      <a:r>
                        <a:rPr lang="ar-SA" b="1" dirty="0" smtClean="0"/>
                        <a:t>=====</a:t>
                      </a:r>
                      <a:endParaRPr lang="ar-SA" b="1" dirty="0"/>
                    </a:p>
                  </a:txBody>
                  <a:tcPr/>
                </a:tc>
                <a:tc>
                  <a:txBody>
                    <a:bodyPr/>
                    <a:lstStyle/>
                    <a:p>
                      <a:pPr rtl="1"/>
                      <a:r>
                        <a:rPr lang="ar-SA" b="1" dirty="0" smtClean="0"/>
                        <a:t>حـ / الأراضي</a:t>
                      </a:r>
                    </a:p>
                    <a:p>
                      <a:pPr rtl="1"/>
                      <a:r>
                        <a:rPr lang="ar-SA" b="1" dirty="0" smtClean="0"/>
                        <a:t>حـ / السيارات</a:t>
                      </a:r>
                    </a:p>
                    <a:p>
                      <a:pPr rtl="1"/>
                      <a:endParaRPr lang="ar-SA" b="1" dirty="0" smtClean="0"/>
                    </a:p>
                    <a:p>
                      <a:pPr rtl="1"/>
                      <a:r>
                        <a:rPr lang="ar-SA" b="1" dirty="0" smtClean="0"/>
                        <a:t>رصيد مرحل</a:t>
                      </a:r>
                    </a:p>
                    <a:p>
                      <a:pPr rtl="1"/>
                      <a:endParaRPr lang="ar-SA" dirty="0"/>
                    </a:p>
                  </a:txBody>
                  <a:tcPr/>
                </a:tc>
              </a:tr>
            </a:tbl>
          </a:graphicData>
        </a:graphic>
      </p:graphicFrame>
    </p:spTree>
  </p:cSld>
  <p:clrMapOvr>
    <a:masterClrMapping/>
  </p:clrMapOvr>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28596" y="214290"/>
            <a:ext cx="8229600" cy="714380"/>
          </a:xfrm>
        </p:spPr>
        <p:txBody>
          <a:bodyPr>
            <a:normAutofit fontScale="90000"/>
          </a:bodyPr>
          <a:lstStyle/>
          <a:p>
            <a:r>
              <a:rPr lang="ar-SA" sz="3100" dirty="0" smtClean="0"/>
              <a:t/>
            </a:r>
            <a:br>
              <a:rPr lang="ar-SA" sz="3100" dirty="0" smtClean="0"/>
            </a:br>
            <a:r>
              <a:rPr lang="ar-SA" sz="3100" dirty="0" smtClean="0"/>
              <a:t/>
            </a:r>
            <a:br>
              <a:rPr lang="ar-SA" sz="3100" dirty="0" smtClean="0"/>
            </a:br>
            <a:r>
              <a:rPr lang="ar-SA" sz="3100" dirty="0" smtClean="0"/>
              <a:t>حـ / </a:t>
            </a:r>
            <a:r>
              <a:rPr lang="ar-SA" sz="2700" b="1" dirty="0" smtClean="0"/>
              <a:t>رأس المال</a:t>
            </a:r>
            <a:r>
              <a:rPr lang="ar-SA" dirty="0" smtClean="0"/>
              <a:t/>
            </a:r>
            <a:br>
              <a:rPr lang="ar-SA" dirty="0" smtClean="0"/>
            </a:br>
            <a:endParaRPr lang="ar-SA" dirty="0"/>
          </a:p>
        </p:txBody>
      </p:sp>
      <p:graphicFrame>
        <p:nvGraphicFramePr>
          <p:cNvPr id="4" name="عنصر نائب للمحتوى 3"/>
          <p:cNvGraphicFramePr>
            <a:graphicFrameLocks noGrp="1"/>
          </p:cNvGraphicFramePr>
          <p:nvPr>
            <p:ph idx="1"/>
          </p:nvPr>
        </p:nvGraphicFramePr>
        <p:xfrm>
          <a:off x="641142" y="1143000"/>
          <a:ext cx="8045658" cy="2926080"/>
        </p:xfrm>
        <a:graphic>
          <a:graphicData uri="http://schemas.openxmlformats.org/drawingml/2006/table">
            <a:tbl>
              <a:tblPr rtl="1" firstRow="1" bandRow="1">
                <a:tableStyleId>{5C22544A-7EE6-4342-B048-85BDC9FD1C3A}</a:tableStyleId>
              </a:tblPr>
              <a:tblGrid>
                <a:gridCol w="980388"/>
                <a:gridCol w="2946548"/>
                <a:gridCol w="1211086"/>
                <a:gridCol w="2907636"/>
              </a:tblGrid>
              <a:tr h="370840">
                <a:tc>
                  <a:txBody>
                    <a:bodyPr/>
                    <a:lstStyle/>
                    <a:p>
                      <a:pPr algn="ctr" rtl="1"/>
                      <a:r>
                        <a:rPr lang="ar-SA" dirty="0" smtClean="0"/>
                        <a:t>مبلغ (مدين)</a:t>
                      </a:r>
                    </a:p>
                    <a:p>
                      <a:pPr algn="ctr" rtl="1"/>
                      <a:r>
                        <a:rPr lang="ar-SA" dirty="0" smtClean="0"/>
                        <a:t>منه</a:t>
                      </a:r>
                      <a:endParaRPr lang="ar-SA" dirty="0"/>
                    </a:p>
                  </a:txBody>
                  <a:tcPr/>
                </a:tc>
                <a:tc>
                  <a:txBody>
                    <a:bodyPr/>
                    <a:lstStyle/>
                    <a:p>
                      <a:pPr algn="ctr" rtl="1"/>
                      <a:r>
                        <a:rPr lang="ar-SA" dirty="0" smtClean="0"/>
                        <a:t>البيــــــــــــــــــــــــــــــــــان</a:t>
                      </a:r>
                      <a:endParaRPr lang="ar-SA" dirty="0"/>
                    </a:p>
                  </a:txBody>
                  <a:tcPr/>
                </a:tc>
                <a:tc>
                  <a:txBody>
                    <a:bodyPr/>
                    <a:lstStyle/>
                    <a:p>
                      <a:pPr algn="ctr" rtl="1"/>
                      <a:r>
                        <a:rPr lang="ar-SA" dirty="0" smtClean="0"/>
                        <a:t>مبلغ</a:t>
                      </a:r>
                    </a:p>
                    <a:p>
                      <a:pPr algn="ctr" rtl="1"/>
                      <a:r>
                        <a:rPr lang="ar-SA" dirty="0" smtClean="0"/>
                        <a:t>(دائن)</a:t>
                      </a:r>
                    </a:p>
                    <a:p>
                      <a:pPr algn="ctr" rtl="1"/>
                      <a:r>
                        <a:rPr lang="ar-SA" dirty="0" smtClean="0"/>
                        <a:t>له</a:t>
                      </a:r>
                      <a:endParaRPr lang="ar-SA" dirty="0"/>
                    </a:p>
                  </a:txBody>
                  <a:tcPr/>
                </a:tc>
                <a:tc>
                  <a:txBody>
                    <a:bodyPr/>
                    <a:lstStyle/>
                    <a:p>
                      <a:pPr algn="ctr" rtl="1"/>
                      <a:r>
                        <a:rPr lang="ar-SA" dirty="0" smtClean="0"/>
                        <a:t>البيــــــــــــــــــــــــــــــــــــــــان</a:t>
                      </a:r>
                      <a:endParaRPr lang="ar-SA" dirty="0"/>
                    </a:p>
                  </a:txBody>
                  <a:tcPr/>
                </a:tc>
              </a:tr>
              <a:tr h="370840">
                <a:tc>
                  <a:txBody>
                    <a:bodyPr/>
                    <a:lstStyle/>
                    <a:p>
                      <a:pPr rtl="1"/>
                      <a:endParaRPr lang="ar-SA" dirty="0" smtClean="0"/>
                    </a:p>
                    <a:p>
                      <a:pPr rtl="1"/>
                      <a:r>
                        <a:rPr lang="ar-SA" b="1" dirty="0" smtClean="0"/>
                        <a:t>50000</a:t>
                      </a:r>
                    </a:p>
                    <a:p>
                      <a:pPr rtl="1"/>
                      <a:r>
                        <a:rPr lang="ar-SA" dirty="0" smtClean="0"/>
                        <a:t>ـــــــــــــ</a:t>
                      </a:r>
                    </a:p>
                    <a:p>
                      <a:pPr rtl="1"/>
                      <a:r>
                        <a:rPr lang="ar-SA" b="1" dirty="0" smtClean="0"/>
                        <a:t>50000</a:t>
                      </a:r>
                    </a:p>
                    <a:p>
                      <a:pPr rtl="1"/>
                      <a:r>
                        <a:rPr lang="ar-SA" dirty="0" smtClean="0"/>
                        <a:t>=====</a:t>
                      </a:r>
                      <a:endParaRPr lang="ar-SA" dirty="0"/>
                    </a:p>
                  </a:txBody>
                  <a:tcPr/>
                </a:tc>
                <a:tc>
                  <a:txBody>
                    <a:bodyPr/>
                    <a:lstStyle/>
                    <a:p>
                      <a:pPr rtl="1"/>
                      <a:endParaRPr lang="ar-SA" dirty="0" smtClean="0"/>
                    </a:p>
                    <a:p>
                      <a:pPr rtl="1"/>
                      <a:r>
                        <a:rPr lang="ar-SA" b="1" dirty="0" smtClean="0"/>
                        <a:t>رصيد مرحل</a:t>
                      </a:r>
                    </a:p>
                    <a:p>
                      <a:pPr rtl="1"/>
                      <a:endParaRPr lang="ar-SA" dirty="0"/>
                    </a:p>
                  </a:txBody>
                  <a:tcPr/>
                </a:tc>
                <a:tc>
                  <a:txBody>
                    <a:bodyPr/>
                    <a:lstStyle/>
                    <a:p>
                      <a:pPr rtl="1"/>
                      <a:r>
                        <a:rPr lang="ar-SA" b="1" dirty="0" smtClean="0"/>
                        <a:t>50000</a:t>
                      </a:r>
                    </a:p>
                    <a:p>
                      <a:pPr rtl="1"/>
                      <a:endParaRPr lang="ar-SA" dirty="0" smtClean="0"/>
                    </a:p>
                    <a:p>
                      <a:pPr rtl="1"/>
                      <a:r>
                        <a:rPr lang="ar-SA" dirty="0" smtClean="0"/>
                        <a:t>ـــــــــــــ</a:t>
                      </a:r>
                    </a:p>
                    <a:p>
                      <a:pPr rtl="1"/>
                      <a:r>
                        <a:rPr lang="ar-SA" b="1" dirty="0" smtClean="0"/>
                        <a:t>50000</a:t>
                      </a:r>
                    </a:p>
                    <a:p>
                      <a:pPr rtl="1"/>
                      <a:r>
                        <a:rPr lang="ar-SA" dirty="0" smtClean="0"/>
                        <a:t>=====</a:t>
                      </a:r>
                    </a:p>
                    <a:p>
                      <a:pPr rtl="1"/>
                      <a:r>
                        <a:rPr lang="ar-SA" b="1" dirty="0" smtClean="0"/>
                        <a:t>50000</a:t>
                      </a:r>
                    </a:p>
                  </a:txBody>
                  <a:tcPr/>
                </a:tc>
                <a:tc>
                  <a:txBody>
                    <a:bodyPr/>
                    <a:lstStyle/>
                    <a:p>
                      <a:pPr rtl="1"/>
                      <a:r>
                        <a:rPr lang="ar-SA" b="1" dirty="0" smtClean="0"/>
                        <a:t>حـ / البنك</a:t>
                      </a:r>
                    </a:p>
                    <a:p>
                      <a:pPr rtl="1"/>
                      <a:endParaRPr lang="ar-SA" dirty="0" smtClean="0"/>
                    </a:p>
                    <a:p>
                      <a:pPr rtl="1"/>
                      <a:endParaRPr lang="ar-SA" dirty="0" smtClean="0"/>
                    </a:p>
                    <a:p>
                      <a:pPr rtl="1"/>
                      <a:endParaRPr lang="ar-SA" dirty="0" smtClean="0"/>
                    </a:p>
                    <a:p>
                      <a:pPr rtl="1"/>
                      <a:endParaRPr lang="ar-SA" dirty="0" smtClean="0"/>
                    </a:p>
                    <a:p>
                      <a:pPr rtl="1"/>
                      <a:r>
                        <a:rPr lang="ar-SA" b="1" dirty="0" smtClean="0"/>
                        <a:t>رصيد منقول ( دائن )</a:t>
                      </a:r>
                    </a:p>
                    <a:p>
                      <a:pPr rtl="1"/>
                      <a:endParaRPr lang="ar-SA" dirty="0"/>
                    </a:p>
                  </a:txBody>
                  <a:tcPr/>
                </a:tc>
              </a:tr>
            </a:tbl>
          </a:graphicData>
        </a:graphic>
      </p:graphicFrame>
    </p:spTree>
  </p:cSld>
  <p:clrMapOvr>
    <a:masterClrMapping/>
  </p:clrMapOvr>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4638"/>
            <a:ext cx="8229600" cy="296842"/>
          </a:xfrm>
        </p:spPr>
        <p:txBody>
          <a:bodyPr>
            <a:noAutofit/>
          </a:bodyPr>
          <a:lstStyle/>
          <a:p>
            <a:r>
              <a:rPr lang="ar-SA" sz="2400" dirty="0" smtClean="0"/>
              <a:t>حـ / </a:t>
            </a:r>
            <a:r>
              <a:rPr lang="ar-SA" sz="2400" b="1" dirty="0" smtClean="0"/>
              <a:t>الأراضي</a:t>
            </a:r>
            <a:endParaRPr lang="ar-SA" sz="2400" dirty="0"/>
          </a:p>
        </p:txBody>
      </p:sp>
      <p:graphicFrame>
        <p:nvGraphicFramePr>
          <p:cNvPr id="4" name="عنصر نائب للمحتوى 3"/>
          <p:cNvGraphicFramePr>
            <a:graphicFrameLocks noGrp="1"/>
          </p:cNvGraphicFramePr>
          <p:nvPr>
            <p:ph idx="1"/>
          </p:nvPr>
        </p:nvGraphicFramePr>
        <p:xfrm>
          <a:off x="142875" y="928688"/>
          <a:ext cx="8229600" cy="2651760"/>
        </p:xfrm>
        <a:graphic>
          <a:graphicData uri="http://schemas.openxmlformats.org/drawingml/2006/table">
            <a:tbl>
              <a:tblPr rtl="1" firstRow="1" bandRow="1">
                <a:tableStyleId>{5C22544A-7EE6-4342-B048-85BDC9FD1C3A}</a:tableStyleId>
              </a:tblPr>
              <a:tblGrid>
                <a:gridCol w="1294405"/>
                <a:gridCol w="2820395"/>
                <a:gridCol w="1091009"/>
                <a:gridCol w="3023791"/>
              </a:tblGrid>
              <a:tr h="370840">
                <a:tc>
                  <a:txBody>
                    <a:bodyPr/>
                    <a:lstStyle/>
                    <a:p>
                      <a:pPr algn="ctr" rtl="1"/>
                      <a:r>
                        <a:rPr lang="ar-SA" dirty="0" smtClean="0"/>
                        <a:t>مبلغ (مدين)</a:t>
                      </a:r>
                    </a:p>
                    <a:p>
                      <a:pPr algn="ctr" rtl="1"/>
                      <a:r>
                        <a:rPr lang="ar-SA" dirty="0" smtClean="0"/>
                        <a:t>منه</a:t>
                      </a:r>
                      <a:endParaRPr lang="ar-SA" dirty="0"/>
                    </a:p>
                  </a:txBody>
                  <a:tcPr/>
                </a:tc>
                <a:tc>
                  <a:txBody>
                    <a:bodyPr/>
                    <a:lstStyle/>
                    <a:p>
                      <a:pPr algn="ctr" rtl="1"/>
                      <a:r>
                        <a:rPr lang="ar-SA" dirty="0" smtClean="0"/>
                        <a:t>البيـــــــــــــــــــــــــــــــــــــان</a:t>
                      </a:r>
                      <a:endParaRPr lang="ar-SA" dirty="0"/>
                    </a:p>
                  </a:txBody>
                  <a:tcPr/>
                </a:tc>
                <a:tc>
                  <a:txBody>
                    <a:bodyPr/>
                    <a:lstStyle/>
                    <a:p>
                      <a:pPr algn="ctr" rtl="1"/>
                      <a:r>
                        <a:rPr lang="ar-SA" dirty="0" smtClean="0"/>
                        <a:t>مبلغ دائن</a:t>
                      </a:r>
                    </a:p>
                    <a:p>
                      <a:pPr algn="ctr" rtl="1"/>
                      <a:r>
                        <a:rPr lang="ar-SA" dirty="0" smtClean="0"/>
                        <a:t>له</a:t>
                      </a:r>
                      <a:endParaRPr lang="ar-SA" dirty="0"/>
                    </a:p>
                  </a:txBody>
                  <a:tcPr/>
                </a:tc>
                <a:tc>
                  <a:txBody>
                    <a:bodyPr/>
                    <a:lstStyle/>
                    <a:p>
                      <a:pPr algn="ctr" rtl="1"/>
                      <a:r>
                        <a:rPr lang="ar-SA" dirty="0" smtClean="0"/>
                        <a:t>البيــــــــــــــــــــــــــــــــــــــــان</a:t>
                      </a:r>
                      <a:endParaRPr lang="ar-SA" dirty="0"/>
                    </a:p>
                  </a:txBody>
                  <a:tcPr/>
                </a:tc>
              </a:tr>
              <a:tr h="370840">
                <a:tc>
                  <a:txBody>
                    <a:bodyPr/>
                    <a:lstStyle/>
                    <a:p>
                      <a:pPr rtl="1"/>
                      <a:r>
                        <a:rPr lang="ar-SA" b="1" dirty="0" smtClean="0"/>
                        <a:t>10000</a:t>
                      </a:r>
                    </a:p>
                    <a:p>
                      <a:pPr rtl="1"/>
                      <a:r>
                        <a:rPr lang="ar-SA" dirty="0" smtClean="0"/>
                        <a:t>1</a:t>
                      </a:r>
                      <a:r>
                        <a:rPr lang="ar-SA" sz="1800" b="1" kern="1200" dirty="0" smtClean="0">
                          <a:solidFill>
                            <a:schemeClr val="dk1"/>
                          </a:solidFill>
                          <a:latin typeface="+mn-lt"/>
                          <a:ea typeface="+mn-ea"/>
                          <a:cs typeface="+mn-cs"/>
                        </a:rPr>
                        <a:t>00</a:t>
                      </a:r>
                      <a:r>
                        <a:rPr lang="ar-SA" dirty="0" smtClean="0"/>
                        <a:t>00</a:t>
                      </a:r>
                    </a:p>
                    <a:p>
                      <a:pPr rtl="1"/>
                      <a:endParaRPr lang="ar-SA" dirty="0" smtClean="0"/>
                    </a:p>
                    <a:p>
                      <a:pPr rtl="1"/>
                      <a:r>
                        <a:rPr lang="ar-SA" dirty="0" smtClean="0"/>
                        <a:t>ـــــــــــــــ</a:t>
                      </a:r>
                    </a:p>
                    <a:p>
                      <a:pPr rtl="1"/>
                      <a:r>
                        <a:rPr lang="ar-SA" sz="1800" b="1" kern="1200" dirty="0" smtClean="0">
                          <a:solidFill>
                            <a:schemeClr val="dk1"/>
                          </a:solidFill>
                          <a:latin typeface="+mn-lt"/>
                          <a:ea typeface="+mn-ea"/>
                          <a:cs typeface="+mn-cs"/>
                        </a:rPr>
                        <a:t>20000</a:t>
                      </a:r>
                    </a:p>
                    <a:p>
                      <a:pPr rtl="1"/>
                      <a:r>
                        <a:rPr lang="ar-SA" dirty="0" smtClean="0"/>
                        <a:t>=====</a:t>
                      </a:r>
                    </a:p>
                    <a:p>
                      <a:pPr marL="0" algn="r" defTabSz="914400" rtl="1" eaLnBrk="1" latinLnBrk="0" hangingPunct="1"/>
                      <a:r>
                        <a:rPr lang="ar-SA" sz="1800" b="1" kern="1200" dirty="0" smtClean="0">
                          <a:solidFill>
                            <a:schemeClr val="dk1"/>
                          </a:solidFill>
                          <a:latin typeface="+mn-lt"/>
                          <a:ea typeface="+mn-ea"/>
                          <a:cs typeface="+mn-cs"/>
                        </a:rPr>
                        <a:t>20000</a:t>
                      </a:r>
                    </a:p>
                  </a:txBody>
                  <a:tcPr/>
                </a:tc>
                <a:tc>
                  <a:txBody>
                    <a:bodyPr/>
                    <a:lstStyle/>
                    <a:p>
                      <a:pPr rtl="1"/>
                      <a:r>
                        <a:rPr lang="ar-SA" sz="1800" b="1" kern="1200" dirty="0" smtClean="0">
                          <a:solidFill>
                            <a:schemeClr val="dk1"/>
                          </a:solidFill>
                          <a:latin typeface="+mn-lt"/>
                          <a:ea typeface="+mn-ea"/>
                          <a:cs typeface="+mn-cs"/>
                        </a:rPr>
                        <a:t>حـ / البنك</a:t>
                      </a:r>
                    </a:p>
                    <a:p>
                      <a:pPr rtl="1"/>
                      <a:r>
                        <a:rPr lang="ar-SA" sz="1800" b="1" kern="1200" dirty="0" smtClean="0">
                          <a:solidFill>
                            <a:schemeClr val="dk1"/>
                          </a:solidFill>
                          <a:latin typeface="+mn-lt"/>
                          <a:ea typeface="+mn-ea"/>
                          <a:cs typeface="+mn-cs"/>
                        </a:rPr>
                        <a:t>حـ / دائنين – شركة الهنا</a:t>
                      </a:r>
                    </a:p>
                    <a:p>
                      <a:pPr rtl="1"/>
                      <a:endParaRPr lang="ar-SA" sz="1800" b="1" kern="1200" dirty="0" smtClean="0">
                        <a:solidFill>
                          <a:schemeClr val="dk1"/>
                        </a:solidFill>
                        <a:latin typeface="+mn-lt"/>
                        <a:ea typeface="+mn-ea"/>
                        <a:cs typeface="+mn-cs"/>
                      </a:endParaRPr>
                    </a:p>
                    <a:p>
                      <a:pPr rtl="1"/>
                      <a:endParaRPr lang="ar-SA" sz="1800" b="1" kern="1200" dirty="0" smtClean="0">
                        <a:solidFill>
                          <a:schemeClr val="dk1"/>
                        </a:solidFill>
                        <a:latin typeface="+mn-lt"/>
                        <a:ea typeface="+mn-ea"/>
                        <a:cs typeface="+mn-cs"/>
                      </a:endParaRPr>
                    </a:p>
                    <a:p>
                      <a:pPr rtl="1"/>
                      <a:endParaRPr lang="ar-SA" sz="1800" b="1" kern="1200" dirty="0" smtClean="0">
                        <a:solidFill>
                          <a:schemeClr val="dk1"/>
                        </a:solidFill>
                        <a:latin typeface="+mn-lt"/>
                        <a:ea typeface="+mn-ea"/>
                        <a:cs typeface="+mn-cs"/>
                      </a:endParaRPr>
                    </a:p>
                    <a:p>
                      <a:pPr rtl="1"/>
                      <a:endParaRPr lang="ar-SA" sz="1800" b="1" kern="1200" dirty="0" smtClean="0">
                        <a:solidFill>
                          <a:schemeClr val="dk1"/>
                        </a:solidFill>
                        <a:latin typeface="+mn-lt"/>
                        <a:ea typeface="+mn-ea"/>
                        <a:cs typeface="+mn-cs"/>
                      </a:endParaRPr>
                    </a:p>
                    <a:p>
                      <a:pPr rtl="1"/>
                      <a:r>
                        <a:rPr lang="ar-SA" sz="1800" b="1" kern="1200" dirty="0" smtClean="0">
                          <a:solidFill>
                            <a:schemeClr val="dk1"/>
                          </a:solidFill>
                          <a:latin typeface="+mn-lt"/>
                          <a:ea typeface="+mn-ea"/>
                          <a:cs typeface="+mn-cs"/>
                        </a:rPr>
                        <a:t>رصيد منقول ( مدين )</a:t>
                      </a:r>
                    </a:p>
                  </a:txBody>
                  <a:tcPr/>
                </a:tc>
                <a:tc>
                  <a:txBody>
                    <a:bodyPr/>
                    <a:lstStyle/>
                    <a:p>
                      <a:pPr rtl="1"/>
                      <a:endParaRPr lang="ar-SA" dirty="0" smtClean="0"/>
                    </a:p>
                    <a:p>
                      <a:pPr rtl="1"/>
                      <a:endParaRPr lang="ar-SA" dirty="0" smtClean="0"/>
                    </a:p>
                    <a:p>
                      <a:pPr rtl="1"/>
                      <a:r>
                        <a:rPr lang="ar-SA" b="1" dirty="0" smtClean="0"/>
                        <a:t>20000</a:t>
                      </a:r>
                    </a:p>
                    <a:p>
                      <a:pPr rtl="1"/>
                      <a:r>
                        <a:rPr lang="ar-SA" dirty="0" smtClean="0"/>
                        <a:t>ـــــــــــــ</a:t>
                      </a:r>
                    </a:p>
                    <a:p>
                      <a:pPr rtl="1"/>
                      <a:r>
                        <a:rPr lang="ar-SA" b="1" dirty="0" smtClean="0"/>
                        <a:t>20000</a:t>
                      </a:r>
                    </a:p>
                    <a:p>
                      <a:pPr rtl="1"/>
                      <a:r>
                        <a:rPr lang="ar-SA" dirty="0" smtClean="0"/>
                        <a:t>=====</a:t>
                      </a:r>
                      <a:endParaRPr lang="ar-SA" dirty="0"/>
                    </a:p>
                  </a:txBody>
                  <a:tcPr/>
                </a:tc>
                <a:tc>
                  <a:txBody>
                    <a:bodyPr/>
                    <a:lstStyle/>
                    <a:p>
                      <a:pPr rtl="1"/>
                      <a:endParaRPr lang="ar-SA" dirty="0" smtClean="0"/>
                    </a:p>
                    <a:p>
                      <a:pPr rtl="1"/>
                      <a:endParaRPr lang="ar-SA" dirty="0" smtClean="0"/>
                    </a:p>
                    <a:p>
                      <a:pPr marL="0" algn="r" defTabSz="914400" rtl="1" eaLnBrk="1" latinLnBrk="0" hangingPunct="1"/>
                      <a:r>
                        <a:rPr lang="ar-SA" sz="1800" b="1" kern="1200" dirty="0" smtClean="0">
                          <a:solidFill>
                            <a:schemeClr val="dk1"/>
                          </a:solidFill>
                          <a:latin typeface="+mn-lt"/>
                          <a:ea typeface="+mn-ea"/>
                          <a:cs typeface="+mn-cs"/>
                        </a:rPr>
                        <a:t>رصيد مرحل</a:t>
                      </a:r>
                    </a:p>
                  </a:txBody>
                  <a:tcPr/>
                </a:tc>
              </a:tr>
            </a:tbl>
          </a:graphicData>
        </a:graphic>
      </p:graphicFrame>
    </p:spTree>
  </p:cSld>
  <p:clrMapOvr>
    <a:masterClrMapping/>
  </p:clrMapOvr>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4638"/>
            <a:ext cx="8229600" cy="439718"/>
          </a:xfrm>
        </p:spPr>
        <p:txBody>
          <a:bodyPr>
            <a:normAutofit/>
          </a:bodyPr>
          <a:lstStyle/>
          <a:p>
            <a:r>
              <a:rPr lang="ar-SA" sz="2000" b="1" dirty="0" smtClean="0"/>
              <a:t>حـ / دائنين – شركة النها</a:t>
            </a:r>
            <a:endParaRPr lang="ar-SA" sz="2000" b="1" dirty="0"/>
          </a:p>
        </p:txBody>
      </p:sp>
      <p:graphicFrame>
        <p:nvGraphicFramePr>
          <p:cNvPr id="4" name="عنصر نائب للمحتوى 3"/>
          <p:cNvGraphicFramePr>
            <a:graphicFrameLocks noGrp="1"/>
          </p:cNvGraphicFramePr>
          <p:nvPr>
            <p:ph idx="1"/>
          </p:nvPr>
        </p:nvGraphicFramePr>
        <p:xfrm>
          <a:off x="457200" y="785813"/>
          <a:ext cx="8229600" cy="2651760"/>
        </p:xfrm>
        <a:graphic>
          <a:graphicData uri="http://schemas.openxmlformats.org/drawingml/2006/table">
            <a:tbl>
              <a:tblPr rtl="1" firstRow="1" bandRow="1">
                <a:tableStyleId>{5C22544A-7EE6-4342-B048-85BDC9FD1C3A}</a:tableStyleId>
              </a:tblPr>
              <a:tblGrid>
                <a:gridCol w="1161868"/>
                <a:gridCol w="2570820"/>
                <a:gridCol w="1178558"/>
                <a:gridCol w="3318354"/>
              </a:tblGrid>
              <a:tr h="370840">
                <a:tc>
                  <a:txBody>
                    <a:bodyPr/>
                    <a:lstStyle/>
                    <a:p>
                      <a:pPr rtl="1"/>
                      <a:r>
                        <a:rPr lang="ar-SA" dirty="0" smtClean="0"/>
                        <a:t>مبلغ</a:t>
                      </a:r>
                      <a:r>
                        <a:rPr lang="ar-SA" baseline="0" dirty="0" smtClean="0"/>
                        <a:t> (مدين)</a:t>
                      </a:r>
                    </a:p>
                    <a:p>
                      <a:pPr algn="ctr" rtl="1"/>
                      <a:r>
                        <a:rPr lang="ar-SA" baseline="0" dirty="0" smtClean="0"/>
                        <a:t>منه</a:t>
                      </a:r>
                      <a:endParaRPr lang="ar-SA" dirty="0"/>
                    </a:p>
                  </a:txBody>
                  <a:tcPr/>
                </a:tc>
                <a:tc>
                  <a:txBody>
                    <a:bodyPr/>
                    <a:lstStyle/>
                    <a:p>
                      <a:pPr rtl="1"/>
                      <a:r>
                        <a:rPr lang="ar-SA" dirty="0" smtClean="0"/>
                        <a:t>البيـــــــــــــــــــــــــــــــــــــان</a:t>
                      </a:r>
                      <a:endParaRPr lang="ar-SA" dirty="0"/>
                    </a:p>
                  </a:txBody>
                  <a:tcPr/>
                </a:tc>
                <a:tc>
                  <a:txBody>
                    <a:bodyPr/>
                    <a:lstStyle/>
                    <a:p>
                      <a:pPr rtl="1"/>
                      <a:r>
                        <a:rPr lang="ar-SA" dirty="0" smtClean="0"/>
                        <a:t>مبلغ (دائن)</a:t>
                      </a:r>
                    </a:p>
                    <a:p>
                      <a:pPr algn="ctr" rtl="1"/>
                      <a:r>
                        <a:rPr lang="ar-SA" dirty="0" smtClean="0"/>
                        <a:t>له</a:t>
                      </a:r>
                      <a:endParaRPr lang="ar-SA" dirty="0"/>
                    </a:p>
                  </a:txBody>
                  <a:tcPr/>
                </a:tc>
                <a:tc>
                  <a:txBody>
                    <a:bodyPr/>
                    <a:lstStyle/>
                    <a:p>
                      <a:pPr rtl="1"/>
                      <a:r>
                        <a:rPr lang="ar-SA" dirty="0" smtClean="0"/>
                        <a:t>البيــــــــــــــــــــــــــــــــــــــان</a:t>
                      </a:r>
                      <a:endParaRPr lang="ar-SA" dirty="0"/>
                    </a:p>
                  </a:txBody>
                  <a:tcPr/>
                </a:tc>
              </a:tr>
              <a:tr h="370840">
                <a:tc>
                  <a:txBody>
                    <a:bodyPr/>
                    <a:lstStyle/>
                    <a:p>
                      <a:pPr rtl="1"/>
                      <a:endParaRPr lang="ar-SA" dirty="0" smtClean="0"/>
                    </a:p>
                    <a:p>
                      <a:pPr rtl="1"/>
                      <a:r>
                        <a:rPr lang="ar-SA" b="1" dirty="0" smtClean="0"/>
                        <a:t>10000</a:t>
                      </a:r>
                    </a:p>
                    <a:p>
                      <a:pPr rtl="1"/>
                      <a:r>
                        <a:rPr lang="ar-SA" dirty="0" smtClean="0"/>
                        <a:t>ــــــــــــــ</a:t>
                      </a:r>
                    </a:p>
                    <a:p>
                      <a:pPr rtl="1"/>
                      <a:r>
                        <a:rPr lang="ar-SA" b="1" dirty="0" smtClean="0"/>
                        <a:t>10000</a:t>
                      </a:r>
                    </a:p>
                    <a:p>
                      <a:pPr rtl="1"/>
                      <a:r>
                        <a:rPr lang="ar-SA" dirty="0" smtClean="0"/>
                        <a:t>=====</a:t>
                      </a:r>
                      <a:endParaRPr lang="ar-SA" dirty="0"/>
                    </a:p>
                  </a:txBody>
                  <a:tcPr/>
                </a:tc>
                <a:tc>
                  <a:txBody>
                    <a:bodyPr/>
                    <a:lstStyle/>
                    <a:p>
                      <a:pPr rtl="1"/>
                      <a:endParaRPr lang="ar-SA" dirty="0" smtClean="0"/>
                    </a:p>
                    <a:p>
                      <a:pPr rtl="1"/>
                      <a:r>
                        <a:rPr lang="ar-SA" b="1" dirty="0" smtClean="0"/>
                        <a:t>رصيد مرحل</a:t>
                      </a:r>
                      <a:endParaRPr lang="ar-SA" b="1" dirty="0"/>
                    </a:p>
                  </a:txBody>
                  <a:tcPr/>
                </a:tc>
                <a:tc>
                  <a:txBody>
                    <a:bodyPr/>
                    <a:lstStyle/>
                    <a:p>
                      <a:pPr rtl="1"/>
                      <a:r>
                        <a:rPr lang="ar-SA" b="1" dirty="0" smtClean="0"/>
                        <a:t>10000</a:t>
                      </a:r>
                    </a:p>
                    <a:p>
                      <a:pPr rtl="1"/>
                      <a:endParaRPr lang="ar-SA" dirty="0" smtClean="0"/>
                    </a:p>
                    <a:p>
                      <a:pPr rtl="1"/>
                      <a:r>
                        <a:rPr lang="ar-SA" dirty="0" smtClean="0"/>
                        <a:t>ـــــــــــــــ</a:t>
                      </a:r>
                    </a:p>
                    <a:p>
                      <a:pPr rtl="1"/>
                      <a:r>
                        <a:rPr lang="ar-SA" b="1" dirty="0" smtClean="0"/>
                        <a:t>10000</a:t>
                      </a:r>
                    </a:p>
                    <a:p>
                      <a:pPr rtl="1"/>
                      <a:r>
                        <a:rPr lang="ar-SA" dirty="0" smtClean="0"/>
                        <a:t>======</a:t>
                      </a:r>
                    </a:p>
                    <a:p>
                      <a:pPr rtl="1"/>
                      <a:r>
                        <a:rPr lang="ar-SA" b="1" dirty="0" smtClean="0"/>
                        <a:t>10000</a:t>
                      </a:r>
                    </a:p>
                    <a:p>
                      <a:pPr rtl="1"/>
                      <a:endParaRPr lang="ar-SA" dirty="0"/>
                    </a:p>
                  </a:txBody>
                  <a:tcPr/>
                </a:tc>
                <a:tc>
                  <a:txBody>
                    <a:bodyPr/>
                    <a:lstStyle/>
                    <a:p>
                      <a:pPr rtl="1"/>
                      <a:r>
                        <a:rPr lang="ar-SA" b="1" dirty="0" smtClean="0"/>
                        <a:t>حـ / الأراضي</a:t>
                      </a:r>
                    </a:p>
                    <a:p>
                      <a:pPr rtl="1"/>
                      <a:endParaRPr lang="ar-SA" dirty="0" smtClean="0"/>
                    </a:p>
                    <a:p>
                      <a:pPr rtl="1"/>
                      <a:endParaRPr lang="ar-SA" dirty="0" smtClean="0"/>
                    </a:p>
                    <a:p>
                      <a:pPr rtl="1"/>
                      <a:endParaRPr lang="ar-SA" dirty="0" smtClean="0"/>
                    </a:p>
                    <a:p>
                      <a:pPr rtl="1"/>
                      <a:endParaRPr lang="ar-SA" dirty="0" smtClean="0"/>
                    </a:p>
                    <a:p>
                      <a:pPr rtl="1"/>
                      <a:r>
                        <a:rPr lang="ar-SA" b="1" dirty="0" smtClean="0"/>
                        <a:t>رصيد مقول ( دائن )</a:t>
                      </a:r>
                    </a:p>
                    <a:p>
                      <a:pPr rtl="1"/>
                      <a:endParaRPr lang="ar-SA" dirty="0"/>
                    </a:p>
                  </a:txBody>
                  <a:tcPr/>
                </a:tc>
              </a:tr>
            </a:tbl>
          </a:graphicData>
        </a:graphic>
      </p:graphicFrame>
    </p:spTree>
  </p:cSld>
  <p:clrMapOvr>
    <a:masterClrMapping/>
  </p:clrMapOvr>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4638"/>
            <a:ext cx="8229600" cy="368280"/>
          </a:xfrm>
        </p:spPr>
        <p:txBody>
          <a:bodyPr>
            <a:noAutofit/>
          </a:bodyPr>
          <a:lstStyle/>
          <a:p>
            <a:r>
              <a:rPr lang="ar-SA" sz="2400" b="1" dirty="0" smtClean="0"/>
              <a:t>حـ / السيارات</a:t>
            </a:r>
            <a:endParaRPr lang="ar-SA" sz="2400" dirty="0"/>
          </a:p>
        </p:txBody>
      </p:sp>
      <p:graphicFrame>
        <p:nvGraphicFramePr>
          <p:cNvPr id="4" name="عنصر نائب للمحتوى 3"/>
          <p:cNvGraphicFramePr>
            <a:graphicFrameLocks noGrp="1"/>
          </p:cNvGraphicFramePr>
          <p:nvPr>
            <p:ph idx="1"/>
          </p:nvPr>
        </p:nvGraphicFramePr>
        <p:xfrm>
          <a:off x="500034" y="857232"/>
          <a:ext cx="8229600" cy="2377440"/>
        </p:xfrm>
        <a:graphic>
          <a:graphicData uri="http://schemas.openxmlformats.org/drawingml/2006/table">
            <a:tbl>
              <a:tblPr rtl="1" firstRow="1" bandRow="1">
                <a:tableStyleId>{5C22544A-7EE6-4342-B048-85BDC9FD1C3A}</a:tableStyleId>
              </a:tblPr>
              <a:tblGrid>
                <a:gridCol w="1269452"/>
                <a:gridCol w="2845348"/>
                <a:gridCol w="1474006"/>
                <a:gridCol w="2640794"/>
              </a:tblGrid>
              <a:tr h="370840">
                <a:tc>
                  <a:txBody>
                    <a:bodyPr/>
                    <a:lstStyle/>
                    <a:p>
                      <a:pPr rtl="1"/>
                      <a:r>
                        <a:rPr lang="ar-SA" dirty="0" smtClean="0"/>
                        <a:t>مبلغ (</a:t>
                      </a:r>
                      <a:r>
                        <a:rPr lang="ar-SA" baseline="0" dirty="0" smtClean="0"/>
                        <a:t> مدين )</a:t>
                      </a:r>
                    </a:p>
                    <a:p>
                      <a:pPr algn="ctr" rtl="1"/>
                      <a:r>
                        <a:rPr lang="ar-SA" baseline="0" dirty="0" smtClean="0"/>
                        <a:t>منه</a:t>
                      </a:r>
                      <a:endParaRPr lang="ar-SA" dirty="0"/>
                    </a:p>
                  </a:txBody>
                  <a:tcPr/>
                </a:tc>
                <a:tc>
                  <a:txBody>
                    <a:bodyPr/>
                    <a:lstStyle/>
                    <a:p>
                      <a:pPr algn="ctr" rtl="1"/>
                      <a:r>
                        <a:rPr lang="ar-SA" dirty="0" smtClean="0"/>
                        <a:t>البيــــــــــــــــــــــــــــــــــــــــان</a:t>
                      </a:r>
                      <a:endParaRPr lang="ar-SA" dirty="0"/>
                    </a:p>
                  </a:txBody>
                  <a:tcPr/>
                </a:tc>
                <a:tc>
                  <a:txBody>
                    <a:bodyPr/>
                    <a:lstStyle/>
                    <a:p>
                      <a:pPr rtl="1"/>
                      <a:r>
                        <a:rPr lang="ar-SA" dirty="0" smtClean="0"/>
                        <a:t>مبلغ ( دائن )</a:t>
                      </a:r>
                    </a:p>
                    <a:p>
                      <a:pPr algn="ctr" rtl="1"/>
                      <a:r>
                        <a:rPr lang="ar-SA" dirty="0" smtClean="0"/>
                        <a:t>له</a:t>
                      </a:r>
                      <a:endParaRPr lang="ar-SA" dirty="0"/>
                    </a:p>
                  </a:txBody>
                  <a:tcPr/>
                </a:tc>
                <a:tc>
                  <a:txBody>
                    <a:bodyPr/>
                    <a:lstStyle/>
                    <a:p>
                      <a:pPr algn="ctr" rtl="1"/>
                      <a:r>
                        <a:rPr lang="ar-SA" dirty="0" smtClean="0"/>
                        <a:t>البيــــــــــــــــــــــــــــــــــــــــان</a:t>
                      </a:r>
                      <a:endParaRPr lang="ar-SA" dirty="0"/>
                    </a:p>
                  </a:txBody>
                  <a:tcPr/>
                </a:tc>
              </a:tr>
              <a:tr h="370840">
                <a:tc>
                  <a:txBody>
                    <a:bodyPr/>
                    <a:lstStyle/>
                    <a:p>
                      <a:pPr rtl="1"/>
                      <a:r>
                        <a:rPr lang="ar-SA" b="1" dirty="0" smtClean="0"/>
                        <a:t>15000</a:t>
                      </a:r>
                    </a:p>
                    <a:p>
                      <a:pPr rtl="1"/>
                      <a:endParaRPr lang="ar-SA" dirty="0" smtClean="0"/>
                    </a:p>
                    <a:p>
                      <a:pPr rtl="1"/>
                      <a:r>
                        <a:rPr lang="ar-SA" dirty="0" smtClean="0"/>
                        <a:t>ــــــــــــــــ</a:t>
                      </a:r>
                    </a:p>
                    <a:p>
                      <a:pPr rtl="1"/>
                      <a:r>
                        <a:rPr lang="ar-SA" b="1" dirty="0" smtClean="0"/>
                        <a:t>15000</a:t>
                      </a:r>
                    </a:p>
                    <a:p>
                      <a:pPr rtl="1"/>
                      <a:r>
                        <a:rPr lang="ar-SA" dirty="0" smtClean="0"/>
                        <a:t>======</a:t>
                      </a:r>
                    </a:p>
                    <a:p>
                      <a:pPr rtl="1"/>
                      <a:r>
                        <a:rPr lang="ar-SA" b="1" dirty="0" smtClean="0"/>
                        <a:t>15000</a:t>
                      </a:r>
                      <a:endParaRPr lang="ar-SA" b="1" dirty="0"/>
                    </a:p>
                  </a:txBody>
                  <a:tcPr/>
                </a:tc>
                <a:tc>
                  <a:txBody>
                    <a:bodyPr/>
                    <a:lstStyle/>
                    <a:p>
                      <a:pPr rtl="1"/>
                      <a:r>
                        <a:rPr lang="ar-SA" b="1" dirty="0" smtClean="0"/>
                        <a:t>حـ / البنك</a:t>
                      </a:r>
                    </a:p>
                    <a:p>
                      <a:pPr rtl="1"/>
                      <a:endParaRPr lang="ar-SA" dirty="0" smtClean="0"/>
                    </a:p>
                    <a:p>
                      <a:pPr rtl="1"/>
                      <a:endParaRPr lang="ar-SA" dirty="0" smtClean="0"/>
                    </a:p>
                    <a:p>
                      <a:pPr rtl="1"/>
                      <a:endParaRPr lang="ar-SA" dirty="0" smtClean="0"/>
                    </a:p>
                    <a:p>
                      <a:pPr rtl="1"/>
                      <a:endParaRPr lang="ar-SA" dirty="0" smtClean="0"/>
                    </a:p>
                    <a:p>
                      <a:pPr rtl="1"/>
                      <a:r>
                        <a:rPr lang="ar-SA" b="1" dirty="0" smtClean="0"/>
                        <a:t>رصيد منقول ( مدين )</a:t>
                      </a:r>
                      <a:endParaRPr lang="ar-SA" b="1" dirty="0"/>
                    </a:p>
                  </a:txBody>
                  <a:tcPr/>
                </a:tc>
                <a:tc>
                  <a:txBody>
                    <a:bodyPr/>
                    <a:lstStyle/>
                    <a:p>
                      <a:pPr rtl="1"/>
                      <a:endParaRPr lang="ar-SA" dirty="0" smtClean="0"/>
                    </a:p>
                    <a:p>
                      <a:pPr rtl="1"/>
                      <a:r>
                        <a:rPr lang="ar-SA" b="1" dirty="0" smtClean="0"/>
                        <a:t>15000</a:t>
                      </a:r>
                    </a:p>
                    <a:p>
                      <a:pPr rtl="1"/>
                      <a:r>
                        <a:rPr lang="ar-SA" dirty="0" smtClean="0"/>
                        <a:t>ـــــــــــــــ</a:t>
                      </a:r>
                    </a:p>
                    <a:p>
                      <a:pPr rtl="1"/>
                      <a:r>
                        <a:rPr lang="ar-SA" b="1" dirty="0" smtClean="0"/>
                        <a:t>15000</a:t>
                      </a:r>
                    </a:p>
                    <a:p>
                      <a:pPr rtl="1"/>
                      <a:r>
                        <a:rPr lang="ar-SA" dirty="0" smtClean="0"/>
                        <a:t>======</a:t>
                      </a:r>
                      <a:endParaRPr lang="ar-SA" dirty="0"/>
                    </a:p>
                  </a:txBody>
                  <a:tcPr/>
                </a:tc>
                <a:tc>
                  <a:txBody>
                    <a:bodyPr/>
                    <a:lstStyle/>
                    <a:p>
                      <a:pPr rtl="1"/>
                      <a:endParaRPr lang="ar-SA" dirty="0" smtClean="0"/>
                    </a:p>
                    <a:p>
                      <a:pPr rtl="1"/>
                      <a:r>
                        <a:rPr lang="ar-SA" b="1" dirty="0" smtClean="0"/>
                        <a:t>رصيد مرحل</a:t>
                      </a:r>
                      <a:endParaRPr lang="ar-SA" b="1" dirty="0"/>
                    </a:p>
                  </a:txBody>
                  <a:tcPr/>
                </a:tc>
              </a:tr>
            </a:tbl>
          </a:graphicData>
        </a:graphic>
      </p:graphicFrame>
    </p:spTree>
  </p:cSld>
  <p:clrMapOvr>
    <a:masterClrMapping/>
  </p:clrMapOvr>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4638"/>
            <a:ext cx="8229600" cy="45719"/>
          </a:xfrm>
        </p:spPr>
        <p:txBody>
          <a:bodyPr>
            <a:normAutofit fontScale="90000"/>
          </a:bodyPr>
          <a:lstStyle/>
          <a:p>
            <a:endParaRPr lang="ar-SA" sz="800" dirty="0"/>
          </a:p>
        </p:txBody>
      </p:sp>
      <p:sp>
        <p:nvSpPr>
          <p:cNvPr id="3" name="عنصر نائب للمحتوى 2"/>
          <p:cNvSpPr>
            <a:spLocks noGrp="1"/>
          </p:cNvSpPr>
          <p:nvPr>
            <p:ph idx="1"/>
          </p:nvPr>
        </p:nvSpPr>
        <p:spPr>
          <a:xfrm>
            <a:off x="500034" y="428604"/>
            <a:ext cx="8229600" cy="5715039"/>
          </a:xfrm>
        </p:spPr>
        <p:txBody>
          <a:bodyPr>
            <a:normAutofit fontScale="92500" lnSpcReduction="10000"/>
          </a:bodyPr>
          <a:lstStyle/>
          <a:p>
            <a:pPr algn="just">
              <a:buNone/>
            </a:pPr>
            <a:r>
              <a:rPr lang="ar-SA" dirty="0" smtClean="0"/>
              <a:t>   </a:t>
            </a:r>
            <a:r>
              <a:rPr lang="ar-SA" sz="2000" b="1" dirty="0" smtClean="0"/>
              <a:t>ويلاحظ أنه تم ترحيل كل طرف من أطراف القيد المحاسبي إلى الحساب المقابل له وفي نفس الجانب ( المدين أو الدائن ) الذي ظهر به في القيد المحاسبي0</a:t>
            </a:r>
          </a:p>
          <a:p>
            <a:pPr algn="just">
              <a:buNone/>
            </a:pPr>
            <a:r>
              <a:rPr lang="ar-SA" sz="2000" b="1" u="sng" dirty="0" smtClean="0"/>
              <a:t>ترصيد الحسابات</a:t>
            </a:r>
            <a:r>
              <a:rPr lang="ar-SA" sz="2400" b="1" dirty="0" smtClean="0"/>
              <a:t>:</a:t>
            </a:r>
          </a:p>
          <a:p>
            <a:pPr algn="just">
              <a:buNone/>
            </a:pPr>
            <a:r>
              <a:rPr lang="ar-SA" sz="2400" b="1" dirty="0" smtClean="0"/>
              <a:t>     </a:t>
            </a:r>
            <a:r>
              <a:rPr lang="ar-SA" sz="2000" b="1" dirty="0" smtClean="0"/>
              <a:t>عقب ترحيل كل أطراف القيود المحاسبية والتي تم إثباتها في دفتر اليومية على حسابات الأستاذ المقابلة لها ، نبدأ في ترصيد هذه الحسابات للتعرف على طبيعة رصيدها (مدين أو دائن) وتحديد موقف الحساب بالنسبة للوحدة الإقتصادية0</a:t>
            </a:r>
          </a:p>
          <a:p>
            <a:pPr algn="just">
              <a:buNone/>
            </a:pPr>
            <a:r>
              <a:rPr lang="ar-SA" sz="2400" b="1" dirty="0" smtClean="0"/>
              <a:t>ويتم ترصيد حسابات الأستاذ من خلال الخطوات التالية:</a:t>
            </a:r>
          </a:p>
          <a:p>
            <a:pPr algn="just">
              <a:buNone/>
            </a:pPr>
            <a:r>
              <a:rPr lang="ar-SA" sz="2400" b="1" dirty="0" smtClean="0"/>
              <a:t>1- نبدأ بجمع الجانب الأكبر من جانبي الحساب </a:t>
            </a:r>
            <a:r>
              <a:rPr lang="ar-SA" sz="2400" b="1" dirty="0" err="1" smtClean="0"/>
              <a:t>و</a:t>
            </a:r>
            <a:r>
              <a:rPr lang="ar-SA" sz="2400" b="1" dirty="0" smtClean="0"/>
              <a:t> تثبت قيمة المجموع بعلوها خط وأسفلها خطان0</a:t>
            </a:r>
          </a:p>
          <a:p>
            <a:pPr algn="just">
              <a:buNone/>
            </a:pPr>
            <a:r>
              <a:rPr lang="ar-SA" sz="2400" b="1" dirty="0" smtClean="0"/>
              <a:t>2- يتم نقل هذا المجموع إلى الجانب الآخر من الحساب ويتم إثباته على أن يعلوه أيضا خط وأسفله خطان في نفس مستوى مجموع الجانب الأكبر0</a:t>
            </a:r>
          </a:p>
          <a:p>
            <a:pPr algn="just">
              <a:buNone/>
            </a:pPr>
            <a:r>
              <a:rPr lang="ar-SA" sz="2400" b="1" dirty="0" smtClean="0"/>
              <a:t>3- الفرق بين الجانبين يمثل رصيد مرحل يظهر في الجانب الأقل (كمتمم حسابي لكلا جانبي الحساب )0</a:t>
            </a:r>
          </a:p>
          <a:p>
            <a:pPr algn="just">
              <a:buNone/>
            </a:pPr>
            <a:r>
              <a:rPr lang="ar-SA" sz="2400" b="1" dirty="0" smtClean="0"/>
              <a:t>4- لتحديد طبيعة الرصيد (مدين أو دائن) ينقل إلى الجانب من الحساب أسفل المجموع كرصيد منقول ، فإذا ظهر الجانب المدين فهو رصيد مدين وإذا ظهر في الجانب الدائن فهو رصيد دائن0</a:t>
            </a:r>
          </a:p>
          <a:p>
            <a:pPr algn="just">
              <a:buNone/>
            </a:pPr>
            <a:endParaRPr lang="ar-SA" sz="2400" b="1" dirty="0" smtClean="0"/>
          </a:p>
          <a:p>
            <a:pPr algn="just">
              <a:buNone/>
            </a:pPr>
            <a:endParaRPr lang="ar-SA" sz="2400" b="1" dirty="0"/>
          </a:p>
        </p:txBody>
      </p:sp>
    </p:spTree>
  </p:cSld>
  <p:clrMapOvr>
    <a:masterClrMapping/>
  </p:clrMapOvr>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4638"/>
            <a:ext cx="8229600" cy="368280"/>
          </a:xfrm>
        </p:spPr>
        <p:txBody>
          <a:bodyPr>
            <a:noAutofit/>
          </a:bodyPr>
          <a:lstStyle/>
          <a:p>
            <a:pPr algn="r"/>
            <a:r>
              <a:rPr lang="ar-SA" sz="2000" b="1" u="sng" dirty="0" smtClean="0"/>
              <a:t>تمرين (1) للمراجعة</a:t>
            </a:r>
            <a:r>
              <a:rPr lang="ar-SA" sz="2000" b="1" dirty="0" smtClean="0"/>
              <a:t>:</a:t>
            </a:r>
            <a:endParaRPr lang="ar-SA" sz="2000" b="1" dirty="0"/>
          </a:p>
        </p:txBody>
      </p:sp>
      <p:sp>
        <p:nvSpPr>
          <p:cNvPr id="3" name="عنصر نائب للمحتوى 2"/>
          <p:cNvSpPr>
            <a:spLocks noGrp="1"/>
          </p:cNvSpPr>
          <p:nvPr>
            <p:ph idx="1"/>
          </p:nvPr>
        </p:nvSpPr>
        <p:spPr>
          <a:xfrm>
            <a:off x="1500166" y="714356"/>
            <a:ext cx="7372344" cy="5715040"/>
          </a:xfrm>
        </p:spPr>
        <p:txBody>
          <a:bodyPr>
            <a:normAutofit fontScale="85000" lnSpcReduction="20000"/>
          </a:bodyPr>
          <a:lstStyle/>
          <a:p>
            <a:pPr>
              <a:buNone/>
            </a:pPr>
            <a:r>
              <a:rPr lang="ar-SA" dirty="0" smtClean="0"/>
              <a:t>   </a:t>
            </a:r>
            <a:r>
              <a:rPr lang="ar-SA" sz="2000" b="1" dirty="0" smtClean="0"/>
              <a:t>تم تأسيس منشأة الهدير لتجارة الأدوات الحديثة في أول يوليو 2001 بهدف تقديم خدمات الخراطـــة للغير، وقد أتمت المنشأة العمليات التالية :-</a:t>
            </a:r>
          </a:p>
          <a:p>
            <a:pPr>
              <a:buNone/>
            </a:pPr>
            <a:r>
              <a:rPr lang="ar-SA" sz="2000" b="1" dirty="0" smtClean="0"/>
              <a:t>** في 7/1 قامت هدير بفتح حساب في البنك باسم المنشأة و أودعت فيه مبلغ 50000ج0</a:t>
            </a:r>
          </a:p>
          <a:p>
            <a:pPr algn="just">
              <a:buNone/>
            </a:pPr>
            <a:r>
              <a:rPr lang="ar-SA" sz="2000" b="1" dirty="0" smtClean="0"/>
              <a:t>** في 7/2 تم شـراء مبني مقـام على جـزء من قطعــة أرض كبيرة لغـــــــرض إقامــة المنشــــــأة مقـابل 30000ج منها 20000ج مقابل الأرض والباقي ثمنا للمبني ، وقـد سـددت هـدير 1500ج مــن الثمن بشيك وقدمت كمبيالة بباقي القيمة تستحق بعد ثلاثة أشهر0</a:t>
            </a:r>
          </a:p>
          <a:p>
            <a:pPr algn="just">
              <a:buNone/>
            </a:pPr>
            <a:r>
              <a:rPr lang="ar-SA" sz="2000" b="1" dirty="0" smtClean="0"/>
              <a:t>** في 7/5 أشترت المنشــأة آلات ثمنها 10000ج ، وسـددت 7000ج من الثمن بشيك على أن يســـدد</a:t>
            </a:r>
          </a:p>
          <a:p>
            <a:pPr algn="just">
              <a:buNone/>
            </a:pPr>
            <a:r>
              <a:rPr lang="ar-SA" sz="2000" b="1" dirty="0" smtClean="0"/>
              <a:t>             الباقي خلال شهر للشركة الهندسية0</a:t>
            </a:r>
          </a:p>
          <a:p>
            <a:pPr algn="just">
              <a:buNone/>
            </a:pPr>
            <a:r>
              <a:rPr lang="ar-SA" sz="2000" b="1" dirty="0" smtClean="0"/>
              <a:t>** في 7/10 تم شـراء مكاتب ومقاعـــــد وأجهــزة تكييف لتأثيث المنشـأة مقـابل مبلغ 15000ج وسـدد </a:t>
            </a:r>
          </a:p>
          <a:p>
            <a:pPr algn="just">
              <a:buNone/>
            </a:pPr>
            <a:r>
              <a:rPr lang="ar-SA" sz="2000" b="1" dirty="0" smtClean="0"/>
              <a:t>             الثمن بشيك0</a:t>
            </a:r>
          </a:p>
          <a:p>
            <a:pPr algn="just">
              <a:buNone/>
            </a:pPr>
            <a:r>
              <a:rPr lang="ar-SA" sz="2000" b="1" dirty="0" smtClean="0"/>
              <a:t>** في 7/20 باعـت المنشــأة نصف قطعــة الأرض إلى مصنـع الشـرق لزيادتـه عـن حاجتهـــــــــــا بثمن  </a:t>
            </a:r>
          </a:p>
          <a:p>
            <a:pPr algn="just">
              <a:buNone/>
            </a:pPr>
            <a:r>
              <a:rPr lang="ar-SA" sz="2000" b="1" dirty="0" smtClean="0"/>
              <a:t>               التكلفــــة والجـزء المبــاع من قطعـــة الأرض لا يوجــد عليه أيه مبانــي ، وقـد تم تحصــيل                     </a:t>
            </a:r>
          </a:p>
          <a:p>
            <a:pPr algn="just">
              <a:buNone/>
            </a:pPr>
            <a:r>
              <a:rPr lang="ar-SA" sz="2000" b="1" dirty="0" smtClean="0"/>
              <a:t>               7000ج من ثمـن البيع أودعـت بالبنك وتعهــد المشــتري بســــداد الباقي في بحـر خمســـة </a:t>
            </a:r>
          </a:p>
          <a:p>
            <a:pPr algn="just">
              <a:buNone/>
            </a:pPr>
            <a:r>
              <a:rPr lang="ar-SA" sz="2000" b="1" dirty="0" smtClean="0"/>
              <a:t>               عشر يوما0   </a:t>
            </a:r>
          </a:p>
          <a:p>
            <a:pPr algn="just">
              <a:buNone/>
            </a:pPr>
            <a:r>
              <a:rPr lang="ar-SA" sz="2000" b="1" dirty="0" smtClean="0"/>
              <a:t>** في 7/25 سددت المنشأة مبلغ 2000ج إلى الشركة الهندسية بشيك0</a:t>
            </a:r>
          </a:p>
          <a:p>
            <a:pPr algn="just">
              <a:buNone/>
            </a:pPr>
            <a:r>
              <a:rPr lang="ar-SA" sz="2000" b="1" dirty="0" smtClean="0"/>
              <a:t>** في 7/31 حصلت المنشأة مبلغ 1000ج من أصل المبلغ المستحق على مصنع الشــــــــرق وتم إيداع </a:t>
            </a:r>
          </a:p>
          <a:p>
            <a:pPr algn="just">
              <a:buNone/>
            </a:pPr>
            <a:r>
              <a:rPr lang="ar-SA" sz="2000" b="1" dirty="0" smtClean="0"/>
              <a:t>                المبلغ في البنك0</a:t>
            </a:r>
          </a:p>
          <a:p>
            <a:pPr algn="just">
              <a:buNone/>
            </a:pPr>
            <a:r>
              <a:rPr lang="ar-SA" sz="2000" b="1" dirty="0" smtClean="0"/>
              <a:t>المطلوب :-</a:t>
            </a:r>
          </a:p>
          <a:p>
            <a:pPr algn="just">
              <a:buNone/>
            </a:pPr>
            <a:r>
              <a:rPr lang="ar-SA" sz="2000" b="1" dirty="0" smtClean="0"/>
              <a:t>           - قيود اليومية اللازمة إثبات ما تقدم0</a:t>
            </a:r>
          </a:p>
          <a:p>
            <a:pPr algn="just">
              <a:buNone/>
            </a:pPr>
            <a:r>
              <a:rPr lang="ar-SA" sz="2000" b="1" dirty="0" smtClean="0"/>
              <a:t>           - الترحيل لدفتر الأستاذ 0</a:t>
            </a:r>
            <a:endParaRPr lang="ar-SA" sz="2000" b="1" dirty="0"/>
          </a:p>
        </p:txBody>
      </p:sp>
    </p:spTree>
  </p:cSld>
  <p:clrMapOvr>
    <a:masterClrMapping/>
  </p:clrMapOvr>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0"/>
            <a:ext cx="8229600" cy="857232"/>
          </a:xfrm>
        </p:spPr>
        <p:txBody>
          <a:bodyPr>
            <a:normAutofit fontScale="90000"/>
          </a:bodyPr>
          <a:lstStyle/>
          <a:p>
            <a:r>
              <a:rPr lang="ar-SA" sz="2700" b="1" dirty="0" smtClean="0"/>
              <a:t/>
            </a:r>
            <a:br>
              <a:rPr lang="ar-SA" sz="2700" b="1" dirty="0" smtClean="0"/>
            </a:br>
            <a:r>
              <a:rPr lang="ar-SA" sz="2700" b="1" dirty="0" smtClean="0"/>
              <a:t/>
            </a:r>
            <a:br>
              <a:rPr lang="ar-SA" sz="2700" b="1" dirty="0" smtClean="0"/>
            </a:br>
            <a:r>
              <a:rPr lang="ar-SA" sz="2700" b="1" dirty="0" smtClean="0"/>
              <a:t/>
            </a:r>
            <a:br>
              <a:rPr lang="ar-SA" sz="2700" b="1" dirty="0" smtClean="0"/>
            </a:br>
            <a:r>
              <a:rPr lang="ar-SA" sz="2700" b="1" dirty="0" smtClean="0"/>
              <a:t/>
            </a:r>
            <a:br>
              <a:rPr lang="ar-SA" sz="2700" b="1" dirty="0" smtClean="0"/>
            </a:br>
            <a:r>
              <a:rPr lang="ar-SA" sz="2700" b="1" dirty="0" smtClean="0"/>
              <a:t/>
            </a:r>
            <a:br>
              <a:rPr lang="ar-SA" sz="2700" b="1" dirty="0" smtClean="0"/>
            </a:br>
            <a:r>
              <a:rPr lang="ar-SA" sz="2700" b="1" dirty="0" smtClean="0"/>
              <a:t>الأسبوع الرابع</a:t>
            </a:r>
            <a:br>
              <a:rPr lang="ar-SA" sz="2700" b="1" dirty="0" smtClean="0"/>
            </a:br>
            <a:r>
              <a:rPr lang="ar-SA" sz="2700" b="1" dirty="0" smtClean="0"/>
              <a:t>الفصل الرابع</a:t>
            </a:r>
            <a:br>
              <a:rPr lang="ar-SA" sz="2700" b="1" dirty="0" smtClean="0"/>
            </a:br>
            <a:r>
              <a:rPr lang="ar-SA" sz="2700" b="1" u="sng" dirty="0" smtClean="0"/>
              <a:t>العمليات المالية بالمنشأة</a:t>
            </a:r>
            <a:r>
              <a:rPr lang="ar-SA" sz="2700" b="1" dirty="0" smtClean="0"/>
              <a:t/>
            </a:r>
            <a:br>
              <a:rPr lang="ar-SA" sz="2700" b="1" dirty="0" smtClean="0"/>
            </a:br>
            <a:r>
              <a:rPr lang="ar-SA" sz="2700" b="1" dirty="0" smtClean="0"/>
              <a:t/>
            </a:r>
            <a:br>
              <a:rPr lang="ar-SA" sz="2700" b="1" dirty="0" smtClean="0"/>
            </a:br>
            <a:r>
              <a:rPr lang="ar-SA" dirty="0" smtClean="0"/>
              <a:t/>
            </a:r>
            <a:br>
              <a:rPr lang="ar-SA" dirty="0" smtClean="0"/>
            </a:br>
            <a:endParaRPr lang="ar-SA" dirty="0"/>
          </a:p>
        </p:txBody>
      </p:sp>
      <p:sp>
        <p:nvSpPr>
          <p:cNvPr id="3" name="عنصر نائب للمحتوى 2"/>
          <p:cNvSpPr>
            <a:spLocks noGrp="1"/>
          </p:cNvSpPr>
          <p:nvPr>
            <p:ph idx="1"/>
          </p:nvPr>
        </p:nvSpPr>
        <p:spPr>
          <a:xfrm>
            <a:off x="500034" y="1500174"/>
            <a:ext cx="8229600" cy="4840303"/>
          </a:xfrm>
        </p:spPr>
        <p:txBody>
          <a:bodyPr/>
          <a:lstStyle/>
          <a:p>
            <a:pPr>
              <a:buNone/>
            </a:pPr>
            <a:r>
              <a:rPr lang="ar-SA" dirty="0" smtClean="0"/>
              <a:t>1</a:t>
            </a:r>
            <a:r>
              <a:rPr lang="ar-SA" sz="2400" b="1" dirty="0" smtClean="0"/>
              <a:t>- عمليات رأس المال0</a:t>
            </a:r>
          </a:p>
          <a:p>
            <a:pPr>
              <a:buNone/>
            </a:pPr>
            <a:r>
              <a:rPr lang="ar-SA" sz="2400" b="1" dirty="0" smtClean="0"/>
              <a:t>2- عمليات الشراء0</a:t>
            </a:r>
          </a:p>
          <a:p>
            <a:pPr>
              <a:buNone/>
            </a:pPr>
            <a:r>
              <a:rPr lang="ar-SA" sz="2400" b="1" dirty="0" smtClean="0"/>
              <a:t>3- عمليات البيع0</a:t>
            </a:r>
          </a:p>
          <a:p>
            <a:pPr>
              <a:buNone/>
            </a:pPr>
            <a:r>
              <a:rPr lang="ar-SA" sz="2400" b="1" dirty="0" smtClean="0"/>
              <a:t>4- عمليات الأصول الثابتة0</a:t>
            </a:r>
          </a:p>
          <a:p>
            <a:pPr>
              <a:buNone/>
            </a:pPr>
            <a:r>
              <a:rPr lang="ar-SA" sz="2400" b="1" dirty="0" smtClean="0"/>
              <a:t>5- عمليات المصروفات0</a:t>
            </a:r>
          </a:p>
          <a:p>
            <a:pPr>
              <a:buNone/>
            </a:pPr>
            <a:r>
              <a:rPr lang="ar-SA" sz="2400" b="1" dirty="0" smtClean="0"/>
              <a:t>6- عمليات الإيرادات0</a:t>
            </a:r>
          </a:p>
          <a:p>
            <a:pPr>
              <a:buNone/>
            </a:pPr>
            <a:r>
              <a:rPr lang="ar-SA" sz="2400" b="1" dirty="0" smtClean="0"/>
              <a:t>7- عمليات التأمينات المستردة وغير المستردة0</a:t>
            </a:r>
          </a:p>
          <a:p>
            <a:pPr>
              <a:buNone/>
            </a:pPr>
            <a:r>
              <a:rPr lang="ar-SA" sz="2400" b="1" dirty="0" smtClean="0"/>
              <a:t>8- عمليات تحصيل الديون0</a:t>
            </a:r>
          </a:p>
          <a:p>
            <a:pPr>
              <a:buNone/>
            </a:pPr>
            <a:endParaRPr lang="ar-SA" sz="2400" b="1" dirty="0" smtClean="0"/>
          </a:p>
          <a:p>
            <a:pPr>
              <a:buNone/>
            </a:pPr>
            <a:endParaRPr lang="ar-SA" sz="2400" b="1" dirty="0" smtClean="0"/>
          </a:p>
          <a:p>
            <a:pPr>
              <a:buNone/>
            </a:pPr>
            <a:endParaRPr lang="ar-SA" sz="2400" b="1" dirty="0" smtClean="0"/>
          </a:p>
          <a:p>
            <a:pPr>
              <a:buNone/>
            </a:pPr>
            <a:endParaRPr lang="ar-SA" sz="2400" b="1" dirty="0" smtClean="0"/>
          </a:p>
          <a:p>
            <a:pPr>
              <a:buNone/>
            </a:pPr>
            <a:endParaRPr lang="ar-SA" sz="2400" b="1" dirty="0" smtClean="0"/>
          </a:p>
          <a:p>
            <a:pPr>
              <a:buNone/>
            </a:pPr>
            <a:endParaRPr lang="ar-SA" sz="2400" b="1" dirty="0" smtClean="0"/>
          </a:p>
          <a:p>
            <a:pPr>
              <a:buNone/>
            </a:pPr>
            <a:endParaRPr lang="ar-SA" sz="2400" b="1" dirty="0" smtClean="0"/>
          </a:p>
          <a:p>
            <a:pPr>
              <a:buNone/>
            </a:pPr>
            <a:endParaRPr lang="ar-SA" sz="2400" b="1" dirty="0" smtClean="0"/>
          </a:p>
          <a:p>
            <a:pPr>
              <a:buNone/>
            </a:pPr>
            <a:endParaRPr lang="ar-SA" sz="2400" b="1" dirty="0" smtClean="0"/>
          </a:p>
          <a:p>
            <a:pPr>
              <a:buNone/>
            </a:pPr>
            <a:endParaRPr lang="ar-SA" sz="2400" b="1" dirty="0" smtClean="0"/>
          </a:p>
          <a:p>
            <a:pPr>
              <a:buNone/>
            </a:pPr>
            <a:endParaRPr lang="ar-SA" sz="2400" b="1" dirty="0"/>
          </a:p>
        </p:txBody>
      </p:sp>
    </p:spTree>
  </p:cSld>
  <p:clrMapOvr>
    <a:masterClrMapping/>
  </p:clrMapOvr>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4638"/>
            <a:ext cx="8229600" cy="511156"/>
          </a:xfrm>
        </p:spPr>
        <p:txBody>
          <a:bodyPr>
            <a:normAutofit/>
          </a:bodyPr>
          <a:lstStyle/>
          <a:p>
            <a:pPr algn="r"/>
            <a:r>
              <a:rPr lang="ar-SA" sz="2000" b="1" dirty="0" smtClean="0"/>
              <a:t>أولا : </a:t>
            </a:r>
            <a:r>
              <a:rPr lang="ar-SA" sz="2000" b="1" u="sng" dirty="0" smtClean="0"/>
              <a:t>عمليات رأس المال</a:t>
            </a:r>
            <a:r>
              <a:rPr lang="ar-SA" sz="2000" b="1" dirty="0" smtClean="0"/>
              <a:t> :</a:t>
            </a:r>
            <a:endParaRPr lang="ar-SA" sz="2000" b="1" dirty="0"/>
          </a:p>
        </p:txBody>
      </p:sp>
      <p:sp>
        <p:nvSpPr>
          <p:cNvPr id="3" name="عنصر نائب للمحتوى 2"/>
          <p:cNvSpPr>
            <a:spLocks noGrp="1"/>
          </p:cNvSpPr>
          <p:nvPr>
            <p:ph idx="1"/>
          </p:nvPr>
        </p:nvSpPr>
        <p:spPr>
          <a:xfrm>
            <a:off x="457200" y="785794"/>
            <a:ext cx="8229600" cy="5857916"/>
          </a:xfrm>
        </p:spPr>
        <p:txBody>
          <a:bodyPr>
            <a:normAutofit/>
          </a:bodyPr>
          <a:lstStyle/>
          <a:p>
            <a:pPr>
              <a:buNone/>
            </a:pPr>
            <a:r>
              <a:rPr lang="ar-SA" sz="2300" b="1" dirty="0" smtClean="0"/>
              <a:t>      </a:t>
            </a:r>
            <a:r>
              <a:rPr lang="ar-SA" sz="1900" b="1" dirty="0" smtClean="0"/>
              <a:t>تعامل المحاسبة المشروع على أنه وحدة إقتصادية لها شخصية وكيان مستقل عن شخصية صاحبه أو أصحابه وعلى ذلك فإن رأس المال المستثمر في المشروع يعتبر بمثابة دين أو التزام على المشروع لأصحابه0</a:t>
            </a:r>
          </a:p>
          <a:p>
            <a:pPr>
              <a:buNone/>
            </a:pPr>
            <a:r>
              <a:rPr lang="ar-SA" sz="2600" b="1" dirty="0" smtClean="0"/>
              <a:t>1</a:t>
            </a:r>
            <a:r>
              <a:rPr lang="ar-SA" sz="1900" b="1" dirty="0" smtClean="0"/>
              <a:t>- </a:t>
            </a:r>
            <a:r>
              <a:rPr lang="ar-SA" sz="1900" b="1" u="sng" dirty="0" smtClean="0"/>
              <a:t>صور تقديم رأس المال</a:t>
            </a:r>
            <a:r>
              <a:rPr lang="ar-SA" sz="1900" b="1" dirty="0" smtClean="0"/>
              <a:t>:</a:t>
            </a:r>
          </a:p>
          <a:p>
            <a:pPr>
              <a:buNone/>
            </a:pPr>
            <a:r>
              <a:rPr lang="ar-SA" sz="1900" b="1" dirty="0" smtClean="0"/>
              <a:t>     أ – </a:t>
            </a:r>
            <a:r>
              <a:rPr lang="ar-SA" sz="1900" b="1" i="1" dirty="0" smtClean="0"/>
              <a:t>إيداع قيمة رأس المال كله في خزينة المشروع</a:t>
            </a:r>
            <a:r>
              <a:rPr lang="ar-SA" sz="1900" b="1" dirty="0" smtClean="0"/>
              <a:t>:</a:t>
            </a:r>
          </a:p>
          <a:p>
            <a:pPr>
              <a:buNone/>
            </a:pPr>
            <a:r>
              <a:rPr lang="ar-SA" sz="1900" b="1" dirty="0" smtClean="0"/>
              <a:t>          </a:t>
            </a:r>
            <a:r>
              <a:rPr lang="ar-SA" sz="1900" u="sng" dirty="0" smtClean="0"/>
              <a:t>يكون القيد المحاسبي كالآتي</a:t>
            </a:r>
            <a:r>
              <a:rPr lang="ar-SA" sz="1900" b="1" dirty="0" smtClean="0"/>
              <a:t>:</a:t>
            </a:r>
          </a:p>
          <a:p>
            <a:pPr>
              <a:buNone/>
            </a:pPr>
            <a:r>
              <a:rPr lang="ar-SA" sz="1900" b="1" dirty="0" smtClean="0"/>
              <a:t>           من حـ / الصندوق </a:t>
            </a:r>
            <a:r>
              <a:rPr lang="ar-SA" sz="1900" dirty="0" smtClean="0"/>
              <a:t>(الخزينة)</a:t>
            </a:r>
          </a:p>
          <a:p>
            <a:pPr>
              <a:buNone/>
            </a:pPr>
            <a:r>
              <a:rPr lang="ar-SA" sz="1900" b="1" dirty="0" smtClean="0"/>
              <a:t>                   الى حـ / رأس المال </a:t>
            </a:r>
          </a:p>
          <a:p>
            <a:pPr>
              <a:buNone/>
            </a:pPr>
            <a:r>
              <a:rPr lang="ar-SA" sz="1900" b="1" dirty="0" smtClean="0"/>
              <a:t>     ب – </a:t>
            </a:r>
            <a:r>
              <a:rPr lang="ar-SA" sz="1900" b="1" i="1" dirty="0" smtClean="0"/>
              <a:t>إيداع جزء من قيمة رأس المال في خزينة المشروع والباقي في البنك</a:t>
            </a:r>
            <a:r>
              <a:rPr lang="ar-SA" sz="1900" b="1" dirty="0" smtClean="0"/>
              <a:t>:</a:t>
            </a:r>
          </a:p>
          <a:p>
            <a:pPr>
              <a:buNone/>
            </a:pPr>
            <a:r>
              <a:rPr lang="ar-SA" sz="1900" b="1" dirty="0" smtClean="0"/>
              <a:t>          </a:t>
            </a:r>
            <a:r>
              <a:rPr lang="ar-SA" sz="1900" u="sng" dirty="0" smtClean="0"/>
              <a:t>يكون القيد المحاسبي كالآتي</a:t>
            </a:r>
            <a:r>
              <a:rPr lang="ar-SA" sz="1900" b="1" dirty="0" smtClean="0"/>
              <a:t>:</a:t>
            </a:r>
          </a:p>
          <a:p>
            <a:pPr>
              <a:buNone/>
            </a:pPr>
            <a:r>
              <a:rPr lang="ar-SA" sz="1900" b="1" dirty="0" smtClean="0"/>
              <a:t>           من مذكورين</a:t>
            </a:r>
          </a:p>
          <a:p>
            <a:pPr>
              <a:buNone/>
            </a:pPr>
            <a:r>
              <a:rPr lang="ar-SA" sz="1900" b="1" dirty="0" smtClean="0"/>
              <a:t>          حـ / الصندوق </a:t>
            </a:r>
            <a:r>
              <a:rPr lang="ar-SA" sz="1900" dirty="0" smtClean="0"/>
              <a:t>(الخزينة)</a:t>
            </a:r>
          </a:p>
          <a:p>
            <a:pPr>
              <a:buNone/>
            </a:pPr>
            <a:r>
              <a:rPr lang="ar-SA" sz="1900" dirty="0" smtClean="0"/>
              <a:t>          </a:t>
            </a:r>
            <a:r>
              <a:rPr lang="ar-SA" sz="1900" b="1" dirty="0" smtClean="0"/>
              <a:t>حـ / البنك</a:t>
            </a:r>
          </a:p>
          <a:p>
            <a:pPr>
              <a:buNone/>
            </a:pPr>
            <a:r>
              <a:rPr lang="ar-SA" sz="1900" b="1" dirty="0" smtClean="0"/>
              <a:t>                   الى حـ / رأس المال </a:t>
            </a:r>
          </a:p>
          <a:p>
            <a:pPr>
              <a:buNone/>
            </a:pPr>
            <a:r>
              <a:rPr lang="ar-SA" sz="2600" b="1" dirty="0" smtClean="0"/>
              <a:t>      </a:t>
            </a:r>
            <a:endParaRPr lang="ar-SA" sz="2600" b="1" dirty="0"/>
          </a:p>
        </p:txBody>
      </p:sp>
    </p:spTree>
  </p:cSld>
  <p:clrMapOvr>
    <a:masterClrMapping/>
  </p:clrMapOvr>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914400" y="285728"/>
            <a:ext cx="8229600" cy="45719"/>
          </a:xfrm>
        </p:spPr>
        <p:txBody>
          <a:bodyPr>
            <a:noAutofit/>
          </a:bodyPr>
          <a:lstStyle/>
          <a:p>
            <a:r>
              <a:rPr lang="ar-SA" sz="800" dirty="0" smtClean="0"/>
              <a:t>ت</a:t>
            </a:r>
            <a:endParaRPr lang="ar-SA" sz="800" dirty="0"/>
          </a:p>
        </p:txBody>
      </p:sp>
      <p:sp>
        <p:nvSpPr>
          <p:cNvPr id="3" name="عنصر نائب للمحتوى 2"/>
          <p:cNvSpPr>
            <a:spLocks noGrp="1"/>
          </p:cNvSpPr>
          <p:nvPr>
            <p:ph idx="1"/>
          </p:nvPr>
        </p:nvSpPr>
        <p:spPr>
          <a:xfrm>
            <a:off x="457200" y="571480"/>
            <a:ext cx="8229600" cy="5554683"/>
          </a:xfrm>
        </p:spPr>
        <p:txBody>
          <a:bodyPr>
            <a:normAutofit/>
          </a:bodyPr>
          <a:lstStyle/>
          <a:p>
            <a:pPr>
              <a:buNone/>
            </a:pPr>
            <a:r>
              <a:rPr lang="ar-SA" sz="1600" b="1" dirty="0" smtClean="0"/>
              <a:t>      ج – </a:t>
            </a:r>
            <a:r>
              <a:rPr lang="ar-SA" sz="1600" b="1" i="1" dirty="0" smtClean="0"/>
              <a:t>تقديم قيمة رأس المال في صورة أصول مختلفة </a:t>
            </a:r>
            <a:r>
              <a:rPr lang="ar-SA" sz="2100" dirty="0" smtClean="0"/>
              <a:t>(</a:t>
            </a:r>
            <a:r>
              <a:rPr lang="ar-SA" sz="2100" b="1" i="1" dirty="0" smtClean="0"/>
              <a:t> </a:t>
            </a:r>
            <a:r>
              <a:rPr lang="ar-SA" sz="1800" i="1" dirty="0" smtClean="0"/>
              <a:t>عقار-الآلات – سيارات – بضاعة00 الخ </a:t>
            </a:r>
            <a:r>
              <a:rPr lang="ar-SA" sz="1800" dirty="0" smtClean="0"/>
              <a:t>)</a:t>
            </a:r>
            <a:r>
              <a:rPr lang="ar-SA" sz="1800" b="1" dirty="0" smtClean="0"/>
              <a:t> يتم تقييم هذه  الأصول حسب الأسعا</a:t>
            </a:r>
            <a:r>
              <a:rPr lang="ar-SA" sz="1600" b="1" dirty="0" smtClean="0"/>
              <a:t>رالجارية في السوق0</a:t>
            </a:r>
          </a:p>
          <a:p>
            <a:pPr>
              <a:buNone/>
            </a:pPr>
            <a:r>
              <a:rPr lang="ar-SA" sz="2000" dirty="0" smtClean="0"/>
              <a:t>     </a:t>
            </a:r>
            <a:r>
              <a:rPr lang="ar-SA" sz="2000" u="sng" dirty="0" smtClean="0"/>
              <a:t>يكون القيد المحاسبي كالآتي</a:t>
            </a:r>
            <a:r>
              <a:rPr lang="ar-SA" sz="2100" b="1" dirty="0" smtClean="0"/>
              <a:t>:</a:t>
            </a:r>
          </a:p>
          <a:p>
            <a:pPr>
              <a:buNone/>
            </a:pPr>
            <a:r>
              <a:rPr lang="ar-SA" sz="2100" b="1" dirty="0" smtClean="0"/>
              <a:t>           </a:t>
            </a:r>
            <a:r>
              <a:rPr lang="ar-SA" sz="1600" b="1" dirty="0" smtClean="0"/>
              <a:t>من مذكورين</a:t>
            </a:r>
          </a:p>
          <a:p>
            <a:pPr>
              <a:buNone/>
            </a:pPr>
            <a:r>
              <a:rPr lang="ar-SA" sz="1600" b="1" dirty="0" smtClean="0"/>
              <a:t>          حـ / العقار</a:t>
            </a:r>
            <a:endParaRPr lang="ar-SA" sz="1600" dirty="0" smtClean="0"/>
          </a:p>
          <a:p>
            <a:pPr>
              <a:buNone/>
            </a:pPr>
            <a:r>
              <a:rPr lang="ar-SA" sz="1600" dirty="0" smtClean="0"/>
              <a:t>          </a:t>
            </a:r>
            <a:r>
              <a:rPr lang="ar-SA" sz="1600" b="1" dirty="0" smtClean="0"/>
              <a:t>حـ / الآلات</a:t>
            </a:r>
          </a:p>
          <a:p>
            <a:pPr>
              <a:buNone/>
            </a:pPr>
            <a:r>
              <a:rPr lang="ar-SA" sz="1600" b="1" dirty="0" smtClean="0"/>
              <a:t>          حـ / السيارات</a:t>
            </a:r>
          </a:p>
          <a:p>
            <a:pPr>
              <a:buNone/>
            </a:pPr>
            <a:r>
              <a:rPr lang="ar-SA" sz="1600" b="1" dirty="0" smtClean="0"/>
              <a:t>          حـ / البضاعة</a:t>
            </a:r>
          </a:p>
          <a:p>
            <a:pPr>
              <a:buNone/>
            </a:pPr>
            <a:r>
              <a:rPr lang="ar-SA" sz="1600" b="1" dirty="0" smtClean="0"/>
              <a:t>          حـ / الصندوق </a:t>
            </a:r>
            <a:r>
              <a:rPr lang="ar-SA" sz="1600" dirty="0" smtClean="0"/>
              <a:t>(الخزينة)</a:t>
            </a:r>
          </a:p>
          <a:p>
            <a:pPr>
              <a:buNone/>
            </a:pPr>
            <a:r>
              <a:rPr lang="ar-SA" sz="1600" dirty="0" smtClean="0"/>
              <a:t>          </a:t>
            </a:r>
            <a:r>
              <a:rPr lang="ar-SA" sz="1600" b="1" dirty="0" smtClean="0"/>
              <a:t>حـ / البنك</a:t>
            </a:r>
          </a:p>
          <a:p>
            <a:pPr>
              <a:buNone/>
            </a:pPr>
            <a:r>
              <a:rPr lang="ar-SA" sz="1600" b="1" dirty="0" smtClean="0"/>
              <a:t>                   الى حـ / رأس المال </a:t>
            </a:r>
          </a:p>
          <a:p>
            <a:pPr>
              <a:buNone/>
            </a:pPr>
            <a:r>
              <a:rPr lang="ar-SA" sz="2000" b="1" dirty="0" smtClean="0"/>
              <a:t>2</a:t>
            </a:r>
            <a:r>
              <a:rPr lang="ar-SA" sz="1600" b="1" dirty="0" smtClean="0"/>
              <a:t>- </a:t>
            </a:r>
            <a:r>
              <a:rPr lang="ar-SA" sz="1600" b="1" u="sng" dirty="0" smtClean="0"/>
              <a:t>المعاملات التي </a:t>
            </a:r>
            <a:r>
              <a:rPr lang="ar-SA" sz="1600" b="1" u="sng" dirty="0" err="1" smtClean="0"/>
              <a:t>تتمعلى</a:t>
            </a:r>
            <a:r>
              <a:rPr lang="ar-SA" sz="1600" b="1" u="sng" dirty="0" smtClean="0"/>
              <a:t> رأس المال بعد تكوينه</a:t>
            </a:r>
            <a:r>
              <a:rPr lang="ar-SA" sz="1600" b="1" dirty="0" smtClean="0"/>
              <a:t>:</a:t>
            </a:r>
          </a:p>
          <a:p>
            <a:pPr>
              <a:buNone/>
            </a:pPr>
            <a:r>
              <a:rPr lang="ar-SA" sz="1600" b="1" dirty="0" smtClean="0"/>
              <a:t>     ا</a:t>
            </a:r>
            <a:r>
              <a:rPr lang="ar-SA" sz="1600" b="1" u="sng" dirty="0" smtClean="0"/>
              <a:t>لمسحوبات</a:t>
            </a:r>
            <a:r>
              <a:rPr lang="ar-SA" sz="1600" b="1" dirty="0" smtClean="0"/>
              <a:t> :</a:t>
            </a:r>
          </a:p>
          <a:p>
            <a:pPr>
              <a:buNone/>
            </a:pPr>
            <a:r>
              <a:rPr lang="ar-SA" sz="1600" b="1" dirty="0" smtClean="0"/>
              <a:t>         * </a:t>
            </a:r>
            <a:r>
              <a:rPr lang="ar-SA" sz="1600" b="1" u="sng" dirty="0" smtClean="0"/>
              <a:t>المسحوبات النقدية</a:t>
            </a:r>
            <a:r>
              <a:rPr lang="ar-SA" sz="1600" b="1" dirty="0" smtClean="0"/>
              <a:t>:</a:t>
            </a:r>
          </a:p>
          <a:p>
            <a:pPr>
              <a:buNone/>
            </a:pPr>
            <a:r>
              <a:rPr lang="ar-SA" sz="1600" b="1" dirty="0" smtClean="0"/>
              <a:t>            من حـ / المسحوبات </a:t>
            </a:r>
          </a:p>
          <a:p>
            <a:pPr>
              <a:buNone/>
            </a:pPr>
            <a:r>
              <a:rPr lang="ar-SA" sz="1600" b="1" dirty="0" smtClean="0"/>
              <a:t>                الى حـ / الصندوق ( أو البنك )</a:t>
            </a:r>
          </a:p>
          <a:p>
            <a:pPr>
              <a:buNone/>
            </a:pPr>
            <a:endParaRPr lang="ar-SA" sz="1600" b="1" dirty="0" smtClean="0"/>
          </a:p>
          <a:p>
            <a:pPr>
              <a:buNone/>
            </a:pPr>
            <a:endParaRPr lang="ar-SA" b="1" dirty="0" smtClean="0"/>
          </a:p>
          <a:p>
            <a:endParaRPr lang="ar-SA" dirty="0"/>
          </a:p>
        </p:txBody>
      </p:sp>
    </p:spTree>
  </p:cSld>
  <p:clrMapOvr>
    <a:masterClrMapping/>
  </p:clrMapOvr>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714348" y="214290"/>
            <a:ext cx="8229600" cy="82528"/>
          </a:xfrm>
        </p:spPr>
        <p:txBody>
          <a:bodyPr>
            <a:noAutofit/>
          </a:bodyPr>
          <a:lstStyle/>
          <a:p>
            <a:r>
              <a:rPr lang="ar-SA" sz="800" dirty="0" smtClean="0"/>
              <a:t>ت</a:t>
            </a:r>
            <a:endParaRPr lang="ar-SA" sz="800" dirty="0"/>
          </a:p>
        </p:txBody>
      </p:sp>
      <p:sp>
        <p:nvSpPr>
          <p:cNvPr id="3" name="عنصر نائب للمحتوى 2"/>
          <p:cNvSpPr>
            <a:spLocks noGrp="1"/>
          </p:cNvSpPr>
          <p:nvPr>
            <p:ph idx="1"/>
          </p:nvPr>
        </p:nvSpPr>
        <p:spPr>
          <a:xfrm>
            <a:off x="457200" y="357166"/>
            <a:ext cx="8229600" cy="5768997"/>
          </a:xfrm>
        </p:spPr>
        <p:txBody>
          <a:bodyPr/>
          <a:lstStyle/>
          <a:p>
            <a:pPr>
              <a:buNone/>
            </a:pPr>
            <a:r>
              <a:rPr lang="ar-SA" sz="1800" b="1" dirty="0" smtClean="0"/>
              <a:t>     </a:t>
            </a:r>
            <a:r>
              <a:rPr lang="ar-SA" sz="1800" b="1" u="sng" dirty="0" smtClean="0"/>
              <a:t>*</a:t>
            </a:r>
            <a:r>
              <a:rPr lang="ar-SA" b="1" u="sng" dirty="0" smtClean="0"/>
              <a:t> </a:t>
            </a:r>
            <a:r>
              <a:rPr lang="ar-SA" sz="1600" b="1" u="sng" dirty="0" smtClean="0"/>
              <a:t>مسحوبات البضاعة </a:t>
            </a:r>
            <a:r>
              <a:rPr lang="ar-SA" sz="1800" b="1" dirty="0" smtClean="0"/>
              <a:t>:</a:t>
            </a:r>
          </a:p>
          <a:p>
            <a:pPr>
              <a:buNone/>
            </a:pPr>
            <a:r>
              <a:rPr lang="ar-SA" sz="1800" b="1" dirty="0" smtClean="0"/>
              <a:t>        - </a:t>
            </a:r>
            <a:r>
              <a:rPr lang="ar-SA" sz="1600" b="1" dirty="0" smtClean="0"/>
              <a:t>مسحوبات البضاعة مقومة بسعر البيع:</a:t>
            </a:r>
          </a:p>
          <a:p>
            <a:pPr>
              <a:buNone/>
            </a:pPr>
            <a:r>
              <a:rPr lang="ar-SA" sz="1800" b="1" dirty="0" smtClean="0"/>
              <a:t>              من حـ / المسحوبات </a:t>
            </a:r>
          </a:p>
          <a:p>
            <a:pPr>
              <a:buNone/>
            </a:pPr>
            <a:r>
              <a:rPr lang="ar-SA" sz="1800" b="1" dirty="0" smtClean="0"/>
              <a:t>                   الى حـ / المبيعات</a:t>
            </a:r>
          </a:p>
          <a:p>
            <a:pPr>
              <a:buNone/>
            </a:pPr>
            <a:r>
              <a:rPr lang="ar-SA" sz="1800" b="1" dirty="0" smtClean="0"/>
              <a:t>         - </a:t>
            </a:r>
            <a:r>
              <a:rPr lang="ar-SA" sz="1600" b="1" dirty="0" smtClean="0"/>
              <a:t>مسحوبات البضاعة مقومة بتكلفة الشراء:</a:t>
            </a:r>
          </a:p>
          <a:p>
            <a:pPr>
              <a:buNone/>
            </a:pPr>
            <a:r>
              <a:rPr lang="ar-SA" sz="1800" b="1" dirty="0" smtClean="0"/>
              <a:t>              من حـ / المسحوبات </a:t>
            </a:r>
          </a:p>
          <a:p>
            <a:pPr>
              <a:buNone/>
            </a:pPr>
            <a:r>
              <a:rPr lang="ar-SA" sz="1800" b="1" dirty="0" smtClean="0"/>
              <a:t>                    الى حـ / المشتريات</a:t>
            </a:r>
          </a:p>
          <a:p>
            <a:pPr>
              <a:buNone/>
            </a:pPr>
            <a:r>
              <a:rPr lang="ar-SA" sz="1800" b="1" dirty="0" smtClean="0"/>
              <a:t>    </a:t>
            </a:r>
          </a:p>
          <a:p>
            <a:pPr>
              <a:buNone/>
            </a:pPr>
            <a:r>
              <a:rPr lang="ar-SA" sz="1800" b="1" dirty="0" smtClean="0"/>
              <a:t>       *</a:t>
            </a:r>
            <a:r>
              <a:rPr lang="ar-SA" sz="1600" b="1" dirty="0" smtClean="0"/>
              <a:t>ا</a:t>
            </a:r>
            <a:r>
              <a:rPr lang="ar-SA" sz="1600" b="1" u="sng" dirty="0" smtClean="0"/>
              <a:t>لمسحوبات المتعددة </a:t>
            </a:r>
            <a:r>
              <a:rPr lang="ar-SA" sz="1600" b="1" u="sng" dirty="0" err="1" smtClean="0"/>
              <a:t>و</a:t>
            </a:r>
            <a:r>
              <a:rPr lang="ar-SA" sz="1600" b="1" u="sng" dirty="0" smtClean="0"/>
              <a:t> المختلفة</a:t>
            </a:r>
            <a:r>
              <a:rPr lang="ar-SA" sz="1600" b="1" dirty="0" smtClean="0"/>
              <a:t> </a:t>
            </a:r>
            <a:r>
              <a:rPr lang="ar-SA" sz="1800" b="1" dirty="0" smtClean="0"/>
              <a:t>:</a:t>
            </a:r>
          </a:p>
          <a:p>
            <a:pPr>
              <a:buNone/>
            </a:pPr>
            <a:r>
              <a:rPr lang="ar-SA" sz="1800" b="1" dirty="0" smtClean="0"/>
              <a:t>              من حـ / المسحوبات</a:t>
            </a:r>
          </a:p>
          <a:p>
            <a:pPr>
              <a:buNone/>
            </a:pPr>
            <a:r>
              <a:rPr lang="ar-SA" sz="1800" b="1" dirty="0" smtClean="0"/>
              <a:t>                   الى المذكورين</a:t>
            </a:r>
          </a:p>
          <a:p>
            <a:pPr>
              <a:buNone/>
            </a:pPr>
            <a:r>
              <a:rPr lang="ar-SA" sz="1800" b="1" dirty="0" smtClean="0"/>
              <a:t>                      حـ / المبيعات</a:t>
            </a:r>
          </a:p>
          <a:p>
            <a:pPr>
              <a:buNone/>
            </a:pPr>
            <a:r>
              <a:rPr lang="ar-SA" sz="1800" b="1" dirty="0" smtClean="0"/>
              <a:t>                      حـ / المشتريات</a:t>
            </a:r>
          </a:p>
          <a:p>
            <a:pPr>
              <a:buNone/>
            </a:pPr>
            <a:r>
              <a:rPr lang="ar-SA" sz="1800" b="1" dirty="0" smtClean="0"/>
              <a:t>                      حـ / الصندوق</a:t>
            </a:r>
          </a:p>
          <a:p>
            <a:pPr>
              <a:buNone/>
            </a:pPr>
            <a:r>
              <a:rPr lang="ar-SA" sz="1800" b="1" dirty="0" smtClean="0"/>
              <a:t>                      حـ / البنك</a:t>
            </a:r>
          </a:p>
          <a:p>
            <a:pPr>
              <a:buNone/>
            </a:pPr>
            <a:endParaRPr lang="ar-SA" sz="1800" b="1" dirty="0" smtClean="0"/>
          </a:p>
        </p:txBody>
      </p:sp>
    </p:spTree>
  </p:cSld>
  <p:clrMapOvr>
    <a:masterClrMapping/>
  </p:clrMapOvr>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4638"/>
            <a:ext cx="8229600" cy="225404"/>
          </a:xfrm>
        </p:spPr>
        <p:txBody>
          <a:bodyPr>
            <a:noAutofit/>
          </a:bodyPr>
          <a:lstStyle/>
          <a:p>
            <a:pPr algn="r"/>
            <a:r>
              <a:rPr lang="ar-SA" sz="1800" b="1" dirty="0" smtClean="0"/>
              <a:t>ثانيا : </a:t>
            </a:r>
            <a:r>
              <a:rPr lang="ar-SA" sz="1800" b="1" u="sng" dirty="0" smtClean="0"/>
              <a:t>عمليات الشراء</a:t>
            </a:r>
            <a:r>
              <a:rPr lang="ar-SA" sz="1800" b="1" dirty="0" smtClean="0"/>
              <a:t>:</a:t>
            </a:r>
            <a:endParaRPr lang="ar-SA" sz="1800" dirty="0"/>
          </a:p>
        </p:txBody>
      </p:sp>
      <p:sp>
        <p:nvSpPr>
          <p:cNvPr id="3" name="عنصر نائب للمحتوى 2"/>
          <p:cNvSpPr>
            <a:spLocks noGrp="1"/>
          </p:cNvSpPr>
          <p:nvPr>
            <p:ph idx="1"/>
          </p:nvPr>
        </p:nvSpPr>
        <p:spPr>
          <a:xfrm>
            <a:off x="457200" y="571480"/>
            <a:ext cx="8229600" cy="5857916"/>
          </a:xfrm>
        </p:spPr>
        <p:txBody>
          <a:bodyPr>
            <a:normAutofit/>
          </a:bodyPr>
          <a:lstStyle/>
          <a:p>
            <a:pPr>
              <a:buNone/>
            </a:pPr>
            <a:r>
              <a:rPr lang="ar-SA" sz="2000" b="1" dirty="0" smtClean="0"/>
              <a:t>تختلف المعالجة المحاسبية حسب الإجراءات المتبعة كما يلي :-</a:t>
            </a:r>
          </a:p>
          <a:p>
            <a:pPr>
              <a:buNone/>
            </a:pPr>
            <a:r>
              <a:rPr lang="ar-SA" sz="1600" b="1" dirty="0" smtClean="0"/>
              <a:t>- </a:t>
            </a:r>
            <a:r>
              <a:rPr lang="ar-SA" sz="1600" b="1" u="sng" dirty="0" smtClean="0"/>
              <a:t>شراء بضاعة بغرض بيعها</a:t>
            </a:r>
            <a:r>
              <a:rPr lang="ar-SA" sz="2000" b="1" dirty="0" smtClean="0"/>
              <a:t>:</a:t>
            </a:r>
          </a:p>
          <a:p>
            <a:pPr>
              <a:buNone/>
            </a:pPr>
            <a:r>
              <a:rPr lang="ar-SA" sz="1800" b="1" dirty="0" smtClean="0"/>
              <a:t>     من حـ / المشتريات</a:t>
            </a:r>
          </a:p>
          <a:p>
            <a:pPr>
              <a:buNone/>
            </a:pPr>
            <a:r>
              <a:rPr lang="ar-SA" sz="1800" b="1" dirty="0" smtClean="0"/>
              <a:t>          الى حـ / الصندوق (البنك)</a:t>
            </a:r>
          </a:p>
          <a:p>
            <a:pPr>
              <a:buNone/>
            </a:pPr>
            <a:endParaRPr lang="ar-SA" sz="1800" b="1" dirty="0" smtClean="0"/>
          </a:p>
          <a:p>
            <a:pPr>
              <a:buNone/>
            </a:pPr>
            <a:r>
              <a:rPr lang="ar-SA" sz="1600" b="1" dirty="0" smtClean="0"/>
              <a:t>- </a:t>
            </a:r>
            <a:r>
              <a:rPr lang="ar-SA" sz="1600" b="1" u="sng" dirty="0" smtClean="0"/>
              <a:t>شراء أصل للحصول على منفعة مستقبلية</a:t>
            </a:r>
            <a:r>
              <a:rPr lang="ar-SA" sz="2000" b="1" dirty="0" smtClean="0"/>
              <a:t>:</a:t>
            </a:r>
          </a:p>
          <a:p>
            <a:pPr>
              <a:buNone/>
            </a:pPr>
            <a:r>
              <a:rPr lang="ar-SA" sz="1800" b="1" dirty="0" smtClean="0"/>
              <a:t>     من حـ / الأصل </a:t>
            </a:r>
            <a:r>
              <a:rPr lang="ar-SA" sz="1200" b="1" dirty="0" smtClean="0"/>
              <a:t>( سيارات ، أثاث ، آلات 000)</a:t>
            </a:r>
          </a:p>
          <a:p>
            <a:pPr>
              <a:buNone/>
            </a:pPr>
            <a:r>
              <a:rPr lang="ar-SA" sz="1800" b="1" dirty="0" smtClean="0"/>
              <a:t>          الى حـ / الصندوق (البنك)</a:t>
            </a:r>
          </a:p>
          <a:p>
            <a:pPr>
              <a:buNone/>
            </a:pPr>
            <a:endParaRPr lang="ar-SA" sz="1800" b="1" dirty="0" smtClean="0"/>
          </a:p>
          <a:p>
            <a:pPr>
              <a:buNone/>
            </a:pPr>
            <a:r>
              <a:rPr lang="ar-SA" sz="1800" b="1" dirty="0" smtClean="0"/>
              <a:t>- </a:t>
            </a:r>
            <a:r>
              <a:rPr lang="ar-SA" sz="1800" b="1" u="sng" dirty="0" smtClean="0"/>
              <a:t>المشتريات الآجلة</a:t>
            </a:r>
            <a:r>
              <a:rPr lang="ar-SA" sz="1800" b="1" dirty="0" smtClean="0"/>
              <a:t>:</a:t>
            </a:r>
          </a:p>
          <a:p>
            <a:pPr>
              <a:buNone/>
            </a:pPr>
            <a:r>
              <a:rPr lang="ar-SA" sz="1800" b="1" dirty="0" smtClean="0"/>
              <a:t>      من حـ / المشتريات</a:t>
            </a:r>
          </a:p>
          <a:p>
            <a:pPr>
              <a:buNone/>
            </a:pPr>
            <a:r>
              <a:rPr lang="ar-SA" sz="1800" b="1" dirty="0" smtClean="0"/>
              <a:t>          الى حـ / ------- (المورد)</a:t>
            </a:r>
          </a:p>
          <a:p>
            <a:pPr>
              <a:buNone/>
            </a:pPr>
            <a:endParaRPr lang="ar-SA" sz="1800" b="1" dirty="0" smtClean="0"/>
          </a:p>
          <a:p>
            <a:pPr>
              <a:buNone/>
            </a:pPr>
            <a:r>
              <a:rPr lang="ar-SA" sz="1800" b="1" dirty="0" smtClean="0"/>
              <a:t>- </a:t>
            </a:r>
            <a:r>
              <a:rPr lang="ar-SA" sz="1800" b="1" u="sng" dirty="0" smtClean="0"/>
              <a:t>مردودات المشتريات </a:t>
            </a:r>
            <a:r>
              <a:rPr lang="ar-SA" sz="1800" b="1" dirty="0" smtClean="0"/>
              <a:t>:  </a:t>
            </a:r>
          </a:p>
          <a:p>
            <a:pPr>
              <a:buNone/>
            </a:pPr>
            <a:r>
              <a:rPr lang="ar-SA" sz="1800" b="1" dirty="0" smtClean="0"/>
              <a:t>        من حـ / -------- (المورد)</a:t>
            </a:r>
          </a:p>
          <a:p>
            <a:pPr>
              <a:buNone/>
            </a:pPr>
            <a:r>
              <a:rPr lang="ar-SA" sz="1800" b="1" dirty="0" smtClean="0"/>
              <a:t>            الى حـ / مردودات المشتريات</a:t>
            </a:r>
          </a:p>
          <a:p>
            <a:pPr>
              <a:buNone/>
            </a:pPr>
            <a:endParaRPr lang="ar-SA" sz="1800" b="1" dirty="0"/>
          </a:p>
        </p:txBody>
      </p:sp>
    </p:spTree>
  </p:cSld>
  <p:clrMapOvr>
    <a:masterClrMapping/>
  </p:clrMapOvr>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4638"/>
            <a:ext cx="8229600" cy="225404"/>
          </a:xfrm>
        </p:spPr>
        <p:txBody>
          <a:bodyPr>
            <a:normAutofit/>
          </a:bodyPr>
          <a:lstStyle/>
          <a:p>
            <a:r>
              <a:rPr lang="ar-SA" sz="800" dirty="0" smtClean="0"/>
              <a:t>ت</a:t>
            </a:r>
            <a:endParaRPr lang="ar-SA" sz="800" dirty="0"/>
          </a:p>
        </p:txBody>
      </p:sp>
      <p:sp>
        <p:nvSpPr>
          <p:cNvPr id="3" name="عنصر نائب للمحتوى 2"/>
          <p:cNvSpPr>
            <a:spLocks noGrp="1"/>
          </p:cNvSpPr>
          <p:nvPr>
            <p:ph idx="1"/>
          </p:nvPr>
        </p:nvSpPr>
        <p:spPr>
          <a:xfrm>
            <a:off x="500034" y="571480"/>
            <a:ext cx="8229600" cy="5857916"/>
          </a:xfrm>
        </p:spPr>
        <p:txBody>
          <a:bodyPr/>
          <a:lstStyle/>
          <a:p>
            <a:pPr>
              <a:buNone/>
            </a:pPr>
            <a:r>
              <a:rPr lang="ar-SA" b="1" dirty="0" smtClean="0"/>
              <a:t>- </a:t>
            </a:r>
            <a:r>
              <a:rPr lang="ar-SA" sz="2000" b="1" u="sng" dirty="0" smtClean="0"/>
              <a:t>مسموحات المشتريات </a:t>
            </a:r>
            <a:r>
              <a:rPr lang="ar-SA" sz="2000" b="1" dirty="0" smtClean="0"/>
              <a:t>:  </a:t>
            </a:r>
          </a:p>
          <a:p>
            <a:pPr>
              <a:buNone/>
            </a:pPr>
            <a:r>
              <a:rPr lang="ar-SA" sz="2000" b="1" dirty="0" smtClean="0"/>
              <a:t>    1- إذا قيد المبلغ على حساب المورد يكون القيد كالآتي:</a:t>
            </a:r>
          </a:p>
          <a:p>
            <a:pPr>
              <a:buNone/>
            </a:pPr>
            <a:r>
              <a:rPr lang="ar-SA" sz="2000" b="1" dirty="0" smtClean="0"/>
              <a:t>             من حـ / المورد</a:t>
            </a:r>
          </a:p>
          <a:p>
            <a:pPr>
              <a:buNone/>
            </a:pPr>
            <a:r>
              <a:rPr lang="ar-SA" sz="2000" b="1" dirty="0" smtClean="0"/>
              <a:t>                الى حـ / مسموحات المشتريات</a:t>
            </a:r>
          </a:p>
          <a:p>
            <a:pPr>
              <a:buNone/>
            </a:pPr>
            <a:endParaRPr lang="ar-SA" sz="2000" b="1" dirty="0" smtClean="0"/>
          </a:p>
          <a:p>
            <a:pPr>
              <a:buNone/>
            </a:pPr>
            <a:r>
              <a:rPr lang="ar-SA" sz="2000" b="1" dirty="0" smtClean="0"/>
              <a:t>    2- إذا كانت الفاتورة المتعلقة بالبضاعة قد سددت بالكامل ورد المورد جزءا من الثمن مقابل </a:t>
            </a:r>
          </a:p>
          <a:p>
            <a:pPr>
              <a:buNone/>
            </a:pPr>
            <a:r>
              <a:rPr lang="ar-SA" sz="2000" b="1" dirty="0" smtClean="0"/>
              <a:t>        البضاعة التالفة:</a:t>
            </a:r>
          </a:p>
          <a:p>
            <a:pPr>
              <a:buNone/>
            </a:pPr>
            <a:r>
              <a:rPr lang="ar-SA" sz="2000" b="1" dirty="0" smtClean="0"/>
              <a:t>             من حـ / الصندوق ( البنك )</a:t>
            </a:r>
          </a:p>
          <a:p>
            <a:pPr>
              <a:buNone/>
            </a:pPr>
            <a:r>
              <a:rPr lang="ar-SA" sz="2000" b="1" dirty="0" smtClean="0"/>
              <a:t>                 الى حـ / مسموحات المشتريات</a:t>
            </a:r>
          </a:p>
          <a:p>
            <a:pPr>
              <a:buNone/>
            </a:pPr>
            <a:r>
              <a:rPr lang="ar-SA" sz="2000" b="1" dirty="0" smtClean="0"/>
              <a:t>                       </a:t>
            </a:r>
          </a:p>
          <a:p>
            <a:endParaRPr lang="ar-SA" dirty="0"/>
          </a:p>
        </p:txBody>
      </p:sp>
    </p:spTree>
  </p:cSld>
  <p:clrMapOvr>
    <a:masterClrMapping/>
  </p:clrMapOvr>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4638"/>
            <a:ext cx="8229600" cy="439718"/>
          </a:xfrm>
        </p:spPr>
        <p:txBody>
          <a:bodyPr>
            <a:normAutofit fontScale="90000"/>
          </a:bodyPr>
          <a:lstStyle/>
          <a:p>
            <a:pPr algn="r"/>
            <a:r>
              <a:rPr lang="ar-SA" sz="2200" b="1" u="sng" dirty="0" smtClean="0"/>
              <a:t>تمرين للمراجعة</a:t>
            </a:r>
            <a:r>
              <a:rPr lang="ar-SA" sz="2700" dirty="0" smtClean="0"/>
              <a:t>:</a:t>
            </a:r>
            <a:endParaRPr lang="ar-SA" sz="2700" dirty="0"/>
          </a:p>
        </p:txBody>
      </p:sp>
      <p:sp>
        <p:nvSpPr>
          <p:cNvPr id="3" name="عنصر نائب للمحتوى 2"/>
          <p:cNvSpPr>
            <a:spLocks noGrp="1"/>
          </p:cNvSpPr>
          <p:nvPr>
            <p:ph idx="1"/>
          </p:nvPr>
        </p:nvSpPr>
        <p:spPr>
          <a:xfrm>
            <a:off x="457200" y="785794"/>
            <a:ext cx="8229600" cy="5340369"/>
          </a:xfrm>
        </p:spPr>
        <p:txBody>
          <a:bodyPr>
            <a:normAutofit/>
          </a:bodyPr>
          <a:lstStyle/>
          <a:p>
            <a:r>
              <a:rPr lang="ar-SA" sz="2000" b="1" dirty="0" smtClean="0"/>
              <a:t>فيما يلي العمليات التي تمت في شركة القاهرة للصناعات الغذائية خلال شهر مارس 2007م:</a:t>
            </a:r>
          </a:p>
          <a:p>
            <a:pPr>
              <a:buNone/>
            </a:pPr>
            <a:r>
              <a:rPr lang="ar-SA" sz="2000" b="1" dirty="0" smtClean="0"/>
              <a:t>    1- </a:t>
            </a:r>
            <a:r>
              <a:rPr lang="ar-SA" sz="1800" dirty="0" smtClean="0"/>
              <a:t>اشترت زيوت طعام من شركة مرضي بمبلغ 20000ج على الحساب بالفاتورة رقم 200 0</a:t>
            </a:r>
          </a:p>
          <a:p>
            <a:pPr>
              <a:buNone/>
            </a:pPr>
            <a:r>
              <a:rPr lang="ar-SA" sz="1800" dirty="0" smtClean="0"/>
              <a:t>     2- اشترت زيوت طعام من شركة مرضي بمبلغ 20000ج على الحساب بالفاتورة رقم 200 0</a:t>
            </a:r>
          </a:p>
          <a:p>
            <a:pPr>
              <a:buNone/>
            </a:pPr>
            <a:r>
              <a:rPr lang="ar-SA" sz="1800" dirty="0" smtClean="0"/>
              <a:t>     3- اشترت زيوت طعام من شركة مرضي بمبلغ 20000ج على الحساب بالفاتورة رقم 200 0</a:t>
            </a:r>
          </a:p>
          <a:p>
            <a:pPr>
              <a:buNone/>
            </a:pPr>
            <a:r>
              <a:rPr lang="ar-SA" sz="1800" dirty="0" smtClean="0"/>
              <a:t>     4- اشترت زيوت طعام من شركة مرضي بمبلغ 20000ج على الحساب بالفاتورة رقم 200 0</a:t>
            </a:r>
          </a:p>
          <a:p>
            <a:pPr>
              <a:buNone/>
            </a:pPr>
            <a:r>
              <a:rPr lang="ar-SA" sz="1800" dirty="0" smtClean="0"/>
              <a:t>     5- اشترت زيوت طعام من شركة مرضي بمبلغ 20000ج على الحساب بالفاتورة رقم 200 0</a:t>
            </a:r>
          </a:p>
          <a:p>
            <a:pPr>
              <a:buNone/>
            </a:pPr>
            <a:r>
              <a:rPr lang="ar-SA" sz="1800" dirty="0" smtClean="0"/>
              <a:t>     6- اشترت زيوت طعام من شركة مرضي بمبلغ 20000ج على الحساب بالفاتورة رقم 200 0</a:t>
            </a:r>
          </a:p>
          <a:p>
            <a:pPr>
              <a:buNone/>
            </a:pPr>
            <a:endParaRPr lang="ar-SA" sz="1800" dirty="0"/>
          </a:p>
        </p:txBody>
      </p:sp>
    </p:spTree>
  </p:cSld>
  <p:clrMapOvr>
    <a:masterClrMapping/>
  </p:clrMapOvr>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4638"/>
            <a:ext cx="8229600" cy="582594"/>
          </a:xfrm>
        </p:spPr>
        <p:txBody>
          <a:bodyPr>
            <a:noAutofit/>
          </a:bodyPr>
          <a:lstStyle/>
          <a:p>
            <a:r>
              <a:rPr lang="ar-SA" sz="2000" b="1" dirty="0" smtClean="0"/>
              <a:t>الفصل الخامس</a:t>
            </a:r>
            <a:br>
              <a:rPr lang="ar-SA" sz="2000" b="1" dirty="0" smtClean="0"/>
            </a:br>
            <a:r>
              <a:rPr lang="ar-SA" sz="2000" b="1" u="sng" dirty="0" smtClean="0"/>
              <a:t>العمليات المتعلقة بالأوراق التجارية</a:t>
            </a:r>
            <a:endParaRPr lang="ar-SA" sz="2000" b="1" u="sng" dirty="0"/>
          </a:p>
        </p:txBody>
      </p:sp>
      <p:sp>
        <p:nvSpPr>
          <p:cNvPr id="3" name="عنصر نائب للمحتوى 2"/>
          <p:cNvSpPr>
            <a:spLocks noGrp="1"/>
          </p:cNvSpPr>
          <p:nvPr>
            <p:ph idx="1"/>
          </p:nvPr>
        </p:nvSpPr>
        <p:spPr>
          <a:xfrm>
            <a:off x="457200" y="1000108"/>
            <a:ext cx="8229600" cy="5126055"/>
          </a:xfrm>
        </p:spPr>
        <p:txBody>
          <a:bodyPr>
            <a:normAutofit fontScale="70000" lnSpcReduction="20000"/>
          </a:bodyPr>
          <a:lstStyle/>
          <a:p>
            <a:pPr>
              <a:buNone/>
            </a:pPr>
            <a:r>
              <a:rPr lang="ar-SA" dirty="0" smtClean="0"/>
              <a:t>1- </a:t>
            </a:r>
            <a:r>
              <a:rPr lang="ar-SA" b="1" dirty="0" smtClean="0"/>
              <a:t>ماهية الأوراق التجارية0</a:t>
            </a:r>
          </a:p>
          <a:p>
            <a:pPr>
              <a:buNone/>
            </a:pPr>
            <a:r>
              <a:rPr lang="ar-SA" b="1" dirty="0" smtClean="0"/>
              <a:t>2- نشأة الأوراق المالية عند البائع وعند المشـــــتري0</a:t>
            </a:r>
          </a:p>
          <a:p>
            <a:pPr>
              <a:buNone/>
            </a:pPr>
            <a:r>
              <a:rPr lang="ar-SA" b="1" dirty="0" smtClean="0"/>
              <a:t>3- أوجه التصرف في أوراق القبض بالنسبة للبائـــــع0</a:t>
            </a:r>
          </a:p>
          <a:p>
            <a:pPr>
              <a:buNone/>
            </a:pPr>
            <a:r>
              <a:rPr lang="ar-SA" b="1" dirty="0" smtClean="0"/>
              <a:t>    أ - الاحتفاظ بأوراق القبض حتى تاريخ الأستحقاق :</a:t>
            </a:r>
          </a:p>
          <a:p>
            <a:pPr>
              <a:buNone/>
            </a:pPr>
            <a:r>
              <a:rPr lang="ar-SA" b="1" dirty="0" smtClean="0"/>
              <a:t>        </a:t>
            </a:r>
            <a:r>
              <a:rPr lang="ar-SA" dirty="0" smtClean="0"/>
              <a:t>- تحصيل أ0ق في تاريخ الاستحقاق0</a:t>
            </a:r>
          </a:p>
          <a:p>
            <a:pPr>
              <a:buNone/>
            </a:pPr>
            <a:r>
              <a:rPr lang="ar-SA" dirty="0" smtClean="0"/>
              <a:t>        - رفـض  أ0ق  في تاريخ الاستحقاق0</a:t>
            </a:r>
          </a:p>
          <a:p>
            <a:pPr>
              <a:buNone/>
            </a:pPr>
            <a:r>
              <a:rPr lang="ar-SA" b="1" dirty="0" smtClean="0"/>
              <a:t>    ب - إرسال أ0ق للبنك للتحصيل في تاريخ الأستحقاق:</a:t>
            </a:r>
          </a:p>
          <a:p>
            <a:pPr>
              <a:buNone/>
            </a:pPr>
            <a:r>
              <a:rPr lang="ar-SA" b="1" dirty="0" smtClean="0"/>
              <a:t>        </a:t>
            </a:r>
            <a:r>
              <a:rPr lang="ar-SA" sz="3100" dirty="0" smtClean="0"/>
              <a:t>- تحصيل أ0ق في تاريخ الاستحقاق0</a:t>
            </a:r>
          </a:p>
          <a:p>
            <a:pPr>
              <a:buNone/>
            </a:pPr>
            <a:r>
              <a:rPr lang="ar-SA" sz="3100" dirty="0" smtClean="0"/>
              <a:t>        - رفــض أ0ق  في تاريخ الاستحقاق0</a:t>
            </a:r>
          </a:p>
          <a:p>
            <a:pPr>
              <a:buNone/>
            </a:pPr>
            <a:r>
              <a:rPr lang="ar-SA" b="1" dirty="0" smtClean="0"/>
              <a:t>    ج  - إرسال أ0ق  للبنك للخصم:</a:t>
            </a:r>
          </a:p>
          <a:p>
            <a:pPr>
              <a:buNone/>
            </a:pPr>
            <a:r>
              <a:rPr lang="ar-SA" b="1" dirty="0" smtClean="0"/>
              <a:t>        </a:t>
            </a:r>
            <a:r>
              <a:rPr lang="ar-SA" sz="3100" dirty="0" smtClean="0"/>
              <a:t>- تحصيل الورقة التجارية لدى البنك في تاريخ الاستحقاق0</a:t>
            </a:r>
          </a:p>
          <a:p>
            <a:pPr>
              <a:buNone/>
            </a:pPr>
            <a:r>
              <a:rPr lang="ar-SA" sz="3100" dirty="0" smtClean="0"/>
              <a:t>        - رفـض  الورقة التجارية لدى البنك في تاريخ الاستحقاق0</a:t>
            </a:r>
          </a:p>
          <a:p>
            <a:pPr>
              <a:buNone/>
            </a:pPr>
            <a:r>
              <a:rPr lang="ar-SA" b="1" dirty="0" smtClean="0"/>
              <a:t>    د   - تظهير أ0ق: </a:t>
            </a:r>
          </a:p>
          <a:p>
            <a:pPr>
              <a:buNone/>
            </a:pPr>
            <a:r>
              <a:rPr lang="ar-SA" b="1" dirty="0" smtClean="0"/>
              <a:t>        </a:t>
            </a:r>
            <a:r>
              <a:rPr lang="ar-SA" sz="3100" dirty="0" smtClean="0"/>
              <a:t>- تحصيل أ0ق في تاريخ الاستحقاق0</a:t>
            </a:r>
          </a:p>
          <a:p>
            <a:pPr>
              <a:buNone/>
            </a:pPr>
            <a:r>
              <a:rPr lang="ar-SA" sz="3100" dirty="0" smtClean="0"/>
              <a:t>        - رفـض  أ0ق  في تاريخ الاستحقاق0</a:t>
            </a:r>
          </a:p>
          <a:p>
            <a:pPr>
              <a:buNone/>
            </a:pPr>
            <a:endParaRPr lang="ar-SA" dirty="0" smtClean="0"/>
          </a:p>
          <a:p>
            <a:pPr>
              <a:buNone/>
            </a:pPr>
            <a:endParaRPr lang="ar-SA" dirty="0" smtClean="0"/>
          </a:p>
          <a:p>
            <a:pPr>
              <a:buNone/>
            </a:pPr>
            <a:endParaRPr lang="ar-SA" dirty="0" smtClean="0"/>
          </a:p>
          <a:p>
            <a:pPr>
              <a:buNone/>
            </a:pPr>
            <a:endParaRPr lang="ar-SA" dirty="0"/>
          </a:p>
        </p:txBody>
      </p:sp>
    </p:spTree>
  </p:cSld>
  <p:clrMapOvr>
    <a:masterClrMapping/>
  </p:clrMapOvr>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4638"/>
            <a:ext cx="8229600" cy="439718"/>
          </a:xfrm>
        </p:spPr>
        <p:txBody>
          <a:bodyPr>
            <a:normAutofit/>
          </a:bodyPr>
          <a:lstStyle/>
          <a:p>
            <a:r>
              <a:rPr lang="ar-SA" sz="2000" b="1" u="sng" dirty="0" smtClean="0"/>
              <a:t>تابع العمليات المتعلقة بالأوراق التجارية</a:t>
            </a:r>
            <a:endParaRPr lang="ar-SA" sz="2000" dirty="0"/>
          </a:p>
        </p:txBody>
      </p:sp>
      <p:sp>
        <p:nvSpPr>
          <p:cNvPr id="3" name="عنصر نائب للمحتوى 2"/>
          <p:cNvSpPr>
            <a:spLocks noGrp="1"/>
          </p:cNvSpPr>
          <p:nvPr>
            <p:ph idx="1"/>
          </p:nvPr>
        </p:nvSpPr>
        <p:spPr>
          <a:xfrm>
            <a:off x="457200" y="785795"/>
            <a:ext cx="8229600" cy="2643206"/>
          </a:xfrm>
        </p:spPr>
        <p:txBody>
          <a:bodyPr/>
          <a:lstStyle/>
          <a:p>
            <a:pPr>
              <a:buNone/>
            </a:pPr>
            <a:r>
              <a:rPr lang="ar-SA" sz="2000" b="1" dirty="0" smtClean="0"/>
              <a:t>4- المعالجة المحاسبية لأوراق الدفع لدى المشتري</a:t>
            </a:r>
            <a:r>
              <a:rPr lang="ar-SA" dirty="0" smtClean="0"/>
              <a:t>:</a:t>
            </a:r>
          </a:p>
          <a:p>
            <a:pPr>
              <a:buNone/>
            </a:pPr>
            <a:r>
              <a:rPr lang="ar-SA" dirty="0" smtClean="0"/>
              <a:t>    </a:t>
            </a:r>
            <a:r>
              <a:rPr lang="ar-SA" sz="2400" dirty="0" smtClean="0"/>
              <a:t>- سداد أ0د في تاريخ الاستحقاق</a:t>
            </a:r>
            <a:r>
              <a:rPr lang="ar-SA" dirty="0" smtClean="0"/>
              <a:t>0</a:t>
            </a:r>
          </a:p>
          <a:p>
            <a:pPr>
              <a:buNone/>
            </a:pPr>
            <a:r>
              <a:rPr lang="ar-SA" dirty="0" smtClean="0"/>
              <a:t>    </a:t>
            </a:r>
            <a:r>
              <a:rPr lang="ar-SA" sz="2400" dirty="0" smtClean="0"/>
              <a:t>- الامتناع عن السداد في تاريخ الاستحقاق</a:t>
            </a:r>
            <a:r>
              <a:rPr lang="ar-SA" dirty="0" smtClean="0"/>
              <a:t>0</a:t>
            </a:r>
          </a:p>
          <a:p>
            <a:pPr>
              <a:buNone/>
            </a:pPr>
            <a:r>
              <a:rPr lang="ar-SA" sz="2000" b="1" dirty="0" smtClean="0"/>
              <a:t>5- تطبيقات محلولة</a:t>
            </a:r>
            <a:r>
              <a:rPr lang="ar-SA" sz="2400" dirty="0" smtClean="0"/>
              <a:t>0</a:t>
            </a:r>
            <a:endParaRPr lang="ar-SA" sz="2400" dirty="0"/>
          </a:p>
        </p:txBody>
      </p:sp>
    </p:spTree>
  </p:cSld>
  <p:clrMapOvr>
    <a:masterClrMapping/>
  </p:clrMapOvr>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857232"/>
            <a:ext cx="8229600" cy="5268931"/>
          </a:xfrm>
        </p:spPr>
        <p:txBody>
          <a:bodyPr>
            <a:normAutofit/>
          </a:bodyPr>
          <a:lstStyle/>
          <a:p>
            <a:pPr>
              <a:buNone/>
            </a:pPr>
            <a:r>
              <a:rPr lang="ar-SA" sz="2000" b="1" dirty="0" smtClean="0"/>
              <a:t>     الورقة التجارية تعبر عن حق يتم تحصيله في تاريخ لاحق لتاريخ تحريرها ، وهناك نوعان أساسيان للورقة التجارية هي الكمبيالة والسند الإذنى0</a:t>
            </a:r>
          </a:p>
          <a:p>
            <a:pPr>
              <a:buNone/>
            </a:pPr>
            <a:endParaRPr lang="ar-SA" sz="2000" b="1" dirty="0" smtClean="0"/>
          </a:p>
          <a:p>
            <a:pPr>
              <a:buNone/>
            </a:pPr>
            <a:r>
              <a:rPr lang="ar-SA" sz="2000" b="1" dirty="0" smtClean="0"/>
              <a:t>     الكمبيالة:</a:t>
            </a:r>
          </a:p>
          <a:p>
            <a:pPr>
              <a:buNone/>
            </a:pPr>
            <a:r>
              <a:rPr lang="ar-SA" sz="2000" b="1" dirty="0" smtClean="0"/>
              <a:t>     هي أمر دفع يحرره الساحب ويقبله المسحوب عليه لصالح شخص آخر قد يكون الساحب أو المستفيد وتأخذ الكمبيالة الشكل التالي:-</a:t>
            </a:r>
          </a:p>
          <a:p>
            <a:pPr>
              <a:buNone/>
            </a:pPr>
            <a:endParaRPr lang="ar-SA" sz="2000" b="1" dirty="0" smtClean="0"/>
          </a:p>
          <a:p>
            <a:pPr>
              <a:buNone/>
            </a:pPr>
            <a:endParaRPr lang="ar-SA" sz="2000" b="1" dirty="0"/>
          </a:p>
        </p:txBody>
      </p:sp>
      <p:sp>
        <p:nvSpPr>
          <p:cNvPr id="2" name="عنوان 1"/>
          <p:cNvSpPr>
            <a:spLocks noGrp="1"/>
          </p:cNvSpPr>
          <p:nvPr>
            <p:ph type="title"/>
          </p:nvPr>
        </p:nvSpPr>
        <p:spPr>
          <a:xfrm>
            <a:off x="457200" y="274638"/>
            <a:ext cx="8229600" cy="296842"/>
          </a:xfrm>
        </p:spPr>
        <p:txBody>
          <a:bodyPr>
            <a:noAutofit/>
          </a:bodyPr>
          <a:lstStyle/>
          <a:p>
            <a:r>
              <a:rPr lang="ar-SA" sz="2400" b="1" u="sng" dirty="0" smtClean="0"/>
              <a:t>ماهية الأوراق التجارية</a:t>
            </a:r>
            <a:endParaRPr lang="ar-SA" sz="2400" u="sng" dirty="0"/>
          </a:p>
        </p:txBody>
      </p:sp>
      <p:sp>
        <p:nvSpPr>
          <p:cNvPr id="6" name="مربع نص 5"/>
          <p:cNvSpPr txBox="1"/>
          <p:nvPr/>
        </p:nvSpPr>
        <p:spPr>
          <a:xfrm>
            <a:off x="1071538" y="3214686"/>
            <a:ext cx="6215106" cy="2585323"/>
          </a:xfrm>
          <a:prstGeom prst="rect">
            <a:avLst/>
          </a:prstGeom>
          <a:noFill/>
        </p:spPr>
        <p:txBody>
          <a:bodyPr wrap="square" rtlCol="1">
            <a:spAutoFit/>
          </a:bodyPr>
          <a:lstStyle/>
          <a:p>
            <a:r>
              <a:rPr lang="ar-SA" dirty="0" smtClean="0"/>
              <a:t>المكان ..................... في .... / ..... / .....</a:t>
            </a:r>
          </a:p>
          <a:p>
            <a:r>
              <a:rPr lang="ar-SA" dirty="0" smtClean="0"/>
              <a:t>مدة استحقاق الورقة ...............................</a:t>
            </a:r>
          </a:p>
          <a:p>
            <a:r>
              <a:rPr lang="ar-SA" dirty="0" smtClean="0"/>
              <a:t>ادفعوا لأمر / المستفيد.............................</a:t>
            </a:r>
          </a:p>
          <a:p>
            <a:r>
              <a:rPr lang="ar-SA" dirty="0" smtClean="0"/>
              <a:t>مبلغ وقدره........... المبلغ بالحروف............</a:t>
            </a:r>
          </a:p>
          <a:p>
            <a:r>
              <a:rPr lang="ar-SA" dirty="0" smtClean="0"/>
              <a:t>والقيمة وصلتنا : ..................................</a:t>
            </a:r>
          </a:p>
          <a:p>
            <a:r>
              <a:rPr lang="ar-SA" dirty="0" smtClean="0"/>
              <a:t>إلى السيد / المسحوب عليه.......................</a:t>
            </a:r>
          </a:p>
          <a:p>
            <a:r>
              <a:rPr lang="ar-SA" dirty="0" smtClean="0"/>
              <a:t>اسم الساحب.......................................                        مقبول الدفع</a:t>
            </a:r>
          </a:p>
          <a:p>
            <a:pPr algn="l"/>
            <a:r>
              <a:rPr lang="ar-SA" dirty="0" smtClean="0"/>
              <a:t>توقيع المسحوب عليه</a:t>
            </a:r>
          </a:p>
          <a:p>
            <a:endParaRPr lang="ar-SA" dirty="0"/>
          </a:p>
        </p:txBody>
      </p:sp>
    </p:spTree>
  </p:cSld>
  <p:clrMapOvr>
    <a:masterClrMapping/>
  </p:clrMapOvr>
  <p:transitio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4638"/>
            <a:ext cx="8229600" cy="296842"/>
          </a:xfrm>
        </p:spPr>
        <p:txBody>
          <a:bodyPr>
            <a:normAutofit fontScale="90000"/>
          </a:bodyPr>
          <a:lstStyle/>
          <a:p>
            <a:pPr algn="r"/>
            <a:r>
              <a:rPr lang="ar-SA" sz="2200" b="1" u="sng" dirty="0" smtClean="0">
                <a:latin typeface="+mn-lt"/>
                <a:ea typeface="+mn-ea"/>
                <a:cs typeface="+mn-cs"/>
              </a:rPr>
              <a:t>السند </a:t>
            </a:r>
            <a:r>
              <a:rPr lang="ar-SA" sz="2200" b="1" u="sng" dirty="0" err="1" smtClean="0">
                <a:latin typeface="+mn-lt"/>
                <a:ea typeface="+mn-ea"/>
                <a:cs typeface="+mn-cs"/>
              </a:rPr>
              <a:t>الإذني</a:t>
            </a:r>
            <a:r>
              <a:rPr lang="ar-SA" dirty="0" smtClean="0"/>
              <a:t>:</a:t>
            </a:r>
            <a:endParaRPr lang="ar-SA" dirty="0"/>
          </a:p>
        </p:txBody>
      </p:sp>
      <p:sp>
        <p:nvSpPr>
          <p:cNvPr id="3" name="عنصر نائب للمحتوى 2"/>
          <p:cNvSpPr>
            <a:spLocks noGrp="1"/>
          </p:cNvSpPr>
          <p:nvPr>
            <p:ph idx="1"/>
          </p:nvPr>
        </p:nvSpPr>
        <p:spPr>
          <a:xfrm>
            <a:off x="500034" y="785794"/>
            <a:ext cx="8229600" cy="4525963"/>
          </a:xfrm>
        </p:spPr>
        <p:txBody>
          <a:bodyPr>
            <a:normAutofit/>
          </a:bodyPr>
          <a:lstStyle/>
          <a:p>
            <a:pPr>
              <a:buNone/>
            </a:pPr>
            <a:r>
              <a:rPr lang="ar-SA" sz="2000" b="1" dirty="0" smtClean="0"/>
              <a:t>     هو تعهد يحرره (المدين) بدفع مبلغ معين من المال لأذن أو لأمر شخص آخر هو الدائن في تاريخ معين أو بمجرد الإطلاع ، ويأخذ السند </a:t>
            </a:r>
            <a:r>
              <a:rPr lang="ar-SA" sz="2000" b="1" dirty="0" err="1" smtClean="0"/>
              <a:t>الأذني</a:t>
            </a:r>
            <a:r>
              <a:rPr lang="ar-SA" sz="2000" b="1" dirty="0" smtClean="0"/>
              <a:t> الشكل التالي:-</a:t>
            </a:r>
          </a:p>
          <a:p>
            <a:pPr>
              <a:buNone/>
            </a:pPr>
            <a:endParaRPr lang="ar-SA" sz="2000" b="1" dirty="0"/>
          </a:p>
        </p:txBody>
      </p:sp>
      <p:sp>
        <p:nvSpPr>
          <p:cNvPr id="5" name="مستطيل 4"/>
          <p:cNvSpPr/>
          <p:nvPr/>
        </p:nvSpPr>
        <p:spPr>
          <a:xfrm>
            <a:off x="1071538" y="1571612"/>
            <a:ext cx="6929486" cy="285752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r>
              <a:rPr lang="ar-SA" dirty="0" smtClean="0"/>
              <a:t>المكان ..................... في .... / ..... / .....</a:t>
            </a:r>
          </a:p>
          <a:p>
            <a:r>
              <a:rPr lang="ar-SA" dirty="0" smtClean="0"/>
              <a:t>مدة..................................................</a:t>
            </a:r>
          </a:p>
          <a:p>
            <a:r>
              <a:rPr lang="ar-SA" dirty="0" smtClean="0"/>
              <a:t>أتعهد بأن أدفع إلى السيد/ ........................</a:t>
            </a:r>
          </a:p>
          <a:p>
            <a:r>
              <a:rPr lang="ar-SA" dirty="0" smtClean="0"/>
              <a:t>مبلغ وقدره........... المبلغ بالحروف............</a:t>
            </a:r>
          </a:p>
          <a:p>
            <a:r>
              <a:rPr lang="ar-SA" dirty="0" smtClean="0"/>
              <a:t>والقيمة وصلتنا : ..................................</a:t>
            </a:r>
          </a:p>
          <a:p>
            <a:r>
              <a:rPr lang="ar-SA" dirty="0" smtClean="0"/>
              <a:t>                                                                                   التوقيع</a:t>
            </a:r>
          </a:p>
        </p:txBody>
      </p:sp>
    </p:spTree>
  </p:cSld>
  <p:clrMapOvr>
    <a:masterClrMapping/>
  </p:clrMapOvr>
  <p:transition/>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4638"/>
            <a:ext cx="8229600" cy="296842"/>
          </a:xfrm>
        </p:spPr>
        <p:txBody>
          <a:bodyPr>
            <a:noAutofit/>
          </a:bodyPr>
          <a:lstStyle/>
          <a:p>
            <a:r>
              <a:rPr lang="ar-SA" sz="2400" b="1" dirty="0" smtClean="0"/>
              <a:t>المقارنة بين الكمبيالة والسند </a:t>
            </a:r>
            <a:r>
              <a:rPr lang="ar-SA" sz="2400" b="1" dirty="0" err="1" smtClean="0"/>
              <a:t>الاذني</a:t>
            </a:r>
            <a:r>
              <a:rPr lang="ar-SA" sz="2400" b="1" dirty="0" smtClean="0"/>
              <a:t> كأداة ائتمان</a:t>
            </a:r>
            <a:endParaRPr lang="ar-SA" sz="2400" b="1" dirty="0"/>
          </a:p>
        </p:txBody>
      </p:sp>
      <p:graphicFrame>
        <p:nvGraphicFramePr>
          <p:cNvPr id="5" name="عنصر نائب للمحتوى 4"/>
          <p:cNvGraphicFramePr>
            <a:graphicFrameLocks noGrp="1"/>
          </p:cNvGraphicFramePr>
          <p:nvPr>
            <p:ph idx="1"/>
          </p:nvPr>
        </p:nvGraphicFramePr>
        <p:xfrm>
          <a:off x="1643042" y="928670"/>
          <a:ext cx="6872278" cy="3200400"/>
        </p:xfrm>
        <a:graphic>
          <a:graphicData uri="http://schemas.openxmlformats.org/drawingml/2006/table">
            <a:tbl>
              <a:tblPr rtl="1" firstRow="1" bandRow="1">
                <a:tableStyleId>{5C22544A-7EE6-4342-B048-85BDC9FD1C3A}</a:tableStyleId>
              </a:tblPr>
              <a:tblGrid>
                <a:gridCol w="1754381"/>
                <a:gridCol w="1913506"/>
                <a:gridCol w="3204391"/>
              </a:tblGrid>
              <a:tr h="334409">
                <a:tc>
                  <a:txBody>
                    <a:bodyPr/>
                    <a:lstStyle/>
                    <a:p>
                      <a:pPr algn="ctr" rtl="1"/>
                      <a:r>
                        <a:rPr lang="ar-SA" dirty="0" smtClean="0"/>
                        <a:t>أوجه المقارنة</a:t>
                      </a:r>
                      <a:endParaRPr lang="ar-SA" dirty="0"/>
                    </a:p>
                  </a:txBody>
                  <a:tcPr/>
                </a:tc>
                <a:tc>
                  <a:txBody>
                    <a:bodyPr/>
                    <a:lstStyle/>
                    <a:p>
                      <a:pPr algn="ctr" rtl="1"/>
                      <a:r>
                        <a:rPr lang="ar-SA" dirty="0" smtClean="0"/>
                        <a:t>الكمبيالة</a:t>
                      </a:r>
                      <a:endParaRPr lang="ar-SA" dirty="0"/>
                    </a:p>
                  </a:txBody>
                  <a:tcPr/>
                </a:tc>
                <a:tc>
                  <a:txBody>
                    <a:bodyPr/>
                    <a:lstStyle/>
                    <a:p>
                      <a:pPr algn="ctr" rtl="1"/>
                      <a:r>
                        <a:rPr lang="ar-SA" dirty="0" smtClean="0"/>
                        <a:t>السند</a:t>
                      </a:r>
                      <a:r>
                        <a:rPr lang="ar-SA" baseline="0" dirty="0" smtClean="0"/>
                        <a:t> </a:t>
                      </a:r>
                      <a:r>
                        <a:rPr lang="ar-SA" baseline="0" dirty="0" err="1" smtClean="0"/>
                        <a:t>الإذني</a:t>
                      </a:r>
                      <a:endParaRPr lang="ar-SA" dirty="0"/>
                    </a:p>
                  </a:txBody>
                  <a:tcPr/>
                </a:tc>
              </a:tr>
              <a:tr h="334409">
                <a:tc>
                  <a:txBody>
                    <a:bodyPr/>
                    <a:lstStyle/>
                    <a:p>
                      <a:pPr rtl="1"/>
                      <a:r>
                        <a:rPr lang="ar-SA" dirty="0" smtClean="0"/>
                        <a:t>طبيعته</a:t>
                      </a:r>
                      <a:endParaRPr lang="ar-SA" dirty="0"/>
                    </a:p>
                  </a:txBody>
                  <a:tcPr/>
                </a:tc>
                <a:tc>
                  <a:txBody>
                    <a:bodyPr/>
                    <a:lstStyle/>
                    <a:p>
                      <a:pPr rtl="1"/>
                      <a:r>
                        <a:rPr lang="ar-SA" dirty="0" smtClean="0"/>
                        <a:t>أمر دفع </a:t>
                      </a:r>
                      <a:endParaRPr lang="ar-SA" dirty="0"/>
                    </a:p>
                  </a:txBody>
                  <a:tcPr/>
                </a:tc>
                <a:tc>
                  <a:txBody>
                    <a:bodyPr/>
                    <a:lstStyle/>
                    <a:p>
                      <a:pPr rtl="1"/>
                      <a:r>
                        <a:rPr lang="ar-SA" dirty="0" smtClean="0"/>
                        <a:t>تعهد بالدفع</a:t>
                      </a:r>
                      <a:endParaRPr lang="ar-SA" dirty="0"/>
                    </a:p>
                  </a:txBody>
                  <a:tcPr/>
                </a:tc>
              </a:tr>
              <a:tr h="334409">
                <a:tc>
                  <a:txBody>
                    <a:bodyPr/>
                    <a:lstStyle/>
                    <a:p>
                      <a:pPr rtl="1"/>
                      <a:r>
                        <a:rPr lang="ar-SA" dirty="0" smtClean="0"/>
                        <a:t>يحرره</a:t>
                      </a:r>
                      <a:endParaRPr lang="ar-SA" dirty="0"/>
                    </a:p>
                  </a:txBody>
                  <a:tcPr/>
                </a:tc>
                <a:tc>
                  <a:txBody>
                    <a:bodyPr/>
                    <a:lstStyle/>
                    <a:p>
                      <a:pPr rtl="1"/>
                      <a:r>
                        <a:rPr lang="ar-SA" dirty="0" smtClean="0"/>
                        <a:t>الساحب</a:t>
                      </a:r>
                      <a:endParaRPr lang="ar-SA" dirty="0"/>
                    </a:p>
                  </a:txBody>
                  <a:tcPr/>
                </a:tc>
                <a:tc>
                  <a:txBody>
                    <a:bodyPr/>
                    <a:lstStyle/>
                    <a:p>
                      <a:pPr rtl="1"/>
                      <a:r>
                        <a:rPr lang="ar-SA" dirty="0" smtClean="0"/>
                        <a:t>المدين</a:t>
                      </a:r>
                      <a:endParaRPr lang="ar-SA" dirty="0"/>
                    </a:p>
                  </a:txBody>
                  <a:tcPr/>
                </a:tc>
              </a:tr>
              <a:tr h="836023">
                <a:tc>
                  <a:txBody>
                    <a:bodyPr/>
                    <a:lstStyle/>
                    <a:p>
                      <a:pPr rtl="1"/>
                      <a:r>
                        <a:rPr lang="ar-SA" dirty="0" smtClean="0"/>
                        <a:t>عدد الأشخاص </a:t>
                      </a:r>
                      <a:endParaRPr lang="ar-SA" dirty="0"/>
                    </a:p>
                  </a:txBody>
                  <a:tcPr/>
                </a:tc>
                <a:tc>
                  <a:txBody>
                    <a:bodyPr/>
                    <a:lstStyle/>
                    <a:p>
                      <a:pPr rtl="1"/>
                      <a:r>
                        <a:rPr lang="ar-SA" dirty="0" smtClean="0"/>
                        <a:t>3 أشخاص وهي ( ساحب – مسحوب عيه – مستفيد)0</a:t>
                      </a:r>
                      <a:endParaRPr lang="ar-SA" dirty="0"/>
                    </a:p>
                  </a:txBody>
                  <a:tcPr/>
                </a:tc>
                <a:tc>
                  <a:txBody>
                    <a:bodyPr/>
                    <a:lstStyle/>
                    <a:p>
                      <a:pPr rtl="1"/>
                      <a:r>
                        <a:rPr lang="ar-SA" dirty="0" smtClean="0"/>
                        <a:t>شخصين هما ( المدين – الدائن )0</a:t>
                      </a:r>
                    </a:p>
                    <a:p>
                      <a:pPr rtl="1"/>
                      <a:endParaRPr lang="ar-SA" dirty="0"/>
                    </a:p>
                  </a:txBody>
                  <a:tcPr/>
                </a:tc>
              </a:tr>
              <a:tr h="1086830">
                <a:tc>
                  <a:txBody>
                    <a:bodyPr/>
                    <a:lstStyle/>
                    <a:p>
                      <a:pPr rtl="1"/>
                      <a:r>
                        <a:rPr lang="ar-SA" dirty="0" smtClean="0"/>
                        <a:t>عدد التواريخ</a:t>
                      </a:r>
                      <a:endParaRPr lang="ar-SA" dirty="0"/>
                    </a:p>
                  </a:txBody>
                  <a:tcPr/>
                </a:tc>
                <a:tc>
                  <a:txBody>
                    <a:bodyPr/>
                    <a:lstStyle/>
                    <a:p>
                      <a:pPr rtl="1"/>
                      <a:r>
                        <a:rPr lang="ar-SA" dirty="0" smtClean="0"/>
                        <a:t>3 تواريخ هي :</a:t>
                      </a:r>
                    </a:p>
                    <a:p>
                      <a:pPr rtl="1"/>
                      <a:r>
                        <a:rPr lang="ar-SA" dirty="0" smtClean="0"/>
                        <a:t>تاريخ</a:t>
                      </a:r>
                      <a:r>
                        <a:rPr lang="ar-SA" baseline="0" dirty="0" smtClean="0"/>
                        <a:t> التحرير</a:t>
                      </a:r>
                    </a:p>
                    <a:p>
                      <a:pPr rtl="1"/>
                      <a:r>
                        <a:rPr lang="ar-SA" baseline="0" dirty="0" smtClean="0"/>
                        <a:t>تاريخ قبول الدفع</a:t>
                      </a:r>
                    </a:p>
                    <a:p>
                      <a:pPr rtl="1"/>
                      <a:r>
                        <a:rPr lang="ar-SA" baseline="0" dirty="0" smtClean="0"/>
                        <a:t>تاريخ الاستحقاق</a:t>
                      </a:r>
                      <a:endParaRPr lang="ar-SA" dirty="0"/>
                    </a:p>
                  </a:txBody>
                  <a:tcPr/>
                </a:tc>
                <a:tc>
                  <a:txBody>
                    <a:bodyPr/>
                    <a:lstStyle/>
                    <a:p>
                      <a:pPr rtl="1"/>
                      <a:r>
                        <a:rPr lang="ar-SA" dirty="0" smtClean="0"/>
                        <a:t>تاريخين هما :</a:t>
                      </a:r>
                    </a:p>
                    <a:p>
                      <a:pPr rtl="1"/>
                      <a:r>
                        <a:rPr lang="ar-SA" dirty="0" smtClean="0"/>
                        <a:t>تاريخ التحرير</a:t>
                      </a:r>
                    </a:p>
                    <a:p>
                      <a:pPr rtl="1"/>
                      <a:endParaRPr lang="ar-SA" dirty="0" smtClean="0"/>
                    </a:p>
                    <a:p>
                      <a:pPr rtl="1"/>
                      <a:r>
                        <a:rPr lang="ar-SA" dirty="0" smtClean="0"/>
                        <a:t>تاريخ</a:t>
                      </a:r>
                      <a:r>
                        <a:rPr lang="ar-SA" baseline="0" dirty="0" smtClean="0"/>
                        <a:t> الاستحقاق</a:t>
                      </a:r>
                      <a:endParaRPr lang="ar-SA" dirty="0"/>
                    </a:p>
                  </a:txBody>
                  <a:tcPr/>
                </a:tc>
              </a:tr>
            </a:tbl>
          </a:graphicData>
        </a:graphic>
      </p:graphicFrame>
    </p:spTree>
  </p:cSld>
  <p:clrMapOvr>
    <a:masterClrMapping/>
  </p:clrMapOvr>
  <p:transition/>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571472" y="285728"/>
            <a:ext cx="8229600" cy="428628"/>
          </a:xfrm>
        </p:spPr>
        <p:txBody>
          <a:bodyPr>
            <a:normAutofit fontScale="90000"/>
          </a:bodyPr>
          <a:lstStyle/>
          <a:p>
            <a:pPr algn="r"/>
            <a:r>
              <a:rPr lang="ar-SA" sz="2200" b="1" dirty="0" smtClean="0"/>
              <a:t>2</a:t>
            </a:r>
            <a:r>
              <a:rPr lang="ar-SA" b="1" dirty="0" smtClean="0"/>
              <a:t>- </a:t>
            </a:r>
            <a:r>
              <a:rPr lang="ar-SA" sz="2700" b="1" dirty="0" smtClean="0"/>
              <a:t>نشأة الأوراق المالية عند البائع وعند المشـــــتري</a:t>
            </a:r>
            <a:endParaRPr lang="ar-SA" sz="2700" dirty="0"/>
          </a:p>
        </p:txBody>
      </p:sp>
      <p:sp>
        <p:nvSpPr>
          <p:cNvPr id="3" name="عنصر نائب للمحتوى 2"/>
          <p:cNvSpPr>
            <a:spLocks noGrp="1"/>
          </p:cNvSpPr>
          <p:nvPr>
            <p:ph idx="1"/>
          </p:nvPr>
        </p:nvSpPr>
        <p:spPr>
          <a:xfrm>
            <a:off x="457200" y="785794"/>
            <a:ext cx="8229600" cy="7429552"/>
          </a:xfrm>
        </p:spPr>
        <p:txBody>
          <a:bodyPr>
            <a:normAutofit/>
          </a:bodyPr>
          <a:lstStyle/>
          <a:p>
            <a:pPr algn="just"/>
            <a:endParaRPr lang="ar-SA" sz="1800" b="1" dirty="0" smtClean="0"/>
          </a:p>
          <a:p>
            <a:pPr algn="just"/>
            <a:r>
              <a:rPr lang="ar-SA" sz="1800" b="1" dirty="0" smtClean="0"/>
              <a:t>على الرغم من أن الورقة التجارية كمبيالة أو سند أذني هي ورقة تجارية بين البائع والمشتري ، إلا أن كل منهم ينظر إليها على أنها بنظره مختلفة ، فالبائع ينظر إلى الورقة التجارية على أنها ورقة بموجبها أن يقبض مبلغ معين في تاريخ معين هو تاريخ الاستحقاق لذلك هي بالنسبة للبائع أوراق قبض احد عناصر الأصول المتداولة ، أما المشتري فينظر إلى الورقة التجارية على أنها ورقة بموجبها يقوم بدفع مبلغ معين هو قيمة الدين المستحق عليه في تاريخ الاستحقاق لذلك فهي بالنسبة للمشتري أوراق دفع أحد عناصر الخصوم المتداولة0</a:t>
            </a:r>
          </a:p>
          <a:p>
            <a:pPr algn="ctr">
              <a:buNone/>
            </a:pPr>
            <a:r>
              <a:rPr lang="ar-SA" sz="1800" b="1" dirty="0" smtClean="0"/>
              <a:t>جدول يوضح نشأة الورقة التجارية بالنسبة للبائع والمشتري</a:t>
            </a:r>
          </a:p>
          <a:p>
            <a:pPr algn="ctr">
              <a:buNone/>
            </a:pPr>
            <a:endParaRPr lang="ar-SA" sz="1800" b="1" dirty="0"/>
          </a:p>
        </p:txBody>
      </p:sp>
      <p:graphicFrame>
        <p:nvGraphicFramePr>
          <p:cNvPr id="4" name="جدول 3"/>
          <p:cNvGraphicFramePr>
            <a:graphicFrameLocks noGrp="1"/>
          </p:cNvGraphicFramePr>
          <p:nvPr/>
        </p:nvGraphicFramePr>
        <p:xfrm>
          <a:off x="1332122" y="3286124"/>
          <a:ext cx="6335483" cy="4785360"/>
        </p:xfrm>
        <a:graphic>
          <a:graphicData uri="http://schemas.openxmlformats.org/drawingml/2006/table">
            <a:tbl>
              <a:tblPr rtl="1" firstRow="1" bandRow="1">
                <a:tableStyleId>{5C22544A-7EE6-4342-B048-85BDC9FD1C3A}</a:tableStyleId>
              </a:tblPr>
              <a:tblGrid>
                <a:gridCol w="2055813"/>
                <a:gridCol w="2055813"/>
                <a:gridCol w="2223857"/>
              </a:tblGrid>
              <a:tr h="151446">
                <a:tc>
                  <a:txBody>
                    <a:bodyPr/>
                    <a:lstStyle/>
                    <a:p>
                      <a:pPr rtl="1"/>
                      <a:r>
                        <a:rPr lang="ar-SA" dirty="0" smtClean="0"/>
                        <a:t>أوجه المقارنة</a:t>
                      </a:r>
                      <a:endParaRPr lang="ar-SA" dirty="0"/>
                    </a:p>
                  </a:txBody>
                  <a:tcPr/>
                </a:tc>
                <a:tc>
                  <a:txBody>
                    <a:bodyPr/>
                    <a:lstStyle/>
                    <a:p>
                      <a:pPr algn="ctr" rtl="1"/>
                      <a:r>
                        <a:rPr lang="ar-SA" dirty="0" smtClean="0"/>
                        <a:t>البائع</a:t>
                      </a:r>
                      <a:endParaRPr lang="ar-SA" dirty="0"/>
                    </a:p>
                  </a:txBody>
                  <a:tcPr/>
                </a:tc>
                <a:tc>
                  <a:txBody>
                    <a:bodyPr/>
                    <a:lstStyle/>
                    <a:p>
                      <a:pPr algn="ctr" rtl="1"/>
                      <a:r>
                        <a:rPr lang="ar-SA" dirty="0" smtClean="0"/>
                        <a:t>المشتري</a:t>
                      </a:r>
                      <a:endParaRPr lang="ar-SA" dirty="0"/>
                    </a:p>
                  </a:txBody>
                  <a:tcPr/>
                </a:tc>
              </a:tr>
              <a:tr h="352810">
                <a:tc>
                  <a:txBody>
                    <a:bodyPr/>
                    <a:lstStyle/>
                    <a:p>
                      <a:pPr rtl="1"/>
                      <a:r>
                        <a:rPr lang="ar-SA" dirty="0" smtClean="0"/>
                        <a:t>طبيعتها</a:t>
                      </a:r>
                      <a:endParaRPr lang="ar-SA" dirty="0"/>
                    </a:p>
                  </a:txBody>
                  <a:tcPr/>
                </a:tc>
                <a:tc>
                  <a:txBody>
                    <a:bodyPr/>
                    <a:lstStyle/>
                    <a:p>
                      <a:pPr rtl="1"/>
                      <a:r>
                        <a:rPr lang="ar-SA" dirty="0" smtClean="0"/>
                        <a:t>أوراق</a:t>
                      </a:r>
                      <a:r>
                        <a:rPr lang="ar-SA" baseline="0" dirty="0" smtClean="0"/>
                        <a:t> قبض ( أ0ق )</a:t>
                      </a:r>
                      <a:endParaRPr lang="ar-SA" dirty="0"/>
                    </a:p>
                  </a:txBody>
                  <a:tcPr/>
                </a:tc>
                <a:tc>
                  <a:txBody>
                    <a:bodyPr/>
                    <a:lstStyle/>
                    <a:p>
                      <a:pPr rtl="1"/>
                      <a:r>
                        <a:rPr lang="ar-SA" dirty="0" smtClean="0"/>
                        <a:t>أوراق دفع ( أ0د )</a:t>
                      </a:r>
                      <a:endParaRPr lang="ar-SA" dirty="0"/>
                    </a:p>
                  </a:txBody>
                  <a:tcPr/>
                </a:tc>
              </a:tr>
              <a:tr h="352810">
                <a:tc>
                  <a:txBody>
                    <a:bodyPr/>
                    <a:lstStyle/>
                    <a:p>
                      <a:pPr rtl="1"/>
                      <a:r>
                        <a:rPr lang="ar-SA" dirty="0" smtClean="0"/>
                        <a:t>من عناصر</a:t>
                      </a:r>
                      <a:endParaRPr lang="ar-SA" dirty="0"/>
                    </a:p>
                  </a:txBody>
                  <a:tcPr/>
                </a:tc>
                <a:tc>
                  <a:txBody>
                    <a:bodyPr/>
                    <a:lstStyle/>
                    <a:p>
                      <a:pPr rtl="1"/>
                      <a:r>
                        <a:rPr lang="ar-SA" dirty="0" smtClean="0"/>
                        <a:t>الأصول المتداولة</a:t>
                      </a:r>
                      <a:endParaRPr lang="ar-SA" dirty="0"/>
                    </a:p>
                  </a:txBody>
                  <a:tcPr/>
                </a:tc>
                <a:tc>
                  <a:txBody>
                    <a:bodyPr/>
                    <a:lstStyle/>
                    <a:p>
                      <a:pPr rtl="1"/>
                      <a:r>
                        <a:rPr lang="ar-SA" dirty="0" smtClean="0"/>
                        <a:t>الخصوم المتداولة</a:t>
                      </a:r>
                      <a:endParaRPr lang="ar-SA" dirty="0"/>
                    </a:p>
                  </a:txBody>
                  <a:tcPr/>
                </a:tc>
              </a:tr>
              <a:tr h="352810">
                <a:tc>
                  <a:txBody>
                    <a:bodyPr/>
                    <a:lstStyle/>
                    <a:p>
                      <a:pPr rtl="1"/>
                      <a:r>
                        <a:rPr lang="ar-SA" dirty="0" smtClean="0"/>
                        <a:t>تنشأ </a:t>
                      </a:r>
                      <a:endParaRPr lang="ar-SA" dirty="0"/>
                    </a:p>
                  </a:txBody>
                  <a:tcPr/>
                </a:tc>
                <a:tc>
                  <a:txBody>
                    <a:bodyPr/>
                    <a:lstStyle/>
                    <a:p>
                      <a:pPr rtl="1"/>
                      <a:r>
                        <a:rPr lang="ar-SA" dirty="0" smtClean="0"/>
                        <a:t>مدينة</a:t>
                      </a:r>
                      <a:endParaRPr lang="ar-SA" dirty="0"/>
                    </a:p>
                  </a:txBody>
                  <a:tcPr/>
                </a:tc>
                <a:tc>
                  <a:txBody>
                    <a:bodyPr/>
                    <a:lstStyle/>
                    <a:p>
                      <a:pPr rtl="1"/>
                      <a:r>
                        <a:rPr lang="ar-SA" dirty="0" smtClean="0"/>
                        <a:t>دائنة</a:t>
                      </a:r>
                      <a:endParaRPr lang="ar-SA" dirty="0"/>
                    </a:p>
                  </a:txBody>
                  <a:tcPr/>
                </a:tc>
              </a:tr>
              <a:tr h="1108728">
                <a:tc>
                  <a:txBody>
                    <a:bodyPr/>
                    <a:lstStyle/>
                    <a:p>
                      <a:pPr rtl="1"/>
                      <a:endParaRPr lang="ar-SA" dirty="0" smtClean="0"/>
                    </a:p>
                    <a:p>
                      <a:pPr rtl="1"/>
                      <a:r>
                        <a:rPr lang="ar-SA" dirty="0" smtClean="0"/>
                        <a:t>تقفل </a:t>
                      </a:r>
                      <a:endParaRPr lang="ar-SA" dirty="0"/>
                    </a:p>
                  </a:txBody>
                  <a:tcPr/>
                </a:tc>
                <a:tc>
                  <a:txBody>
                    <a:bodyPr/>
                    <a:lstStyle/>
                    <a:p>
                      <a:pPr rtl="1"/>
                      <a:r>
                        <a:rPr lang="ar-SA" dirty="0" smtClean="0"/>
                        <a:t>دائنة في حالات :</a:t>
                      </a:r>
                    </a:p>
                    <a:p>
                      <a:pPr rtl="1">
                        <a:buFontTx/>
                        <a:buChar char="-"/>
                      </a:pPr>
                      <a:r>
                        <a:rPr lang="ar-SA" baseline="0" dirty="0" smtClean="0"/>
                        <a:t> تحصيل - تظهير</a:t>
                      </a:r>
                    </a:p>
                    <a:p>
                      <a:pPr rtl="1">
                        <a:buFontTx/>
                        <a:buChar char="-"/>
                      </a:pPr>
                      <a:r>
                        <a:rPr lang="ar-SA" baseline="0" dirty="0" smtClean="0"/>
                        <a:t> الرفض - إرسالها للبنك</a:t>
                      </a:r>
                    </a:p>
                  </a:txBody>
                  <a:tcPr/>
                </a:tc>
                <a:tc>
                  <a:txBody>
                    <a:bodyPr/>
                    <a:lstStyle/>
                    <a:p>
                      <a:pPr rtl="1"/>
                      <a:r>
                        <a:rPr lang="ar-SA" dirty="0" smtClean="0"/>
                        <a:t>مدينة عند:</a:t>
                      </a:r>
                    </a:p>
                    <a:p>
                      <a:pPr rtl="1">
                        <a:buFontTx/>
                        <a:buChar char="-"/>
                      </a:pPr>
                      <a:r>
                        <a:rPr lang="ar-SA" dirty="0" smtClean="0"/>
                        <a:t> السداد</a:t>
                      </a:r>
                    </a:p>
                    <a:p>
                      <a:pPr rtl="1">
                        <a:buFontTx/>
                        <a:buChar char="-"/>
                      </a:pPr>
                      <a:r>
                        <a:rPr lang="ar-SA" dirty="0" smtClean="0"/>
                        <a:t> الرفض</a:t>
                      </a:r>
                    </a:p>
                    <a:p>
                      <a:pPr rtl="1">
                        <a:buFontTx/>
                        <a:buNone/>
                      </a:pPr>
                      <a:endParaRPr lang="ar-SA" dirty="0" smtClean="0"/>
                    </a:p>
                    <a:p>
                      <a:pPr rtl="1">
                        <a:buFontTx/>
                        <a:buNone/>
                      </a:pPr>
                      <a:r>
                        <a:rPr lang="ar-SA" dirty="0" smtClean="0"/>
                        <a:t> </a:t>
                      </a:r>
                      <a:endParaRPr lang="ar-SA" dirty="0"/>
                    </a:p>
                  </a:txBody>
                  <a:tcPr/>
                </a:tc>
              </a:tr>
              <a:tr h="1645952">
                <a:tc>
                  <a:txBody>
                    <a:bodyPr/>
                    <a:lstStyle/>
                    <a:p>
                      <a:pPr rtl="1"/>
                      <a:r>
                        <a:rPr lang="ar-SA" dirty="0" smtClean="0"/>
                        <a:t>أوجه التصرف في الورقة التجارية :</a:t>
                      </a:r>
                      <a:endParaRPr lang="ar-SA" dirty="0"/>
                    </a:p>
                  </a:txBody>
                  <a:tcPr/>
                </a:tc>
                <a:tc>
                  <a:txBody>
                    <a:bodyPr/>
                    <a:lstStyle/>
                    <a:p>
                      <a:pPr rtl="1"/>
                      <a:r>
                        <a:rPr lang="ar-SA" dirty="0" smtClean="0"/>
                        <a:t>هناك 4 احتمالات</a:t>
                      </a:r>
                    </a:p>
                    <a:p>
                      <a:pPr rtl="1">
                        <a:buFontTx/>
                        <a:buChar char="-"/>
                      </a:pPr>
                      <a:r>
                        <a:rPr lang="ar-SA" sz="1600" baseline="0" dirty="0" smtClean="0"/>
                        <a:t>الاحتفاظ بها حتى تاريخ  </a:t>
                      </a:r>
                    </a:p>
                    <a:p>
                      <a:pPr rtl="1">
                        <a:buFontTx/>
                        <a:buNone/>
                      </a:pPr>
                      <a:r>
                        <a:rPr lang="ar-SA" sz="1600" baseline="0" dirty="0" smtClean="0"/>
                        <a:t> الحق0</a:t>
                      </a:r>
                    </a:p>
                    <a:p>
                      <a:pPr rtl="1">
                        <a:buFontTx/>
                        <a:buChar char="-"/>
                      </a:pPr>
                      <a:r>
                        <a:rPr lang="ar-SA" sz="1600" baseline="0" dirty="0" smtClean="0"/>
                        <a:t>إرسالها للبنك للتحصيل</a:t>
                      </a:r>
                    </a:p>
                    <a:p>
                      <a:pPr rtl="1">
                        <a:buFontTx/>
                        <a:buChar char="-"/>
                      </a:pPr>
                      <a:r>
                        <a:rPr lang="ar-SA" sz="1600" baseline="0" dirty="0" smtClean="0"/>
                        <a:t>إرسالها للخصم0</a:t>
                      </a:r>
                    </a:p>
                    <a:p>
                      <a:pPr rtl="1">
                        <a:buFontTx/>
                        <a:buChar char="-"/>
                      </a:pPr>
                      <a:r>
                        <a:rPr lang="ar-SA" sz="1600" baseline="0" dirty="0" smtClean="0"/>
                        <a:t> تظهير الورقة التجارية</a:t>
                      </a:r>
                    </a:p>
                    <a:p>
                      <a:pPr rtl="1">
                        <a:buFontTx/>
                        <a:buNone/>
                      </a:pPr>
                      <a:endParaRPr lang="ar-SA" dirty="0"/>
                    </a:p>
                  </a:txBody>
                  <a:tcPr/>
                </a:tc>
                <a:tc>
                  <a:txBody>
                    <a:bodyPr/>
                    <a:lstStyle/>
                    <a:p>
                      <a:pPr algn="just" rtl="1"/>
                      <a:r>
                        <a:rPr lang="ar-SA" sz="1600" dirty="0" smtClean="0"/>
                        <a:t>لا يحق له التصرف في الورقة لأنها ليست في حوذته ولكن عليه أن يسددها</a:t>
                      </a:r>
                      <a:r>
                        <a:rPr lang="ar-SA" sz="1600" baseline="0" dirty="0" smtClean="0"/>
                        <a:t> في تاريخ الاستحقاق0</a:t>
                      </a:r>
                      <a:endParaRPr lang="ar-SA" sz="1600" dirty="0"/>
                    </a:p>
                  </a:txBody>
                  <a:tcPr/>
                </a:tc>
              </a:tr>
            </a:tbl>
          </a:graphicData>
        </a:graphic>
      </p:graphicFrame>
    </p:spTree>
  </p:cSld>
  <p:clrMapOvr>
    <a:masterClrMapping/>
  </p:clrMapOvr>
  <p:transition/>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endParaRPr lang="ar-SA"/>
          </a:p>
        </p:txBody>
      </p:sp>
    </p:spTree>
  </p:cSld>
  <p:clrMapOvr>
    <a:masterClrMapping/>
  </p:clrMapOvr>
  <p:transition/>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endParaRPr lang="ar-SA"/>
          </a:p>
        </p:txBody>
      </p:sp>
    </p:spTree>
  </p:cSld>
  <p:clrMapOvr>
    <a:masterClrMapping/>
  </p:clrMapOvr>
  <p:transition/>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endParaRPr lang="ar-SA"/>
          </a:p>
        </p:txBody>
      </p:sp>
    </p:spTree>
  </p:cSld>
  <p:clrMapOvr>
    <a:masterClrMapping/>
  </p:clrMapOvr>
  <p:transition/>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endParaRPr lang="ar-SA"/>
          </a:p>
        </p:txBody>
      </p:sp>
    </p:spTree>
  </p:cSld>
  <p:clrMapOvr>
    <a:masterClrMapping/>
  </p:clrMapOvr>
  <p:transition/>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endParaRPr lang="ar-SA"/>
          </a:p>
        </p:txBody>
      </p:sp>
    </p:spTree>
  </p:cSld>
  <p:clrMapOvr>
    <a:masterClrMapping/>
  </p:clrMapOvr>
  <p:transition/>
</p:sld>
</file>

<file path=ppt/theme/theme1.xml><?xml version="1.0" encoding="utf-8"?>
<a:theme xmlns:a="http://schemas.openxmlformats.org/drawingml/2006/main" name="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2AD7C0D470FC5A4A8056CD561B8E1A9E" ma:contentTypeVersion="0" ma:contentTypeDescription="Create a new document." ma:contentTypeScope="" ma:versionID="1fd8249293649643a068e8b6ed982047">
  <xsd:schema xmlns:xsd="http://www.w3.org/2001/XMLSchema" xmlns:p="http://schemas.microsoft.com/office/2006/metadata/properties" targetNamespace="http://schemas.microsoft.com/office/2006/metadata/properties" ma:root="true" ma:fieldsID="4aeb20c0e3442673af7ee10786458764">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office/internal/2005/internalDocumentation"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ma:readOnly="tru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lastPrinted" minOccurs="0" maxOccurs="1" type="xsd:dateTime"/>
        <xsd:element name="contentStatus" minOccurs="0" maxOccurs="1" type="xsd:string"/>
      </xsd:all>
    </xsd:complexType>
  </xsd: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documentManagement/>
</p:properties>
</file>

<file path=customXml/itemProps1.xml><?xml version="1.0" encoding="utf-8"?>
<ds:datastoreItem xmlns:ds="http://schemas.openxmlformats.org/officeDocument/2006/customXml" ds:itemID="{8BD048BF-0C60-427D-B8CA-5A26012D5E3A}"/>
</file>

<file path=customXml/itemProps2.xml><?xml version="1.0" encoding="utf-8"?>
<ds:datastoreItem xmlns:ds="http://schemas.openxmlformats.org/officeDocument/2006/customXml" ds:itemID="{6076E54C-E616-4113-A171-4BFC8E72926D}"/>
</file>

<file path=customXml/itemProps3.xml><?xml version="1.0" encoding="utf-8"?>
<ds:datastoreItem xmlns:ds="http://schemas.openxmlformats.org/officeDocument/2006/customXml" ds:itemID="{8177C59B-10BC-43B6-B4F8-03437793CC08}"/>
</file>

<file path=docProps/app.xml><?xml version="1.0" encoding="utf-8"?>
<Properties xmlns="http://schemas.openxmlformats.org/officeDocument/2006/extended-properties" xmlns:vt="http://schemas.openxmlformats.org/officeDocument/2006/docPropsVTypes">
  <Template>Trek</Template>
  <TotalTime>2497</TotalTime>
  <Words>7044</Words>
  <Application>Microsoft Office PowerPoint</Application>
  <PresentationFormat>عرض على الشاشة (3:4)‏</PresentationFormat>
  <Paragraphs>1145</Paragraphs>
  <Slides>68</Slides>
  <Notes>10</Notes>
  <HiddenSlides>0</HiddenSlides>
  <MMClips>0</MMClips>
  <ScaleCrop>false</ScaleCrop>
  <HeadingPairs>
    <vt:vector size="4" baseType="variant">
      <vt:variant>
        <vt:lpstr>سمة</vt:lpstr>
      </vt:variant>
      <vt:variant>
        <vt:i4>1</vt:i4>
      </vt:variant>
      <vt:variant>
        <vt:lpstr>عناوين الشرائح</vt:lpstr>
      </vt:variant>
      <vt:variant>
        <vt:i4>68</vt:i4>
      </vt:variant>
    </vt:vector>
  </HeadingPairs>
  <TitlesOfParts>
    <vt:vector size="69" baseType="lpstr">
      <vt:lpstr>سمة Office</vt:lpstr>
      <vt:lpstr>مبادىء المحاسبة</vt:lpstr>
      <vt:lpstr>  </vt:lpstr>
      <vt:lpstr>الشريحة 3</vt:lpstr>
      <vt:lpstr>الشريحة 4</vt:lpstr>
      <vt:lpstr>الشريحة 5</vt:lpstr>
      <vt:lpstr>الشريحة 6</vt:lpstr>
      <vt:lpstr>الشريحة 7</vt:lpstr>
      <vt:lpstr>الشريحة 8</vt:lpstr>
      <vt:lpstr>الشريحة 9</vt:lpstr>
      <vt:lpstr>الشريحة 10</vt:lpstr>
      <vt:lpstr>الشريحة 11</vt:lpstr>
      <vt:lpstr>   تابع أهم المصطلحات المحاسبية </vt:lpstr>
      <vt:lpstr> الدورة المحاسبية ومكونات النظام المحاسبي </vt:lpstr>
      <vt:lpstr>فروع المحاسبة</vt:lpstr>
      <vt:lpstr>الأسبوع الثاني الباب الثاني قاعدة القيد المزدوج وتحليل المعاملات المالية</vt:lpstr>
      <vt:lpstr>تابع قاعدة القيد المزدوج</vt:lpstr>
      <vt:lpstr>  تحليل العمليات:</vt:lpstr>
      <vt:lpstr>تابع تحليل العمليات</vt:lpstr>
      <vt:lpstr>تابع تحليل العمليات</vt:lpstr>
      <vt:lpstr>تابع تحليل العمليات</vt:lpstr>
      <vt:lpstr>تابع تحليل العمليات</vt:lpstr>
      <vt:lpstr>تابع تحليل العمليات</vt:lpstr>
      <vt:lpstr>الخلاصة</vt:lpstr>
      <vt:lpstr>قواعد تحليل العمليات المالية</vt:lpstr>
      <vt:lpstr>معادلة الميزانية كأساس للقيد المزدوج</vt:lpstr>
      <vt:lpstr>الشريحة 26</vt:lpstr>
      <vt:lpstr>الشريحة 27</vt:lpstr>
      <vt:lpstr>الشريحة 28</vt:lpstr>
      <vt:lpstr>الشريحة 29</vt:lpstr>
      <vt:lpstr>الشريحة 30</vt:lpstr>
      <vt:lpstr>الشريحة 31</vt:lpstr>
      <vt:lpstr>الشريحة 32</vt:lpstr>
      <vt:lpstr>الشريحة 33</vt:lpstr>
      <vt:lpstr>الشريحة 34</vt:lpstr>
      <vt:lpstr>الشريحة 35</vt:lpstr>
      <vt:lpstr>الشريحة 36</vt:lpstr>
      <vt:lpstr>  الأسبوع الثالث الباب الثالث تسجيل العمليات المالية بالدفاتر  </vt:lpstr>
      <vt:lpstr>الشريحة 38</vt:lpstr>
      <vt:lpstr>الشريحة 39</vt:lpstr>
      <vt:lpstr>تابع قيد اليومية المركب</vt:lpstr>
      <vt:lpstr>مزايا استعمال اليومية:-</vt:lpstr>
      <vt:lpstr>الترحيل إلى حسابات الأستاذ:</vt:lpstr>
      <vt:lpstr>أولا قيود اليومية:</vt:lpstr>
      <vt:lpstr>ثانيا: الترحيل لحساب الأستاذ:</vt:lpstr>
      <vt:lpstr>  حـ / رأس المال </vt:lpstr>
      <vt:lpstr>حـ / الأراضي</vt:lpstr>
      <vt:lpstr>حـ / دائنين – شركة النها</vt:lpstr>
      <vt:lpstr>حـ / السيارات</vt:lpstr>
      <vt:lpstr>الشريحة 49</vt:lpstr>
      <vt:lpstr>تمرين (1) للمراجعة:</vt:lpstr>
      <vt:lpstr>     الأسبوع الرابع الفصل الرابع العمليات المالية بالمنشأة   </vt:lpstr>
      <vt:lpstr>أولا : عمليات رأس المال :</vt:lpstr>
      <vt:lpstr>ت</vt:lpstr>
      <vt:lpstr>ت</vt:lpstr>
      <vt:lpstr>ثانيا : عمليات الشراء:</vt:lpstr>
      <vt:lpstr>ت</vt:lpstr>
      <vt:lpstr>تمرين للمراجعة:</vt:lpstr>
      <vt:lpstr>الفصل الخامس العمليات المتعلقة بالأوراق التجارية</vt:lpstr>
      <vt:lpstr>تابع العمليات المتعلقة بالأوراق التجارية</vt:lpstr>
      <vt:lpstr>ماهية الأوراق التجارية</vt:lpstr>
      <vt:lpstr>السند الإذني:</vt:lpstr>
      <vt:lpstr>المقارنة بين الكمبيالة والسند الاذني كأداة ائتمان</vt:lpstr>
      <vt:lpstr>2- نشأة الأوراق المالية عند البائع وعند المشـــــتري</vt:lpstr>
      <vt:lpstr>الشريحة 64</vt:lpstr>
      <vt:lpstr>الشريحة 65</vt:lpstr>
      <vt:lpstr>الشريحة 66</vt:lpstr>
      <vt:lpstr>الشريحة 67</vt:lpstr>
      <vt:lpstr>الشريحة 68</vt:lpstr>
    </vt:vector>
  </TitlesOfParts>
  <Company>جامعة الملك سعود</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مبادىء المحاسبة</dc:title>
  <dc:creator>كلية المجتمع</dc:creator>
  <cp:lastModifiedBy>balaha</cp:lastModifiedBy>
  <cp:revision>481</cp:revision>
  <dcterms:created xsi:type="dcterms:W3CDTF">2007-08-27T06:29:50Z</dcterms:created>
  <dcterms:modified xsi:type="dcterms:W3CDTF">2007-11-05T09:50:01Z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0x0101002AD7C0D470FC5A4A8056CD561B8E1A9E</vt:lpwstr>
  </property>
</Properties>
</file>