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56" r:id="rId2"/>
    <p:sldId id="310" r:id="rId3"/>
    <p:sldId id="311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4" r:id="rId23"/>
    <p:sldId id="342" r:id="rId24"/>
    <p:sldId id="343" r:id="rId25"/>
    <p:sldId id="336" r:id="rId26"/>
    <p:sldId id="339" r:id="rId27"/>
    <p:sldId id="344" r:id="rId28"/>
    <p:sldId id="340" r:id="rId29"/>
    <p:sldId id="341" r:id="rId30"/>
    <p:sldId id="345" r:id="rId31"/>
    <p:sldId id="346" r:id="rId32"/>
    <p:sldId id="347" r:id="rId33"/>
    <p:sldId id="355" r:id="rId34"/>
    <p:sldId id="348" r:id="rId35"/>
    <p:sldId id="266" r:id="rId3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987" autoAdjust="0"/>
    <p:restoredTop sz="94664" autoAdjust="0"/>
  </p:normalViewPr>
  <p:slideViewPr>
    <p:cSldViewPr>
      <p:cViewPr varScale="1">
        <p:scale>
          <a:sx n="64" d="100"/>
          <a:sy n="64" d="100"/>
        </p:scale>
        <p:origin x="-126" y="-2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مبادئ الرياضيات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QM.0606-105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26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(10)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النهايات و الاتصال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</p:spPr>
            <p:txBody>
              <a:bodyPr/>
              <a:lstStyle/>
              <a:p>
                <a:r>
                  <a:rPr lang="ar-SA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مفهوم النهاية :-</a:t>
                </a:r>
                <a:endParaRPr lang="en-US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يقصد بنهاية الدلة إيجاد قيمة الدالة عندما تقترب قيمة المتغير المستقل من قيمة معينة ، وعادة تكتب النهايات على الصيغة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SA" b="1" dirty="0"/>
                  <a:t> وتقرأ نهاية الدالة </a:t>
                </a:r>
                <a:r>
                  <a:rPr lang="en-US" b="1" dirty="0"/>
                  <a:t>f(x)</a:t>
                </a:r>
                <a:r>
                  <a:rPr lang="ar-SA" b="1" dirty="0"/>
                  <a:t> عندما تقترب </a:t>
                </a:r>
                <a:r>
                  <a:rPr lang="en-US" b="1" dirty="0"/>
                  <a:t>x</a:t>
                </a:r>
                <a:r>
                  <a:rPr lang="ar-SA" b="1" dirty="0"/>
                  <a:t> من القيمة </a:t>
                </a:r>
                <a:r>
                  <a:rPr lang="en-US" b="1" dirty="0"/>
                  <a:t/>
                </a:r>
                <a:r>
                  <a:rPr lang="en-US" b="1" dirty="0" smtClean="0"/>
                  <a:t>a</a:t>
                </a:r>
                <a:r>
                  <a:rPr lang="ar-SA" b="1" dirty="0" smtClean="0"/>
                  <a:t>.</a:t>
                </a:r>
                <a:endParaRPr lang="en-US" dirty="0"/>
              </a:p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r>
                  <a:rPr lang="ar-SA" b="1" dirty="0"/>
                  <a:t/>
                </a:r>
                <a:endParaRPr lang="en-US" dirty="0"/>
              </a:p>
              <a:p>
                <a:pPr algn="just"/>
                <a:r>
                  <a:rPr lang="ar-SA" sz="2800" b="1" dirty="0"/>
                  <a:t>إذا كانت </a:t>
                </a:r>
                <a:r>
                  <a:rPr lang="en-US" sz="2800" b="1" dirty="0"/>
                  <a:t>f(x) = 2x +1 </a:t>
                </a:r>
                <a:r>
                  <a:rPr lang="ar-SA" sz="2800" b="1" dirty="0"/>
                  <a:t> فإن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sz="2800" b="1" i="1">
                            <a:latin typeface="Cambria Math"/>
                          </a:rPr>
                          <m:t>𝐟</m:t>
                        </m:r>
                        <m:r>
                          <a:rPr lang="en-US" sz="2800" b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𝐱</m:t>
                        </m:r>
                        <m:r>
                          <a:rPr lang="en-US" sz="28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SA" sz="2800" b="1" dirty="0"/>
                  <a:t> يعني إيجاد قيمة الدالة </a:t>
                </a:r>
                <a:r>
                  <a:rPr lang="en-US" sz="2800" b="1" dirty="0"/>
                  <a:t>f(x)</a:t>
                </a:r>
                <a:r>
                  <a:rPr lang="ar-SA" sz="2800" b="1" dirty="0"/>
                  <a:t> عندما تؤول إلى </a:t>
                </a:r>
                <a:r>
                  <a:rPr lang="en-US" sz="2800" b="1" dirty="0"/>
                  <a:t>2</a:t>
                </a:r>
                <a:r>
                  <a:rPr lang="ar-SA" sz="2800" b="1" dirty="0"/>
                  <a:t> وتكون قيمة النهاية في هذه الحالة تساوي </a:t>
                </a:r>
                <a:r>
                  <a:rPr lang="en-US" sz="2800" b="1" dirty="0"/>
                  <a:t>5</a:t>
                </a:r>
                <a:r>
                  <a:rPr lang="ar-SA" sz="2800" b="1" dirty="0"/>
                  <a:t> .</a:t>
                </a:r>
                <a:endParaRPr lang="en-US" sz="2800" dirty="0"/>
              </a:p>
              <a:p>
                <a:endParaRPr lang="ar-SA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915400" cy="4525963"/>
              </a:xfrm>
              <a:blipFill rotWithShape="1">
                <a:blip r:embed="rId3"/>
                <a:stretch>
                  <a:fillRect l="-3010" t="-2156" r="-2120" b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النهايات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جبر النهايات :</a:t>
                </a:r>
                <a:endParaRPr lang="en-US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1- إذا كانت </a:t>
                </a:r>
                <a:r>
                  <a:rPr lang="en-US" b="1" dirty="0"/>
                  <a:t>f(x)=c</a:t>
                </a:r>
                <a:r>
                  <a:rPr lang="ar-SA" b="1" dirty="0"/>
                  <a:t>  (دالة ثابتة )  حيث </a:t>
                </a:r>
                <a:r>
                  <a:rPr lang="en-US" b="1" dirty="0"/>
                  <a:t>c</a:t>
                </a:r>
                <a:r>
                  <a:rPr lang="ar-SA" b="1" dirty="0"/>
                  <a:t> عدد حقيقي فإن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𝐜</m:t>
                        </m:r>
                      </m:e>
                    </m:func>
                  </m:oMath>
                </a14:m>
                <a:r>
                  <a:rPr lang="ar-SA" b="1" dirty="0"/>
                  <a:t> لكل عدد حقيقي </a:t>
                </a:r>
                <a:r>
                  <a:rPr lang="en-US" b="1" dirty="0"/>
                  <a:t>a</a:t>
                </a:r>
                <a:r>
                  <a:rPr lang="ar-SA" b="1" dirty="0"/>
                  <a:t> .</a:t>
                </a:r>
                <a:endParaRPr lang="en-US" dirty="0"/>
              </a:p>
              <a:p>
                <a:r>
                  <a:rPr lang="ar-SA" b="1" dirty="0"/>
                  <a:t>2- إذا كانت  </a:t>
                </a:r>
                <a:r>
                  <a:rPr lang="en-US" b="1" dirty="0"/>
                  <a:t>f(x) = m x + c </a:t>
                </a:r>
                <a:r>
                  <a:rPr lang="ar-SA" b="1" dirty="0"/>
                  <a:t>  فإن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𝐦𝐚</m:t>
                        </m:r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𝐜</m:t>
                        </m:r>
                      </m:e>
                    </m:func>
                  </m:oMath>
                </a14:m>
                <a:r>
                  <a:rPr lang="ar-SA" b="1" dirty="0"/>
                  <a:t> لكل عدد حقيقي  </a:t>
                </a:r>
                <a:r>
                  <a:rPr lang="en-US" b="1" dirty="0"/>
                  <a:t>a</a:t>
                </a:r>
                <a:r>
                  <a:rPr lang="ar-SA" b="1" dirty="0"/>
                  <a:t> 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</a:t>
                </a:r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  <a:endParaRPr lang="ar-EG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قيمة كل مما يأتي :-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𝟑𝟎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𝟐𝐱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lvl="0" algn="l" rtl="0"/>
                <a:r>
                  <a:rPr lang="en-US" b="1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𝟑𝐱</m:t>
                        </m:r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𝟖𝐱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𝟑𝟎</m:t>
                        </m:r>
                      </m:e>
                    </m:func>
                  </m:oMath>
                </a14:m>
                <a:r>
                  <a:rPr lang="en-US" b="1" dirty="0"/>
                  <a:t>   =    30 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𝟐𝐱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=  1 – (2 × -2 ) = 5</a:t>
                </a:r>
                <a:endParaRPr lang="en-US" dirty="0"/>
              </a:p>
              <a:p>
                <a:pPr lvl="0" algn="l" rtl="0"/>
                <a:r>
                  <a:rPr lang="en-US" b="1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𝟑𝐱</m:t>
                        </m:r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= 3 × 2 +4  = 6+ 4 = 10 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𝟖𝐱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=  8 × 1/2 -5  = 4 – 5 = -1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</m:t>
                            </m:r>
                            <m:r>
                              <a:rPr lang="en-US" b="1">
                                <a:latin typeface="Cambria Math"/>
                              </a:rPr>
                              <m:t>𝐢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𝟏𝟎</m:t>
                        </m:r>
                        <m:r>
                          <a:rPr lang="en-US" b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[</m:t>
                        </m:r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–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algn="l" rtl="0"/>
                <a:r>
                  <a:rPr lang="en-US" b="1" dirty="0"/>
                  <a:t>                        =  10.5   -  5  = 5.5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ar-EG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𝟏𝟎</m:t>
                        </m:r>
                        <m:r>
                          <a:rPr lang="en-US" b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[</m:t>
                        </m:r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1" dirty="0"/>
                          <m:t>×</m:t>
                        </m:r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×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algn="l" rtl="0"/>
                <a:r>
                  <a:rPr lang="en-US" b="1" dirty="0"/>
                  <a:t>                        = -8  ×  10.5 = -84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39"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𝟏𝟎</m:t>
                        </m:r>
                        <m:r>
                          <a:rPr lang="en-US" b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  <m:r>
                          <a:rPr lang="en-US" b="1">
                            <a:latin typeface="Cambria Math"/>
                          </a:rPr>
                          <m:t> </m:t>
                        </m:r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=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𝟖</m:t>
                    </m:r>
                    <m:r>
                      <a:rPr lang="en-US" b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>×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b="1" dirty="0"/>
                  <a:t>  = 8 × 5 = 40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3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: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4104" y="1495325"/>
                <a:ext cx="8915400" cy="4525963"/>
              </a:xfrm>
            </p:spPr>
            <p:txBody>
              <a:bodyPr/>
              <a:lstStyle/>
              <a:p>
                <a:r>
                  <a:rPr lang="ar-SA" b="1" dirty="0"/>
                  <a:t>مثال :</a:t>
                </a:r>
                <a:endParaRPr lang="en-US" dirty="0"/>
              </a:p>
              <a:p>
                <a:pPr algn="just"/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𝟏𝟎</m:t>
                        </m:r>
                        <m:r>
                          <a:rPr lang="en-US" b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dirty="0"/>
              </a:p>
              <a:p>
                <a:pPr algn="l" rtl="0"/>
                <a:r>
                  <a:rPr lang="en-US" b="1" dirty="0"/>
                  <a:t>4-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𝐟</m:t>
                            </m:r>
                            <m:r>
                              <a:rPr lang="en-US" b="1">
                                <a:latin typeface="Cambria Math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  <m:r>
                              <a:rPr lang="en-US" b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𝐠</m:t>
                            </m:r>
                            <m:r>
                              <a:rPr lang="en-US" b="1">
                                <a:latin typeface="Cambria Math"/>
                              </a:rPr>
                              <m:t>(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  <m:r>
                              <a:rPr lang="en-US" b="1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𝐥𝐢𝐦</m:t>
                                </m:r>
                              </m:e>
                              <m:lim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1" i="1">
                                <a:latin typeface="Cambria Math"/>
                              </a:rPr>
                              <m:t>𝐟</m:t>
                            </m:r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𝐱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𝐥𝐢𝐦</m:t>
                                </m:r>
                              </m:e>
                              <m:lim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1" i="1">
                                <a:latin typeface="Cambria Math"/>
                              </a:rPr>
                              <m:t>𝐠</m:t>
                            </m:r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𝐱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r>
                  <a:rPr lang="en-US" b="1" dirty="0"/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b="1" dirty="0"/>
                  <a:t>  =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4104" y="1495325"/>
                <a:ext cx="8915400" cy="4525963"/>
              </a:xfrm>
              <a:blipFill rotWithShape="1">
                <a:blip r:embed="rId2"/>
                <a:stretch>
                  <a:fillRect l="-2939" t="-2019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/>
                  <a:t>نظرية :</a:t>
                </a:r>
                <a:endParaRPr lang="en-US" dirty="0"/>
              </a:p>
              <a:p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EG" dirty="0" smtClean="0"/>
                  <a:t/>
                </a:r>
                <a:r>
                  <a:rPr lang="ar-SA" b="1" dirty="0"/>
                  <a:t>موجودة و </a:t>
                </a:r>
                <a:r>
                  <a:rPr lang="en-US" b="1" dirty="0"/>
                  <a:t>n</a:t>
                </a:r>
                <a:r>
                  <a:rPr lang="ar-SA" b="1" dirty="0"/>
                  <a:t> عدداً صحيحاً موجباً </a:t>
                </a:r>
                <a:r>
                  <a:rPr lang="ar-SA" b="1" dirty="0" smtClean="0"/>
                  <a:t>ف</a:t>
                </a:r>
                <a:r>
                  <a:rPr lang="ar-EG" b="1" dirty="0" smtClean="0"/>
                  <a:t>إ</a:t>
                </a:r>
                <a:r>
                  <a:rPr lang="ar-SA" b="1" dirty="0" smtClean="0"/>
                  <a:t>ن </a:t>
                </a:r>
                <a:r>
                  <a:rPr lang="ar-EG" b="1" dirty="0" smtClean="0"/>
                  <a:t/>
                </a:r>
                <a:r>
                  <a:rPr lang="en-US" b="1" dirty="0" smtClean="0"/>
                  <a:t>:</a:t>
                </a:r>
                <a:r>
                  <a:rPr lang="ar-EG" b="1" dirty="0" smtClean="0"/>
                  <a:t>-</a:t>
                </a:r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= [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𝒂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 smtClean="0">
                            <a:latin typeface="Cambria Math"/>
                          </a:rPr>
                          <m:t>𝒙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]</a:t>
                </a:r>
                <a:r>
                  <a:rPr lang="en-US" b="1" baseline="30000" dirty="0" smtClean="0"/>
                  <a:t>n</a:t>
                </a:r>
                <a:r>
                  <a:rPr lang="en-US" b="1" dirty="0"/>
                  <a:t/>
                </a:r>
                <a:endParaRPr lang="en-US" dirty="0"/>
              </a:p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𝟑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𝟔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= [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𝟑𝐱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e>
                    </m:func>
                  </m:oMath>
                </a14:m>
                <a:r>
                  <a:rPr lang="en-US" b="1" dirty="0"/>
                  <a:t>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/>
                </a:r>
                <a:endParaRPr lang="en-US" b="1" dirty="0" smtClean="0"/>
              </a:p>
              <a:p>
                <a:pPr algn="l" rtl="0"/>
                <a:r>
                  <a:rPr lang="en-US" b="1" dirty="0" smtClean="0"/>
                  <a:t>                           = </a:t>
                </a:r>
                <a:r>
                  <a:rPr lang="en-US" b="1" dirty="0"/>
                  <a:t>[3×1-1]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 =[3-1]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 = [2]</a:t>
                </a:r>
                <a:r>
                  <a:rPr lang="en-US" b="1" baseline="30000" dirty="0"/>
                  <a:t>6</a:t>
                </a:r>
                <a:r>
                  <a:rPr lang="en-US" b="1" dirty="0"/>
                  <a:t>= 64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022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𝟕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= 3 × 2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 + 5 × 2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 – 7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= 3 × 8 + 5 × 4  - 7 = 37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𝟕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  <m:r>
                          <a:rPr lang="en-US" b="1" i="1">
                            <a:latin typeface="Cambria Math"/>
                          </a:rPr>
                          <m:t>  ×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 </m:t>
                        </m:r>
                        <m:r>
                          <a:rPr lang="en-US" b="1" i="1">
                            <a:latin typeface="Cambria Math"/>
                          </a:rPr>
                          <m:t>𝟕</m:t>
                        </m:r>
                        <m:r>
                          <a:rPr lang="en-US" b="1" i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  <m:r>
                          <a:rPr lang="en-US" b="1" i="1">
                            <a:latin typeface="Cambria Math"/>
                          </a:rPr>
                          <m:t> ×</m:t>
                        </m:r>
                        <m:r>
                          <a:rPr lang="en-US" b="1" i="1">
                            <a:latin typeface="Cambria Math"/>
                          </a:rPr>
                          <m:t>𝟗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𝟑𝟒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b="1" dirty="0"/>
                  <a:t> = -17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/>
                              </a:rPr>
                              <m:t>𝟐𝐱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𝟓𝐱</m:t>
                            </m:r>
                            <m:r>
                              <a:rPr lang="en-US" b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×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  <m:r>
                          <a:rPr lang="en-US" b="1" i="1">
                            <a:latin typeface="Cambria Math"/>
                          </a:rPr>
                          <m:t>×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b="1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𝟏𝟎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𝟏𝟑</m:t>
                        </m:r>
                      </m:den>
                    </m:f>
                  </m:oMath>
                </a14:m>
                <a:endParaRPr lang="en-US" dirty="0"/>
              </a:p>
              <a:p>
                <a:pPr algn="l" rtl="0"/>
                <a:r>
                  <a:rPr lang="en-US" b="1" dirty="0" smtClean="0"/>
                  <a:t>4-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2776"/>
                <a:ext cx="8915400" cy="4608512"/>
              </a:xfrm>
            </p:spPr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/>
                  <a:t>5-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𝒆</m:t>
                        </m:r>
                      </m:e>
                      <m:sup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×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b="1" dirty="0"/>
                  <a:t>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b="1" dirty="0"/>
                  <a:t>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l" rtl="0"/>
                <a:r>
                  <a:rPr lang="en-US" b="1" dirty="0"/>
                  <a:t>6-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𝒍𝒐𝒈</m:t>
                        </m:r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= log (3×2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 + 5 )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                   = log (3×4+5)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                   = log (12+5) = log (17)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2776"/>
                <a:ext cx="8915400" cy="4608512"/>
              </a:xfrm>
              <a:blipFill rotWithShape="1">
                <a:blip r:embed="rId2"/>
                <a:stretch>
                  <a:fillRect l="-1709" t="-2116" r="-2119" b="-6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</a:t>
                </a:r>
                <a:r>
                  <a:rPr lang="ar-SA" b="1" dirty="0" smtClean="0"/>
                  <a:t>:-</a:t>
                </a:r>
                <a:endParaRPr lang="en-US" b="1" dirty="0" smtClean="0"/>
              </a:p>
              <a:p>
                <a:pPr algn="l" rtl="0"/>
                <a:r>
                  <a:rPr lang="en-US" b="1" dirty="0"/>
                  <a:t>7-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𝒍𝒏</m:t>
                        </m:r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>  =  </a:t>
                </a:r>
                <a:r>
                  <a:rPr lang="en-US" b="1" dirty="0" err="1"/>
                  <a:t>ln</a:t>
                </a:r>
                <a:r>
                  <a:rPr lang="en-US" b="1" dirty="0"/>
                  <a:t> (2×3-5) = </a:t>
                </a:r>
                <a:r>
                  <a:rPr lang="en-US" b="1" dirty="0" err="1"/>
                  <a:t>ln</a:t>
                </a:r>
                <a:r>
                  <a:rPr lang="en-US" b="1" dirty="0"/>
                  <a:t> (6-5) = </a:t>
                </a:r>
                <a:r>
                  <a:rPr lang="en-US" b="1" dirty="0" err="1"/>
                  <a:t>ln</a:t>
                </a:r>
                <a:r>
                  <a:rPr lang="en-US" b="1" dirty="0"/>
                  <a:t> (1) =0</a:t>
                </a:r>
                <a:endParaRPr lang="en-US" dirty="0"/>
              </a:p>
              <a:p>
                <a:pPr algn="l" rtl="0"/>
                <a:r>
                  <a:rPr lang="en-US" b="1" dirty="0"/>
                  <a:t> 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6656" y="214313"/>
            <a:ext cx="223224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296816" y="1285875"/>
            <a:ext cx="108012" cy="1989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أمثلة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نهاية كل من الدوال التالية :-</a:t>
                </a:r>
                <a:endParaRPr lang="en-US" dirty="0"/>
              </a:p>
              <a:p>
                <a:pPr algn="l" rtl="0"/>
                <a:r>
                  <a:rPr lang="en-US" b="1" dirty="0" smtClean="0"/>
                  <a:t>8-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𝟑</m:t>
                                </m:r>
                                <m:sSup>
                                  <m:sSupPr>
                                    <m:ctrlPr>
                                      <a:rPr lang="en-US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b="1" i="1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lang="en-US" b="1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b="1" dirty="0"/>
                  <a:t>  = ( ( 3×1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) + 4 × 1 -2)</a:t>
                </a:r>
                <a:r>
                  <a:rPr lang="en-US" b="1" baseline="30000" dirty="0"/>
                  <a:t>3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                                        = (3+4-2)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 = (5)</a:t>
                </a:r>
                <a:r>
                  <a:rPr lang="en-US" b="1" baseline="30000" dirty="0"/>
                  <a:t>3</a:t>
                </a:r>
                <a:r>
                  <a:rPr lang="en-US" b="1" dirty="0"/>
                  <a:t> = 125</a:t>
                </a:r>
                <a:endParaRPr lang="en-US" dirty="0"/>
              </a:p>
              <a:p>
                <a:pPr algn="l" rtl="0"/>
                <a:r>
                  <a:rPr lang="en-US" b="1" dirty="0"/>
                  <a:t> 9-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ad>
                          <m:ra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deg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</m:e>
                        </m:rad>
                      </m:e>
                    </m:func>
                  </m:oMath>
                </a14:m>
                <a:r>
                  <a:rPr lang="en-US" b="1" dirty="0"/>
                  <a:t>  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1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g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1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rad>
                  </m:oMath>
                </a14:m>
                <a:r>
                  <a:rPr lang="en-US" b="1" dirty="0"/>
                  <a:t>  =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1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deg>
                      <m:e>
                        <m:r>
                          <a:rPr lang="en-US" b="1" i="1">
                            <a:latin typeface="Cambria Math"/>
                          </a:rPr>
                          <m:t>𝟗</m:t>
                        </m:r>
                      </m:e>
                    </m:rad>
                  </m:oMath>
                </a14:m>
                <a:r>
                  <a:rPr lang="en-US" b="1" dirty="0"/>
                  <a:t>  = 2.08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إذا كانت الدالة معرفة وفق أكثر من قاعدة مثل :-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algn="just"/>
                <a:endParaRPr lang="ar-EG" sz="1800" b="1" dirty="0" smtClean="0"/>
              </a:p>
              <a:p>
                <a:pPr algn="just"/>
                <a:r>
                  <a:rPr lang="ar-SA" b="1" dirty="0" smtClean="0"/>
                  <a:t>وهنا </a:t>
                </a:r>
                <a:r>
                  <a:rPr lang="ar-SA" b="1" dirty="0"/>
                  <a:t>المطلوب هو إيجاد نهاية الدالة و </a:t>
                </a:r>
                <a:r>
                  <a:rPr lang="ar-EG" b="1" dirty="0" smtClean="0"/>
                  <a:t>هي </a:t>
                </a:r>
                <a:r>
                  <a:rPr lang="ar-SA" b="1" dirty="0" smtClean="0"/>
                  <a:t>معرفة </a:t>
                </a:r>
                <a:r>
                  <a:rPr lang="ar-SA" b="1" dirty="0"/>
                  <a:t>على فترتين فلابد من تحديد ما هو الرقم الذي تؤول له الدالة فإذا كان معرف على مجال الدالة الاولي ( </a:t>
                </a:r>
                <a:r>
                  <a:rPr lang="en-US" b="1" dirty="0"/>
                  <a:t> x</a:t>
                </a:r>
                <a:r>
                  <a:rPr lang="ar-SA" b="1" dirty="0"/>
                  <a:t> تؤول إلى </a:t>
                </a:r>
                <a:r>
                  <a:rPr lang="ar-EG" b="1" dirty="0" smtClean="0"/>
                  <a:t>3</a:t>
                </a:r>
                <a:r>
                  <a:rPr lang="ar-SA" b="1" dirty="0" smtClean="0"/>
                  <a:t/>
                </a:r>
                <a:r>
                  <a:rPr lang="ar-SA" b="1" dirty="0"/>
                  <a:t>مثلاً ) فيتم التعويض في الدالة الاولى أما إذا كانت معرفة على مجال الدالة الثانية (</a:t>
                </a:r>
                <a:r>
                  <a:rPr lang="en-US" b="1" dirty="0"/>
                  <a:t> x</a:t>
                </a:r>
                <a:r>
                  <a:rPr lang="ar-SA" b="1" dirty="0"/>
                  <a:t> تؤول إلى </a:t>
                </a:r>
                <a:r>
                  <a:rPr lang="ar-EG" b="1" dirty="0" smtClean="0"/>
                  <a:t>7</a:t>
                </a:r>
                <a:r>
                  <a:rPr lang="ar-SA" b="1" dirty="0" smtClean="0"/>
                  <a:t/>
                </a:r>
                <a:r>
                  <a:rPr lang="ar-SA" b="1" dirty="0"/>
                  <a:t>مثلاً ) فيتم التعويض في الدالة </a:t>
                </a:r>
                <a:r>
                  <a:rPr lang="ar-SA" b="1" dirty="0" smtClean="0"/>
                  <a:t>الثانية</a:t>
                </a:r>
                <a:r>
                  <a:rPr lang="ar-EG" b="1" dirty="0" smtClean="0"/>
                  <a:t> 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008" t="-2291" r="-2119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</a:t>
            </a:r>
            <a:r>
              <a:rPr lang="ar-SA" b="1" dirty="0" smtClean="0"/>
              <a:t>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𝟑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𝟕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r>
                  <a:rPr lang="ar-SA" b="1" dirty="0"/>
                  <a:t>(و 3 تقع في مجال الدالة الثانية )    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 =  7x -2  = 7 × 3 -2  = 19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</a:t>
                </a:r>
                <a:r>
                  <a:rPr lang="ar-EG" b="1" dirty="0" smtClean="0"/>
                  <a:t/>
                </a:r>
                <a14:m>
                  <m:oMath xmlns:m="http://schemas.openxmlformats.org/officeDocument/2006/math">
                    <m:r>
                      <a:rPr lang="ar-EG" b="1" i="0" smtClean="0">
                        <a:latin typeface="Cambria Math"/>
                      </a:rPr>
                      <m:t>      </m:t>
                    </m:r>
                    <m:r>
                      <a:rPr lang="en-US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𝟓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     ,  </m:t>
                            </m:r>
                            <m:r>
                              <a:rPr lang="en-US" i="1">
                                <a:latin typeface="Cambria Math"/>
                              </a:rPr>
                              <m:t>&amp;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&lt;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e>
                          <m:e>
                            <m:r>
                              <a:rPr lang="en-US" b="1" i="1">
                                <a:latin typeface="Cambria Math"/>
                              </a:rPr>
                              <m:t>𝟕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       ,  </m:t>
                            </m:r>
                            <m:r>
                              <a:rPr lang="en-US" i="1">
                                <a:latin typeface="Cambria Math"/>
                              </a:rPr>
                              <m:t>&amp;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&gt;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ar-SA" b="1" dirty="0"/>
                  <a:t>فأوجد </a:t>
                </a:r>
                <a:r>
                  <a:rPr lang="ar-SA" b="1" dirty="0" smtClean="0"/>
                  <a:t>:-</a:t>
                </a:r>
                <a:endParaRPr lang="ar-EG" b="1" dirty="0" smtClean="0"/>
              </a:p>
              <a:p>
                <a:pPr algn="l" rtl="0"/>
                <a:r>
                  <a:rPr lang="en-US" b="1" dirty="0" smtClean="0"/>
                  <a:t>2-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b="1" i="1">
                                    <a:latin typeface="Cambria Math"/>
                                  </a:rPr>
                                  <m:t>𝟐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r>
                  <a:rPr lang="ar-SA" b="1" dirty="0"/>
                  <a:t>(و نصف تقع في مجال الدالة الاولى )      </a:t>
                </a:r>
                <a:endParaRPr lang="en-US" dirty="0"/>
              </a:p>
              <a:p>
                <a:pPr algn="l" rtl="0"/>
                <a:r>
                  <a:rPr lang="en-US" b="1" dirty="0"/>
                  <a:t>          = 3x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 + 5 = 3 ×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b="1" dirty="0"/>
                  <a:t> )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+ 5 = 3×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den>
                    </m:f>
                    <m:r>
                      <a:rPr lang="en-US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> + 5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b="1" dirty="0"/>
                  <a:t> + 5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b="1" dirty="0"/>
                  <a:t> 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𝟐𝟎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𝟐𝟑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709" t="-2041" r="-2119" b="-5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545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</a:t>
                </a:r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𝟑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𝟕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</a:t>
                </a:r>
                <a:r>
                  <a:rPr lang="ar-EG" b="1" dirty="0" smtClean="0"/>
                  <a:t>:-</a:t>
                </a:r>
              </a:p>
              <a:p>
                <a:pPr algn="l" rtl="0"/>
                <a:r>
                  <a:rPr lang="en-US" b="1" dirty="0"/>
                  <a:t>3-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ctr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709" t="-204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2481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𝟑</m:t>
                              </m:r>
                              <m:sSup>
                                <m:sSupPr>
                                  <m:ctrlPr>
                                    <a:rPr lang="en-US" sz="3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3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𝟕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</p:spPr>
            <p:txBody>
              <a:bodyPr/>
              <a:lstStyle/>
              <a:p>
                <a:pPr algn="l" rtl="0"/>
                <a:r>
                  <a:rPr lang="en-US" sz="2400" b="1" dirty="0" smtClean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0" smtClean="0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  <m:r>
                          <a:rPr lang="en-US" sz="2400" b="1" i="1" smtClean="0">
                            <a:latin typeface="Cambria Math"/>
                          </a:rPr>
                          <m:t>(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400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b="1" dirty="0" smtClean="0"/>
              </a:p>
              <a:p>
                <a:pPr algn="just"/>
                <a:r>
                  <a:rPr lang="ar-EG" sz="2400" dirty="0" smtClean="0"/>
                  <a:t>(وهو الحد الفاصل بين المجالين الأول و الثاني ولذلك نحسب النهاية من اليمين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 النهاية من اليسار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ومن ثم يتم التعويض في المجالين )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b="1" dirty="0"/>
                  <a:t/>
                </a:r>
                <a:r>
                  <a:rPr lang="ar-SA" sz="2000" b="1" dirty="0"/>
                  <a:t>(النهاية من اليمين )             </a:t>
                </a:r>
                <a:endParaRPr lang="en-US" sz="2000" dirty="0"/>
              </a:p>
              <a:p>
                <a:pPr algn="l" rtl="0"/>
                <a:r>
                  <a:rPr lang="en-US" sz="2000" b="1" dirty="0"/>
                  <a:t>                     = 7 x -  2 = 7 × 1 – 2 = 5</a:t>
                </a:r>
                <a:endParaRPr lang="en-US" sz="20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b="1" dirty="0"/>
                  <a:t> =   </a:t>
                </a:r>
                <a:r>
                  <a:rPr lang="ar-SA" sz="2000" b="1" dirty="0"/>
                  <a:t>(النهاية من اليسار )            </a:t>
                </a:r>
                <a:endParaRPr lang="en-US" sz="2000" dirty="0"/>
              </a:p>
              <a:p>
                <a:pPr algn="l" rtl="0"/>
                <a:r>
                  <a:rPr lang="en-US" sz="2000" b="1" dirty="0"/>
                  <a:t>                      = 3x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  +5  = 3 × (1)</a:t>
                </a:r>
                <a:r>
                  <a:rPr lang="en-US" sz="2000" b="1" baseline="30000" dirty="0"/>
                  <a:t>2</a:t>
                </a:r>
                <a:r>
                  <a:rPr lang="en-US" sz="2000" b="1" dirty="0"/>
                  <a:t> + 5 = 3+5 = 8</a:t>
                </a:r>
                <a:endParaRPr lang="en-US" sz="2000" dirty="0"/>
              </a:p>
              <a:p>
                <a:pPr algn="r"/>
                <a:r>
                  <a:rPr lang="ar-SA" sz="2000" b="1" dirty="0"/>
                  <a:t>هل النهاية من اليمين تساوي النهاية من اليسار </a:t>
                </a:r>
                <a:r>
                  <a:rPr lang="ar-SA" sz="20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لا </a:t>
                </a:r>
                <a:endParaRPr lang="en-US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b="1" dirty="0"/>
                  <a:t>إذا هذه الدالة غير موجودة  وتكتب </a:t>
                </a:r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SA" sz="2000" b="1" dirty="0"/>
                  <a:t/>
                </a:r>
                <a:r>
                  <a:rPr lang="en-US" sz="2000" b="1" dirty="0"/>
                  <a:t>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>
                                    <a:latin typeface="Cambria Math"/>
                                  </a:rPr>
                                  <m:t>𝟏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b="1" i="1" dirty="0"/>
                  <a:t/>
                </a:r>
                <a:r>
                  <a:rPr lang="ar-SA" sz="2000" b="1" dirty="0"/>
                  <a:t> هذه النهاية غير موجودة </a:t>
                </a:r>
                <a:endParaRPr lang="en-US" sz="2000" dirty="0"/>
              </a:p>
              <a:p>
                <a:pPr algn="just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  <a:blipFill rotWithShape="1">
                <a:blip r:embed="rId3"/>
                <a:stretch>
                  <a:fillRect l="-2051" t="-954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تابع النهايات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b="1" dirty="0" smtClean="0"/>
                  <a:t>مثال :</a:t>
                </a:r>
                <a:endParaRPr lang="en-US" dirty="0"/>
              </a:p>
              <a:p>
                <a:r>
                  <a:rPr lang="ar-SA" b="1" dirty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𝟐𝟎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ar-EG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</a:t>
                </a:r>
                <a:r>
                  <a:rPr lang="ar-EG" b="1" dirty="0" smtClean="0"/>
                  <a:t>:-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algn="ctr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t="-1913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5264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36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𝟐𝟎</m:t>
                              </m:r>
                              <m:sSup>
                                <m:sSupPr>
                                  <m:ctrlPr>
                                    <a:rPr lang="en-US" sz="36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36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36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sz="36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3600" b="1" i="1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3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3600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ar-EG" sz="3600" i="1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</p:spPr>
            <p:txBody>
              <a:bodyPr/>
              <a:lstStyle/>
              <a:p>
                <a:pPr algn="l" rtl="0"/>
                <a:r>
                  <a:rPr lang="en-US" sz="2400" b="1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0" smtClean="0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  <m:r>
                          <a:rPr lang="en-US" sz="2400" b="1" i="1" smtClean="0">
                            <a:latin typeface="Cambria Math"/>
                          </a:rPr>
                          <m:t>(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400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b="1" dirty="0" smtClean="0"/>
              </a:p>
              <a:p>
                <a:pPr algn="just"/>
                <a:r>
                  <a:rPr lang="ar-EG" sz="2400" dirty="0" smtClean="0"/>
                  <a:t>(وهو الحد الفاصل بين المجالين الأول و الثاني ولذلك نحسب النهاية من اليمين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 النهاية من اليسار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EG" sz="2400" dirty="0" smtClean="0"/>
                  <a:t>ومن ثم يتم التعويض في المجالين )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dirty="0" smtClean="0"/>
                  <a:t/>
                </a:r>
                <a:r>
                  <a:rPr lang="en-US" sz="2000" b="1" dirty="0" smtClean="0"/>
                  <a:t/>
                </a:r>
                <a:r>
                  <a:rPr lang="ar-EG" sz="2000" b="1" dirty="0" smtClean="0"/>
                  <a:t>(النهاية من اليمين )</a:t>
                </a:r>
                <a:r>
                  <a:rPr lang="en-US" sz="2000" b="1" dirty="0" smtClean="0"/>
                  <a:t/>
                </a:r>
              </a:p>
              <a:p>
                <a:pPr algn="l" rtl="0"/>
                <a:r>
                  <a:rPr lang="en-US" sz="2000" b="1" dirty="0" smtClean="0"/>
                  <a:t/>
                </a:r>
                <a:r>
                  <a:rPr lang="en-US" sz="2000" b="1" dirty="0"/>
                  <a:t>= </a:t>
                </a:r>
                <a:r>
                  <a:rPr lang="en-US" sz="2000" b="1" dirty="0" smtClean="0"/>
                  <a:t>6x -10 =   6 × 5 -10 = 20</a:t>
                </a:r>
                <a:endParaRPr lang="en-US" sz="20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b="1" dirty="0"/>
                  <a:t> =  </a:t>
                </a:r>
                <a:r>
                  <a:rPr lang="ar-SA" sz="2000" b="1" dirty="0" smtClean="0"/>
                  <a:t>(</a:t>
                </a:r>
                <a:r>
                  <a:rPr lang="ar-SA" sz="2000" b="1" dirty="0"/>
                  <a:t>النهاية من اليسار )            </a:t>
                </a:r>
                <a:endParaRPr lang="en-US" sz="2000" dirty="0"/>
              </a:p>
              <a:p>
                <a:pPr algn="l" rtl="0"/>
                <a:r>
                  <a:rPr lang="en-US" sz="2000" b="1" dirty="0"/>
                  <a:t/>
                </a:r>
                <a:r>
                  <a:rPr lang="en-US" sz="2000" b="1" dirty="0" smtClean="0"/>
                  <a:t>= 20 × (5)</a:t>
                </a:r>
                <a:r>
                  <a:rPr lang="en-US" sz="2000" b="1" baseline="30000" dirty="0" smtClean="0"/>
                  <a:t>2</a:t>
                </a:r>
                <a:r>
                  <a:rPr lang="en-US" sz="2000" b="1" dirty="0" smtClean="0"/>
                  <a:t>  + 15 = 20 × 25 +15 = 500 +15 = 515</a:t>
                </a:r>
                <a:endParaRPr lang="en-US" sz="2000" dirty="0" smtClean="0"/>
              </a:p>
              <a:p>
                <a:pPr algn="r"/>
                <a:r>
                  <a:rPr lang="ar-SA" sz="2000" b="1" dirty="0" smtClean="0"/>
                  <a:t>هل النهاية من اليمين تساوي النهاية من اليسار </a:t>
                </a:r>
                <a:r>
                  <a:rPr lang="ar-SA" sz="20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لا </a:t>
                </a:r>
                <a:endParaRPr lang="en-US" sz="20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b="1" dirty="0" smtClean="0"/>
                  <a:t>إذا </a:t>
                </a:r>
                <a:r>
                  <a:rPr lang="ar-SA" sz="2000" b="1" dirty="0"/>
                  <a:t>هذه الدالة غير موجودة  وتكتب </a:t>
                </a:r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ar-SA" sz="2000" b="1" dirty="0"/>
                  <a:t/>
                </a:r>
                <a:r>
                  <a:rPr lang="en-US" sz="2000" b="1" dirty="0"/>
                  <a:t>≠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0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algn="ctr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0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0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000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000" b="1" i="1">
                            <a:latin typeface="Cambria Math"/>
                          </a:rPr>
                          <m:t>𝐟</m:t>
                        </m:r>
                        <m:r>
                          <a:rPr lang="en-US" sz="2000" b="1">
                            <a:latin typeface="Cambria Math"/>
                          </a:rPr>
                          <m:t>(</m:t>
                        </m:r>
                        <m:r>
                          <a:rPr lang="en-US" sz="2000" b="1" i="1">
                            <a:latin typeface="Cambria Math"/>
                          </a:rPr>
                          <m:t>𝐱</m:t>
                        </m:r>
                        <m:r>
                          <a:rPr lang="en-US" sz="20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b="1" i="1" dirty="0"/>
                  <a:t/>
                </a:r>
                <a:r>
                  <a:rPr lang="ar-SA" sz="2000" b="1" dirty="0"/>
                  <a:t> هذه النهاية غير موجودة </a:t>
                </a:r>
                <a:endParaRPr lang="en-US" sz="2000" dirty="0"/>
              </a:p>
              <a:p>
                <a:pPr algn="just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5112568"/>
              </a:xfrm>
              <a:blipFill rotWithShape="1">
                <a:blip r:embed="rId3"/>
                <a:stretch>
                  <a:fillRect l="-2051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2494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 smtClean="0"/>
              <a:t>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40768"/>
            <a:ext cx="8915400" cy="4781128"/>
          </a:xfrm>
        </p:spPr>
        <p:txBody>
          <a:bodyPr/>
          <a:lstStyle/>
          <a:p>
            <a:r>
              <a:rPr lang="ar-S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 :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يقال للدالة 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f(x)</a:t>
            </a:r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متصلة في النقطة 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إذا تحققت الشروط التالية :-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b="1" dirty="0"/>
              <a:t>1- لابد و أن تكون الدالة معرفة عند هذه النقطة أي تنتمي إلى </a:t>
            </a:r>
            <a:r>
              <a:rPr lang="en-US" b="1" i="1" dirty="0"/>
              <a:t>R</a:t>
            </a:r>
            <a:r>
              <a:rPr lang="ar-SA" b="1" dirty="0"/>
              <a:t>.</a:t>
            </a:r>
            <a:endParaRPr lang="en-US" dirty="0"/>
          </a:p>
          <a:p>
            <a:r>
              <a:rPr lang="ar-SA" b="1" dirty="0"/>
              <a:t>2- لا بد وأن تكون النهاية موجودة أي النهاية من اليمين تساوي النهاية من اليسار .</a:t>
            </a:r>
            <a:endParaRPr lang="en-US" dirty="0"/>
          </a:p>
          <a:p>
            <a:r>
              <a:rPr lang="ar-SA" b="1" dirty="0"/>
              <a:t>3- لابد و أن تكون نتيجة الشرط الاول مساوي للشرط الثاني أي قيمة الدالة وقيمة النهاية متساويتان </a:t>
            </a:r>
            <a:r>
              <a:rPr lang="ar-SA" b="1" dirty="0" smtClean="0"/>
              <a:t>.</a:t>
            </a:r>
            <a:endParaRPr lang="en-US" b="1" dirty="0" smtClean="0"/>
          </a:p>
          <a:p>
            <a:pPr algn="ctr"/>
            <a:r>
              <a:rPr lang="ar-EG" b="1" dirty="0" smtClean="0">
                <a:solidFill>
                  <a:srgbClr val="FF0000"/>
                </a:solidFill>
              </a:rPr>
              <a:t>لا تنسى : الدالة نفسها – النهاية من اليمين – النهاية من اليسار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/>
              <a:t>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sz="2400" b="1" u="sng" dirty="0">
                    <a:solidFill>
                      <a:srgbClr val="FF0000"/>
                    </a:solidFill>
                  </a:rPr>
                  <a:t>مثال :-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r>
                  <a:rPr lang="ar-SA" sz="2400" b="1" dirty="0"/>
                  <a:t>هل 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,  &amp;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𝟐𝟓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≥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5 </a:t>
                </a:r>
                <a:r>
                  <a:rPr lang="ar-SA" sz="2400" b="1" dirty="0"/>
                  <a:t> ؟</a:t>
                </a:r>
                <a:endParaRPr lang="en-US" sz="2400" dirty="0"/>
              </a:p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sz="2400" b="1" dirty="0"/>
                  <a:t>f(5) = 25+2x = 25 +2× 5 = 25 +10 = 35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25+2x = 25 +2× 5 = 25 +10 = 35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𝟓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6x = 6× 5 = 30 </a:t>
                </a:r>
                <a:endParaRPr lang="en-US" sz="2400" dirty="0"/>
              </a:p>
              <a:p>
                <a:r>
                  <a:rPr lang="ar-SA" sz="2400" b="1" i="1" dirty="0"/>
                  <a:t>حيث أن النتائج غير متساوية إذاً فهذه الدالة غير متصلة عند </a:t>
                </a:r>
                <a:r>
                  <a:rPr lang="en-US" sz="2400" b="1" dirty="0"/>
                  <a:t>x=5 </a:t>
                </a:r>
                <a:r>
                  <a:rPr lang="ar-SA" sz="2400" b="1" i="1" dirty="0"/>
                  <a:t> 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025" t="-114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/>
              <a:t>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sz="2400" b="1" u="sng" dirty="0" smtClean="0">
                    <a:solidFill>
                      <a:srgbClr val="FF0000"/>
                    </a:solidFill>
                  </a:rPr>
                  <a:t>مثال :-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r>
                  <a:rPr lang="ar-SA" sz="2400" b="1" dirty="0"/>
                  <a:t>هل 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ar-EG" sz="2400" b="1" i="1" smtClean="0">
                                  <a:latin typeface="Cambria Math"/>
                                </a:rPr>
                                <m:t>𝟏𝟐</m:t>
                              </m:r>
                              <m:sSup>
                                <m:sSupPr>
                                  <m:ctrlPr>
                                    <a:rPr lang="ar-EG" sz="2400" b="1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ar-EG" sz="24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b="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ar-EG" sz="2400" b="1" i="1" smtClean="0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ar-EG" sz="2400" b="1" i="1" smtClean="0">
                                  <a:latin typeface="Cambria Math"/>
                                </a:rPr>
                                <m:t>𝟒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≥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</a:t>
                </a:r>
                <a:r>
                  <a:rPr lang="en-US" sz="2400" b="1" i="1" dirty="0" smtClean="0"/>
                  <a:t>10 </a:t>
                </a:r>
                <a:r>
                  <a:rPr lang="ar-SA" sz="2400" b="1" dirty="0" smtClean="0"/>
                  <a:t/>
                </a:r>
                <a:r>
                  <a:rPr lang="ar-SA" sz="2400" b="1" dirty="0"/>
                  <a:t>؟</a:t>
                </a:r>
                <a:endParaRPr lang="en-US" sz="2400" dirty="0"/>
              </a:p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sz="2400" b="1" dirty="0" smtClean="0"/>
                  <a:t>f(10)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20+4 x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+ 4×10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+40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60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</a:t>
                </a:r>
                <a:r>
                  <a:rPr lang="en-US" sz="2400" b="1" dirty="0" smtClean="0"/>
                  <a:t>20+4x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+4× 10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+40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60 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</a:t>
                </a:r>
                <a:r>
                  <a:rPr lang="en-US" sz="2400" b="1" dirty="0" smtClean="0"/>
                  <a:t>12x</a:t>
                </a:r>
                <a:r>
                  <a:rPr lang="en-US" sz="2400" b="1" baseline="30000" dirty="0" smtClean="0"/>
                  <a:t>2</a:t>
                </a:r>
                <a:r>
                  <a:rPr lang="en-US" sz="2400" b="1" dirty="0" smtClean="0"/>
                  <a:t/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12× 10</a:t>
                </a:r>
                <a:r>
                  <a:rPr lang="en-US" sz="2400" b="1" baseline="30000" dirty="0"/>
                  <a:t>2</a:t>
                </a:r>
                <a:r>
                  <a:rPr lang="en-US" sz="2400" b="1" dirty="0" smtClean="0"/>
                  <a:t/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1200 </a:t>
                </a:r>
                <a:endParaRPr lang="en-US" sz="2400" dirty="0"/>
              </a:p>
              <a:p>
                <a:r>
                  <a:rPr lang="ar-SA" sz="2400" b="1" i="1" dirty="0"/>
                  <a:t>حيث أن النتائج غير متساوية إذاً فهذه الدالة غير متصلة عند </a:t>
                </a:r>
                <a:r>
                  <a:rPr lang="en-US" sz="2400" b="1" dirty="0" smtClean="0"/>
                  <a:t>x=10 </a:t>
                </a:r>
                <a:r>
                  <a:rPr lang="ar-SA" sz="2400" b="1" i="1" dirty="0" smtClean="0"/>
                  <a:t/>
                </a:r>
                <a:r>
                  <a:rPr lang="ar-SA" sz="2400" b="1" i="1" dirty="0"/>
                  <a:t>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025" t="-114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5200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الاتصال </a:t>
            </a:r>
            <a:r>
              <a:rPr lang="ar-EG" b="1" dirty="0"/>
              <a:t>:-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SA" sz="2400" b="1" u="sng" dirty="0" smtClean="0">
                    <a:solidFill>
                      <a:srgbClr val="FF0000"/>
                    </a:solidFill>
                  </a:rPr>
                  <a:t>مثال :-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r>
                  <a:rPr lang="ar-SA" sz="2400" b="1" dirty="0"/>
                  <a:t>هل 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𝟐𝟎</m:t>
                              </m:r>
                              <m:sSup>
                                <m:sSupPr>
                                  <m:ctrlPr>
                                    <a:rPr lang="ar-EG" sz="24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ar-EG" sz="24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𝟏𝟏𝟔𝟎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1" i="1" smtClean="0">
                                  <a:latin typeface="Cambria Math"/>
                                </a:rPr>
                                <m:t>𝟏𝟓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  <m:t>&gt;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</a:t>
                </a:r>
                <a:r>
                  <a:rPr lang="en-US" sz="2400" b="1" i="1" dirty="0" smtClean="0"/>
                  <a:t>8 </a:t>
                </a:r>
                <a:r>
                  <a:rPr lang="ar-SA" sz="2400" b="1" dirty="0" smtClean="0"/>
                  <a:t/>
                </a:r>
                <a:r>
                  <a:rPr lang="ar-SA" sz="2400" b="1" dirty="0"/>
                  <a:t>؟</a:t>
                </a:r>
                <a:endParaRPr lang="en-US" sz="2400" dirty="0"/>
              </a:p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sz="2400" b="1" dirty="0" smtClean="0"/>
                  <a:t>f(8) </a:t>
                </a:r>
                <a:r>
                  <a:rPr lang="en-US" sz="2400" b="1" dirty="0"/>
                  <a:t>= </a:t>
                </a:r>
                <a:r>
                  <a:rPr lang="en-US" sz="2400" b="1" dirty="0" smtClean="0"/>
                  <a:t>20 x</a:t>
                </a:r>
                <a:r>
                  <a:rPr lang="en-US" sz="2400" b="1" baseline="30000" dirty="0" smtClean="0"/>
                  <a:t>2</a:t>
                </a:r>
                <a:r>
                  <a:rPr lang="en-US" sz="2400" b="1" dirty="0" smtClean="0"/>
                  <a:t> = 20 × (8)</a:t>
                </a:r>
                <a:r>
                  <a:rPr lang="en-US" sz="2400" b="1" baseline="30000" dirty="0" smtClean="0"/>
                  <a:t>2</a:t>
                </a:r>
                <a:r>
                  <a:rPr lang="en-US" sz="2400" b="1" dirty="0" smtClean="0"/>
                  <a:t>  = 20</a:t>
                </a:r>
                <a:r>
                  <a:rPr lang="en-US" sz="2400" b="1" dirty="0"/>
                  <a:t/>
                </a:r>
                <a:r>
                  <a:rPr lang="en-US" sz="2400" b="1" dirty="0" smtClean="0"/>
                  <a:t>× 64 = 1280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  <m:sup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</a:t>
                </a:r>
                <a:r>
                  <a:rPr lang="en-US" sz="2400" b="1" dirty="0" smtClean="0"/>
                  <a:t>1160 +15x = 1160 +15 × 8 = 1280</a:t>
                </a:r>
                <a:endParaRPr lang="en-US" sz="2400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𝟖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r>
                          <a:rPr lang="en-US" sz="2400" b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𝐱</m:t>
                        </m:r>
                        <m:r>
                          <a:rPr lang="en-US" sz="24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b="1" dirty="0"/>
                  <a:t> = 20 x</a:t>
                </a:r>
                <a:r>
                  <a:rPr lang="en-US" sz="2400" b="1" baseline="30000" dirty="0"/>
                  <a:t>2</a:t>
                </a:r>
                <a:r>
                  <a:rPr lang="en-US" sz="2400" b="1" dirty="0"/>
                  <a:t> = 20 × (8)</a:t>
                </a:r>
                <a:r>
                  <a:rPr lang="en-US" sz="2400" b="1" baseline="30000" dirty="0"/>
                  <a:t>2</a:t>
                </a:r>
                <a:r>
                  <a:rPr lang="en-US" sz="2400" b="1" dirty="0"/>
                  <a:t>  = 20 × 64 = 1280</a:t>
                </a:r>
                <a:endParaRPr lang="en-US" sz="2400" dirty="0"/>
              </a:p>
              <a:p>
                <a:r>
                  <a:rPr lang="ar-SA" sz="2400" b="1" i="1" dirty="0" smtClean="0"/>
                  <a:t>حيث </a:t>
                </a:r>
                <a:r>
                  <a:rPr lang="ar-SA" sz="2400" b="1" i="1" dirty="0"/>
                  <a:t>أن النتائج </a:t>
                </a:r>
                <a:r>
                  <a:rPr lang="ar-SA" sz="2400" b="1" i="1" dirty="0" smtClean="0"/>
                  <a:t/>
                </a:r>
                <a:r>
                  <a:rPr lang="ar-SA" sz="2400" b="1" i="1" dirty="0"/>
                  <a:t>متساوية إذاً فهذه </a:t>
                </a:r>
                <a:r>
                  <a:rPr lang="ar-SA" sz="2400" b="1" i="1" dirty="0" smtClean="0"/>
                  <a:t>الدالة </a:t>
                </a:r>
                <a:r>
                  <a:rPr lang="ar-SA" sz="2400" b="1" i="1" dirty="0"/>
                  <a:t>متصلة عند </a:t>
                </a:r>
                <a:r>
                  <a:rPr lang="en-US" sz="2400" b="1" dirty="0" smtClean="0"/>
                  <a:t>x=8 </a:t>
                </a:r>
                <a:r>
                  <a:rPr lang="ar-SA" sz="2400" b="1" i="1" dirty="0" smtClean="0"/>
                  <a:t/>
                </a:r>
                <a:r>
                  <a:rPr lang="ar-SA" sz="2400" b="1" i="1" dirty="0"/>
                  <a:t>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025" t="-1148" r="-1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1 :-</a:t>
                </a:r>
                <a:endParaRPr lang="ar-EG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أوجد قيمة كل مما يأتي :-</a:t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r>
                          <a:rPr lang="en-US" b="1" i="1" smtClean="0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 smtClean="0">
                            <a:latin typeface="Cambria Math"/>
                          </a:rPr>
                          <m:t>𝟎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pPr lvl="0" algn="l" rtl="0"/>
                <a:r>
                  <a:rPr lang="en-US" b="1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𝟏𝟐</m:t>
                            </m:r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𝟑𝐱</m:t>
                        </m:r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1" i="0" smtClean="0">
                            <a:latin typeface="Cambria Math"/>
                          </a:rPr>
                          <m:t>𝟔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0"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f>
                              <m:f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1" i="1" smtClean="0">
                                    <a:latin typeface="Cambria Math"/>
                                  </a:rPr>
                                  <m:t>𝟐</m:t>
                                </m:r>
                              </m:num>
                              <m:den>
                                <m:r>
                                  <a:rPr lang="en-US" b="1" i="1" smtClean="0">
                                    <a:latin typeface="Cambria Math"/>
                                  </a:rPr>
                                  <m:t>𝟑</m:t>
                                </m:r>
                              </m:den>
                            </m:f>
                          </m:lim>
                        </m:limLow>
                      </m:fName>
                      <m:e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 smtClean="0">
                            <a:latin typeface="Cambria Math"/>
                          </a:rPr>
                          <m:t>𝟗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b="1" dirty="0"/>
                  <a:t/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071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2 :-</a:t>
                </a:r>
                <a:endParaRPr lang="en-U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كانت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</m:t>
                            </m:r>
                            <m:r>
                              <a:rPr lang="en-US" b="1">
                                <a:latin typeface="Cambria Math"/>
                              </a:rPr>
                              <m:t>𝐢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ar-EG" b="1" i="1" smtClean="0">
                            <a:latin typeface="Cambria Math"/>
                          </a:rPr>
                          <m:t>𝟐𝟎</m:t>
                        </m:r>
                      </m:e>
                    </m:func>
                  </m:oMath>
                </a14:m>
                <a:r>
                  <a:rPr lang="ar-SA" b="1" dirty="0"/>
                  <a:t> 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𝐠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ar-EG" b="1" i="1" smtClean="0">
                            <a:latin typeface="Cambria Math"/>
                          </a:rPr>
                          <m:t>𝟏𝟓</m:t>
                        </m:r>
                      </m:e>
                    </m:func>
                  </m:oMath>
                </a14:m>
                <a:r>
                  <a:rPr lang="ar-SA" b="1" dirty="0"/>
                  <a:t> و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b="1">
                            <a:latin typeface="Cambria Math"/>
                          </a:rPr>
                          <m:t>=</m:t>
                        </m:r>
                        <m:r>
                          <a:rPr lang="ar-EG" b="1" i="1" smtClean="0">
                            <a:latin typeface="Cambria Math"/>
                          </a:rPr>
                          <m:t>𝟏𝟖</m:t>
                        </m:r>
                        <m:r>
                          <a:rPr lang="en-US" b="1">
                            <a:latin typeface="Cambria Math"/>
                          </a:rPr>
                          <m:t>.</m:t>
                        </m:r>
                        <m:r>
                          <a:rPr lang="en-US" b="1" i="1">
                            <a:latin typeface="Cambria Math"/>
                          </a:rPr>
                          <m:t>𝟓</m:t>
                        </m:r>
                      </m:e>
                    </m:func>
                  </m:oMath>
                </a14:m>
                <a:r>
                  <a:rPr lang="ar-SA" b="1" dirty="0"/>
                  <a:t> ، فأوجد ما يلي :-</a:t>
                </a:r>
                <a:endParaRPr lang="en-US" sz="2800" dirty="0"/>
              </a:p>
              <a:p>
                <a:pPr algn="l" rtl="0"/>
                <a:r>
                  <a:rPr lang="en-US" sz="2800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r>
                          <a:rPr lang="en-US" sz="2800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ar-EG" sz="2800" b="1" i="1" smtClean="0">
                            <a:latin typeface="Cambria Math"/>
                          </a:rPr>
                          <m:t>+</m:t>
                        </m:r>
                        <m:r>
                          <a:rPr lang="en-US" sz="2800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ar-EG" sz="2800" b="1" dirty="0" smtClean="0"/>
              </a:p>
              <a:p>
                <a:pPr algn="l" rtl="0"/>
                <a:r>
                  <a:rPr lang="en-US" sz="2800" b="1" dirty="0" smtClean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r>
                          <a:rPr lang="en-US" sz="2800" b="1" i="1">
                            <a:latin typeface="Cambria Math"/>
                          </a:rPr>
                          <m:t>𝐡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𝒈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dirty="0"/>
              </a:p>
              <a:p>
                <a:pPr algn="l" rtl="0"/>
                <a:r>
                  <a:rPr lang="en-US" sz="2800" b="1" dirty="0" smtClean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𝒈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 i="1" smtClean="0">
                            <a:latin typeface="Cambria Math"/>
                          </a:rPr>
                          <m:t>×</m:t>
                        </m:r>
                        <m:r>
                          <a:rPr lang="en-US" sz="2800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</m:d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dirty="0"/>
              </a:p>
              <a:p>
                <a:pPr algn="l" rtl="0"/>
                <a:r>
                  <a:rPr lang="en-US" sz="2800" b="1" dirty="0" smtClean="0"/>
                  <a:t>4-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[</m:t>
                        </m:r>
                        <m:f>
                          <m:f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latin typeface="Cambria Math"/>
                              </a:rPr>
                              <m:t>𝒈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2800" b="1" i="1" smtClean="0">
                                <a:latin typeface="Cambria Math"/>
                              </a:rPr>
                              <m:t>𝒇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  <m:r>
                          <a:rPr lang="en-US" sz="2800" b="1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dirty="0"/>
              </a:p>
              <a:p>
                <a:pPr algn="l" rtl="0"/>
                <a:endParaRPr lang="en-US" sz="28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367" t="-2041" r="-2119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9779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3 :- </a:t>
                </a:r>
              </a:p>
              <a:p>
                <a:r>
                  <a:rPr lang="ar-EG" b="1" dirty="0">
                    <a:latin typeface="Cambria Math"/>
                  </a:rPr>
                  <a:t>أوجد :- </a:t>
                </a:r>
              </a:p>
              <a:p>
                <a:pPr algn="l" rtl="0"/>
                <a:r>
                  <a:rPr lang="en-US" b="1" dirty="0" smtClean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ar-EG" b="1" i="1" smtClean="0">
                                    <a:latin typeface="Cambria Math"/>
                                  </a:rPr>
                                  <m:t>𝟓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ar-EG" b="1" i="1" smtClean="0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ar-EG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endParaRPr lang="en-US" b="1" dirty="0" smtClean="0"/>
              </a:p>
              <a:p>
                <a:pPr algn="l" rtl="0"/>
                <a:endPara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r>
                  <a:rPr lang="en-US" b="1" dirty="0" smtClean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𝟏𝟎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 −</m:t>
                                </m:r>
                                <m:r>
                                  <a:rPr lang="ar-EG" b="1" i="1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𝒙</m:t>
                                </m:r>
                              </m:e>
                            </m:d>
                          </m:e>
                          <m:sup>
                            <m:r>
                              <a:rPr lang="ar-EG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endPara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709"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9779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4 </a:t>
                </a:r>
                <a:r>
                  <a:rPr lang="ar-EG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 </a:t>
                </a:r>
              </a:p>
              <a:p>
                <a:r>
                  <a:rPr lang="ar-SA" b="1" dirty="0" smtClean="0"/>
                  <a:t>أوجد </a:t>
                </a:r>
                <a:r>
                  <a:rPr lang="ar-SA" b="1" dirty="0"/>
                  <a:t>نهاية كل من الدوال التالية :-</a:t>
                </a:r>
                <a:endParaRPr lang="en-US" sz="2800" dirty="0"/>
              </a:p>
              <a:p>
                <a:pPr algn="l" rtl="0"/>
                <a:r>
                  <a:rPr lang="en-US" sz="2800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𝟓</m:t>
                            </m:r>
                          </m:lim>
                        </m:limLow>
                      </m:fName>
                      <m:e>
                        <m:r>
                          <a:rPr lang="en-US" sz="2800" b="1">
                            <a:latin typeface="Cambria Math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𝟓𝟎</m:t>
                        </m:r>
                        <m:r>
                          <a:rPr lang="en-US" sz="2800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2-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3-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sz="2800" b="1" i="1">
                            <a:latin typeface="Cambria Math"/>
                          </a:rPr>
                          <m:t>𝒍𝒐𝒈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𝟏𝟎</m:t>
                        </m:r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800" b="1" i="1">
                            <a:latin typeface="Cambria Math"/>
                          </a:rPr>
                          <m:t>𝟓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4-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8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en-US" sz="2800" b="1" i="1"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800" b="1" i="1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28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𝟑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5-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sz="2800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sz="2800" b="1" i="1">
                            <a:latin typeface="Cambria Math"/>
                          </a:rPr>
                          <m:t>𝒍𝒏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𝟐𝟎</m:t>
                        </m:r>
                        <m:sSup>
                          <m:sSup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latin typeface="Cambria Math"/>
                          </a:rPr>
                          <m:t>𝟓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𝟏𝟎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b="1" dirty="0"/>
                  <a:t/>
                </a:r>
                <a:endParaRPr lang="en-US" sz="2800" dirty="0"/>
              </a:p>
              <a:p>
                <a:pPr algn="l" rtl="0"/>
                <a:endParaRPr lang="en-US" dirty="0"/>
              </a:p>
              <a:p>
                <a:pPr algn="l" rtl="0"/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367"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9779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5 :- </a:t>
                </a:r>
              </a:p>
              <a:p>
                <a:r>
                  <a:rPr lang="ar-SA" b="1" dirty="0" smtClean="0"/>
                  <a:t>إذا كانت </a:t>
                </a:r>
                <a:endParaRPr lang="en-US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𝟑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𝟎</m:t>
                              </m:r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𝟓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&gt;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ar-SA" b="1" dirty="0"/>
                  <a:t>فأوجد :-</a:t>
                </a:r>
                <a:endParaRPr lang="en-US" dirty="0"/>
              </a:p>
              <a:p>
                <a:pPr algn="l" rtl="0"/>
                <a:r>
                  <a:rPr lang="en-US" b="1" dirty="0"/>
                  <a:t>1-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𝟑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algn="l" rtl="0"/>
                <a:r>
                  <a:rPr lang="en-US" b="1" dirty="0" smtClean="0"/>
                  <a:t>2-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b="1" i="1">
                                <a:latin typeface="Cambria Math"/>
                              </a:rPr>
                              <m:t>𝐥𝐢𝐦</m:t>
                            </m:r>
                          </m:e>
                          <m:lim>
                            <m:r>
                              <a:rPr lang="en-US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→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𝟏</m:t>
                            </m:r>
                          </m:lim>
                        </m:limLow>
                      </m:fName>
                      <m:e>
                        <m:r>
                          <a:rPr lang="en-US" b="1" i="1">
                            <a:latin typeface="Cambria Math"/>
                          </a:rPr>
                          <m:t>𝐟</m:t>
                        </m:r>
                        <m:r>
                          <a:rPr lang="en-US" b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𝐱</m:t>
                        </m:r>
                        <m:r>
                          <a:rPr lang="en-US" b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l="-1709"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2033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 smtClean="0"/>
              <a:t>تمارين الواجب :-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</p:spPr>
            <p:txBody>
              <a:bodyPr/>
              <a:lstStyle/>
              <a:p>
                <a:r>
                  <a:rPr lang="ar-EG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تمرين 6 :- </a:t>
                </a:r>
              </a:p>
              <a:p>
                <a:r>
                  <a:rPr lang="ar-SA" sz="2400" b="1" dirty="0" smtClean="0"/>
                  <a:t>هل </a:t>
                </a:r>
                <a:r>
                  <a:rPr lang="ar-SA" sz="2400" b="1" dirty="0"/>
                  <a:t>الدالة المعرفة بـ </a:t>
                </a:r>
                <a:endParaRPr lang="en-US" sz="2400" dirty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ar-EG" sz="2400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     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  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&lt;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ar-EG" sz="2400" b="1" i="1" smtClean="0">
                                  <a:latin typeface="Cambria Math"/>
                                </a:rPr>
                                <m:t>𝟑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b="1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       ,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&amp;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≥</m:t>
                              </m:r>
                              <m:r>
                                <a:rPr lang="ar-EG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ar-SA" sz="2400" b="1" dirty="0"/>
                  <a:t>متصلة في  </a:t>
                </a:r>
                <a:r>
                  <a:rPr lang="en-US" sz="2400" b="1" i="1" dirty="0"/>
                  <a:t>x = </a:t>
                </a:r>
                <a:r>
                  <a:rPr lang="en-US" sz="2400" b="1" i="1" dirty="0" smtClean="0"/>
                  <a:t>10 </a:t>
                </a:r>
                <a:r>
                  <a:rPr lang="ar-SA" sz="2400" b="1" dirty="0" smtClean="0"/>
                  <a:t/>
                </a:r>
                <a:r>
                  <a:rPr lang="ar-SA" sz="2400" b="1" dirty="0"/>
                  <a:t>؟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340768"/>
                <a:ext cx="8915400" cy="4781128"/>
              </a:xfrm>
              <a:blipFill rotWithShape="1">
                <a:blip r:embed="rId2"/>
                <a:stretch>
                  <a:fillRect t="-1786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97792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299</TotalTime>
  <Words>232</Words>
  <Application>Microsoft Office PowerPoint</Application>
  <PresentationFormat>A4 Paper (210x297 mm)</PresentationFormat>
  <Paragraphs>117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فورم لكلية ادارة الاعمال</vt:lpstr>
      <vt:lpstr>Slide 1</vt:lpstr>
      <vt:lpstr>المحاضرة (10)</vt:lpstr>
      <vt:lpstr>النهايات </vt:lpstr>
      <vt:lpstr>تابع النهايات :</vt:lpstr>
      <vt:lpstr>تابع النهايات :</vt:lpstr>
      <vt:lpstr>تابع النهايات :</vt:lpstr>
      <vt:lpstr>تابع : النهايات :</vt:lpstr>
      <vt:lpstr>تابع : النهايات :</vt:lpstr>
      <vt:lpstr>تابع : النهايات :</vt:lpstr>
      <vt:lpstr>تابع :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</vt:lpstr>
      <vt:lpstr>تابع النهايات :-</vt:lpstr>
      <vt:lpstr>تابع النهايات :-</vt:lpstr>
      <vt:lpstr>تابع النهايات :-</vt:lpstr>
      <vt:lpstr> </vt:lpstr>
      <vt:lpstr>تابع النهايات :-</vt:lpstr>
      <vt:lpstr> </vt:lpstr>
      <vt:lpstr>الاتصال :- </vt:lpstr>
      <vt:lpstr>الاتصال :- </vt:lpstr>
      <vt:lpstr>الاتصال :- </vt:lpstr>
      <vt:lpstr>الاتصال :- </vt:lpstr>
      <vt:lpstr>تمارين الواجب :-</vt:lpstr>
      <vt:lpstr>تمارين الواجب :-</vt:lpstr>
      <vt:lpstr>تمارين الواجب :-</vt:lpstr>
      <vt:lpstr>تمارين الواجب :-</vt:lpstr>
      <vt:lpstr>تمارين الواجب :-</vt:lpstr>
      <vt:lpstr>تمارين الواجب :-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DR-AHMED</cp:lastModifiedBy>
  <cp:revision>18</cp:revision>
  <dcterms:created xsi:type="dcterms:W3CDTF">2014-02-17T18:40:00Z</dcterms:created>
  <dcterms:modified xsi:type="dcterms:W3CDTF">2014-09-29T10:31:57Z</dcterms:modified>
</cp:coreProperties>
</file>