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49" r:id="rId2"/>
    <p:sldId id="310" r:id="rId3"/>
    <p:sldId id="396" r:id="rId4"/>
    <p:sldId id="397" r:id="rId5"/>
    <p:sldId id="398" r:id="rId6"/>
    <p:sldId id="399" r:id="rId7"/>
    <p:sldId id="400" r:id="rId8"/>
    <p:sldId id="401" r:id="rId9"/>
    <p:sldId id="402" r:id="rId10"/>
    <p:sldId id="403" r:id="rId11"/>
    <p:sldId id="404" r:id="rId12"/>
    <p:sldId id="405" r:id="rId13"/>
    <p:sldId id="406" r:id="rId14"/>
    <p:sldId id="407" r:id="rId15"/>
    <p:sldId id="408" r:id="rId16"/>
    <p:sldId id="409" r:id="rId17"/>
    <p:sldId id="410" r:id="rId18"/>
    <p:sldId id="411" r:id="rId19"/>
    <p:sldId id="412"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4"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266" r:id="rId4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71" autoAdjust="0"/>
  </p:normalViewPr>
  <p:slideViewPr>
    <p:cSldViewPr>
      <p:cViewPr varScale="1">
        <p:scale>
          <a:sx n="64" d="100"/>
          <a:sy n="64" d="100"/>
        </p:scale>
        <p:origin x="-1182"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46</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مبادئ الرياضيات</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QM.0606-105</a:t>
            </a: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430260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(14)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تمارين مراجعة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smtClean="0"/>
              <a:t>إذا علمت أن :-</a:t>
            </a:r>
            <a:endParaRPr lang="en-US" sz="1800" dirty="0" smtClean="0"/>
          </a:p>
          <a:p>
            <a:pPr rtl="1"/>
            <a:r>
              <a:rPr lang="ar-SA" sz="1800" b="1" dirty="0" smtClean="0"/>
              <a:t>" </a:t>
            </a:r>
            <a:r>
              <a:rPr lang="ar-EG" sz="1800" b="1" dirty="0" smtClean="0"/>
              <a:t>تنتج شركة الفهد نوعين من المنتجات </a:t>
            </a:r>
            <a:r>
              <a:rPr lang="en-US" sz="1800" b="1" dirty="0" smtClean="0"/>
              <a:t>(x , y )</a:t>
            </a:r>
            <a:r>
              <a:rPr lang="ar-EG" sz="1800" b="1" dirty="0" smtClean="0"/>
              <a:t> و تستخدم نوعين من المواد الخام الخشب و الحديد فإذا علمت أن النوع الأول من المنتجات يستخدم 8 م من الخشب و 2 كجم من الحديد و النوع الثاني من المنتجات يستدم 10 م من الخشب و 4 كجم من الحديد ، و يبلغ ربح الوحدة من النوع الأول بسعر 100 ريال و النوع الثاني بسعر 150 ريال ، فإذا علمت أن كمية الخشب المتوافرة في المخزن هي 280 م من الخشب و 100 كجم من الحديد ، المطلوب : باستخدام اسلوب المصفوفات أجب عما يلي </a:t>
            </a:r>
            <a:r>
              <a:rPr lang="ar-SA" sz="1800" b="1" dirty="0" smtClean="0"/>
              <a:t>"</a:t>
            </a:r>
            <a:endParaRPr lang="en-US" sz="1800" dirty="0" smtClean="0"/>
          </a:p>
          <a:p>
            <a:pPr rtl="1"/>
            <a:r>
              <a:rPr lang="en-US" sz="1800" b="1" dirty="0" smtClean="0"/>
              <a:t>)</a:t>
            </a:r>
            <a:r>
              <a:rPr lang="ar-EG" sz="1800" b="1" dirty="0" smtClean="0"/>
              <a:t>1</a:t>
            </a:r>
            <a:r>
              <a:rPr lang="ar-SA" sz="1800" b="1" dirty="0" smtClean="0"/>
              <a:t>)		</a:t>
            </a:r>
            <a:r>
              <a:rPr lang="ar-EG" sz="1800" b="1" dirty="0" smtClean="0"/>
              <a:t>دالة الهدف للمشكلة السابقة هي :-</a:t>
            </a:r>
            <a:endParaRPr lang="en-US" sz="1800" dirty="0" smtClean="0"/>
          </a:p>
          <a:p>
            <a:pPr rtl="1"/>
            <a:r>
              <a:rPr lang="ar-SA" sz="1800" b="1" dirty="0" smtClean="0"/>
              <a:t>			</a:t>
            </a:r>
            <a:r>
              <a:rPr lang="ar-SA" sz="1800" b="1" u="sng" dirty="0" smtClean="0"/>
              <a:t>(أ)	</a:t>
            </a:r>
            <a:r>
              <a:rPr lang="en-US" sz="1800" b="1" u="sng" dirty="0" smtClean="0"/>
              <a:t>p = 100 x + 150 y</a:t>
            </a:r>
            <a:endParaRPr lang="en-US" sz="1800" dirty="0" smtClean="0"/>
          </a:p>
          <a:p>
            <a:pPr rtl="1"/>
            <a:r>
              <a:rPr lang="ar-SA" sz="1800" dirty="0" smtClean="0"/>
              <a:t>		(ب)	</a:t>
            </a:r>
            <a:r>
              <a:rPr lang="en-US" sz="1800" dirty="0" smtClean="0"/>
              <a:t>p= 280 x + 100 y</a:t>
            </a:r>
          </a:p>
          <a:p>
            <a:pPr rtl="1"/>
            <a:r>
              <a:rPr lang="ar-SA" sz="1800" dirty="0" smtClean="0"/>
              <a:t>		(ج)	</a:t>
            </a:r>
            <a:r>
              <a:rPr lang="en-US" sz="1800" dirty="0" smtClean="0"/>
              <a:t>p = 8 x + 10 y </a:t>
            </a:r>
          </a:p>
          <a:p>
            <a:pPr rtl="1"/>
            <a:r>
              <a:rPr lang="ar-SA" sz="1800" dirty="0" smtClean="0"/>
              <a:t>			(د)	لا شيء مما سبق</a:t>
            </a:r>
            <a:endParaRPr lang="en-US" sz="1800" dirty="0" smtClean="0"/>
          </a:p>
          <a:p>
            <a:pPr rtl="1"/>
            <a:r>
              <a:rPr lang="ar-SA" sz="1800" dirty="0" smtClean="0"/>
              <a:t> </a:t>
            </a:r>
            <a:r>
              <a:rPr lang="en-US" sz="1800" b="1" dirty="0" smtClean="0"/>
              <a:t>)</a:t>
            </a:r>
            <a:r>
              <a:rPr lang="ar-EG" sz="1800" b="1" dirty="0" smtClean="0"/>
              <a:t>2</a:t>
            </a:r>
            <a:r>
              <a:rPr lang="ar-SA" sz="1800" b="1" dirty="0" smtClean="0"/>
              <a:t>)		القيود المعبرة عن المشكلة السابقة هي :-</a:t>
            </a:r>
            <a:endParaRPr lang="en-US" sz="1800" dirty="0" smtClean="0"/>
          </a:p>
          <a:p>
            <a:pPr rtl="1"/>
            <a:r>
              <a:rPr lang="ar-SA" sz="1800" dirty="0" smtClean="0"/>
              <a:t>		(أ)	</a:t>
            </a:r>
            <a:r>
              <a:rPr lang="en-US" sz="1800" dirty="0" smtClean="0"/>
              <a:t>8x+10y= 100  ,   2x +4y =280</a:t>
            </a:r>
          </a:p>
          <a:p>
            <a:pPr rtl="1"/>
            <a:r>
              <a:rPr lang="ar-SA" sz="1800" b="1" dirty="0" smtClean="0"/>
              <a:t>		</a:t>
            </a:r>
            <a:r>
              <a:rPr lang="ar-SA" sz="1800" b="1" u="sng" dirty="0" smtClean="0"/>
              <a:t>(ب)	</a:t>
            </a:r>
            <a:r>
              <a:rPr lang="en-US" sz="1800" b="1" u="sng" dirty="0" smtClean="0"/>
              <a:t>2x + 4 y = 100 , 8x + 10y = 280</a:t>
            </a:r>
            <a:endParaRPr lang="en-US" sz="1800" dirty="0" smtClean="0"/>
          </a:p>
          <a:p>
            <a:pPr rtl="1"/>
            <a:r>
              <a:rPr lang="ar-SA" sz="1800" dirty="0" smtClean="0"/>
              <a:t>		(ج)	</a:t>
            </a:r>
            <a:r>
              <a:rPr lang="en-US" sz="1800" dirty="0" smtClean="0"/>
              <a:t>100x + 2y = 8  , 150x+4y = 10</a:t>
            </a:r>
          </a:p>
          <a:p>
            <a:pPr rtl="1"/>
            <a:r>
              <a:rPr lang="ar-SA" sz="1800" dirty="0" smtClean="0"/>
              <a:t>			(د)	لا شيء مما سبق</a:t>
            </a:r>
            <a:endParaRPr lang="en-US" sz="1800" dirty="0" smtClean="0"/>
          </a:p>
          <a:p>
            <a:pPr rtl="1"/>
            <a:r>
              <a:rPr lang="en-US" sz="1800" dirty="0" smtClean="0"/>
              <a:t> </a:t>
            </a:r>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171073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en-US" sz="1800" dirty="0" smtClean="0"/>
              <a:t> </a:t>
            </a:r>
            <a:r>
              <a:rPr lang="en-US" sz="1800" b="1" dirty="0" smtClean="0"/>
              <a:t>)</a:t>
            </a:r>
            <a:r>
              <a:rPr lang="ar-EG" sz="1800" b="1" dirty="0" smtClean="0"/>
              <a:t>3</a:t>
            </a:r>
            <a:r>
              <a:rPr lang="ar-SA" sz="1800" b="1" dirty="0" smtClean="0"/>
              <a:t>)		</a:t>
            </a:r>
            <a:r>
              <a:rPr lang="ar-EG" sz="1800" b="1" dirty="0" smtClean="0"/>
              <a:t>قيمة المتغير </a:t>
            </a:r>
            <a:r>
              <a:rPr lang="en-US" sz="1800" b="1" dirty="0" smtClean="0"/>
              <a:t>x</a:t>
            </a:r>
            <a:r>
              <a:rPr lang="ar-EG" sz="1800" b="1" dirty="0" smtClean="0"/>
              <a:t> و الذي يحقق النظام السابق هي :-</a:t>
            </a:r>
            <a:endParaRPr lang="en-US" sz="1800" dirty="0" smtClean="0"/>
          </a:p>
          <a:p>
            <a:pPr rtl="1"/>
            <a:r>
              <a:rPr lang="ar-SA" sz="1800" b="1" dirty="0" smtClean="0"/>
              <a:t>		</a:t>
            </a:r>
            <a:r>
              <a:rPr lang="ar-SA" sz="1800" b="1" u="sng" dirty="0" smtClean="0"/>
              <a:t>(أ)	</a:t>
            </a:r>
            <a:r>
              <a:rPr lang="en-US" sz="1800" b="1" u="sng" dirty="0" smtClean="0"/>
              <a:t>10</a:t>
            </a:r>
            <a:endParaRPr lang="en-US" sz="1800" dirty="0" smtClean="0"/>
          </a:p>
          <a:p>
            <a:pPr rtl="1"/>
            <a:r>
              <a:rPr lang="ar-SA" sz="1800" dirty="0" smtClean="0"/>
              <a:t>		(ب)	</a:t>
            </a:r>
            <a:r>
              <a:rPr lang="en-US" sz="1800" dirty="0" smtClean="0"/>
              <a:t>5</a:t>
            </a:r>
          </a:p>
          <a:p>
            <a:pPr rtl="1"/>
            <a:r>
              <a:rPr lang="ar-SA" sz="1800" dirty="0" smtClean="0"/>
              <a:t>		(ج)	</a:t>
            </a:r>
            <a:r>
              <a:rPr lang="en-US" sz="1800" dirty="0" smtClean="0"/>
              <a:t>4</a:t>
            </a:r>
          </a:p>
          <a:p>
            <a:pPr rtl="1"/>
            <a:r>
              <a:rPr lang="ar-SA" sz="1800" dirty="0" smtClean="0"/>
              <a:t>(د)	لا شيء مما سبق</a:t>
            </a:r>
            <a:endParaRPr lang="en-US" sz="1800" dirty="0" smtClean="0"/>
          </a:p>
          <a:p>
            <a:pPr rtl="1"/>
            <a:r>
              <a:rPr lang="ar-EG" sz="1800" dirty="0" smtClean="0"/>
              <a:t> </a:t>
            </a:r>
            <a:r>
              <a:rPr lang="en-US" sz="1800" b="1" dirty="0" smtClean="0"/>
              <a:t>)</a:t>
            </a:r>
            <a:r>
              <a:rPr lang="ar-EG" sz="1800" b="1" dirty="0" smtClean="0"/>
              <a:t>4</a:t>
            </a:r>
            <a:r>
              <a:rPr lang="ar-SA" sz="1800" b="1" dirty="0" smtClean="0"/>
              <a:t>)		</a:t>
            </a:r>
            <a:r>
              <a:rPr lang="ar-EG" sz="1800" b="1" dirty="0" smtClean="0"/>
              <a:t>قيمة المتغير </a:t>
            </a:r>
            <a:r>
              <a:rPr lang="en-US" sz="1800" b="1" dirty="0" smtClean="0"/>
              <a:t>y </a:t>
            </a:r>
            <a:r>
              <a:rPr lang="ar-EG" sz="1800" b="1" dirty="0" smtClean="0"/>
              <a:t> الذي يحقق النظام السابق هي :-</a:t>
            </a:r>
            <a:endParaRPr lang="en-US" sz="1800" dirty="0" smtClean="0"/>
          </a:p>
          <a:p>
            <a:pPr rtl="1"/>
            <a:r>
              <a:rPr lang="ar-SA" sz="1800" dirty="0" smtClean="0"/>
              <a:t>		(أ)	</a:t>
            </a:r>
            <a:r>
              <a:rPr lang="en-US" sz="1800" dirty="0" smtClean="0"/>
              <a:t>10</a:t>
            </a:r>
          </a:p>
          <a:p>
            <a:pPr rtl="1"/>
            <a:r>
              <a:rPr lang="ar-SA" sz="1800" dirty="0" smtClean="0"/>
              <a:t>		(ب)	</a:t>
            </a:r>
            <a:r>
              <a:rPr lang="en-US" sz="1800" dirty="0" smtClean="0"/>
              <a:t>5</a:t>
            </a:r>
          </a:p>
          <a:p>
            <a:pPr rtl="1"/>
            <a:r>
              <a:rPr lang="ar-SA" sz="1800" b="1" dirty="0" smtClean="0"/>
              <a:t>		</a:t>
            </a:r>
            <a:r>
              <a:rPr lang="ar-SA" sz="1800" b="1" u="sng" dirty="0" smtClean="0"/>
              <a:t>(ج)	</a:t>
            </a:r>
            <a:r>
              <a:rPr lang="en-US" sz="1800" b="1" u="sng" dirty="0" smtClean="0"/>
              <a:t>20</a:t>
            </a:r>
            <a:endParaRPr lang="en-US" sz="1800" dirty="0" smtClean="0"/>
          </a:p>
          <a:p>
            <a:pPr rtl="1"/>
            <a:r>
              <a:rPr lang="ar-SA" sz="1800" dirty="0" smtClean="0"/>
              <a:t>(د)	لا شيء مما سبق</a:t>
            </a:r>
            <a:endParaRPr lang="en-US" sz="1800" dirty="0" smtClean="0"/>
          </a:p>
          <a:p>
            <a:pPr rtl="1"/>
            <a:r>
              <a:rPr lang="en-US" sz="1800" dirty="0" smtClean="0"/>
              <a:t> </a:t>
            </a:r>
            <a:r>
              <a:rPr lang="en-US" sz="1800" b="1" dirty="0" smtClean="0"/>
              <a:t>)</a:t>
            </a:r>
            <a:r>
              <a:rPr lang="ar-EG" sz="1800" b="1" dirty="0" smtClean="0"/>
              <a:t>5</a:t>
            </a:r>
            <a:r>
              <a:rPr lang="ar-SA" sz="1800" b="1" dirty="0" smtClean="0"/>
              <a:t>)		</a:t>
            </a:r>
            <a:r>
              <a:rPr lang="ar-EG" sz="1800" b="1" dirty="0" smtClean="0"/>
              <a:t>ربح النموذج السابق يساوي :-</a:t>
            </a:r>
            <a:endParaRPr lang="en-US" sz="1800" dirty="0" smtClean="0"/>
          </a:p>
          <a:p>
            <a:pPr rtl="1"/>
            <a:r>
              <a:rPr lang="ar-SA" sz="1800" dirty="0" smtClean="0"/>
              <a:t>		(أ)	</a:t>
            </a:r>
            <a:r>
              <a:rPr lang="en-US" sz="1800" dirty="0" smtClean="0"/>
              <a:t>1000 SAR</a:t>
            </a:r>
          </a:p>
          <a:p>
            <a:pPr rtl="1"/>
            <a:r>
              <a:rPr lang="ar-SA" sz="1800" dirty="0" smtClean="0"/>
              <a:t>		(ب)	</a:t>
            </a:r>
            <a:r>
              <a:rPr lang="en-US" sz="1800" dirty="0" smtClean="0"/>
              <a:t>3000 SAR</a:t>
            </a:r>
          </a:p>
          <a:p>
            <a:pPr rtl="1"/>
            <a:r>
              <a:rPr lang="ar-SA" sz="1800" b="1" dirty="0" smtClean="0"/>
              <a:t>		</a:t>
            </a:r>
            <a:r>
              <a:rPr lang="ar-SA" sz="1800" b="1" u="sng" dirty="0" smtClean="0"/>
              <a:t>(ج)	</a:t>
            </a:r>
            <a:r>
              <a:rPr lang="en-US" sz="1800" b="1" u="sng" dirty="0" smtClean="0"/>
              <a:t>4000 SAR</a:t>
            </a:r>
            <a:endParaRPr lang="en-US" sz="1800" dirty="0" smtClean="0"/>
          </a:p>
          <a:p>
            <a:pPr rtl="1"/>
            <a:r>
              <a:rPr lang="ar-SA" sz="1800" dirty="0" smtClean="0"/>
              <a:t>			(د)	لا شيء مما سبق</a:t>
            </a:r>
            <a:endParaRPr lang="en-US" sz="1800" dirty="0" smtClean="0"/>
          </a:p>
          <a:p>
            <a:pPr rtl="1"/>
            <a:r>
              <a:rPr lang="ar-EG" sz="1800" dirty="0" smtClean="0"/>
              <a:t> </a:t>
            </a:r>
            <a:endParaRPr lang="en-US" sz="1800" dirty="0" smtClean="0"/>
          </a:p>
          <a:p>
            <a:pPr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Tree>
    <p:extLst>
      <p:ext uri="{BB962C8B-B14F-4D97-AF65-F5344CB8AC3E}">
        <p14:creationId xmlns:p14="http://schemas.microsoft.com/office/powerpoint/2010/main" val="16425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pic>
        <p:nvPicPr>
          <p:cNvPr id="1026" name="Picture 2"/>
          <p:cNvPicPr>
            <a:picLocks noGrp="1" noChangeAspect="1" noChangeArrowheads="1"/>
          </p:cNvPicPr>
          <p:nvPr>
            <p:ph idx="1"/>
          </p:nvPr>
        </p:nvPicPr>
        <p:blipFill>
          <a:blip r:embed="rId3"/>
          <a:srcRect/>
          <a:stretch>
            <a:fillRect/>
          </a:stretch>
        </p:blipFill>
        <p:spPr bwMode="auto">
          <a:xfrm>
            <a:off x="3309926" y="1558256"/>
            <a:ext cx="5357850" cy="4442512"/>
          </a:xfrm>
          <a:prstGeom prst="rect">
            <a:avLst/>
          </a:prstGeom>
          <a:noFill/>
          <a:ln w="9525">
            <a:noFill/>
            <a:miter lim="800000"/>
            <a:headEnd/>
            <a:tailEnd/>
          </a:ln>
          <a:effectLst/>
        </p:spPr>
      </p:pic>
    </p:spTree>
    <p:extLst>
      <p:ext uri="{BB962C8B-B14F-4D97-AF65-F5344CB8AC3E}">
        <p14:creationId xmlns:p14="http://schemas.microsoft.com/office/powerpoint/2010/main" val="282709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pic>
        <p:nvPicPr>
          <p:cNvPr id="2050" name="Picture 2"/>
          <p:cNvPicPr>
            <a:picLocks noGrp="1" noChangeAspect="1" noChangeArrowheads="1"/>
          </p:cNvPicPr>
          <p:nvPr>
            <p:ph idx="1"/>
          </p:nvPr>
        </p:nvPicPr>
        <p:blipFill>
          <a:blip r:embed="rId3"/>
          <a:srcRect/>
          <a:stretch>
            <a:fillRect/>
          </a:stretch>
        </p:blipFill>
        <p:spPr bwMode="auto">
          <a:xfrm>
            <a:off x="1145802" y="1714488"/>
            <a:ext cx="8315152" cy="3857652"/>
          </a:xfrm>
          <a:prstGeom prst="rect">
            <a:avLst/>
          </a:prstGeom>
          <a:noFill/>
          <a:ln w="9525">
            <a:noFill/>
            <a:miter lim="800000"/>
            <a:headEnd/>
            <a:tailEnd/>
          </a:ln>
          <a:effectLst/>
        </p:spPr>
      </p:pic>
    </p:spTree>
    <p:extLst>
      <p:ext uri="{BB962C8B-B14F-4D97-AF65-F5344CB8AC3E}">
        <p14:creationId xmlns:p14="http://schemas.microsoft.com/office/powerpoint/2010/main" val="28247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pic>
        <p:nvPicPr>
          <p:cNvPr id="3075" name="Picture 3"/>
          <p:cNvPicPr>
            <a:picLocks noGrp="1" noChangeAspect="1" noChangeArrowheads="1"/>
          </p:cNvPicPr>
          <p:nvPr>
            <p:ph idx="1"/>
          </p:nvPr>
        </p:nvPicPr>
        <p:blipFill>
          <a:blip r:embed="rId3"/>
          <a:srcRect/>
          <a:stretch>
            <a:fillRect/>
          </a:stretch>
        </p:blipFill>
        <p:spPr bwMode="auto">
          <a:xfrm>
            <a:off x="2095480" y="1517596"/>
            <a:ext cx="6858048" cy="4340296"/>
          </a:xfrm>
          <a:prstGeom prst="rect">
            <a:avLst/>
          </a:prstGeom>
          <a:noFill/>
          <a:ln w="9525">
            <a:noFill/>
            <a:miter lim="800000"/>
            <a:headEnd/>
            <a:tailEnd/>
          </a:ln>
          <a:effectLst/>
        </p:spPr>
      </p:pic>
    </p:spTree>
    <p:extLst>
      <p:ext uri="{BB962C8B-B14F-4D97-AF65-F5344CB8AC3E}">
        <p14:creationId xmlns:p14="http://schemas.microsoft.com/office/powerpoint/2010/main" val="1812589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pic>
        <p:nvPicPr>
          <p:cNvPr id="4098" name="Picture 2"/>
          <p:cNvPicPr>
            <a:picLocks noGrp="1" noChangeAspect="1" noChangeArrowheads="1"/>
          </p:cNvPicPr>
          <p:nvPr>
            <p:ph idx="1"/>
          </p:nvPr>
        </p:nvPicPr>
        <p:blipFill>
          <a:blip r:embed="rId3"/>
          <a:srcRect/>
          <a:stretch>
            <a:fillRect/>
          </a:stretch>
        </p:blipFill>
        <p:spPr bwMode="auto">
          <a:xfrm>
            <a:off x="1309662" y="1536246"/>
            <a:ext cx="7765641" cy="4228118"/>
          </a:xfrm>
          <a:prstGeom prst="rect">
            <a:avLst/>
          </a:prstGeom>
          <a:noFill/>
          <a:ln w="9525">
            <a:noFill/>
            <a:miter lim="800000"/>
            <a:headEnd/>
            <a:tailEnd/>
          </a:ln>
          <a:effectLst/>
        </p:spPr>
      </p:pic>
    </p:spTree>
    <p:extLst>
      <p:ext uri="{BB962C8B-B14F-4D97-AF65-F5344CB8AC3E}">
        <p14:creationId xmlns:p14="http://schemas.microsoft.com/office/powerpoint/2010/main" val="899674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pic>
        <p:nvPicPr>
          <p:cNvPr id="5122" name="Picture 2"/>
          <p:cNvPicPr>
            <a:picLocks noGrp="1" noChangeAspect="1" noChangeArrowheads="1"/>
          </p:cNvPicPr>
          <p:nvPr>
            <p:ph idx="1"/>
          </p:nvPr>
        </p:nvPicPr>
        <p:blipFill>
          <a:blip r:embed="rId3"/>
          <a:srcRect/>
          <a:stretch>
            <a:fillRect/>
          </a:stretch>
        </p:blipFill>
        <p:spPr bwMode="auto">
          <a:xfrm>
            <a:off x="1809729" y="1422066"/>
            <a:ext cx="7286676" cy="4292950"/>
          </a:xfrm>
          <a:prstGeom prst="rect">
            <a:avLst/>
          </a:prstGeom>
          <a:noFill/>
          <a:ln w="9525">
            <a:noFill/>
            <a:miter lim="800000"/>
            <a:headEnd/>
            <a:tailEnd/>
          </a:ln>
          <a:effectLst/>
        </p:spPr>
      </p:pic>
    </p:spTree>
    <p:extLst>
      <p:ext uri="{BB962C8B-B14F-4D97-AF65-F5344CB8AC3E}">
        <p14:creationId xmlns:p14="http://schemas.microsoft.com/office/powerpoint/2010/main" val="2865427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pic>
        <p:nvPicPr>
          <p:cNvPr id="6147" name="Picture 3"/>
          <p:cNvPicPr>
            <a:picLocks noGrp="1" noChangeAspect="1" noChangeArrowheads="1"/>
          </p:cNvPicPr>
          <p:nvPr>
            <p:ph idx="1"/>
          </p:nvPr>
        </p:nvPicPr>
        <p:blipFill>
          <a:blip r:embed="rId3"/>
          <a:srcRect/>
          <a:stretch>
            <a:fillRect/>
          </a:stretch>
        </p:blipFill>
        <p:spPr bwMode="auto">
          <a:xfrm>
            <a:off x="1381101" y="1562692"/>
            <a:ext cx="7858180" cy="4080886"/>
          </a:xfrm>
          <a:prstGeom prst="rect">
            <a:avLst/>
          </a:prstGeom>
          <a:noFill/>
          <a:ln w="9525">
            <a:noFill/>
            <a:miter lim="800000"/>
            <a:headEnd/>
            <a:tailEnd/>
          </a:ln>
          <a:effectLst/>
        </p:spPr>
      </p:pic>
    </p:spTree>
    <p:extLst>
      <p:ext uri="{BB962C8B-B14F-4D97-AF65-F5344CB8AC3E}">
        <p14:creationId xmlns:p14="http://schemas.microsoft.com/office/powerpoint/2010/main" val="2060529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pic>
        <p:nvPicPr>
          <p:cNvPr id="7170" name="Picture 2"/>
          <p:cNvPicPr>
            <a:picLocks noGrp="1" noChangeAspect="1" noChangeArrowheads="1"/>
          </p:cNvPicPr>
          <p:nvPr>
            <p:ph idx="1"/>
          </p:nvPr>
        </p:nvPicPr>
        <p:blipFill>
          <a:blip r:embed="rId3"/>
          <a:srcRect/>
          <a:stretch>
            <a:fillRect/>
          </a:stretch>
        </p:blipFill>
        <p:spPr bwMode="auto">
          <a:xfrm>
            <a:off x="1738291" y="1715294"/>
            <a:ext cx="7572428" cy="3928284"/>
          </a:xfrm>
          <a:prstGeom prst="rect">
            <a:avLst/>
          </a:prstGeom>
          <a:noFill/>
          <a:ln w="9525">
            <a:noFill/>
            <a:miter lim="800000"/>
            <a:headEnd/>
            <a:tailEnd/>
          </a:ln>
          <a:effectLst/>
        </p:spPr>
      </p:pic>
    </p:spTree>
    <p:extLst>
      <p:ext uri="{BB962C8B-B14F-4D97-AF65-F5344CB8AC3E}">
        <p14:creationId xmlns:p14="http://schemas.microsoft.com/office/powerpoint/2010/main" val="2444311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pic>
        <p:nvPicPr>
          <p:cNvPr id="8194" name="Picture 2"/>
          <p:cNvPicPr>
            <a:picLocks noGrp="1" noChangeAspect="1" noChangeArrowheads="1"/>
          </p:cNvPicPr>
          <p:nvPr>
            <p:ph idx="1"/>
          </p:nvPr>
        </p:nvPicPr>
        <p:blipFill>
          <a:blip r:embed="rId3"/>
          <a:srcRect/>
          <a:stretch>
            <a:fillRect/>
          </a:stretch>
        </p:blipFill>
        <p:spPr bwMode="auto">
          <a:xfrm>
            <a:off x="1381100" y="1791494"/>
            <a:ext cx="7929618" cy="3994960"/>
          </a:xfrm>
          <a:prstGeom prst="rect">
            <a:avLst/>
          </a:prstGeom>
          <a:noFill/>
          <a:ln w="9525">
            <a:noFill/>
            <a:miter lim="800000"/>
            <a:headEnd/>
            <a:tailEnd/>
          </a:ln>
          <a:effectLst/>
        </p:spPr>
      </p:pic>
    </p:spTree>
    <p:extLst>
      <p:ext uri="{BB962C8B-B14F-4D97-AF65-F5344CB8AC3E}">
        <p14:creationId xmlns:p14="http://schemas.microsoft.com/office/powerpoint/2010/main" val="2196391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pic>
        <p:nvPicPr>
          <p:cNvPr id="9218" name="Picture 2"/>
          <p:cNvPicPr>
            <a:picLocks noGrp="1" noChangeAspect="1" noChangeArrowheads="1"/>
          </p:cNvPicPr>
          <p:nvPr>
            <p:ph idx="1"/>
          </p:nvPr>
        </p:nvPicPr>
        <p:blipFill>
          <a:blip r:embed="rId3"/>
          <a:srcRect/>
          <a:stretch>
            <a:fillRect/>
          </a:stretch>
        </p:blipFill>
        <p:spPr bwMode="auto">
          <a:xfrm>
            <a:off x="1023910" y="1585906"/>
            <a:ext cx="8358247" cy="4179999"/>
          </a:xfrm>
          <a:prstGeom prst="rect">
            <a:avLst/>
          </a:prstGeom>
          <a:noFill/>
          <a:ln w="9525">
            <a:noFill/>
            <a:miter lim="800000"/>
            <a:headEnd/>
            <a:tailEnd/>
          </a:ln>
          <a:effectLst/>
        </p:spPr>
      </p:pic>
    </p:spTree>
    <p:extLst>
      <p:ext uri="{BB962C8B-B14F-4D97-AF65-F5344CB8AC3E}">
        <p14:creationId xmlns:p14="http://schemas.microsoft.com/office/powerpoint/2010/main" val="219391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pic>
        <p:nvPicPr>
          <p:cNvPr id="10242" name="Picture 2"/>
          <p:cNvPicPr>
            <a:picLocks noGrp="1" noChangeAspect="1" noChangeArrowheads="1"/>
          </p:cNvPicPr>
          <p:nvPr>
            <p:ph idx="1"/>
          </p:nvPr>
        </p:nvPicPr>
        <p:blipFill>
          <a:blip r:embed="rId3"/>
          <a:srcRect/>
          <a:stretch>
            <a:fillRect/>
          </a:stretch>
        </p:blipFill>
        <p:spPr bwMode="auto">
          <a:xfrm>
            <a:off x="952473" y="1420019"/>
            <a:ext cx="8286808" cy="4429125"/>
          </a:xfrm>
          <a:prstGeom prst="rect">
            <a:avLst/>
          </a:prstGeom>
          <a:noFill/>
          <a:ln w="9525">
            <a:noFill/>
            <a:miter lim="800000"/>
            <a:headEnd/>
            <a:tailEnd/>
          </a:ln>
          <a:effectLst/>
        </p:spPr>
      </p:pic>
    </p:spTree>
    <p:extLst>
      <p:ext uri="{BB962C8B-B14F-4D97-AF65-F5344CB8AC3E}">
        <p14:creationId xmlns:p14="http://schemas.microsoft.com/office/powerpoint/2010/main" val="3825619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pic>
        <p:nvPicPr>
          <p:cNvPr id="11266" name="Picture 2"/>
          <p:cNvPicPr>
            <a:picLocks noGrp="1" noChangeAspect="1" noChangeArrowheads="1"/>
          </p:cNvPicPr>
          <p:nvPr>
            <p:ph idx="1"/>
          </p:nvPr>
        </p:nvPicPr>
        <p:blipFill>
          <a:blip r:embed="rId3"/>
          <a:srcRect/>
          <a:stretch>
            <a:fillRect/>
          </a:stretch>
        </p:blipFill>
        <p:spPr bwMode="auto">
          <a:xfrm>
            <a:off x="1381101" y="1571038"/>
            <a:ext cx="7858180" cy="3858226"/>
          </a:xfrm>
          <a:prstGeom prst="rect">
            <a:avLst/>
          </a:prstGeom>
          <a:noFill/>
          <a:ln w="9525">
            <a:noFill/>
            <a:miter lim="800000"/>
            <a:headEnd/>
            <a:tailEnd/>
          </a:ln>
          <a:effectLst/>
        </p:spPr>
      </p:pic>
    </p:spTree>
    <p:extLst>
      <p:ext uri="{BB962C8B-B14F-4D97-AF65-F5344CB8AC3E}">
        <p14:creationId xmlns:p14="http://schemas.microsoft.com/office/powerpoint/2010/main" val="3705628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pic>
        <p:nvPicPr>
          <p:cNvPr id="12290" name="Picture 2"/>
          <p:cNvPicPr>
            <a:picLocks noGrp="1" noChangeAspect="1" noChangeArrowheads="1"/>
          </p:cNvPicPr>
          <p:nvPr>
            <p:ph idx="1"/>
          </p:nvPr>
        </p:nvPicPr>
        <p:blipFill>
          <a:blip r:embed="rId3"/>
          <a:srcRect/>
          <a:stretch>
            <a:fillRect/>
          </a:stretch>
        </p:blipFill>
        <p:spPr bwMode="auto">
          <a:xfrm>
            <a:off x="1166786" y="1524794"/>
            <a:ext cx="8143932" cy="4219575"/>
          </a:xfrm>
          <a:prstGeom prst="rect">
            <a:avLst/>
          </a:prstGeom>
          <a:noFill/>
          <a:ln w="9525">
            <a:noFill/>
            <a:miter lim="800000"/>
            <a:headEnd/>
            <a:tailEnd/>
          </a:ln>
          <a:effectLst/>
        </p:spPr>
      </p:pic>
    </p:spTree>
    <p:extLst>
      <p:ext uri="{BB962C8B-B14F-4D97-AF65-F5344CB8AC3E}">
        <p14:creationId xmlns:p14="http://schemas.microsoft.com/office/powerpoint/2010/main" val="3451779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pic>
        <p:nvPicPr>
          <p:cNvPr id="13314" name="Picture 2"/>
          <p:cNvPicPr>
            <a:picLocks noGrp="1" noChangeAspect="1" noChangeArrowheads="1"/>
          </p:cNvPicPr>
          <p:nvPr>
            <p:ph idx="1"/>
          </p:nvPr>
        </p:nvPicPr>
        <p:blipFill>
          <a:blip r:embed="rId3"/>
          <a:srcRect/>
          <a:stretch>
            <a:fillRect/>
          </a:stretch>
        </p:blipFill>
        <p:spPr bwMode="auto">
          <a:xfrm>
            <a:off x="1095349" y="1501840"/>
            <a:ext cx="8215370" cy="4185379"/>
          </a:xfrm>
          <a:prstGeom prst="rect">
            <a:avLst/>
          </a:prstGeom>
          <a:noFill/>
          <a:ln w="9525">
            <a:noFill/>
            <a:miter lim="800000"/>
            <a:headEnd/>
            <a:tailEnd/>
          </a:ln>
          <a:effectLst/>
        </p:spPr>
      </p:pic>
    </p:spTree>
    <p:extLst>
      <p:ext uri="{BB962C8B-B14F-4D97-AF65-F5344CB8AC3E}">
        <p14:creationId xmlns:p14="http://schemas.microsoft.com/office/powerpoint/2010/main" val="42648653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pic>
        <p:nvPicPr>
          <p:cNvPr id="14338" name="Picture 2"/>
          <p:cNvPicPr>
            <a:picLocks noGrp="1" noChangeAspect="1" noChangeArrowheads="1"/>
          </p:cNvPicPr>
          <p:nvPr>
            <p:ph idx="1"/>
          </p:nvPr>
        </p:nvPicPr>
        <p:blipFill>
          <a:blip r:embed="rId3"/>
          <a:srcRect/>
          <a:stretch>
            <a:fillRect/>
          </a:stretch>
        </p:blipFill>
        <p:spPr bwMode="auto">
          <a:xfrm>
            <a:off x="1023911" y="1810544"/>
            <a:ext cx="8215370" cy="4105275"/>
          </a:xfrm>
          <a:prstGeom prst="rect">
            <a:avLst/>
          </a:prstGeom>
          <a:noFill/>
          <a:ln w="9525">
            <a:noFill/>
            <a:miter lim="800000"/>
            <a:headEnd/>
            <a:tailEnd/>
          </a:ln>
          <a:effectLst/>
        </p:spPr>
      </p:pic>
    </p:spTree>
    <p:extLst>
      <p:ext uri="{BB962C8B-B14F-4D97-AF65-F5344CB8AC3E}">
        <p14:creationId xmlns:p14="http://schemas.microsoft.com/office/powerpoint/2010/main" val="1634491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pic>
        <p:nvPicPr>
          <p:cNvPr id="15362" name="Picture 2"/>
          <p:cNvPicPr>
            <a:picLocks noGrp="1" noChangeAspect="1" noChangeArrowheads="1"/>
          </p:cNvPicPr>
          <p:nvPr>
            <p:ph idx="1"/>
          </p:nvPr>
        </p:nvPicPr>
        <p:blipFill>
          <a:blip r:embed="rId3"/>
          <a:srcRect/>
          <a:stretch>
            <a:fillRect/>
          </a:stretch>
        </p:blipFill>
        <p:spPr bwMode="auto">
          <a:xfrm>
            <a:off x="1309662" y="1624804"/>
            <a:ext cx="7715304" cy="4161650"/>
          </a:xfrm>
          <a:prstGeom prst="rect">
            <a:avLst/>
          </a:prstGeom>
          <a:noFill/>
          <a:ln w="9525">
            <a:noFill/>
            <a:miter lim="800000"/>
            <a:headEnd/>
            <a:tailEnd/>
          </a:ln>
          <a:effectLst/>
        </p:spPr>
      </p:pic>
    </p:spTree>
    <p:extLst>
      <p:ext uri="{BB962C8B-B14F-4D97-AF65-F5344CB8AC3E}">
        <p14:creationId xmlns:p14="http://schemas.microsoft.com/office/powerpoint/2010/main" val="1178136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SA" sz="1800" b="1" u="sng" dirty="0"/>
                  <a:t>إذا علمت أن :-</a:t>
                </a:r>
                <a:endParaRPr lang="en-US" sz="1800" u="sng" dirty="0"/>
              </a:p>
              <a:p>
                <a:pPr algn="ctr"/>
                <a:r>
                  <a:rPr lang="en-US" sz="1800" dirty="0"/>
                  <a:t>A = ( -3 , 3 ]</a:t>
                </a:r>
              </a:p>
              <a:p>
                <a:pPr algn="ctr"/>
                <a:r>
                  <a:rPr lang="en-US" sz="1800" dirty="0"/>
                  <a:t>B = ( 0 , 5 )</a:t>
                </a:r>
              </a:p>
              <a:p>
                <a:pPr rtl="1"/>
                <a:r>
                  <a:rPr lang="ar-SA" sz="1800" b="1" dirty="0" smtClean="0"/>
                  <a:t>(</a:t>
                </a:r>
                <a:r>
                  <a:rPr lang="ar-EG" sz="1800" b="1" dirty="0" smtClean="0"/>
                  <a:t>39</a:t>
                </a:r>
                <a:r>
                  <a:rPr lang="ar-SA" sz="1800" b="1" dirty="0" smtClean="0"/>
                  <a:t>)</a:t>
                </a:r>
                <a:r>
                  <a:rPr lang="ar-SA" sz="1800" b="1" dirty="0"/>
                  <a:t>المجموعة المعبرة عن </a:t>
                </a:r>
                <a:r>
                  <a:rPr lang="en-US" sz="1800" b="1" dirty="0"/>
                  <a:t>A</a:t>
                </a:r>
                <a14:m>
                  <m:oMath xmlns:m="http://schemas.openxmlformats.org/officeDocument/2006/math">
                    <m:r>
                      <a:rPr lang="ar-SA" sz="1800">
                        <a:latin typeface="Cambria Math"/>
                      </a:rPr>
                      <m:t>∩</m:t>
                    </m:r>
                  </m:oMath>
                </a14:m>
                <a:r>
                  <a:rPr lang="en-US" sz="1800" b="1" dirty="0"/>
                  <a:t>B</a:t>
                </a:r>
                <a:r>
                  <a:rPr lang="ar-EG" sz="1800" b="1" dirty="0"/>
                  <a:t> هي :-</a:t>
                </a:r>
                <a:endParaRPr lang="en-US" sz="1800" dirty="0"/>
              </a:p>
              <a:p>
                <a:pPr rtl="1"/>
                <a:r>
                  <a:rPr lang="ar-SA" sz="1800" dirty="0"/>
                  <a:t>		(أ)	</a:t>
                </a:r>
                <a:r>
                  <a:rPr lang="en-US" sz="1800" dirty="0"/>
                  <a:t>[0 , 4 ]</a:t>
                </a:r>
              </a:p>
              <a:p>
                <a:pPr rtl="1"/>
                <a:r>
                  <a:rPr lang="ar-SA" sz="1800" dirty="0"/>
                  <a:t>		(ب)	</a:t>
                </a:r>
                <a:r>
                  <a:rPr lang="en-US" sz="1800" dirty="0"/>
                  <a:t>(1, 3]</a:t>
                </a:r>
              </a:p>
              <a:p>
                <a:pPr rtl="1"/>
                <a:r>
                  <a:rPr lang="ar-SA" sz="1800" dirty="0">
                    <a:solidFill>
                      <a:srgbClr val="C00000"/>
                    </a:solidFill>
                    <a:effectLst>
                      <a:outerShdw blurRad="38100" dist="38100" dir="2700000" algn="tl">
                        <a:srgbClr val="000000">
                          <a:alpha val="43137"/>
                        </a:srgbClr>
                      </a:outerShdw>
                    </a:effectLst>
                  </a:rPr>
                  <a:t>		(ج)	</a:t>
                </a:r>
                <a:r>
                  <a:rPr lang="en-US" sz="1800" dirty="0">
                    <a:solidFill>
                      <a:srgbClr val="C00000"/>
                    </a:solidFill>
                    <a:effectLst>
                      <a:outerShdw blurRad="38100" dist="38100" dir="2700000" algn="tl">
                        <a:srgbClr val="000000">
                          <a:alpha val="43137"/>
                        </a:srgbClr>
                      </a:outerShdw>
                    </a:effectLst>
                  </a:rPr>
                  <a:t>(0 , 4 )</a:t>
                </a:r>
              </a:p>
              <a:p>
                <a:pPr rtl="1"/>
                <a:r>
                  <a:rPr lang="ar-SA" sz="1800" dirty="0"/>
                  <a:t>		(د)	لا شيء مما سبق</a:t>
                </a:r>
                <a:endParaRPr lang="en-US" sz="1800" dirty="0"/>
              </a:p>
              <a:p>
                <a:pPr rtl="1"/>
                <a:r>
                  <a:rPr lang="en-US" sz="1800" dirty="0"/>
                  <a:t> </a:t>
                </a:r>
              </a:p>
              <a:p>
                <a:pPr rtl="1"/>
                <a:r>
                  <a:rPr lang="ar-SA" sz="1800" b="1" dirty="0" smtClean="0"/>
                  <a:t>(</a:t>
                </a:r>
                <a:r>
                  <a:rPr lang="ar-EG" sz="1800" b="1" dirty="0" smtClean="0"/>
                  <a:t>40</a:t>
                </a:r>
                <a:r>
                  <a:rPr lang="ar-SA" sz="1800" b="1" dirty="0" smtClean="0"/>
                  <a:t>)</a:t>
                </a:r>
                <a:r>
                  <a:rPr lang="ar-SA" sz="1800" b="1" dirty="0"/>
                  <a:t>		 المجموعة المعبرة عن </a:t>
                </a:r>
                <a:r>
                  <a:rPr lang="en-US" sz="1800" b="1" dirty="0"/>
                  <a:t>A</a:t>
                </a:r>
                <a14:m>
                  <m:oMath xmlns:m="http://schemas.openxmlformats.org/officeDocument/2006/math">
                    <m:r>
                      <a:rPr lang="en-US" sz="1800" b="1" i="1">
                        <a:latin typeface="Cambria Math"/>
                      </a:rPr>
                      <m:t>−</m:t>
                    </m:r>
                  </m:oMath>
                </a14:m>
                <a:r>
                  <a:rPr lang="en-US" sz="1800" b="1" dirty="0"/>
                  <a:t>B</a:t>
                </a:r>
                <a:r>
                  <a:rPr lang="ar-EG" sz="1800" b="1" dirty="0"/>
                  <a:t> هي ( تقرا </a:t>
                </a:r>
                <a:r>
                  <a:rPr lang="en-US" sz="1800" b="1" dirty="0"/>
                  <a:t>A</a:t>
                </a:r>
                <a:r>
                  <a:rPr lang="ar-EG" sz="1800" b="1" dirty="0"/>
                  <a:t> ناقصاً </a:t>
                </a:r>
                <a:r>
                  <a:rPr lang="en-US" sz="1800" b="1" dirty="0"/>
                  <a:t>B</a:t>
                </a:r>
                <a:r>
                  <a:rPr lang="ar-EG" sz="1800" b="1" dirty="0"/>
                  <a:t> ):-</a:t>
                </a:r>
                <a:endParaRPr lang="en-US" sz="1800" dirty="0"/>
              </a:p>
              <a:p>
                <a:pPr rtl="1"/>
                <a:r>
                  <a:rPr lang="ar-SA" sz="1800" dirty="0"/>
                  <a:t>		(أ)	</a:t>
                </a:r>
                <a:r>
                  <a:rPr lang="en-US" sz="1800" dirty="0"/>
                  <a:t>[-2 , 1 ]</a:t>
                </a:r>
              </a:p>
              <a:p>
                <a:pPr rtl="1"/>
                <a:r>
                  <a:rPr lang="ar-SA" sz="1800" dirty="0">
                    <a:solidFill>
                      <a:srgbClr val="C00000"/>
                    </a:solidFill>
                    <a:effectLst>
                      <a:outerShdw blurRad="38100" dist="38100" dir="2700000" algn="tl">
                        <a:srgbClr val="000000">
                          <a:alpha val="43137"/>
                        </a:srgbClr>
                      </a:outerShdw>
                    </a:effectLst>
                  </a:rPr>
                  <a:t>	(ب)	</a:t>
                </a:r>
                <a:r>
                  <a:rPr lang="en-US" sz="1800" dirty="0">
                    <a:solidFill>
                      <a:srgbClr val="C00000"/>
                    </a:solidFill>
                    <a:effectLst>
                      <a:outerShdw blurRad="38100" dist="38100" dir="2700000" algn="tl">
                        <a:srgbClr val="000000">
                          <a:alpha val="43137"/>
                        </a:srgbClr>
                      </a:outerShdw>
                    </a:effectLst>
                  </a:rPr>
                  <a:t>(-3, 0]</a:t>
                </a:r>
              </a:p>
              <a:p>
                <a:pPr rtl="1"/>
                <a:r>
                  <a:rPr lang="ar-SA" sz="1800" dirty="0"/>
                  <a:t>		(ج)	</a:t>
                </a:r>
                <a:r>
                  <a:rPr lang="en-US" sz="1800" dirty="0"/>
                  <a:t>(-3 , 2 )</a:t>
                </a:r>
              </a:p>
              <a:p>
                <a:pPr rtl="1"/>
                <a:r>
                  <a:rPr lang="ar-SA" sz="1800" dirty="0"/>
                  <a:t>		(د)	لا شيء مما سبق</a:t>
                </a:r>
                <a:endParaRPr lang="en-US" sz="1800" dirty="0"/>
              </a:p>
              <a:p>
                <a:pPr rtl="1"/>
                <a:r>
                  <a:rPr lang="ar-EG" sz="1800" dirty="0"/>
                  <a:t> </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809" r="-547" b="-11995"/>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920552" y="2564904"/>
                <a:ext cx="2376264" cy="1754326"/>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just" rtl="0"/>
                <a:r>
                  <a:rPr lang="en-US" dirty="0" smtClean="0">
                    <a:solidFill>
                      <a:schemeClr val="accent6">
                        <a:lumMod val="50000"/>
                      </a:schemeClr>
                    </a:solidFill>
                  </a:rPr>
                  <a:t>A = {-2,-1,0,1,2,3}</a:t>
                </a:r>
              </a:p>
              <a:p>
                <a:pPr algn="just" rtl="0"/>
                <a:r>
                  <a:rPr lang="en-US" dirty="0" smtClean="0">
                    <a:solidFill>
                      <a:schemeClr val="accent6">
                        <a:lumMod val="50000"/>
                      </a:schemeClr>
                    </a:solidFill>
                  </a:rPr>
                  <a:t>B={1,2,3,4}</a:t>
                </a:r>
              </a:p>
              <a:p>
                <a:pPr algn="just" rtl="0"/>
                <a:r>
                  <a:rPr lang="en-US" dirty="0" smtClean="0">
                    <a:solidFill>
                      <a:schemeClr val="accent6">
                        <a:lumMod val="50000"/>
                      </a:schemeClr>
                    </a:solidFill>
                  </a:rPr>
                  <a:t>A</a:t>
                </a:r>
                <a14:m>
                  <m:oMath xmlns:m="http://schemas.openxmlformats.org/officeDocument/2006/math">
                    <m:r>
                      <a:rPr lang="en-US" i="1" smtClean="0">
                        <a:solidFill>
                          <a:schemeClr val="accent6">
                            <a:lumMod val="50000"/>
                          </a:schemeClr>
                        </a:solidFill>
                        <a:latin typeface="Cambria Math"/>
                        <a:ea typeface="Cambria Math"/>
                      </a:rPr>
                      <m:t>∩</m:t>
                    </m:r>
                  </m:oMath>
                </a14:m>
                <a:r>
                  <a:rPr lang="en-US" dirty="0" smtClean="0">
                    <a:solidFill>
                      <a:schemeClr val="accent6">
                        <a:lumMod val="50000"/>
                      </a:schemeClr>
                    </a:solidFill>
                  </a:rPr>
                  <a:t>B = {1,2,3} = (0,4)</a:t>
                </a:r>
              </a:p>
              <a:p>
                <a:pPr algn="just" rtl="0"/>
                <a:r>
                  <a:rPr lang="en-US" dirty="0" smtClean="0">
                    <a:solidFill>
                      <a:schemeClr val="accent6">
                        <a:lumMod val="50000"/>
                      </a:schemeClr>
                    </a:solidFill>
                  </a:rPr>
                  <a:t>        = [1,3]</a:t>
                </a:r>
              </a:p>
              <a:p>
                <a:pPr algn="just" rtl="0"/>
                <a:r>
                  <a:rPr lang="en-US" dirty="0" smtClean="0">
                    <a:solidFill>
                      <a:schemeClr val="accent6">
                        <a:lumMod val="50000"/>
                      </a:schemeClr>
                    </a:solidFill>
                  </a:rPr>
                  <a:t>A-B = {-2,-1,0}=(-3,1)</a:t>
                </a:r>
              </a:p>
              <a:p>
                <a:pPr algn="just" rtl="0"/>
                <a:r>
                  <a:rPr lang="en-US" dirty="0" smtClean="0">
                    <a:solidFill>
                      <a:schemeClr val="accent6">
                        <a:lumMod val="50000"/>
                      </a:schemeClr>
                    </a:solidFill>
                  </a:rPr>
                  <a:t>      = [-2,0] = (-3,0]</a:t>
                </a:r>
                <a:endParaRPr lang="en-US" dirty="0">
                  <a:solidFill>
                    <a:schemeClr val="accent6">
                      <a:lumMod val="5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20552" y="2564904"/>
                <a:ext cx="2376264" cy="1754326"/>
              </a:xfrm>
              <a:prstGeom prst="rect">
                <a:avLst/>
              </a:prstGeom>
              <a:blipFill rotWithShape="1">
                <a:blip r:embed="rId4"/>
                <a:stretch>
                  <a:fillRect l="-1259" t="-678" b="-3051"/>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a:t>إذا علمت أن :-</a:t>
            </a:r>
            <a:endParaRPr lang="en-US" sz="1800" dirty="0"/>
          </a:p>
          <a:p>
            <a:r>
              <a:rPr lang="en-US" sz="1800" b="1" dirty="0"/>
              <a:t>f(x) =  </a:t>
            </a:r>
            <a:r>
              <a:rPr lang="en-US" sz="1800" b="1" dirty="0" smtClean="0"/>
              <a:t>5x</a:t>
            </a:r>
            <a:r>
              <a:rPr lang="en-US" sz="1800" b="1" baseline="30000" dirty="0" smtClean="0"/>
              <a:t>4</a:t>
            </a:r>
            <a:r>
              <a:rPr lang="en-US" sz="1800" b="1" dirty="0" smtClean="0"/>
              <a:t> </a:t>
            </a:r>
            <a:r>
              <a:rPr lang="en-US" sz="1800" b="1" dirty="0"/>
              <a:t>+ </a:t>
            </a:r>
            <a:r>
              <a:rPr lang="en-US" sz="1800" b="1" dirty="0" smtClean="0"/>
              <a:t>4x</a:t>
            </a:r>
            <a:r>
              <a:rPr lang="en-US" sz="1800" b="1" baseline="30000" dirty="0" smtClean="0"/>
              <a:t>3</a:t>
            </a:r>
            <a:r>
              <a:rPr lang="en-US" sz="1800" b="1" dirty="0" smtClean="0"/>
              <a:t> </a:t>
            </a:r>
            <a:r>
              <a:rPr lang="en-US" sz="1800" b="1" dirty="0"/>
              <a:t>- </a:t>
            </a:r>
            <a:r>
              <a:rPr lang="en-US" sz="1800" b="1" dirty="0" smtClean="0"/>
              <a:t>3x</a:t>
            </a:r>
            <a:r>
              <a:rPr lang="en-US" sz="1800" b="1" baseline="30000" dirty="0" smtClean="0"/>
              <a:t>2</a:t>
            </a:r>
            <a:r>
              <a:rPr lang="en-US" sz="1800" b="1" dirty="0" smtClean="0"/>
              <a:t> </a:t>
            </a:r>
            <a:r>
              <a:rPr lang="en-US" sz="1800" b="1" dirty="0"/>
              <a:t>+ </a:t>
            </a:r>
            <a:r>
              <a:rPr lang="en-US" sz="1800" b="1" dirty="0" smtClean="0"/>
              <a:t>2x </a:t>
            </a:r>
            <a:r>
              <a:rPr lang="en-US" sz="1800" b="1" dirty="0"/>
              <a:t>– </a:t>
            </a:r>
            <a:r>
              <a:rPr lang="en-US" sz="1800" b="1" dirty="0" smtClean="0"/>
              <a:t>1</a:t>
            </a:r>
            <a:endParaRPr lang="en-US" sz="1800" dirty="0"/>
          </a:p>
          <a:p>
            <a:r>
              <a:rPr lang="en-US" sz="1800" b="1" dirty="0"/>
              <a:t>h(x) =  - </a:t>
            </a:r>
            <a:r>
              <a:rPr lang="en-US" sz="1800" b="1" dirty="0" smtClean="0"/>
              <a:t>10x</a:t>
            </a:r>
            <a:r>
              <a:rPr lang="en-US" sz="1800" b="1" baseline="30000" dirty="0" smtClean="0"/>
              <a:t>3</a:t>
            </a:r>
            <a:r>
              <a:rPr lang="en-US" sz="1800" b="1" dirty="0"/>
              <a:t>+ </a:t>
            </a:r>
            <a:r>
              <a:rPr lang="en-US" sz="1800" b="1" dirty="0" smtClean="0"/>
              <a:t>11x</a:t>
            </a:r>
            <a:r>
              <a:rPr lang="en-US" sz="1800" b="1" baseline="30000" dirty="0" smtClean="0"/>
              <a:t>2</a:t>
            </a:r>
            <a:r>
              <a:rPr lang="en-US" sz="1800" b="1" dirty="0" smtClean="0"/>
              <a:t>-12x </a:t>
            </a:r>
            <a:r>
              <a:rPr lang="en-US" sz="1800" b="1" dirty="0"/>
              <a:t>– 13</a:t>
            </a:r>
            <a:endParaRPr lang="en-US" sz="1800" dirty="0"/>
          </a:p>
          <a:p>
            <a:pPr rtl="1"/>
            <a:r>
              <a:rPr lang="ar-SA" sz="1800" b="1" dirty="0" smtClean="0"/>
              <a:t>(</a:t>
            </a:r>
            <a:r>
              <a:rPr lang="ar-EG" sz="1800" b="1" dirty="0" smtClean="0"/>
              <a:t>41</a:t>
            </a:r>
            <a:r>
              <a:rPr lang="ar-SA" sz="1800" b="1" dirty="0" smtClean="0"/>
              <a:t>)</a:t>
            </a:r>
            <a:r>
              <a:rPr lang="ar-SA" sz="1800" b="1" dirty="0"/>
              <a:t>	</a:t>
            </a:r>
            <a:r>
              <a:rPr lang="ar-SA" sz="1800" b="1" dirty="0" smtClean="0"/>
              <a:t>فإن </a:t>
            </a:r>
            <a:r>
              <a:rPr lang="en-US" sz="1800" b="1" dirty="0"/>
              <a:t>f(x) + h(x) </a:t>
            </a:r>
            <a:r>
              <a:rPr lang="ar-SA" sz="1800" b="1" dirty="0"/>
              <a:t> تساوي </a:t>
            </a:r>
            <a:r>
              <a:rPr lang="ar-EG" sz="1800" b="1" dirty="0"/>
              <a:t>:-</a:t>
            </a:r>
            <a:endParaRPr lang="en-US" sz="1800" dirty="0"/>
          </a:p>
          <a:p>
            <a:pPr rtl="1"/>
            <a:r>
              <a:rPr lang="ar-SA" sz="1800" dirty="0"/>
              <a:t>		(أ)	</a:t>
            </a:r>
            <a:r>
              <a:rPr lang="en-US" sz="1800" dirty="0"/>
              <a:t>-3x</a:t>
            </a:r>
            <a:r>
              <a:rPr lang="en-US" sz="1800" baseline="30000" dirty="0"/>
              <a:t>4</a:t>
            </a:r>
            <a:r>
              <a:rPr lang="en-US" sz="1800" dirty="0"/>
              <a:t>- 2x</a:t>
            </a:r>
            <a:r>
              <a:rPr lang="en-US" sz="1800" baseline="30000" dirty="0"/>
              <a:t>3</a:t>
            </a:r>
            <a:r>
              <a:rPr lang="en-US" sz="1800" dirty="0"/>
              <a:t>+ 5x</a:t>
            </a:r>
            <a:r>
              <a:rPr lang="en-US" sz="1800" baseline="30000" dirty="0"/>
              <a:t>2</a:t>
            </a:r>
            <a:r>
              <a:rPr lang="en-US" sz="1800" dirty="0"/>
              <a:t> +x – 23</a:t>
            </a:r>
          </a:p>
          <a:p>
            <a:pPr algn="just" rtl="1"/>
            <a:r>
              <a:rPr lang="ar-SA" sz="1800" dirty="0">
                <a:solidFill>
                  <a:srgbClr val="C00000"/>
                </a:solidFill>
                <a:effectLst>
                  <a:outerShdw blurRad="38100" dist="38100" dir="2700000" algn="tl">
                    <a:srgbClr val="000000">
                      <a:alpha val="43137"/>
                    </a:srgbClr>
                  </a:outerShdw>
                </a:effectLst>
              </a:rPr>
              <a:t>		(ب)	</a:t>
            </a:r>
            <a:r>
              <a:rPr lang="en-US" sz="1800" dirty="0">
                <a:solidFill>
                  <a:srgbClr val="C00000"/>
                </a:solidFill>
                <a:effectLst>
                  <a:outerShdw blurRad="38100" dist="38100" dir="2700000" algn="tl">
                    <a:srgbClr val="000000">
                      <a:alpha val="43137"/>
                    </a:srgbClr>
                  </a:outerShdw>
                </a:effectLst>
              </a:rPr>
              <a:t>5x</a:t>
            </a:r>
            <a:r>
              <a:rPr lang="en-US" sz="1800" baseline="30000" dirty="0">
                <a:solidFill>
                  <a:srgbClr val="C00000"/>
                </a:solidFill>
                <a:effectLst>
                  <a:outerShdw blurRad="38100" dist="38100" dir="2700000" algn="tl">
                    <a:srgbClr val="000000">
                      <a:alpha val="43137"/>
                    </a:srgbClr>
                  </a:outerShdw>
                </a:effectLst>
              </a:rPr>
              <a:t>4</a:t>
            </a:r>
            <a:r>
              <a:rPr lang="en-US" sz="1800" dirty="0">
                <a:solidFill>
                  <a:srgbClr val="C00000"/>
                </a:solidFill>
                <a:effectLst>
                  <a:outerShdw blurRad="38100" dist="38100" dir="2700000" algn="tl">
                    <a:srgbClr val="000000">
                      <a:alpha val="43137"/>
                    </a:srgbClr>
                  </a:outerShdw>
                </a:effectLst>
              </a:rPr>
              <a:t> – 6 x</a:t>
            </a:r>
            <a:r>
              <a:rPr lang="en-US" sz="1800" baseline="30000" dirty="0">
                <a:solidFill>
                  <a:srgbClr val="C00000"/>
                </a:solidFill>
                <a:effectLst>
                  <a:outerShdw blurRad="38100" dist="38100" dir="2700000" algn="tl">
                    <a:srgbClr val="000000">
                      <a:alpha val="43137"/>
                    </a:srgbClr>
                  </a:outerShdw>
                </a:effectLst>
              </a:rPr>
              <a:t>3</a:t>
            </a:r>
            <a:r>
              <a:rPr lang="en-US" sz="1800" dirty="0">
                <a:solidFill>
                  <a:srgbClr val="C00000"/>
                </a:solidFill>
                <a:effectLst>
                  <a:outerShdw blurRad="38100" dist="38100" dir="2700000" algn="tl">
                    <a:srgbClr val="000000">
                      <a:alpha val="43137"/>
                    </a:srgbClr>
                  </a:outerShdw>
                </a:effectLst>
              </a:rPr>
              <a:t> + 8 x</a:t>
            </a:r>
            <a:r>
              <a:rPr lang="en-US" sz="1800" baseline="30000" dirty="0">
                <a:solidFill>
                  <a:srgbClr val="C00000"/>
                </a:solidFill>
                <a:effectLst>
                  <a:outerShdw blurRad="38100" dist="38100" dir="2700000" algn="tl">
                    <a:srgbClr val="000000">
                      <a:alpha val="43137"/>
                    </a:srgbClr>
                  </a:outerShdw>
                </a:effectLst>
              </a:rPr>
              <a:t>2</a:t>
            </a:r>
            <a:r>
              <a:rPr lang="en-US" sz="1800" dirty="0">
                <a:solidFill>
                  <a:srgbClr val="C00000"/>
                </a:solidFill>
                <a:effectLst>
                  <a:outerShdw blurRad="38100" dist="38100" dir="2700000" algn="tl">
                    <a:srgbClr val="000000">
                      <a:alpha val="43137"/>
                    </a:srgbClr>
                  </a:outerShdw>
                </a:effectLst>
              </a:rPr>
              <a:t> -10x – 14</a:t>
            </a:r>
          </a:p>
          <a:p>
            <a:pPr rtl="1"/>
            <a:r>
              <a:rPr lang="ar-SA" sz="1800" dirty="0"/>
              <a:t>		(ج)	</a:t>
            </a:r>
            <a:r>
              <a:rPr lang="en-US" sz="1800" dirty="0"/>
              <a:t>-3x</a:t>
            </a:r>
            <a:r>
              <a:rPr lang="en-US" sz="1800" baseline="30000" dirty="0"/>
              <a:t>4</a:t>
            </a:r>
            <a:r>
              <a:rPr lang="en-US" sz="1800" dirty="0"/>
              <a:t> - 4x</a:t>
            </a:r>
            <a:r>
              <a:rPr lang="en-US" sz="1800" baseline="30000" dirty="0"/>
              <a:t>3</a:t>
            </a:r>
            <a:r>
              <a:rPr lang="en-US" sz="1800" dirty="0"/>
              <a:t> + 5x</a:t>
            </a:r>
            <a:r>
              <a:rPr lang="en-US" sz="1800" baseline="30000" dirty="0"/>
              <a:t>2</a:t>
            </a:r>
            <a:r>
              <a:rPr lang="en-US" sz="1800" dirty="0"/>
              <a:t> + x –3</a:t>
            </a:r>
            <a:r>
              <a:rPr lang="ar-SA" sz="1800" dirty="0"/>
              <a:t>					</a:t>
            </a:r>
            <a:endParaRPr lang="en-US" sz="1800" dirty="0"/>
          </a:p>
          <a:p>
            <a:pPr rtl="1"/>
            <a:r>
              <a:rPr lang="ar-SA" sz="1800" dirty="0"/>
              <a:t>		(د)	لا شيء مما سبق</a:t>
            </a:r>
            <a:endParaRPr lang="en-US" sz="1800" dirty="0"/>
          </a:p>
          <a:p>
            <a:pPr rtl="1"/>
            <a:r>
              <a:rPr lang="en-US" sz="1800" dirty="0"/>
              <a:t> </a:t>
            </a:r>
          </a:p>
          <a:p>
            <a:pPr rtl="1"/>
            <a:r>
              <a:rPr lang="ar-SA" sz="1800" b="1" dirty="0" smtClean="0"/>
              <a:t>(</a:t>
            </a:r>
            <a:r>
              <a:rPr lang="ar-EG" sz="1800" b="1" dirty="0" smtClean="0"/>
              <a:t>42</a:t>
            </a:r>
            <a:r>
              <a:rPr lang="ar-SA" sz="1800" b="1" dirty="0" smtClean="0"/>
              <a:t>)</a:t>
            </a:r>
            <a:r>
              <a:rPr lang="ar-SA" sz="1800" b="1" dirty="0"/>
              <a:t>	</a:t>
            </a:r>
            <a:r>
              <a:rPr lang="ar-SA" sz="1800" b="1" dirty="0" smtClean="0"/>
              <a:t> </a:t>
            </a:r>
            <a:r>
              <a:rPr lang="ar-SA" sz="1800" b="1" dirty="0"/>
              <a:t>فإن </a:t>
            </a:r>
            <a:r>
              <a:rPr lang="en-US" sz="1800" b="1" dirty="0"/>
              <a:t>f(x) - h(x) </a:t>
            </a:r>
            <a:r>
              <a:rPr lang="ar-EG" sz="1800" b="1" dirty="0"/>
              <a:t>(تقرأ الدالة </a:t>
            </a:r>
            <a:r>
              <a:rPr lang="en-US" sz="1800" b="1" dirty="0"/>
              <a:t>f</a:t>
            </a:r>
            <a:r>
              <a:rPr lang="ar-EG" sz="1800" b="1" dirty="0"/>
              <a:t> ناقصاً الدالة</a:t>
            </a:r>
            <a:r>
              <a:rPr lang="en-US" sz="1800" b="1" dirty="0"/>
              <a:t>h</a:t>
            </a:r>
            <a:r>
              <a:rPr lang="ar-EG" sz="1800" b="1" dirty="0"/>
              <a:t> )</a:t>
            </a:r>
            <a:r>
              <a:rPr lang="ar-SA" sz="1800" b="1" dirty="0"/>
              <a:t>تساوي </a:t>
            </a:r>
            <a:r>
              <a:rPr lang="ar-EG" sz="1800" b="1" dirty="0"/>
              <a:t>:-</a:t>
            </a:r>
            <a:endParaRPr lang="en-US" sz="1800" dirty="0"/>
          </a:p>
          <a:p>
            <a:pPr rtl="1"/>
            <a:r>
              <a:rPr lang="ar-SA" sz="1800" dirty="0"/>
              <a:t>		(أ)	</a:t>
            </a:r>
            <a:r>
              <a:rPr lang="en-US" sz="1800" dirty="0"/>
              <a:t>8x</a:t>
            </a:r>
            <a:r>
              <a:rPr lang="en-US" sz="1800" baseline="30000" dirty="0"/>
              <a:t>3</a:t>
            </a:r>
            <a:r>
              <a:rPr lang="en-US" sz="1800" dirty="0"/>
              <a:t>- 15x</a:t>
            </a:r>
            <a:r>
              <a:rPr lang="en-US" sz="1800" baseline="30000" dirty="0"/>
              <a:t>2</a:t>
            </a:r>
            <a:r>
              <a:rPr lang="en-US" sz="1800" dirty="0"/>
              <a:t> +11x + 3</a:t>
            </a:r>
          </a:p>
          <a:p>
            <a:pPr rtl="1"/>
            <a:r>
              <a:rPr lang="ar-SA" sz="1800" dirty="0"/>
              <a:t>		(ب)	</a:t>
            </a:r>
            <a:r>
              <a:rPr lang="en-US" sz="1800" dirty="0"/>
              <a:t>3x</a:t>
            </a:r>
            <a:r>
              <a:rPr lang="en-US" sz="1800" baseline="30000" dirty="0"/>
              <a:t>4</a:t>
            </a:r>
            <a:r>
              <a:rPr lang="en-US" sz="1800" dirty="0"/>
              <a:t> - 4x</a:t>
            </a:r>
            <a:r>
              <a:rPr lang="en-US" sz="1800" baseline="30000" dirty="0"/>
              <a:t>3</a:t>
            </a:r>
            <a:r>
              <a:rPr lang="en-US" sz="1800" dirty="0"/>
              <a:t> + 5x</a:t>
            </a:r>
            <a:r>
              <a:rPr lang="en-US" sz="1800" baseline="30000" dirty="0"/>
              <a:t>2</a:t>
            </a:r>
            <a:r>
              <a:rPr lang="en-US" sz="1800" dirty="0"/>
              <a:t> + x – 23</a:t>
            </a:r>
          </a:p>
          <a:p>
            <a:pPr rtl="1"/>
            <a:r>
              <a:rPr lang="ar-SA" sz="1800" dirty="0">
                <a:solidFill>
                  <a:srgbClr val="C00000"/>
                </a:solidFill>
                <a:effectLst>
                  <a:outerShdw blurRad="38100" dist="38100" dir="2700000" algn="tl">
                    <a:srgbClr val="000000">
                      <a:alpha val="43137"/>
                    </a:srgbClr>
                  </a:outerShdw>
                </a:effectLst>
              </a:rPr>
              <a:t>		(ج)	</a:t>
            </a:r>
            <a:r>
              <a:rPr lang="en-US" sz="1800" b="1" dirty="0">
                <a:solidFill>
                  <a:srgbClr val="C00000"/>
                </a:solidFill>
                <a:effectLst>
                  <a:outerShdw blurRad="38100" dist="38100" dir="2700000" algn="tl">
                    <a:srgbClr val="000000">
                      <a:alpha val="43137"/>
                    </a:srgbClr>
                  </a:outerShdw>
                </a:effectLst>
              </a:rPr>
              <a:t>5x</a:t>
            </a:r>
            <a:r>
              <a:rPr lang="en-US" sz="1800" b="1" baseline="30000" dirty="0">
                <a:solidFill>
                  <a:srgbClr val="C00000"/>
                </a:solidFill>
                <a:effectLst>
                  <a:outerShdw blurRad="38100" dist="38100" dir="2700000" algn="tl">
                    <a:srgbClr val="000000">
                      <a:alpha val="43137"/>
                    </a:srgbClr>
                  </a:outerShdw>
                </a:effectLst>
              </a:rPr>
              <a:t>4</a:t>
            </a:r>
            <a:r>
              <a:rPr lang="en-US" sz="1800" b="1" dirty="0">
                <a:solidFill>
                  <a:srgbClr val="C00000"/>
                </a:solidFill>
                <a:effectLst>
                  <a:outerShdw blurRad="38100" dist="38100" dir="2700000" algn="tl">
                    <a:srgbClr val="000000">
                      <a:alpha val="43137"/>
                    </a:srgbClr>
                  </a:outerShdw>
                </a:effectLst>
              </a:rPr>
              <a:t> + 14x</a:t>
            </a:r>
            <a:r>
              <a:rPr lang="en-US" sz="1800" b="1" baseline="30000" dirty="0">
                <a:solidFill>
                  <a:srgbClr val="C00000"/>
                </a:solidFill>
                <a:effectLst>
                  <a:outerShdw blurRad="38100" dist="38100" dir="2700000" algn="tl">
                    <a:srgbClr val="000000">
                      <a:alpha val="43137"/>
                    </a:srgbClr>
                  </a:outerShdw>
                </a:effectLst>
              </a:rPr>
              <a:t>3</a:t>
            </a:r>
            <a:r>
              <a:rPr lang="en-US" sz="1800" b="1" dirty="0">
                <a:solidFill>
                  <a:srgbClr val="C00000"/>
                </a:solidFill>
                <a:effectLst>
                  <a:outerShdw blurRad="38100" dist="38100" dir="2700000" algn="tl">
                    <a:srgbClr val="000000">
                      <a:alpha val="43137"/>
                    </a:srgbClr>
                  </a:outerShdw>
                </a:effectLst>
              </a:rPr>
              <a:t> - 14x</a:t>
            </a:r>
            <a:r>
              <a:rPr lang="en-US" sz="1800" b="1" baseline="30000" dirty="0">
                <a:solidFill>
                  <a:srgbClr val="C00000"/>
                </a:solidFill>
                <a:effectLst>
                  <a:outerShdw blurRad="38100" dist="38100" dir="2700000" algn="tl">
                    <a:srgbClr val="000000">
                      <a:alpha val="43137"/>
                    </a:srgbClr>
                  </a:outerShdw>
                </a:effectLst>
              </a:rPr>
              <a:t>2</a:t>
            </a:r>
            <a:r>
              <a:rPr lang="en-US" sz="1800" b="1" dirty="0">
                <a:solidFill>
                  <a:srgbClr val="C00000"/>
                </a:solidFill>
                <a:effectLst>
                  <a:outerShdw blurRad="38100" dist="38100" dir="2700000" algn="tl">
                    <a:srgbClr val="000000">
                      <a:alpha val="43137"/>
                    </a:srgbClr>
                  </a:outerShdw>
                </a:effectLst>
              </a:rPr>
              <a:t> +14x +12</a:t>
            </a:r>
            <a:endParaRPr lang="en-US" sz="1800" dirty="0">
              <a:solidFill>
                <a:srgbClr val="C00000"/>
              </a:solidFill>
              <a:effectLst>
                <a:outerShdw blurRad="38100" dist="38100" dir="2700000" algn="tl">
                  <a:srgbClr val="000000">
                    <a:alpha val="43137"/>
                  </a:srgbClr>
                </a:outerShdw>
              </a:effectLst>
            </a:endParaRPr>
          </a:p>
          <a:p>
            <a:pPr rtl="1"/>
            <a:r>
              <a:rPr lang="ar-SA" sz="1800" dirty="0" smtClean="0"/>
              <a:t>	</a:t>
            </a:r>
            <a:r>
              <a:rPr lang="ar-SA" sz="1800" dirty="0"/>
              <a:t>	(د)	لا شيء مما سبق</a:t>
            </a:r>
            <a:endParaRPr lang="en-US" sz="1800" dirty="0"/>
          </a:p>
          <a:p>
            <a:pPr rtl="1"/>
            <a:r>
              <a:rPr lang="en-US" sz="1800" dirty="0"/>
              <a:t> </a:t>
            </a:r>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grpSp>
        <p:nvGrpSpPr>
          <p:cNvPr id="9" name="Group 8"/>
          <p:cNvGrpSpPr/>
          <p:nvPr/>
        </p:nvGrpSpPr>
        <p:grpSpPr>
          <a:xfrm>
            <a:off x="416496" y="1556792"/>
            <a:ext cx="4320480" cy="4296673"/>
            <a:chOff x="416496" y="1556792"/>
            <a:chExt cx="4320480" cy="4296673"/>
          </a:xfrm>
        </p:grpSpPr>
        <p:sp>
          <p:nvSpPr>
            <p:cNvPr id="5" name="TextBox 4"/>
            <p:cNvSpPr txBox="1"/>
            <p:nvPr/>
          </p:nvSpPr>
          <p:spPr>
            <a:xfrm>
              <a:off x="848544" y="1556792"/>
              <a:ext cx="3888432" cy="1200329"/>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just" rtl="0"/>
              <a:r>
                <a:rPr lang="en-US" b="1" dirty="0"/>
                <a:t>f(x) =  5x</a:t>
              </a:r>
              <a:r>
                <a:rPr lang="en-US" b="1" baseline="30000" dirty="0"/>
                <a:t>4</a:t>
              </a:r>
              <a:r>
                <a:rPr lang="en-US" b="1" dirty="0"/>
                <a:t> + 4x</a:t>
              </a:r>
              <a:r>
                <a:rPr lang="en-US" b="1" baseline="30000" dirty="0"/>
                <a:t>3</a:t>
              </a:r>
              <a:r>
                <a:rPr lang="en-US" b="1" dirty="0"/>
                <a:t> </a:t>
              </a:r>
              <a:r>
                <a:rPr lang="en-US" b="1" dirty="0" smtClean="0"/>
                <a:t>– 3 x</a:t>
              </a:r>
              <a:r>
                <a:rPr lang="en-US" b="1" baseline="30000" dirty="0" smtClean="0"/>
                <a:t>2</a:t>
              </a:r>
              <a:r>
                <a:rPr lang="en-US" b="1" dirty="0" smtClean="0"/>
                <a:t> </a:t>
              </a:r>
              <a:r>
                <a:rPr lang="en-US" b="1" dirty="0"/>
                <a:t>+ 2x – 1</a:t>
              </a:r>
              <a:endParaRPr lang="en-US" dirty="0"/>
            </a:p>
            <a:p>
              <a:pPr algn="just" rtl="0"/>
              <a:r>
                <a:rPr lang="en-US" b="1" dirty="0"/>
                <a:t>h(x) =  </a:t>
              </a:r>
              <a:r>
                <a:rPr lang="en-US" b="1" dirty="0" smtClean="0"/>
                <a:t>     - </a:t>
              </a:r>
              <a:r>
                <a:rPr lang="en-US" b="1" dirty="0"/>
                <a:t>10x</a:t>
              </a:r>
              <a:r>
                <a:rPr lang="en-US" b="1" baseline="30000" dirty="0"/>
                <a:t>3</a:t>
              </a:r>
              <a:r>
                <a:rPr lang="en-US" b="1" dirty="0"/>
                <a:t>+ </a:t>
              </a:r>
              <a:r>
                <a:rPr lang="en-US" b="1" dirty="0" smtClean="0"/>
                <a:t>11x</a:t>
              </a:r>
              <a:r>
                <a:rPr lang="en-US" b="1" baseline="30000" dirty="0" smtClean="0"/>
                <a:t>2</a:t>
              </a:r>
              <a:r>
                <a:rPr lang="en-US" b="1" dirty="0" smtClean="0"/>
                <a:t>- 12x </a:t>
              </a:r>
              <a:r>
                <a:rPr lang="en-US" b="1" dirty="0"/>
                <a:t>– 13</a:t>
              </a:r>
              <a:endParaRPr lang="en-US" dirty="0"/>
            </a:p>
            <a:p>
              <a:pPr algn="just" rtl="0"/>
              <a:r>
                <a:rPr lang="en-US" dirty="0" smtClean="0">
                  <a:solidFill>
                    <a:schemeClr val="accent6">
                      <a:lumMod val="50000"/>
                    </a:schemeClr>
                  </a:solidFill>
                </a:rPr>
                <a:t>--------------------------------------------</a:t>
              </a:r>
            </a:p>
            <a:p>
              <a:pPr algn="just" rtl="0"/>
              <a:r>
                <a:rPr lang="en-US" dirty="0" smtClean="0">
                  <a:solidFill>
                    <a:schemeClr val="accent6">
                      <a:lumMod val="50000"/>
                    </a:schemeClr>
                  </a:solidFill>
                </a:rPr>
                <a:t>        = </a:t>
              </a:r>
              <a:r>
                <a:rPr lang="en-US" b="1" dirty="0"/>
                <a:t>5x</a:t>
              </a:r>
              <a:r>
                <a:rPr lang="en-US" b="1" baseline="30000" dirty="0"/>
                <a:t>4</a:t>
              </a:r>
              <a:r>
                <a:rPr lang="en-US" b="1" dirty="0"/>
                <a:t> </a:t>
              </a:r>
              <a:r>
                <a:rPr lang="en-US" b="1" dirty="0" smtClean="0"/>
                <a:t>– 6 x</a:t>
              </a:r>
              <a:r>
                <a:rPr lang="en-US" b="1" baseline="30000" dirty="0" smtClean="0"/>
                <a:t>3</a:t>
              </a:r>
              <a:r>
                <a:rPr lang="en-US" b="1" dirty="0" smtClean="0"/>
                <a:t> + 8 </a:t>
              </a:r>
              <a:r>
                <a:rPr lang="en-US" b="1" dirty="0"/>
                <a:t>x</a:t>
              </a:r>
              <a:r>
                <a:rPr lang="en-US" b="1" baseline="30000" dirty="0"/>
                <a:t>2</a:t>
              </a:r>
              <a:r>
                <a:rPr lang="en-US" b="1" dirty="0"/>
                <a:t> </a:t>
              </a:r>
              <a:r>
                <a:rPr lang="en-US" b="1" dirty="0" smtClean="0"/>
                <a:t>-10x </a:t>
              </a:r>
              <a:r>
                <a:rPr lang="en-US" b="1" dirty="0"/>
                <a:t>– </a:t>
              </a:r>
              <a:r>
                <a:rPr lang="en-US" b="1" dirty="0" smtClean="0"/>
                <a:t>14</a:t>
              </a:r>
              <a:endParaRPr lang="en-US" dirty="0">
                <a:solidFill>
                  <a:schemeClr val="accent6">
                    <a:lumMod val="50000"/>
                  </a:schemeClr>
                </a:solidFill>
              </a:endParaRPr>
            </a:p>
          </p:txBody>
        </p:sp>
        <p:sp>
          <p:nvSpPr>
            <p:cNvPr id="6" name="Oval 5"/>
            <p:cNvSpPr/>
            <p:nvPr/>
          </p:nvSpPr>
          <p:spPr>
            <a:xfrm>
              <a:off x="4304928" y="1700808"/>
              <a:ext cx="288032"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a:t>
              </a:r>
              <a:endParaRPr lang="en-US" dirty="0">
                <a:solidFill>
                  <a:srgbClr val="C00000"/>
                </a:solidFill>
              </a:endParaRPr>
            </a:p>
          </p:txBody>
        </p:sp>
        <p:sp>
          <p:nvSpPr>
            <p:cNvPr id="7" name="TextBox 6"/>
            <p:cNvSpPr txBox="1"/>
            <p:nvPr/>
          </p:nvSpPr>
          <p:spPr>
            <a:xfrm>
              <a:off x="416496" y="4653136"/>
              <a:ext cx="3888432" cy="1200329"/>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just" rtl="0"/>
              <a:r>
                <a:rPr lang="en-US" b="1" dirty="0"/>
                <a:t>f(x) =  5x</a:t>
              </a:r>
              <a:r>
                <a:rPr lang="en-US" b="1" baseline="30000" dirty="0"/>
                <a:t>4</a:t>
              </a:r>
              <a:r>
                <a:rPr lang="en-US" b="1" dirty="0"/>
                <a:t> + 4x</a:t>
              </a:r>
              <a:r>
                <a:rPr lang="en-US" b="1" baseline="30000" dirty="0"/>
                <a:t>3</a:t>
              </a:r>
              <a:r>
                <a:rPr lang="en-US" b="1" dirty="0"/>
                <a:t> </a:t>
              </a:r>
              <a:r>
                <a:rPr lang="en-US" b="1" dirty="0" smtClean="0"/>
                <a:t>– 3 x</a:t>
              </a:r>
              <a:r>
                <a:rPr lang="en-US" b="1" baseline="30000" dirty="0" smtClean="0"/>
                <a:t>2</a:t>
              </a:r>
              <a:r>
                <a:rPr lang="en-US" b="1" dirty="0" smtClean="0"/>
                <a:t> </a:t>
              </a:r>
              <a:r>
                <a:rPr lang="en-US" b="1" dirty="0"/>
                <a:t>+ 2x – 1</a:t>
              </a:r>
              <a:endParaRPr lang="en-US" dirty="0"/>
            </a:p>
            <a:p>
              <a:pPr algn="just" rtl="0"/>
              <a:r>
                <a:rPr lang="en-US" b="1" dirty="0"/>
                <a:t>h(x) =  </a:t>
              </a:r>
              <a:r>
                <a:rPr lang="en-US" b="1" dirty="0" smtClean="0"/>
                <a:t>     - </a:t>
              </a:r>
              <a:r>
                <a:rPr lang="en-US" b="1" dirty="0"/>
                <a:t>10x</a:t>
              </a:r>
              <a:r>
                <a:rPr lang="en-US" b="1" baseline="30000" dirty="0"/>
                <a:t>3</a:t>
              </a:r>
              <a:r>
                <a:rPr lang="en-US" b="1" dirty="0"/>
                <a:t>+ </a:t>
              </a:r>
              <a:r>
                <a:rPr lang="en-US" b="1" dirty="0" smtClean="0"/>
                <a:t>11x</a:t>
              </a:r>
              <a:r>
                <a:rPr lang="en-US" b="1" baseline="30000" dirty="0" smtClean="0"/>
                <a:t>2</a:t>
              </a:r>
              <a:r>
                <a:rPr lang="en-US" b="1" dirty="0" smtClean="0"/>
                <a:t>- 12x </a:t>
              </a:r>
              <a:r>
                <a:rPr lang="en-US" b="1" dirty="0"/>
                <a:t>– 13</a:t>
              </a:r>
              <a:endParaRPr lang="en-US" dirty="0"/>
            </a:p>
            <a:p>
              <a:pPr algn="just" rtl="0"/>
              <a:r>
                <a:rPr lang="en-US" dirty="0" smtClean="0">
                  <a:solidFill>
                    <a:schemeClr val="accent6">
                      <a:lumMod val="50000"/>
                    </a:schemeClr>
                  </a:solidFill>
                </a:rPr>
                <a:t>--------------------------------------------</a:t>
              </a:r>
            </a:p>
            <a:p>
              <a:pPr algn="just" rtl="0"/>
              <a:r>
                <a:rPr lang="en-US" dirty="0" smtClean="0">
                  <a:solidFill>
                    <a:schemeClr val="accent6">
                      <a:lumMod val="50000"/>
                    </a:schemeClr>
                  </a:solidFill>
                </a:rPr>
                <a:t>        = </a:t>
              </a:r>
              <a:r>
                <a:rPr lang="en-US" b="1" dirty="0"/>
                <a:t>5x</a:t>
              </a:r>
              <a:r>
                <a:rPr lang="en-US" b="1" baseline="30000" dirty="0"/>
                <a:t>4</a:t>
              </a:r>
              <a:r>
                <a:rPr lang="en-US" b="1" dirty="0"/>
                <a:t> </a:t>
              </a:r>
              <a:r>
                <a:rPr lang="en-US" b="1" dirty="0" smtClean="0"/>
                <a:t>+ 14x</a:t>
              </a:r>
              <a:r>
                <a:rPr lang="en-US" b="1" baseline="30000" dirty="0" smtClean="0"/>
                <a:t>3</a:t>
              </a:r>
              <a:r>
                <a:rPr lang="en-US" b="1" dirty="0" smtClean="0"/>
                <a:t> - 14x</a:t>
              </a:r>
              <a:r>
                <a:rPr lang="en-US" b="1" baseline="30000" dirty="0" smtClean="0"/>
                <a:t>2</a:t>
              </a:r>
              <a:r>
                <a:rPr lang="en-US" b="1" dirty="0" smtClean="0"/>
                <a:t> +14x +12</a:t>
              </a:r>
              <a:endParaRPr lang="en-US" dirty="0">
                <a:solidFill>
                  <a:schemeClr val="accent6">
                    <a:lumMod val="50000"/>
                  </a:schemeClr>
                </a:solidFill>
              </a:endParaRPr>
            </a:p>
          </p:txBody>
        </p:sp>
        <p:sp>
          <p:nvSpPr>
            <p:cNvPr id="8" name="Oval 7"/>
            <p:cNvSpPr/>
            <p:nvPr/>
          </p:nvSpPr>
          <p:spPr>
            <a:xfrm>
              <a:off x="3872880" y="4797152"/>
              <a:ext cx="288032"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a:t>
              </a:r>
              <a:endParaRPr lang="en-US" dirty="0">
                <a:solidFill>
                  <a:srgbClr val="C00000"/>
                </a:solidFill>
              </a:endParaRPr>
            </a:p>
          </p:txBody>
        </p:sp>
      </p:gr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SA" b="1" dirty="0" smtClean="0"/>
                  <a:t>(</a:t>
                </a:r>
                <a:r>
                  <a:rPr lang="ar-EG" b="1" dirty="0" smtClean="0"/>
                  <a:t>43</a:t>
                </a:r>
                <a:r>
                  <a:rPr lang="ar-SA" b="1" dirty="0" smtClean="0"/>
                  <a:t>)</a:t>
                </a:r>
                <a:r>
                  <a:rPr lang="ar-SA" b="1" dirty="0"/>
                  <a:t>		 إذا علمت أن :-</a:t>
                </a:r>
                <a:endParaRPr lang="en-US" dirty="0"/>
              </a:p>
              <a:p>
                <a:pPr algn="ctr"/>
                <a:r>
                  <a:rPr lang="en-US" b="1" dirty="0"/>
                  <a:t>f(x) =  </a:t>
                </a:r>
                <a14:m>
                  <m:oMath xmlns:m="http://schemas.openxmlformats.org/officeDocument/2006/math">
                    <m:f>
                      <m:fPr>
                        <m:ctrlPr>
                          <a:rPr lang="en-US" b="1" i="1">
                            <a:latin typeface="Cambria Math"/>
                          </a:rPr>
                        </m:ctrlPr>
                      </m:fPr>
                      <m:num>
                        <m:r>
                          <a:rPr lang="en-US" b="1" i="1" smtClean="0">
                            <a:latin typeface="Cambria Math"/>
                          </a:rPr>
                          <m:t>𝟐𝟎</m:t>
                        </m:r>
                        <m:sSup>
                          <m:sSupPr>
                            <m:ctrlPr>
                              <a:rPr lang="en-US" b="1" i="1">
                                <a:latin typeface="Cambria Math"/>
                              </a:rPr>
                            </m:ctrlPr>
                          </m:sSupPr>
                          <m:e>
                            <m:r>
                              <a:rPr lang="en-US" b="1" i="1">
                                <a:latin typeface="Cambria Math"/>
                              </a:rPr>
                              <m:t>𝐱</m:t>
                            </m:r>
                          </m:e>
                          <m:sup>
                            <m:r>
                              <a:rPr lang="en-US" b="1" i="1" smtClean="0">
                                <a:latin typeface="Cambria Math"/>
                              </a:rPr>
                              <m:t>𝟓</m:t>
                            </m:r>
                          </m:sup>
                        </m:sSup>
                        <m:r>
                          <a:rPr lang="en-US" b="1">
                            <a:latin typeface="Cambria Math"/>
                          </a:rPr>
                          <m:t>+</m:t>
                        </m:r>
                        <m:r>
                          <a:rPr lang="en-US" b="1" i="1" smtClean="0">
                            <a:latin typeface="Cambria Math"/>
                          </a:rPr>
                          <m:t>𝟑𝟎</m:t>
                        </m:r>
                        <m:r>
                          <a:rPr lang="en-US" b="1">
                            <a:latin typeface="Cambria Math"/>
                          </a:rPr>
                          <m:t> </m:t>
                        </m:r>
                        <m:r>
                          <a:rPr lang="en-US" b="1" i="1">
                            <a:latin typeface="Cambria Math"/>
                          </a:rPr>
                          <m:t>𝐗</m:t>
                        </m:r>
                        <m:r>
                          <a:rPr lang="en-US" b="1" i="1">
                            <a:latin typeface="Cambria Math"/>
                          </a:rPr>
                          <m:t>−</m:t>
                        </m:r>
                        <m:r>
                          <a:rPr lang="en-US" b="1" i="1">
                            <a:latin typeface="Cambria Math"/>
                          </a:rPr>
                          <m:t>𝟏𝟐</m:t>
                        </m:r>
                      </m:num>
                      <m:den>
                        <m:r>
                          <a:rPr lang="en-US" b="1" i="1">
                            <a:latin typeface="Cambria Math"/>
                          </a:rPr>
                          <m:t>𝟐</m:t>
                        </m:r>
                        <m:sSup>
                          <m:sSupPr>
                            <m:ctrlPr>
                              <a:rPr lang="en-US" b="1" i="1">
                                <a:latin typeface="Cambria Math"/>
                              </a:rPr>
                            </m:ctrlPr>
                          </m:sSupPr>
                          <m:e>
                            <m:r>
                              <a:rPr lang="en-US" b="1" i="1">
                                <a:latin typeface="Cambria Math"/>
                              </a:rPr>
                              <m:t>𝐗</m:t>
                            </m:r>
                          </m:e>
                          <m:sup>
                            <m:r>
                              <a:rPr lang="en-US" b="1" i="1">
                                <a:latin typeface="Cambria Math"/>
                              </a:rPr>
                              <m:t>𝟐</m:t>
                            </m:r>
                          </m:sup>
                        </m:sSup>
                        <m:r>
                          <a:rPr lang="en-US" b="1" i="1">
                            <a:latin typeface="Cambria Math"/>
                          </a:rPr>
                          <m:t>−</m:t>
                        </m:r>
                        <m:r>
                          <a:rPr lang="en-US" b="1" i="1">
                            <a:latin typeface="Cambria Math"/>
                          </a:rPr>
                          <m:t>𝟐𝟖𝟖</m:t>
                        </m:r>
                        <m:r>
                          <a:rPr lang="en-US" b="1">
                            <a:latin typeface="Cambria Math"/>
                          </a:rPr>
                          <m:t> </m:t>
                        </m:r>
                      </m:den>
                    </m:f>
                  </m:oMath>
                </a14:m>
                <a:endParaRPr lang="en-US" dirty="0"/>
              </a:p>
              <a:p>
                <a:pPr rtl="1"/>
                <a:r>
                  <a:rPr lang="ar-SA" b="1" dirty="0"/>
                  <a:t>فإن الدالة السابقة تمثل  </a:t>
                </a:r>
                <a:r>
                  <a:rPr lang="ar-EG" b="1" dirty="0"/>
                  <a:t>:-</a:t>
                </a:r>
                <a:endParaRPr lang="en-US" dirty="0"/>
              </a:p>
              <a:p>
                <a:pPr rtl="1"/>
                <a:r>
                  <a:rPr lang="ar-SA" dirty="0"/>
                  <a:t>		(أ)	إقتران نسبي مجاله </a:t>
                </a:r>
                <a:r>
                  <a:rPr lang="en-US" dirty="0"/>
                  <a:t>R</a:t>
                </a:r>
              </a:p>
              <a:p>
                <a:pPr rtl="1"/>
                <a:r>
                  <a:rPr lang="ar-SA" dirty="0"/>
                  <a:t>		(ب)	إقتران نسبي مجاله </a:t>
                </a:r>
                <a14:m>
                  <m:oMath xmlns:m="http://schemas.openxmlformats.org/officeDocument/2006/math">
                    <m:sSup>
                      <m:sSupPr>
                        <m:ctrlPr>
                          <a:rPr lang="en-US" i="1">
                            <a:latin typeface="Cambria Math"/>
                          </a:rPr>
                        </m:ctrlPr>
                      </m:sSupPr>
                      <m:e>
                        <m:r>
                          <a:rPr lang="en-US" i="1">
                            <a:latin typeface="Cambria Math"/>
                          </a:rPr>
                          <m:t>𝑅</m:t>
                        </m:r>
                      </m:e>
                      <m:sup>
                        <m:r>
                          <a:rPr lang="en-US" i="1">
                            <a:latin typeface="Cambria Math"/>
                          </a:rPr>
                          <m:t>∖</m:t>
                        </m:r>
                      </m:sup>
                    </m:sSup>
                    <m:r>
                      <a:rPr lang="en-US" i="1">
                        <a:latin typeface="Cambria Math"/>
                      </a:rPr>
                      <m:t>={ </m:t>
                    </m:r>
                    <m:r>
                      <a:rPr lang="en-US" i="1">
                        <a:latin typeface="Cambria Math"/>
                      </a:rPr>
                      <m:t>4</m:t>
                    </m:r>
                    <m:r>
                      <a:rPr lang="en-US" i="1">
                        <a:latin typeface="Cambria Math"/>
                      </a:rPr>
                      <m:t>}</m:t>
                    </m:r>
                  </m:oMath>
                </a14:m>
                <a:endParaRPr lang="en-US" dirty="0"/>
              </a:p>
              <a:p>
                <a:pPr rtl="1"/>
                <a:r>
                  <a:rPr lang="ar-SA" dirty="0" smtClean="0">
                    <a:solidFill>
                      <a:srgbClr val="C00000"/>
                    </a:solidFill>
                    <a:effectLst>
                      <a:outerShdw blurRad="38100" dist="38100" dir="2700000" algn="tl">
                        <a:srgbClr val="000000">
                          <a:alpha val="43137"/>
                        </a:srgbClr>
                      </a:outerShdw>
                    </a:effectLst>
                  </a:rPr>
                  <a:t>		(ج)	إقتران نسبي مجاله </a:t>
                </a:r>
                <a14:m>
                  <m:oMath xmlns:m="http://schemas.openxmlformats.org/officeDocument/2006/math">
                    <m:sSup>
                      <m:sSupPr>
                        <m:ctrlPr>
                          <a:rPr lang="en-US" i="1">
                            <a:solidFill>
                              <a:srgbClr val="C00000"/>
                            </a:solidFill>
                            <a:effectLst>
                              <a:outerShdw blurRad="38100" dist="38100" dir="2700000" algn="tl">
                                <a:srgbClr val="000000">
                                  <a:alpha val="43137"/>
                                </a:srgbClr>
                              </a:outerShdw>
                            </a:effectLst>
                            <a:latin typeface="Cambria Math"/>
                          </a:rPr>
                        </m:ctrlPr>
                      </m:sSupPr>
                      <m:e>
                        <m:r>
                          <a:rPr lang="en-US" i="1">
                            <a:solidFill>
                              <a:srgbClr val="C00000"/>
                            </a:solidFill>
                            <a:effectLst>
                              <a:outerShdw blurRad="38100" dist="38100" dir="2700000" algn="tl">
                                <a:srgbClr val="000000">
                                  <a:alpha val="43137"/>
                                </a:srgbClr>
                              </a:outerShdw>
                            </a:effectLst>
                            <a:latin typeface="Cambria Math"/>
                          </a:rPr>
                          <m:t>𝑅</m:t>
                        </m:r>
                      </m:e>
                      <m:sup>
                        <m:r>
                          <a:rPr lang="en-US" i="1">
                            <a:solidFill>
                              <a:srgbClr val="C00000"/>
                            </a:solidFill>
                            <a:effectLst>
                              <a:outerShdw blurRad="38100" dist="38100" dir="2700000" algn="tl">
                                <a:srgbClr val="000000">
                                  <a:alpha val="43137"/>
                                </a:srgbClr>
                              </a:outerShdw>
                            </a:effectLst>
                            <a:latin typeface="Cambria Math"/>
                          </a:rPr>
                          <m:t>∖</m:t>
                        </m:r>
                      </m:sup>
                    </m:sSup>
                    <m:r>
                      <a:rPr lang="en-US" i="1">
                        <a:solidFill>
                          <a:srgbClr val="C00000"/>
                        </a:solidFill>
                        <a:effectLst>
                          <a:outerShdw blurRad="38100" dist="38100" dir="2700000" algn="tl">
                            <a:srgbClr val="000000">
                              <a:alpha val="43137"/>
                            </a:srgbClr>
                          </a:outerShdw>
                        </a:effectLst>
                        <a:latin typeface="Cambria Math"/>
                      </a:rPr>
                      <m:t>={ −</m:t>
                    </m:r>
                    <m:r>
                      <a:rPr lang="en-US" i="1">
                        <a:solidFill>
                          <a:srgbClr val="C00000"/>
                        </a:solidFill>
                        <a:effectLst>
                          <a:outerShdw blurRad="38100" dist="38100" dir="2700000" algn="tl">
                            <a:srgbClr val="000000">
                              <a:alpha val="43137"/>
                            </a:srgbClr>
                          </a:outerShdw>
                        </a:effectLst>
                        <a:latin typeface="Cambria Math"/>
                      </a:rPr>
                      <m:t>12</m:t>
                    </m:r>
                    <m:r>
                      <a:rPr lang="en-US" i="1">
                        <a:solidFill>
                          <a:srgbClr val="C00000"/>
                        </a:solidFill>
                        <a:effectLst>
                          <a:outerShdw blurRad="38100" dist="38100" dir="2700000" algn="tl">
                            <a:srgbClr val="000000">
                              <a:alpha val="43137"/>
                            </a:srgbClr>
                          </a:outerShdw>
                        </a:effectLst>
                        <a:latin typeface="Cambria Math"/>
                      </a:rPr>
                      <m:t>,</m:t>
                    </m:r>
                    <m:r>
                      <a:rPr lang="en-US" i="1">
                        <a:solidFill>
                          <a:srgbClr val="C00000"/>
                        </a:solidFill>
                        <a:effectLst>
                          <a:outerShdw blurRad="38100" dist="38100" dir="2700000" algn="tl">
                            <a:srgbClr val="000000">
                              <a:alpha val="43137"/>
                            </a:srgbClr>
                          </a:outerShdw>
                        </a:effectLst>
                        <a:latin typeface="Cambria Math"/>
                      </a:rPr>
                      <m:t>12</m:t>
                    </m:r>
                    <m:r>
                      <a:rPr lang="en-US" i="1">
                        <a:solidFill>
                          <a:srgbClr val="C00000"/>
                        </a:solidFill>
                        <a:effectLst>
                          <a:outerShdw blurRad="38100" dist="38100" dir="2700000" algn="tl">
                            <a:srgbClr val="000000">
                              <a:alpha val="43137"/>
                            </a:srgbClr>
                          </a:outerShdw>
                        </a:effectLst>
                        <a:latin typeface="Cambria Math"/>
                      </a:rPr>
                      <m:t>}</m:t>
                    </m:r>
                  </m:oMath>
                </a14:m>
                <a:endParaRPr lang="en-US" dirty="0">
                  <a:solidFill>
                    <a:srgbClr val="C00000"/>
                  </a:solidFill>
                  <a:effectLst>
                    <a:outerShdw blurRad="38100" dist="38100" dir="2700000" algn="tl">
                      <a:srgbClr val="000000">
                        <a:alpha val="43137"/>
                      </a:srgbClr>
                    </a:outerShdw>
                  </a:effectLst>
                </a:endParaRPr>
              </a:p>
              <a:p>
                <a:pPr rtl="1"/>
                <a:r>
                  <a:rPr lang="ar-SA" dirty="0"/>
                  <a:t>		(د)	لا شيء مما سبق</a:t>
                </a:r>
                <a:endParaRPr lang="en-US" dirty="0"/>
              </a:p>
              <a:p>
                <a:pPr rtl="1"/>
                <a:r>
                  <a:rPr lang="en-US" dirty="0"/>
                  <a:t> </a:t>
                </a:r>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2022" r="-1710" b="-3504"/>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344488" y="1772816"/>
                <a:ext cx="2376264" cy="1478033"/>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𝟐</m:t>
                    </m:r>
                    <m:sSup>
                      <m:sSupPr>
                        <m:ctrlPr>
                          <a:rPr lang="en-US" b="1" i="1">
                            <a:solidFill>
                              <a:srgbClr val="C00000"/>
                            </a:solidFill>
                            <a:effectLst>
                              <a:outerShdw blurRad="38100" dist="38100" dir="2700000" algn="tl">
                                <a:srgbClr val="000000">
                                  <a:alpha val="43137"/>
                                </a:srgbClr>
                              </a:outerShdw>
                            </a:effectLst>
                            <a:latin typeface="Cambria Math"/>
                          </a:rPr>
                        </m:ctrlPr>
                      </m:sSupPr>
                      <m:e>
                        <m:r>
                          <a:rPr lang="en-US" b="1" i="1">
                            <a:solidFill>
                              <a:srgbClr val="C00000"/>
                            </a:solidFill>
                            <a:effectLst>
                              <a:outerShdw blurRad="38100" dist="38100" dir="2700000" algn="tl">
                                <a:srgbClr val="000000">
                                  <a:alpha val="43137"/>
                                </a:srgbClr>
                              </a:outerShdw>
                            </a:effectLst>
                            <a:latin typeface="Cambria Math"/>
                          </a:rPr>
                          <m:t>𝑿</m:t>
                        </m:r>
                      </m:e>
                      <m:sup>
                        <m:r>
                          <a:rPr lang="en-US" b="1" i="1">
                            <a:solidFill>
                              <a:srgbClr val="C00000"/>
                            </a:solidFill>
                            <a:effectLst>
                              <a:outerShdw blurRad="38100" dist="38100" dir="2700000" algn="tl">
                                <a:srgbClr val="000000">
                                  <a:alpha val="43137"/>
                                </a:srgbClr>
                              </a:outerShdw>
                            </a:effectLst>
                            <a:latin typeface="Cambria Math"/>
                          </a:rPr>
                          <m:t>𝟐</m:t>
                        </m:r>
                      </m:sup>
                    </m:sSup>
                    <m:r>
                      <a:rPr lang="en-US" b="1" i="1">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𝟐𝟖𝟖</m:t>
                    </m:r>
                  </m:oMath>
                </a14:m>
                <a:r>
                  <a:rPr lang="en-US" b="1" dirty="0" smtClean="0">
                    <a:solidFill>
                      <a:srgbClr val="C00000"/>
                    </a:solidFill>
                    <a:effectLst>
                      <a:outerShdw blurRad="38100" dist="38100" dir="2700000" algn="tl">
                        <a:srgbClr val="000000">
                          <a:alpha val="43137"/>
                        </a:srgbClr>
                      </a:outerShdw>
                    </a:effectLst>
                  </a:rPr>
                  <a:t> = 0</a:t>
                </a: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rPr>
                        <m:t>𝟐</m:t>
                      </m:r>
                      <m:sSup>
                        <m:sSupPr>
                          <m:ctrlPr>
                            <a:rPr lang="en-US" b="1" i="1">
                              <a:solidFill>
                                <a:srgbClr val="C00000"/>
                              </a:solidFill>
                              <a:effectLst>
                                <a:outerShdw blurRad="38100" dist="38100" dir="2700000" algn="tl">
                                  <a:srgbClr val="000000">
                                    <a:alpha val="43137"/>
                                  </a:srgbClr>
                                </a:outerShdw>
                              </a:effectLst>
                              <a:latin typeface="Cambria Math"/>
                            </a:rPr>
                          </m:ctrlPr>
                        </m:sSupPr>
                        <m:e>
                          <m:r>
                            <a:rPr lang="en-US" b="1" i="1">
                              <a:solidFill>
                                <a:srgbClr val="C00000"/>
                              </a:solidFill>
                              <a:effectLst>
                                <a:outerShdw blurRad="38100" dist="38100" dir="2700000" algn="tl">
                                  <a:srgbClr val="000000">
                                    <a:alpha val="43137"/>
                                  </a:srgbClr>
                                </a:outerShdw>
                              </a:effectLst>
                              <a:latin typeface="Cambria Math"/>
                            </a:rPr>
                            <m:t>𝑿</m:t>
                          </m:r>
                        </m:e>
                        <m:sup>
                          <m:r>
                            <a:rPr lang="en-US" b="1" i="1">
                              <a:solidFill>
                                <a:srgbClr val="C00000"/>
                              </a:solidFill>
                              <a:effectLst>
                                <a:outerShdw blurRad="38100" dist="38100" dir="2700000" algn="tl">
                                  <a:srgbClr val="000000">
                                    <a:alpha val="43137"/>
                                  </a:srgbClr>
                                </a:outerShdw>
                              </a:effectLst>
                              <a:latin typeface="Cambria Math"/>
                            </a:rPr>
                            <m:t>𝟐</m:t>
                          </m:r>
                        </m:sup>
                      </m:sSup>
                      <m:r>
                        <a:rPr lang="en-US" b="1" i="1" smtClean="0">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𝟐𝟖𝟖</m:t>
                      </m:r>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sSup>
                        <m:sSupPr>
                          <m:ctrlPr>
                            <a:rPr lang="en-US" b="1" i="1">
                              <a:solidFill>
                                <a:srgbClr val="C00000"/>
                              </a:solidFill>
                              <a:effectLst>
                                <a:outerShdw blurRad="38100" dist="38100" dir="2700000" algn="tl">
                                  <a:srgbClr val="000000">
                                    <a:alpha val="43137"/>
                                  </a:srgbClr>
                                </a:outerShdw>
                              </a:effectLst>
                              <a:latin typeface="Cambria Math"/>
                            </a:rPr>
                          </m:ctrlPr>
                        </m:sSupPr>
                        <m:e>
                          <m:r>
                            <a:rPr lang="en-US" b="1" i="1">
                              <a:solidFill>
                                <a:srgbClr val="C00000"/>
                              </a:solidFill>
                              <a:effectLst>
                                <a:outerShdw blurRad="38100" dist="38100" dir="2700000" algn="tl">
                                  <a:srgbClr val="000000">
                                    <a:alpha val="43137"/>
                                  </a:srgbClr>
                                </a:outerShdw>
                              </a:effectLst>
                              <a:latin typeface="Cambria Math"/>
                            </a:rPr>
                            <m:t>𝑿</m:t>
                          </m:r>
                        </m:e>
                        <m:sup>
                          <m:r>
                            <a:rPr lang="en-US" b="1" i="1">
                              <a:solidFill>
                                <a:srgbClr val="C00000"/>
                              </a:solidFill>
                              <a:effectLst>
                                <a:outerShdw blurRad="38100" dist="38100" dir="2700000" algn="tl">
                                  <a:srgbClr val="000000">
                                    <a:alpha val="43137"/>
                                  </a:srgbClr>
                                </a:outerShdw>
                              </a:effectLst>
                              <a:latin typeface="Cambria Math"/>
                            </a:rPr>
                            <m:t>𝟐</m:t>
                          </m:r>
                        </m:sup>
                      </m:sSup>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a:solidFill>
                                <a:srgbClr val="C00000"/>
                              </a:solidFill>
                              <a:effectLst>
                                <a:outerShdw blurRad="38100" dist="38100" dir="2700000" algn="tl">
                                  <a:srgbClr val="000000">
                                    <a:alpha val="43137"/>
                                  </a:srgbClr>
                                </a:outerShdw>
                              </a:effectLst>
                              <a:latin typeface="Cambria Math"/>
                            </a:rPr>
                            <m:t>𝟐𝟖𝟖</m:t>
                          </m:r>
                        </m:num>
                        <m:den>
                          <m:r>
                            <a:rPr lang="en-US" b="1" i="1" smtClean="0">
                              <a:solidFill>
                                <a:srgbClr val="C00000"/>
                              </a:solidFill>
                              <a:effectLst>
                                <a:outerShdw blurRad="38100" dist="38100" dir="2700000" algn="tl">
                                  <a:srgbClr val="000000">
                                    <a:alpha val="43137"/>
                                  </a:srgbClr>
                                </a:outerShdw>
                              </a:effectLst>
                              <a:latin typeface="Cambria Math"/>
                            </a:rPr>
                            <m:t>𝟐</m:t>
                          </m:r>
                        </m:den>
                      </m:f>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𝟏𝟒𝟒</m:t>
                      </m:r>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𝑿</m:t>
                      </m:r>
                      <m:r>
                        <a:rPr lang="en-US" b="1" i="1">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𝟏𝟐</m:t>
                      </m:r>
                    </m:oMath>
                  </m:oMathPara>
                </a14:m>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44488" y="1772816"/>
                <a:ext cx="2376264" cy="1478033"/>
              </a:xfrm>
              <a:prstGeom prst="rect">
                <a:avLst/>
              </a:prstGeom>
              <a:blipFill rotWithShape="1">
                <a:blip r:embed="rId4"/>
                <a:stretch>
                  <a:fillRect t="-402"/>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dirty="0" smtClean="0"/>
                  <a:t> </a:t>
                </a:r>
                <a:r>
                  <a:rPr lang="ar-SA" b="1" dirty="0" smtClean="0"/>
                  <a:t>(</a:t>
                </a:r>
                <a:r>
                  <a:rPr lang="ar-EG" b="1" dirty="0" smtClean="0"/>
                  <a:t>44</a:t>
                </a:r>
                <a:r>
                  <a:rPr lang="ar-SA" b="1" dirty="0" smtClean="0"/>
                  <a:t>)</a:t>
                </a:r>
                <a:r>
                  <a:rPr lang="ar-SA" b="1" dirty="0"/>
                  <a:t>		 إذا علمت أن :-</a:t>
                </a:r>
                <a:endParaRPr lang="en-US" dirty="0"/>
              </a:p>
              <a:p>
                <a:pPr/>
                <a14:m>
                  <m:oMathPara xmlns:m="http://schemas.openxmlformats.org/officeDocument/2006/math">
                    <m:oMathParaPr>
                      <m:jc m:val="centerGroup"/>
                    </m:oMathParaPr>
                    <m:oMath xmlns:m="http://schemas.openxmlformats.org/officeDocument/2006/math">
                      <m:sSup>
                        <m:sSupPr>
                          <m:ctrlPr>
                            <a:rPr lang="en-US" b="1" i="1">
                              <a:latin typeface="Cambria Math"/>
                            </a:rPr>
                          </m:ctrlPr>
                        </m:sSupPr>
                        <m:e>
                          <m:d>
                            <m:dPr>
                              <m:ctrlPr>
                                <a:rPr lang="en-US" b="1" i="1">
                                  <a:latin typeface="Cambria Math"/>
                                </a:rPr>
                              </m:ctrlPr>
                            </m:dPr>
                            <m:e>
                              <m:f>
                                <m:fPr>
                                  <m:ctrlPr>
                                    <a:rPr lang="en-US" b="1" i="1">
                                      <a:latin typeface="Cambria Math"/>
                                    </a:rPr>
                                  </m:ctrlPr>
                                </m:fPr>
                                <m:num>
                                  <m:r>
                                    <a:rPr lang="en-US" b="1" i="1">
                                      <a:latin typeface="Cambria Math"/>
                                    </a:rPr>
                                    <m:t>𝟏</m:t>
                                  </m:r>
                                </m:num>
                                <m:den>
                                  <m:r>
                                    <a:rPr lang="ar-EG" b="1" i="1" smtClean="0">
                                      <a:latin typeface="Cambria Math"/>
                                    </a:rPr>
                                    <m:t>𝟒</m:t>
                                  </m:r>
                                </m:den>
                              </m:f>
                            </m:e>
                          </m:d>
                        </m:e>
                        <m:sup>
                          <m:sSup>
                            <m:sSupPr>
                              <m:ctrlPr>
                                <a:rPr lang="en-US" b="1" i="1">
                                  <a:latin typeface="Cambria Math"/>
                                </a:rPr>
                              </m:ctrlPr>
                            </m:sSupPr>
                            <m:e>
                              <m:r>
                                <a:rPr lang="en-US" b="1" i="1">
                                  <a:latin typeface="Cambria Math"/>
                                </a:rPr>
                                <m:t>𝒙</m:t>
                              </m:r>
                            </m:e>
                            <m:sup>
                              <m:r>
                                <a:rPr lang="en-US" b="1" i="1">
                                  <a:latin typeface="Cambria Math"/>
                                </a:rPr>
                                <m:t>𝟐</m:t>
                              </m:r>
                            </m:sup>
                          </m:sSup>
                        </m:sup>
                      </m:sSup>
                      <m:r>
                        <a:rPr lang="en-US" b="1" i="1">
                          <a:latin typeface="Cambria Math"/>
                        </a:rPr>
                        <m:t>=</m:t>
                      </m:r>
                      <m:f>
                        <m:fPr>
                          <m:ctrlPr>
                            <a:rPr lang="en-US" b="1" i="1">
                              <a:latin typeface="Cambria Math"/>
                            </a:rPr>
                          </m:ctrlPr>
                        </m:fPr>
                        <m:num>
                          <m:r>
                            <a:rPr lang="en-US" b="1" i="1">
                              <a:latin typeface="Cambria Math"/>
                            </a:rPr>
                            <m:t>𝟏</m:t>
                          </m:r>
                        </m:num>
                        <m:den>
                          <m:r>
                            <a:rPr lang="en-US" b="1" i="1" smtClean="0">
                              <a:latin typeface="Cambria Math"/>
                            </a:rPr>
                            <m:t>𝟐𝟓𝟔</m:t>
                          </m:r>
                        </m:den>
                      </m:f>
                    </m:oMath>
                  </m:oMathPara>
                </a14:m>
                <a:endParaRPr lang="en-US" dirty="0"/>
              </a:p>
              <a:p>
                <a:pPr rtl="1"/>
                <a:r>
                  <a:rPr lang="ar-SA" b="1" dirty="0"/>
                  <a:t>فإن قيمة </a:t>
                </a:r>
                <a:r>
                  <a:rPr lang="en-US" b="1" dirty="0"/>
                  <a:t>x</a:t>
                </a:r>
                <a:r>
                  <a:rPr lang="ar-EG" b="1" dirty="0"/>
                  <a:t> تساوي :-</a:t>
                </a:r>
                <a:endParaRPr lang="en-US" dirty="0"/>
              </a:p>
              <a:p>
                <a:pPr rtl="1"/>
                <a:r>
                  <a:rPr lang="ar-SA" u="sng" dirty="0"/>
                  <a:t>(أ)	</a:t>
                </a:r>
                <a14:m>
                  <m:oMath xmlns:m="http://schemas.openxmlformats.org/officeDocument/2006/math">
                    <m:r>
                      <a:rPr lang="en-US" i="1" u="sng">
                        <a:latin typeface="Cambria Math"/>
                      </a:rPr>
                      <m:t>±</m:t>
                    </m:r>
                  </m:oMath>
                </a14:m>
                <a:r>
                  <a:rPr lang="en-US" u="sng" dirty="0"/>
                  <a:t>2</a:t>
                </a:r>
              </a:p>
              <a:p>
                <a:pPr rtl="1"/>
                <a:r>
                  <a:rPr lang="ar-SA" dirty="0"/>
                  <a:t>		(ب)	</a:t>
                </a:r>
                <a14:m>
                  <m:oMath xmlns:m="http://schemas.openxmlformats.org/officeDocument/2006/math">
                    <m:r>
                      <a:rPr lang="en-US" i="1">
                        <a:latin typeface="Cambria Math"/>
                      </a:rPr>
                      <m:t>±</m:t>
                    </m:r>
                  </m:oMath>
                </a14:m>
                <a:r>
                  <a:rPr lang="en-US" dirty="0"/>
                  <a:t>3</a:t>
                </a:r>
              </a:p>
              <a:p>
                <a:pPr rtl="1"/>
                <a:r>
                  <a:rPr lang="ar-SA" dirty="0"/>
                  <a:t>		(ج)	</a:t>
                </a:r>
                <a14:m>
                  <m:oMath xmlns:m="http://schemas.openxmlformats.org/officeDocument/2006/math">
                    <m:r>
                      <a:rPr lang="en-US" i="1">
                        <a:latin typeface="Cambria Math"/>
                      </a:rPr>
                      <m:t>±</m:t>
                    </m:r>
                  </m:oMath>
                </a14:m>
                <a:r>
                  <a:rPr lang="en-US" dirty="0"/>
                  <a:t>4</a:t>
                </a:r>
              </a:p>
              <a:p>
                <a:pPr rtl="1"/>
                <a:r>
                  <a:rPr lang="ar-SA" dirty="0"/>
                  <a:t>		(د)	لا شيء مما سبق</a:t>
                </a:r>
                <a:endParaRPr lang="en-US" dirty="0"/>
              </a:p>
              <a:p>
                <a:pPr rtl="1"/>
                <a:r>
                  <a:rPr lang="en-US" dirty="0"/>
                  <a:t> </a:t>
                </a:r>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2022" r="-1710" b="-9838"/>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344488" y="1772816"/>
                <a:ext cx="2808312" cy="2299797"/>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a:rPr>
                          </m:ctrlPr>
                        </m:sSupPr>
                        <m:e>
                          <m:d>
                            <m:dPr>
                              <m:ctrlPr>
                                <a:rPr lang="en-US" b="1" i="1">
                                  <a:latin typeface="Cambria Math"/>
                                </a:rPr>
                              </m:ctrlPr>
                            </m:dPr>
                            <m:e>
                              <m:f>
                                <m:fPr>
                                  <m:ctrlPr>
                                    <a:rPr lang="en-US" b="1" i="1">
                                      <a:latin typeface="Cambria Math"/>
                                    </a:rPr>
                                  </m:ctrlPr>
                                </m:fPr>
                                <m:num>
                                  <m:r>
                                    <a:rPr lang="en-US" b="1" i="1">
                                      <a:latin typeface="Cambria Math"/>
                                    </a:rPr>
                                    <m:t>𝟏</m:t>
                                  </m:r>
                                </m:num>
                                <m:den>
                                  <m:r>
                                    <a:rPr lang="ar-EG" b="1" i="1">
                                      <a:latin typeface="Cambria Math"/>
                                    </a:rPr>
                                    <m:t>𝟒</m:t>
                                  </m:r>
                                </m:den>
                              </m:f>
                            </m:e>
                          </m:d>
                        </m:e>
                        <m:sup>
                          <m:sSup>
                            <m:sSupPr>
                              <m:ctrlPr>
                                <a:rPr lang="en-US" b="1" i="1">
                                  <a:latin typeface="Cambria Math"/>
                                </a:rPr>
                              </m:ctrlPr>
                            </m:sSupPr>
                            <m:e>
                              <m:r>
                                <a:rPr lang="en-US" b="1" i="1">
                                  <a:latin typeface="Cambria Math"/>
                                </a:rPr>
                                <m:t>𝒙</m:t>
                              </m:r>
                            </m:e>
                            <m:sup>
                              <m:r>
                                <a:rPr lang="en-US" b="1" i="1">
                                  <a:latin typeface="Cambria Math"/>
                                </a:rPr>
                                <m:t>𝟐</m:t>
                              </m:r>
                            </m:sup>
                          </m:sSup>
                        </m:sup>
                      </m:sSup>
                      <m:r>
                        <a:rPr lang="en-US" b="1" i="1">
                          <a:latin typeface="Cambria Math"/>
                        </a:rPr>
                        <m:t>=</m:t>
                      </m:r>
                      <m:f>
                        <m:fPr>
                          <m:ctrlPr>
                            <a:rPr lang="en-US" b="1" i="1">
                              <a:latin typeface="Cambria Math"/>
                            </a:rPr>
                          </m:ctrlPr>
                        </m:fPr>
                        <m:num>
                          <m:r>
                            <a:rPr lang="en-US" b="1" i="1">
                              <a:latin typeface="Cambria Math"/>
                            </a:rPr>
                            <m:t>𝟏</m:t>
                          </m:r>
                        </m:num>
                        <m:den>
                          <m:r>
                            <a:rPr lang="en-US" b="1" i="1">
                              <a:latin typeface="Cambria Math"/>
                            </a:rPr>
                            <m:t>𝟐𝟓𝟔</m:t>
                          </m:r>
                        </m:den>
                      </m:f>
                    </m:oMath>
                  </m:oMathPara>
                </a14:m>
                <a:endParaRPr lang="en-US" dirty="0" smtClean="0"/>
              </a:p>
              <a:p>
                <a:pPr algn="l" rtl="0"/>
                <a14:m>
                  <m:oMathPara xmlns:m="http://schemas.openxmlformats.org/officeDocument/2006/math">
                    <m:oMathParaPr>
                      <m:jc m:val="centerGroup"/>
                    </m:oMathParaPr>
                    <m:oMath xmlns:m="http://schemas.openxmlformats.org/officeDocument/2006/math">
                      <m:sSup>
                        <m:sSupPr>
                          <m:ctrlPr>
                            <a:rPr lang="en-US" sz="1600" b="1" i="1">
                              <a:latin typeface="Cambria Math"/>
                            </a:rPr>
                          </m:ctrlPr>
                        </m:sSupPr>
                        <m:e>
                          <m:d>
                            <m:dPr>
                              <m:ctrlPr>
                                <a:rPr lang="en-US" sz="1600" b="1" i="1">
                                  <a:latin typeface="Cambria Math"/>
                                </a:rPr>
                              </m:ctrlPr>
                            </m:dPr>
                            <m:e>
                              <m:f>
                                <m:fPr>
                                  <m:ctrlPr>
                                    <a:rPr lang="en-US" sz="1600" b="1" i="1">
                                      <a:latin typeface="Cambria Math"/>
                                    </a:rPr>
                                  </m:ctrlPr>
                                </m:fPr>
                                <m:num>
                                  <m:r>
                                    <a:rPr lang="en-US" sz="1600" b="1" i="1">
                                      <a:latin typeface="Cambria Math"/>
                                    </a:rPr>
                                    <m:t>𝟏</m:t>
                                  </m:r>
                                </m:num>
                                <m:den>
                                  <m:r>
                                    <a:rPr lang="ar-EG" sz="1600" b="1" i="1">
                                      <a:latin typeface="Cambria Math"/>
                                    </a:rPr>
                                    <m:t>𝟒</m:t>
                                  </m:r>
                                </m:den>
                              </m:f>
                            </m:e>
                          </m:d>
                        </m:e>
                        <m:sup>
                          <m:sSup>
                            <m:sSupPr>
                              <m:ctrlPr>
                                <a:rPr lang="en-US" sz="1600" b="1" i="1">
                                  <a:latin typeface="Cambria Math"/>
                                </a:rPr>
                              </m:ctrlPr>
                            </m:sSupPr>
                            <m:e>
                              <m:r>
                                <a:rPr lang="en-US" sz="1600" b="1" i="1">
                                  <a:latin typeface="Cambria Math"/>
                                </a:rPr>
                                <m:t>𝒙</m:t>
                              </m:r>
                            </m:e>
                            <m:sup>
                              <m:r>
                                <a:rPr lang="en-US" sz="1600" b="1" i="1">
                                  <a:latin typeface="Cambria Math"/>
                                </a:rPr>
                                <m:t>𝟐</m:t>
                              </m:r>
                            </m:sup>
                          </m:sSup>
                        </m:sup>
                      </m:sSup>
                      <m:r>
                        <a:rPr lang="en-US" sz="1600" b="1" i="1">
                          <a:latin typeface="Cambria Math"/>
                        </a:rPr>
                        <m:t>=</m:t>
                      </m:r>
                      <m:f>
                        <m:fPr>
                          <m:ctrlPr>
                            <a:rPr lang="en-US" sz="1600" b="1" i="1">
                              <a:latin typeface="Cambria Math"/>
                            </a:rPr>
                          </m:ctrlPr>
                        </m:fPr>
                        <m:num>
                          <m:r>
                            <a:rPr lang="en-US" sz="1600" b="1" i="1">
                              <a:latin typeface="Cambria Math"/>
                            </a:rPr>
                            <m:t>𝟏</m:t>
                          </m:r>
                        </m:num>
                        <m:den>
                          <m:r>
                            <a:rPr lang="en-US" sz="1600" b="1" i="1">
                              <a:latin typeface="Cambria Math"/>
                            </a:rPr>
                            <m:t>𝟐𝟓𝟔</m:t>
                          </m:r>
                        </m:den>
                      </m:f>
                      <m:r>
                        <a:rPr lang="en-US" sz="1600" b="1" i="1" smtClean="0">
                          <a:latin typeface="Cambria Math"/>
                        </a:rPr>
                        <m:t>=</m:t>
                      </m:r>
                      <m:sSup>
                        <m:sSupPr>
                          <m:ctrlPr>
                            <a:rPr lang="en-US" sz="1600" b="1" i="1">
                              <a:latin typeface="Cambria Math"/>
                            </a:rPr>
                          </m:ctrlPr>
                        </m:sSupPr>
                        <m:e>
                          <m:d>
                            <m:dPr>
                              <m:ctrlPr>
                                <a:rPr lang="en-US" sz="1600" b="1" i="1">
                                  <a:latin typeface="Cambria Math"/>
                                </a:rPr>
                              </m:ctrlPr>
                            </m:dPr>
                            <m:e>
                              <m:f>
                                <m:fPr>
                                  <m:ctrlPr>
                                    <a:rPr lang="en-US" sz="1600" b="1" i="1">
                                      <a:latin typeface="Cambria Math"/>
                                    </a:rPr>
                                  </m:ctrlPr>
                                </m:fPr>
                                <m:num>
                                  <m:r>
                                    <a:rPr lang="en-US" sz="1600" b="1" i="1">
                                      <a:latin typeface="Cambria Math"/>
                                    </a:rPr>
                                    <m:t>𝟏</m:t>
                                  </m:r>
                                </m:num>
                                <m:den>
                                  <m:r>
                                    <a:rPr lang="ar-EG" sz="1600" b="1" i="1">
                                      <a:latin typeface="Cambria Math"/>
                                    </a:rPr>
                                    <m:t>𝟒</m:t>
                                  </m:r>
                                </m:den>
                              </m:f>
                            </m:e>
                          </m:d>
                        </m:e>
                        <m:sup>
                          <m:r>
                            <a:rPr lang="en-US" sz="1600" b="1" i="1" smtClean="0">
                              <a:latin typeface="Cambria Math"/>
                            </a:rPr>
                            <m:t>?</m:t>
                          </m:r>
                        </m:sup>
                      </m:sSup>
                    </m:oMath>
                  </m:oMathPara>
                </a14:m>
                <a:endParaRPr lang="en-US" sz="1600" dirty="0"/>
              </a:p>
              <a:p>
                <a:pPr algn="l" rtl="0"/>
                <a:endParaRPr lang="en-US" dirty="0"/>
              </a:p>
              <a:p>
                <a:pPr algn="ctr" rtl="0"/>
                <a14:m>
                  <m:oMath xmlns:m="http://schemas.openxmlformats.org/officeDocument/2006/math">
                    <m:sSup>
                      <m:sSupPr>
                        <m:ctrlPr>
                          <a:rPr lang="en-US" b="1" i="1">
                            <a:latin typeface="Cambria Math"/>
                          </a:rPr>
                        </m:ctrlPr>
                      </m:sSupPr>
                      <m:e>
                        <m:r>
                          <a:rPr lang="en-US" b="1" i="1">
                            <a:latin typeface="Cambria Math"/>
                          </a:rPr>
                          <m:t>𝒙</m:t>
                        </m:r>
                      </m:e>
                      <m:sup>
                        <m:r>
                          <a:rPr lang="en-US" b="1" i="1">
                            <a:latin typeface="Cambria Math"/>
                          </a:rPr>
                          <m:t>𝟐</m:t>
                        </m:r>
                      </m:sup>
                    </m:sSup>
                  </m:oMath>
                </a14:m>
                <a:r>
                  <a:rPr lang="en-US" dirty="0" smtClean="0"/>
                  <a:t>= 4</a:t>
                </a: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rPr>
                        <m:t>𝑿</m:t>
                      </m:r>
                      <m:r>
                        <a:rPr lang="en-US" b="1" i="1">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𝟐</m:t>
                      </m:r>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344488" y="1772816"/>
                <a:ext cx="2808312" cy="2299797"/>
              </a:xfrm>
              <a:prstGeom prst="rect">
                <a:avLst/>
              </a:prstGeom>
              <a:blipFill rotWithShape="1">
                <a:blip r:embed="rId4"/>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a:noFill/>
            </p:spPr>
            <p:txBody>
              <a:bodyPr/>
              <a:lstStyle/>
              <a:p>
                <a:pPr rtl="1"/>
                <a:r>
                  <a:rPr lang="en-US" dirty="0" smtClean="0"/>
                  <a:t> </a:t>
                </a:r>
                <a:r>
                  <a:rPr lang="ar-SA" b="1" dirty="0" smtClean="0"/>
                  <a:t>(</a:t>
                </a:r>
                <a:r>
                  <a:rPr lang="ar-EG" b="1" dirty="0" smtClean="0"/>
                  <a:t>45</a:t>
                </a:r>
                <a:r>
                  <a:rPr lang="ar-SA" b="1" dirty="0" smtClean="0"/>
                  <a:t>)</a:t>
                </a:r>
                <a:r>
                  <a:rPr lang="ar-SA" b="1" dirty="0"/>
                  <a:t>		أوجد  </a:t>
                </a:r>
                <a14:m>
                  <m:oMath xmlns:m="http://schemas.openxmlformats.org/officeDocument/2006/math">
                    <m:f>
                      <m:fPr>
                        <m:ctrlPr>
                          <a:rPr lang="en-US" b="1" i="1">
                            <a:latin typeface="Cambria Math"/>
                          </a:rPr>
                        </m:ctrlPr>
                      </m:fPr>
                      <m:num>
                        <m:func>
                          <m:funcPr>
                            <m:ctrlPr>
                              <a:rPr lang="en-US" b="1" i="1">
                                <a:latin typeface="Cambria Math"/>
                              </a:rPr>
                            </m:ctrlPr>
                          </m:funcPr>
                          <m:fName>
                            <m:r>
                              <a:rPr lang="en-US" b="1" i="1">
                                <a:latin typeface="Cambria Math"/>
                              </a:rPr>
                              <m:t>𝒍𝒐𝒈</m:t>
                            </m:r>
                          </m:fName>
                          <m:e>
                            <m:r>
                              <a:rPr lang="en-US" b="1" i="1">
                                <a:latin typeface="Cambria Math"/>
                              </a:rPr>
                              <m:t>𝟏𝟎</m:t>
                            </m:r>
                            <m:r>
                              <a:rPr lang="en-US" b="1" i="1" smtClean="0">
                                <a:latin typeface="Cambria Math"/>
                              </a:rPr>
                              <m:t>𝟎</m:t>
                            </m:r>
                            <m:r>
                              <a:rPr lang="en-US" b="1" i="1">
                                <a:latin typeface="Cambria Math"/>
                              </a:rPr>
                              <m:t>𝟎</m:t>
                            </m:r>
                          </m:e>
                        </m:func>
                        <m:r>
                          <a:rPr lang="en-US" b="1" i="1">
                            <a:latin typeface="Cambria Math"/>
                          </a:rPr>
                          <m:t>+</m:t>
                        </m:r>
                        <m:func>
                          <m:funcPr>
                            <m:ctrlPr>
                              <a:rPr lang="en-US" b="1" i="1">
                                <a:latin typeface="Cambria Math"/>
                              </a:rPr>
                            </m:ctrlPr>
                          </m:funcPr>
                          <m:fName>
                            <m:r>
                              <a:rPr lang="en-US" b="1" i="1">
                                <a:latin typeface="Cambria Math"/>
                              </a:rPr>
                              <m:t>𝒍𝒐𝒈</m:t>
                            </m:r>
                          </m:fName>
                          <m:e>
                            <m:r>
                              <a:rPr lang="en-US" b="1" i="1">
                                <a:latin typeface="Cambria Math"/>
                              </a:rPr>
                              <m:t>𝟏𝟎</m:t>
                            </m:r>
                            <m:r>
                              <a:rPr lang="en-US" b="1" i="1" smtClean="0">
                                <a:latin typeface="Cambria Math"/>
                              </a:rPr>
                              <m:t>𝟎</m:t>
                            </m:r>
                            <m:r>
                              <a:rPr lang="en-US" b="1" i="1">
                                <a:latin typeface="Cambria Math"/>
                              </a:rPr>
                              <m:t>𝟎𝟎</m:t>
                            </m:r>
                            <m:r>
                              <a:rPr lang="en-US" b="1" i="1">
                                <a:latin typeface="Cambria Math"/>
                              </a:rPr>
                              <m:t>−</m:t>
                            </m:r>
                            <m:func>
                              <m:funcPr>
                                <m:ctrlPr>
                                  <a:rPr lang="en-US" b="1" i="1">
                                    <a:latin typeface="Cambria Math"/>
                                  </a:rPr>
                                </m:ctrlPr>
                              </m:funcPr>
                              <m:fName>
                                <m:r>
                                  <a:rPr lang="en-US" b="1" i="1">
                                    <a:latin typeface="Cambria Math"/>
                                  </a:rPr>
                                  <m:t>𝒍𝒐𝒈</m:t>
                                </m:r>
                              </m:fName>
                              <m:e>
                                <m:r>
                                  <a:rPr lang="en-US" b="1" i="1">
                                    <a:latin typeface="Cambria Math"/>
                                  </a:rPr>
                                  <m:t>𝟏𝟎𝟎</m:t>
                                </m:r>
                              </m:e>
                            </m:func>
                          </m:e>
                        </m:func>
                      </m:num>
                      <m:den>
                        <m:func>
                          <m:funcPr>
                            <m:ctrlPr>
                              <a:rPr lang="en-US" b="1" i="1">
                                <a:latin typeface="Cambria Math"/>
                              </a:rPr>
                            </m:ctrlPr>
                          </m:funcPr>
                          <m:fName>
                            <m:r>
                              <a:rPr lang="en-US" b="1" i="1">
                                <a:latin typeface="Cambria Math"/>
                              </a:rPr>
                              <m:t>𝒍𝒐𝒈</m:t>
                            </m:r>
                          </m:fName>
                          <m:e>
                            <m:r>
                              <a:rPr lang="en-US" b="1" i="1">
                                <a:latin typeface="Cambria Math"/>
                              </a:rPr>
                              <m:t>𝟏𝟎𝟎</m:t>
                            </m:r>
                            <m:r>
                              <a:rPr lang="en-US" b="1" i="1" smtClean="0">
                                <a:latin typeface="Cambria Math"/>
                              </a:rPr>
                              <m:t>𝟎</m:t>
                            </m:r>
                            <m:r>
                              <a:rPr lang="en-US" b="1" i="1">
                                <a:latin typeface="Cambria Math"/>
                              </a:rPr>
                              <m:t>𝟎</m:t>
                            </m:r>
                            <m:r>
                              <a:rPr lang="en-US" b="1" i="1">
                                <a:latin typeface="Cambria Math"/>
                              </a:rPr>
                              <m:t>+ </m:t>
                            </m:r>
                            <m:func>
                              <m:funcPr>
                                <m:ctrlPr>
                                  <a:rPr lang="en-US" b="1" i="1">
                                    <a:latin typeface="Cambria Math"/>
                                  </a:rPr>
                                </m:ctrlPr>
                              </m:funcPr>
                              <m:fName>
                                <m:r>
                                  <a:rPr lang="en-US" b="1" i="1">
                                    <a:latin typeface="Cambria Math"/>
                                  </a:rPr>
                                  <m:t>𝒍𝒐𝒈</m:t>
                                </m:r>
                              </m:fName>
                              <m:e>
                                <m:r>
                                  <a:rPr lang="en-US" b="1" i="1">
                                    <a:latin typeface="Cambria Math"/>
                                  </a:rPr>
                                  <m:t>𝟏𝟎</m:t>
                                </m:r>
                                <m:r>
                                  <a:rPr lang="en-US" b="1" i="1" smtClean="0">
                                    <a:latin typeface="Cambria Math"/>
                                  </a:rPr>
                                  <m:t>𝟎</m:t>
                                </m:r>
                                <m:r>
                                  <a:rPr lang="en-US" b="1" i="1">
                                    <a:latin typeface="Cambria Math"/>
                                  </a:rPr>
                                  <m:t>𝟎</m:t>
                                </m:r>
                              </m:e>
                            </m:func>
                          </m:e>
                        </m:func>
                      </m:den>
                    </m:f>
                  </m:oMath>
                </a14:m>
                <a:r>
                  <a:rPr lang="ar-EG" b="1" dirty="0"/>
                  <a:t>:-</a:t>
                </a:r>
                <a:endParaRPr lang="en-US" dirty="0"/>
              </a:p>
              <a:p>
                <a:pPr rtl="1"/>
                <a:r>
                  <a:rPr lang="ar-SA" dirty="0" smtClean="0">
                    <a:solidFill>
                      <a:srgbClr val="C00000"/>
                    </a:solidFill>
                    <a:effectLst>
                      <a:outerShdw blurRad="38100" dist="38100" dir="2700000" algn="tl">
                        <a:srgbClr val="000000">
                          <a:alpha val="43137"/>
                        </a:srgbClr>
                      </a:outerShdw>
                    </a:effectLst>
                  </a:rPr>
                  <a:t>		(أ)	</a:t>
                </a:r>
                <a14:m>
                  <m:oMath xmlns:m="http://schemas.openxmlformats.org/officeDocument/2006/math">
                    <m:f>
                      <m:fPr>
                        <m:ctrlPr>
                          <a:rPr lang="en-US" i="1">
                            <a:solidFill>
                              <a:srgbClr val="C00000"/>
                            </a:solidFill>
                            <a:effectLst>
                              <a:outerShdw blurRad="38100" dist="38100" dir="2700000" algn="tl">
                                <a:srgbClr val="000000">
                                  <a:alpha val="43137"/>
                                </a:srgbClr>
                              </a:outerShdw>
                            </a:effectLst>
                            <a:latin typeface="Cambria Math"/>
                          </a:rPr>
                        </m:ctrlPr>
                      </m:fPr>
                      <m:num>
                        <m:r>
                          <a:rPr lang="en-US" b="0" i="1" smtClean="0">
                            <a:solidFill>
                              <a:srgbClr val="C00000"/>
                            </a:solidFill>
                            <a:effectLst>
                              <a:outerShdw blurRad="38100" dist="38100" dir="2700000" algn="tl">
                                <a:srgbClr val="000000">
                                  <a:alpha val="43137"/>
                                </a:srgbClr>
                              </a:outerShdw>
                            </a:effectLst>
                            <a:latin typeface="Cambria Math"/>
                          </a:rPr>
                          <m:t>5</m:t>
                        </m:r>
                      </m:num>
                      <m:den>
                        <m:r>
                          <a:rPr lang="en-US" b="0" i="1" smtClean="0">
                            <a:solidFill>
                              <a:srgbClr val="C00000"/>
                            </a:solidFill>
                            <a:effectLst>
                              <a:outerShdw blurRad="38100" dist="38100" dir="2700000" algn="tl">
                                <a:srgbClr val="000000">
                                  <a:alpha val="43137"/>
                                </a:srgbClr>
                              </a:outerShdw>
                            </a:effectLst>
                            <a:latin typeface="Cambria Math"/>
                          </a:rPr>
                          <m:t>7</m:t>
                        </m:r>
                      </m:den>
                    </m:f>
                  </m:oMath>
                </a14:m>
                <a:endParaRPr lang="en-US" dirty="0">
                  <a:solidFill>
                    <a:srgbClr val="C00000"/>
                  </a:solidFill>
                  <a:effectLst>
                    <a:outerShdw blurRad="38100" dist="38100" dir="2700000" algn="tl">
                      <a:srgbClr val="000000">
                        <a:alpha val="43137"/>
                      </a:srgbClr>
                    </a:outerShdw>
                  </a:effectLst>
                </a:endParaRPr>
              </a:p>
              <a:p>
                <a:pPr rtl="1"/>
                <a:r>
                  <a:rPr lang="ar-SA" dirty="0"/>
                  <a:t>		(ب)	</a:t>
                </a:r>
                <a14:m>
                  <m:oMath xmlns:m="http://schemas.openxmlformats.org/officeDocument/2006/math">
                    <m:f>
                      <m:fPr>
                        <m:ctrlPr>
                          <a:rPr lang="en-US" i="1">
                            <a:latin typeface="Cambria Math"/>
                          </a:rPr>
                        </m:ctrlPr>
                      </m:fPr>
                      <m:num>
                        <m:r>
                          <a:rPr lang="en-US" i="1">
                            <a:latin typeface="Cambria Math"/>
                          </a:rPr>
                          <m:t>9</m:t>
                        </m:r>
                      </m:num>
                      <m:den>
                        <m:r>
                          <a:rPr lang="en-US" i="1">
                            <a:latin typeface="Cambria Math"/>
                          </a:rPr>
                          <m:t>5</m:t>
                        </m:r>
                      </m:den>
                    </m:f>
                  </m:oMath>
                </a14:m>
                <a:endParaRPr lang="en-US" dirty="0"/>
              </a:p>
              <a:p>
                <a:pPr rtl="1"/>
                <a:r>
                  <a:rPr lang="ar-SA" dirty="0"/>
                  <a:t>		(ج)	</a:t>
                </a:r>
                <a14:m>
                  <m:oMath xmlns:m="http://schemas.openxmlformats.org/officeDocument/2006/math">
                    <m:f>
                      <m:fPr>
                        <m:ctrlPr>
                          <a:rPr lang="en-US" i="1">
                            <a:latin typeface="Cambria Math"/>
                          </a:rPr>
                        </m:ctrlPr>
                      </m:fPr>
                      <m:num>
                        <m:r>
                          <a:rPr lang="en-US" i="1">
                            <a:latin typeface="Cambria Math"/>
                          </a:rPr>
                          <m:t>9</m:t>
                        </m:r>
                      </m:num>
                      <m:den>
                        <m:r>
                          <a:rPr lang="en-US" i="1">
                            <a:latin typeface="Cambria Math"/>
                          </a:rPr>
                          <m:t>100</m:t>
                        </m:r>
                      </m:den>
                    </m:f>
                  </m:oMath>
                </a14:m>
                <a:endParaRPr lang="en-US" dirty="0"/>
              </a:p>
              <a:p>
                <a:pPr rtl="1"/>
                <a:r>
                  <a:rPr lang="ar-SA" dirty="0"/>
                  <a:t>	   (د)	لا شيء مما سبق</a:t>
                </a:r>
                <a:endParaRPr lang="en-US" dirty="0"/>
              </a:p>
              <a:p>
                <a:pPr rtl="1"/>
                <a:r>
                  <a:rPr lang="en-US" dirty="0"/>
                  <a:t> </a:t>
                </a:r>
              </a:p>
              <a:p>
                <a:pPr rtl="1"/>
                <a:r>
                  <a:rPr lang="ar-EG" dirty="0"/>
                  <a:t> </a:t>
                </a:r>
                <a:endParaRPr lang="en-US" dirty="0"/>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1710" b="-17385"/>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b="1" dirty="0" smtClean="0"/>
                  <a:t> </a:t>
                </a:r>
                <a:r>
                  <a:rPr lang="ar-SA" b="1" dirty="0" smtClean="0"/>
                  <a:t>(</a:t>
                </a:r>
                <a:r>
                  <a:rPr lang="ar-EG" b="1" dirty="0" smtClean="0"/>
                  <a:t>46</a:t>
                </a:r>
                <a:r>
                  <a:rPr lang="ar-SA" b="1" dirty="0" smtClean="0"/>
                  <a:t>)</a:t>
                </a:r>
                <a:r>
                  <a:rPr lang="ar-EG" b="1" dirty="0"/>
                  <a:t>المتتالية التالية </a:t>
                </a:r>
                <a14:m>
                  <m:oMath xmlns:m="http://schemas.openxmlformats.org/officeDocument/2006/math">
                    <m:r>
                      <a:rPr lang="en-US" b="1" i="1">
                        <a:latin typeface="Cambria Math"/>
                      </a:rPr>
                      <m:t>(</m:t>
                    </m:r>
                    <m:r>
                      <a:rPr lang="en-US" b="1" i="1">
                        <a:latin typeface="Cambria Math"/>
                      </a:rPr>
                      <m:t>𝟏</m:t>
                    </m:r>
                    <m:r>
                      <a:rPr lang="en-US" b="1" i="1">
                        <a:latin typeface="Cambria Math"/>
                      </a:rPr>
                      <m:t>,</m:t>
                    </m:r>
                    <m:f>
                      <m:fPr>
                        <m:ctrlPr>
                          <a:rPr lang="en-US" b="1" i="1">
                            <a:latin typeface="Cambria Math"/>
                          </a:rPr>
                        </m:ctrlPr>
                      </m:fPr>
                      <m:num>
                        <m:r>
                          <a:rPr lang="en-US" b="1" i="1" smtClean="0">
                            <a:latin typeface="Cambria Math"/>
                          </a:rPr>
                          <m:t>𝟑</m:t>
                        </m:r>
                      </m:num>
                      <m:den>
                        <m:r>
                          <a:rPr lang="en-US" b="1" i="1" smtClean="0">
                            <a:latin typeface="Cambria Math"/>
                          </a:rPr>
                          <m:t>𝟒</m:t>
                        </m:r>
                      </m:den>
                    </m:f>
                    <m:r>
                      <a:rPr lang="en-US" b="1" i="1">
                        <a:latin typeface="Cambria Math"/>
                      </a:rPr>
                      <m:t>, </m:t>
                    </m:r>
                    <m:f>
                      <m:fPr>
                        <m:ctrlPr>
                          <a:rPr lang="en-US" b="1" i="1">
                            <a:latin typeface="Cambria Math"/>
                          </a:rPr>
                        </m:ctrlPr>
                      </m:fPr>
                      <m:num>
                        <m:r>
                          <a:rPr lang="en-US" b="1" i="1" smtClean="0">
                            <a:latin typeface="Cambria Math"/>
                          </a:rPr>
                          <m:t>𝟐</m:t>
                        </m:r>
                      </m:num>
                      <m:den>
                        <m:r>
                          <a:rPr lang="en-US" b="1" i="1" smtClean="0">
                            <a:latin typeface="Cambria Math"/>
                          </a:rPr>
                          <m:t>𝟒</m:t>
                        </m:r>
                      </m:den>
                    </m:f>
                    <m:r>
                      <a:rPr lang="en-US" b="1" i="1">
                        <a:latin typeface="Cambria Math"/>
                      </a:rPr>
                      <m:t> ,</m:t>
                    </m:r>
                    <m:f>
                      <m:fPr>
                        <m:ctrlPr>
                          <a:rPr lang="en-US" b="1" i="1" smtClean="0">
                            <a:latin typeface="Cambria Math"/>
                          </a:rPr>
                        </m:ctrlPr>
                      </m:fPr>
                      <m:num>
                        <m:r>
                          <a:rPr lang="en-US" b="1" i="1" smtClean="0">
                            <a:latin typeface="Cambria Math"/>
                          </a:rPr>
                          <m:t>𝟏</m:t>
                        </m:r>
                      </m:num>
                      <m:den>
                        <m:r>
                          <a:rPr lang="en-US" b="1" i="1" smtClean="0">
                            <a:latin typeface="Cambria Math"/>
                          </a:rPr>
                          <m:t>𝟒</m:t>
                        </m:r>
                      </m:den>
                    </m:f>
                    <m:r>
                      <a:rPr lang="en-US" b="1" i="1">
                        <a:latin typeface="Cambria Math"/>
                      </a:rPr>
                      <m:t> , </m:t>
                    </m:r>
                    <m:r>
                      <a:rPr lang="en-US" b="1" i="1" smtClean="0">
                        <a:latin typeface="Cambria Math"/>
                      </a:rPr>
                      <m:t>𝟎</m:t>
                    </m:r>
                    <m:r>
                      <a:rPr lang="en-US" b="1" i="1">
                        <a:latin typeface="Cambria Math"/>
                      </a:rPr>
                      <m:t> , −</m:t>
                    </m:r>
                    <m:f>
                      <m:fPr>
                        <m:ctrlPr>
                          <a:rPr lang="en-US" b="1" i="1" smtClean="0">
                            <a:latin typeface="Cambria Math"/>
                          </a:rPr>
                        </m:ctrlPr>
                      </m:fPr>
                      <m:num>
                        <m:r>
                          <a:rPr lang="en-US" b="1" i="1" smtClean="0">
                            <a:latin typeface="Cambria Math"/>
                          </a:rPr>
                          <m:t>𝟏</m:t>
                        </m:r>
                      </m:num>
                      <m:den>
                        <m:r>
                          <a:rPr lang="en-US" b="1" i="1" smtClean="0">
                            <a:latin typeface="Cambria Math"/>
                          </a:rPr>
                          <m:t>𝟒</m:t>
                        </m:r>
                      </m:den>
                    </m:f>
                    <m:r>
                      <a:rPr lang="en-US" b="1" i="1">
                        <a:latin typeface="Cambria Math"/>
                      </a:rPr>
                      <m:t> , −</m:t>
                    </m:r>
                    <m:f>
                      <m:fPr>
                        <m:ctrlPr>
                          <a:rPr lang="en-US" b="1" i="1" smtClean="0">
                            <a:latin typeface="Cambria Math"/>
                          </a:rPr>
                        </m:ctrlPr>
                      </m:fPr>
                      <m:num>
                        <m:r>
                          <a:rPr lang="en-US" b="1" i="1" smtClean="0">
                            <a:latin typeface="Cambria Math"/>
                          </a:rPr>
                          <m:t>𝟏</m:t>
                        </m:r>
                      </m:num>
                      <m:den>
                        <m:r>
                          <a:rPr lang="en-US" b="1" i="1" smtClean="0">
                            <a:latin typeface="Cambria Math"/>
                          </a:rPr>
                          <m:t>𝟐</m:t>
                        </m:r>
                      </m:den>
                    </m:f>
                    <m:r>
                      <a:rPr lang="en-US" b="1" i="1">
                        <a:latin typeface="Cambria Math"/>
                      </a:rPr>
                      <m:t> , ……)</m:t>
                    </m:r>
                  </m:oMath>
                </a14:m>
                <a:r>
                  <a:rPr lang="ar-SA" b="1" dirty="0"/>
                  <a:t>:-</a:t>
                </a:r>
                <a:endParaRPr lang="en-US" dirty="0"/>
              </a:p>
              <a:p>
                <a:pPr rtl="1"/>
                <a:r>
                  <a:rPr lang="ar-SA" dirty="0"/>
                  <a:t>		(أ)	</a:t>
                </a:r>
                <a:r>
                  <a:rPr lang="ar-EG" dirty="0"/>
                  <a:t>متتالية   هندسية أساسها </a:t>
                </a:r>
                <a14:m>
                  <m:oMath xmlns:m="http://schemas.openxmlformats.org/officeDocument/2006/math">
                    <m:f>
                      <m:fPr>
                        <m:ctrlPr>
                          <a:rPr lang="en-US" i="1">
                            <a:latin typeface="Cambria Math"/>
                          </a:rPr>
                        </m:ctrlPr>
                      </m:fPr>
                      <m:num>
                        <m:r>
                          <a:rPr lang="en-US" i="1">
                            <a:latin typeface="Cambria Math"/>
                          </a:rPr>
                          <m:t>2</m:t>
                        </m:r>
                      </m:num>
                      <m:den>
                        <m:r>
                          <a:rPr lang="en-US" i="1">
                            <a:latin typeface="Cambria Math"/>
                          </a:rPr>
                          <m:t>3</m:t>
                        </m:r>
                      </m:den>
                    </m:f>
                  </m:oMath>
                </a14:m>
                <a:endParaRPr lang="en-US" dirty="0"/>
              </a:p>
              <a:p>
                <a:pPr rtl="1"/>
                <a:r>
                  <a:rPr lang="ar-SA" dirty="0"/>
                  <a:t>		(ب)	متتالية حسابيه أساسها  </a:t>
                </a:r>
                <a14:m>
                  <m:oMath xmlns:m="http://schemas.openxmlformats.org/officeDocument/2006/math">
                    <m:f>
                      <m:fPr>
                        <m:ctrlPr>
                          <a:rPr lang="en-US" i="1">
                            <a:latin typeface="Cambria Math"/>
                          </a:rPr>
                        </m:ctrlPr>
                      </m:fPr>
                      <m:num>
                        <m:r>
                          <a:rPr lang="en-US" b="0" i="1" smtClean="0">
                            <a:latin typeface="Cambria Math"/>
                          </a:rPr>
                          <m:t>1</m:t>
                        </m:r>
                      </m:num>
                      <m:den>
                        <m:r>
                          <a:rPr lang="en-US" b="0" i="1" smtClean="0">
                            <a:latin typeface="Cambria Math"/>
                          </a:rPr>
                          <m:t>4</m:t>
                        </m:r>
                      </m:den>
                    </m:f>
                  </m:oMath>
                </a14:m>
                <a:endParaRPr lang="en-US" dirty="0"/>
              </a:p>
              <a:p>
                <a:pPr rtl="1"/>
                <a:r>
                  <a:rPr lang="ar-SA" dirty="0" smtClean="0">
                    <a:solidFill>
                      <a:srgbClr val="C00000"/>
                    </a:solidFill>
                    <a:effectLst>
                      <a:outerShdw blurRad="38100" dist="38100" dir="2700000" algn="tl">
                        <a:srgbClr val="000000">
                          <a:alpha val="43137"/>
                        </a:srgbClr>
                      </a:outerShdw>
                    </a:effectLst>
                  </a:rPr>
                  <a:t>		(ج)	متتالية حسابيه أساسها  </a:t>
                </a:r>
                <a14:m>
                  <m:oMath xmlns:m="http://schemas.openxmlformats.org/officeDocument/2006/math">
                    <m:r>
                      <a:rPr lang="en-US" i="1">
                        <a:solidFill>
                          <a:srgbClr val="C00000"/>
                        </a:solidFill>
                        <a:effectLst>
                          <a:outerShdw blurRad="38100" dist="38100" dir="2700000" algn="tl">
                            <a:srgbClr val="000000">
                              <a:alpha val="43137"/>
                            </a:srgbClr>
                          </a:outerShdw>
                        </a:effectLst>
                        <a:latin typeface="Cambria Math"/>
                      </a:rPr>
                      <m:t>−</m:t>
                    </m:r>
                    <m:f>
                      <m:fPr>
                        <m:ctrlPr>
                          <a:rPr lang="en-US" i="1">
                            <a:solidFill>
                              <a:srgbClr val="C00000"/>
                            </a:solidFill>
                            <a:effectLst>
                              <a:outerShdw blurRad="38100" dist="38100" dir="2700000" algn="tl">
                                <a:srgbClr val="000000">
                                  <a:alpha val="43137"/>
                                </a:srgbClr>
                              </a:outerShdw>
                            </a:effectLst>
                            <a:latin typeface="Cambria Math"/>
                          </a:rPr>
                        </m:ctrlPr>
                      </m:fPr>
                      <m:num>
                        <m:r>
                          <a:rPr lang="en-US" b="0" i="1" smtClean="0">
                            <a:solidFill>
                              <a:srgbClr val="C00000"/>
                            </a:solidFill>
                            <a:effectLst>
                              <a:outerShdw blurRad="38100" dist="38100" dir="2700000" algn="tl">
                                <a:srgbClr val="000000">
                                  <a:alpha val="43137"/>
                                </a:srgbClr>
                              </a:outerShdw>
                            </a:effectLst>
                            <a:latin typeface="Cambria Math"/>
                          </a:rPr>
                          <m:t>1</m:t>
                        </m:r>
                      </m:num>
                      <m:den>
                        <m:r>
                          <a:rPr lang="en-US" b="0" i="1" smtClean="0">
                            <a:solidFill>
                              <a:srgbClr val="C00000"/>
                            </a:solidFill>
                            <a:effectLst>
                              <a:outerShdw blurRad="38100" dist="38100" dir="2700000" algn="tl">
                                <a:srgbClr val="000000">
                                  <a:alpha val="43137"/>
                                </a:srgbClr>
                              </a:outerShdw>
                            </a:effectLst>
                            <a:latin typeface="Cambria Math"/>
                          </a:rPr>
                          <m:t>4</m:t>
                        </m:r>
                      </m:den>
                    </m:f>
                  </m:oMath>
                </a14:m>
                <a:endParaRPr lang="en-US" dirty="0">
                  <a:solidFill>
                    <a:srgbClr val="C00000"/>
                  </a:solidFill>
                  <a:effectLst>
                    <a:outerShdw blurRad="38100" dist="38100" dir="2700000" algn="tl">
                      <a:srgbClr val="000000">
                        <a:alpha val="43137"/>
                      </a:srgbClr>
                    </a:outerShdw>
                  </a:effectLst>
                </a:endParaRPr>
              </a:p>
              <a:p>
                <a:pPr rtl="1"/>
                <a:r>
                  <a:rPr lang="ar-SA" dirty="0" smtClean="0"/>
                  <a:t>(</a:t>
                </a:r>
                <a:r>
                  <a:rPr lang="ar-SA" dirty="0"/>
                  <a:t>د)	لا شيء مما سبق</a:t>
                </a:r>
                <a:endParaRPr lang="en-US" dirty="0"/>
              </a:p>
              <a:p>
                <a:pPr rtl="1"/>
                <a:r>
                  <a:rPr lang="ar-SA" dirty="0"/>
                  <a:t> </a:t>
                </a:r>
                <a:endParaRPr lang="en-US" dirty="0"/>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1710" b="-2426"/>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344488" y="1772816"/>
                <a:ext cx="2376264" cy="2479140"/>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𝟑</m:t>
                          </m:r>
                        </m:num>
                        <m:den>
                          <m:r>
                            <a:rPr lang="en-US" b="1" i="1" smtClean="0">
                              <a:solidFill>
                                <a:srgbClr val="C00000"/>
                              </a:solidFill>
                              <a:effectLst>
                                <a:outerShdw blurRad="38100" dist="38100" dir="2700000" algn="tl">
                                  <a:srgbClr val="000000">
                                    <a:alpha val="43137"/>
                                  </a:srgbClr>
                                </a:outerShdw>
                              </a:effectLst>
                              <a:latin typeface="Cambria Math"/>
                            </a:rPr>
                            <m:t>𝟒</m:t>
                          </m:r>
                        </m:den>
                      </m:f>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𝟒</m:t>
                          </m:r>
                        </m:den>
                      </m:f>
                    </m:oMath>
                  </m:oMathPara>
                </a14:m>
                <a:endParaRPr lang="en-US" b="1" dirty="0" smtClean="0">
                  <a:solidFill>
                    <a:srgbClr val="C00000"/>
                  </a:solidFill>
                  <a:effectLst>
                    <a:outerShdw blurRad="38100" dist="38100" dir="2700000" algn="tl">
                      <a:srgbClr val="000000">
                        <a:alpha val="43137"/>
                      </a:srgbClr>
                    </a:outerShdw>
                  </a:effectLst>
                </a:endParaRPr>
              </a:p>
              <a:p>
                <a:pPr algn="ctr" rtl="0"/>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𝟐</m:t>
                          </m:r>
                        </m:num>
                        <m:den>
                          <m:r>
                            <a:rPr lang="en-US" b="1" i="1">
                              <a:solidFill>
                                <a:srgbClr val="C00000"/>
                              </a:solidFill>
                              <a:effectLst>
                                <a:outerShdw blurRad="38100" dist="38100" dir="2700000" algn="tl">
                                  <a:srgbClr val="000000">
                                    <a:alpha val="43137"/>
                                  </a:srgbClr>
                                </a:outerShdw>
                              </a:effectLst>
                              <a:latin typeface="Cambria Math"/>
                            </a:rPr>
                            <m:t>𝟒</m:t>
                          </m:r>
                        </m:den>
                      </m:f>
                      <m:r>
                        <a:rPr lang="en-US" b="1" i="1">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𝟑</m:t>
                          </m:r>
                        </m:num>
                        <m:den>
                          <m:r>
                            <a:rPr lang="en-US" b="1" i="1" smtClean="0">
                              <a:solidFill>
                                <a:srgbClr val="C00000"/>
                              </a:solidFill>
                              <a:effectLst>
                                <a:outerShdw blurRad="38100" dist="38100" dir="2700000" algn="tl">
                                  <a:srgbClr val="000000">
                                    <a:alpha val="43137"/>
                                  </a:srgbClr>
                                </a:outerShdw>
                              </a:effectLst>
                              <a:latin typeface="Cambria Math"/>
                            </a:rPr>
                            <m:t>𝟒</m:t>
                          </m:r>
                        </m:den>
                      </m:f>
                      <m:r>
                        <a:rPr lang="en-US" b="1" i="1">
                          <a:solidFill>
                            <a:srgbClr val="C00000"/>
                          </a:solidFill>
                          <a:effectLst>
                            <a:outerShdw blurRad="38100" dist="38100" dir="2700000" algn="tl">
                              <a:srgbClr val="000000">
                                <a:alpha val="43137"/>
                              </a:srgbClr>
                            </a:outerShdw>
                          </a:effectLst>
                          <a:latin typeface="Cambria Math"/>
                        </a:rPr>
                        <m:t>=−</m:t>
                      </m:r>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a:solidFill>
                                <a:srgbClr val="C00000"/>
                              </a:solidFill>
                              <a:effectLst>
                                <a:outerShdw blurRad="38100" dist="38100" dir="2700000" algn="tl">
                                  <a:srgbClr val="000000">
                                    <a:alpha val="43137"/>
                                  </a:srgbClr>
                                </a:outerShdw>
                              </a:effectLst>
                              <a:latin typeface="Cambria Math"/>
                            </a:rPr>
                            <m:t>𝟏</m:t>
                          </m:r>
                        </m:num>
                        <m:den>
                          <m:r>
                            <a:rPr lang="en-US" b="1" i="1">
                              <a:solidFill>
                                <a:srgbClr val="C00000"/>
                              </a:solidFill>
                              <a:effectLst>
                                <a:outerShdw blurRad="38100" dist="38100" dir="2700000" algn="tl">
                                  <a:srgbClr val="000000">
                                    <a:alpha val="43137"/>
                                  </a:srgbClr>
                                </a:outerShdw>
                              </a:effectLst>
                              <a:latin typeface="Cambria Math"/>
                            </a:rPr>
                            <m:t>𝟒</m:t>
                          </m:r>
                        </m:den>
                      </m:f>
                    </m:oMath>
                  </m:oMathPara>
                </a14:m>
                <a:endParaRPr lang="en-US" b="1" dirty="0">
                  <a:solidFill>
                    <a:srgbClr val="C00000"/>
                  </a:solidFill>
                  <a:effectLst>
                    <a:outerShdw blurRad="38100" dist="38100" dir="2700000" algn="tl">
                      <a:srgbClr val="000000">
                        <a:alpha val="43137"/>
                      </a:srgbClr>
                    </a:outerShdw>
                  </a:effectLst>
                </a:endParaRPr>
              </a:p>
              <a:p>
                <a:pPr algn="ctr" rtl="0"/>
                <a:endParaRPr lang="en-US" b="1" dirty="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a:solidFill>
                                <a:srgbClr val="C00000"/>
                              </a:solidFill>
                              <a:effectLst>
                                <a:outerShdw blurRad="38100" dist="38100" dir="2700000" algn="tl">
                                  <a:srgbClr val="000000">
                                    <a:alpha val="43137"/>
                                  </a:srgbClr>
                                </a:outerShdw>
                              </a:effectLst>
                              <a:latin typeface="Cambria Math"/>
                            </a:rPr>
                            <m:t>𝟒</m:t>
                          </m:r>
                        </m:den>
                      </m:f>
                      <m:r>
                        <a:rPr lang="en-US" b="1" i="1">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𝟐</m:t>
                          </m:r>
                        </m:num>
                        <m:den>
                          <m:r>
                            <a:rPr lang="en-US" b="1" i="1" smtClean="0">
                              <a:solidFill>
                                <a:srgbClr val="C00000"/>
                              </a:solidFill>
                              <a:effectLst>
                                <a:outerShdw blurRad="38100" dist="38100" dir="2700000" algn="tl">
                                  <a:srgbClr val="000000">
                                    <a:alpha val="43137"/>
                                  </a:srgbClr>
                                </a:outerShdw>
                              </a:effectLst>
                              <a:latin typeface="Cambria Math"/>
                            </a:rPr>
                            <m:t>𝟒</m:t>
                          </m:r>
                        </m:den>
                      </m:f>
                      <m:r>
                        <a:rPr lang="en-US" b="1" i="1">
                          <a:solidFill>
                            <a:srgbClr val="C00000"/>
                          </a:solidFill>
                          <a:effectLst>
                            <a:outerShdw blurRad="38100" dist="38100" dir="2700000" algn="tl">
                              <a:srgbClr val="000000">
                                <a:alpha val="43137"/>
                              </a:srgbClr>
                            </a:outerShdw>
                          </a:effectLst>
                          <a:latin typeface="Cambria Math"/>
                        </a:rPr>
                        <m:t>=−</m:t>
                      </m:r>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a:solidFill>
                                <a:srgbClr val="C00000"/>
                              </a:solidFill>
                              <a:effectLst>
                                <a:outerShdw blurRad="38100" dist="38100" dir="2700000" algn="tl">
                                  <a:srgbClr val="000000">
                                    <a:alpha val="43137"/>
                                  </a:srgbClr>
                                </a:outerShdw>
                              </a:effectLst>
                              <a:latin typeface="Cambria Math"/>
                            </a:rPr>
                            <m:t>𝟏</m:t>
                          </m:r>
                        </m:num>
                        <m:den>
                          <m:r>
                            <a:rPr lang="en-US" b="1" i="1">
                              <a:solidFill>
                                <a:srgbClr val="C00000"/>
                              </a:solidFill>
                              <a:effectLst>
                                <a:outerShdw blurRad="38100" dist="38100" dir="2700000" algn="tl">
                                  <a:srgbClr val="000000">
                                    <a:alpha val="43137"/>
                                  </a:srgbClr>
                                </a:outerShdw>
                              </a:effectLst>
                              <a:latin typeface="Cambria Math"/>
                            </a:rPr>
                            <m:t>𝟒</m:t>
                          </m:r>
                        </m:den>
                      </m:f>
                    </m:oMath>
                  </m:oMathPara>
                </a14:m>
                <a:endParaRPr lang="en-US" b="1" dirty="0" smtClean="0">
                  <a:solidFill>
                    <a:srgbClr val="C00000"/>
                  </a:solidFill>
                  <a:effectLst>
                    <a:outerShdw blurRad="38100" dist="38100" dir="2700000" algn="tl">
                      <a:srgbClr val="000000">
                        <a:alpha val="43137"/>
                      </a:srgbClr>
                    </a:outerShdw>
                  </a:effectLst>
                </a:endParaRPr>
              </a:p>
              <a:p>
                <a:pPr algn="ctr" rtl="0"/>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44488" y="1772816"/>
                <a:ext cx="2376264" cy="2479140"/>
              </a:xfrm>
              <a:prstGeom prst="rect">
                <a:avLst/>
              </a:prstGeom>
              <a:blipFill rotWithShape="1">
                <a:blip r:embed="rId4"/>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SA" dirty="0"/>
                  <a:t> </a:t>
                </a:r>
                <a:r>
                  <a:rPr lang="ar-SA" b="1" dirty="0" smtClean="0"/>
                  <a:t>(</a:t>
                </a:r>
                <a:r>
                  <a:rPr lang="ar-EG" b="1" dirty="0" smtClean="0"/>
                  <a:t>47</a:t>
                </a:r>
                <a:r>
                  <a:rPr lang="ar-SA" b="1" dirty="0" smtClean="0"/>
                  <a:t>)</a:t>
                </a:r>
                <a:r>
                  <a:rPr lang="ar-EG" b="1" dirty="0"/>
                  <a:t>الحد العام للمتتالية الحسابية التي حدها الأول </a:t>
                </a:r>
                <a:r>
                  <a:rPr lang="en-US" b="1" dirty="0"/>
                  <a:t>(-10)</a:t>
                </a:r>
                <a:r>
                  <a:rPr lang="ar-EG" b="1" dirty="0"/>
                  <a:t> و أساسها </a:t>
                </a:r>
                <a:r>
                  <a:rPr lang="en-US" b="1" dirty="0"/>
                  <a:t>(-4) </a:t>
                </a:r>
                <a:r>
                  <a:rPr lang="ar-EG" b="1" dirty="0"/>
                  <a:t> :-</a:t>
                </a:r>
                <a:endParaRPr lang="en-US" dirty="0"/>
              </a:p>
              <a:p>
                <a:pPr rtl="1"/>
                <a:r>
                  <a:rPr lang="ar-SA" dirty="0"/>
                  <a:t>		(أ)	</a:t>
                </a:r>
                <a14:m>
                  <m:oMath xmlns:m="http://schemas.openxmlformats.org/officeDocument/2006/math">
                    <m:sSub>
                      <m:sSubPr>
                        <m:ctrlPr>
                          <a:rPr lang="en-US" i="1">
                            <a:latin typeface="Cambria Math"/>
                          </a:rPr>
                        </m:ctrlPr>
                      </m:sSubPr>
                      <m:e>
                        <m:r>
                          <a:rPr lang="en-US" i="1">
                            <a:latin typeface="Cambria Math"/>
                          </a:rPr>
                          <m:t>𝑎</m:t>
                        </m:r>
                      </m:e>
                      <m:sub>
                        <m:r>
                          <a:rPr lang="en-US" i="1">
                            <a:latin typeface="Cambria Math"/>
                          </a:rPr>
                          <m:t>𝑛</m:t>
                        </m:r>
                      </m:sub>
                    </m:sSub>
                    <m:r>
                      <a:rPr lang="en-US" i="1">
                        <a:latin typeface="Cambria Math"/>
                      </a:rPr>
                      <m:t>=−</m:t>
                    </m:r>
                    <m:r>
                      <a:rPr lang="en-US" i="1">
                        <a:latin typeface="Cambria Math"/>
                      </a:rPr>
                      <m:t>10</m:t>
                    </m:r>
                    <m:r>
                      <a:rPr lang="en-US" i="1">
                        <a:latin typeface="Cambria Math"/>
                      </a:rPr>
                      <m:t>−</m:t>
                    </m:r>
                    <m:r>
                      <a:rPr lang="en-US" i="1">
                        <a:latin typeface="Cambria Math"/>
                      </a:rPr>
                      <m:t>4</m:t>
                    </m:r>
                    <m:r>
                      <a:rPr lang="en-US" i="1">
                        <a:latin typeface="Cambria Math"/>
                      </a:rPr>
                      <m:t>𝑛</m:t>
                    </m:r>
                  </m:oMath>
                </a14:m>
                <a:endParaRPr lang="en-US" dirty="0"/>
              </a:p>
              <a:p>
                <a:pPr rtl="1"/>
                <a:r>
                  <a:rPr lang="ar-SA" dirty="0" smtClean="0">
                    <a:solidFill>
                      <a:srgbClr val="C00000"/>
                    </a:solidFill>
                    <a:effectLst>
                      <a:outerShdw blurRad="38100" dist="38100" dir="2700000" algn="tl">
                        <a:srgbClr val="000000">
                          <a:alpha val="43137"/>
                        </a:srgbClr>
                      </a:outerShdw>
                    </a:effectLst>
                  </a:rPr>
                  <a:t>		(ب)	</a:t>
                </a:r>
                <a14:m>
                  <m:oMath xmlns:m="http://schemas.openxmlformats.org/officeDocument/2006/math">
                    <m:sSub>
                      <m:sSubPr>
                        <m:ctrlPr>
                          <a:rPr lang="en-US" i="1">
                            <a:solidFill>
                              <a:srgbClr val="C00000"/>
                            </a:solidFill>
                            <a:effectLst>
                              <a:outerShdw blurRad="38100" dist="38100" dir="2700000" algn="tl">
                                <a:srgbClr val="000000">
                                  <a:alpha val="43137"/>
                                </a:srgbClr>
                              </a:outerShdw>
                            </a:effectLst>
                            <a:latin typeface="Cambria Math"/>
                          </a:rPr>
                        </m:ctrlPr>
                      </m:sSubPr>
                      <m:e>
                        <m:r>
                          <a:rPr lang="en-US" i="1">
                            <a:solidFill>
                              <a:srgbClr val="C00000"/>
                            </a:solidFill>
                            <a:effectLst>
                              <a:outerShdw blurRad="38100" dist="38100" dir="2700000" algn="tl">
                                <a:srgbClr val="000000">
                                  <a:alpha val="43137"/>
                                </a:srgbClr>
                              </a:outerShdw>
                            </a:effectLst>
                            <a:latin typeface="Cambria Math"/>
                          </a:rPr>
                          <m:t>𝑎</m:t>
                        </m:r>
                      </m:e>
                      <m:sub>
                        <m:r>
                          <a:rPr lang="en-US" i="1">
                            <a:solidFill>
                              <a:srgbClr val="C00000"/>
                            </a:solidFill>
                            <a:effectLst>
                              <a:outerShdw blurRad="38100" dist="38100" dir="2700000" algn="tl">
                                <a:srgbClr val="000000">
                                  <a:alpha val="43137"/>
                                </a:srgbClr>
                              </a:outerShdw>
                            </a:effectLst>
                            <a:latin typeface="Cambria Math"/>
                          </a:rPr>
                          <m:t>𝑛</m:t>
                        </m:r>
                      </m:sub>
                    </m:sSub>
                    <m:r>
                      <a:rPr lang="en-US" i="1">
                        <a:solidFill>
                          <a:srgbClr val="C00000"/>
                        </a:solidFill>
                        <a:effectLst>
                          <a:outerShdw blurRad="38100" dist="38100" dir="2700000" algn="tl">
                            <a:srgbClr val="000000">
                              <a:alpha val="43137"/>
                            </a:srgbClr>
                          </a:outerShdw>
                        </a:effectLst>
                        <a:latin typeface="Cambria Math"/>
                      </a:rPr>
                      <m:t>=−</m:t>
                    </m:r>
                    <m:r>
                      <a:rPr lang="en-US" i="1">
                        <a:solidFill>
                          <a:srgbClr val="C00000"/>
                        </a:solidFill>
                        <a:effectLst>
                          <a:outerShdw blurRad="38100" dist="38100" dir="2700000" algn="tl">
                            <a:srgbClr val="000000">
                              <a:alpha val="43137"/>
                            </a:srgbClr>
                          </a:outerShdw>
                        </a:effectLst>
                        <a:latin typeface="Cambria Math"/>
                      </a:rPr>
                      <m:t>6</m:t>
                    </m:r>
                    <m:r>
                      <a:rPr lang="en-US" i="1">
                        <a:solidFill>
                          <a:srgbClr val="C00000"/>
                        </a:solidFill>
                        <a:effectLst>
                          <a:outerShdw blurRad="38100" dist="38100" dir="2700000" algn="tl">
                            <a:srgbClr val="000000">
                              <a:alpha val="43137"/>
                            </a:srgbClr>
                          </a:outerShdw>
                        </a:effectLst>
                        <a:latin typeface="Cambria Math"/>
                      </a:rPr>
                      <m:t>−</m:t>
                    </m:r>
                    <m:r>
                      <a:rPr lang="en-US" i="1">
                        <a:solidFill>
                          <a:srgbClr val="C00000"/>
                        </a:solidFill>
                        <a:effectLst>
                          <a:outerShdw blurRad="38100" dist="38100" dir="2700000" algn="tl">
                            <a:srgbClr val="000000">
                              <a:alpha val="43137"/>
                            </a:srgbClr>
                          </a:outerShdw>
                        </a:effectLst>
                        <a:latin typeface="Cambria Math"/>
                      </a:rPr>
                      <m:t>4</m:t>
                    </m:r>
                    <m:r>
                      <a:rPr lang="en-US" i="1">
                        <a:solidFill>
                          <a:srgbClr val="C00000"/>
                        </a:solidFill>
                        <a:effectLst>
                          <a:outerShdw blurRad="38100" dist="38100" dir="2700000" algn="tl">
                            <a:srgbClr val="000000">
                              <a:alpha val="43137"/>
                            </a:srgbClr>
                          </a:outerShdw>
                        </a:effectLst>
                        <a:latin typeface="Cambria Math"/>
                      </a:rPr>
                      <m:t>𝑛</m:t>
                    </m:r>
                  </m:oMath>
                </a14:m>
                <a:endParaRPr lang="en-US" dirty="0">
                  <a:solidFill>
                    <a:srgbClr val="C00000"/>
                  </a:solidFill>
                  <a:effectLst>
                    <a:outerShdw blurRad="38100" dist="38100" dir="2700000" algn="tl">
                      <a:srgbClr val="000000">
                        <a:alpha val="43137"/>
                      </a:srgbClr>
                    </a:outerShdw>
                  </a:effectLst>
                </a:endParaRPr>
              </a:p>
              <a:p>
                <a:pPr rtl="1"/>
                <a:r>
                  <a:rPr lang="ar-SA" dirty="0"/>
                  <a:t>		(ج)	</a:t>
                </a:r>
                <a14:m>
                  <m:oMath xmlns:m="http://schemas.openxmlformats.org/officeDocument/2006/math">
                    <m:sSub>
                      <m:sSubPr>
                        <m:ctrlPr>
                          <a:rPr lang="en-US" i="1">
                            <a:latin typeface="Cambria Math"/>
                          </a:rPr>
                        </m:ctrlPr>
                      </m:sSubPr>
                      <m:e>
                        <m:r>
                          <a:rPr lang="en-US" i="1">
                            <a:latin typeface="Cambria Math"/>
                          </a:rPr>
                          <m:t>𝑎</m:t>
                        </m:r>
                      </m:e>
                      <m:sub>
                        <m:r>
                          <a:rPr lang="en-US" i="1">
                            <a:latin typeface="Cambria Math"/>
                          </a:rPr>
                          <m:t>𝑛</m:t>
                        </m:r>
                      </m:sub>
                    </m:sSub>
                    <m:r>
                      <a:rPr lang="en-US" i="1">
                        <a:latin typeface="Cambria Math"/>
                      </a:rPr>
                      <m:t>=−</m:t>
                    </m:r>
                    <m:r>
                      <a:rPr lang="en-US" i="1">
                        <a:latin typeface="Cambria Math"/>
                      </a:rPr>
                      <m:t>4</m:t>
                    </m:r>
                    <m:r>
                      <a:rPr lang="en-US" i="1">
                        <a:latin typeface="Cambria Math"/>
                      </a:rPr>
                      <m:t>−</m:t>
                    </m:r>
                    <m:r>
                      <a:rPr lang="en-US" i="1">
                        <a:latin typeface="Cambria Math"/>
                      </a:rPr>
                      <m:t>10</m:t>
                    </m:r>
                    <m:r>
                      <a:rPr lang="en-US" i="1">
                        <a:latin typeface="Cambria Math"/>
                      </a:rPr>
                      <m:t>𝑛</m:t>
                    </m:r>
                  </m:oMath>
                </a14:m>
                <a:endParaRPr lang="en-US" dirty="0"/>
              </a:p>
              <a:p>
                <a:pPr rtl="1"/>
                <a:r>
                  <a:rPr lang="ar-SA" dirty="0"/>
                  <a:t>(د)	لا شيء مما سبق</a:t>
                </a:r>
                <a:endParaRPr lang="en-US" dirty="0"/>
              </a:p>
              <a:p>
                <a:pPr rtl="1"/>
                <a:r>
                  <a:rPr lang="ar-SA" dirty="0"/>
                  <a:t> </a:t>
                </a: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2022" r="-1710"/>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920552" y="2318012"/>
                <a:ext cx="2880320" cy="2031325"/>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m:t>
                      </m:r>
                    </m:oMath>
                  </m:oMathPara>
                </a14:m>
                <a:endParaRPr lang="en-US" b="1" dirty="0" smtClean="0">
                  <a:solidFill>
                    <a:srgbClr val="C00000"/>
                  </a:solidFill>
                  <a:effectLst>
                    <a:outerShdw blurRad="38100" dist="38100" dir="2700000" algn="tl">
                      <a:srgbClr val="000000">
                        <a:alpha val="43137"/>
                      </a:srgbClr>
                    </a:outerShdw>
                  </a:effectLst>
                </a:endParaRPr>
              </a:p>
              <a:p>
                <a:pPr algn="ctr" rtl="0"/>
                <a:r>
                  <a:rPr lang="en-US" b="1" dirty="0" smtClean="0">
                    <a:solidFill>
                      <a:srgbClr val="C00000"/>
                    </a:solidFill>
                    <a:effectLst>
                      <a:outerShdw blurRad="38100" dist="38100" dir="2700000" algn="tl">
                        <a:srgbClr val="000000">
                          <a:alpha val="43137"/>
                        </a:srgbClr>
                      </a:outerShdw>
                    </a:effectLst>
                  </a:rPr>
                  <a:t>d = - 4</a:t>
                </a:r>
              </a:p>
              <a:p>
                <a:pPr algn="ctr" rtl="0"/>
                <a:r>
                  <a:rPr lang="ar-EG" b="1" dirty="0" smtClean="0">
                    <a:solidFill>
                      <a:srgbClr val="C00000"/>
                    </a:solidFill>
                    <a:effectLst>
                      <a:outerShdw blurRad="38100" dist="38100" dir="2700000" algn="tl">
                        <a:srgbClr val="000000">
                          <a:alpha val="43137"/>
                        </a:srgbClr>
                      </a:outerShdw>
                    </a:effectLst>
                  </a:rPr>
                  <a:t>الحد العام =</a:t>
                </a: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d>
                        <m:dPr>
                          <m:ctrlPr>
                            <a:rPr lang="en-US" b="1" i="1" smtClean="0">
                              <a:solidFill>
                                <a:srgbClr val="C00000"/>
                              </a:solidFill>
                              <a:effectLst>
                                <a:outerShdw blurRad="38100" dist="38100" dir="2700000" algn="tl">
                                  <a:srgbClr val="000000">
                                    <a:alpha val="43137"/>
                                  </a:srgbClr>
                                </a:outerShdw>
                              </a:effectLst>
                              <a:latin typeface="Cambria Math"/>
                            </a:rPr>
                          </m:ctrlPr>
                        </m:dPr>
                        <m:e>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e>
                      </m:d>
                      <m:r>
                        <a:rPr lang="en-US" b="1" i="1" smtClean="0">
                          <a:solidFill>
                            <a:srgbClr val="C00000"/>
                          </a:solidFill>
                          <a:effectLst>
                            <a:outerShdw blurRad="38100" dist="38100" dir="2700000" algn="tl">
                              <a:srgbClr val="000000">
                                <a:alpha val="43137"/>
                              </a:srgbClr>
                            </a:outerShdw>
                          </a:effectLst>
                          <a:latin typeface="Cambria Math"/>
                        </a:rPr>
                        <m:t>𝒅</m:t>
                      </m:r>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rPr>
                          </m:ctrlPr>
                        </m:sSubPr>
                        <m:e>
                          <m:r>
                            <a:rPr lang="en-US" b="1" i="1">
                              <a:solidFill>
                                <a:srgbClr val="C00000"/>
                              </a:solidFill>
                              <a:effectLst>
                                <a:outerShdw blurRad="38100" dist="38100" dir="2700000" algn="tl">
                                  <a:srgbClr val="000000">
                                    <a:alpha val="43137"/>
                                  </a:srgbClr>
                                </a:outerShdw>
                              </a:effectLst>
                              <a:latin typeface="Cambria Math"/>
                            </a:rPr>
                            <m:t>𝒂</m:t>
                          </m:r>
                        </m:e>
                        <m:sub>
                          <m:r>
                            <a:rPr lang="en-US" b="1" i="1">
                              <a:solidFill>
                                <a:srgbClr val="C00000"/>
                              </a:solidFill>
                              <a:effectLst>
                                <a:outerShdw blurRad="38100" dist="38100" dir="2700000" algn="tl">
                                  <a:srgbClr val="000000">
                                    <a:alpha val="43137"/>
                                  </a:srgbClr>
                                </a:outerShdw>
                              </a:effectLst>
                              <a:latin typeface="Cambria Math"/>
                            </a:rPr>
                            <m:t>𝒏</m:t>
                          </m:r>
                        </m:sub>
                      </m:sSub>
                      <m:r>
                        <a:rPr lang="en-US" b="1" i="1">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m:t>
                      </m:r>
                      <m:r>
                        <a:rPr lang="en-US" b="1" i="1">
                          <a:solidFill>
                            <a:srgbClr val="C00000"/>
                          </a:solidFill>
                          <a:effectLst>
                            <a:outerShdw blurRad="38100" dist="38100" dir="2700000" algn="tl">
                              <a:srgbClr val="000000">
                                <a:alpha val="43137"/>
                              </a:srgbClr>
                            </a:outerShdw>
                          </a:effectLst>
                          <a:latin typeface="Cambria Math"/>
                        </a:rPr>
                        <m:t>+</m:t>
                      </m:r>
                      <m:d>
                        <m:dPr>
                          <m:ctrlPr>
                            <a:rPr lang="en-US" b="1" i="1">
                              <a:solidFill>
                                <a:srgbClr val="C00000"/>
                              </a:solidFill>
                              <a:effectLst>
                                <a:outerShdw blurRad="38100" dist="38100" dir="2700000" algn="tl">
                                  <a:srgbClr val="000000">
                                    <a:alpha val="43137"/>
                                  </a:srgbClr>
                                </a:outerShdw>
                              </a:effectLst>
                              <a:latin typeface="Cambria Math"/>
                            </a:rPr>
                          </m:ctrlPr>
                        </m:dPr>
                        <m:e>
                          <m:r>
                            <a:rPr lang="en-US" b="1" i="1">
                              <a:solidFill>
                                <a:srgbClr val="C00000"/>
                              </a:solidFill>
                              <a:effectLst>
                                <a:outerShdw blurRad="38100" dist="38100" dir="2700000" algn="tl">
                                  <a:srgbClr val="000000">
                                    <a:alpha val="43137"/>
                                  </a:srgbClr>
                                </a:outerShdw>
                              </a:effectLst>
                              <a:latin typeface="Cambria Math"/>
                            </a:rPr>
                            <m:t>𝒏</m:t>
                          </m:r>
                          <m:r>
                            <a:rPr lang="en-US" b="1" i="1">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𝟏</m:t>
                          </m:r>
                        </m:e>
                      </m:d>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𝟒</m:t>
                      </m:r>
                    </m:oMath>
                  </m:oMathPara>
                </a14:m>
                <a:endParaRPr lang="en-US" b="1" dirty="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rPr>
                          </m:ctrlPr>
                        </m:sSubPr>
                        <m:e>
                          <m:r>
                            <a:rPr lang="en-US" b="1" i="1">
                              <a:solidFill>
                                <a:srgbClr val="C00000"/>
                              </a:solidFill>
                              <a:effectLst>
                                <a:outerShdw blurRad="38100" dist="38100" dir="2700000" algn="tl">
                                  <a:srgbClr val="000000">
                                    <a:alpha val="43137"/>
                                  </a:srgbClr>
                                </a:outerShdw>
                              </a:effectLst>
                              <a:latin typeface="Cambria Math"/>
                            </a:rPr>
                            <m:t>𝒂</m:t>
                          </m:r>
                        </m:e>
                        <m:sub>
                          <m:r>
                            <a:rPr lang="en-US" b="1" i="1">
                              <a:solidFill>
                                <a:srgbClr val="C00000"/>
                              </a:solidFill>
                              <a:effectLst>
                                <a:outerShdw blurRad="38100" dist="38100" dir="2700000" algn="tl">
                                  <a:srgbClr val="000000">
                                    <a:alpha val="43137"/>
                                  </a:srgbClr>
                                </a:outerShdw>
                              </a:effectLst>
                              <a:latin typeface="Cambria Math"/>
                            </a:rPr>
                            <m:t>𝒏</m:t>
                          </m:r>
                        </m:sub>
                      </m:sSub>
                      <m:r>
                        <a:rPr lang="en-US" b="1" i="1">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𝟏𝟎</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𝟒</m:t>
                      </m:r>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𝟒</m:t>
                      </m:r>
                    </m:oMath>
                  </m:oMathPara>
                </a14:m>
                <a:endParaRPr lang="en-US" b="1" dirty="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rPr>
                          </m:ctrlPr>
                        </m:sSubPr>
                        <m:e>
                          <m:r>
                            <a:rPr lang="en-US" b="1" i="1">
                              <a:solidFill>
                                <a:srgbClr val="C00000"/>
                              </a:solidFill>
                              <a:effectLst>
                                <a:outerShdw blurRad="38100" dist="38100" dir="2700000" algn="tl">
                                  <a:srgbClr val="000000">
                                    <a:alpha val="43137"/>
                                  </a:srgbClr>
                                </a:outerShdw>
                              </a:effectLst>
                              <a:latin typeface="Cambria Math"/>
                            </a:rPr>
                            <m:t>𝒂</m:t>
                          </m:r>
                        </m:e>
                        <m:sub>
                          <m:r>
                            <a:rPr lang="en-US" b="1" i="1">
                              <a:solidFill>
                                <a:srgbClr val="C00000"/>
                              </a:solidFill>
                              <a:effectLst>
                                <a:outerShdw blurRad="38100" dist="38100" dir="2700000" algn="tl">
                                  <a:srgbClr val="000000">
                                    <a:alpha val="43137"/>
                                  </a:srgbClr>
                                </a:outerShdw>
                              </a:effectLst>
                              <a:latin typeface="Cambria Math"/>
                            </a:rPr>
                            <m:t>𝒏</m:t>
                          </m:r>
                        </m:sub>
                      </m:sSub>
                      <m:r>
                        <a:rPr lang="en-US" b="1" i="1">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𝟔</m:t>
                      </m:r>
                      <m:r>
                        <a:rPr lang="en-US" b="1" i="1">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𝟒</m:t>
                      </m:r>
                      <m:r>
                        <a:rPr lang="en-US" b="1" i="1">
                          <a:solidFill>
                            <a:srgbClr val="C00000"/>
                          </a:solidFill>
                          <a:effectLst>
                            <a:outerShdw blurRad="38100" dist="38100" dir="2700000" algn="tl">
                              <a:srgbClr val="000000">
                                <a:alpha val="43137"/>
                              </a:srgbClr>
                            </a:outerShdw>
                          </a:effectLst>
                          <a:latin typeface="Cambria Math"/>
                        </a:rPr>
                        <m:t>𝒏</m:t>
                      </m:r>
                    </m:oMath>
                  </m:oMathPara>
                </a14:m>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20552" y="2318012"/>
                <a:ext cx="2880320" cy="2031325"/>
              </a:xfrm>
              <a:prstGeom prst="rect">
                <a:avLst/>
              </a:prstGeom>
              <a:blipFill rotWithShape="1">
                <a:blip r:embed="rId4"/>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en-US" dirty="0"/>
              <a:t> </a:t>
            </a:r>
            <a:r>
              <a:rPr lang="en-US" b="1" dirty="0" smtClean="0"/>
              <a:t>)</a:t>
            </a:r>
            <a:r>
              <a:rPr lang="ar-EG" b="1" dirty="0" smtClean="0"/>
              <a:t>48</a:t>
            </a:r>
            <a:r>
              <a:rPr lang="ar-SA" b="1" dirty="0" smtClean="0"/>
              <a:t>)</a:t>
            </a:r>
            <a:r>
              <a:rPr lang="ar-SA" b="1" dirty="0"/>
              <a:t>		</a:t>
            </a:r>
            <a:r>
              <a:rPr lang="ar-EG" b="1" dirty="0"/>
              <a:t>متتالية حسابية عدد حدودها (16) حدها الأول (3) وحدها الأخير (39) فإن مجموعها يساوي :-</a:t>
            </a:r>
            <a:endParaRPr lang="en-US" dirty="0"/>
          </a:p>
          <a:p>
            <a:pPr rtl="1"/>
            <a:r>
              <a:rPr lang="ar-SA" dirty="0">
                <a:solidFill>
                  <a:srgbClr val="C00000"/>
                </a:solidFill>
                <a:effectLst>
                  <a:outerShdw blurRad="38100" dist="38100" dir="2700000" algn="tl">
                    <a:srgbClr val="000000">
                      <a:alpha val="43137"/>
                    </a:srgbClr>
                  </a:outerShdw>
                </a:effectLst>
              </a:rPr>
              <a:t>		(أ)	</a:t>
            </a:r>
            <a:r>
              <a:rPr lang="en-US" dirty="0">
                <a:solidFill>
                  <a:srgbClr val="C00000"/>
                </a:solidFill>
                <a:effectLst>
                  <a:outerShdw blurRad="38100" dist="38100" dir="2700000" algn="tl">
                    <a:srgbClr val="000000">
                      <a:alpha val="43137"/>
                    </a:srgbClr>
                  </a:outerShdw>
                </a:effectLst>
              </a:rPr>
              <a:t>336</a:t>
            </a:r>
          </a:p>
          <a:p>
            <a:pPr rtl="1"/>
            <a:r>
              <a:rPr lang="ar-SA" dirty="0"/>
              <a:t>		(ب)	</a:t>
            </a:r>
            <a:r>
              <a:rPr lang="en-US" dirty="0"/>
              <a:t>363</a:t>
            </a:r>
          </a:p>
          <a:p>
            <a:pPr rtl="1"/>
            <a:r>
              <a:rPr lang="ar-SA" dirty="0"/>
              <a:t>		(ج)	</a:t>
            </a:r>
            <a:r>
              <a:rPr lang="en-US" dirty="0"/>
              <a:t>633</a:t>
            </a:r>
          </a:p>
          <a:p>
            <a:pPr rtl="1"/>
            <a:r>
              <a:rPr lang="en-US" dirty="0" smtClean="0"/>
              <a:t>          </a:t>
            </a:r>
            <a:r>
              <a:rPr lang="ar-SA" dirty="0" smtClean="0"/>
              <a:t>(</a:t>
            </a:r>
            <a:r>
              <a:rPr lang="ar-SA" dirty="0"/>
              <a:t>د)	لا شيء مما سبق</a:t>
            </a:r>
            <a:endParaRPr lang="en-US" dirty="0"/>
          </a:p>
          <a:p>
            <a:pPr rtl="1"/>
            <a:r>
              <a:rPr lang="en-US" dirty="0"/>
              <a:t> </a:t>
            </a:r>
          </a:p>
          <a:p>
            <a:pPr algn="just" rtl="1"/>
            <a:endParaRPr lang="ar-SA" dirty="0"/>
          </a:p>
        </p:txBody>
      </p:sp>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920552" y="2318012"/>
                <a:ext cx="2880320" cy="2472472"/>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𝟏𝟔</m:t>
                      </m:r>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 xmlns:m="http://schemas.openxmlformats.org/officeDocument/2006/math">
                    <m:sSub>
                      <m:sSubPr>
                        <m:ctrlPr>
                          <a:rPr lang="en-US" b="1" i="1" dirty="0" smtClean="0">
                            <a:solidFill>
                              <a:srgbClr val="C00000"/>
                            </a:solidFill>
                            <a:effectLst>
                              <a:outerShdw blurRad="38100" dist="38100" dir="2700000" algn="tl">
                                <a:srgbClr val="000000">
                                  <a:alpha val="43137"/>
                                </a:srgbClr>
                              </a:outerShdw>
                            </a:effectLst>
                            <a:latin typeface="Cambria Math"/>
                          </a:rPr>
                        </m:ctrlPr>
                      </m:sSubPr>
                      <m:e>
                        <m:r>
                          <a:rPr lang="en-US" b="1" i="1" dirty="0" smtClean="0">
                            <a:solidFill>
                              <a:srgbClr val="C00000"/>
                            </a:solidFill>
                            <a:effectLst>
                              <a:outerShdw blurRad="38100" dist="38100" dir="2700000" algn="tl">
                                <a:srgbClr val="000000">
                                  <a:alpha val="43137"/>
                                </a:srgbClr>
                              </a:outerShdw>
                            </a:effectLst>
                            <a:latin typeface="Cambria Math"/>
                          </a:rPr>
                          <m:t>𝒂</m:t>
                        </m:r>
                      </m:e>
                      <m:sub>
                        <m:r>
                          <a:rPr lang="en-US" b="1" i="1" dirty="0" smtClean="0">
                            <a:solidFill>
                              <a:srgbClr val="C00000"/>
                            </a:solidFill>
                            <a:effectLst>
                              <a:outerShdw blurRad="38100" dist="38100" dir="2700000" algn="tl">
                                <a:srgbClr val="000000">
                                  <a:alpha val="43137"/>
                                </a:srgbClr>
                              </a:outerShdw>
                            </a:effectLst>
                            <a:latin typeface="Cambria Math"/>
                          </a:rPr>
                          <m:t>𝟏</m:t>
                        </m:r>
                      </m:sub>
                    </m:sSub>
                  </m:oMath>
                </a14:m>
                <a:r>
                  <a:rPr lang="en-US" b="1" dirty="0" smtClean="0">
                    <a:solidFill>
                      <a:srgbClr val="C00000"/>
                    </a:solidFill>
                    <a:effectLst>
                      <a:outerShdw blurRad="38100" dist="38100" dir="2700000" algn="tl">
                        <a:srgbClr val="000000">
                          <a:alpha val="43137"/>
                        </a:srgbClr>
                      </a:outerShdw>
                    </a:effectLst>
                  </a:rPr>
                  <a:t> = 3</a:t>
                </a:r>
              </a:p>
              <a:p>
                <a:pPr algn="ctr" rtl="0"/>
                <a14:m>
                  <m:oMath xmlns:m="http://schemas.openxmlformats.org/officeDocument/2006/math">
                    <m:sSub>
                      <m:sSubPr>
                        <m:ctrlPr>
                          <a:rPr lang="en-US" b="1" i="1" dirty="0">
                            <a:solidFill>
                              <a:srgbClr val="C00000"/>
                            </a:solidFill>
                            <a:effectLst>
                              <a:outerShdw blurRad="38100" dist="38100" dir="2700000" algn="tl">
                                <a:srgbClr val="000000">
                                  <a:alpha val="43137"/>
                                </a:srgbClr>
                              </a:outerShdw>
                            </a:effectLst>
                            <a:latin typeface="Cambria Math"/>
                          </a:rPr>
                        </m:ctrlPr>
                      </m:sSubPr>
                      <m:e>
                        <m:r>
                          <a:rPr lang="en-US" b="1" i="1" dirty="0">
                            <a:solidFill>
                              <a:srgbClr val="C00000"/>
                            </a:solidFill>
                            <a:effectLst>
                              <a:outerShdw blurRad="38100" dist="38100" dir="2700000" algn="tl">
                                <a:srgbClr val="000000">
                                  <a:alpha val="43137"/>
                                </a:srgbClr>
                              </a:outerShdw>
                            </a:effectLst>
                            <a:latin typeface="Cambria Math"/>
                          </a:rPr>
                          <m:t>𝒂</m:t>
                        </m:r>
                      </m:e>
                      <m:sub>
                        <m:r>
                          <a:rPr lang="en-US" b="1" i="1" dirty="0" smtClean="0">
                            <a:solidFill>
                              <a:srgbClr val="C00000"/>
                            </a:solidFill>
                            <a:effectLst>
                              <a:outerShdw blurRad="38100" dist="38100" dir="2700000" algn="tl">
                                <a:srgbClr val="000000">
                                  <a:alpha val="43137"/>
                                </a:srgbClr>
                              </a:outerShdw>
                            </a:effectLst>
                            <a:latin typeface="Cambria Math"/>
                          </a:rPr>
                          <m:t>𝒏</m:t>
                        </m:r>
                      </m:sub>
                    </m:sSub>
                  </m:oMath>
                </a14:m>
                <a:r>
                  <a:rPr lang="en-US" b="1" dirty="0">
                    <a:solidFill>
                      <a:srgbClr val="C00000"/>
                    </a:solidFill>
                    <a:effectLst>
                      <a:outerShdw blurRad="38100" dist="38100" dir="2700000" algn="tl">
                        <a:srgbClr val="000000">
                          <a:alpha val="43137"/>
                        </a:srgbClr>
                      </a:outerShdw>
                    </a:effectLst>
                  </a:rPr>
                  <a:t> = </a:t>
                </a:r>
                <a:r>
                  <a:rPr lang="en-US" b="1" dirty="0" smtClean="0">
                    <a:solidFill>
                      <a:srgbClr val="C00000"/>
                    </a:solidFill>
                    <a:effectLst>
                      <a:outerShdw blurRad="38100" dist="38100" dir="2700000" algn="tl">
                        <a:srgbClr val="000000">
                          <a:alpha val="43137"/>
                        </a:srgbClr>
                      </a:outerShdw>
                    </a:effectLst>
                  </a:rPr>
                  <a:t>39</a:t>
                </a:r>
                <a:endParaRPr lang="en-US" b="1" dirty="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𝑺</m:t>
                          </m:r>
                        </m:e>
                        <m:sub>
                          <m:r>
                            <a:rPr lang="en-US" b="1" i="1" smtClean="0">
                              <a:solidFill>
                                <a:srgbClr val="C00000"/>
                              </a:solidFill>
                              <a:effectLst>
                                <a:outerShdw blurRad="38100" dist="38100" dir="2700000" algn="tl">
                                  <a:srgbClr val="000000">
                                    <a:alpha val="43137"/>
                                  </a:srgbClr>
                                </a:outerShdw>
                              </a:effectLst>
                              <a:latin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𝒏</m:t>
                          </m:r>
                        </m:num>
                        <m:den>
                          <m:r>
                            <a:rPr lang="en-US" b="1" i="1" smtClean="0">
                              <a:solidFill>
                                <a:srgbClr val="C00000"/>
                              </a:solidFill>
                              <a:effectLst>
                                <a:outerShdw blurRad="38100" dist="38100" dir="2700000" algn="tl">
                                  <a:srgbClr val="000000">
                                    <a:alpha val="43137"/>
                                  </a:srgbClr>
                                </a:outerShdw>
                              </a:effectLst>
                              <a:latin typeface="Cambria Math"/>
                            </a:rPr>
                            <m:t>𝟐</m:t>
                          </m:r>
                        </m:den>
                      </m:f>
                      <m:r>
                        <a:rPr lang="en-US" b="1" i="1" smtClean="0">
                          <a:solidFill>
                            <a:srgbClr val="C00000"/>
                          </a:solidFill>
                          <a:effectLst>
                            <a:outerShdw blurRad="38100" dist="38100" dir="2700000" algn="tl">
                              <a:srgbClr val="000000">
                                <a:alpha val="43137"/>
                              </a:srgbClr>
                            </a:outerShdw>
                          </a:effectLst>
                          <a:latin typeface="Cambria Math"/>
                        </a:rPr>
                        <m:t>  </m:t>
                      </m:r>
                      <m:d>
                        <m:dPr>
                          <m:ctrlPr>
                            <a:rPr lang="en-US" b="1" i="1" smtClean="0">
                              <a:solidFill>
                                <a:srgbClr val="C00000"/>
                              </a:solidFill>
                              <a:effectLst>
                                <a:outerShdw blurRad="38100" dist="38100" dir="2700000" algn="tl">
                                  <a:srgbClr val="000000">
                                    <a:alpha val="43137"/>
                                  </a:srgbClr>
                                </a:outerShdw>
                              </a:effectLst>
                              <a:latin typeface="Cambria Math"/>
                            </a:rPr>
                          </m:ctrlPr>
                        </m:dPr>
                        <m:e>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sSub>
                            <m:sSubPr>
                              <m:ctrlPr>
                                <a:rPr lang="en-US" b="1" i="1">
                                  <a:solidFill>
                                    <a:srgbClr val="C00000"/>
                                  </a:solidFill>
                                  <a:effectLst>
                                    <a:outerShdw blurRad="38100" dist="38100" dir="2700000" algn="tl">
                                      <a:srgbClr val="000000">
                                        <a:alpha val="43137"/>
                                      </a:srgbClr>
                                    </a:outerShdw>
                                  </a:effectLst>
                                  <a:latin typeface="Cambria Math"/>
                                </a:rPr>
                              </m:ctrlPr>
                            </m:sSubPr>
                            <m:e>
                              <m:r>
                                <a:rPr lang="en-US" b="1" i="1">
                                  <a:solidFill>
                                    <a:srgbClr val="C00000"/>
                                  </a:solidFill>
                                  <a:effectLst>
                                    <a:outerShdw blurRad="38100" dist="38100" dir="2700000" algn="tl">
                                      <a:srgbClr val="000000">
                                        <a:alpha val="43137"/>
                                      </a:srgbClr>
                                    </a:outerShdw>
                                  </a:effectLst>
                                  <a:latin typeface="Cambria Math"/>
                                </a:rPr>
                                <m:t>𝒂</m:t>
                              </m:r>
                            </m:e>
                            <m:sub>
                              <m:r>
                                <a:rPr lang="en-US" b="1" i="1">
                                  <a:solidFill>
                                    <a:srgbClr val="C00000"/>
                                  </a:solidFill>
                                  <a:effectLst>
                                    <a:outerShdw blurRad="38100" dist="38100" dir="2700000" algn="tl">
                                      <a:srgbClr val="000000">
                                        <a:alpha val="43137"/>
                                      </a:srgbClr>
                                    </a:outerShdw>
                                  </a:effectLst>
                                  <a:latin typeface="Cambria Math"/>
                                </a:rPr>
                                <m:t>𝒏</m:t>
                              </m:r>
                            </m:sub>
                          </m:sSub>
                        </m:e>
                      </m:d>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𝟏𝟔</m:t>
                          </m:r>
                        </m:num>
                        <m:den>
                          <m:r>
                            <a:rPr lang="en-US" b="1" i="1" smtClean="0">
                              <a:solidFill>
                                <a:srgbClr val="C00000"/>
                              </a:solidFill>
                              <a:effectLst>
                                <a:outerShdw blurRad="38100" dist="38100" dir="2700000" algn="tl">
                                  <a:srgbClr val="000000">
                                    <a:alpha val="43137"/>
                                  </a:srgbClr>
                                </a:outerShdw>
                              </a:effectLst>
                              <a:latin typeface="Cambria Math"/>
                            </a:rPr>
                            <m:t>𝟐</m:t>
                          </m:r>
                        </m:den>
                      </m:f>
                      <m:r>
                        <a:rPr lang="en-US" b="1" i="1" smtClean="0">
                          <a:solidFill>
                            <a:srgbClr val="C00000"/>
                          </a:solidFill>
                          <a:effectLst>
                            <a:outerShdw blurRad="38100" dist="38100" dir="2700000" algn="tl">
                              <a:srgbClr val="000000">
                                <a:alpha val="43137"/>
                              </a:srgbClr>
                            </a:outerShdw>
                          </a:effectLst>
                          <a:latin typeface="Cambria Math"/>
                        </a:rPr>
                        <m:t> </m:t>
                      </m:r>
                      <m:d>
                        <m:dPr>
                          <m:ctrlPr>
                            <a:rPr lang="en-US" b="1" i="1" smtClean="0">
                              <a:solidFill>
                                <a:srgbClr val="C00000"/>
                              </a:solidFill>
                              <a:effectLst>
                                <a:outerShdw blurRad="38100" dist="38100" dir="2700000" algn="tl">
                                  <a:srgbClr val="000000">
                                    <a:alpha val="43137"/>
                                  </a:srgbClr>
                                </a:outerShdw>
                              </a:effectLst>
                              <a:latin typeface="Cambria Math"/>
                            </a:rPr>
                          </m:ctrlPr>
                        </m:dPr>
                        <m:e>
                          <m:r>
                            <a:rPr lang="en-US" b="1" i="1" smtClean="0">
                              <a:solidFill>
                                <a:srgbClr val="C00000"/>
                              </a:solidFill>
                              <a:effectLst>
                                <a:outerShdw blurRad="38100" dist="38100" dir="2700000" algn="tl">
                                  <a:srgbClr val="000000">
                                    <a:alpha val="43137"/>
                                  </a:srgbClr>
                                </a:outerShdw>
                              </a:effectLst>
                              <a:latin typeface="Cambria Math"/>
                            </a:rPr>
                            <m:t>𝟑</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𝟑𝟗</m:t>
                          </m:r>
                        </m:e>
                      </m:d>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𝟖</m:t>
                      </m:r>
                      <m:r>
                        <a:rPr lang="en-US" b="1" i="1" smtClean="0">
                          <a:solidFill>
                            <a:srgbClr val="C00000"/>
                          </a:solidFill>
                          <a:effectLst>
                            <a:outerShdw blurRad="38100" dist="38100" dir="2700000" algn="tl">
                              <a:srgbClr val="000000">
                                <a:alpha val="43137"/>
                              </a:srgbClr>
                            </a:outerShdw>
                          </a:effectLst>
                          <a:latin typeface="Cambria Math"/>
                        </a:rPr>
                        <m:t> </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𝟒𝟐</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𝟑𝟑𝟔</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dirty="0" smtClean="0">
                  <a:solidFill>
                    <a:srgbClr val="C00000"/>
                  </a:solidFill>
                  <a:effectLst>
                    <a:outerShdw blurRad="38100" dist="38100" dir="2700000" algn="tl">
                      <a:srgbClr val="000000">
                        <a:alpha val="43137"/>
                      </a:srgbClr>
                    </a:outerShdw>
                  </a:effectLst>
                </a:endParaRPr>
              </a:p>
              <a:p>
                <a:pPr algn="ctr" rtl="0"/>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20552" y="2318012"/>
                <a:ext cx="2880320" cy="2472472"/>
              </a:xfrm>
              <a:prstGeom prst="rect">
                <a:avLst/>
              </a:prstGeom>
              <a:blipFill rotWithShape="1">
                <a:blip r:embed="rId3"/>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dirty="0"/>
                  <a:t> </a:t>
                </a:r>
                <a:r>
                  <a:rPr lang="en-US" b="1" dirty="0" smtClean="0"/>
                  <a:t>)</a:t>
                </a:r>
                <a:r>
                  <a:rPr lang="ar-EG" b="1" dirty="0" smtClean="0"/>
                  <a:t>49</a:t>
                </a:r>
                <a:r>
                  <a:rPr lang="ar-SA" b="1" dirty="0" smtClean="0"/>
                  <a:t>)</a:t>
                </a:r>
                <a:r>
                  <a:rPr lang="ar-EG" b="1" dirty="0"/>
                  <a:t>المتتالية التالية </a:t>
                </a:r>
                <a14:m>
                  <m:oMath xmlns:m="http://schemas.openxmlformats.org/officeDocument/2006/math">
                    <m:r>
                      <a:rPr lang="en-US" b="1">
                        <a:latin typeface="Cambria Math"/>
                      </a:rPr>
                      <m:t>(</m:t>
                    </m:r>
                  </m:oMath>
                </a14:m>
                <a:r>
                  <a:rPr lang="en-US" b="1" dirty="0"/>
                  <a:t>1 , </a:t>
                </a:r>
                <a14:m>
                  <m:oMath xmlns:m="http://schemas.openxmlformats.org/officeDocument/2006/math">
                    <m:f>
                      <m:fPr>
                        <m:ctrlPr>
                          <a:rPr lang="en-US" b="1" i="1">
                            <a:latin typeface="Cambria Math"/>
                          </a:rPr>
                        </m:ctrlPr>
                      </m:fPr>
                      <m:num>
                        <m:r>
                          <a:rPr lang="en-US" b="1" i="1">
                            <a:latin typeface="Cambria Math"/>
                          </a:rPr>
                          <m:t>𝟏</m:t>
                        </m:r>
                      </m:num>
                      <m:den>
                        <m:r>
                          <a:rPr lang="en-US" b="1" i="1">
                            <a:latin typeface="Cambria Math"/>
                          </a:rPr>
                          <m:t>𝟑</m:t>
                        </m:r>
                      </m:den>
                    </m:f>
                    <m:r>
                      <a:rPr lang="en-US" b="1">
                        <a:latin typeface="Cambria Math"/>
                      </a:rPr>
                      <m:t>,</m:t>
                    </m:r>
                    <m:r>
                      <a:rPr lang="en-US" b="1" i="1">
                        <a:latin typeface="Cambria Math"/>
                      </a:rPr>
                      <m:t>  </m:t>
                    </m:r>
                    <m:f>
                      <m:fPr>
                        <m:ctrlPr>
                          <a:rPr lang="en-US" b="1" i="1">
                            <a:latin typeface="Cambria Math"/>
                          </a:rPr>
                        </m:ctrlPr>
                      </m:fPr>
                      <m:num>
                        <m:r>
                          <a:rPr lang="en-US" b="1" i="1">
                            <a:latin typeface="Cambria Math"/>
                          </a:rPr>
                          <m:t>𝟏</m:t>
                        </m:r>
                      </m:num>
                      <m:den>
                        <m:r>
                          <a:rPr lang="en-US" b="1" i="1">
                            <a:latin typeface="Cambria Math"/>
                          </a:rPr>
                          <m:t>𝟗</m:t>
                        </m:r>
                      </m:den>
                    </m:f>
                    <m:r>
                      <a:rPr lang="en-US" b="1" i="1">
                        <a:latin typeface="Cambria Math"/>
                      </a:rPr>
                      <m:t> </m:t>
                    </m:r>
                    <m:r>
                      <a:rPr lang="en-US" b="1">
                        <a:latin typeface="Cambria Math"/>
                      </a:rPr>
                      <m:t>,</m:t>
                    </m:r>
                    <m:f>
                      <m:fPr>
                        <m:ctrlPr>
                          <a:rPr lang="en-US" b="1" i="1">
                            <a:latin typeface="Cambria Math"/>
                          </a:rPr>
                        </m:ctrlPr>
                      </m:fPr>
                      <m:num>
                        <m:r>
                          <a:rPr lang="en-US" b="1" i="1">
                            <a:latin typeface="Cambria Math"/>
                          </a:rPr>
                          <m:t>𝟏</m:t>
                        </m:r>
                      </m:num>
                      <m:den>
                        <m:r>
                          <a:rPr lang="en-US" b="1" i="1">
                            <a:latin typeface="Cambria Math"/>
                          </a:rPr>
                          <m:t>𝟐𝟕</m:t>
                        </m:r>
                      </m:den>
                    </m:f>
                    <m:r>
                      <a:rPr lang="en-US" b="1" i="1">
                        <a:latin typeface="Cambria Math"/>
                      </a:rPr>
                      <m:t> </m:t>
                    </m:r>
                    <m:r>
                      <a:rPr lang="en-US" b="1">
                        <a:latin typeface="Cambria Math"/>
                      </a:rPr>
                      <m:t>,</m:t>
                    </m:r>
                    <m:f>
                      <m:fPr>
                        <m:ctrlPr>
                          <a:rPr lang="en-US" b="1" i="1">
                            <a:latin typeface="Cambria Math"/>
                          </a:rPr>
                        </m:ctrlPr>
                      </m:fPr>
                      <m:num>
                        <m:r>
                          <a:rPr lang="en-US" b="1" i="1">
                            <a:latin typeface="Cambria Math"/>
                          </a:rPr>
                          <m:t>𝟏</m:t>
                        </m:r>
                      </m:num>
                      <m:den>
                        <m:r>
                          <a:rPr lang="en-US" b="1" i="1">
                            <a:latin typeface="Cambria Math"/>
                          </a:rPr>
                          <m:t>𝟖</m:t>
                        </m:r>
                      </m:den>
                    </m:f>
                    <m:r>
                      <a:rPr lang="en-US" b="1" i="1">
                        <a:latin typeface="Cambria Math"/>
                      </a:rPr>
                      <m:t>  </m:t>
                    </m:r>
                    <m:r>
                      <a:rPr lang="en-US" b="1">
                        <a:latin typeface="Cambria Math"/>
                      </a:rPr>
                      <m:t>,</m:t>
                    </m:r>
                    <m:r>
                      <a:rPr lang="en-US" b="1" i="1">
                        <a:latin typeface="Cambria Math"/>
                      </a:rPr>
                      <m:t> </m:t>
                    </m:r>
                    <m:r>
                      <a:rPr lang="en-US" b="1">
                        <a:latin typeface="Cambria Math"/>
                      </a:rPr>
                      <m:t>……)</m:t>
                    </m:r>
                  </m:oMath>
                </a14:m>
                <a:r>
                  <a:rPr lang="ar-SA" b="1" dirty="0"/>
                  <a:t>:-</a:t>
                </a:r>
                <a:endParaRPr lang="en-US" dirty="0"/>
              </a:p>
              <a:p>
                <a:pPr rtl="1"/>
                <a:r>
                  <a:rPr lang="ar-SA" dirty="0" smtClean="0"/>
                  <a:t>(</a:t>
                </a:r>
                <a:r>
                  <a:rPr lang="ar-EG" dirty="0" smtClean="0"/>
                  <a:t>أ</a:t>
                </a:r>
                <a:r>
                  <a:rPr lang="ar-SA" dirty="0" smtClean="0"/>
                  <a:t>)</a:t>
                </a:r>
                <a:r>
                  <a:rPr lang="ar-SA" dirty="0"/>
                  <a:t>	متتالية حسابيه أساسها  </a:t>
                </a:r>
                <a14:m>
                  <m:oMath xmlns:m="http://schemas.openxmlformats.org/officeDocument/2006/math">
                    <m:f>
                      <m:fPr>
                        <m:ctrlPr>
                          <a:rPr lang="en-US" i="1">
                            <a:latin typeface="Cambria Math"/>
                          </a:rPr>
                        </m:ctrlPr>
                      </m:fPr>
                      <m:num>
                        <m:r>
                          <a:rPr lang="en-US" i="1">
                            <a:latin typeface="Cambria Math"/>
                          </a:rPr>
                          <m:t>2</m:t>
                        </m:r>
                      </m:num>
                      <m:den>
                        <m:r>
                          <a:rPr lang="en-US" i="1">
                            <a:latin typeface="Cambria Math"/>
                          </a:rPr>
                          <m:t>3</m:t>
                        </m:r>
                      </m:den>
                    </m:f>
                  </m:oMath>
                </a14:m>
                <a:endParaRPr lang="en-US" dirty="0"/>
              </a:p>
              <a:p>
                <a:pPr rtl="1"/>
                <a:r>
                  <a:rPr lang="ar-SA" dirty="0" smtClean="0"/>
                  <a:t>(</a:t>
                </a:r>
                <a:r>
                  <a:rPr lang="ar-EG" dirty="0" smtClean="0"/>
                  <a:t>ب</a:t>
                </a:r>
                <a:r>
                  <a:rPr lang="ar-SA" dirty="0" smtClean="0"/>
                  <a:t>)</a:t>
                </a:r>
                <a:r>
                  <a:rPr lang="ar-SA" dirty="0"/>
                  <a:t>	متتالية هندسية أساسها  </a:t>
                </a:r>
                <a14:m>
                  <m:oMath xmlns:m="http://schemas.openxmlformats.org/officeDocument/2006/math">
                    <m:r>
                      <a:rPr lang="en-US" i="1">
                        <a:latin typeface="Cambria Math"/>
                      </a:rPr>
                      <m:t>−</m:t>
                    </m:r>
                    <m:f>
                      <m:fPr>
                        <m:ctrlPr>
                          <a:rPr lang="en-US" i="1">
                            <a:latin typeface="Cambria Math"/>
                          </a:rPr>
                        </m:ctrlPr>
                      </m:fPr>
                      <m:num>
                        <m:r>
                          <a:rPr lang="en-US" i="1">
                            <a:latin typeface="Cambria Math"/>
                          </a:rPr>
                          <m:t>1</m:t>
                        </m:r>
                      </m:num>
                      <m:den>
                        <m:r>
                          <a:rPr lang="en-US" i="1">
                            <a:latin typeface="Cambria Math"/>
                          </a:rPr>
                          <m:t>3</m:t>
                        </m:r>
                      </m:den>
                    </m:f>
                  </m:oMath>
                </a14:m>
                <a:endParaRPr lang="en-US" dirty="0" smtClean="0"/>
              </a:p>
              <a:p>
                <a:pPr rtl="1"/>
                <a:r>
                  <a:rPr lang="ar-SA" dirty="0" smtClean="0">
                    <a:solidFill>
                      <a:srgbClr val="C00000"/>
                    </a:solidFill>
                    <a:effectLst>
                      <a:outerShdw blurRad="38100" dist="38100" dir="2700000" algn="tl">
                        <a:srgbClr val="000000">
                          <a:alpha val="43137"/>
                        </a:srgbClr>
                      </a:outerShdw>
                    </a:effectLst>
                  </a:rPr>
                  <a:t>(</a:t>
                </a:r>
                <a:r>
                  <a:rPr lang="ar-EG" dirty="0" smtClean="0">
                    <a:solidFill>
                      <a:srgbClr val="C00000"/>
                    </a:solidFill>
                    <a:effectLst>
                      <a:outerShdw blurRad="38100" dist="38100" dir="2700000" algn="tl">
                        <a:srgbClr val="000000">
                          <a:alpha val="43137"/>
                        </a:srgbClr>
                      </a:outerShdw>
                    </a:effectLst>
                  </a:rPr>
                  <a:t>ج</a:t>
                </a:r>
                <a:r>
                  <a:rPr lang="ar-SA" dirty="0" smtClean="0">
                    <a:solidFill>
                      <a:srgbClr val="C00000"/>
                    </a:solidFill>
                    <a:effectLst>
                      <a:outerShdw blurRad="38100" dist="38100" dir="2700000" algn="tl">
                        <a:srgbClr val="000000">
                          <a:alpha val="43137"/>
                        </a:srgbClr>
                      </a:outerShdw>
                    </a:effectLst>
                  </a:rPr>
                  <a:t>)</a:t>
                </a:r>
                <a:r>
                  <a:rPr lang="ar-EG" dirty="0">
                    <a:solidFill>
                      <a:srgbClr val="C00000"/>
                    </a:solidFill>
                    <a:effectLst>
                      <a:outerShdw blurRad="38100" dist="38100" dir="2700000" algn="tl">
                        <a:srgbClr val="000000">
                          <a:alpha val="43137"/>
                        </a:srgbClr>
                      </a:outerShdw>
                    </a:effectLst>
                  </a:rPr>
                  <a:t>متتالية   هندسية أساسها </a:t>
                </a:r>
                <a14:m>
                  <m:oMath xmlns:m="http://schemas.openxmlformats.org/officeDocument/2006/math">
                    <m:f>
                      <m:fPr>
                        <m:ctrlPr>
                          <a:rPr lang="en-US" i="1">
                            <a:solidFill>
                              <a:srgbClr val="C00000"/>
                            </a:solidFill>
                            <a:effectLst>
                              <a:outerShdw blurRad="38100" dist="38100" dir="2700000" algn="tl">
                                <a:srgbClr val="000000">
                                  <a:alpha val="43137"/>
                                </a:srgbClr>
                              </a:outerShdw>
                            </a:effectLst>
                            <a:latin typeface="Cambria Math"/>
                          </a:rPr>
                        </m:ctrlPr>
                      </m:fPr>
                      <m:num>
                        <m:r>
                          <a:rPr lang="en-US" i="1">
                            <a:solidFill>
                              <a:srgbClr val="C00000"/>
                            </a:solidFill>
                            <a:effectLst>
                              <a:outerShdw blurRad="38100" dist="38100" dir="2700000" algn="tl">
                                <a:srgbClr val="000000">
                                  <a:alpha val="43137"/>
                                </a:srgbClr>
                              </a:outerShdw>
                            </a:effectLst>
                            <a:latin typeface="Cambria Math"/>
                          </a:rPr>
                          <m:t>1</m:t>
                        </m:r>
                      </m:num>
                      <m:den>
                        <m:r>
                          <a:rPr lang="en-US" i="1">
                            <a:solidFill>
                              <a:srgbClr val="C00000"/>
                            </a:solidFill>
                            <a:effectLst>
                              <a:outerShdw blurRad="38100" dist="38100" dir="2700000" algn="tl">
                                <a:srgbClr val="000000">
                                  <a:alpha val="43137"/>
                                </a:srgbClr>
                              </a:outerShdw>
                            </a:effectLst>
                            <a:latin typeface="Cambria Math"/>
                          </a:rPr>
                          <m:t>3</m:t>
                        </m:r>
                      </m:den>
                    </m:f>
                  </m:oMath>
                </a14:m>
                <a:endParaRPr lang="en-US" dirty="0" smtClean="0"/>
              </a:p>
              <a:p>
                <a:pPr rtl="1"/>
                <a:r>
                  <a:rPr lang="ar-SA" dirty="0" smtClean="0"/>
                  <a:t>(</a:t>
                </a:r>
                <a:r>
                  <a:rPr lang="ar-SA" dirty="0"/>
                  <a:t>د)	لا شيء مما سبق</a:t>
                </a:r>
                <a:endParaRPr lang="en-US" dirty="0"/>
              </a:p>
              <a:p>
                <a:pPr rtl="1"/>
                <a:r>
                  <a:rPr lang="ar-SA" dirty="0"/>
                  <a:t> </a:t>
                </a:r>
                <a:endParaRPr lang="en-US" dirty="0"/>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2189" b="-2695"/>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1496616" y="2348880"/>
                <a:ext cx="2376264" cy="3158622"/>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f>
                        <m:fPr>
                          <m:ctrlPr>
                            <a:rPr lang="en-US" b="1" i="1" smtClean="0">
                              <a:solidFill>
                                <a:srgbClr val="C00000"/>
                              </a:solidFill>
                              <a:effectLst>
                                <a:outerShdw blurRad="38100" dist="38100" dir="2700000" algn="tl">
                                  <a:srgbClr val="000000">
                                    <a:alpha val="43137"/>
                                  </a:srgbClr>
                                </a:outerShdw>
                              </a:effectLst>
                              <a:latin typeface="Cambria Math"/>
                            </a:rPr>
                          </m:ctrlPr>
                        </m:fPr>
                        <m:num>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𝟑</m:t>
                              </m:r>
                            </m:den>
                          </m:f>
                        </m:num>
                        <m:den>
                          <m:r>
                            <a:rPr lang="en-US" b="1" i="1" smtClean="0">
                              <a:solidFill>
                                <a:srgbClr val="C00000"/>
                              </a:solidFill>
                              <a:effectLst>
                                <a:outerShdw blurRad="38100" dist="38100" dir="2700000" algn="tl">
                                  <a:srgbClr val="000000">
                                    <a:alpha val="43137"/>
                                  </a:srgbClr>
                                </a:outerShdw>
                              </a:effectLst>
                              <a:latin typeface="Cambria Math"/>
                            </a:rPr>
                            <m:t>𝟏</m:t>
                          </m:r>
                        </m:den>
                      </m:f>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𝟑</m:t>
                          </m:r>
                        </m:den>
                      </m:f>
                    </m:oMath>
                  </m:oMathPara>
                </a14:m>
                <a:endParaRPr lang="en-US" b="1" dirty="0" smtClean="0">
                  <a:solidFill>
                    <a:srgbClr val="C00000"/>
                  </a:solidFill>
                  <a:effectLst>
                    <a:outerShdw blurRad="38100" dist="38100" dir="2700000" algn="tl">
                      <a:srgbClr val="000000">
                        <a:alpha val="43137"/>
                      </a:srgbClr>
                    </a:outerShdw>
                  </a:effectLst>
                </a:endParaRPr>
              </a:p>
              <a:p>
                <a:pPr algn="ctr" rtl="0"/>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f>
                        <m:fPr>
                          <m:ctrlPr>
                            <a:rPr lang="en-US" b="1" i="1" smtClean="0">
                              <a:solidFill>
                                <a:srgbClr val="C00000"/>
                              </a:solidFill>
                              <a:effectLst>
                                <a:outerShdw blurRad="38100" dist="38100" dir="2700000" algn="tl">
                                  <a:srgbClr val="000000">
                                    <a:alpha val="43137"/>
                                  </a:srgbClr>
                                </a:outerShdw>
                              </a:effectLst>
                              <a:latin typeface="Cambria Math"/>
                            </a:rPr>
                          </m:ctrlPr>
                        </m:fPr>
                        <m:num>
                          <m:f>
                            <m:fPr>
                              <m:ctrlPr>
                                <a:rPr lang="en-US" b="1" i="1" smtClean="0">
                                  <a:solidFill>
                                    <a:srgbClr val="C00000"/>
                                  </a:solidFill>
                                  <a:effectLst>
                                    <a:outerShdw blurRad="38100" dist="38100" dir="2700000" algn="tl">
                                      <a:srgbClr val="000000">
                                        <a:alpha val="43137"/>
                                      </a:srgbClr>
                                    </a:outerShdw>
                                  </a:effectLst>
                                  <a:latin typeface="Cambria Math"/>
                                </a:rPr>
                              </m:ctrlPr>
                            </m:fPr>
                            <m:num>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𝟗</m:t>
                                  </m:r>
                                </m:den>
                              </m:f>
                            </m:num>
                            <m:den>
                              <m:r>
                                <a:rPr lang="en-US" b="1" i="1" smtClean="0">
                                  <a:solidFill>
                                    <a:srgbClr val="C00000"/>
                                  </a:solidFill>
                                  <a:effectLst>
                                    <a:outerShdw blurRad="38100" dist="38100" dir="2700000" algn="tl">
                                      <a:srgbClr val="000000">
                                        <a:alpha val="43137"/>
                                      </a:srgbClr>
                                    </a:outerShdw>
                                  </a:effectLst>
                                  <a:latin typeface="Cambria Math"/>
                                </a:rPr>
                                <m:t>𝟏</m:t>
                              </m:r>
                            </m:den>
                          </m:f>
                        </m:num>
                        <m:den>
                          <m:r>
                            <a:rPr lang="en-US" b="1" i="1" smtClean="0">
                              <a:solidFill>
                                <a:srgbClr val="C00000"/>
                              </a:solidFill>
                              <a:effectLst>
                                <a:outerShdw blurRad="38100" dist="38100" dir="2700000" algn="tl">
                                  <a:srgbClr val="000000">
                                    <a:alpha val="43137"/>
                                  </a:srgbClr>
                                </a:outerShdw>
                              </a:effectLst>
                              <a:latin typeface="Cambria Math"/>
                            </a:rPr>
                            <m:t>𝟑</m:t>
                          </m:r>
                        </m:den>
                      </m:f>
                      <m:r>
                        <a:rPr lang="en-US" b="1" i="1">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𝟑</m:t>
                          </m:r>
                        </m:num>
                        <m:den>
                          <m:r>
                            <a:rPr lang="en-US" b="1" i="1" smtClean="0">
                              <a:solidFill>
                                <a:srgbClr val="C00000"/>
                              </a:solidFill>
                              <a:effectLst>
                                <a:outerShdw blurRad="38100" dist="38100" dir="2700000" algn="tl">
                                  <a:srgbClr val="000000">
                                    <a:alpha val="43137"/>
                                  </a:srgbClr>
                                </a:outerShdw>
                              </a:effectLst>
                              <a:latin typeface="Cambria Math"/>
                            </a:rPr>
                            <m:t>𝟗</m:t>
                          </m:r>
                        </m:den>
                      </m:f>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𝟑</m:t>
                          </m:r>
                        </m:den>
                      </m:f>
                    </m:oMath>
                  </m:oMathPara>
                </a14:m>
                <a:endParaRPr lang="en-US" b="1" dirty="0" smtClean="0">
                  <a:solidFill>
                    <a:srgbClr val="C00000"/>
                  </a:solidFill>
                  <a:effectLst>
                    <a:outerShdw blurRad="38100" dist="38100" dir="2700000" algn="tl">
                      <a:srgbClr val="000000">
                        <a:alpha val="43137"/>
                      </a:srgbClr>
                    </a:outerShdw>
                  </a:effectLst>
                </a:endParaRPr>
              </a:p>
              <a:p>
                <a:pPr algn="ctr" rtl="0"/>
                <a:endParaRPr lang="en-US" b="1" dirty="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f>
                        <m:fPr>
                          <m:ctrlPr>
                            <a:rPr lang="en-US" b="1" i="1" smtClean="0">
                              <a:solidFill>
                                <a:srgbClr val="C00000"/>
                              </a:solidFill>
                              <a:effectLst>
                                <a:outerShdw blurRad="38100" dist="38100" dir="2700000" algn="tl">
                                  <a:srgbClr val="000000">
                                    <a:alpha val="43137"/>
                                  </a:srgbClr>
                                </a:outerShdw>
                              </a:effectLst>
                              <a:latin typeface="Cambria Math"/>
                            </a:rPr>
                          </m:ctrlPr>
                        </m:fPr>
                        <m:num>
                          <m:f>
                            <m:fPr>
                              <m:ctrlPr>
                                <a:rPr lang="en-US" b="1" i="1" smtClean="0">
                                  <a:solidFill>
                                    <a:srgbClr val="C00000"/>
                                  </a:solidFill>
                                  <a:effectLst>
                                    <a:outerShdw blurRad="38100" dist="38100" dir="2700000" algn="tl">
                                      <a:srgbClr val="000000">
                                        <a:alpha val="43137"/>
                                      </a:srgbClr>
                                    </a:outerShdw>
                                  </a:effectLst>
                                  <a:latin typeface="Cambria Math"/>
                                </a:rPr>
                              </m:ctrlPr>
                            </m:fPr>
                            <m:num>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𝟐𝟕</m:t>
                                  </m:r>
                                </m:den>
                              </m:f>
                            </m:num>
                            <m:den>
                              <m:r>
                                <a:rPr lang="en-US" b="1" i="1" smtClean="0">
                                  <a:solidFill>
                                    <a:srgbClr val="C00000"/>
                                  </a:solidFill>
                                  <a:effectLst>
                                    <a:outerShdw blurRad="38100" dist="38100" dir="2700000" algn="tl">
                                      <a:srgbClr val="000000">
                                        <a:alpha val="43137"/>
                                      </a:srgbClr>
                                    </a:outerShdw>
                                  </a:effectLst>
                                  <a:latin typeface="Cambria Math"/>
                                </a:rPr>
                                <m:t>𝟏</m:t>
                              </m:r>
                            </m:den>
                          </m:f>
                        </m:num>
                        <m:den>
                          <m:r>
                            <a:rPr lang="en-US" b="1" i="1" smtClean="0">
                              <a:solidFill>
                                <a:srgbClr val="C00000"/>
                              </a:solidFill>
                              <a:effectLst>
                                <a:outerShdw blurRad="38100" dist="38100" dir="2700000" algn="tl">
                                  <a:srgbClr val="000000">
                                    <a:alpha val="43137"/>
                                  </a:srgbClr>
                                </a:outerShdw>
                              </a:effectLst>
                              <a:latin typeface="Cambria Math"/>
                            </a:rPr>
                            <m:t>𝟗</m:t>
                          </m:r>
                        </m:den>
                      </m:f>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𝟗</m:t>
                          </m:r>
                        </m:num>
                        <m:den>
                          <m:r>
                            <a:rPr lang="en-US" b="1" i="1" smtClean="0">
                              <a:solidFill>
                                <a:srgbClr val="C00000"/>
                              </a:solidFill>
                              <a:effectLst>
                                <a:outerShdw blurRad="38100" dist="38100" dir="2700000" algn="tl">
                                  <a:srgbClr val="000000">
                                    <a:alpha val="43137"/>
                                  </a:srgbClr>
                                </a:outerShdw>
                              </a:effectLst>
                              <a:latin typeface="Cambria Math"/>
                            </a:rPr>
                            <m:t>𝟐𝟕</m:t>
                          </m:r>
                        </m:den>
                      </m:f>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m:t>
                          </m:r>
                        </m:num>
                        <m:den>
                          <m:r>
                            <a:rPr lang="en-US" b="1" i="1" smtClean="0">
                              <a:solidFill>
                                <a:srgbClr val="C00000"/>
                              </a:solidFill>
                              <a:effectLst>
                                <a:outerShdw blurRad="38100" dist="38100" dir="2700000" algn="tl">
                                  <a:srgbClr val="000000">
                                    <a:alpha val="43137"/>
                                  </a:srgbClr>
                                </a:outerShdw>
                              </a:effectLst>
                              <a:latin typeface="Cambria Math"/>
                            </a:rPr>
                            <m:t>𝟑</m:t>
                          </m:r>
                        </m:den>
                      </m:f>
                    </m:oMath>
                  </m:oMathPara>
                </a14:m>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496616" y="2348880"/>
                <a:ext cx="2376264" cy="3158622"/>
              </a:xfrm>
              <a:prstGeom prst="rect">
                <a:avLst/>
              </a:prstGeom>
              <a:blipFill rotWithShape="1">
                <a:blip r:embed="rId4"/>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4106131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dirty="0"/>
                  <a:t> </a:t>
                </a:r>
                <a:r>
                  <a:rPr lang="en-US" b="1" dirty="0" smtClean="0"/>
                  <a:t>)</a:t>
                </a:r>
                <a:r>
                  <a:rPr lang="ar-EG" b="1" dirty="0" smtClean="0"/>
                  <a:t>50</a:t>
                </a:r>
                <a:r>
                  <a:rPr lang="ar-SA" b="1" dirty="0" smtClean="0"/>
                  <a:t>)</a:t>
                </a:r>
                <a:r>
                  <a:rPr lang="ar-EG" b="1" dirty="0"/>
                  <a:t>متتالية هندسية حدها الأول (</a:t>
                </a:r>
                <a:r>
                  <a:rPr lang="en-US" b="1" dirty="0"/>
                  <a:t>2</a:t>
                </a:r>
                <a:r>
                  <a:rPr lang="ar-EG" b="1" dirty="0"/>
                  <a:t>) و اساسها (</a:t>
                </a:r>
                <a:r>
                  <a:rPr lang="en-US" b="1" dirty="0"/>
                  <a:t>3</a:t>
                </a:r>
                <a:r>
                  <a:rPr lang="ar-EG" b="1" dirty="0"/>
                  <a:t>) أوجد حدها العام :-</a:t>
                </a:r>
                <a:endParaRPr lang="en-US" dirty="0"/>
              </a:p>
              <a:p>
                <a:pPr rtl="1"/>
                <a:r>
                  <a:rPr lang="ar-SA" dirty="0"/>
                  <a:t>		(أ)	</a:t>
                </a:r>
                <a14:m>
                  <m:oMath xmlns:m="http://schemas.openxmlformats.org/officeDocument/2006/math">
                    <m:sSub>
                      <m:sSubPr>
                        <m:ctrlPr>
                          <a:rPr lang="en-US" i="1">
                            <a:latin typeface="Cambria Math"/>
                          </a:rPr>
                        </m:ctrlPr>
                      </m:sSubPr>
                      <m:e>
                        <m:r>
                          <a:rPr lang="en-US" i="1">
                            <a:latin typeface="Cambria Math"/>
                          </a:rPr>
                          <m:t>𝑎</m:t>
                        </m:r>
                      </m:e>
                      <m:sub>
                        <m:r>
                          <a:rPr lang="en-US" i="1">
                            <a:latin typeface="Cambria Math"/>
                          </a:rPr>
                          <m:t>𝑛</m:t>
                        </m:r>
                      </m:sub>
                    </m:sSub>
                    <m:r>
                      <a:rPr lang="en-US" i="1">
                        <a:latin typeface="Cambria Math"/>
                      </a:rPr>
                      <m:t>=</m:t>
                    </m:r>
                    <m:r>
                      <a:rPr lang="en-US" i="1">
                        <a:latin typeface="Cambria Math"/>
                      </a:rPr>
                      <m:t>3</m:t>
                    </m:r>
                    <m:r>
                      <a:rPr lang="en-US" i="1">
                        <a:latin typeface="Cambria Math"/>
                      </a:rPr>
                      <m:t>. </m:t>
                    </m:r>
                    <m:sSup>
                      <m:sSupPr>
                        <m:ctrlPr>
                          <a:rPr lang="en-US" i="1">
                            <a:latin typeface="Cambria Math"/>
                          </a:rPr>
                        </m:ctrlPr>
                      </m:sSupPr>
                      <m:e>
                        <m:r>
                          <a:rPr lang="en-US" i="1">
                            <a:latin typeface="Cambria Math"/>
                          </a:rPr>
                          <m:t>2</m:t>
                        </m:r>
                      </m:e>
                      <m:sup>
                        <m:r>
                          <a:rPr lang="en-US" i="1">
                            <a:latin typeface="Cambria Math"/>
                          </a:rPr>
                          <m:t>𝑛</m:t>
                        </m:r>
                        <m:r>
                          <a:rPr lang="en-US" i="1">
                            <a:latin typeface="Cambria Math"/>
                          </a:rPr>
                          <m:t>−</m:t>
                        </m:r>
                        <m:r>
                          <a:rPr lang="en-US" i="1">
                            <a:latin typeface="Cambria Math"/>
                          </a:rPr>
                          <m:t>1</m:t>
                        </m:r>
                      </m:sup>
                    </m:sSup>
                  </m:oMath>
                </a14:m>
                <a:endParaRPr lang="en-US" dirty="0"/>
              </a:p>
              <a:p>
                <a:pPr rtl="1"/>
                <a:r>
                  <a:rPr lang="ar-SA" dirty="0" smtClean="0">
                    <a:solidFill>
                      <a:srgbClr val="C00000"/>
                    </a:solidFill>
                    <a:effectLst>
                      <a:outerShdw blurRad="38100" dist="38100" dir="2700000" algn="tl">
                        <a:srgbClr val="000000">
                          <a:alpha val="43137"/>
                        </a:srgbClr>
                      </a:outerShdw>
                    </a:effectLst>
                  </a:rPr>
                  <a:t>		(ب)	</a:t>
                </a:r>
                <a14:m>
                  <m:oMath xmlns:m="http://schemas.openxmlformats.org/officeDocument/2006/math">
                    <m:sSub>
                      <m:sSubPr>
                        <m:ctrlPr>
                          <a:rPr lang="en-US" i="1">
                            <a:solidFill>
                              <a:srgbClr val="C00000"/>
                            </a:solidFill>
                            <a:effectLst>
                              <a:outerShdw blurRad="38100" dist="38100" dir="2700000" algn="tl">
                                <a:srgbClr val="000000">
                                  <a:alpha val="43137"/>
                                </a:srgbClr>
                              </a:outerShdw>
                            </a:effectLst>
                            <a:latin typeface="Cambria Math"/>
                          </a:rPr>
                        </m:ctrlPr>
                      </m:sSubPr>
                      <m:e>
                        <m:r>
                          <a:rPr lang="en-US" i="1">
                            <a:solidFill>
                              <a:srgbClr val="C00000"/>
                            </a:solidFill>
                            <a:effectLst>
                              <a:outerShdw blurRad="38100" dist="38100" dir="2700000" algn="tl">
                                <a:srgbClr val="000000">
                                  <a:alpha val="43137"/>
                                </a:srgbClr>
                              </a:outerShdw>
                            </a:effectLst>
                            <a:latin typeface="Cambria Math"/>
                          </a:rPr>
                          <m:t>𝑎</m:t>
                        </m:r>
                      </m:e>
                      <m:sub>
                        <m:r>
                          <a:rPr lang="en-US" i="1">
                            <a:solidFill>
                              <a:srgbClr val="C00000"/>
                            </a:solidFill>
                            <a:effectLst>
                              <a:outerShdw blurRad="38100" dist="38100" dir="2700000" algn="tl">
                                <a:srgbClr val="000000">
                                  <a:alpha val="43137"/>
                                </a:srgbClr>
                              </a:outerShdw>
                            </a:effectLst>
                            <a:latin typeface="Cambria Math"/>
                          </a:rPr>
                          <m:t>𝑛</m:t>
                        </m:r>
                      </m:sub>
                    </m:sSub>
                    <m:r>
                      <a:rPr lang="en-US" i="1">
                        <a:solidFill>
                          <a:srgbClr val="C00000"/>
                        </a:solidFill>
                        <a:effectLst>
                          <a:outerShdw blurRad="38100" dist="38100" dir="2700000" algn="tl">
                            <a:srgbClr val="000000">
                              <a:alpha val="43137"/>
                            </a:srgbClr>
                          </a:outerShdw>
                        </a:effectLst>
                        <a:latin typeface="Cambria Math"/>
                      </a:rPr>
                      <m:t>=</m:t>
                    </m:r>
                    <m:r>
                      <a:rPr lang="en-US" i="1">
                        <a:solidFill>
                          <a:srgbClr val="C00000"/>
                        </a:solidFill>
                        <a:effectLst>
                          <a:outerShdw blurRad="38100" dist="38100" dir="2700000" algn="tl">
                            <a:srgbClr val="000000">
                              <a:alpha val="43137"/>
                            </a:srgbClr>
                          </a:outerShdw>
                        </a:effectLst>
                        <a:latin typeface="Cambria Math"/>
                      </a:rPr>
                      <m:t>2</m:t>
                    </m:r>
                    <m:r>
                      <a:rPr lang="en-US" i="1">
                        <a:solidFill>
                          <a:srgbClr val="C00000"/>
                        </a:solidFill>
                        <a:effectLst>
                          <a:outerShdw blurRad="38100" dist="38100" dir="2700000" algn="tl">
                            <a:srgbClr val="000000">
                              <a:alpha val="43137"/>
                            </a:srgbClr>
                          </a:outerShdw>
                        </a:effectLst>
                        <a:latin typeface="Cambria Math"/>
                      </a:rPr>
                      <m:t>. </m:t>
                    </m:r>
                    <m:sSup>
                      <m:sSupPr>
                        <m:ctrlPr>
                          <a:rPr lang="en-US" i="1">
                            <a:solidFill>
                              <a:srgbClr val="C00000"/>
                            </a:solidFill>
                            <a:effectLst>
                              <a:outerShdw blurRad="38100" dist="38100" dir="2700000" algn="tl">
                                <a:srgbClr val="000000">
                                  <a:alpha val="43137"/>
                                </a:srgbClr>
                              </a:outerShdw>
                            </a:effectLst>
                            <a:latin typeface="Cambria Math"/>
                          </a:rPr>
                        </m:ctrlPr>
                      </m:sSupPr>
                      <m:e>
                        <m:r>
                          <a:rPr lang="en-US" i="1">
                            <a:solidFill>
                              <a:srgbClr val="C00000"/>
                            </a:solidFill>
                            <a:effectLst>
                              <a:outerShdw blurRad="38100" dist="38100" dir="2700000" algn="tl">
                                <a:srgbClr val="000000">
                                  <a:alpha val="43137"/>
                                </a:srgbClr>
                              </a:outerShdw>
                            </a:effectLst>
                            <a:latin typeface="Cambria Math"/>
                          </a:rPr>
                          <m:t>3</m:t>
                        </m:r>
                      </m:e>
                      <m:sup>
                        <m:r>
                          <a:rPr lang="en-US" i="1">
                            <a:solidFill>
                              <a:srgbClr val="C00000"/>
                            </a:solidFill>
                            <a:effectLst>
                              <a:outerShdw blurRad="38100" dist="38100" dir="2700000" algn="tl">
                                <a:srgbClr val="000000">
                                  <a:alpha val="43137"/>
                                </a:srgbClr>
                              </a:outerShdw>
                            </a:effectLst>
                            <a:latin typeface="Cambria Math"/>
                          </a:rPr>
                          <m:t>𝑛</m:t>
                        </m:r>
                        <m:r>
                          <a:rPr lang="en-US" i="1">
                            <a:solidFill>
                              <a:srgbClr val="C00000"/>
                            </a:solidFill>
                            <a:effectLst>
                              <a:outerShdw blurRad="38100" dist="38100" dir="2700000" algn="tl">
                                <a:srgbClr val="000000">
                                  <a:alpha val="43137"/>
                                </a:srgbClr>
                              </a:outerShdw>
                            </a:effectLst>
                            <a:latin typeface="Cambria Math"/>
                          </a:rPr>
                          <m:t>−</m:t>
                        </m:r>
                        <m:r>
                          <a:rPr lang="en-US" i="1">
                            <a:solidFill>
                              <a:srgbClr val="C00000"/>
                            </a:solidFill>
                            <a:effectLst>
                              <a:outerShdw blurRad="38100" dist="38100" dir="2700000" algn="tl">
                                <a:srgbClr val="000000">
                                  <a:alpha val="43137"/>
                                </a:srgbClr>
                              </a:outerShdw>
                            </a:effectLst>
                            <a:latin typeface="Cambria Math"/>
                          </a:rPr>
                          <m:t>1</m:t>
                        </m:r>
                      </m:sup>
                    </m:sSup>
                  </m:oMath>
                </a14:m>
                <a:endParaRPr lang="en-US" dirty="0">
                  <a:solidFill>
                    <a:srgbClr val="C00000"/>
                  </a:solidFill>
                  <a:effectLst>
                    <a:outerShdw blurRad="38100" dist="38100" dir="2700000" algn="tl">
                      <a:srgbClr val="000000">
                        <a:alpha val="43137"/>
                      </a:srgbClr>
                    </a:outerShdw>
                  </a:effectLst>
                </a:endParaRPr>
              </a:p>
              <a:p>
                <a:pPr rtl="1"/>
                <a:r>
                  <a:rPr lang="ar-SA" dirty="0"/>
                  <a:t>		(ج)	</a:t>
                </a:r>
                <a14:m>
                  <m:oMath xmlns:m="http://schemas.openxmlformats.org/officeDocument/2006/math">
                    <m:sSub>
                      <m:sSubPr>
                        <m:ctrlPr>
                          <a:rPr lang="en-US" i="1">
                            <a:latin typeface="Cambria Math"/>
                          </a:rPr>
                        </m:ctrlPr>
                      </m:sSubPr>
                      <m:e>
                        <m:r>
                          <a:rPr lang="en-US" i="1">
                            <a:latin typeface="Cambria Math"/>
                          </a:rPr>
                          <m:t>𝑎</m:t>
                        </m:r>
                      </m:e>
                      <m:sub>
                        <m:r>
                          <a:rPr lang="en-US" i="1">
                            <a:latin typeface="Cambria Math"/>
                          </a:rPr>
                          <m:t>𝑛</m:t>
                        </m:r>
                      </m:sub>
                    </m:sSub>
                    <m:r>
                      <a:rPr lang="en-US" i="1">
                        <a:latin typeface="Cambria Math"/>
                      </a:rPr>
                      <m:t>=</m:t>
                    </m:r>
                    <m:r>
                      <a:rPr lang="en-US" i="1">
                        <a:latin typeface="Cambria Math"/>
                      </a:rPr>
                      <m:t>2</m:t>
                    </m:r>
                    <m:r>
                      <a:rPr lang="en-US" i="1">
                        <a:latin typeface="Cambria Math"/>
                      </a:rPr>
                      <m:t>. </m:t>
                    </m:r>
                    <m:sSup>
                      <m:sSupPr>
                        <m:ctrlPr>
                          <a:rPr lang="en-US" i="1">
                            <a:latin typeface="Cambria Math"/>
                          </a:rPr>
                        </m:ctrlPr>
                      </m:sSupPr>
                      <m:e>
                        <m:r>
                          <a:rPr lang="en-US" i="1">
                            <a:latin typeface="Cambria Math"/>
                          </a:rPr>
                          <m:t>𝑛</m:t>
                        </m:r>
                      </m:e>
                      <m:sup>
                        <m:r>
                          <a:rPr lang="en-US" i="1">
                            <a:latin typeface="Cambria Math"/>
                          </a:rPr>
                          <m:t>3</m:t>
                        </m:r>
                        <m:r>
                          <a:rPr lang="en-US" i="1">
                            <a:latin typeface="Cambria Math"/>
                          </a:rPr>
                          <m:t>−</m:t>
                        </m:r>
                        <m:r>
                          <a:rPr lang="en-US" i="1">
                            <a:latin typeface="Cambria Math"/>
                          </a:rPr>
                          <m:t>1</m:t>
                        </m:r>
                      </m:sup>
                    </m:sSup>
                  </m:oMath>
                </a14:m>
                <a:endParaRPr lang="en-US" dirty="0"/>
              </a:p>
              <a:p>
                <a:pPr rtl="1"/>
                <a:r>
                  <a:rPr lang="ar-SA" dirty="0"/>
                  <a:t>(د)	لا شيء مما سبق</a:t>
                </a:r>
                <a:endParaRPr lang="en-US" dirty="0"/>
              </a:p>
              <a:p>
                <a:pPr rtl="1"/>
                <a:r>
                  <a:rPr lang="ar-SA" dirty="0"/>
                  <a:t> </a:t>
                </a:r>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2022" r="-1778"/>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920552" y="2318012"/>
                <a:ext cx="2880320" cy="1489767"/>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r>
                        <a:rPr lang="ar-EG" b="1" i="1" smtClean="0">
                          <a:solidFill>
                            <a:srgbClr val="C00000"/>
                          </a:solidFill>
                          <a:effectLst>
                            <a:outerShdw blurRad="38100" dist="38100" dir="2700000" algn="tl">
                              <a:srgbClr val="000000">
                                <a:alpha val="43137"/>
                              </a:srgbClr>
                            </a:outerShdw>
                          </a:effectLst>
                          <a:latin typeface="Cambria Math"/>
                        </a:rPr>
                        <m:t>𝟐</m:t>
                      </m:r>
                    </m:oMath>
                  </m:oMathPara>
                </a14:m>
                <a:endParaRPr lang="en-US" b="1" dirty="0" smtClean="0">
                  <a:solidFill>
                    <a:srgbClr val="C00000"/>
                  </a:solidFill>
                  <a:effectLst>
                    <a:outerShdw blurRad="38100" dist="38100" dir="2700000" algn="tl">
                      <a:srgbClr val="000000">
                        <a:alpha val="43137"/>
                      </a:srgbClr>
                    </a:outerShdw>
                  </a:effectLst>
                </a:endParaRPr>
              </a:p>
              <a:p>
                <a:pPr algn="ctr" rtl="0"/>
                <a:r>
                  <a:rPr lang="en-US" b="1" dirty="0" smtClean="0">
                    <a:solidFill>
                      <a:srgbClr val="C00000"/>
                    </a:solidFill>
                    <a:effectLst>
                      <a:outerShdw blurRad="38100" dist="38100" dir="2700000" algn="tl">
                        <a:srgbClr val="000000">
                          <a:alpha val="43137"/>
                        </a:srgbClr>
                      </a:outerShdw>
                    </a:effectLst>
                  </a:rPr>
                  <a:t>r = 3</a:t>
                </a:r>
              </a:p>
              <a:p>
                <a:pPr algn="ctr"/>
                <a:r>
                  <a:rPr lang="ar-EG" b="1" dirty="0" smtClean="0">
                    <a:solidFill>
                      <a:srgbClr val="C00000"/>
                    </a:solidFill>
                    <a:effectLst>
                      <a:outerShdw blurRad="38100" dist="38100" dir="2700000" algn="tl">
                        <a:srgbClr val="000000">
                          <a:alpha val="43137"/>
                        </a:srgbClr>
                      </a:outerShdw>
                    </a:effectLst>
                  </a:rPr>
                  <a:t>الحد العام =</a:t>
                </a: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sSup>
                        <m:sSupPr>
                          <m:ctrlPr>
                            <a:rPr lang="en-US" b="1" i="1" smtClean="0">
                              <a:solidFill>
                                <a:srgbClr val="C00000"/>
                              </a:solidFill>
                              <a:effectLst>
                                <a:outerShdw blurRad="38100" dist="38100" dir="2700000" algn="tl">
                                  <a:srgbClr val="000000">
                                    <a:alpha val="43137"/>
                                  </a:srgbClr>
                                </a:outerShdw>
                              </a:effectLst>
                              <a:latin typeface="Cambria Math"/>
                            </a:rPr>
                          </m:ctrlPr>
                        </m:sSupPr>
                        <m:e>
                          <m:r>
                            <a:rPr lang="en-US" b="1" i="1" smtClean="0">
                              <a:solidFill>
                                <a:srgbClr val="C00000"/>
                              </a:solidFill>
                              <a:effectLst>
                                <a:outerShdw blurRad="38100" dist="38100" dir="2700000" algn="tl">
                                  <a:srgbClr val="000000">
                                    <a:alpha val="43137"/>
                                  </a:srgbClr>
                                </a:outerShdw>
                              </a:effectLst>
                              <a:latin typeface="Cambria Math"/>
                            </a:rPr>
                            <m:t>𝒓</m:t>
                          </m:r>
                        </m:e>
                        <m:sup>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sup>
                      </m:sSup>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rPr>
                          </m:ctrlPr>
                        </m:sSubPr>
                        <m:e>
                          <m:r>
                            <a:rPr lang="en-US" b="1" i="1">
                              <a:solidFill>
                                <a:srgbClr val="C00000"/>
                              </a:solidFill>
                              <a:effectLst>
                                <a:outerShdw blurRad="38100" dist="38100" dir="2700000" algn="tl">
                                  <a:srgbClr val="000000">
                                    <a:alpha val="43137"/>
                                  </a:srgbClr>
                                </a:outerShdw>
                              </a:effectLst>
                              <a:latin typeface="Cambria Math"/>
                            </a:rPr>
                            <m:t>𝒂</m:t>
                          </m:r>
                        </m:e>
                        <m:sub>
                          <m:r>
                            <a:rPr lang="en-US" b="1" i="1">
                              <a:solidFill>
                                <a:srgbClr val="C00000"/>
                              </a:solidFill>
                              <a:effectLst>
                                <a:outerShdw blurRad="38100" dist="38100" dir="2700000" algn="tl">
                                  <a:srgbClr val="000000">
                                    <a:alpha val="43137"/>
                                  </a:srgbClr>
                                </a:outerShdw>
                              </a:effectLst>
                              <a:latin typeface="Cambria Math"/>
                            </a:rPr>
                            <m:t>𝒏</m:t>
                          </m:r>
                        </m:sub>
                      </m:sSub>
                      <m:r>
                        <a:rPr lang="en-US" b="1" i="1">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𝟐</m:t>
                      </m:r>
                      <m:r>
                        <a:rPr lang="en-US" b="1" i="1" smtClean="0">
                          <a:solidFill>
                            <a:srgbClr val="C00000"/>
                          </a:solidFill>
                          <a:effectLst>
                            <a:outerShdw blurRad="38100" dist="38100" dir="2700000" algn="tl">
                              <a:srgbClr val="000000">
                                <a:alpha val="43137"/>
                              </a:srgbClr>
                            </a:outerShdw>
                          </a:effectLst>
                          <a:latin typeface="Cambria Math"/>
                        </a:rPr>
                        <m:t> . </m:t>
                      </m:r>
                      <m:sSup>
                        <m:sSupPr>
                          <m:ctrlPr>
                            <a:rPr lang="en-US" b="1" i="1" smtClean="0">
                              <a:solidFill>
                                <a:srgbClr val="C00000"/>
                              </a:solidFill>
                              <a:effectLst>
                                <a:outerShdw blurRad="38100" dist="38100" dir="2700000" algn="tl">
                                  <a:srgbClr val="000000">
                                    <a:alpha val="43137"/>
                                  </a:srgbClr>
                                </a:outerShdw>
                              </a:effectLst>
                              <a:latin typeface="Cambria Math"/>
                            </a:rPr>
                          </m:ctrlPr>
                        </m:sSupPr>
                        <m:e>
                          <m:d>
                            <m:dPr>
                              <m:ctrlPr>
                                <a:rPr lang="en-US" b="1" i="1" smtClean="0">
                                  <a:solidFill>
                                    <a:srgbClr val="C00000"/>
                                  </a:solidFill>
                                  <a:effectLst>
                                    <a:outerShdw blurRad="38100" dist="38100" dir="2700000" algn="tl">
                                      <a:srgbClr val="000000">
                                        <a:alpha val="43137"/>
                                      </a:srgbClr>
                                    </a:outerShdw>
                                  </a:effectLst>
                                  <a:latin typeface="Cambria Math"/>
                                </a:rPr>
                              </m:ctrlPr>
                            </m:dPr>
                            <m:e>
                              <m:r>
                                <a:rPr lang="en-US" b="1" i="1" smtClean="0">
                                  <a:solidFill>
                                    <a:srgbClr val="C00000"/>
                                  </a:solidFill>
                                  <a:effectLst>
                                    <a:outerShdw blurRad="38100" dist="38100" dir="2700000" algn="tl">
                                      <a:srgbClr val="000000">
                                        <a:alpha val="43137"/>
                                      </a:srgbClr>
                                    </a:outerShdw>
                                  </a:effectLst>
                                  <a:latin typeface="Cambria Math"/>
                                </a:rPr>
                                <m:t>𝟑</m:t>
                              </m:r>
                            </m:e>
                          </m:d>
                        </m:e>
                        <m:sup>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sup>
                      </m:sSup>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20552" y="2318012"/>
                <a:ext cx="2880320" cy="1489767"/>
              </a:xfrm>
              <a:prstGeom prst="rect">
                <a:avLst/>
              </a:prstGeom>
              <a:blipFill rotWithShape="1">
                <a:blip r:embed="rId4"/>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just" rtl="1"/>
            <a:r>
              <a:rPr lang="en-US" dirty="0"/>
              <a:t> </a:t>
            </a:r>
            <a:r>
              <a:rPr lang="en-US" b="1" dirty="0" smtClean="0"/>
              <a:t>)</a:t>
            </a:r>
            <a:r>
              <a:rPr lang="ar-EG" b="1" dirty="0" smtClean="0"/>
              <a:t>51</a:t>
            </a:r>
            <a:r>
              <a:rPr lang="ar-SA" b="1" dirty="0" smtClean="0"/>
              <a:t>)</a:t>
            </a:r>
            <a:r>
              <a:rPr lang="ar-SA" b="1" dirty="0"/>
              <a:t>	</a:t>
            </a:r>
            <a:r>
              <a:rPr lang="ar-EG" b="1" dirty="0" smtClean="0"/>
              <a:t>أودع </a:t>
            </a:r>
            <a:r>
              <a:rPr lang="ar-EG" b="1" dirty="0"/>
              <a:t>شخص مبلغ (10000) ريال لمدة (8) سنوات بفائدة بسيطة 7.5% سنوياً ، أحسب جملة المبلغ في نهاية المدة :-</a:t>
            </a:r>
            <a:endParaRPr lang="en-US" dirty="0"/>
          </a:p>
          <a:p>
            <a:pPr rtl="1"/>
            <a:r>
              <a:rPr lang="ar-SA" dirty="0"/>
              <a:t>		(أ)	</a:t>
            </a:r>
            <a:r>
              <a:rPr lang="en-US" dirty="0"/>
              <a:t>1000</a:t>
            </a:r>
          </a:p>
          <a:p>
            <a:pPr rtl="1"/>
            <a:r>
              <a:rPr lang="ar-SA" dirty="0">
                <a:solidFill>
                  <a:srgbClr val="C00000"/>
                </a:solidFill>
                <a:effectLst>
                  <a:outerShdw blurRad="38100" dist="38100" dir="2700000" algn="tl">
                    <a:srgbClr val="000000">
                      <a:alpha val="43137"/>
                    </a:srgbClr>
                  </a:outerShdw>
                </a:effectLst>
              </a:rPr>
              <a:t>		(ب)	</a:t>
            </a:r>
            <a:r>
              <a:rPr lang="en-US" dirty="0">
                <a:solidFill>
                  <a:srgbClr val="C00000"/>
                </a:solidFill>
                <a:effectLst>
                  <a:outerShdw blurRad="38100" dist="38100" dir="2700000" algn="tl">
                    <a:srgbClr val="000000">
                      <a:alpha val="43137"/>
                    </a:srgbClr>
                  </a:outerShdw>
                </a:effectLst>
              </a:rPr>
              <a:t>16000</a:t>
            </a:r>
          </a:p>
          <a:p>
            <a:pPr rtl="1"/>
            <a:r>
              <a:rPr lang="ar-SA" dirty="0"/>
              <a:t>		(ج)	</a:t>
            </a:r>
            <a:r>
              <a:rPr lang="en-US" dirty="0"/>
              <a:t>10000</a:t>
            </a:r>
          </a:p>
          <a:p>
            <a:pPr rtl="1"/>
            <a:r>
              <a:rPr lang="ar-SA" dirty="0"/>
              <a:t>(د)	لا شيء مما سبق</a:t>
            </a:r>
            <a:endParaRPr lang="en-US" dirty="0"/>
          </a:p>
          <a:p>
            <a:pPr rtl="1"/>
            <a:r>
              <a:rPr lang="ar-SA" dirty="0"/>
              <a:t> </a:t>
            </a:r>
            <a:endParaRPr lang="en-US" dirty="0"/>
          </a:p>
          <a:p>
            <a:pPr rtl="1"/>
            <a:r>
              <a:rPr lang="en-US" dirty="0"/>
              <a:t> </a:t>
            </a:r>
          </a:p>
        </p:txBody>
      </p:sp>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848544" y="2780928"/>
                <a:ext cx="2880320" cy="2806281"/>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𝟏𝟎𝟎𝟎𝟎</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𝟖</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𝒅</m:t>
                      </m:r>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𝟕</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𝟓</m:t>
                          </m:r>
                        </m:num>
                        <m:den>
                          <m:r>
                            <a:rPr lang="en-US" b="1" i="1" smtClean="0">
                              <a:solidFill>
                                <a:srgbClr val="C00000"/>
                              </a:solidFill>
                              <a:effectLst>
                                <a:outerShdw blurRad="38100" dist="38100" dir="2700000" algn="tl">
                                  <a:srgbClr val="000000">
                                    <a:alpha val="43137"/>
                                  </a:srgbClr>
                                </a:outerShdw>
                              </a:effectLst>
                              <a:latin typeface="Cambria Math"/>
                            </a:rPr>
                            <m:t>𝟏𝟎𝟎</m:t>
                          </m:r>
                        </m:den>
                      </m:f>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rPr>
                        <m:t>𝒅</m:t>
                      </m:r>
                      <m:r>
                        <a:rPr lang="en-US" b="1" i="1">
                          <a:solidFill>
                            <a:srgbClr val="C00000"/>
                          </a:solidFill>
                          <a:effectLst>
                            <a:outerShdw blurRad="38100" dist="38100" dir="2700000" algn="tl">
                              <a:srgbClr val="000000">
                                <a:alpha val="43137"/>
                              </a:srgbClr>
                            </a:outerShdw>
                          </a:effectLst>
                          <a:latin typeface="Cambria Math"/>
                        </a:rPr>
                        <m:t>=</m:t>
                      </m:r>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a:solidFill>
                                <a:srgbClr val="C00000"/>
                              </a:solidFill>
                              <a:effectLst>
                                <a:outerShdw blurRad="38100" dist="38100" dir="2700000" algn="tl">
                                  <a:srgbClr val="000000">
                                    <a:alpha val="43137"/>
                                  </a:srgbClr>
                                </a:outerShdw>
                              </a:effectLst>
                              <a:latin typeface="Cambria Math"/>
                            </a:rPr>
                            <m:t>𝟕</m:t>
                          </m:r>
                          <m:r>
                            <a:rPr lang="en-US" b="1" i="1">
                              <a:solidFill>
                                <a:srgbClr val="C00000"/>
                              </a:solidFill>
                              <a:effectLst>
                                <a:outerShdw blurRad="38100" dist="38100" dir="2700000" algn="tl">
                                  <a:srgbClr val="000000">
                                    <a:alpha val="43137"/>
                                  </a:srgbClr>
                                </a:outerShdw>
                              </a:effectLst>
                              <a:latin typeface="Cambria Math"/>
                            </a:rPr>
                            <m:t>.</m:t>
                          </m:r>
                          <m:r>
                            <a:rPr lang="en-US" b="1" i="1">
                              <a:solidFill>
                                <a:srgbClr val="C00000"/>
                              </a:solidFill>
                              <a:effectLst>
                                <a:outerShdw blurRad="38100" dist="38100" dir="2700000" algn="tl">
                                  <a:srgbClr val="000000">
                                    <a:alpha val="43137"/>
                                  </a:srgbClr>
                                </a:outerShdw>
                              </a:effectLst>
                              <a:latin typeface="Cambria Math"/>
                            </a:rPr>
                            <m:t>𝟓</m:t>
                          </m:r>
                        </m:num>
                        <m:den>
                          <m:r>
                            <a:rPr lang="en-US" b="1" i="1">
                              <a:solidFill>
                                <a:srgbClr val="C00000"/>
                              </a:solidFill>
                              <a:effectLst>
                                <a:outerShdw blurRad="38100" dist="38100" dir="2700000" algn="tl">
                                  <a:srgbClr val="000000">
                                    <a:alpha val="43137"/>
                                  </a:srgbClr>
                                </a:outerShdw>
                              </a:effectLst>
                              <a:latin typeface="Cambria Math"/>
                            </a:rPr>
                            <m:t>𝟏𝟎𝟎</m:t>
                          </m:r>
                        </m:den>
                      </m:f>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𝟏𝟎𝟎𝟎𝟎</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𝟕𝟓𝟎</m:t>
                      </m:r>
                      <m:r>
                        <a:rPr lang="en-US" b="1" i="1" smtClean="0">
                          <a:solidFill>
                            <a:srgbClr val="C00000"/>
                          </a:solidFill>
                          <a:effectLst>
                            <a:outerShdw blurRad="38100" dist="38100" dir="2700000" algn="tl">
                              <a:srgbClr val="000000">
                                <a:alpha val="43137"/>
                              </a:srgbClr>
                            </a:outerShdw>
                          </a:effectLst>
                          <a:latin typeface="Cambria Math"/>
                          <a:ea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𝒏𝒅</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ea typeface="Cambria Math"/>
                            </a:rPr>
                          </m:ctrlPr>
                        </m:sSubPr>
                        <m:e>
                          <m:r>
                            <a:rPr lang="en-US" b="1" i="1">
                              <a:solidFill>
                                <a:srgbClr val="C00000"/>
                              </a:solidFill>
                              <a:effectLst>
                                <a:outerShdw blurRad="38100" dist="38100" dir="2700000" algn="tl">
                                  <a:srgbClr val="000000">
                                    <a:alpha val="43137"/>
                                  </a:srgbClr>
                                </a:outerShdw>
                              </a:effectLst>
                              <a:latin typeface="Cambria Math"/>
                              <a:ea typeface="Cambria Math"/>
                            </a:rPr>
                            <m:t>𝒂</m:t>
                          </m:r>
                        </m:e>
                        <m:sub>
                          <m:r>
                            <a:rPr lang="en-US" b="1" i="1">
                              <a:solidFill>
                                <a:srgbClr val="C00000"/>
                              </a:solidFill>
                              <a:effectLst>
                                <a:outerShdw blurRad="38100" dist="38100" dir="2700000" algn="tl">
                                  <a:srgbClr val="000000">
                                    <a:alpha val="43137"/>
                                  </a:srgbClr>
                                </a:outerShdw>
                              </a:effectLst>
                              <a:latin typeface="Cambria Math"/>
                              <a:ea typeface="Cambria Math"/>
                            </a:rPr>
                            <m:t>𝒏</m:t>
                          </m:r>
                        </m:sub>
                      </m:sSub>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𝟏𝟎𝟎𝟎𝟎</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𝟖</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𝟕𝟓𝟎</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r>
                  <a:rPr lang="en-US" b="1" dirty="0" smtClean="0">
                    <a:solidFill>
                      <a:srgbClr val="C00000"/>
                    </a:solidFill>
                    <a:effectLst>
                      <a:outerShdw blurRad="38100" dist="38100" dir="2700000" algn="tl">
                        <a:srgbClr val="000000">
                          <a:alpha val="43137"/>
                        </a:srgbClr>
                      </a:outerShdw>
                    </a:effectLst>
                    <a:ea typeface="Cambria Math"/>
                  </a:rPr>
                  <a:t>= 10000+6000 = 16000</a:t>
                </a:r>
                <a:endParaRPr lang="en-US" b="1" dirty="0">
                  <a:solidFill>
                    <a:srgbClr val="C00000"/>
                  </a:solidFill>
                  <a:effectLst>
                    <a:outerShdw blurRad="38100" dist="38100" dir="2700000" algn="tl">
                      <a:srgbClr val="000000">
                        <a:alpha val="43137"/>
                      </a:srgbClr>
                    </a:outerShdw>
                  </a:effectLst>
                  <a:ea typeface="Cambria Math"/>
                </a:endParaRPr>
              </a:p>
              <a:p>
                <a:pPr algn="ctr" rtl="0"/>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848544" y="2780928"/>
                <a:ext cx="2880320" cy="2806281"/>
              </a:xfrm>
              <a:prstGeom prst="rect">
                <a:avLst/>
              </a:prstGeom>
              <a:blipFill rotWithShape="1">
                <a:blip r:embed="rId3"/>
                <a:stretch>
                  <a:fillRect/>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just" rtl="1"/>
            <a:r>
              <a:rPr lang="en-US" dirty="0"/>
              <a:t> </a:t>
            </a:r>
            <a:r>
              <a:rPr lang="en-US" b="1" dirty="0" smtClean="0"/>
              <a:t>)</a:t>
            </a:r>
            <a:r>
              <a:rPr lang="ar-EG" b="1" dirty="0" smtClean="0"/>
              <a:t>52</a:t>
            </a:r>
            <a:r>
              <a:rPr lang="ar-SA" b="1" dirty="0" smtClean="0"/>
              <a:t>)</a:t>
            </a:r>
            <a:r>
              <a:rPr lang="ar-SA" b="1" dirty="0"/>
              <a:t>	</a:t>
            </a:r>
            <a:r>
              <a:rPr lang="ar-EG" b="1" dirty="0" smtClean="0"/>
              <a:t>أودع </a:t>
            </a:r>
            <a:r>
              <a:rPr lang="ar-EG" b="1" dirty="0"/>
              <a:t>شخص مبلغ 1000 ريال لمدة ما بفائدة بسيطة 10% سنوياً ،فوجد أن جملة ما له في نهاية المدة قد بلغ 1250 ريال أحسب مدة الاستثمار :-</a:t>
            </a:r>
            <a:endParaRPr lang="en-US" dirty="0"/>
          </a:p>
          <a:p>
            <a:pPr rtl="1"/>
            <a:r>
              <a:rPr lang="ar-SA" dirty="0"/>
              <a:t>		(أ)	</a:t>
            </a:r>
            <a:r>
              <a:rPr lang="en-US" dirty="0"/>
              <a:t>10 </a:t>
            </a:r>
            <a:r>
              <a:rPr lang="ar-EG" dirty="0"/>
              <a:t>سنوات .</a:t>
            </a:r>
            <a:endParaRPr lang="en-US" dirty="0"/>
          </a:p>
          <a:p>
            <a:pPr rtl="1"/>
            <a:r>
              <a:rPr lang="ar-SA" dirty="0">
                <a:solidFill>
                  <a:srgbClr val="C00000"/>
                </a:solidFill>
                <a:effectLst>
                  <a:outerShdw blurRad="38100" dist="38100" dir="2700000" algn="tl">
                    <a:srgbClr val="000000">
                      <a:alpha val="43137"/>
                    </a:srgbClr>
                  </a:outerShdw>
                </a:effectLst>
              </a:rPr>
              <a:t>		(ب)	</a:t>
            </a:r>
            <a:r>
              <a:rPr lang="en-US" dirty="0">
                <a:solidFill>
                  <a:srgbClr val="C00000"/>
                </a:solidFill>
                <a:effectLst>
                  <a:outerShdw blurRad="38100" dist="38100" dir="2700000" algn="tl">
                    <a:srgbClr val="000000">
                      <a:alpha val="43137"/>
                    </a:srgbClr>
                  </a:outerShdw>
                </a:effectLst>
              </a:rPr>
              <a:t>2.5</a:t>
            </a:r>
            <a:r>
              <a:rPr lang="ar-EG" dirty="0">
                <a:solidFill>
                  <a:srgbClr val="C00000"/>
                </a:solidFill>
                <a:effectLst>
                  <a:outerShdw blurRad="38100" dist="38100" dir="2700000" algn="tl">
                    <a:srgbClr val="000000">
                      <a:alpha val="43137"/>
                    </a:srgbClr>
                  </a:outerShdw>
                </a:effectLst>
              </a:rPr>
              <a:t> سنة .</a:t>
            </a:r>
            <a:endParaRPr lang="en-US" dirty="0">
              <a:solidFill>
                <a:srgbClr val="C00000"/>
              </a:solidFill>
              <a:effectLst>
                <a:outerShdw blurRad="38100" dist="38100" dir="2700000" algn="tl">
                  <a:srgbClr val="000000">
                    <a:alpha val="43137"/>
                  </a:srgbClr>
                </a:outerShdw>
              </a:effectLst>
            </a:endParaRPr>
          </a:p>
          <a:p>
            <a:pPr rtl="1"/>
            <a:r>
              <a:rPr lang="ar-SA" dirty="0"/>
              <a:t>		(ج)	</a:t>
            </a:r>
            <a:r>
              <a:rPr lang="en-US" dirty="0"/>
              <a:t>5</a:t>
            </a:r>
            <a:r>
              <a:rPr lang="ar-EG" dirty="0"/>
              <a:t> سنوات .</a:t>
            </a:r>
            <a:endParaRPr lang="en-US" dirty="0"/>
          </a:p>
          <a:p>
            <a:pPr rtl="1"/>
            <a:r>
              <a:rPr lang="ar-EG" dirty="0" smtClean="0"/>
              <a:t>        </a:t>
            </a:r>
            <a:r>
              <a:rPr lang="ar-SA" dirty="0" smtClean="0"/>
              <a:t>(</a:t>
            </a:r>
            <a:r>
              <a:rPr lang="ar-SA" dirty="0"/>
              <a:t>د)	لا شيء مما سبق</a:t>
            </a:r>
            <a:endParaRPr lang="en-US" dirty="0"/>
          </a:p>
          <a:p>
            <a:pPr rtl="1"/>
            <a:r>
              <a:rPr lang="ar-SA" dirty="0"/>
              <a:t> </a:t>
            </a:r>
            <a:endParaRPr lang="en-US" dirty="0"/>
          </a:p>
          <a:p>
            <a:pPr algn="just" rtl="1"/>
            <a:endParaRPr lang="ar-SA" dirty="0"/>
          </a:p>
        </p:txBody>
      </p:sp>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1064568" y="2434220"/>
                <a:ext cx="2880320" cy="3875100"/>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𝟏𝟎𝟎𝟎</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𝒅</m:t>
                      </m:r>
                      <m:r>
                        <a:rPr lang="en-US" b="1" i="1" smtClean="0">
                          <a:solidFill>
                            <a:srgbClr val="C00000"/>
                          </a:solidFill>
                          <a:effectLst>
                            <a:outerShdw blurRad="38100" dist="38100" dir="2700000" algn="tl">
                              <a:srgbClr val="000000">
                                <a:alpha val="43137"/>
                              </a:srgbClr>
                            </a:outerShdw>
                          </a:effectLst>
                          <a:latin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𝟏𝟎</m:t>
                          </m:r>
                        </m:num>
                        <m:den>
                          <m:r>
                            <a:rPr lang="en-US" b="1" i="1" smtClean="0">
                              <a:solidFill>
                                <a:srgbClr val="C00000"/>
                              </a:solidFill>
                              <a:effectLst>
                                <a:outerShdw blurRad="38100" dist="38100" dir="2700000" algn="tl">
                                  <a:srgbClr val="000000">
                                    <a:alpha val="43137"/>
                                  </a:srgbClr>
                                </a:outerShdw>
                              </a:effectLst>
                              <a:latin typeface="Cambria Math"/>
                            </a:rPr>
                            <m:t>𝟏𝟎𝟎</m:t>
                          </m:r>
                        </m:den>
                      </m:f>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oMath>
                  </m:oMathPara>
                </a14:m>
                <a:endParaRPr lang="en-US" b="1" dirty="0" smtClean="0">
                  <a:solidFill>
                    <a:srgbClr val="C00000"/>
                  </a:solidFill>
                  <a:effectLst>
                    <a:outerShdw blurRad="38100" dist="38100" dir="2700000" algn="tl">
                      <a:srgbClr val="000000">
                        <a:alpha val="43137"/>
                      </a:srgbClr>
                    </a:outerShdw>
                  </a:effectLst>
                </a:endParaRP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rPr>
                        <m:t>𝒅</m:t>
                      </m:r>
                      <m:r>
                        <a:rPr lang="en-US" b="1" i="1">
                          <a:solidFill>
                            <a:srgbClr val="C00000"/>
                          </a:solidFill>
                          <a:effectLst>
                            <a:outerShdw blurRad="38100" dist="38100" dir="2700000" algn="tl">
                              <a:srgbClr val="000000">
                                <a:alpha val="43137"/>
                              </a:srgbClr>
                            </a:outerShdw>
                          </a:effectLst>
                          <a:latin typeface="Cambria Math"/>
                        </a:rPr>
                        <m:t>=</m:t>
                      </m:r>
                      <m:f>
                        <m:fPr>
                          <m:ctrlPr>
                            <a:rPr lang="en-US" b="1" i="1">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𝟏𝟎</m:t>
                          </m:r>
                        </m:num>
                        <m:den>
                          <m:r>
                            <a:rPr lang="en-US" b="1" i="1">
                              <a:solidFill>
                                <a:srgbClr val="C00000"/>
                              </a:solidFill>
                              <a:effectLst>
                                <a:outerShdw blurRad="38100" dist="38100" dir="2700000" algn="tl">
                                  <a:srgbClr val="000000">
                                    <a:alpha val="43137"/>
                                  </a:srgbClr>
                                </a:outerShdw>
                              </a:effectLst>
                              <a:latin typeface="Cambria Math"/>
                            </a:rPr>
                            <m:t>𝟏𝟎𝟎</m:t>
                          </m:r>
                        </m:den>
                      </m:f>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𝟏𝟎𝟎𝟎</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m:t>
                      </m:r>
                      <m:r>
                        <a:rPr lang="en-US" b="1" i="1" smtClean="0">
                          <a:solidFill>
                            <a:srgbClr val="C00000"/>
                          </a:solidFill>
                          <a:effectLst>
                            <a:outerShdw blurRad="38100" dist="38100" dir="2700000" algn="tl">
                              <a:srgbClr val="000000">
                                <a:alpha val="43137"/>
                              </a:srgbClr>
                            </a:outerShdw>
                          </a:effectLst>
                          <a:latin typeface="Cambria Math"/>
                          <a:ea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𝟏𝟐𝟓𝟎</m:t>
                      </m:r>
                      <m:r>
                        <a:rPr lang="en-US" b="1" i="1" smtClean="0">
                          <a:solidFill>
                            <a:srgbClr val="C00000"/>
                          </a:solidFill>
                          <a:effectLst>
                            <a:outerShdw blurRad="38100" dist="38100" dir="2700000" algn="tl">
                              <a:srgbClr val="000000">
                                <a:alpha val="43137"/>
                              </a:srgbClr>
                            </a:outerShdw>
                          </a:effectLst>
                          <a:latin typeface="Cambria Math"/>
                          <a:ea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𝒏𝒅</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ea typeface="Cambria Math"/>
                        </a:rPr>
                        <m:t>𝟏𝟐𝟓𝟎</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𝟏𝟎𝟎𝟎</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𝒏</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ea typeface="Cambria Math"/>
                        </a:rPr>
                        <m:t>𝟏𝟐𝟓𝟎</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𝟏𝟎𝟎𝟎</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𝒏</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𝟏𝟎𝟎</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14:m>
                  <m:oMathPara xmlns:m="http://schemas.openxmlformats.org/officeDocument/2006/math">
                    <m:oMathParaPr>
                      <m:jc m:val="centerGroup"/>
                    </m:oMathParaPr>
                    <m:oMath xmlns:m="http://schemas.openxmlformats.org/officeDocument/2006/math">
                      <m:r>
                        <a:rPr lang="en-US" b="1" i="1">
                          <a:solidFill>
                            <a:srgbClr val="C00000"/>
                          </a:solidFill>
                          <a:effectLst>
                            <a:outerShdw blurRad="38100" dist="38100" dir="2700000" algn="tl">
                              <a:srgbClr val="000000">
                                <a:alpha val="43137"/>
                              </a:srgbClr>
                            </a:outerShdw>
                          </a:effectLst>
                          <a:latin typeface="Cambria Math"/>
                          <a:ea typeface="Cambria Math"/>
                        </a:rPr>
                        <m:t>𝟐𝟓𝟎</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𝒏</m:t>
                      </m:r>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𝟏𝟎𝟎</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14:m>
                  <m:oMathPara xmlns:m="http://schemas.openxmlformats.org/officeDocument/2006/math">
                    <m:oMathParaPr>
                      <m:jc m:val="centerGroup"/>
                    </m:oMathParaPr>
                    <m:oMath xmlns:m="http://schemas.openxmlformats.org/officeDocument/2006/math">
                      <m:f>
                        <m:fPr>
                          <m:ctrlPr>
                            <a:rPr lang="en-US" b="1" i="1" smtClean="0">
                              <a:solidFill>
                                <a:srgbClr val="C00000"/>
                              </a:solidFill>
                              <a:effectLst>
                                <a:outerShdw blurRad="38100" dist="38100" dir="2700000" algn="tl">
                                  <a:srgbClr val="000000">
                                    <a:alpha val="43137"/>
                                  </a:srgbClr>
                                </a:outerShdw>
                              </a:effectLst>
                              <a:latin typeface="Cambria Math"/>
                              <a:ea typeface="Cambria Math"/>
                            </a:rPr>
                          </m:ctrlPr>
                        </m:fPr>
                        <m:num>
                          <m:r>
                            <a:rPr lang="en-US" b="1" i="1">
                              <a:solidFill>
                                <a:srgbClr val="C00000"/>
                              </a:solidFill>
                              <a:effectLst>
                                <a:outerShdw blurRad="38100" dist="38100" dir="2700000" algn="tl">
                                  <a:srgbClr val="000000">
                                    <a:alpha val="43137"/>
                                  </a:srgbClr>
                                </a:outerShdw>
                              </a:effectLst>
                              <a:latin typeface="Cambria Math"/>
                              <a:ea typeface="Cambria Math"/>
                            </a:rPr>
                            <m:t>𝟐𝟓𝟎</m:t>
                          </m:r>
                        </m:num>
                        <m:den>
                          <m:r>
                            <a:rPr lang="en-US" b="1" i="1" smtClean="0">
                              <a:solidFill>
                                <a:srgbClr val="C00000"/>
                              </a:solidFill>
                              <a:effectLst>
                                <a:outerShdw blurRad="38100" dist="38100" dir="2700000" algn="tl">
                                  <a:srgbClr val="000000">
                                    <a:alpha val="43137"/>
                                  </a:srgbClr>
                                </a:outerShdw>
                              </a:effectLst>
                              <a:latin typeface="Cambria Math"/>
                              <a:ea typeface="Cambria Math"/>
                            </a:rPr>
                            <m:t>𝟏𝟎𝟎</m:t>
                          </m:r>
                        </m:den>
                      </m:f>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a:solidFill>
                            <a:srgbClr val="C00000"/>
                          </a:solidFill>
                          <a:effectLst>
                            <a:outerShdw blurRad="38100" dist="38100" dir="2700000" algn="tl">
                              <a:srgbClr val="000000">
                                <a:alpha val="43137"/>
                              </a:srgbClr>
                            </a:outerShdw>
                          </a:effectLst>
                          <a:latin typeface="Cambria Math"/>
                          <a:ea typeface="Cambria Math"/>
                        </a:rPr>
                        <m:t>𝒏</m:t>
                      </m:r>
                    </m:oMath>
                  </m:oMathPara>
                </a14:m>
                <a:endParaRPr lang="en-US" b="1" dirty="0" smtClean="0">
                  <a:solidFill>
                    <a:srgbClr val="C00000"/>
                  </a:solidFill>
                  <a:effectLst>
                    <a:outerShdw blurRad="38100" dist="38100" dir="2700000" algn="tl">
                      <a:srgbClr val="000000">
                        <a:alpha val="43137"/>
                      </a:srgbClr>
                    </a:outerShdw>
                  </a:effectLst>
                  <a:ea typeface="Cambria Math"/>
                </a:endParaRPr>
              </a:p>
              <a:p>
                <a:pPr algn="ctr" rtl="0"/>
                <a:r>
                  <a:rPr lang="en-US" b="1" dirty="0" smtClean="0">
                    <a:solidFill>
                      <a:srgbClr val="C00000"/>
                    </a:solidFill>
                    <a:effectLst>
                      <a:outerShdw blurRad="38100" dist="38100" dir="2700000" algn="tl">
                        <a:srgbClr val="000000">
                          <a:alpha val="43137"/>
                        </a:srgbClr>
                      </a:outerShdw>
                    </a:effectLst>
                    <a:ea typeface="Cambria Math"/>
                  </a:rPr>
                  <a:t>n = 2.5 </a:t>
                </a:r>
                <a:r>
                  <a:rPr lang="ar-EG" b="1" dirty="0" smtClean="0">
                    <a:solidFill>
                      <a:srgbClr val="C00000"/>
                    </a:solidFill>
                    <a:effectLst>
                      <a:outerShdw blurRad="38100" dist="38100" dir="2700000" algn="tl">
                        <a:srgbClr val="000000">
                          <a:alpha val="43137"/>
                        </a:srgbClr>
                      </a:outerShdw>
                    </a:effectLst>
                    <a:ea typeface="Cambria Math"/>
                  </a:rPr>
                  <a:t>سنة</a:t>
                </a:r>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064568" y="2434220"/>
                <a:ext cx="2880320" cy="3875100"/>
              </a:xfrm>
              <a:prstGeom prst="rect">
                <a:avLst/>
              </a:prstGeom>
              <a:blipFill rotWithShape="1">
                <a:blip r:embed="rId3"/>
                <a:stretch>
                  <a:fillRect b="-1711"/>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just" rtl="1"/>
            <a:r>
              <a:rPr lang="en-US" b="1" dirty="0" smtClean="0"/>
              <a:t>)</a:t>
            </a:r>
            <a:r>
              <a:rPr lang="ar-EG" b="1" dirty="0" smtClean="0"/>
              <a:t>53</a:t>
            </a:r>
            <a:r>
              <a:rPr lang="ar-SA" b="1" dirty="0" smtClean="0"/>
              <a:t>)</a:t>
            </a:r>
            <a:r>
              <a:rPr lang="ar-SA" b="1" dirty="0"/>
              <a:t>	</a:t>
            </a:r>
            <a:r>
              <a:rPr lang="ar-EG" b="1" dirty="0" smtClean="0"/>
              <a:t>ادخر </a:t>
            </a:r>
            <a:r>
              <a:rPr lang="ar-EG" b="1" dirty="0"/>
              <a:t>شخص مبلغ 10000 ريال بفائدة مركبة 5% نصف سنوي لمدة 3.5 سنة  ، فإن جملة المبلغ في نهاية المدة </a:t>
            </a:r>
            <a:r>
              <a:rPr lang="ar-EG" b="1" dirty="0" smtClean="0"/>
              <a:t>يساوي:-</a:t>
            </a:r>
            <a:endParaRPr lang="en-US" dirty="0"/>
          </a:p>
          <a:p>
            <a:pPr rtl="1"/>
            <a:r>
              <a:rPr lang="ar-SA" dirty="0">
                <a:solidFill>
                  <a:srgbClr val="C00000"/>
                </a:solidFill>
                <a:effectLst>
                  <a:outerShdw blurRad="38100" dist="38100" dir="2700000" algn="tl">
                    <a:srgbClr val="000000">
                      <a:alpha val="43137"/>
                    </a:srgbClr>
                  </a:outerShdw>
                </a:effectLst>
              </a:rPr>
              <a:t>		(أ)	</a:t>
            </a:r>
            <a:r>
              <a:rPr lang="en-US" dirty="0">
                <a:solidFill>
                  <a:srgbClr val="C00000"/>
                </a:solidFill>
                <a:effectLst>
                  <a:outerShdw blurRad="38100" dist="38100" dir="2700000" algn="tl">
                    <a:srgbClr val="000000">
                      <a:alpha val="43137"/>
                    </a:srgbClr>
                  </a:outerShdw>
                </a:effectLst>
              </a:rPr>
              <a:t>13959.65 SAR</a:t>
            </a:r>
          </a:p>
          <a:p>
            <a:pPr rtl="1"/>
            <a:r>
              <a:rPr lang="ar-SA" dirty="0"/>
              <a:t>		(ب)	</a:t>
            </a:r>
            <a:r>
              <a:rPr lang="en-US" dirty="0"/>
              <a:t>10000 SAR</a:t>
            </a:r>
          </a:p>
          <a:p>
            <a:pPr rtl="1"/>
            <a:r>
              <a:rPr lang="ar-SA" dirty="0"/>
              <a:t>		(ج)	</a:t>
            </a:r>
            <a:r>
              <a:rPr lang="en-US" dirty="0"/>
              <a:t>19359.65 SAR</a:t>
            </a:r>
          </a:p>
          <a:p>
            <a:pPr rtl="1"/>
            <a:r>
              <a:rPr lang="ar-EG" dirty="0" smtClean="0"/>
              <a:t>         </a:t>
            </a:r>
            <a:r>
              <a:rPr lang="ar-SA" dirty="0" smtClean="0"/>
              <a:t>(</a:t>
            </a:r>
            <a:r>
              <a:rPr lang="ar-SA" dirty="0"/>
              <a:t>د)	لا شيء مما سبق</a:t>
            </a:r>
            <a:endParaRPr lang="en-US" dirty="0"/>
          </a:p>
          <a:p>
            <a:pPr rtl="1"/>
            <a:r>
              <a:rPr lang="ar-SA" dirty="0"/>
              <a:t> </a:t>
            </a:r>
            <a:endParaRPr lang="en-US" dirty="0"/>
          </a:p>
          <a:p>
            <a:pPr algn="just" rtl="1"/>
            <a:endParaRPr lang="ar-SA" dirty="0"/>
          </a:p>
        </p:txBody>
      </p:sp>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1064568" y="2434220"/>
                <a:ext cx="2880320" cy="2285049"/>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𝟏𝟎𝟎𝟎𝟎</m:t>
                      </m:r>
                      <m:r>
                        <a:rPr lang="en-US" b="1" i="1" smtClean="0">
                          <a:solidFill>
                            <a:srgbClr val="C00000"/>
                          </a:solidFill>
                          <a:effectLst>
                            <a:outerShdw blurRad="38100" dist="38100" dir="2700000" algn="tl">
                              <a:srgbClr val="000000">
                                <a:alpha val="43137"/>
                              </a:srgbClr>
                            </a:outerShdw>
                          </a:effectLst>
                          <a:latin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𝒓</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r>
                        <a:rPr lang="en-US" b="1" i="1" smtClean="0">
                          <a:solidFill>
                            <a:srgbClr val="C00000"/>
                          </a:solidFill>
                          <a:effectLst>
                            <a:outerShdw blurRad="38100" dist="38100" dir="2700000" algn="tl">
                              <a:srgbClr val="000000">
                                <a:alpha val="43137"/>
                              </a:srgbClr>
                            </a:outerShdw>
                          </a:effectLst>
                          <a:latin typeface="Cambria Math"/>
                        </a:rPr>
                        <m:t>+ </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𝟏𝟎</m:t>
                          </m:r>
                        </m:num>
                        <m:den>
                          <m:r>
                            <a:rPr lang="en-US" b="1" i="1" smtClean="0">
                              <a:solidFill>
                                <a:srgbClr val="C00000"/>
                              </a:solidFill>
                              <a:effectLst>
                                <a:outerShdw blurRad="38100" dist="38100" dir="2700000" algn="tl">
                                  <a:srgbClr val="000000">
                                    <a:alpha val="43137"/>
                                  </a:srgbClr>
                                </a:outerShdw>
                              </a:effectLst>
                              <a:latin typeface="Cambria Math"/>
                            </a:rPr>
                            <m:t>𝟏𝟎𝟎</m:t>
                          </m:r>
                        </m:den>
                      </m:f>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𝟏𝟎</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𝟑</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𝟓</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sSup>
                        <m:sSup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pPr>
                        <m:e>
                          <m:r>
                            <a:rPr lang="en-US" b="1" i="1" smtClean="0">
                              <a:solidFill>
                                <a:srgbClr val="C00000"/>
                              </a:solidFill>
                              <a:effectLst>
                                <a:outerShdw blurRad="38100" dist="38100" dir="2700000" algn="tl">
                                  <a:srgbClr val="000000">
                                    <a:alpha val="43137"/>
                                  </a:srgbClr>
                                </a:outerShdw>
                              </a:effectLst>
                              <a:latin typeface="Cambria Math"/>
                              <a:ea typeface="Cambria Math"/>
                            </a:rPr>
                            <m:t>𝒓</m:t>
                          </m:r>
                        </m:e>
                        <m:sup>
                          <m:r>
                            <a:rPr lang="en-US" b="1" i="1" smtClean="0">
                              <a:solidFill>
                                <a:srgbClr val="C00000"/>
                              </a:solidFill>
                              <a:effectLst>
                                <a:outerShdw blurRad="38100" dist="38100" dir="2700000" algn="tl">
                                  <a:srgbClr val="000000">
                                    <a:alpha val="43137"/>
                                  </a:srgbClr>
                                </a:outerShdw>
                              </a:effectLst>
                              <a:latin typeface="Cambria Math"/>
                              <a:ea typeface="Cambria Math"/>
                            </a:rPr>
                            <m:t>𝒏</m:t>
                          </m:r>
                        </m:sup>
                      </m:sSup>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ea typeface="Cambria Math"/>
                            </a:rPr>
                          </m:ctrlPr>
                        </m:sSubPr>
                        <m:e>
                          <m:r>
                            <a:rPr lang="en-US" b="1" i="1">
                              <a:solidFill>
                                <a:srgbClr val="C00000"/>
                              </a:solidFill>
                              <a:effectLst>
                                <a:outerShdw blurRad="38100" dist="38100" dir="2700000" algn="tl">
                                  <a:srgbClr val="000000">
                                    <a:alpha val="43137"/>
                                  </a:srgbClr>
                                </a:outerShdw>
                              </a:effectLst>
                              <a:latin typeface="Cambria Math"/>
                              <a:ea typeface="Cambria Math"/>
                            </a:rPr>
                            <m:t>𝒂</m:t>
                          </m:r>
                        </m:e>
                        <m:sub>
                          <m:r>
                            <a:rPr lang="en-US" b="1" i="1">
                              <a:solidFill>
                                <a:srgbClr val="C00000"/>
                              </a:solidFill>
                              <a:effectLst>
                                <a:outerShdw blurRad="38100" dist="38100" dir="2700000" algn="tl">
                                  <a:srgbClr val="000000">
                                    <a:alpha val="43137"/>
                                  </a:srgbClr>
                                </a:outerShdw>
                              </a:effectLst>
                              <a:latin typeface="Cambria Math"/>
                              <a:ea typeface="Cambria Math"/>
                            </a:rPr>
                            <m:t>𝒏</m:t>
                          </m:r>
                        </m:sub>
                      </m:sSub>
                      <m:r>
                        <a:rPr lang="en-US" b="1" i="1">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𝟏𝟎𝟎𝟎𝟎</m:t>
                      </m:r>
                      <m:r>
                        <a:rPr lang="en-US" b="1" i="1" smtClean="0">
                          <a:solidFill>
                            <a:srgbClr val="C00000"/>
                          </a:solidFill>
                          <a:effectLst>
                            <a:outerShdw blurRad="38100" dist="38100" dir="2700000" algn="tl">
                              <a:srgbClr val="000000">
                                <a:alpha val="43137"/>
                              </a:srgbClr>
                            </a:outerShdw>
                          </a:effectLst>
                          <a:latin typeface="Cambria Math"/>
                          <a:ea typeface="Cambria Math"/>
                        </a:rPr>
                        <m:t> </m:t>
                      </m:r>
                      <m:sSup>
                        <m:sSup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pPr>
                        <m:e>
                          <m:d>
                            <m:dPr>
                              <m:ctrlPr>
                                <a:rPr lang="en-US" b="1" i="1" smtClean="0">
                                  <a:solidFill>
                                    <a:srgbClr val="C00000"/>
                                  </a:solidFill>
                                  <a:effectLst>
                                    <a:outerShdw blurRad="38100" dist="38100" dir="2700000" algn="tl">
                                      <a:srgbClr val="000000">
                                        <a:alpha val="43137"/>
                                      </a:srgbClr>
                                    </a:outerShdw>
                                  </a:effectLst>
                                  <a:latin typeface="Cambria Math"/>
                                  <a:ea typeface="Cambria Math"/>
                                </a:rPr>
                              </m:ctrlPr>
                            </m:dPr>
                            <m:e>
                              <m:r>
                                <a:rPr lang="en-US" b="1" i="1" smtClean="0">
                                  <a:solidFill>
                                    <a:srgbClr val="C00000"/>
                                  </a:solidFill>
                                  <a:effectLst>
                                    <a:outerShdw blurRad="38100" dist="38100" dir="2700000" algn="tl">
                                      <a:srgbClr val="000000">
                                        <a:alpha val="43137"/>
                                      </a:srgbClr>
                                    </a:outerShdw>
                                  </a:effectLst>
                                  <a:latin typeface="Cambria Math"/>
                                  <a:ea typeface="Cambria Math"/>
                                </a:rPr>
                                <m:t>𝟏</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𝟏𝟎</m:t>
                              </m:r>
                            </m:e>
                          </m:d>
                        </m:e>
                        <m:sup>
                          <m:r>
                            <a:rPr lang="en-US" b="1" i="1" smtClean="0">
                              <a:solidFill>
                                <a:srgbClr val="C00000"/>
                              </a:solidFill>
                              <a:effectLst>
                                <a:outerShdw blurRad="38100" dist="38100" dir="2700000" algn="tl">
                                  <a:srgbClr val="000000">
                                    <a:alpha val="43137"/>
                                  </a:srgbClr>
                                </a:outerShdw>
                              </a:effectLst>
                              <a:latin typeface="Cambria Math"/>
                              <a:ea typeface="Cambria Math"/>
                            </a:rPr>
                            <m:t>𝟑</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𝟓</m:t>
                          </m:r>
                        </m:sup>
                      </m:sSup>
                    </m:oMath>
                  </m:oMathPara>
                </a14:m>
                <a:endParaRPr lang="en-US" b="1" i="1" dirty="0">
                  <a:solidFill>
                    <a:srgbClr val="C00000"/>
                  </a:solidFill>
                  <a:effectLst>
                    <a:outerShdw blurRad="38100" dist="38100" dir="2700000" algn="tl">
                      <a:srgbClr val="000000">
                        <a:alpha val="43137"/>
                      </a:srgbClr>
                    </a:outerShdw>
                  </a:effectLst>
                  <a:latin typeface="Cambria Math"/>
                  <a:ea typeface="Cambria Math"/>
                </a:endParaRPr>
              </a:p>
              <a:p>
                <a:pPr algn="ctr" rtl="0"/>
                <a14:m>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ea typeface="Cambria Math"/>
                          </a:rPr>
                        </m:ctrlPr>
                      </m:sSubPr>
                      <m:e>
                        <m:r>
                          <a:rPr lang="en-US" b="1" i="1">
                            <a:solidFill>
                              <a:srgbClr val="C00000"/>
                            </a:solidFill>
                            <a:effectLst>
                              <a:outerShdw blurRad="38100" dist="38100" dir="2700000" algn="tl">
                                <a:srgbClr val="000000">
                                  <a:alpha val="43137"/>
                                </a:srgbClr>
                              </a:outerShdw>
                            </a:effectLst>
                            <a:latin typeface="Cambria Math"/>
                            <a:ea typeface="Cambria Math"/>
                          </a:rPr>
                          <m:t>𝒂</m:t>
                        </m:r>
                      </m:e>
                      <m:sub>
                        <m:r>
                          <a:rPr lang="en-US" b="1" i="1">
                            <a:solidFill>
                              <a:srgbClr val="C00000"/>
                            </a:solidFill>
                            <a:effectLst>
                              <a:outerShdw blurRad="38100" dist="38100" dir="2700000" algn="tl">
                                <a:srgbClr val="000000">
                                  <a:alpha val="43137"/>
                                </a:srgbClr>
                              </a:outerShdw>
                            </a:effectLst>
                            <a:latin typeface="Cambria Math"/>
                            <a:ea typeface="Cambria Math"/>
                          </a:rPr>
                          <m:t>𝒏</m:t>
                        </m:r>
                      </m:sub>
                    </m:sSub>
                    <m:r>
                      <a:rPr lang="en-US" b="1" i="1">
                        <a:solidFill>
                          <a:srgbClr val="C00000"/>
                        </a:solidFill>
                        <a:effectLst>
                          <a:outerShdw blurRad="38100" dist="38100" dir="2700000" algn="tl">
                            <a:srgbClr val="000000">
                              <a:alpha val="43137"/>
                            </a:srgbClr>
                          </a:outerShdw>
                        </a:effectLst>
                        <a:latin typeface="Cambria Math"/>
                        <a:ea typeface="Cambria Math"/>
                      </a:rPr>
                      <m:t>=</m:t>
                    </m:r>
                  </m:oMath>
                </a14:m>
                <a:r>
                  <a:rPr lang="en-US" b="1" dirty="0" smtClean="0">
                    <a:solidFill>
                      <a:srgbClr val="C00000"/>
                    </a:solidFill>
                    <a:effectLst>
                      <a:outerShdw blurRad="38100" dist="38100" dir="2700000" algn="tl">
                        <a:srgbClr val="000000">
                          <a:alpha val="43137"/>
                        </a:srgbClr>
                      </a:outerShdw>
                    </a:effectLst>
                  </a:rPr>
                  <a:t> 13959.65 SAR</a:t>
                </a:r>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064568" y="2434220"/>
                <a:ext cx="2880320" cy="2285049"/>
              </a:xfrm>
              <a:prstGeom prst="rect">
                <a:avLst/>
              </a:prstGeom>
              <a:blipFill rotWithShape="1">
                <a:blip r:embed="rId3"/>
                <a:stretch>
                  <a:fillRect b="-3665"/>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just" rtl="1"/>
            <a:r>
              <a:rPr lang="en-US" b="1" dirty="0" smtClean="0"/>
              <a:t>)</a:t>
            </a:r>
            <a:r>
              <a:rPr lang="ar-EG" b="1" dirty="0" smtClean="0"/>
              <a:t>54</a:t>
            </a:r>
            <a:r>
              <a:rPr lang="ar-SA" b="1" dirty="0" smtClean="0"/>
              <a:t>)</a:t>
            </a:r>
            <a:r>
              <a:rPr lang="ar-SA" b="1" dirty="0"/>
              <a:t>	</a:t>
            </a:r>
            <a:r>
              <a:rPr lang="ar-EG" b="1" dirty="0" smtClean="0"/>
              <a:t>ادخر </a:t>
            </a:r>
            <a:r>
              <a:rPr lang="ar-EG" b="1" dirty="0"/>
              <a:t>شخص مبلغ ما بفائدة مركبة 4% نصف سنوي لمدة 6 سنوات </a:t>
            </a:r>
            <a:r>
              <a:rPr lang="ar-EG" b="1" dirty="0" smtClean="0"/>
              <a:t>،فوجد </a:t>
            </a:r>
            <a:r>
              <a:rPr lang="ar-EG" b="1" dirty="0"/>
              <a:t>أن جملة المبلغ في نهاية المدة 15868.74322 ريال أوجد أصل المبلغ :-</a:t>
            </a:r>
            <a:endParaRPr lang="en-US" dirty="0"/>
          </a:p>
          <a:p>
            <a:pPr rtl="1"/>
            <a:r>
              <a:rPr lang="ar-SA" dirty="0"/>
              <a:t>		(أ)	</a:t>
            </a:r>
            <a:r>
              <a:rPr lang="en-US" dirty="0"/>
              <a:t>15000 SAR </a:t>
            </a:r>
          </a:p>
          <a:p>
            <a:pPr rtl="1"/>
            <a:r>
              <a:rPr lang="ar-SA" dirty="0"/>
              <a:t>		(ب)	</a:t>
            </a:r>
            <a:r>
              <a:rPr lang="en-US" dirty="0"/>
              <a:t>20000 SAR </a:t>
            </a:r>
          </a:p>
          <a:p>
            <a:pPr rtl="1"/>
            <a:r>
              <a:rPr lang="ar-SA" dirty="0">
                <a:solidFill>
                  <a:srgbClr val="C00000"/>
                </a:solidFill>
                <a:effectLst>
                  <a:outerShdw blurRad="38100" dist="38100" dir="2700000" algn="tl">
                    <a:srgbClr val="000000">
                      <a:alpha val="43137"/>
                    </a:srgbClr>
                  </a:outerShdw>
                </a:effectLst>
              </a:rPr>
              <a:t>		(ج)	</a:t>
            </a:r>
            <a:r>
              <a:rPr lang="en-US" dirty="0">
                <a:solidFill>
                  <a:srgbClr val="C00000"/>
                </a:solidFill>
                <a:effectLst>
                  <a:outerShdw blurRad="38100" dist="38100" dir="2700000" algn="tl">
                    <a:srgbClr val="000000">
                      <a:alpha val="43137"/>
                    </a:srgbClr>
                  </a:outerShdw>
                </a:effectLst>
              </a:rPr>
              <a:t>10000 SAR</a:t>
            </a:r>
          </a:p>
          <a:p>
            <a:pPr rtl="1"/>
            <a:r>
              <a:rPr lang="en-US" dirty="0" smtClean="0"/>
              <a:t>         </a:t>
            </a:r>
            <a:r>
              <a:rPr lang="ar-SA" dirty="0" smtClean="0"/>
              <a:t>(</a:t>
            </a:r>
            <a:r>
              <a:rPr lang="ar-SA" dirty="0"/>
              <a:t>د)	لا شيء مما سبق</a:t>
            </a:r>
            <a:endParaRPr lang="en-US" dirty="0"/>
          </a:p>
          <a:p>
            <a:pPr rtl="1"/>
            <a:r>
              <a:rPr lang="ar-SA" dirty="0"/>
              <a:t> </a:t>
            </a:r>
            <a:endParaRPr lang="en-US" dirty="0"/>
          </a:p>
          <a:p>
            <a:pPr algn="just" rtl="1"/>
            <a:endParaRPr lang="ar-SA" dirty="0"/>
          </a:p>
        </p:txBody>
      </p:sp>
      <p:sp>
        <p:nvSpPr>
          <p:cNvPr id="2" name="Title 1"/>
          <p:cNvSpPr>
            <a:spLocks noGrp="1"/>
          </p:cNvSpPr>
          <p:nvPr>
            <p:ph type="title"/>
          </p:nvPr>
        </p:nvSpPr>
        <p:spPr/>
        <p:txBody>
          <a:bodyPr/>
          <a:lstStyle/>
          <a:p>
            <a:pPr algn="just" rtl="1"/>
            <a:r>
              <a:rPr lang="ar-EG" b="1" u="sng" dirty="0"/>
              <a:t>تمارين مراجعة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33</a:t>
            </a:fld>
            <a:endParaRPr lang="en-US" sz="1200" dirty="0">
              <a:solidFill>
                <a:schemeClr val="bg1"/>
              </a:solidFill>
            </a:endParaRPr>
          </a:p>
        </p:txBody>
      </p:sp>
      <mc:AlternateContent xmlns:mc="http://schemas.openxmlformats.org/markup-compatibility/2006" xmlns:a14="http://schemas.microsoft.com/office/drawing/2010/main">
        <mc:Choice Requires="a14">
          <p:sp>
            <p:nvSpPr>
              <p:cNvPr id="5" name="TextBox 4"/>
              <p:cNvSpPr txBox="1"/>
              <p:nvPr/>
            </p:nvSpPr>
            <p:spPr>
              <a:xfrm>
                <a:off x="416496" y="2883176"/>
                <a:ext cx="2880320" cy="2569165"/>
              </a:xfrm>
              <a:prstGeom prst="rect">
                <a:avLst/>
              </a:prstGeom>
              <a:solidFill>
                <a:schemeClr val="accent6"/>
              </a:solid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rPr>
                          </m:ctrlPr>
                        </m:sSubPr>
                        <m:e>
                          <m:r>
                            <a:rPr lang="en-US" b="1" i="1" smtClean="0">
                              <a:solidFill>
                                <a:srgbClr val="C00000"/>
                              </a:solidFill>
                              <a:effectLst>
                                <a:outerShdw blurRad="38100" dist="38100" dir="2700000" algn="tl">
                                  <a:srgbClr val="000000">
                                    <a:alpha val="43137"/>
                                  </a:srgbClr>
                                </a:outerShdw>
                              </a:effectLst>
                              <a:latin typeface="Cambria Math"/>
                            </a:rPr>
                            <m:t>𝒂</m:t>
                          </m:r>
                        </m:e>
                        <m:sub>
                          <m:r>
                            <a:rPr lang="en-US" b="1" i="1" smtClean="0">
                              <a:solidFill>
                                <a:srgbClr val="C00000"/>
                              </a:solidFill>
                              <a:effectLst>
                                <a:outerShdw blurRad="38100" dist="38100" dir="2700000" algn="tl">
                                  <a:srgbClr val="000000">
                                    <a:alpha val="43137"/>
                                  </a:srgbClr>
                                </a:outerShdw>
                              </a:effectLst>
                              <a:latin typeface="Cambria Math"/>
                            </a:rPr>
                            <m:t>𝟏</m:t>
                          </m:r>
                        </m:sub>
                      </m:sSub>
                      <m:r>
                        <a:rPr lang="en-US" b="1" i="1" smtClean="0">
                          <a:solidFill>
                            <a:srgbClr val="C00000"/>
                          </a:solidFill>
                          <a:effectLst>
                            <a:outerShdw blurRad="38100" dist="38100" dir="2700000" algn="tl">
                              <a:srgbClr val="000000">
                                <a:alpha val="43137"/>
                              </a:srgbClr>
                            </a:outerShdw>
                          </a:effectLst>
                          <a:latin typeface="Cambria Math"/>
                        </a:rPr>
                        <m:t>=?</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𝒓</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r>
                        <a:rPr lang="en-US" b="1" i="1" smtClean="0">
                          <a:solidFill>
                            <a:srgbClr val="C00000"/>
                          </a:solidFill>
                          <a:effectLst>
                            <a:outerShdw blurRad="38100" dist="38100" dir="2700000" algn="tl">
                              <a:srgbClr val="000000">
                                <a:alpha val="43137"/>
                              </a:srgbClr>
                            </a:outerShdw>
                          </a:effectLst>
                          <a:latin typeface="Cambria Math"/>
                        </a:rPr>
                        <m:t>+ </m:t>
                      </m:r>
                      <m:f>
                        <m:fPr>
                          <m:ctrlPr>
                            <a:rPr lang="en-US" b="1" i="1" smtClean="0">
                              <a:solidFill>
                                <a:srgbClr val="C00000"/>
                              </a:solidFill>
                              <a:effectLst>
                                <a:outerShdw blurRad="38100" dist="38100" dir="2700000" algn="tl">
                                  <a:srgbClr val="000000">
                                    <a:alpha val="43137"/>
                                  </a:srgbClr>
                                </a:outerShdw>
                              </a:effectLst>
                              <a:latin typeface="Cambria Math"/>
                            </a:rPr>
                          </m:ctrlPr>
                        </m:fPr>
                        <m:num>
                          <m:r>
                            <a:rPr lang="en-US" b="1" i="1" smtClean="0">
                              <a:solidFill>
                                <a:srgbClr val="C00000"/>
                              </a:solidFill>
                              <a:effectLst>
                                <a:outerShdw blurRad="38100" dist="38100" dir="2700000" algn="tl">
                                  <a:srgbClr val="000000">
                                    <a:alpha val="43137"/>
                                  </a:srgbClr>
                                </a:outerShdw>
                              </a:effectLst>
                              <a:latin typeface="Cambria Math"/>
                            </a:rPr>
                            <m:t>𝟖</m:t>
                          </m:r>
                        </m:num>
                        <m:den>
                          <m:r>
                            <a:rPr lang="en-US" b="1" i="1" smtClean="0">
                              <a:solidFill>
                                <a:srgbClr val="C00000"/>
                              </a:solidFill>
                              <a:effectLst>
                                <a:outerShdw blurRad="38100" dist="38100" dir="2700000" algn="tl">
                                  <a:srgbClr val="000000">
                                    <a:alpha val="43137"/>
                                  </a:srgbClr>
                                </a:outerShdw>
                              </a:effectLst>
                              <a:latin typeface="Cambria Math"/>
                            </a:rPr>
                            <m:t>𝟏𝟎𝟎</m:t>
                          </m:r>
                        </m:den>
                      </m:f>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𝟎𝟖</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rPr>
                        <m:t>𝒏</m:t>
                      </m:r>
                      <m:r>
                        <a:rPr lang="en-US" b="1" i="1" smtClean="0">
                          <a:solidFill>
                            <a:srgbClr val="C00000"/>
                          </a:solidFill>
                          <a:effectLst>
                            <a:outerShdw blurRad="38100" dist="38100" dir="2700000" algn="tl">
                              <a:srgbClr val="000000">
                                <a:alpha val="43137"/>
                              </a:srgbClr>
                            </a:outerShdw>
                          </a:effectLst>
                          <a:latin typeface="Cambria Math"/>
                        </a:rPr>
                        <m:t>=</m:t>
                      </m:r>
                      <m:r>
                        <a:rPr lang="en-US" b="1" i="1" smtClean="0">
                          <a:solidFill>
                            <a:srgbClr val="C00000"/>
                          </a:solidFill>
                          <a:effectLst>
                            <a:outerShdw blurRad="38100" dist="38100" dir="2700000" algn="tl">
                              <a:srgbClr val="000000">
                                <a:alpha val="43137"/>
                              </a:srgbClr>
                            </a:outerShdw>
                          </a:effectLst>
                          <a:latin typeface="Cambria Math"/>
                        </a:rPr>
                        <m:t>𝟔</m:t>
                      </m:r>
                    </m:oMath>
                  </m:oMathPara>
                </a14:m>
                <a:endParaRPr lang="en-US" b="1" i="1" dirty="0" smtClean="0">
                  <a:solidFill>
                    <a:srgbClr val="C00000"/>
                  </a:solidFill>
                  <a:effectLst>
                    <a:outerShdw blurRad="38100" dist="38100" dir="2700000" algn="tl">
                      <a:srgbClr val="000000">
                        <a:alpha val="43137"/>
                      </a:srgbClr>
                    </a:outerShdw>
                  </a:effectLst>
                  <a:latin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𝒏</m:t>
                          </m:r>
                        </m:sub>
                      </m:sSub>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𝟏𝟓𝟖𝟔𝟖</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𝟕𝟒</m:t>
                      </m:r>
                      <m:r>
                        <a:rPr lang="en-US" b="1" i="1" smtClean="0">
                          <a:solidFill>
                            <a:srgbClr val="C00000"/>
                          </a:solidFill>
                          <a:effectLst>
                            <a:outerShdw blurRad="38100" dist="38100" dir="2700000" algn="tl">
                              <a:srgbClr val="000000">
                                <a:alpha val="43137"/>
                              </a:srgbClr>
                            </a:outerShdw>
                          </a:effectLst>
                          <a:latin typeface="Cambria Math"/>
                          <a:ea typeface="Cambria Math"/>
                        </a:rPr>
                        <m:t> </m:t>
                      </m:r>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r>
                        <a:rPr lang="en-US" b="1" i="1" smtClean="0">
                          <a:solidFill>
                            <a:srgbClr val="C00000"/>
                          </a:solidFill>
                          <a:effectLst>
                            <a:outerShdw blurRad="38100" dist="38100" dir="2700000" algn="tl">
                              <a:srgbClr val="000000">
                                <a:alpha val="43137"/>
                              </a:srgbClr>
                            </a:outerShdw>
                          </a:effectLst>
                          <a:latin typeface="Cambria Math"/>
                          <a:ea typeface="Cambria Math"/>
                        </a:rPr>
                        <m:t>𝟏𝟓𝟖𝟔𝟖</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𝟕𝟒</m:t>
                      </m:r>
                      <m:r>
                        <a:rPr lang="en-US" b="1" i="1" smtClean="0">
                          <a:solidFill>
                            <a:srgbClr val="C00000"/>
                          </a:solidFill>
                          <a:effectLst>
                            <a:outerShdw blurRad="38100" dist="38100" dir="2700000" algn="tl">
                              <a:srgbClr val="000000">
                                <a:alpha val="43137"/>
                              </a:srgbClr>
                            </a:outerShdw>
                          </a:effectLst>
                          <a:latin typeface="Cambria Math"/>
                          <a:ea typeface="Cambria Math"/>
                        </a:rPr>
                        <m:t>=</m:t>
                      </m:r>
                      <m:sSub>
                        <m:sSub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bPr>
                        <m:e>
                          <m:r>
                            <a:rPr lang="en-US" b="1" i="1" smtClean="0">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sSup>
                        <m:sSup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pPr>
                        <m:e>
                          <m:d>
                            <m:dPr>
                              <m:ctrlPr>
                                <a:rPr lang="en-US" b="1" i="1" smtClean="0">
                                  <a:solidFill>
                                    <a:srgbClr val="C00000"/>
                                  </a:solidFill>
                                  <a:effectLst>
                                    <a:outerShdw blurRad="38100" dist="38100" dir="2700000" algn="tl">
                                      <a:srgbClr val="000000">
                                        <a:alpha val="43137"/>
                                      </a:srgbClr>
                                    </a:outerShdw>
                                  </a:effectLst>
                                  <a:latin typeface="Cambria Math"/>
                                  <a:ea typeface="Cambria Math"/>
                                </a:rPr>
                              </m:ctrlPr>
                            </m:dPr>
                            <m:e>
                              <m:r>
                                <a:rPr lang="en-US" b="1" i="1" smtClean="0">
                                  <a:solidFill>
                                    <a:srgbClr val="C00000"/>
                                  </a:solidFill>
                                  <a:effectLst>
                                    <a:outerShdw blurRad="38100" dist="38100" dir="2700000" algn="tl">
                                      <a:srgbClr val="000000">
                                        <a:alpha val="43137"/>
                                      </a:srgbClr>
                                    </a:outerShdw>
                                  </a:effectLst>
                                  <a:latin typeface="Cambria Math"/>
                                  <a:ea typeface="Cambria Math"/>
                                </a:rPr>
                                <m:t>𝟏</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𝟎𝟖</m:t>
                              </m:r>
                            </m:e>
                          </m:d>
                        </m:e>
                        <m:sup>
                          <m:r>
                            <a:rPr lang="en-US" b="1" i="1" smtClean="0">
                              <a:solidFill>
                                <a:srgbClr val="C00000"/>
                              </a:solidFill>
                              <a:effectLst>
                                <a:outerShdw blurRad="38100" dist="38100" dir="2700000" algn="tl">
                                  <a:srgbClr val="000000">
                                    <a:alpha val="43137"/>
                                  </a:srgbClr>
                                </a:outerShdw>
                              </a:effectLst>
                              <a:latin typeface="Cambria Math"/>
                              <a:ea typeface="Cambria Math"/>
                            </a:rPr>
                            <m:t>𝟔</m:t>
                          </m:r>
                        </m:sup>
                      </m:sSup>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14:m>
                  <m:oMathPara xmlns:m="http://schemas.openxmlformats.org/officeDocument/2006/math">
                    <m:oMathParaPr>
                      <m:jc m:val="centerGroup"/>
                    </m:oMathParaPr>
                    <m:oMath xmlns:m="http://schemas.openxmlformats.org/officeDocument/2006/math">
                      <m:sSub>
                        <m:sSubPr>
                          <m:ctrlPr>
                            <a:rPr lang="en-US" b="1" i="1">
                              <a:solidFill>
                                <a:srgbClr val="C00000"/>
                              </a:solidFill>
                              <a:effectLst>
                                <a:outerShdw blurRad="38100" dist="38100" dir="2700000" algn="tl">
                                  <a:srgbClr val="000000">
                                    <a:alpha val="43137"/>
                                  </a:srgbClr>
                                </a:outerShdw>
                              </a:effectLst>
                              <a:latin typeface="Cambria Math"/>
                              <a:ea typeface="Cambria Math"/>
                            </a:rPr>
                          </m:ctrlPr>
                        </m:sSubPr>
                        <m:e>
                          <m:r>
                            <a:rPr lang="en-US" b="1" i="1">
                              <a:solidFill>
                                <a:srgbClr val="C00000"/>
                              </a:solidFill>
                              <a:effectLst>
                                <a:outerShdw blurRad="38100" dist="38100" dir="2700000" algn="tl">
                                  <a:srgbClr val="000000">
                                    <a:alpha val="43137"/>
                                  </a:srgbClr>
                                </a:outerShdw>
                              </a:effectLst>
                              <a:latin typeface="Cambria Math"/>
                              <a:ea typeface="Cambria Math"/>
                            </a:rPr>
                            <m:t>𝒂</m:t>
                          </m:r>
                        </m:e>
                        <m:sub>
                          <m:r>
                            <a:rPr lang="en-US" b="1" i="1" smtClean="0">
                              <a:solidFill>
                                <a:srgbClr val="C00000"/>
                              </a:solidFill>
                              <a:effectLst>
                                <a:outerShdw blurRad="38100" dist="38100" dir="2700000" algn="tl">
                                  <a:srgbClr val="000000">
                                    <a:alpha val="43137"/>
                                  </a:srgbClr>
                                </a:outerShdw>
                              </a:effectLst>
                              <a:latin typeface="Cambria Math"/>
                              <a:ea typeface="Cambria Math"/>
                            </a:rPr>
                            <m:t>𝟏</m:t>
                          </m:r>
                        </m:sub>
                      </m:sSub>
                      <m:r>
                        <a:rPr lang="en-US" b="1" i="1">
                          <a:solidFill>
                            <a:srgbClr val="C00000"/>
                          </a:solidFill>
                          <a:effectLst>
                            <a:outerShdw blurRad="38100" dist="38100" dir="2700000" algn="tl">
                              <a:srgbClr val="000000">
                                <a:alpha val="43137"/>
                              </a:srgbClr>
                            </a:outerShdw>
                          </a:effectLst>
                          <a:latin typeface="Cambria Math"/>
                          <a:ea typeface="Cambria Math"/>
                        </a:rPr>
                        <m:t>=</m:t>
                      </m:r>
                      <m:f>
                        <m:fPr>
                          <m:ctrlPr>
                            <a:rPr lang="en-US" b="1" i="1" smtClean="0">
                              <a:solidFill>
                                <a:srgbClr val="C00000"/>
                              </a:solidFill>
                              <a:effectLst>
                                <a:outerShdw blurRad="38100" dist="38100" dir="2700000" algn="tl">
                                  <a:srgbClr val="000000">
                                    <a:alpha val="43137"/>
                                  </a:srgbClr>
                                </a:outerShdw>
                              </a:effectLst>
                              <a:latin typeface="Cambria Math"/>
                              <a:ea typeface="Cambria Math"/>
                            </a:rPr>
                          </m:ctrlPr>
                        </m:fPr>
                        <m:num>
                          <m:r>
                            <a:rPr lang="en-US" b="1" i="1" smtClean="0">
                              <a:solidFill>
                                <a:srgbClr val="C00000"/>
                              </a:solidFill>
                              <a:effectLst>
                                <a:outerShdw blurRad="38100" dist="38100" dir="2700000" algn="tl">
                                  <a:srgbClr val="000000">
                                    <a:alpha val="43137"/>
                                  </a:srgbClr>
                                </a:outerShdw>
                              </a:effectLst>
                              <a:latin typeface="Cambria Math"/>
                              <a:ea typeface="Cambria Math"/>
                            </a:rPr>
                            <m:t>𝟏𝟓𝟖𝟔𝟖</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𝟕𝟒</m:t>
                          </m:r>
                        </m:num>
                        <m:den>
                          <m:sSup>
                            <m:sSupPr>
                              <m:ctrlPr>
                                <a:rPr lang="en-US" b="1" i="1" smtClean="0">
                                  <a:solidFill>
                                    <a:srgbClr val="C00000"/>
                                  </a:solidFill>
                                  <a:effectLst>
                                    <a:outerShdw blurRad="38100" dist="38100" dir="2700000" algn="tl">
                                      <a:srgbClr val="000000">
                                        <a:alpha val="43137"/>
                                      </a:srgbClr>
                                    </a:outerShdw>
                                  </a:effectLst>
                                  <a:latin typeface="Cambria Math"/>
                                  <a:ea typeface="Cambria Math"/>
                                </a:rPr>
                              </m:ctrlPr>
                            </m:sSupPr>
                            <m:e>
                              <m:d>
                                <m:dPr>
                                  <m:ctrlPr>
                                    <a:rPr lang="en-US" b="1" i="1" smtClean="0">
                                      <a:solidFill>
                                        <a:srgbClr val="C00000"/>
                                      </a:solidFill>
                                      <a:effectLst>
                                        <a:outerShdw blurRad="38100" dist="38100" dir="2700000" algn="tl">
                                          <a:srgbClr val="000000">
                                            <a:alpha val="43137"/>
                                          </a:srgbClr>
                                        </a:outerShdw>
                                      </a:effectLst>
                                      <a:latin typeface="Cambria Math"/>
                                      <a:ea typeface="Cambria Math"/>
                                    </a:rPr>
                                  </m:ctrlPr>
                                </m:dPr>
                                <m:e>
                                  <m:r>
                                    <a:rPr lang="en-US" b="1" i="1" smtClean="0">
                                      <a:solidFill>
                                        <a:srgbClr val="C00000"/>
                                      </a:solidFill>
                                      <a:effectLst>
                                        <a:outerShdw blurRad="38100" dist="38100" dir="2700000" algn="tl">
                                          <a:srgbClr val="000000">
                                            <a:alpha val="43137"/>
                                          </a:srgbClr>
                                        </a:outerShdw>
                                      </a:effectLst>
                                      <a:latin typeface="Cambria Math"/>
                                      <a:ea typeface="Cambria Math"/>
                                    </a:rPr>
                                    <m:t>𝟏</m:t>
                                  </m:r>
                                  <m:r>
                                    <a:rPr lang="en-US" b="1" i="1" smtClean="0">
                                      <a:solidFill>
                                        <a:srgbClr val="C00000"/>
                                      </a:solidFill>
                                      <a:effectLst>
                                        <a:outerShdw blurRad="38100" dist="38100" dir="2700000" algn="tl">
                                          <a:srgbClr val="000000">
                                            <a:alpha val="43137"/>
                                          </a:srgbClr>
                                        </a:outerShdw>
                                      </a:effectLst>
                                      <a:latin typeface="Cambria Math"/>
                                      <a:ea typeface="Cambria Math"/>
                                    </a:rPr>
                                    <m:t>.</m:t>
                                  </m:r>
                                  <m:r>
                                    <a:rPr lang="en-US" b="1" i="1" smtClean="0">
                                      <a:solidFill>
                                        <a:srgbClr val="C00000"/>
                                      </a:solidFill>
                                      <a:effectLst>
                                        <a:outerShdw blurRad="38100" dist="38100" dir="2700000" algn="tl">
                                          <a:srgbClr val="000000">
                                            <a:alpha val="43137"/>
                                          </a:srgbClr>
                                        </a:outerShdw>
                                      </a:effectLst>
                                      <a:latin typeface="Cambria Math"/>
                                      <a:ea typeface="Cambria Math"/>
                                    </a:rPr>
                                    <m:t>𝟎𝟖</m:t>
                                  </m:r>
                                </m:e>
                              </m:d>
                            </m:e>
                            <m:sup>
                              <m:r>
                                <a:rPr lang="en-US" b="1" i="1" smtClean="0">
                                  <a:solidFill>
                                    <a:srgbClr val="C00000"/>
                                  </a:solidFill>
                                  <a:effectLst>
                                    <a:outerShdw blurRad="38100" dist="38100" dir="2700000" algn="tl">
                                      <a:srgbClr val="000000">
                                        <a:alpha val="43137"/>
                                      </a:srgbClr>
                                    </a:outerShdw>
                                  </a:effectLst>
                                  <a:latin typeface="Cambria Math"/>
                                  <a:ea typeface="Cambria Math"/>
                                </a:rPr>
                                <m:t>𝟔</m:t>
                              </m:r>
                            </m:sup>
                          </m:sSup>
                        </m:den>
                      </m:f>
                    </m:oMath>
                  </m:oMathPara>
                </a14:m>
                <a:endParaRPr lang="en-US" b="1" i="1" dirty="0" smtClean="0">
                  <a:solidFill>
                    <a:srgbClr val="C00000"/>
                  </a:solidFill>
                  <a:effectLst>
                    <a:outerShdw blurRad="38100" dist="38100" dir="2700000" algn="tl">
                      <a:srgbClr val="000000">
                        <a:alpha val="43137"/>
                      </a:srgbClr>
                    </a:outerShdw>
                  </a:effectLst>
                  <a:latin typeface="Cambria Math"/>
                  <a:ea typeface="Cambria Math"/>
                </a:endParaRPr>
              </a:p>
              <a:p>
                <a:pPr algn="ctr" rtl="0"/>
                <a:r>
                  <a:rPr lang="en-US" b="1" dirty="0" smtClean="0">
                    <a:solidFill>
                      <a:srgbClr val="C00000"/>
                    </a:solidFill>
                    <a:effectLst>
                      <a:outerShdw blurRad="38100" dist="38100" dir="2700000" algn="tl">
                        <a:srgbClr val="000000">
                          <a:alpha val="43137"/>
                        </a:srgbClr>
                      </a:outerShdw>
                    </a:effectLst>
                    <a:latin typeface="Cambria Math"/>
                    <a:ea typeface="Cambria Math"/>
                  </a:rPr>
                  <a:t>=10000</a:t>
                </a:r>
                <a:r>
                  <a:rPr lang="en-US" b="1" dirty="0" smtClean="0">
                    <a:solidFill>
                      <a:srgbClr val="C00000"/>
                    </a:solidFill>
                    <a:effectLst>
                      <a:outerShdw blurRad="38100" dist="38100" dir="2700000" algn="tl">
                        <a:srgbClr val="000000">
                          <a:alpha val="43137"/>
                        </a:srgbClr>
                      </a:outerShdw>
                    </a:effectLst>
                  </a:rPr>
                  <a:t> SAR</a:t>
                </a:r>
                <a:endParaRPr lang="en-US" b="1" dirty="0">
                  <a:solidFill>
                    <a:srgbClr val="C00000"/>
                  </a:solidFill>
                  <a:effectLst>
                    <a:outerShdw blurRad="38100" dist="38100" dir="2700000" algn="tl">
                      <a:srgbClr val="000000">
                        <a:alpha val="43137"/>
                      </a:srgbClr>
                    </a:outerShdw>
                  </a:effectLs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16496" y="2883176"/>
                <a:ext cx="2880320" cy="2569165"/>
              </a:xfrm>
              <a:prstGeom prst="rect">
                <a:avLst/>
              </a:prstGeom>
              <a:blipFill rotWithShape="1">
                <a:blip r:embed="rId3"/>
                <a:stretch>
                  <a:fillRect b="-3037"/>
                </a:stretch>
              </a:blipFill>
              <a:ln w="41275" cmpd="db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r>
                  <a:rPr lang="en-US">
                    <a:noFill/>
                  </a:rPr>
                  <a:t> </a:t>
                </a:r>
              </a:p>
            </p:txBody>
          </p:sp>
        </mc:Fallback>
      </mc:AlternateContent>
    </p:spTree>
    <p:extLst>
      <p:ext uri="{BB962C8B-B14F-4D97-AF65-F5344CB8AC3E}">
        <p14:creationId xmlns:p14="http://schemas.microsoft.com/office/powerpoint/2010/main" val="18498866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just" rtl="1"/>
            <a:r>
              <a:rPr lang="ar-SA" sz="2600" b="1" dirty="0"/>
              <a:t>إذا علمت أن :-</a:t>
            </a:r>
            <a:endParaRPr lang="en-US" sz="2600" dirty="0"/>
          </a:p>
          <a:p>
            <a:pPr algn="just" rtl="1"/>
            <a:r>
              <a:rPr lang="ar-SA" sz="2600" b="1" dirty="0"/>
              <a:t>" تنتج شركة الأحلام للثلاجات نوعين من الثلاجات هما ثلاجة 10 قدم وثلاجة 12 قدم فإذا علمت أن كل نوع من هذه الثلاجات يمر بمرحلتين إنتاجيتين هما مرحلة التصنيع ومرحلة التشطيب. فإذا فرض أن الثلاجة 10 قدم تحتاج 4 ساعات عمل في مرحلة التصنيع وساعتين في مرحلة التشطيب، وأن الثلاجة 12 قدم تحتاج إلى 5 ساعات عمل في مرحلة التصنيع و 3 ساعات في مرحلة التشطيب. مع العلم بأن عدد الساعات المتاحة لهذا المصنع هي 2400 ساعة لمرحلة التصنيع، 1300 ساعة لمرحلة التشطيب فإذا كانت سياسة الإنتاج في المصنع هي استخدام كافة الطاقات المتاحة </a:t>
            </a:r>
            <a:r>
              <a:rPr lang="ar-EG" sz="2600" b="1" dirty="0"/>
              <a:t>،المطلوب : باستخدام اسلوب المصفوفات أجب عما يلي</a:t>
            </a:r>
            <a:r>
              <a:rPr lang="ar-SA" sz="2600" b="1" dirty="0"/>
              <a:t> "</a:t>
            </a:r>
            <a:endParaRPr lang="en-US" sz="2600" dirty="0"/>
          </a:p>
          <a:p>
            <a:pPr algn="just" rtl="1"/>
            <a:endParaRPr lang="ar-SA" sz="26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34</a:t>
            </a:fld>
            <a:endParaRPr lang="en-US" sz="1200" dirty="0">
              <a:solidFill>
                <a:schemeClr val="bg1"/>
              </a:solidFill>
            </a:endParaRPr>
          </a:p>
        </p:txBody>
      </p:sp>
    </p:spTree>
    <p:extLst>
      <p:ext uri="{BB962C8B-B14F-4D97-AF65-F5344CB8AC3E}">
        <p14:creationId xmlns:p14="http://schemas.microsoft.com/office/powerpoint/2010/main" val="10010675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en-US" sz="2200" b="1" dirty="0" smtClean="0"/>
              <a:t>)</a:t>
            </a:r>
            <a:r>
              <a:rPr lang="ar-EG" sz="2200" b="1" dirty="0" smtClean="0"/>
              <a:t>55</a:t>
            </a:r>
            <a:r>
              <a:rPr lang="ar-SA" sz="2200" b="1" dirty="0" smtClean="0"/>
              <a:t>)</a:t>
            </a:r>
            <a:r>
              <a:rPr lang="ar-SA" sz="2200" b="1" dirty="0"/>
              <a:t>		القيود المعبرة عن المشكلة السابقة هي :-</a:t>
            </a:r>
            <a:endParaRPr lang="en-US" sz="2200" dirty="0"/>
          </a:p>
          <a:p>
            <a:pPr rtl="1"/>
            <a:r>
              <a:rPr lang="ar-SA" sz="2200" dirty="0">
                <a:effectLst>
                  <a:outerShdw blurRad="38100" dist="38100" dir="2700000" algn="tl">
                    <a:srgbClr val="000000">
                      <a:alpha val="43137"/>
                    </a:srgbClr>
                  </a:outerShdw>
                </a:effectLst>
              </a:rPr>
              <a:t>		</a:t>
            </a:r>
            <a:r>
              <a:rPr lang="ar-SA" sz="2200" u="sng" dirty="0">
                <a:effectLst>
                  <a:outerShdw blurRad="38100" dist="38100" dir="2700000" algn="tl">
                    <a:srgbClr val="000000">
                      <a:alpha val="43137"/>
                    </a:srgbClr>
                  </a:outerShdw>
                </a:effectLst>
              </a:rPr>
              <a:t>(أ)	</a:t>
            </a:r>
            <a:r>
              <a:rPr lang="en-US" sz="2200" u="sng" dirty="0">
                <a:effectLst>
                  <a:outerShdw blurRad="38100" dist="38100" dir="2700000" algn="tl">
                    <a:srgbClr val="000000">
                      <a:alpha val="43137"/>
                    </a:srgbClr>
                  </a:outerShdw>
                </a:effectLst>
              </a:rPr>
              <a:t>4x+5y= 2400  ,   </a:t>
            </a:r>
            <a:r>
              <a:rPr lang="en-US" sz="2200" u="sng">
                <a:effectLst>
                  <a:outerShdw blurRad="38100" dist="38100" dir="2700000" algn="tl">
                    <a:srgbClr val="000000">
                      <a:alpha val="43137"/>
                    </a:srgbClr>
                  </a:outerShdw>
                </a:effectLst>
              </a:rPr>
              <a:t>2x </a:t>
            </a:r>
            <a:r>
              <a:rPr lang="en-US" sz="2200" u="sng" smtClean="0">
                <a:effectLst>
                  <a:outerShdw blurRad="38100" dist="38100" dir="2700000" algn="tl">
                    <a:srgbClr val="000000">
                      <a:alpha val="43137"/>
                    </a:srgbClr>
                  </a:outerShdw>
                </a:effectLst>
              </a:rPr>
              <a:t>+3y </a:t>
            </a:r>
            <a:r>
              <a:rPr lang="en-US" sz="2200" u="sng" dirty="0">
                <a:effectLst>
                  <a:outerShdw blurRad="38100" dist="38100" dir="2700000" algn="tl">
                    <a:srgbClr val="000000">
                      <a:alpha val="43137"/>
                    </a:srgbClr>
                  </a:outerShdw>
                </a:effectLst>
              </a:rPr>
              <a:t>=1300</a:t>
            </a:r>
          </a:p>
          <a:p>
            <a:pPr rtl="1"/>
            <a:r>
              <a:rPr lang="ar-SA" sz="2200" dirty="0"/>
              <a:t>		(ب)	</a:t>
            </a:r>
            <a:r>
              <a:rPr lang="en-US" sz="2200" dirty="0"/>
              <a:t>4x + 2 y = 1300 , 5x + 3y = 2400</a:t>
            </a:r>
          </a:p>
          <a:p>
            <a:pPr rtl="1"/>
            <a:r>
              <a:rPr lang="ar-SA" sz="2200" dirty="0"/>
              <a:t>		(ج)	</a:t>
            </a:r>
            <a:r>
              <a:rPr lang="en-US" sz="2200" dirty="0"/>
              <a:t>2x + 4y = 2400  , 3x+5y = 1300</a:t>
            </a:r>
          </a:p>
          <a:p>
            <a:pPr rtl="1"/>
            <a:r>
              <a:rPr lang="ar-SA" sz="2200" dirty="0"/>
              <a:t>            (د)	لا شيء مما سبق</a:t>
            </a:r>
            <a:endParaRPr lang="en-US" sz="2200" dirty="0"/>
          </a:p>
          <a:p>
            <a:pPr rtl="1"/>
            <a:r>
              <a:rPr lang="en-US" sz="2200" dirty="0"/>
              <a:t> </a:t>
            </a:r>
          </a:p>
          <a:p>
            <a:pPr rtl="1"/>
            <a:r>
              <a:rPr lang="en-US" sz="2200" b="1" dirty="0" smtClean="0"/>
              <a:t>)</a:t>
            </a:r>
            <a:r>
              <a:rPr lang="ar-EG" sz="2200" b="1" dirty="0" smtClean="0"/>
              <a:t> 56</a:t>
            </a:r>
            <a:r>
              <a:rPr lang="ar-SA" sz="2200" b="1" dirty="0" smtClean="0"/>
              <a:t>)</a:t>
            </a:r>
            <a:r>
              <a:rPr lang="ar-SA" sz="2200" b="1" dirty="0"/>
              <a:t>	</a:t>
            </a:r>
            <a:r>
              <a:rPr lang="ar-EG" sz="2200" b="1" dirty="0" smtClean="0"/>
              <a:t>قيمة </a:t>
            </a:r>
            <a:r>
              <a:rPr lang="ar-EG" sz="2200" b="1" dirty="0"/>
              <a:t>المتغير </a:t>
            </a:r>
            <a:r>
              <a:rPr lang="en-US" sz="2200" b="1" dirty="0"/>
              <a:t>x</a:t>
            </a:r>
            <a:r>
              <a:rPr lang="ar-EG" sz="2200" b="1" dirty="0"/>
              <a:t> و الذي يحقق النظام السابق هي :-</a:t>
            </a:r>
            <a:endParaRPr lang="en-US" sz="2200" dirty="0"/>
          </a:p>
          <a:p>
            <a:pPr rtl="1"/>
            <a:r>
              <a:rPr lang="ar-SA" sz="2200" dirty="0"/>
              <a:t>		(أ)	</a:t>
            </a:r>
            <a:r>
              <a:rPr lang="en-US" sz="2200" dirty="0"/>
              <a:t>1300</a:t>
            </a:r>
          </a:p>
          <a:p>
            <a:pPr rtl="1"/>
            <a:r>
              <a:rPr lang="ar-SA" sz="2200" dirty="0">
                <a:effectLst>
                  <a:outerShdw blurRad="38100" dist="38100" dir="2700000" algn="tl">
                    <a:srgbClr val="000000">
                      <a:alpha val="43137"/>
                    </a:srgbClr>
                  </a:outerShdw>
                </a:effectLst>
              </a:rPr>
              <a:t>		</a:t>
            </a:r>
            <a:r>
              <a:rPr lang="ar-SA" sz="2200" u="sng" dirty="0">
                <a:effectLst>
                  <a:outerShdw blurRad="38100" dist="38100" dir="2700000" algn="tl">
                    <a:srgbClr val="000000">
                      <a:alpha val="43137"/>
                    </a:srgbClr>
                  </a:outerShdw>
                </a:effectLst>
              </a:rPr>
              <a:t>(ب)	</a:t>
            </a:r>
            <a:r>
              <a:rPr lang="en-US" sz="2200" u="sng" dirty="0">
                <a:effectLst>
                  <a:outerShdw blurRad="38100" dist="38100" dir="2700000" algn="tl">
                    <a:srgbClr val="000000">
                      <a:alpha val="43137"/>
                    </a:srgbClr>
                  </a:outerShdw>
                </a:effectLst>
              </a:rPr>
              <a:t>350</a:t>
            </a:r>
          </a:p>
          <a:p>
            <a:pPr rtl="1"/>
            <a:r>
              <a:rPr lang="ar-SA" sz="2200" dirty="0"/>
              <a:t>		(ج)	</a:t>
            </a:r>
            <a:r>
              <a:rPr lang="en-US" sz="2200" dirty="0"/>
              <a:t>200</a:t>
            </a:r>
          </a:p>
          <a:p>
            <a:pPr rtl="1"/>
            <a:r>
              <a:rPr lang="ar-SA" sz="2200" dirty="0"/>
              <a:t>           (د)	لا شيء مما سبق</a:t>
            </a:r>
            <a:endParaRPr lang="en-US" sz="2200" dirty="0"/>
          </a:p>
          <a:p>
            <a:pPr rtl="1"/>
            <a:r>
              <a:rPr lang="ar-EG" sz="2200" dirty="0"/>
              <a:t> </a:t>
            </a:r>
            <a:endParaRPr lang="en-US" sz="2200" dirty="0"/>
          </a:p>
          <a:p>
            <a:pPr algn="just" rtl="1"/>
            <a:endParaRPr lang="ar-SA" sz="22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35</a:t>
            </a:fld>
            <a:endParaRPr lang="en-US" sz="1200" dirty="0">
              <a:solidFill>
                <a:schemeClr val="bg1"/>
              </a:solidFill>
            </a:endParaRPr>
          </a:p>
        </p:txBody>
      </p:sp>
    </p:spTree>
    <p:extLst>
      <p:ext uri="{BB962C8B-B14F-4D97-AF65-F5344CB8AC3E}">
        <p14:creationId xmlns:p14="http://schemas.microsoft.com/office/powerpoint/2010/main" val="2334258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en-US" sz="2800" b="1" dirty="0" smtClean="0"/>
              <a:t>)</a:t>
            </a:r>
            <a:r>
              <a:rPr lang="ar-EG" sz="2800" b="1" dirty="0" smtClean="0"/>
              <a:t>57</a:t>
            </a:r>
            <a:r>
              <a:rPr lang="ar-SA" sz="2800" b="1" dirty="0" smtClean="0"/>
              <a:t>)</a:t>
            </a:r>
            <a:r>
              <a:rPr lang="ar-SA" sz="2800" b="1" dirty="0"/>
              <a:t>		</a:t>
            </a:r>
            <a:r>
              <a:rPr lang="ar-EG" sz="2800" b="1" dirty="0"/>
              <a:t>قيمة المتغير </a:t>
            </a:r>
            <a:r>
              <a:rPr lang="en-US" sz="2800" b="1" dirty="0"/>
              <a:t>y </a:t>
            </a:r>
            <a:r>
              <a:rPr lang="ar-EG" sz="2800" b="1" dirty="0"/>
              <a:t> الذي يحقق النظام السابق هي :-</a:t>
            </a:r>
            <a:endParaRPr lang="en-US" sz="2800" dirty="0"/>
          </a:p>
          <a:p>
            <a:pPr rtl="1"/>
            <a:r>
              <a:rPr lang="ar-SA" sz="2800" dirty="0"/>
              <a:t>		</a:t>
            </a:r>
            <a:r>
              <a:rPr lang="ar-SA" sz="2800" u="sng" dirty="0">
                <a:effectLst>
                  <a:outerShdw blurRad="38100" dist="38100" dir="2700000" algn="tl">
                    <a:srgbClr val="000000">
                      <a:alpha val="43137"/>
                    </a:srgbClr>
                  </a:outerShdw>
                </a:effectLst>
              </a:rPr>
              <a:t>(أ)	</a:t>
            </a:r>
            <a:r>
              <a:rPr lang="en-US" sz="2800" u="sng" dirty="0">
                <a:effectLst>
                  <a:outerShdw blurRad="38100" dist="38100" dir="2700000" algn="tl">
                    <a:srgbClr val="000000">
                      <a:alpha val="43137"/>
                    </a:srgbClr>
                  </a:outerShdw>
                </a:effectLst>
              </a:rPr>
              <a:t>200</a:t>
            </a:r>
          </a:p>
          <a:p>
            <a:pPr rtl="1"/>
            <a:r>
              <a:rPr lang="ar-SA" sz="2800" dirty="0"/>
              <a:t>		(ب)	</a:t>
            </a:r>
            <a:r>
              <a:rPr lang="en-US" sz="2800" dirty="0"/>
              <a:t>1300</a:t>
            </a:r>
          </a:p>
          <a:p>
            <a:pPr rtl="1"/>
            <a:r>
              <a:rPr lang="ar-SA" sz="2800" dirty="0"/>
              <a:t>		(ج)	</a:t>
            </a:r>
            <a:r>
              <a:rPr lang="en-US" sz="2800" dirty="0"/>
              <a:t>2400</a:t>
            </a:r>
          </a:p>
          <a:p>
            <a:pPr rtl="1"/>
            <a:r>
              <a:rPr lang="ar-SA" sz="2800" dirty="0"/>
              <a:t>           (د)	لا شيء مما سبق</a:t>
            </a:r>
            <a:endParaRPr lang="en-US" sz="2800" dirty="0"/>
          </a:p>
          <a:p>
            <a:pPr algn="just" rtl="1"/>
            <a:endParaRPr lang="ar-SA" sz="2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36</a:t>
            </a:fld>
            <a:endParaRPr lang="en-US" sz="1200" dirty="0">
              <a:solidFill>
                <a:schemeClr val="bg1"/>
              </a:solidFill>
            </a:endParaRPr>
          </a:p>
        </p:txBody>
      </p:sp>
    </p:spTree>
    <p:extLst>
      <p:ext uri="{BB962C8B-B14F-4D97-AF65-F5344CB8AC3E}">
        <p14:creationId xmlns:p14="http://schemas.microsoft.com/office/powerpoint/2010/main" val="39756952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sz="1800" b="1" dirty="0" smtClean="0"/>
                  <a:t>)</a:t>
                </a:r>
                <a:r>
                  <a:rPr lang="ar-EG" sz="1800" b="1" dirty="0" smtClean="0"/>
                  <a:t>58</a:t>
                </a:r>
                <a:r>
                  <a:rPr lang="ar-SA" sz="1800" b="1" dirty="0" smtClean="0"/>
                  <a:t>)</a:t>
                </a:r>
                <a:r>
                  <a:rPr lang="ar-EG" sz="1800" b="1" dirty="0"/>
                  <a:t>قيمة المحدد </a:t>
                </a:r>
                <a14:m>
                  <m:oMath xmlns:m="http://schemas.openxmlformats.org/officeDocument/2006/math">
                    <m:d>
                      <m:dPr>
                        <m:begChr m:val="|"/>
                        <m:endChr m:val="|"/>
                        <m:ctrlPr>
                          <a:rPr lang="en-US" sz="1800" b="1" i="1">
                            <a:latin typeface="Cambria Math"/>
                          </a:rPr>
                        </m:ctrlPr>
                      </m:dPr>
                      <m:e>
                        <m:m>
                          <m:mPr>
                            <m:mcs>
                              <m:mc>
                                <m:mcPr>
                                  <m:count m:val="2"/>
                                  <m:mcJc m:val="center"/>
                                </m:mcPr>
                              </m:mc>
                            </m:mcs>
                            <m:ctrlPr>
                              <a:rPr lang="en-US" sz="1800" b="1" i="1">
                                <a:latin typeface="Cambria Math"/>
                              </a:rPr>
                            </m:ctrlPr>
                          </m:mPr>
                          <m:mr>
                            <m:e>
                              <m:r>
                                <a:rPr lang="en-US" sz="1800" b="1" i="1">
                                  <a:latin typeface="Cambria Math"/>
                                </a:rPr>
                                <m:t>−</m:t>
                              </m:r>
                              <m:r>
                                <a:rPr lang="en-US" sz="1800" b="1" i="1">
                                  <a:latin typeface="Cambria Math"/>
                                </a:rPr>
                                <m:t>𝟐</m:t>
                              </m:r>
                            </m:e>
                            <m:e>
                              <m:r>
                                <a:rPr lang="en-US" sz="1800" b="1" i="1">
                                  <a:latin typeface="Cambria Math"/>
                                </a:rPr>
                                <m:t>𝟓</m:t>
                              </m:r>
                            </m:e>
                          </m:mr>
                          <m:mr>
                            <m:e>
                              <m:r>
                                <a:rPr lang="en-US" sz="1800" b="1" i="1">
                                  <a:latin typeface="Cambria Math"/>
                                </a:rPr>
                                <m:t>−</m:t>
                              </m:r>
                              <m:r>
                                <a:rPr lang="en-US" sz="1800" b="1" i="1">
                                  <a:latin typeface="Cambria Math"/>
                                </a:rPr>
                                <m:t>𝟑</m:t>
                              </m:r>
                            </m:e>
                            <m:e>
                              <m:r>
                                <a:rPr lang="en-US" sz="1800" b="1" i="1">
                                  <a:latin typeface="Cambria Math"/>
                                </a:rPr>
                                <m:t>−</m:t>
                              </m:r>
                              <m:r>
                                <a:rPr lang="en-US" sz="1800" b="1" i="1">
                                  <a:latin typeface="Cambria Math"/>
                                </a:rPr>
                                <m:t>𝟒</m:t>
                              </m:r>
                            </m:e>
                          </m:mr>
                        </m:m>
                      </m:e>
                    </m:d>
                  </m:oMath>
                </a14:m>
                <a:r>
                  <a:rPr lang="ar-EG" sz="1800" b="1" dirty="0"/>
                  <a:t> تساوي :-</a:t>
                </a:r>
                <a:endParaRPr lang="en-US" sz="1800" dirty="0"/>
              </a:p>
              <a:p>
                <a:pPr rtl="1"/>
                <a:r>
                  <a:rPr lang="ar-SA" sz="1800" dirty="0"/>
                  <a:t>		(أ)	</a:t>
                </a:r>
                <a:r>
                  <a:rPr lang="en-US" sz="1800" dirty="0"/>
                  <a:t>-23</a:t>
                </a:r>
              </a:p>
              <a:p>
                <a:pPr rtl="1"/>
                <a:r>
                  <a:rPr lang="ar-SA" sz="1800" u="sng" dirty="0">
                    <a:effectLst>
                      <a:outerShdw blurRad="38100" dist="38100" dir="2700000" algn="tl">
                        <a:srgbClr val="000000">
                          <a:alpha val="43137"/>
                        </a:srgbClr>
                      </a:outerShdw>
                    </a:effectLst>
                  </a:rPr>
                  <a:t>(ب)	</a:t>
                </a:r>
                <a:r>
                  <a:rPr lang="en-US" sz="1800" u="sng" dirty="0">
                    <a:effectLst>
                      <a:outerShdw blurRad="38100" dist="38100" dir="2700000" algn="tl">
                        <a:srgbClr val="000000">
                          <a:alpha val="43137"/>
                        </a:srgbClr>
                      </a:outerShdw>
                    </a:effectLst>
                  </a:rPr>
                  <a:t>23</a:t>
                </a:r>
              </a:p>
              <a:p>
                <a:pPr rtl="1"/>
                <a:r>
                  <a:rPr lang="ar-SA" sz="1800" dirty="0"/>
                  <a:t>		(ج)	</a:t>
                </a:r>
                <a:r>
                  <a:rPr lang="en-US" sz="1800" dirty="0"/>
                  <a:t>7</a:t>
                </a:r>
              </a:p>
              <a:p>
                <a:pPr rtl="1"/>
                <a:r>
                  <a:rPr lang="ar-SA" sz="1800" dirty="0"/>
                  <a:t>(د)	لا شيء مما سبق</a:t>
                </a:r>
                <a:endParaRPr lang="en-US" sz="1800" dirty="0"/>
              </a:p>
              <a:p>
                <a:pPr algn="just" rtl="1"/>
                <a:endParaRPr lang="ar-EG" sz="1800" dirty="0" smtClean="0"/>
              </a:p>
              <a:p>
                <a:pPr rtl="1"/>
                <a:r>
                  <a:rPr lang="en-US" sz="1800" b="1" dirty="0" smtClean="0"/>
                  <a:t>)</a:t>
                </a:r>
                <a:r>
                  <a:rPr lang="ar-EG" sz="1800" b="1" dirty="0" smtClean="0"/>
                  <a:t>59</a:t>
                </a:r>
                <a:r>
                  <a:rPr lang="ar-SA" sz="1800" b="1" dirty="0" smtClean="0"/>
                  <a:t>)</a:t>
                </a:r>
                <a:r>
                  <a:rPr lang="ar-EG" sz="1800" b="1" dirty="0" smtClean="0"/>
                  <a:t>قيمة </a:t>
                </a:r>
                <a:r>
                  <a:rPr lang="ar-EG" sz="1800" b="1" dirty="0"/>
                  <a:t>المحدد </a:t>
                </a:r>
                <a14:m>
                  <m:oMath xmlns:m="http://schemas.openxmlformats.org/officeDocument/2006/math">
                    <m:d>
                      <m:dPr>
                        <m:begChr m:val="|"/>
                        <m:endChr m:val="|"/>
                        <m:ctrlPr>
                          <a:rPr lang="en-US" sz="1800" b="1" i="1">
                            <a:latin typeface="Cambria Math"/>
                          </a:rPr>
                        </m:ctrlPr>
                      </m:dPr>
                      <m:e>
                        <m:m>
                          <m:mPr>
                            <m:mcs>
                              <m:mc>
                                <m:mcPr>
                                  <m:count m:val="3"/>
                                  <m:mcJc m:val="center"/>
                                </m:mcPr>
                              </m:mc>
                            </m:mcs>
                            <m:ctrlPr>
                              <a:rPr lang="en-US" sz="1800" b="1" i="1">
                                <a:latin typeface="Cambria Math"/>
                              </a:rPr>
                            </m:ctrlPr>
                          </m:mPr>
                          <m:mr>
                            <m:e>
                              <m:r>
                                <a:rPr lang="en-US" sz="1800" b="1" i="1">
                                  <a:latin typeface="Cambria Math"/>
                                </a:rPr>
                                <m:t>𝟏</m:t>
                              </m:r>
                            </m:e>
                            <m:e>
                              <m:r>
                                <a:rPr lang="en-US" sz="1800" b="1" i="1">
                                  <a:latin typeface="Cambria Math"/>
                                </a:rPr>
                                <m:t>𝟐</m:t>
                              </m:r>
                            </m:e>
                            <m:e>
                              <m:r>
                                <a:rPr lang="en-US" sz="1800" b="1" i="1">
                                  <a:latin typeface="Cambria Math"/>
                                </a:rPr>
                                <m:t>𝟑</m:t>
                              </m:r>
                            </m:e>
                          </m:mr>
                          <m:mr>
                            <m:e>
                              <m:r>
                                <a:rPr lang="en-US" sz="1800" b="1" i="1">
                                  <a:latin typeface="Cambria Math"/>
                                </a:rPr>
                                <m:t>𝟓</m:t>
                              </m:r>
                            </m:e>
                            <m:e>
                              <m:r>
                                <a:rPr lang="en-US" sz="1800" b="1" i="1">
                                  <a:latin typeface="Cambria Math"/>
                                </a:rPr>
                                <m:t>𝟒</m:t>
                              </m:r>
                            </m:e>
                            <m:e>
                              <m:r>
                                <a:rPr lang="en-US" sz="1800" b="1" i="1">
                                  <a:latin typeface="Cambria Math"/>
                                </a:rPr>
                                <m:t>𝟔</m:t>
                              </m:r>
                            </m:e>
                          </m:mr>
                          <m:mr>
                            <m:e>
                              <m:r>
                                <a:rPr lang="en-US" sz="1800" b="1" i="1">
                                  <a:latin typeface="Cambria Math"/>
                                </a:rPr>
                                <m:t>−</m:t>
                              </m:r>
                              <m:r>
                                <a:rPr lang="en-US" sz="1800" b="1" i="1">
                                  <a:latin typeface="Cambria Math"/>
                                </a:rPr>
                                <m:t>𝟏</m:t>
                              </m:r>
                            </m:e>
                            <m:e>
                              <m:r>
                                <a:rPr lang="en-US" sz="1800" b="1" i="1">
                                  <a:latin typeface="Cambria Math"/>
                                </a:rPr>
                                <m:t>𝟕</m:t>
                              </m:r>
                            </m:e>
                            <m:e>
                              <m:r>
                                <a:rPr lang="en-US" sz="1800" b="1" i="1">
                                  <a:latin typeface="Cambria Math"/>
                                </a:rPr>
                                <m:t>𝟑</m:t>
                              </m:r>
                            </m:e>
                          </m:mr>
                        </m:m>
                      </m:e>
                    </m:d>
                  </m:oMath>
                </a14:m>
                <a:r>
                  <a:rPr lang="ar-EG" sz="1800" b="1" dirty="0"/>
                  <a:t> تساوي :-</a:t>
                </a:r>
                <a:endParaRPr lang="en-US" sz="1800" dirty="0"/>
              </a:p>
              <a:p>
                <a:pPr rtl="1"/>
                <a:r>
                  <a:rPr lang="ar-SA" sz="1800" dirty="0"/>
                  <a:t>		(أ)	</a:t>
                </a:r>
                <a:r>
                  <a:rPr lang="en-US" sz="1800" dirty="0"/>
                  <a:t>105</a:t>
                </a:r>
              </a:p>
              <a:p>
                <a:pPr rtl="1"/>
                <a:r>
                  <a:rPr lang="ar-SA" sz="1800" dirty="0"/>
                  <a:t>		(ب)	</a:t>
                </a:r>
                <a:r>
                  <a:rPr lang="en-US" sz="1800" dirty="0"/>
                  <a:t>60</a:t>
                </a:r>
              </a:p>
              <a:p>
                <a:pPr rtl="1"/>
                <a:r>
                  <a:rPr lang="ar-SA" sz="1800" dirty="0"/>
                  <a:t>		(ج)	</a:t>
                </a:r>
                <a:r>
                  <a:rPr lang="en-US" sz="1800" dirty="0"/>
                  <a:t>45</a:t>
                </a:r>
              </a:p>
              <a:p>
                <a:pPr rtl="1"/>
                <a:r>
                  <a:rPr lang="ar-SA" sz="1800" dirty="0"/>
                  <a:t>        (د)	لا شيء مما سبق</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616"/>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37</a:t>
            </a:fld>
            <a:endParaRPr lang="en-US" sz="1200" dirty="0">
              <a:solidFill>
                <a:schemeClr val="bg1"/>
              </a:solidFill>
            </a:endParaRPr>
          </a:p>
        </p:txBody>
      </p:sp>
    </p:spTree>
    <p:extLst>
      <p:ext uri="{BB962C8B-B14F-4D97-AF65-F5344CB8AC3E}">
        <p14:creationId xmlns:p14="http://schemas.microsoft.com/office/powerpoint/2010/main" val="24513236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sz="1800" b="1" dirty="0" smtClean="0"/>
                  <a:t>)</a:t>
                </a:r>
                <a:r>
                  <a:rPr lang="ar-EG" sz="1800" b="1" dirty="0" smtClean="0"/>
                  <a:t>60</a:t>
                </a:r>
                <a:r>
                  <a:rPr lang="ar-SA" sz="1800" b="1" dirty="0" smtClean="0"/>
                  <a:t>)</a:t>
                </a:r>
                <a:r>
                  <a:rPr lang="ar-EG" sz="1800" b="1" dirty="0"/>
                  <a:t>قيمة المحدد </a:t>
                </a:r>
                <a14:m>
                  <m:oMath xmlns:m="http://schemas.openxmlformats.org/officeDocument/2006/math">
                    <m:d>
                      <m:dPr>
                        <m:begChr m:val="|"/>
                        <m:endChr m:val="|"/>
                        <m:ctrlPr>
                          <a:rPr lang="en-US" sz="1800" b="1" i="1">
                            <a:latin typeface="Cambria Math"/>
                          </a:rPr>
                        </m:ctrlPr>
                      </m:dPr>
                      <m:e>
                        <m:m>
                          <m:mPr>
                            <m:mcs>
                              <m:mc>
                                <m:mcPr>
                                  <m:count m:val="3"/>
                                  <m:mcJc m:val="center"/>
                                </m:mcPr>
                              </m:mc>
                            </m:mcs>
                            <m:ctrlPr>
                              <a:rPr lang="en-US" sz="1800" b="1" i="1">
                                <a:latin typeface="Cambria Math"/>
                              </a:rPr>
                            </m:ctrlPr>
                          </m:mPr>
                          <m:mr>
                            <m:e>
                              <m:r>
                                <a:rPr lang="en-US" sz="1800" b="1" i="1">
                                  <a:latin typeface="Cambria Math"/>
                                </a:rPr>
                                <m:t>𝟑</m:t>
                              </m:r>
                            </m:e>
                            <m:e>
                              <m:r>
                                <a:rPr lang="en-US" sz="1800" b="1" i="1">
                                  <a:latin typeface="Cambria Math"/>
                                </a:rPr>
                                <m:t>𝟏</m:t>
                              </m:r>
                            </m:e>
                            <m:e>
                              <m:r>
                                <a:rPr lang="en-US" sz="1800" b="1" i="1">
                                  <a:latin typeface="Cambria Math"/>
                                </a:rPr>
                                <m:t>𝟐</m:t>
                              </m:r>
                            </m:e>
                          </m:mr>
                          <m:mr>
                            <m:e>
                              <m:r>
                                <a:rPr lang="en-US" sz="1800" b="1" i="1">
                                  <a:latin typeface="Cambria Math"/>
                                </a:rPr>
                                <m:t>𝟕</m:t>
                              </m:r>
                            </m:e>
                            <m:e>
                              <m:r>
                                <a:rPr lang="en-US" sz="1800" b="1" i="1">
                                  <a:latin typeface="Cambria Math"/>
                                </a:rPr>
                                <m:t>𝟖</m:t>
                              </m:r>
                            </m:e>
                            <m:e>
                              <m:r>
                                <a:rPr lang="en-US" sz="1800" b="1" i="1">
                                  <a:latin typeface="Cambria Math"/>
                                </a:rPr>
                                <m:t>𝟗</m:t>
                              </m:r>
                            </m:e>
                          </m:mr>
                          <m:mr>
                            <m:e>
                              <m:r>
                                <a:rPr lang="en-US" sz="1800" b="1" i="1">
                                  <a:latin typeface="Cambria Math"/>
                                </a:rPr>
                                <m:t>𝟔</m:t>
                              </m:r>
                            </m:e>
                            <m:e>
                              <m:r>
                                <a:rPr lang="en-US" sz="1800" b="1" i="1">
                                  <a:latin typeface="Cambria Math"/>
                                </a:rPr>
                                <m:t>𝟐</m:t>
                              </m:r>
                            </m:e>
                            <m:e>
                              <m:r>
                                <a:rPr lang="en-US" sz="1800" b="1" i="1">
                                  <a:latin typeface="Cambria Math"/>
                                </a:rPr>
                                <m:t>𝟒</m:t>
                              </m:r>
                            </m:e>
                          </m:mr>
                        </m:m>
                      </m:e>
                    </m:d>
                  </m:oMath>
                </a14:m>
                <a:r>
                  <a:rPr lang="ar-EG" sz="1800" b="1" dirty="0"/>
                  <a:t> تساوي :-</a:t>
                </a:r>
                <a:endParaRPr lang="en-US" sz="1800" dirty="0"/>
              </a:p>
              <a:p>
                <a:pPr rtl="1"/>
                <a:r>
                  <a:rPr lang="ar-SA" sz="1800" dirty="0"/>
                  <a:t>		(أ)	</a:t>
                </a:r>
                <a:r>
                  <a:rPr lang="en-US" sz="1800" dirty="0"/>
                  <a:t>178</a:t>
                </a:r>
              </a:p>
              <a:p>
                <a:pPr rtl="1"/>
                <a:r>
                  <a:rPr lang="ar-SA" sz="1800" dirty="0"/>
                  <a:t>		(ب)	</a:t>
                </a:r>
                <a:r>
                  <a:rPr lang="en-US" sz="1800" dirty="0"/>
                  <a:t>28</a:t>
                </a:r>
              </a:p>
              <a:p>
                <a:pPr rtl="1"/>
                <a:r>
                  <a:rPr lang="ar-SA" sz="1800" dirty="0"/>
                  <a:t>		(ج)	</a:t>
                </a:r>
                <a:r>
                  <a:rPr lang="en-US" sz="1800" dirty="0"/>
                  <a:t>54</a:t>
                </a:r>
              </a:p>
              <a:p>
                <a:pPr rtl="1"/>
                <a:r>
                  <a:rPr lang="ar-SA" sz="1800" u="sng" dirty="0" smtClean="0">
                    <a:effectLst>
                      <a:outerShdw blurRad="38100" dist="38100" dir="2700000" algn="tl">
                        <a:srgbClr val="000000">
                          <a:alpha val="43137"/>
                        </a:srgbClr>
                      </a:outerShdw>
                    </a:effectLst>
                  </a:rPr>
                  <a:t>(</a:t>
                </a:r>
                <a:r>
                  <a:rPr lang="ar-SA" sz="1800" u="sng" dirty="0">
                    <a:effectLst>
                      <a:outerShdw blurRad="38100" dist="38100" dir="2700000" algn="tl">
                        <a:srgbClr val="000000">
                          <a:alpha val="43137"/>
                        </a:srgbClr>
                      </a:outerShdw>
                    </a:effectLst>
                  </a:rPr>
                  <a:t>د)	لا شيء مما سبق</a:t>
                </a:r>
                <a:endParaRPr lang="en-US" sz="1800" u="sng" dirty="0">
                  <a:effectLst>
                    <a:outerShdw blurRad="38100" dist="38100" dir="2700000" algn="tl">
                      <a:srgbClr val="000000">
                        <a:alpha val="43137"/>
                      </a:srgbClr>
                    </a:outerShdw>
                  </a:effectLst>
                </a:endParaRPr>
              </a:p>
              <a:p>
                <a:pPr algn="just" rtl="1"/>
                <a:endParaRPr lang="ar-EG" sz="1800" dirty="0" smtClean="0"/>
              </a:p>
              <a:p>
                <a:pPr rtl="1"/>
                <a:r>
                  <a:rPr lang="ar-EG" sz="1800" b="1" dirty="0" smtClean="0"/>
                  <a:t>(61</a:t>
                </a:r>
                <a:r>
                  <a:rPr lang="ar-SA" sz="1800" b="1" dirty="0" smtClean="0"/>
                  <a:t>)</a:t>
                </a:r>
                <a:r>
                  <a:rPr lang="ar-EG" sz="1800" b="1" dirty="0"/>
                  <a:t>اذا كانت </a:t>
                </a:r>
                <a14:m>
                  <m:oMath xmlns:m="http://schemas.openxmlformats.org/officeDocument/2006/math">
                    <m:r>
                      <a:rPr lang="ar-EG" sz="1800">
                        <a:latin typeface="Cambria Math"/>
                      </a:rPr>
                      <m:t>∆</m:t>
                    </m:r>
                    <m:d>
                      <m:dPr>
                        <m:ctrlPr>
                          <a:rPr lang="en-US" sz="1800" b="1" i="1">
                            <a:latin typeface="Cambria Math"/>
                          </a:rPr>
                        </m:ctrlPr>
                      </m:dPr>
                      <m:e>
                        <m:sSub>
                          <m:sSubPr>
                            <m:ctrlPr>
                              <a:rPr lang="en-US" sz="1800" b="1" i="1">
                                <a:latin typeface="Cambria Math"/>
                              </a:rPr>
                            </m:ctrlPr>
                          </m:sSubPr>
                          <m:e>
                            <m:r>
                              <a:rPr lang="en-US" sz="1800" b="1" i="1">
                                <a:latin typeface="Cambria Math"/>
                              </a:rPr>
                              <m:t>𝑨</m:t>
                            </m:r>
                          </m:e>
                          <m:sub>
                            <m:r>
                              <a:rPr lang="en-US" sz="1800" b="1" i="1">
                                <a:latin typeface="Cambria Math"/>
                              </a:rPr>
                              <m:t>𝟐</m:t>
                            </m:r>
                            <m:r>
                              <a:rPr lang="en-US" sz="1800" b="1" i="1">
                                <a:latin typeface="Cambria Math"/>
                              </a:rPr>
                              <m:t>×</m:t>
                            </m:r>
                            <m:r>
                              <a:rPr lang="en-US" sz="1800" b="1" i="1">
                                <a:latin typeface="Cambria Math"/>
                              </a:rPr>
                              <m:t>𝟐</m:t>
                            </m:r>
                          </m:sub>
                        </m:sSub>
                      </m:e>
                    </m:d>
                    <m:r>
                      <a:rPr lang="en-US" sz="1800" b="1" i="1">
                        <a:latin typeface="Cambria Math"/>
                      </a:rPr>
                      <m:t>=</m:t>
                    </m:r>
                    <m:r>
                      <a:rPr lang="en-US" sz="1800" b="1" i="1">
                        <a:latin typeface="Cambria Math"/>
                      </a:rPr>
                      <m:t>𝟓</m:t>
                    </m:r>
                  </m:oMath>
                </a14:m>
                <a:r>
                  <a:rPr lang="ar-EG" sz="1800" b="1" dirty="0"/>
                  <a:t> فأوجد قيمة المحدد </a:t>
                </a:r>
                <a:r>
                  <a:rPr lang="en-US" sz="1800" b="1" dirty="0"/>
                  <a:t>(3A) </a:t>
                </a:r>
                <a:r>
                  <a:rPr lang="ar-EG" sz="1800" b="1" dirty="0"/>
                  <a:t> :</a:t>
                </a:r>
                <a:endParaRPr lang="en-US" sz="1800" dirty="0"/>
              </a:p>
              <a:p>
                <a:pPr rtl="1"/>
                <a:r>
                  <a:rPr lang="ar-SA" sz="1800" dirty="0"/>
                  <a:t>		(أ)	</a:t>
                </a:r>
                <a:r>
                  <a:rPr lang="en-US" sz="1800" dirty="0"/>
                  <a:t>15</a:t>
                </a:r>
              </a:p>
              <a:p>
                <a:pPr rtl="1"/>
                <a:r>
                  <a:rPr lang="ar-SA" sz="1800" dirty="0"/>
                  <a:t>		(ب)	</a:t>
                </a:r>
                <a:r>
                  <a:rPr lang="en-US" sz="1800" dirty="0"/>
                  <a:t>2</a:t>
                </a:r>
              </a:p>
              <a:p>
                <a:pPr rtl="1"/>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45</a:t>
                </a:r>
              </a:p>
              <a:p>
                <a:pPr rtl="1"/>
                <a:r>
                  <a:rPr lang="ar-SA" sz="1800" dirty="0"/>
                  <a:t>           (د)	لا شيء مما سبق</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821"/>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38</a:t>
            </a:fld>
            <a:endParaRPr lang="en-US" sz="1200" dirty="0">
              <a:solidFill>
                <a:schemeClr val="bg1"/>
              </a:solidFill>
            </a:endParaRPr>
          </a:p>
        </p:txBody>
      </p:sp>
    </p:spTree>
    <p:extLst>
      <p:ext uri="{BB962C8B-B14F-4D97-AF65-F5344CB8AC3E}">
        <p14:creationId xmlns:p14="http://schemas.microsoft.com/office/powerpoint/2010/main" val="22342943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EG" sz="1800" dirty="0" smtClean="0"/>
                  <a:t>(</a:t>
                </a:r>
                <a:r>
                  <a:rPr lang="ar-EG" sz="1800" b="1" dirty="0" smtClean="0"/>
                  <a:t>62</a:t>
                </a:r>
                <a:r>
                  <a:rPr lang="ar-SA" sz="1800" b="1" dirty="0" smtClean="0"/>
                  <a:t>)</a:t>
                </a:r>
                <a:r>
                  <a:rPr lang="ar-EG" sz="1800" b="1" dirty="0"/>
                  <a:t>اذا كانت </a:t>
                </a:r>
                <a14:m>
                  <m:oMath xmlns:m="http://schemas.openxmlformats.org/officeDocument/2006/math">
                    <m:r>
                      <a:rPr lang="ar-EG" sz="1800">
                        <a:latin typeface="Cambria Math"/>
                      </a:rPr>
                      <m:t>∆</m:t>
                    </m:r>
                    <m:d>
                      <m:dPr>
                        <m:ctrlPr>
                          <a:rPr lang="en-US" sz="1800" b="1" i="1">
                            <a:latin typeface="Cambria Math"/>
                          </a:rPr>
                        </m:ctrlPr>
                      </m:dPr>
                      <m:e>
                        <m:sSub>
                          <m:sSubPr>
                            <m:ctrlPr>
                              <a:rPr lang="en-US" sz="1800" b="1" i="1">
                                <a:latin typeface="Cambria Math"/>
                              </a:rPr>
                            </m:ctrlPr>
                          </m:sSubPr>
                          <m:e>
                            <m:r>
                              <a:rPr lang="en-US" sz="1800" b="1" i="1">
                                <a:latin typeface="Cambria Math"/>
                              </a:rPr>
                              <m:t>𝑨</m:t>
                            </m:r>
                          </m:e>
                          <m:sub>
                            <m:r>
                              <a:rPr lang="en-US" sz="1800" b="1" i="1">
                                <a:latin typeface="Cambria Math"/>
                              </a:rPr>
                              <m:t>𝟑</m:t>
                            </m:r>
                            <m:r>
                              <a:rPr lang="en-US" sz="1800" b="1" i="1">
                                <a:latin typeface="Cambria Math"/>
                              </a:rPr>
                              <m:t>×</m:t>
                            </m:r>
                            <m:r>
                              <a:rPr lang="en-US" sz="1800" b="1" i="1">
                                <a:latin typeface="Cambria Math"/>
                              </a:rPr>
                              <m:t>𝟑</m:t>
                            </m:r>
                          </m:sub>
                        </m:sSub>
                      </m:e>
                    </m:d>
                    <m:r>
                      <a:rPr lang="en-US" sz="1800" b="1" i="1">
                        <a:latin typeface="Cambria Math"/>
                      </a:rPr>
                      <m:t>=</m:t>
                    </m:r>
                    <m:r>
                      <a:rPr lang="en-US" sz="1800" b="1" i="1">
                        <a:latin typeface="Cambria Math"/>
                      </a:rPr>
                      <m:t>𝟔</m:t>
                    </m:r>
                  </m:oMath>
                </a14:m>
                <a:r>
                  <a:rPr lang="ar-EG" sz="1800" b="1" dirty="0"/>
                  <a:t> فأوجد قيمة المحدد </a:t>
                </a:r>
                <a:r>
                  <a:rPr lang="en-US" sz="1800" b="1" dirty="0"/>
                  <a:t>(2A) </a:t>
                </a:r>
                <a:r>
                  <a:rPr lang="ar-EG" sz="1800" b="1" dirty="0"/>
                  <a:t> :</a:t>
                </a:r>
                <a:endParaRPr lang="en-US" sz="1800" dirty="0"/>
              </a:p>
              <a:p>
                <a:pPr rtl="1"/>
                <a:r>
                  <a:rPr lang="ar-SA" sz="1800" dirty="0"/>
                  <a:t>		(أ)	</a:t>
                </a:r>
                <a:r>
                  <a:rPr lang="en-US" sz="1800" dirty="0"/>
                  <a:t>12</a:t>
                </a:r>
              </a:p>
              <a:p>
                <a:pPr rtl="1"/>
                <a:r>
                  <a:rPr lang="ar-SA" sz="1800" dirty="0"/>
                  <a:t>		(ب)	</a:t>
                </a:r>
                <a:r>
                  <a:rPr lang="en-US" sz="1800" dirty="0"/>
                  <a:t>4</a:t>
                </a:r>
              </a:p>
              <a:p>
                <a:pPr rtl="1"/>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48</a:t>
                </a:r>
              </a:p>
              <a:p>
                <a:pPr rtl="1"/>
                <a:r>
                  <a:rPr lang="ar-SA" sz="1800" dirty="0"/>
                  <a:t>           (د)	لا شيء مما سبق</a:t>
                </a:r>
                <a:endParaRPr lang="en-US" sz="1800" dirty="0"/>
              </a:p>
              <a:p>
                <a:pPr rtl="1"/>
                <a:r>
                  <a:rPr lang="en-US" sz="1800" b="1" dirty="0" smtClean="0"/>
                  <a:t>)</a:t>
                </a:r>
                <a:r>
                  <a:rPr lang="ar-EG" sz="1800" b="1" dirty="0" smtClean="0"/>
                  <a:t>63</a:t>
                </a:r>
                <a:r>
                  <a:rPr lang="ar-SA" sz="1800" b="1" dirty="0" smtClean="0"/>
                  <a:t>)</a:t>
                </a:r>
                <a:r>
                  <a:rPr lang="ar-EG" sz="1800" b="1" dirty="0"/>
                  <a:t>اذا كانت </a:t>
                </a:r>
                <a:r>
                  <a:rPr lang="en-US" sz="1800" b="1" dirty="0"/>
                  <a:t>A</a:t>
                </a:r>
                <a:r>
                  <a:rPr lang="ar-EG" sz="1800" b="1" dirty="0"/>
                  <a:t> و </a:t>
                </a:r>
                <a:r>
                  <a:rPr lang="en-US" sz="1800" b="1" dirty="0"/>
                  <a:t> B</a:t>
                </a:r>
                <a:r>
                  <a:rPr lang="ar-EG" sz="1800" b="1" dirty="0"/>
                  <a:t> مصفوفتان من الرتبة </a:t>
                </a:r>
                <a14:m>
                  <m:oMath xmlns:m="http://schemas.openxmlformats.org/officeDocument/2006/math">
                    <m:r>
                      <a:rPr lang="en-US" sz="1800" b="1" i="1">
                        <a:latin typeface="Cambria Math"/>
                      </a:rPr>
                      <m:t>𝟑</m:t>
                    </m:r>
                    <m:r>
                      <a:rPr lang="en-US" sz="1800" b="1">
                        <a:latin typeface="Cambria Math"/>
                      </a:rPr>
                      <m:t>×</m:t>
                    </m:r>
                    <m:r>
                      <a:rPr lang="en-US" sz="1800" b="1" i="1">
                        <a:latin typeface="Cambria Math"/>
                      </a:rPr>
                      <m:t>𝟑</m:t>
                    </m:r>
                  </m:oMath>
                </a14:m>
                <a:r>
                  <a:rPr lang="ar-EG" sz="1800" b="1" dirty="0"/>
                  <a:t> وكانت </a:t>
                </a:r>
                <a14:m>
                  <m:oMath xmlns:m="http://schemas.openxmlformats.org/officeDocument/2006/math">
                    <m:r>
                      <a:rPr lang="en-US" sz="1800" b="1">
                        <a:latin typeface="Cambria Math"/>
                      </a:rPr>
                      <m:t>∆</m:t>
                    </m:r>
                    <m:d>
                      <m:dPr>
                        <m:ctrlPr>
                          <a:rPr lang="en-US" sz="1800" b="1" i="1">
                            <a:latin typeface="Cambria Math"/>
                          </a:rPr>
                        </m:ctrlPr>
                      </m:dPr>
                      <m:e>
                        <m:r>
                          <a:rPr lang="en-US" sz="1800" b="1" i="1">
                            <a:latin typeface="Cambria Math"/>
                          </a:rPr>
                          <m:t>𝐀</m:t>
                        </m:r>
                      </m:e>
                    </m:d>
                    <m:r>
                      <a:rPr lang="en-US" sz="1800" b="1">
                        <a:latin typeface="Cambria Math"/>
                      </a:rPr>
                      <m:t>= </m:t>
                    </m:r>
                    <m:r>
                      <a:rPr lang="en-US" sz="1800" b="1" i="1">
                        <a:latin typeface="Cambria Math"/>
                      </a:rPr>
                      <m:t>𝟐</m:t>
                    </m:r>
                  </m:oMath>
                </a14:m>
                <a:r>
                  <a:rPr lang="ar-EG" sz="1800" b="1" dirty="0"/>
                  <a:t>    و   </a:t>
                </a:r>
                <a14:m>
                  <m:oMath xmlns:m="http://schemas.openxmlformats.org/officeDocument/2006/math">
                    <m:r>
                      <a:rPr lang="ar-EG" sz="1800">
                        <a:latin typeface="Cambria Math"/>
                      </a:rPr>
                      <m:t>∆</m:t>
                    </m:r>
                    <m:d>
                      <m:dPr>
                        <m:ctrlPr>
                          <a:rPr lang="en-US" sz="1800" b="1" i="1">
                            <a:latin typeface="Cambria Math"/>
                          </a:rPr>
                        </m:ctrlPr>
                      </m:dPr>
                      <m:e>
                        <m:r>
                          <a:rPr lang="en-US" sz="1800" b="1" i="1">
                            <a:latin typeface="Cambria Math"/>
                          </a:rPr>
                          <m:t>𝐁</m:t>
                        </m:r>
                      </m:e>
                    </m:d>
                    <m:r>
                      <a:rPr lang="en-US" sz="1800" b="1">
                        <a:latin typeface="Cambria Math"/>
                      </a:rPr>
                      <m:t>= </m:t>
                    </m:r>
                    <m:r>
                      <a:rPr lang="en-US" sz="1800" b="1" i="1">
                        <a:latin typeface="Cambria Math"/>
                      </a:rPr>
                      <m:t>𝟓</m:t>
                    </m:r>
                  </m:oMath>
                </a14:m>
                <a:r>
                  <a:rPr lang="ar-EG" sz="1800" b="1" dirty="0"/>
                  <a:t>  ، فأوجد </a:t>
                </a:r>
                <a14:m>
                  <m:oMath xmlns:m="http://schemas.openxmlformats.org/officeDocument/2006/math">
                    <m:r>
                      <a:rPr lang="ar-EG" sz="1800">
                        <a:latin typeface="Cambria Math"/>
                      </a:rPr>
                      <m:t>∆</m:t>
                    </m:r>
                    <m:r>
                      <a:rPr lang="en-US" sz="1800" b="1">
                        <a:latin typeface="Cambria Math"/>
                      </a:rPr>
                      <m:t>(</m:t>
                    </m:r>
                    <m:r>
                      <a:rPr lang="en-US" sz="1800" b="1" i="1">
                        <a:latin typeface="Cambria Math"/>
                      </a:rPr>
                      <m:t>𝐀𝐁</m:t>
                    </m:r>
                    <m:r>
                      <a:rPr lang="en-US" sz="1800" b="1">
                        <a:latin typeface="Cambria Math"/>
                      </a:rPr>
                      <m:t>)</m:t>
                    </m:r>
                  </m:oMath>
                </a14:m>
                <a:r>
                  <a:rPr lang="ar-EG" sz="1800" b="1" dirty="0"/>
                  <a:t> :-</a:t>
                </a:r>
                <a:endParaRPr lang="en-US" sz="1800" dirty="0"/>
              </a:p>
              <a:p>
                <a:pPr rtl="1"/>
                <a:r>
                  <a:rPr lang="ar-SA" sz="1800" dirty="0"/>
                  <a:t>		(أ)	</a:t>
                </a:r>
                <a:r>
                  <a:rPr lang="en-US" sz="1800" dirty="0"/>
                  <a:t>25</a:t>
                </a:r>
              </a:p>
              <a:p>
                <a:pPr rtl="1"/>
                <a:r>
                  <a:rPr lang="ar-SA" sz="1800" dirty="0"/>
                  <a:t>		(ب)	</a:t>
                </a:r>
                <a:r>
                  <a:rPr lang="en-US" sz="1800" dirty="0"/>
                  <a:t>32</a:t>
                </a:r>
              </a:p>
              <a:p>
                <a:pPr rtl="1"/>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10</a:t>
                </a:r>
              </a:p>
              <a:p>
                <a:pPr rtl="1"/>
                <a:r>
                  <a:rPr lang="ar-SA" sz="1800" dirty="0" smtClean="0"/>
                  <a:t>(</a:t>
                </a:r>
                <a:r>
                  <a:rPr lang="ar-SA" sz="1800" dirty="0"/>
                  <a:t>د)	لا شيء مما سبق</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809" r="-616"/>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39</a:t>
            </a:fld>
            <a:endParaRPr lang="en-US" sz="1200" dirty="0">
              <a:solidFill>
                <a:schemeClr val="bg1"/>
              </a:solidFill>
            </a:endParaRPr>
          </a:p>
        </p:txBody>
      </p:sp>
    </p:spTree>
    <p:extLst>
      <p:ext uri="{BB962C8B-B14F-4D97-AF65-F5344CB8AC3E}">
        <p14:creationId xmlns:p14="http://schemas.microsoft.com/office/powerpoint/2010/main" val="37482943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en-US" sz="1800" b="1" dirty="0" smtClean="0"/>
                  <a:t>)</a:t>
                </a:r>
                <a:r>
                  <a:rPr lang="ar-EG" sz="1800" b="1" dirty="0" smtClean="0"/>
                  <a:t>64</a:t>
                </a:r>
                <a:r>
                  <a:rPr lang="ar-SA" sz="1800" b="1" dirty="0" smtClean="0"/>
                  <a:t>)</a:t>
                </a:r>
                <a:r>
                  <a:rPr lang="ar-EG" sz="1800" b="1" dirty="0"/>
                  <a:t>اذا كانت </a:t>
                </a:r>
                <a:r>
                  <a:rPr lang="en-US" sz="1800" b="1" dirty="0"/>
                  <a:t>A</a:t>
                </a:r>
                <a:r>
                  <a:rPr lang="ar-EG" sz="1800" b="1" dirty="0"/>
                  <a:t> و </a:t>
                </a:r>
                <a:r>
                  <a:rPr lang="en-US" sz="1800" b="1" dirty="0"/>
                  <a:t> B</a:t>
                </a:r>
                <a:r>
                  <a:rPr lang="ar-EG" sz="1800" b="1" dirty="0"/>
                  <a:t> مصفوفتان من الرتبة </a:t>
                </a:r>
                <a14:m>
                  <m:oMath xmlns:m="http://schemas.openxmlformats.org/officeDocument/2006/math">
                    <m:r>
                      <a:rPr lang="en-US" sz="1800" b="1" i="1">
                        <a:latin typeface="Cambria Math"/>
                      </a:rPr>
                      <m:t>𝟑</m:t>
                    </m:r>
                    <m:r>
                      <a:rPr lang="en-US" sz="1800" b="1">
                        <a:latin typeface="Cambria Math"/>
                      </a:rPr>
                      <m:t>×</m:t>
                    </m:r>
                    <m:r>
                      <a:rPr lang="en-US" sz="1800" b="1" i="1">
                        <a:latin typeface="Cambria Math"/>
                      </a:rPr>
                      <m:t>𝟑</m:t>
                    </m:r>
                  </m:oMath>
                </a14:m>
                <a:r>
                  <a:rPr lang="ar-EG" sz="1800" b="1" dirty="0"/>
                  <a:t> وكانت </a:t>
                </a:r>
                <a14:m>
                  <m:oMath xmlns:m="http://schemas.openxmlformats.org/officeDocument/2006/math">
                    <m:r>
                      <a:rPr lang="en-US" sz="1800" b="1">
                        <a:latin typeface="Cambria Math"/>
                      </a:rPr>
                      <m:t>∆</m:t>
                    </m:r>
                    <m:d>
                      <m:dPr>
                        <m:ctrlPr>
                          <a:rPr lang="en-US" sz="1800" b="1" i="1">
                            <a:latin typeface="Cambria Math"/>
                          </a:rPr>
                        </m:ctrlPr>
                      </m:dPr>
                      <m:e>
                        <m:r>
                          <a:rPr lang="en-US" sz="1800" b="1" i="1">
                            <a:latin typeface="Cambria Math"/>
                          </a:rPr>
                          <m:t>𝐀</m:t>
                        </m:r>
                      </m:e>
                    </m:d>
                    <m:r>
                      <a:rPr lang="en-US" sz="1800" b="1">
                        <a:latin typeface="Cambria Math"/>
                      </a:rPr>
                      <m:t>= </m:t>
                    </m:r>
                    <m:r>
                      <a:rPr lang="en-US" sz="1800" b="1" i="1">
                        <a:latin typeface="Cambria Math"/>
                      </a:rPr>
                      <m:t>𝟒</m:t>
                    </m:r>
                  </m:oMath>
                </a14:m>
                <a:r>
                  <a:rPr lang="ar-EG" sz="1800" b="1" dirty="0"/>
                  <a:t>    و   </a:t>
                </a:r>
                <a14:m>
                  <m:oMath xmlns:m="http://schemas.openxmlformats.org/officeDocument/2006/math">
                    <m:r>
                      <a:rPr lang="ar-EG" sz="1800">
                        <a:latin typeface="Cambria Math"/>
                      </a:rPr>
                      <m:t>∆</m:t>
                    </m:r>
                    <m:d>
                      <m:dPr>
                        <m:ctrlPr>
                          <a:rPr lang="en-US" sz="1800" b="1" i="1">
                            <a:latin typeface="Cambria Math"/>
                          </a:rPr>
                        </m:ctrlPr>
                      </m:dPr>
                      <m:e>
                        <m:r>
                          <a:rPr lang="en-US" sz="1800" b="1" i="1">
                            <a:latin typeface="Cambria Math"/>
                          </a:rPr>
                          <m:t>𝐁</m:t>
                        </m:r>
                      </m:e>
                    </m:d>
                    <m:r>
                      <a:rPr lang="en-US" sz="1800" b="1">
                        <a:latin typeface="Cambria Math"/>
                      </a:rPr>
                      <m:t>= </m:t>
                    </m:r>
                    <m:r>
                      <a:rPr lang="en-US" sz="1800" b="1" i="1">
                        <a:latin typeface="Cambria Math"/>
                      </a:rPr>
                      <m:t>𝟑</m:t>
                    </m:r>
                  </m:oMath>
                </a14:m>
                <a:r>
                  <a:rPr lang="ar-EG" sz="1800" b="1" dirty="0"/>
                  <a:t>  ، فأوجد </a:t>
                </a:r>
                <a14:m>
                  <m:oMath xmlns:m="http://schemas.openxmlformats.org/officeDocument/2006/math">
                    <m:r>
                      <a:rPr lang="ar-EG" sz="1800">
                        <a:latin typeface="Cambria Math"/>
                      </a:rPr>
                      <m:t>∆</m:t>
                    </m:r>
                    <m:r>
                      <a:rPr lang="en-US" sz="1800" b="1">
                        <a:latin typeface="Cambria Math"/>
                      </a:rPr>
                      <m:t>(</m:t>
                    </m:r>
                    <m:r>
                      <a:rPr lang="en-US" sz="1800" b="1" i="1">
                        <a:latin typeface="Cambria Math"/>
                      </a:rPr>
                      <m:t>𝐀𝐁</m:t>
                    </m:r>
                    <m:r>
                      <a:rPr lang="en-US" sz="1800" b="1">
                        <a:latin typeface="Cambria Math"/>
                      </a:rPr>
                      <m:t>)</m:t>
                    </m:r>
                  </m:oMath>
                </a14:m>
                <a:r>
                  <a:rPr lang="ar-EG" sz="1800" b="1" dirty="0"/>
                  <a:t> :-</a:t>
                </a:r>
                <a:endParaRPr lang="en-US" sz="1800" dirty="0"/>
              </a:p>
              <a:p>
                <a:pPr rtl="1"/>
                <a:r>
                  <a:rPr lang="ar-SA" sz="1800" u="sng" dirty="0">
                    <a:effectLst>
                      <a:outerShdw blurRad="38100" dist="38100" dir="2700000" algn="tl">
                        <a:srgbClr val="000000">
                          <a:alpha val="43137"/>
                        </a:srgbClr>
                      </a:outerShdw>
                    </a:effectLst>
                  </a:rPr>
                  <a:t>(أ)	</a:t>
                </a:r>
                <a:r>
                  <a:rPr lang="en-US" sz="1800" u="sng" dirty="0">
                    <a:effectLst>
                      <a:outerShdw blurRad="38100" dist="38100" dir="2700000" algn="tl">
                        <a:srgbClr val="000000">
                          <a:alpha val="43137"/>
                        </a:srgbClr>
                      </a:outerShdw>
                    </a:effectLst>
                  </a:rPr>
                  <a:t>12</a:t>
                </a:r>
              </a:p>
              <a:p>
                <a:pPr rtl="1"/>
                <a:r>
                  <a:rPr lang="ar-SA" sz="1800" dirty="0"/>
                  <a:t>		(ب)	</a:t>
                </a:r>
                <a:r>
                  <a:rPr lang="en-US" sz="1800" dirty="0"/>
                  <a:t>64</a:t>
                </a:r>
              </a:p>
              <a:p>
                <a:pPr rtl="1"/>
                <a:r>
                  <a:rPr lang="ar-SA" sz="1800" dirty="0"/>
                  <a:t>		(ج)	</a:t>
                </a:r>
                <a:r>
                  <a:rPr lang="en-US" sz="1800" dirty="0"/>
                  <a:t>81</a:t>
                </a:r>
              </a:p>
              <a:p>
                <a:pPr rtl="1"/>
                <a:r>
                  <a:rPr lang="ar-SA" sz="1800" dirty="0" smtClean="0"/>
                  <a:t>(</a:t>
                </a:r>
                <a:r>
                  <a:rPr lang="ar-SA" sz="1800" dirty="0"/>
                  <a:t>د)	لا شيء مما سبق</a:t>
                </a:r>
                <a:endParaRPr lang="en-US" sz="1800" dirty="0"/>
              </a:p>
              <a:p>
                <a:pPr rtl="1"/>
                <a:r>
                  <a:rPr lang="en-US" sz="1800" b="1" dirty="0" smtClean="0"/>
                  <a:t>)</a:t>
                </a:r>
                <a:r>
                  <a:rPr lang="ar-EG" sz="1800" b="1" dirty="0" smtClean="0"/>
                  <a:t>65</a:t>
                </a:r>
                <a:r>
                  <a:rPr lang="ar-SA" sz="1800" b="1" dirty="0" smtClean="0"/>
                  <a:t>)</a:t>
                </a:r>
                <a:r>
                  <a:rPr lang="ar-EG" sz="1800" b="1" dirty="0" smtClean="0"/>
                  <a:t>أوجد </a:t>
                </a:r>
                <a:r>
                  <a:rPr lang="ar-EG" sz="1800" b="1" dirty="0"/>
                  <a:t>قيمة المحدد التالي </a:t>
                </a:r>
                <a:r>
                  <a:rPr lang="en-US" sz="1800" b="1" dirty="0"/>
                  <a:t>A=</a:t>
                </a:r>
                <a14:m>
                  <m:oMath xmlns:m="http://schemas.openxmlformats.org/officeDocument/2006/math">
                    <m:d>
                      <m:dPr>
                        <m:begChr m:val="|"/>
                        <m:endChr m:val="|"/>
                        <m:ctrlPr>
                          <a:rPr lang="en-US" sz="1800" b="1" i="1">
                            <a:latin typeface="Cambria Math"/>
                          </a:rPr>
                        </m:ctrlPr>
                      </m:dPr>
                      <m:e>
                        <m:m>
                          <m:mPr>
                            <m:mcs>
                              <m:mc>
                                <m:mcPr>
                                  <m:count m:val="4"/>
                                  <m:mcJc m:val="center"/>
                                </m:mcPr>
                              </m:mc>
                            </m:mcs>
                            <m:ctrlPr>
                              <a:rPr lang="en-US" sz="1800" b="1" i="1">
                                <a:latin typeface="Cambria Math"/>
                              </a:rPr>
                            </m:ctrlPr>
                          </m:mPr>
                          <m:mr>
                            <m:e>
                              <m:r>
                                <a:rPr lang="en-US" sz="1800" b="1" i="1">
                                  <a:latin typeface="Cambria Math"/>
                                </a:rPr>
                                <m:t>𝟐</m:t>
                              </m:r>
                            </m:e>
                            <m:e>
                              <m:r>
                                <a:rPr lang="en-US" sz="1800" b="1" i="1">
                                  <a:latin typeface="Cambria Math"/>
                                </a:rPr>
                                <m:t>𝟎</m:t>
                              </m:r>
                            </m:e>
                            <m:e>
                              <m:r>
                                <a:rPr lang="en-US" sz="1800" b="1" i="1">
                                  <a:latin typeface="Cambria Math"/>
                                </a:rPr>
                                <m:t>𝟎</m:t>
                              </m:r>
                            </m:e>
                            <m:e>
                              <m:r>
                                <a:rPr lang="en-US" sz="1800" b="1" i="1">
                                  <a:latin typeface="Cambria Math"/>
                                </a:rPr>
                                <m:t>𝟎</m:t>
                              </m:r>
                            </m:e>
                          </m:mr>
                          <m:mr>
                            <m:e>
                              <m:r>
                                <a:rPr lang="en-US" sz="1800" b="1" i="1">
                                  <a:latin typeface="Cambria Math"/>
                                </a:rPr>
                                <m:t>𝟎</m:t>
                              </m:r>
                            </m:e>
                            <m:e>
                              <m:r>
                                <a:rPr lang="en-US" sz="1800" b="1" i="1">
                                  <a:latin typeface="Cambria Math"/>
                                </a:rPr>
                                <m:t>𝟏</m:t>
                              </m:r>
                            </m:e>
                            <m:e>
                              <m:r>
                                <a:rPr lang="en-US" sz="1800" b="1" i="1">
                                  <a:latin typeface="Cambria Math"/>
                                </a:rPr>
                                <m:t>𝟎</m:t>
                              </m:r>
                            </m:e>
                            <m:e>
                              <m:r>
                                <a:rPr lang="en-US" sz="1800" b="1" i="1">
                                  <a:latin typeface="Cambria Math"/>
                                </a:rPr>
                                <m:t>𝟎</m:t>
                              </m:r>
                            </m:e>
                          </m:mr>
                          <m:mr>
                            <m:e>
                              <m:r>
                                <a:rPr lang="en-US" sz="1800" b="1" i="1">
                                  <a:latin typeface="Cambria Math"/>
                                </a:rPr>
                                <m:t>𝟎</m:t>
                              </m:r>
                            </m:e>
                            <m:e>
                              <m:r>
                                <a:rPr lang="en-US" sz="1800" b="1" i="1">
                                  <a:latin typeface="Cambria Math"/>
                                </a:rPr>
                                <m:t>𝟎</m:t>
                              </m:r>
                            </m:e>
                            <m:e>
                              <m:r>
                                <a:rPr lang="en-US" sz="1800" b="1" i="1">
                                  <a:latin typeface="Cambria Math"/>
                                </a:rPr>
                                <m:t>−</m:t>
                              </m:r>
                              <m:r>
                                <a:rPr lang="en-US" sz="1800" b="1" i="1">
                                  <a:latin typeface="Cambria Math"/>
                                </a:rPr>
                                <m:t>𝟑</m:t>
                              </m:r>
                            </m:e>
                            <m:e>
                              <m:r>
                                <a:rPr lang="en-US" sz="1800" b="1" i="1">
                                  <a:latin typeface="Cambria Math"/>
                                </a:rPr>
                                <m:t>𝟎</m:t>
                              </m:r>
                            </m:e>
                          </m:mr>
                          <m:mr>
                            <m:e>
                              <m:r>
                                <a:rPr lang="en-US" sz="1800" b="1" i="1">
                                  <a:latin typeface="Cambria Math"/>
                                </a:rPr>
                                <m:t>𝟎</m:t>
                              </m:r>
                            </m:e>
                            <m:e>
                              <m:r>
                                <a:rPr lang="en-US" sz="1800" b="1" i="1">
                                  <a:latin typeface="Cambria Math"/>
                                </a:rPr>
                                <m:t>𝟎</m:t>
                              </m:r>
                            </m:e>
                            <m:e>
                              <m:r>
                                <a:rPr lang="en-US" sz="1800" b="1" i="1">
                                  <a:latin typeface="Cambria Math"/>
                                </a:rPr>
                                <m:t>𝟎</m:t>
                              </m:r>
                            </m:e>
                            <m:e>
                              <m:r>
                                <a:rPr lang="en-US" sz="1800" b="1" i="1">
                                  <a:latin typeface="Cambria Math"/>
                                </a:rPr>
                                <m:t>𝟒</m:t>
                              </m:r>
                            </m:e>
                          </m:mr>
                        </m:m>
                      </m:e>
                    </m:d>
                  </m:oMath>
                </a14:m>
                <a:r>
                  <a:rPr lang="ar-EG" sz="1800" b="1" dirty="0"/>
                  <a:t> :-</a:t>
                </a:r>
                <a:endParaRPr lang="en-US" sz="1800" dirty="0"/>
              </a:p>
              <a:p>
                <a:pPr rtl="1"/>
                <a:r>
                  <a:rPr lang="ar-SA" sz="1800" dirty="0"/>
                  <a:t>		(أ)	</a:t>
                </a:r>
                <a:r>
                  <a:rPr lang="en-US" sz="1800" dirty="0"/>
                  <a:t>24</a:t>
                </a:r>
              </a:p>
              <a:p>
                <a:pPr rtl="1"/>
                <a:r>
                  <a:rPr lang="ar-SA" sz="1800" dirty="0"/>
                  <a:t>		(ب)	</a:t>
                </a:r>
                <a:r>
                  <a:rPr lang="en-US" sz="1800" dirty="0"/>
                  <a:t>4</a:t>
                </a:r>
              </a:p>
              <a:p>
                <a:pPr rtl="1"/>
                <a:r>
                  <a:rPr lang="ar-SA" sz="1800" dirty="0"/>
                  <a:t>		(ج)	</a:t>
                </a:r>
                <a:r>
                  <a:rPr lang="en-US" sz="1800" dirty="0"/>
                  <a:t>0</a:t>
                </a:r>
              </a:p>
              <a:p>
                <a:pPr rtl="1"/>
                <a:r>
                  <a:rPr lang="ar-SA" sz="1800" u="sng" dirty="0" smtClean="0">
                    <a:effectLst>
                      <a:outerShdw blurRad="38100" dist="38100" dir="2700000" algn="tl">
                        <a:srgbClr val="000000">
                          <a:alpha val="43137"/>
                        </a:srgbClr>
                      </a:outerShdw>
                    </a:effectLst>
                  </a:rPr>
                  <a:t>(</a:t>
                </a:r>
                <a:r>
                  <a:rPr lang="ar-SA" sz="1800" u="sng" dirty="0">
                    <a:effectLst>
                      <a:outerShdw blurRad="38100" dist="38100" dir="2700000" algn="tl">
                        <a:srgbClr val="000000">
                          <a:alpha val="43137"/>
                        </a:srgbClr>
                      </a:outerShdw>
                    </a:effectLst>
                  </a:rPr>
                  <a:t>د)	لا شيء مما سبق</a:t>
                </a:r>
                <a:endParaRPr lang="en-US" sz="1800" u="sng" dirty="0">
                  <a:effectLst>
                    <a:outerShdw blurRad="38100" dist="38100" dir="2700000" algn="tl">
                      <a:srgbClr val="000000">
                        <a:alpha val="43137"/>
                      </a:srgbClr>
                    </a:outerShdw>
                  </a:effectLst>
                </a:endParaRPr>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809" r="-821" b="-1752"/>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40</a:t>
            </a:fld>
            <a:endParaRPr lang="en-US" sz="1200" dirty="0">
              <a:solidFill>
                <a:schemeClr val="bg1"/>
              </a:solidFill>
            </a:endParaRPr>
          </a:p>
        </p:txBody>
      </p:sp>
    </p:spTree>
    <p:extLst>
      <p:ext uri="{BB962C8B-B14F-4D97-AF65-F5344CB8AC3E}">
        <p14:creationId xmlns:p14="http://schemas.microsoft.com/office/powerpoint/2010/main" val="23319724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EG" sz="1800" b="1" dirty="0" smtClean="0"/>
                  <a:t>(66</a:t>
                </a:r>
                <a:r>
                  <a:rPr lang="ar-SA" sz="1800" b="1" dirty="0" smtClean="0"/>
                  <a:t>)</a:t>
                </a:r>
                <a:r>
                  <a:rPr lang="ar-EG" sz="1800" b="1" dirty="0" smtClean="0"/>
                  <a:t>أوجد </a:t>
                </a:r>
                <a:r>
                  <a:rPr lang="ar-EG" sz="1800" b="1" dirty="0"/>
                  <a:t>قيمة المحدد التالي </a:t>
                </a:r>
                <a:r>
                  <a:rPr lang="en-US" sz="1800" b="1" dirty="0"/>
                  <a:t>A=</a:t>
                </a:r>
                <a14:m>
                  <m:oMath xmlns:m="http://schemas.openxmlformats.org/officeDocument/2006/math">
                    <m:d>
                      <m:dPr>
                        <m:begChr m:val="|"/>
                        <m:endChr m:val="|"/>
                        <m:ctrlPr>
                          <a:rPr lang="en-US" sz="1800" b="1" i="1">
                            <a:latin typeface="Cambria Math"/>
                          </a:rPr>
                        </m:ctrlPr>
                      </m:dPr>
                      <m:e>
                        <m:m>
                          <m:mPr>
                            <m:mcs>
                              <m:mc>
                                <m:mcPr>
                                  <m:count m:val="4"/>
                                  <m:mcJc m:val="center"/>
                                </m:mcPr>
                              </m:mc>
                            </m:mcs>
                            <m:ctrlPr>
                              <a:rPr lang="en-US" sz="1800" b="1" i="1">
                                <a:latin typeface="Cambria Math"/>
                              </a:rPr>
                            </m:ctrlPr>
                          </m:mPr>
                          <m:mr>
                            <m:e>
                              <m:r>
                                <a:rPr lang="en-US" sz="1800" b="1" i="1">
                                  <a:latin typeface="Cambria Math"/>
                                </a:rPr>
                                <m:t>−</m:t>
                              </m:r>
                              <m:r>
                                <a:rPr lang="en-US" sz="1800" b="1" i="1">
                                  <a:latin typeface="Cambria Math"/>
                                </a:rPr>
                                <m:t>𝟐</m:t>
                              </m:r>
                            </m:e>
                            <m:e>
                              <m:r>
                                <a:rPr lang="en-US" sz="1800" b="1" i="1">
                                  <a:latin typeface="Cambria Math"/>
                                </a:rPr>
                                <m:t>𝟎</m:t>
                              </m:r>
                            </m:e>
                            <m:e>
                              <m:r>
                                <a:rPr lang="en-US" sz="1800" b="1" i="1">
                                  <a:latin typeface="Cambria Math"/>
                                </a:rPr>
                                <m:t>𝟎</m:t>
                              </m:r>
                            </m:e>
                            <m:e>
                              <m:r>
                                <a:rPr lang="en-US" sz="1800" b="1" i="1">
                                  <a:latin typeface="Cambria Math"/>
                                </a:rPr>
                                <m:t>𝟎</m:t>
                              </m:r>
                            </m:e>
                          </m:mr>
                          <m:mr>
                            <m:e>
                              <m:r>
                                <a:rPr lang="en-US" sz="1800" b="1" i="1">
                                  <a:latin typeface="Cambria Math"/>
                                </a:rPr>
                                <m:t>𝟎</m:t>
                              </m:r>
                            </m:e>
                            <m:e>
                              <m:r>
                                <a:rPr lang="en-US" sz="1800" b="1" i="1">
                                  <a:latin typeface="Cambria Math"/>
                                </a:rPr>
                                <m:t>−</m:t>
                              </m:r>
                              <m:r>
                                <a:rPr lang="en-US" sz="1800" b="1" i="1">
                                  <a:latin typeface="Cambria Math"/>
                                </a:rPr>
                                <m:t>𝟏</m:t>
                              </m:r>
                            </m:e>
                            <m:e>
                              <m:r>
                                <a:rPr lang="en-US" sz="1800" b="1" i="1">
                                  <a:latin typeface="Cambria Math"/>
                                </a:rPr>
                                <m:t>𝟎</m:t>
                              </m:r>
                            </m:e>
                            <m:e>
                              <m:r>
                                <a:rPr lang="en-US" sz="1800" b="1" i="1">
                                  <a:latin typeface="Cambria Math"/>
                                </a:rPr>
                                <m:t>𝟎</m:t>
                              </m:r>
                            </m:e>
                          </m:mr>
                          <m:mr>
                            <m:e>
                              <m:r>
                                <a:rPr lang="en-US" sz="1800" b="1" i="1">
                                  <a:latin typeface="Cambria Math"/>
                                </a:rPr>
                                <m:t>𝟎</m:t>
                              </m:r>
                            </m:e>
                            <m:e>
                              <m:r>
                                <a:rPr lang="en-US" sz="1800" b="1" i="1">
                                  <a:latin typeface="Cambria Math"/>
                                </a:rPr>
                                <m:t>𝟎</m:t>
                              </m:r>
                            </m:e>
                            <m:e>
                              <m:r>
                                <a:rPr lang="en-US" sz="1800" b="1" i="1">
                                  <a:latin typeface="Cambria Math"/>
                                </a:rPr>
                                <m:t>−</m:t>
                              </m:r>
                              <m:r>
                                <a:rPr lang="en-US" sz="1800" b="1" i="1">
                                  <a:latin typeface="Cambria Math"/>
                                </a:rPr>
                                <m:t>𝟑</m:t>
                              </m:r>
                            </m:e>
                            <m:e>
                              <m:r>
                                <a:rPr lang="en-US" sz="1800" b="1" i="1">
                                  <a:latin typeface="Cambria Math"/>
                                </a:rPr>
                                <m:t>𝟎</m:t>
                              </m:r>
                            </m:e>
                          </m:mr>
                          <m:mr>
                            <m:e>
                              <m:r>
                                <a:rPr lang="en-US" sz="1800" b="1" i="1">
                                  <a:latin typeface="Cambria Math"/>
                                </a:rPr>
                                <m:t>𝟎</m:t>
                              </m:r>
                            </m:e>
                            <m:e>
                              <m:r>
                                <a:rPr lang="en-US" sz="1800" b="1" i="1">
                                  <a:latin typeface="Cambria Math"/>
                                </a:rPr>
                                <m:t>𝟎</m:t>
                              </m:r>
                            </m:e>
                            <m:e>
                              <m:r>
                                <a:rPr lang="en-US" sz="1800" b="1" i="1">
                                  <a:latin typeface="Cambria Math"/>
                                </a:rPr>
                                <m:t>𝟎</m:t>
                              </m:r>
                            </m:e>
                            <m:e>
                              <m:r>
                                <a:rPr lang="en-US" sz="1800" b="1" i="1">
                                  <a:latin typeface="Cambria Math"/>
                                </a:rPr>
                                <m:t>−</m:t>
                              </m:r>
                              <m:r>
                                <a:rPr lang="en-US" sz="1800" b="1" i="1">
                                  <a:latin typeface="Cambria Math"/>
                                </a:rPr>
                                <m:t>𝟒</m:t>
                              </m:r>
                            </m:e>
                          </m:mr>
                        </m:m>
                      </m:e>
                    </m:d>
                  </m:oMath>
                </a14:m>
                <a:r>
                  <a:rPr lang="ar-EG" sz="1800" b="1" dirty="0"/>
                  <a:t> :-</a:t>
                </a:r>
                <a:endParaRPr lang="en-US" sz="1800" dirty="0"/>
              </a:p>
              <a:p>
                <a:pPr rtl="1"/>
                <a:r>
                  <a:rPr lang="ar-SA" sz="1800" dirty="0"/>
                  <a:t>		(أ)	</a:t>
                </a:r>
                <a:r>
                  <a:rPr lang="en-US" sz="1800" dirty="0"/>
                  <a:t>24</a:t>
                </a:r>
                <a:r>
                  <a:rPr lang="ar-EG" sz="1800" dirty="0"/>
                  <a:t>-</a:t>
                </a:r>
                <a:endParaRPr lang="en-US" sz="1800" dirty="0"/>
              </a:p>
              <a:p>
                <a:pPr rtl="1"/>
                <a:r>
                  <a:rPr lang="ar-SA" sz="1800" dirty="0"/>
                  <a:t>		(ب)	</a:t>
                </a:r>
                <a:r>
                  <a:rPr lang="en-US" sz="1800" dirty="0"/>
                  <a:t>4</a:t>
                </a:r>
              </a:p>
              <a:p>
                <a:pPr rtl="1"/>
                <a:r>
                  <a:rPr lang="ar-SA" sz="1800" dirty="0"/>
                  <a:t>		(ج)	</a:t>
                </a:r>
                <a:r>
                  <a:rPr lang="en-US" sz="1800" dirty="0"/>
                  <a:t>0</a:t>
                </a:r>
              </a:p>
              <a:p>
                <a:pPr rtl="1"/>
                <a:r>
                  <a:rPr lang="ar-SA" sz="1800" u="sng" dirty="0" smtClean="0">
                    <a:effectLst>
                      <a:outerShdw blurRad="38100" dist="38100" dir="2700000" algn="tl">
                        <a:srgbClr val="000000">
                          <a:alpha val="43137"/>
                        </a:srgbClr>
                      </a:outerShdw>
                    </a:effectLst>
                  </a:rPr>
                  <a:t>(</a:t>
                </a:r>
                <a:r>
                  <a:rPr lang="ar-SA" sz="1800" u="sng" dirty="0">
                    <a:effectLst>
                      <a:outerShdw blurRad="38100" dist="38100" dir="2700000" algn="tl">
                        <a:srgbClr val="000000">
                          <a:alpha val="43137"/>
                        </a:srgbClr>
                      </a:outerShdw>
                    </a:effectLst>
                  </a:rPr>
                  <a:t>د)	لا شيء مما سبق</a:t>
                </a:r>
                <a:endParaRPr lang="en-US" sz="1800" u="sng" dirty="0">
                  <a:effectLst>
                    <a:outerShdw blurRad="38100" dist="38100" dir="2700000" algn="tl">
                      <a:srgbClr val="000000">
                        <a:alpha val="43137"/>
                      </a:srgbClr>
                    </a:outerShdw>
                  </a:effectLst>
                </a:endParaRPr>
              </a:p>
              <a:p>
                <a:pPr rtl="1"/>
                <a:r>
                  <a:rPr lang="en-US" sz="1800" dirty="0"/>
                  <a:t> </a:t>
                </a:r>
                <a:r>
                  <a:rPr lang="en-US" sz="1800" b="1" dirty="0" smtClean="0"/>
                  <a:t>)</a:t>
                </a:r>
                <a:r>
                  <a:rPr lang="ar-EG" sz="1800" b="1" dirty="0" smtClean="0"/>
                  <a:t>67</a:t>
                </a:r>
                <a:r>
                  <a:rPr lang="ar-SA" sz="1800" b="1" dirty="0" smtClean="0"/>
                  <a:t>)</a:t>
                </a:r>
                <a:r>
                  <a:rPr lang="ar-EG" sz="1800" b="1" dirty="0" smtClean="0"/>
                  <a:t>أوجد </a:t>
                </a:r>
                <a:r>
                  <a:rPr lang="ar-EG" sz="1800" b="1" dirty="0"/>
                  <a:t>قيمة المحدد التالي </a:t>
                </a:r>
                <a14:m>
                  <m:oMath xmlns:m="http://schemas.openxmlformats.org/officeDocument/2006/math">
                    <m:r>
                      <a:rPr lang="en-US" sz="1800" b="1" i="1">
                        <a:latin typeface="Cambria Math"/>
                      </a:rPr>
                      <m:t>𝑨</m:t>
                    </m:r>
                    <m:r>
                      <a:rPr lang="en-US" sz="1800" b="1" i="1">
                        <a:latin typeface="Cambria Math"/>
                      </a:rPr>
                      <m:t>= </m:t>
                    </m:r>
                    <m:d>
                      <m:dPr>
                        <m:begChr m:val="|"/>
                        <m:endChr m:val="|"/>
                        <m:ctrlPr>
                          <a:rPr lang="en-US" sz="1800" b="1" i="1">
                            <a:latin typeface="Cambria Math"/>
                          </a:rPr>
                        </m:ctrlPr>
                      </m:dPr>
                      <m:e>
                        <m:m>
                          <m:mPr>
                            <m:mcs>
                              <m:mc>
                                <m:mcPr>
                                  <m:count m:val="3"/>
                                  <m:mcJc m:val="center"/>
                                </m:mcPr>
                              </m:mc>
                            </m:mcs>
                            <m:ctrlPr>
                              <a:rPr lang="en-US" sz="1800" b="1" i="1">
                                <a:latin typeface="Cambria Math"/>
                              </a:rPr>
                            </m:ctrlPr>
                          </m:mPr>
                          <m:mr>
                            <m:e>
                              <m:r>
                                <a:rPr lang="en-US" sz="1800" b="1" i="1">
                                  <a:latin typeface="Cambria Math"/>
                                </a:rPr>
                                <m:t>𝟐</m:t>
                              </m:r>
                            </m:e>
                            <m:e>
                              <m:r>
                                <a:rPr lang="en-US" sz="1800" b="1" i="1">
                                  <a:latin typeface="Cambria Math"/>
                                </a:rPr>
                                <m:t>𝟎</m:t>
                              </m:r>
                            </m:e>
                            <m:e>
                              <m:r>
                                <a:rPr lang="en-US" sz="1800" b="1" i="1">
                                  <a:latin typeface="Cambria Math"/>
                                </a:rPr>
                                <m:t>𝟎</m:t>
                              </m:r>
                            </m:e>
                          </m:mr>
                          <m:mr>
                            <m:e>
                              <m:r>
                                <a:rPr lang="en-US" sz="1800" b="1" i="1">
                                  <a:latin typeface="Cambria Math"/>
                                </a:rPr>
                                <m:t>𝟓</m:t>
                              </m:r>
                            </m:e>
                            <m:e>
                              <m:r>
                                <a:rPr lang="en-US" sz="1800" b="1" i="1">
                                  <a:latin typeface="Cambria Math"/>
                                </a:rPr>
                                <m:t>𝟑</m:t>
                              </m:r>
                            </m:e>
                            <m:e>
                              <m:r>
                                <a:rPr lang="en-US" sz="1800" b="1" i="1">
                                  <a:latin typeface="Cambria Math"/>
                                </a:rPr>
                                <m:t>𝟎</m:t>
                              </m:r>
                            </m:e>
                          </m:mr>
                          <m:mr>
                            <m:e>
                              <m:r>
                                <a:rPr lang="en-US" sz="1800" b="1" i="1">
                                  <a:latin typeface="Cambria Math"/>
                                </a:rPr>
                                <m:t>𝟗</m:t>
                              </m:r>
                            </m:e>
                            <m:e>
                              <m:r>
                                <a:rPr lang="en-US" sz="1800" b="1" i="1">
                                  <a:latin typeface="Cambria Math"/>
                                </a:rPr>
                                <m:t>𝟕</m:t>
                              </m:r>
                            </m:e>
                            <m:e>
                              <m:r>
                                <a:rPr lang="en-US" sz="1800" b="1" i="1">
                                  <a:latin typeface="Cambria Math"/>
                                </a:rPr>
                                <m:t>𝟒</m:t>
                              </m:r>
                            </m:e>
                          </m:mr>
                        </m:m>
                      </m:e>
                    </m:d>
                  </m:oMath>
                </a14:m>
                <a:endParaRPr lang="en-US" sz="1800" dirty="0"/>
              </a:p>
              <a:p>
                <a:pPr rtl="1"/>
                <a:r>
                  <a:rPr lang="ar-SA" sz="1800" dirty="0"/>
                  <a:t>		(أ)	</a:t>
                </a:r>
                <a:r>
                  <a:rPr lang="en-US" sz="1800" dirty="0"/>
                  <a:t>6</a:t>
                </a:r>
              </a:p>
              <a:p>
                <a:pPr rtl="1"/>
                <a:r>
                  <a:rPr lang="ar-SA" sz="1800" dirty="0"/>
                  <a:t>		(ب)	</a:t>
                </a:r>
                <a:r>
                  <a:rPr lang="en-US" sz="1800" dirty="0"/>
                  <a:t>12</a:t>
                </a:r>
              </a:p>
              <a:p>
                <a:pPr rtl="1"/>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24</a:t>
                </a:r>
              </a:p>
              <a:p>
                <a:pPr rtl="1"/>
                <a:r>
                  <a:rPr lang="ar-SA" sz="1800" dirty="0"/>
                  <a:t>           (د)	لا شيء مما سبق</a:t>
                </a:r>
                <a:endParaRPr lang="en-US" sz="1800" dirty="0"/>
              </a:p>
              <a:p>
                <a:pPr rtl="1"/>
                <a:r>
                  <a:rPr lang="ar-EG" sz="1800" dirty="0"/>
                  <a:t> </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r="-821" b="-11186"/>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41</a:t>
            </a:fld>
            <a:endParaRPr lang="en-US" sz="1200" dirty="0">
              <a:solidFill>
                <a:schemeClr val="bg1"/>
              </a:solidFill>
            </a:endParaRPr>
          </a:p>
        </p:txBody>
      </p:sp>
    </p:spTree>
    <p:extLst>
      <p:ext uri="{BB962C8B-B14F-4D97-AF65-F5344CB8AC3E}">
        <p14:creationId xmlns:p14="http://schemas.microsoft.com/office/powerpoint/2010/main" val="5053921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533400" y="1371600"/>
                <a:ext cx="8915400" cy="4525963"/>
              </a:xfrm>
            </p:spPr>
            <p:txBody>
              <a:bodyPr/>
              <a:lstStyle/>
              <a:p>
                <a:pPr rtl="1"/>
                <a:r>
                  <a:rPr lang="ar-EG" sz="1800" dirty="0"/>
                  <a:t> </a:t>
                </a:r>
                <a:endParaRPr lang="en-US" sz="1800" dirty="0"/>
              </a:p>
              <a:p>
                <a:pPr rtl="1"/>
                <a:r>
                  <a:rPr lang="en-US" sz="1800" b="1" dirty="0" smtClean="0"/>
                  <a:t>)</a:t>
                </a:r>
                <a:r>
                  <a:rPr lang="ar-EG" sz="1800" b="1" dirty="0" smtClean="0"/>
                  <a:t>68</a:t>
                </a:r>
                <a:r>
                  <a:rPr lang="ar-SA" sz="1800" b="1" dirty="0" smtClean="0"/>
                  <a:t>)</a:t>
                </a:r>
                <a:r>
                  <a:rPr lang="ar-EG" sz="1800" b="1" dirty="0" smtClean="0"/>
                  <a:t>أوجد </a:t>
                </a:r>
                <a:r>
                  <a:rPr lang="ar-EG" sz="1800" b="1" dirty="0"/>
                  <a:t>قيمة المحدد التالي </a:t>
                </a:r>
                <a14:m>
                  <m:oMath xmlns:m="http://schemas.openxmlformats.org/officeDocument/2006/math">
                    <m:r>
                      <a:rPr lang="en-US" sz="1800" b="1" i="1">
                        <a:latin typeface="Cambria Math"/>
                      </a:rPr>
                      <m:t>𝑨</m:t>
                    </m:r>
                    <m:r>
                      <a:rPr lang="en-US" sz="1800" b="1" i="1">
                        <a:latin typeface="Cambria Math"/>
                      </a:rPr>
                      <m:t>= </m:t>
                    </m:r>
                    <m:d>
                      <m:dPr>
                        <m:begChr m:val="|"/>
                        <m:endChr m:val="|"/>
                        <m:ctrlPr>
                          <a:rPr lang="en-US" sz="1800" b="1" i="1">
                            <a:latin typeface="Cambria Math"/>
                          </a:rPr>
                        </m:ctrlPr>
                      </m:dPr>
                      <m:e>
                        <m:m>
                          <m:mPr>
                            <m:mcs>
                              <m:mc>
                                <m:mcPr>
                                  <m:count m:val="3"/>
                                  <m:mcJc m:val="center"/>
                                </m:mcPr>
                              </m:mc>
                            </m:mcs>
                            <m:ctrlPr>
                              <a:rPr lang="en-US" sz="1800" b="1" i="1">
                                <a:latin typeface="Cambria Math"/>
                              </a:rPr>
                            </m:ctrlPr>
                          </m:mPr>
                          <m:mr>
                            <m:e>
                              <m:r>
                                <a:rPr lang="en-US" sz="1800" b="1" i="1">
                                  <a:latin typeface="Cambria Math"/>
                                </a:rPr>
                                <m:t>𝟏</m:t>
                              </m:r>
                            </m:e>
                            <m:e>
                              <m:r>
                                <a:rPr lang="en-US" sz="1800" b="1" i="1">
                                  <a:latin typeface="Cambria Math"/>
                                </a:rPr>
                                <m:t>𝟗</m:t>
                              </m:r>
                            </m:e>
                            <m:e>
                              <m:r>
                                <a:rPr lang="en-US" sz="1800" b="1" i="1">
                                  <a:latin typeface="Cambria Math"/>
                                </a:rPr>
                                <m:t>𝟓</m:t>
                              </m:r>
                            </m:e>
                          </m:mr>
                          <m:mr>
                            <m:e>
                              <m:r>
                                <a:rPr lang="en-US" sz="1800" b="1" i="1">
                                  <a:latin typeface="Cambria Math"/>
                                </a:rPr>
                                <m:t>𝟎</m:t>
                              </m:r>
                            </m:e>
                            <m:e>
                              <m:r>
                                <a:rPr lang="en-US" sz="1800" b="1" i="1">
                                  <a:latin typeface="Cambria Math"/>
                                </a:rPr>
                                <m:t>𝟏</m:t>
                              </m:r>
                            </m:e>
                            <m:e>
                              <m:r>
                                <a:rPr lang="en-US" sz="1800" b="1" i="1">
                                  <a:latin typeface="Cambria Math"/>
                                </a:rPr>
                                <m:t>𝟕</m:t>
                              </m:r>
                            </m:e>
                          </m:mr>
                          <m:mr>
                            <m:e>
                              <m:r>
                                <a:rPr lang="en-US" sz="1800" b="1" i="1">
                                  <a:latin typeface="Cambria Math"/>
                                </a:rPr>
                                <m:t>𝟎</m:t>
                              </m:r>
                            </m:e>
                            <m:e>
                              <m:r>
                                <a:rPr lang="en-US" sz="1800" b="1" i="1">
                                  <a:latin typeface="Cambria Math"/>
                                </a:rPr>
                                <m:t>𝟎</m:t>
                              </m:r>
                            </m:e>
                            <m:e>
                              <m:r>
                                <a:rPr lang="en-US" sz="1800" b="1" i="1">
                                  <a:latin typeface="Cambria Math"/>
                                </a:rPr>
                                <m:t>𝟑</m:t>
                              </m:r>
                            </m:e>
                          </m:mr>
                        </m:m>
                      </m:e>
                    </m:d>
                  </m:oMath>
                </a14:m>
                <a:endParaRPr lang="en-US" sz="1800" dirty="0"/>
              </a:p>
              <a:p>
                <a:pPr rtl="1"/>
                <a:r>
                  <a:rPr lang="ar-SA" sz="1800" u="sng" dirty="0">
                    <a:effectLst>
                      <a:outerShdw blurRad="38100" dist="38100" dir="2700000" algn="tl">
                        <a:srgbClr val="000000">
                          <a:alpha val="43137"/>
                        </a:srgbClr>
                      </a:outerShdw>
                    </a:effectLst>
                  </a:rPr>
                  <a:t>(أ)	</a:t>
                </a:r>
                <a:r>
                  <a:rPr lang="en-US" sz="1800" u="sng" dirty="0">
                    <a:effectLst>
                      <a:outerShdw blurRad="38100" dist="38100" dir="2700000" algn="tl">
                        <a:srgbClr val="000000">
                          <a:alpha val="43137"/>
                        </a:srgbClr>
                      </a:outerShdw>
                    </a:effectLst>
                  </a:rPr>
                  <a:t>3</a:t>
                </a:r>
              </a:p>
              <a:p>
                <a:pPr rtl="1"/>
                <a:r>
                  <a:rPr lang="ar-SA" sz="1800" dirty="0"/>
                  <a:t>		(ب)	</a:t>
                </a:r>
                <a:r>
                  <a:rPr lang="en-US" sz="1800" dirty="0"/>
                  <a:t>35</a:t>
                </a:r>
              </a:p>
              <a:p>
                <a:pPr rtl="1"/>
                <a:r>
                  <a:rPr lang="ar-SA" sz="1800" dirty="0"/>
                  <a:t>		(ج)	</a:t>
                </a:r>
                <a:r>
                  <a:rPr lang="en-US" sz="1800" dirty="0"/>
                  <a:t>63</a:t>
                </a:r>
              </a:p>
              <a:p>
                <a:pPr rtl="1"/>
                <a:r>
                  <a:rPr lang="ar-SA" sz="1800" dirty="0"/>
                  <a:t>(د)	لا شيء مما سبق</a:t>
                </a:r>
                <a:endParaRPr lang="en-US" sz="1800" dirty="0"/>
              </a:p>
              <a:p>
                <a:pPr algn="just" rtl="1"/>
                <a:endParaRPr lang="ar-SA" sz="18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533400" y="1371600"/>
                <a:ext cx="8915400" cy="4525963"/>
              </a:xfrm>
              <a:blipFill rotWithShape="1">
                <a:blip r:embed="rId3"/>
                <a:stretch>
                  <a:fillRect t="-809" r="-616"/>
                </a:stretch>
              </a:blipFill>
            </p:spPr>
            <p:txBody>
              <a:bodyPr/>
              <a:lstStyle/>
              <a:p>
                <a:r>
                  <a:rPr lang="en-US">
                    <a:noFill/>
                  </a:rPr>
                  <a:t> </a:t>
                </a:r>
              </a:p>
            </p:txBody>
          </p:sp>
        </mc:Fallback>
      </mc:AlternateContent>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42</a:t>
            </a:fld>
            <a:endParaRPr lang="en-US" sz="1200" dirty="0">
              <a:solidFill>
                <a:schemeClr val="bg1"/>
              </a:solidFill>
            </a:endParaRPr>
          </a:p>
        </p:txBody>
      </p:sp>
    </p:spTree>
    <p:extLst>
      <p:ext uri="{BB962C8B-B14F-4D97-AF65-F5344CB8AC3E}">
        <p14:creationId xmlns:p14="http://schemas.microsoft.com/office/powerpoint/2010/main" val="28698498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a:t>إذا علمت أن :-</a:t>
            </a:r>
            <a:endParaRPr lang="en-US" sz="1800" dirty="0"/>
          </a:p>
          <a:p>
            <a:pPr rtl="1"/>
            <a:r>
              <a:rPr lang="ar-SA" sz="1800" b="1" dirty="0"/>
              <a:t>		</a:t>
            </a:r>
            <a:r>
              <a:rPr lang="ar-EG" sz="1800" b="1" dirty="0"/>
              <a:t> دالة الطلب على سلعة ما هي </a:t>
            </a:r>
            <a:r>
              <a:rPr lang="en-US" sz="1800" b="1" dirty="0"/>
              <a:t>(D = 80 – 6x )</a:t>
            </a:r>
            <a:r>
              <a:rPr lang="ar-EG" sz="1800" b="1" dirty="0"/>
              <a:t> و كانت الكمية المطلوبة هي </a:t>
            </a:r>
            <a:r>
              <a:rPr lang="en-US" sz="1800" b="1" dirty="0"/>
              <a:t>100 </a:t>
            </a:r>
            <a:r>
              <a:rPr lang="ar-EG" sz="1800" b="1" dirty="0"/>
              <a:t> وحدة عند سعر يساوي </a:t>
            </a:r>
            <a:r>
              <a:rPr lang="en-US" sz="1800" b="1" dirty="0"/>
              <a:t>10 </a:t>
            </a:r>
            <a:r>
              <a:rPr lang="ar-EG" sz="1800" b="1" dirty="0"/>
              <a:t> ريال :-</a:t>
            </a:r>
            <a:endParaRPr lang="en-US" sz="1800" dirty="0"/>
          </a:p>
          <a:p>
            <a:pPr rtl="1"/>
            <a:r>
              <a:rPr lang="en-US" sz="1800" b="1" dirty="0" smtClean="0"/>
              <a:t>)</a:t>
            </a:r>
            <a:r>
              <a:rPr lang="ar-EG" sz="1800" b="1" dirty="0" smtClean="0"/>
              <a:t>69</a:t>
            </a:r>
            <a:r>
              <a:rPr lang="ar-SA" sz="1800" b="1" dirty="0" smtClean="0"/>
              <a:t>)</a:t>
            </a:r>
            <a:r>
              <a:rPr lang="ar-SA" sz="1800" b="1" dirty="0"/>
              <a:t>	</a:t>
            </a:r>
            <a:r>
              <a:rPr lang="ar-EG" sz="1800" b="1" dirty="0" smtClean="0"/>
              <a:t>فإن </a:t>
            </a:r>
            <a:r>
              <a:rPr lang="ar-EG" sz="1800" b="1" dirty="0"/>
              <a:t>معامل المرونة يساوي :-</a:t>
            </a:r>
            <a:endParaRPr lang="en-US" sz="1800" dirty="0"/>
          </a:p>
          <a:p>
            <a:pPr rtl="1"/>
            <a:r>
              <a:rPr lang="ar-SA" sz="1800" dirty="0"/>
              <a:t>		(أ)	</a:t>
            </a:r>
            <a:r>
              <a:rPr lang="en-US" sz="1800" dirty="0"/>
              <a:t>0.1</a:t>
            </a:r>
          </a:p>
          <a:p>
            <a:pPr rtl="1"/>
            <a:r>
              <a:rPr lang="ar-SA" sz="1800" dirty="0"/>
              <a:t>		(ب)	</a:t>
            </a:r>
            <a:r>
              <a:rPr lang="en-US" sz="1800" dirty="0"/>
              <a:t>-6</a:t>
            </a:r>
          </a:p>
          <a:p>
            <a:pPr rtl="1"/>
            <a:r>
              <a:rPr lang="ar-SA" sz="1800" dirty="0">
                <a:effectLst>
                  <a:outerShdw blurRad="38100" dist="38100" dir="2700000" algn="tl">
                    <a:srgbClr val="000000">
                      <a:alpha val="43137"/>
                    </a:srgbClr>
                  </a:outerShdw>
                </a:effectLst>
              </a:rPr>
              <a:t>		</a:t>
            </a:r>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-0.6</a:t>
            </a:r>
          </a:p>
          <a:p>
            <a:pPr rtl="1"/>
            <a:r>
              <a:rPr lang="ar-EG" sz="1800" dirty="0" smtClean="0"/>
              <a:t>    </a:t>
            </a:r>
            <a:r>
              <a:rPr lang="ar-SA" sz="1800" dirty="0" smtClean="0"/>
              <a:t>           </a:t>
            </a:r>
            <a:r>
              <a:rPr lang="ar-SA" sz="1800" dirty="0"/>
              <a:t>(د)	لا شيء مما سبق</a:t>
            </a:r>
            <a:endParaRPr lang="en-US" sz="1800" dirty="0"/>
          </a:p>
          <a:p>
            <a:pPr rtl="1"/>
            <a:r>
              <a:rPr lang="ar-SA" sz="1800" dirty="0"/>
              <a:t> </a:t>
            </a:r>
            <a:endParaRPr lang="en-US" sz="1800" dirty="0"/>
          </a:p>
          <a:p>
            <a:pPr rtl="1"/>
            <a:r>
              <a:rPr lang="en-US" sz="1800" b="1" dirty="0" smtClean="0"/>
              <a:t>)</a:t>
            </a:r>
            <a:r>
              <a:rPr lang="ar-EG" sz="1800" b="1" dirty="0" smtClean="0"/>
              <a:t>70</a:t>
            </a:r>
            <a:r>
              <a:rPr lang="ar-SA" sz="1800" b="1" dirty="0" smtClean="0"/>
              <a:t>)</a:t>
            </a:r>
            <a:r>
              <a:rPr lang="ar-SA" sz="1800" b="1" dirty="0"/>
              <a:t>	</a:t>
            </a:r>
            <a:r>
              <a:rPr lang="ar-SA" sz="1800" b="1" dirty="0" smtClean="0"/>
              <a:t>الطلب </a:t>
            </a:r>
            <a:r>
              <a:rPr lang="ar-SA" sz="1800" b="1" dirty="0"/>
              <a:t>في هذه الحالة :-</a:t>
            </a:r>
            <a:endParaRPr lang="en-US" sz="1800" dirty="0"/>
          </a:p>
          <a:p>
            <a:pPr rtl="1"/>
            <a:r>
              <a:rPr lang="ar-SA" sz="1800" dirty="0">
                <a:effectLst>
                  <a:outerShdw blurRad="38100" dist="38100" dir="2700000" algn="tl">
                    <a:srgbClr val="000000">
                      <a:alpha val="43137"/>
                    </a:srgbClr>
                  </a:outerShdw>
                </a:effectLst>
              </a:rPr>
              <a:t>		</a:t>
            </a:r>
            <a:r>
              <a:rPr lang="ar-SA" sz="1800" u="sng" dirty="0">
                <a:effectLst>
                  <a:outerShdw blurRad="38100" dist="38100" dir="2700000" algn="tl">
                    <a:srgbClr val="000000">
                      <a:alpha val="43137"/>
                    </a:srgbClr>
                  </a:outerShdw>
                </a:effectLst>
              </a:rPr>
              <a:t>(أ)	</a:t>
            </a:r>
            <a:r>
              <a:rPr lang="ar-EG" sz="1800" u="sng" dirty="0">
                <a:effectLst>
                  <a:outerShdw blurRad="38100" dist="38100" dir="2700000" algn="tl">
                    <a:srgbClr val="000000">
                      <a:alpha val="43137"/>
                    </a:srgbClr>
                  </a:outerShdw>
                </a:effectLst>
              </a:rPr>
              <a:t>قليل المرونة .</a:t>
            </a:r>
            <a:endParaRPr lang="en-US" sz="1800" u="sng" dirty="0">
              <a:effectLst>
                <a:outerShdw blurRad="38100" dist="38100" dir="2700000" algn="tl">
                  <a:srgbClr val="000000">
                    <a:alpha val="43137"/>
                  </a:srgbClr>
                </a:outerShdw>
              </a:effectLst>
            </a:endParaRPr>
          </a:p>
          <a:p>
            <a:pPr rtl="1"/>
            <a:r>
              <a:rPr lang="ar-SA" sz="1800" dirty="0"/>
              <a:t>		(ب)	عديم المرونة .</a:t>
            </a:r>
            <a:endParaRPr lang="en-US" sz="1800" dirty="0"/>
          </a:p>
          <a:p>
            <a:pPr rtl="1"/>
            <a:r>
              <a:rPr lang="ar-SA" sz="1800" dirty="0"/>
              <a:t>		(ج)	لا نهائي المرونة .</a:t>
            </a:r>
            <a:endParaRPr lang="en-US" sz="1800" dirty="0"/>
          </a:p>
          <a:p>
            <a:pPr rtl="1"/>
            <a:r>
              <a:rPr lang="ar-EG" sz="1800" dirty="0" smtClean="0"/>
              <a:t>    </a:t>
            </a:r>
            <a:r>
              <a:rPr lang="ar-SA" sz="1800" dirty="0" smtClean="0"/>
              <a:t>           </a:t>
            </a:r>
            <a:r>
              <a:rPr lang="ar-SA" sz="1800" dirty="0"/>
              <a:t>(د)	لا شيء مما سبق</a:t>
            </a:r>
            <a:endParaRPr lang="en-US" sz="1800" dirty="0"/>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43</a:t>
            </a:fld>
            <a:endParaRPr lang="en-US" sz="1200" dirty="0">
              <a:solidFill>
                <a:schemeClr val="bg1"/>
              </a:solidFill>
            </a:endParaRPr>
          </a:p>
        </p:txBody>
      </p:sp>
    </p:spTree>
    <p:extLst>
      <p:ext uri="{BB962C8B-B14F-4D97-AF65-F5344CB8AC3E}">
        <p14:creationId xmlns:p14="http://schemas.microsoft.com/office/powerpoint/2010/main" val="17480141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a:t>إذا علمت أن :-</a:t>
            </a:r>
            <a:endParaRPr lang="en-US" sz="1800" dirty="0"/>
          </a:p>
          <a:p>
            <a:pPr rtl="1"/>
            <a:r>
              <a:rPr lang="ar-SA" sz="1800" b="1" dirty="0"/>
              <a:t>		</a:t>
            </a:r>
            <a:r>
              <a:rPr lang="ar-EG" sz="1800" b="1" dirty="0"/>
              <a:t> دالة الطلب على سلعة ما هي </a:t>
            </a:r>
            <a:r>
              <a:rPr lang="en-US" sz="1800" b="1" dirty="0"/>
              <a:t>(D = 200 – 10x )</a:t>
            </a:r>
            <a:r>
              <a:rPr lang="ar-EG" sz="1800" b="1" dirty="0"/>
              <a:t> و كانت الكمية المطلوبة هي </a:t>
            </a:r>
            <a:r>
              <a:rPr lang="en-US" sz="1800" b="1" dirty="0"/>
              <a:t>200 </a:t>
            </a:r>
            <a:r>
              <a:rPr lang="ar-EG" sz="1800" b="1" dirty="0"/>
              <a:t> وحدة عند سعر يساوي </a:t>
            </a:r>
            <a:r>
              <a:rPr lang="en-US" sz="1800" b="1" dirty="0"/>
              <a:t>20 </a:t>
            </a:r>
            <a:r>
              <a:rPr lang="ar-EG" sz="1800" b="1" dirty="0"/>
              <a:t> ريال :-</a:t>
            </a:r>
            <a:endParaRPr lang="en-US" sz="1800" dirty="0"/>
          </a:p>
          <a:p>
            <a:pPr rtl="1"/>
            <a:r>
              <a:rPr lang="en-US" sz="1800" b="1" dirty="0" smtClean="0"/>
              <a:t>)</a:t>
            </a:r>
            <a:r>
              <a:rPr lang="ar-EG" sz="1800" b="1" dirty="0" smtClean="0"/>
              <a:t>71</a:t>
            </a:r>
            <a:r>
              <a:rPr lang="ar-SA" sz="1800" b="1" dirty="0" smtClean="0"/>
              <a:t>)</a:t>
            </a:r>
            <a:r>
              <a:rPr lang="ar-SA" sz="1800" b="1" dirty="0"/>
              <a:t>	</a:t>
            </a:r>
            <a:r>
              <a:rPr lang="ar-EG" sz="1800" b="1" dirty="0" smtClean="0"/>
              <a:t>فإن </a:t>
            </a:r>
            <a:r>
              <a:rPr lang="ar-EG" sz="1800" b="1" dirty="0"/>
              <a:t>معامل المرونة يساوي :-</a:t>
            </a:r>
            <a:endParaRPr lang="en-US" sz="1800" dirty="0"/>
          </a:p>
          <a:p>
            <a:pPr rtl="1"/>
            <a:r>
              <a:rPr lang="ar-SA" sz="1800" dirty="0"/>
              <a:t>		(أ)	</a:t>
            </a:r>
            <a:r>
              <a:rPr lang="en-US" sz="1800" dirty="0"/>
              <a:t>0.1</a:t>
            </a:r>
          </a:p>
          <a:p>
            <a:pPr rtl="1"/>
            <a:r>
              <a:rPr lang="ar-SA" sz="1800" dirty="0"/>
              <a:t>		(ب)	</a:t>
            </a:r>
            <a:r>
              <a:rPr lang="en-US" sz="1800" dirty="0"/>
              <a:t>-10</a:t>
            </a:r>
          </a:p>
          <a:p>
            <a:pPr rtl="1"/>
            <a:r>
              <a:rPr lang="ar-SA" sz="1800" dirty="0">
                <a:effectLst>
                  <a:outerShdw blurRad="38100" dist="38100" dir="2700000" algn="tl">
                    <a:srgbClr val="000000">
                      <a:alpha val="43137"/>
                    </a:srgbClr>
                  </a:outerShdw>
                </a:effectLst>
              </a:rPr>
              <a:t>		(ج)	</a:t>
            </a:r>
            <a:r>
              <a:rPr lang="en-US" sz="1800" dirty="0">
                <a:effectLst>
                  <a:outerShdw blurRad="38100" dist="38100" dir="2700000" algn="tl">
                    <a:srgbClr val="000000">
                      <a:alpha val="43137"/>
                    </a:srgbClr>
                  </a:outerShdw>
                </a:effectLst>
              </a:rPr>
              <a:t>-0.1</a:t>
            </a:r>
          </a:p>
          <a:p>
            <a:pPr rtl="1"/>
            <a:r>
              <a:rPr lang="ar-SA" sz="1800" u="sng" dirty="0"/>
              <a:t>           (د)	لا شيء مما </a:t>
            </a:r>
            <a:r>
              <a:rPr lang="ar-SA" sz="1800" u="sng" dirty="0" smtClean="0"/>
              <a:t>سبق</a:t>
            </a:r>
            <a:r>
              <a:rPr lang="en-US" sz="1800" u="sng" smtClean="0"/>
              <a:t> (1)   </a:t>
            </a:r>
            <a:endParaRPr lang="en-US" sz="1800" u="sng" dirty="0"/>
          </a:p>
          <a:p>
            <a:pPr rtl="1"/>
            <a:r>
              <a:rPr lang="ar-SA" sz="1800" dirty="0"/>
              <a:t> </a:t>
            </a:r>
            <a:endParaRPr lang="en-US" sz="1800" dirty="0"/>
          </a:p>
          <a:p>
            <a:pPr rtl="1"/>
            <a:r>
              <a:rPr lang="en-US" sz="1800" b="1" dirty="0" smtClean="0"/>
              <a:t>)</a:t>
            </a:r>
            <a:r>
              <a:rPr lang="ar-EG" sz="1800" b="1" dirty="0" smtClean="0"/>
              <a:t>72</a:t>
            </a:r>
            <a:r>
              <a:rPr lang="ar-SA" sz="1800" b="1" dirty="0" smtClean="0"/>
              <a:t>)</a:t>
            </a:r>
            <a:r>
              <a:rPr lang="ar-SA" sz="1800" b="1" dirty="0"/>
              <a:t>	</a:t>
            </a:r>
            <a:r>
              <a:rPr lang="ar-SA" sz="1800" b="1" dirty="0" smtClean="0"/>
              <a:t>الطلب </a:t>
            </a:r>
            <a:r>
              <a:rPr lang="ar-SA" sz="1800" b="1" dirty="0"/>
              <a:t>في هذه الحالة :-</a:t>
            </a:r>
            <a:endParaRPr lang="en-US" sz="1800" dirty="0"/>
          </a:p>
          <a:p>
            <a:pPr rtl="1"/>
            <a:r>
              <a:rPr lang="ar-SA" sz="1800" dirty="0">
                <a:effectLst>
                  <a:outerShdw blurRad="38100" dist="38100" dir="2700000" algn="tl">
                    <a:srgbClr val="000000">
                      <a:alpha val="43137"/>
                    </a:srgbClr>
                  </a:outerShdw>
                </a:effectLst>
              </a:rPr>
              <a:t>		</a:t>
            </a:r>
            <a:r>
              <a:rPr lang="ar-SA" sz="1800" u="sng" dirty="0">
                <a:effectLst>
                  <a:outerShdw blurRad="38100" dist="38100" dir="2700000" algn="tl">
                    <a:srgbClr val="000000">
                      <a:alpha val="43137"/>
                    </a:srgbClr>
                  </a:outerShdw>
                </a:effectLst>
              </a:rPr>
              <a:t>(أ)	</a:t>
            </a:r>
            <a:r>
              <a:rPr lang="ar-EG" sz="1800" u="sng" dirty="0">
                <a:effectLst>
                  <a:outerShdw blurRad="38100" dist="38100" dir="2700000" algn="tl">
                    <a:srgbClr val="000000">
                      <a:alpha val="43137"/>
                    </a:srgbClr>
                  </a:outerShdw>
                </a:effectLst>
              </a:rPr>
              <a:t>متكافئ  المرونة .</a:t>
            </a:r>
            <a:endParaRPr lang="en-US" sz="1800" u="sng" dirty="0">
              <a:effectLst>
                <a:outerShdw blurRad="38100" dist="38100" dir="2700000" algn="tl">
                  <a:srgbClr val="000000">
                    <a:alpha val="43137"/>
                  </a:srgbClr>
                </a:outerShdw>
              </a:effectLst>
            </a:endParaRPr>
          </a:p>
          <a:p>
            <a:pPr rtl="1"/>
            <a:r>
              <a:rPr lang="ar-SA" sz="1800" dirty="0"/>
              <a:t>		(ب)	عديم المرونة .</a:t>
            </a:r>
            <a:endParaRPr lang="en-US" sz="1800" dirty="0"/>
          </a:p>
          <a:p>
            <a:pPr rtl="1"/>
            <a:r>
              <a:rPr lang="ar-SA" sz="1800" dirty="0"/>
              <a:t>		(ج)	لا نهائي المرونة .</a:t>
            </a:r>
            <a:endParaRPr lang="en-US" sz="1800" dirty="0"/>
          </a:p>
          <a:p>
            <a:pPr rtl="1"/>
            <a:r>
              <a:rPr lang="ar-SA" sz="1800" dirty="0"/>
              <a:t>       </a:t>
            </a:r>
            <a:r>
              <a:rPr lang="ar-EG" sz="1800" dirty="0" smtClean="0"/>
              <a:t>    </a:t>
            </a:r>
            <a:r>
              <a:rPr lang="ar-SA" sz="1800" dirty="0" smtClean="0"/>
              <a:t>    </a:t>
            </a:r>
            <a:r>
              <a:rPr lang="ar-SA" sz="1800" dirty="0"/>
              <a:t>(د)	لا شيء مما سبق</a:t>
            </a:r>
            <a:endParaRPr lang="en-US" sz="1800" dirty="0"/>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44</a:t>
            </a:fld>
            <a:endParaRPr lang="en-US" sz="1200" dirty="0">
              <a:solidFill>
                <a:schemeClr val="bg1"/>
              </a:solidFill>
            </a:endParaRPr>
          </a:p>
        </p:txBody>
      </p:sp>
    </p:spTree>
    <p:extLst>
      <p:ext uri="{BB962C8B-B14F-4D97-AF65-F5344CB8AC3E}">
        <p14:creationId xmlns:p14="http://schemas.microsoft.com/office/powerpoint/2010/main" val="21039377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a:t>إذا علمت أن :-</a:t>
            </a:r>
            <a:endParaRPr lang="en-US" sz="1800" dirty="0"/>
          </a:p>
          <a:p>
            <a:pPr rtl="1"/>
            <a:r>
              <a:rPr lang="ar-EG" sz="1800" b="1" dirty="0"/>
              <a:t>"دالة الاستهلاك هي </a:t>
            </a:r>
            <a:r>
              <a:rPr lang="en-US" sz="1800" b="1" dirty="0"/>
              <a:t>(K = 15+0.6x -0.02x</a:t>
            </a:r>
            <a:r>
              <a:rPr lang="en-US" sz="1800" b="1" baseline="30000" dirty="0"/>
              <a:t>2</a:t>
            </a:r>
            <a:r>
              <a:rPr lang="en-US" sz="1800" b="1" dirty="0"/>
              <a:t>)</a:t>
            </a:r>
            <a:r>
              <a:rPr lang="ar-EG" sz="1800" b="1" dirty="0"/>
              <a:t>" أجب عما يلي :-</a:t>
            </a:r>
            <a:endParaRPr lang="en-US" sz="1800" dirty="0"/>
          </a:p>
          <a:p>
            <a:pPr rtl="1"/>
            <a:r>
              <a:rPr lang="en-US" sz="1800" b="1" dirty="0" smtClean="0"/>
              <a:t>)</a:t>
            </a:r>
            <a:r>
              <a:rPr lang="ar-EG" sz="1800" b="1" dirty="0" smtClean="0"/>
              <a:t>73</a:t>
            </a:r>
            <a:r>
              <a:rPr lang="ar-SA" sz="1800" b="1" dirty="0" smtClean="0"/>
              <a:t>)</a:t>
            </a:r>
            <a:r>
              <a:rPr lang="ar-SA" sz="1800" b="1" dirty="0"/>
              <a:t>	</a:t>
            </a:r>
            <a:r>
              <a:rPr lang="ar-EG" sz="1800" b="1" dirty="0" smtClean="0"/>
              <a:t>الميل </a:t>
            </a:r>
            <a:r>
              <a:rPr lang="ar-EG" sz="1800" b="1" dirty="0"/>
              <a:t>الحدي للاستهلاك عند دخل يساوي 1 ريال هو :-</a:t>
            </a:r>
            <a:endParaRPr lang="en-US" sz="1800" dirty="0"/>
          </a:p>
          <a:p>
            <a:pPr rtl="1"/>
            <a:r>
              <a:rPr lang="ar-SA" sz="1800" dirty="0"/>
              <a:t>		(أ)	</a:t>
            </a:r>
            <a:r>
              <a:rPr lang="en-US" sz="1800" dirty="0"/>
              <a:t>0.6</a:t>
            </a:r>
          </a:p>
          <a:p>
            <a:pPr rtl="1"/>
            <a:r>
              <a:rPr lang="ar-SA" sz="1800" dirty="0"/>
              <a:t>		(ب)	</a:t>
            </a:r>
            <a:r>
              <a:rPr lang="en-US" sz="1800" dirty="0"/>
              <a:t>0.4</a:t>
            </a:r>
          </a:p>
          <a:p>
            <a:pPr rtl="1"/>
            <a:r>
              <a:rPr lang="ar-SA" sz="1800" i="1" dirty="0">
                <a:effectLst>
                  <a:outerShdw blurRad="38100" dist="38100" dir="2700000" algn="tl">
                    <a:srgbClr val="000000">
                      <a:alpha val="43137"/>
                    </a:srgbClr>
                  </a:outerShdw>
                </a:effectLst>
              </a:rPr>
              <a:t>		</a:t>
            </a:r>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0.56</a:t>
            </a:r>
          </a:p>
          <a:p>
            <a:pPr rtl="1"/>
            <a:r>
              <a:rPr lang="ar-SA" sz="1800" dirty="0"/>
              <a:t>           (د)	لا شيء مما سبق</a:t>
            </a:r>
            <a:endParaRPr lang="en-US" sz="1800" dirty="0"/>
          </a:p>
          <a:p>
            <a:pPr rtl="1"/>
            <a:r>
              <a:rPr lang="en-US" sz="1800" dirty="0"/>
              <a:t> </a:t>
            </a:r>
          </a:p>
          <a:p>
            <a:pPr rtl="1"/>
            <a:r>
              <a:rPr lang="en-US" sz="1800" b="1" dirty="0" smtClean="0"/>
              <a:t>)</a:t>
            </a:r>
            <a:r>
              <a:rPr lang="ar-EG" sz="1800" b="1" dirty="0" smtClean="0"/>
              <a:t>74</a:t>
            </a:r>
            <a:r>
              <a:rPr lang="ar-SA" sz="1800" b="1" dirty="0" smtClean="0"/>
              <a:t>)</a:t>
            </a:r>
            <a:r>
              <a:rPr lang="ar-SA" sz="1800" b="1" dirty="0"/>
              <a:t>	</a:t>
            </a:r>
            <a:r>
              <a:rPr lang="ar-EG" sz="1800" b="1" dirty="0" smtClean="0"/>
              <a:t>الميل </a:t>
            </a:r>
            <a:r>
              <a:rPr lang="ar-EG" sz="1800" b="1" dirty="0"/>
              <a:t>الحدي للادخار عند دخل يساوي 1 ريال هو :-</a:t>
            </a:r>
            <a:endParaRPr lang="en-US" sz="1800" dirty="0"/>
          </a:p>
          <a:p>
            <a:pPr rtl="1"/>
            <a:r>
              <a:rPr lang="ar-SA" sz="1800" dirty="0"/>
              <a:t>		(أ)	</a:t>
            </a:r>
            <a:r>
              <a:rPr lang="en-US" sz="1800" dirty="0"/>
              <a:t>0.6</a:t>
            </a:r>
          </a:p>
          <a:p>
            <a:pPr rtl="1"/>
            <a:r>
              <a:rPr lang="ar-SA" sz="1800" dirty="0"/>
              <a:t>		(ب)	</a:t>
            </a:r>
            <a:r>
              <a:rPr lang="en-US" sz="1800" dirty="0"/>
              <a:t>0.4</a:t>
            </a:r>
          </a:p>
          <a:p>
            <a:pPr rtl="1"/>
            <a:r>
              <a:rPr lang="ar-SA" sz="1800" dirty="0"/>
              <a:t>		(ج)	</a:t>
            </a:r>
            <a:r>
              <a:rPr lang="en-US" sz="1800" dirty="0"/>
              <a:t>0.56</a:t>
            </a:r>
          </a:p>
          <a:p>
            <a:pPr rtl="1"/>
            <a:r>
              <a:rPr lang="ar-EG" sz="1800" dirty="0" smtClean="0">
                <a:effectLst>
                  <a:outerShdw blurRad="38100" dist="38100" dir="2700000" algn="tl">
                    <a:srgbClr val="000000">
                      <a:alpha val="43137"/>
                    </a:srgbClr>
                  </a:outerShdw>
                </a:effectLst>
              </a:rPr>
              <a:t>               </a:t>
            </a:r>
            <a:r>
              <a:rPr lang="ar-SA" sz="1800" u="sng" dirty="0" smtClean="0">
                <a:effectLst>
                  <a:outerShdw blurRad="38100" dist="38100" dir="2700000" algn="tl">
                    <a:srgbClr val="000000">
                      <a:alpha val="43137"/>
                    </a:srgbClr>
                  </a:outerShdw>
                </a:effectLst>
              </a:rPr>
              <a:t>(</a:t>
            </a:r>
            <a:r>
              <a:rPr lang="ar-SA" sz="1800" u="sng" dirty="0">
                <a:effectLst>
                  <a:outerShdw blurRad="38100" dist="38100" dir="2700000" algn="tl">
                    <a:srgbClr val="000000">
                      <a:alpha val="43137"/>
                    </a:srgbClr>
                  </a:outerShdw>
                </a:effectLst>
              </a:rPr>
              <a:t>د)	لا شيء مما سبق</a:t>
            </a:r>
            <a:endParaRPr lang="en-US" sz="1800" u="sng" dirty="0">
              <a:effectLst>
                <a:outerShdw blurRad="38100" dist="38100" dir="2700000" algn="tl">
                  <a:srgbClr val="000000">
                    <a:alpha val="43137"/>
                  </a:srgbClr>
                </a:outerShdw>
              </a:effectLst>
            </a:endParaRPr>
          </a:p>
          <a:p>
            <a:pPr rtl="1"/>
            <a:r>
              <a:rPr lang="ar-SA" sz="1800" dirty="0"/>
              <a:t> </a:t>
            </a:r>
            <a:endParaRPr lang="en-US" sz="1800" dirty="0"/>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45</a:t>
            </a:fld>
            <a:endParaRPr lang="en-US" sz="1200" dirty="0">
              <a:solidFill>
                <a:schemeClr val="bg1"/>
              </a:solidFill>
            </a:endParaRPr>
          </a:p>
        </p:txBody>
      </p:sp>
    </p:spTree>
    <p:extLst>
      <p:ext uri="{BB962C8B-B14F-4D97-AF65-F5344CB8AC3E}">
        <p14:creationId xmlns:p14="http://schemas.microsoft.com/office/powerpoint/2010/main" val="34513600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r>
              <a:rPr lang="ar-SA" sz="1800" b="1" dirty="0"/>
              <a:t>إذا علمت أن :-</a:t>
            </a:r>
            <a:endParaRPr lang="en-US" sz="1800" dirty="0"/>
          </a:p>
          <a:p>
            <a:pPr rtl="1"/>
            <a:r>
              <a:rPr lang="ar-EG" sz="1800" b="1" dirty="0"/>
              <a:t>"دالة الاستهلاك هي </a:t>
            </a:r>
            <a:r>
              <a:rPr lang="en-US" sz="1800" b="1" dirty="0"/>
              <a:t>(K = 18 + 0.8 x - 0.15x</a:t>
            </a:r>
            <a:r>
              <a:rPr lang="en-US" sz="1800" b="1" baseline="30000" dirty="0"/>
              <a:t>2</a:t>
            </a:r>
            <a:r>
              <a:rPr lang="en-US" sz="1800" b="1" dirty="0"/>
              <a:t>)</a:t>
            </a:r>
            <a:r>
              <a:rPr lang="ar-EG" sz="1800" b="1" dirty="0"/>
              <a:t>" أجب عما يلي :-</a:t>
            </a:r>
            <a:endParaRPr lang="en-US" sz="1800" dirty="0"/>
          </a:p>
          <a:p>
            <a:pPr rtl="1"/>
            <a:r>
              <a:rPr lang="en-US" sz="1800" b="1" dirty="0" smtClean="0"/>
              <a:t>)</a:t>
            </a:r>
            <a:r>
              <a:rPr lang="ar-EG" sz="1800" b="1" dirty="0" smtClean="0"/>
              <a:t>75</a:t>
            </a:r>
            <a:r>
              <a:rPr lang="ar-SA" sz="1800" b="1" dirty="0" smtClean="0"/>
              <a:t>)</a:t>
            </a:r>
            <a:r>
              <a:rPr lang="ar-SA" sz="1800" b="1" dirty="0"/>
              <a:t>	</a:t>
            </a:r>
            <a:r>
              <a:rPr lang="ar-EG" sz="1800" b="1" dirty="0" smtClean="0"/>
              <a:t>الميل </a:t>
            </a:r>
            <a:r>
              <a:rPr lang="ar-EG" sz="1800" b="1" dirty="0"/>
              <a:t>الحدي للاستهلاك عند دخل يساوي 1 ريال هو :-</a:t>
            </a:r>
            <a:endParaRPr lang="en-US" sz="1800" dirty="0"/>
          </a:p>
          <a:p>
            <a:pPr rtl="1"/>
            <a:r>
              <a:rPr lang="ar-SA" sz="1800" dirty="0"/>
              <a:t>		(أ)	</a:t>
            </a:r>
            <a:r>
              <a:rPr lang="en-US" sz="1800" dirty="0"/>
              <a:t>0.8	</a:t>
            </a:r>
          </a:p>
          <a:p>
            <a:pPr rtl="1"/>
            <a:r>
              <a:rPr lang="ar-SA" sz="1800" dirty="0"/>
              <a:t>		(ب)	</a:t>
            </a:r>
            <a:r>
              <a:rPr lang="en-US" sz="1800" dirty="0"/>
              <a:t>0.3</a:t>
            </a:r>
          </a:p>
          <a:p>
            <a:pPr rtl="1"/>
            <a:r>
              <a:rPr lang="ar-SA" sz="1800" dirty="0"/>
              <a:t>		</a:t>
            </a:r>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0.5</a:t>
            </a:r>
          </a:p>
          <a:p>
            <a:pPr rtl="1"/>
            <a:r>
              <a:rPr lang="ar-SA" sz="1800" dirty="0"/>
              <a:t>           (د)	لا شيء مما سبق</a:t>
            </a:r>
            <a:endParaRPr lang="en-US" sz="1800" dirty="0"/>
          </a:p>
          <a:p>
            <a:pPr rtl="1"/>
            <a:r>
              <a:rPr lang="en-US" sz="1800" dirty="0"/>
              <a:t> </a:t>
            </a:r>
          </a:p>
          <a:p>
            <a:pPr rtl="1"/>
            <a:r>
              <a:rPr lang="en-US" sz="1800" b="1" dirty="0" smtClean="0"/>
              <a:t>)</a:t>
            </a:r>
            <a:r>
              <a:rPr lang="ar-EG" sz="1800" b="1" smtClean="0"/>
              <a:t>76</a:t>
            </a:r>
            <a:r>
              <a:rPr lang="ar-SA" sz="1800" b="1" smtClean="0"/>
              <a:t>)</a:t>
            </a:r>
            <a:r>
              <a:rPr lang="ar-SA" sz="1800" b="1" dirty="0"/>
              <a:t>	</a:t>
            </a:r>
            <a:r>
              <a:rPr lang="ar-EG" sz="1800" b="1" dirty="0" smtClean="0"/>
              <a:t>الميل </a:t>
            </a:r>
            <a:r>
              <a:rPr lang="ar-EG" sz="1800" b="1" dirty="0"/>
              <a:t>الحدي للادخار عند دخل يساوي 1 ريال هو :-</a:t>
            </a:r>
            <a:endParaRPr lang="en-US" sz="1800" dirty="0"/>
          </a:p>
          <a:p>
            <a:pPr rtl="1"/>
            <a:r>
              <a:rPr lang="ar-SA" sz="1800" dirty="0"/>
              <a:t>		(أ)	</a:t>
            </a:r>
            <a:r>
              <a:rPr lang="en-US" sz="1800" dirty="0"/>
              <a:t>0.8</a:t>
            </a:r>
          </a:p>
          <a:p>
            <a:pPr rtl="1"/>
            <a:r>
              <a:rPr lang="ar-SA" sz="1800" dirty="0"/>
              <a:t>		(ب)	</a:t>
            </a:r>
            <a:r>
              <a:rPr lang="en-US" sz="1800" dirty="0"/>
              <a:t>0.3</a:t>
            </a:r>
          </a:p>
          <a:p>
            <a:pPr rtl="1"/>
            <a:r>
              <a:rPr lang="ar-SA" sz="1800" dirty="0">
                <a:effectLst>
                  <a:outerShdw blurRad="38100" dist="38100" dir="2700000" algn="tl">
                    <a:srgbClr val="000000">
                      <a:alpha val="43137"/>
                    </a:srgbClr>
                  </a:outerShdw>
                </a:effectLst>
              </a:rPr>
              <a:t>		</a:t>
            </a:r>
            <a:r>
              <a:rPr lang="ar-SA" sz="1800" u="sng" dirty="0">
                <a:effectLst>
                  <a:outerShdw blurRad="38100" dist="38100" dir="2700000" algn="tl">
                    <a:srgbClr val="000000">
                      <a:alpha val="43137"/>
                    </a:srgbClr>
                  </a:outerShdw>
                </a:effectLst>
              </a:rPr>
              <a:t>(ج)	</a:t>
            </a:r>
            <a:r>
              <a:rPr lang="en-US" sz="1800" u="sng" dirty="0">
                <a:effectLst>
                  <a:outerShdw blurRad="38100" dist="38100" dir="2700000" algn="tl">
                    <a:srgbClr val="000000">
                      <a:alpha val="43137"/>
                    </a:srgbClr>
                  </a:outerShdw>
                </a:effectLst>
              </a:rPr>
              <a:t>0.5</a:t>
            </a:r>
          </a:p>
          <a:p>
            <a:pPr rtl="1"/>
            <a:r>
              <a:rPr lang="ar-EG" sz="1800" dirty="0" smtClean="0"/>
              <a:t>   </a:t>
            </a:r>
            <a:r>
              <a:rPr lang="ar-SA" sz="1800" dirty="0" smtClean="0"/>
              <a:t>           </a:t>
            </a:r>
            <a:r>
              <a:rPr lang="ar-SA" sz="1800" dirty="0"/>
              <a:t>(د)	لا شيء مما سبق</a:t>
            </a:r>
            <a:endParaRPr lang="en-US" sz="1800" dirty="0"/>
          </a:p>
          <a:p>
            <a:pPr rtl="1"/>
            <a:r>
              <a:rPr lang="ar-SA" sz="1800" dirty="0"/>
              <a:t> </a:t>
            </a:r>
            <a:endParaRPr lang="en-US" sz="1800" dirty="0"/>
          </a:p>
          <a:p>
            <a:pPr algn="just" rtl="1"/>
            <a:endParaRPr lang="ar-SA" sz="1800" dirty="0"/>
          </a:p>
        </p:txBody>
      </p:sp>
      <p:sp>
        <p:nvSpPr>
          <p:cNvPr id="2" name="Title 1"/>
          <p:cNvSpPr>
            <a:spLocks noGrp="1"/>
          </p:cNvSpPr>
          <p:nvPr>
            <p:ph type="title"/>
          </p:nvPr>
        </p:nvSpPr>
        <p:spPr/>
        <p:txBody>
          <a:bodyPr/>
          <a:lstStyle/>
          <a:p>
            <a:pPr algn="just" rtl="1"/>
            <a:r>
              <a:rPr lang="ar-EG" b="1" u="sng" dirty="0" smtClean="0"/>
              <a:t>تمارين مراجعة :-</a:t>
            </a:r>
            <a:endParaRPr lang="en-US" b="1" u="sng"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46</a:t>
            </a:fld>
            <a:endParaRPr lang="en-US" sz="1200" dirty="0">
              <a:solidFill>
                <a:schemeClr val="bg1"/>
              </a:solidFill>
            </a:endParaRPr>
          </a:p>
        </p:txBody>
      </p:sp>
    </p:spTree>
    <p:extLst>
      <p:ext uri="{BB962C8B-B14F-4D97-AF65-F5344CB8AC3E}">
        <p14:creationId xmlns:p14="http://schemas.microsoft.com/office/powerpoint/2010/main" val="26768974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47</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380</TotalTime>
  <Words>1437</Words>
  <Application>Microsoft Office PowerPoint</Application>
  <PresentationFormat>A4 Paper (210x297 mm)</PresentationFormat>
  <Paragraphs>501</Paragraphs>
  <Slides>47</Slides>
  <Notes>44</Notes>
  <HiddenSlides>0</HiddenSlides>
  <MMClips>0</MMClips>
  <ScaleCrop>false</ScaleCrop>
  <HeadingPairs>
    <vt:vector size="4" baseType="variant">
      <vt:variant>
        <vt:lpstr>نسق</vt:lpstr>
      </vt:variant>
      <vt:variant>
        <vt:i4>1</vt:i4>
      </vt:variant>
      <vt:variant>
        <vt:lpstr>عناوين الشرائح</vt:lpstr>
      </vt:variant>
      <vt:variant>
        <vt:i4>47</vt:i4>
      </vt:variant>
    </vt:vector>
  </HeadingPairs>
  <TitlesOfParts>
    <vt:vector size="48" baseType="lpstr">
      <vt:lpstr>فورم لكلية ادارة الاعمال</vt:lpstr>
      <vt:lpstr>عرض تقديمي في PowerPoint</vt:lpstr>
      <vt:lpstr>المحاضرة (14)</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تمارين مراجعة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kfu</cp:lastModifiedBy>
  <cp:revision>61</cp:revision>
  <dcterms:created xsi:type="dcterms:W3CDTF">2014-02-17T18:40:00Z</dcterms:created>
  <dcterms:modified xsi:type="dcterms:W3CDTF">2014-11-22T09:16:23Z</dcterms:modified>
</cp:coreProperties>
</file>