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67" r:id="rId4"/>
    <p:sldId id="259" r:id="rId5"/>
    <p:sldId id="287" r:id="rId6"/>
    <p:sldId id="288" r:id="rId7"/>
    <p:sldId id="296" r:id="rId8"/>
    <p:sldId id="290" r:id="rId9"/>
    <p:sldId id="292" r:id="rId10"/>
    <p:sldId id="293" r:id="rId11"/>
    <p:sldId id="294"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AD9968"/>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30" autoAdjust="0"/>
    <p:restoredTop sz="94664" autoAdjust="0"/>
  </p:normalViewPr>
  <p:slideViewPr>
    <p:cSldViewPr>
      <p:cViewPr>
        <p:scale>
          <a:sx n="90" d="100"/>
          <a:sy n="90" d="100"/>
        </p:scale>
        <p:origin x="-570" y="56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5601" name="Rectangle 1"/>
          <p:cNvSpPr>
            <a:spLocks noChangeArrowheads="1"/>
          </p:cNvSpPr>
          <p:nvPr userDrawn="1"/>
        </p:nvSpPr>
        <p:spPr bwMode="auto">
          <a:xfrm>
            <a:off x="0" y="0"/>
            <a:ext cx="9906000" cy="457200"/>
          </a:xfrm>
          <a:prstGeom prst="rect">
            <a:avLst/>
          </a:prstGeom>
          <a:noFill/>
          <a:ln w="9525">
            <a:noFill/>
            <a:miter lim="800000"/>
            <a:headEnd/>
            <a:tailEnd/>
          </a:ln>
          <a:effectLst/>
        </p:spPr>
        <p:txBody>
          <a:bodyPr vert="horz" wrap="none" lIns="91440" tIns="45720" rIns="228528"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2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د.فايز القرعان- البلاغة 2 –المحاضرة</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b="1" dirty="0" smtClean="0">
                <a:solidFill>
                  <a:srgbClr val="7F7F7F"/>
                </a:solidFill>
                <a:latin typeface="Calibri" pitchFamily="34" charset="0"/>
                <a:cs typeface="Times New Roman" pitchFamily="18" charset="0"/>
              </a:rPr>
              <a:t>الاقتصاد الجزئي</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ctr"/>
            <a:r>
              <a:rPr lang="ar-SA" sz="2400" b="1" dirty="0" smtClean="0">
                <a:solidFill>
                  <a:schemeClr val="tx2">
                    <a:lumMod val="75000"/>
                  </a:schemeClr>
                </a:solidFill>
                <a:latin typeface="Calibri" pitchFamily="34" charset="0"/>
              </a:rPr>
              <a:t>د</a:t>
            </a:r>
            <a:r>
              <a:rPr lang="en-US" sz="2400" b="1" dirty="0" smtClean="0">
                <a:solidFill>
                  <a:schemeClr val="tx2">
                    <a:lumMod val="75000"/>
                  </a:schemeClr>
                </a:solidFill>
                <a:latin typeface="Calibri" pitchFamily="34" charset="0"/>
              </a:rPr>
              <a:t> .</a:t>
            </a:r>
            <a:r>
              <a:rPr lang="ar-SA" sz="2400" b="1" dirty="0" smtClean="0">
                <a:solidFill>
                  <a:schemeClr val="tx2">
                    <a:lumMod val="75000"/>
                  </a:schemeClr>
                </a:solidFill>
                <a:latin typeface="Calibri" pitchFamily="34" charset="0"/>
              </a:rPr>
              <a:t>حسن بلقاسم غصان</a:t>
            </a:r>
            <a:endParaRPr lang="en-US" sz="2400" b="1" dirty="0">
              <a:solidFill>
                <a:schemeClr val="tx2">
                  <a:lumMod val="7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smtClean="0">
                <a:solidFill>
                  <a:srgbClr val="376092"/>
                </a:solidFill>
                <a:latin typeface="ae_AlMateen" pitchFamily="2" charset="-78"/>
                <a:cs typeface="ae_AlMateen" pitchFamily="2" charset="-78"/>
              </a:rPr>
              <a:t>المحاضرة الأولى</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066800"/>
          </a:xfrm>
        </p:spPr>
        <p:txBody>
          <a:bodyPr/>
          <a:lstStyle/>
          <a:p>
            <a:pPr eaLnBrk="1" hangingPunct="1"/>
            <a:r>
              <a:rPr lang="ar-SA" sz="3600" b="1" dirty="0" smtClean="0">
                <a:solidFill>
                  <a:schemeClr val="tx1"/>
                </a:solidFill>
                <a:cs typeface="Arial" pitchFamily="34" charset="0"/>
              </a:rPr>
              <a:t>مفاهيم اقتصادية أساسية</a:t>
            </a:r>
            <a:endParaRPr lang="en-US" sz="36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rgbClr val="0000FF"/>
                </a:solidFill>
              </a:rPr>
              <a:t>عناصر المحاضرة</a:t>
            </a:r>
            <a:endParaRPr lang="en-US" dirty="0">
              <a:solidFill>
                <a:srgbClr val="0000FF"/>
              </a:solidFill>
            </a:endParaRPr>
          </a:p>
        </p:txBody>
      </p:sp>
      <p:sp>
        <p:nvSpPr>
          <p:cNvPr id="7171" name="Text Placeholder 5"/>
          <p:cNvSpPr>
            <a:spLocks noGrp="1"/>
          </p:cNvSpPr>
          <p:nvPr>
            <p:ph idx="1"/>
          </p:nvPr>
        </p:nvSpPr>
        <p:spPr>
          <a:xfrm>
            <a:off x="495300" y="1600201"/>
            <a:ext cx="8915400" cy="3733799"/>
          </a:xfrm>
        </p:spPr>
        <p:txBody>
          <a:bodyPr/>
          <a:lstStyle/>
          <a:p>
            <a:pPr rtl="1" eaLnBrk="1" hangingPunct="1">
              <a:buFont typeface="Arial" pitchFamily="34" charset="0"/>
              <a:buChar char="•"/>
            </a:pPr>
            <a:endParaRPr lang="en-US" sz="2400" b="1" dirty="0" smtClean="0">
              <a:cs typeface="Arial" pitchFamily="34" charset="0"/>
            </a:endParaRPr>
          </a:p>
          <a:p>
            <a:pPr rtl="1" eaLnBrk="1" hangingPunct="1">
              <a:buFont typeface="Arial" pitchFamily="34" charset="0"/>
              <a:buChar char="•"/>
            </a:pPr>
            <a:r>
              <a:rPr lang="ar-SA" sz="2400" b="1" dirty="0" smtClean="0">
                <a:cs typeface="Arial" pitchFamily="34" charset="0"/>
              </a:rPr>
              <a:t>تعريف علم الإقتصاد</a:t>
            </a:r>
          </a:p>
          <a:p>
            <a:pPr rtl="1" eaLnBrk="1" hangingPunct="1">
              <a:buFont typeface="Arial" pitchFamily="34" charset="0"/>
              <a:buChar char="•"/>
            </a:pPr>
            <a:r>
              <a:rPr lang="ar-SA" sz="2400" b="1" dirty="0" smtClean="0">
                <a:cs typeface="Arial" pitchFamily="34" charset="0"/>
              </a:rPr>
              <a:t>المسألة الاقتصادية </a:t>
            </a:r>
          </a:p>
          <a:p>
            <a:pPr rtl="1" eaLnBrk="1" hangingPunct="1">
              <a:buFont typeface="Arial" pitchFamily="34" charset="0"/>
              <a:buChar char="•"/>
            </a:pPr>
            <a:r>
              <a:rPr lang="ar-SA" sz="2400" b="1" dirty="0" smtClean="0">
                <a:cs typeface="Arial" pitchFamily="34" charset="0"/>
              </a:rPr>
              <a:t>نشوء وتطور علم الإقتصاد</a:t>
            </a:r>
          </a:p>
          <a:p>
            <a:pPr rtl="1" eaLnBrk="1" hangingPunct="1">
              <a:buFont typeface="Arial" pitchFamily="34" charset="0"/>
              <a:buChar char="•"/>
            </a:pPr>
            <a:r>
              <a:rPr lang="ar-SA" sz="2400" b="1" dirty="0" smtClean="0">
                <a:cs typeface="Arial" pitchFamily="34" charset="0"/>
              </a:rPr>
              <a:t>مفاهيم اقتصادية أساسية</a:t>
            </a:r>
          </a:p>
          <a:p>
            <a:pPr rtl="1" eaLnBrk="1" hangingPunct="1">
              <a:buFont typeface="Arial" pitchFamily="34" charset="0"/>
              <a:buChar char="•"/>
            </a:pPr>
            <a:r>
              <a:rPr lang="ar-SA" sz="2400" b="1" dirty="0" smtClean="0">
                <a:cs typeface="Arial" pitchFamily="34" charset="0"/>
              </a:rPr>
              <a:t>ثلاثة أسئلة اقتصادية أساسية.</a:t>
            </a:r>
          </a:p>
          <a:p>
            <a:pPr rtl="1" eaLnBrk="1" hangingPunct="1">
              <a:buFont typeface="Arial" pitchFamily="34" charset="0"/>
              <a:buChar char="•"/>
            </a:pPr>
            <a:r>
              <a:rPr lang="ar-SA" sz="2400" b="1" dirty="0" smtClean="0">
                <a:cs typeface="Arial" pitchFamily="34" charset="0"/>
              </a:rPr>
              <a:t>الموارد الاقتصادية </a:t>
            </a:r>
          </a:p>
          <a:p>
            <a:pPr rtl="1" eaLnBrk="1" hangingPunct="1">
              <a:buFont typeface="Arial" pitchFamily="34" charset="0"/>
              <a:buChar char="•"/>
            </a:pPr>
            <a:r>
              <a:rPr lang="ar-SA" sz="2400" b="1" dirty="0" smtClean="0">
                <a:cs typeface="Arial" pitchFamily="34" charset="0"/>
              </a:rPr>
              <a:t>السياسة الاقتصادية</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rgbClr val="0000FF"/>
                </a:solidFill>
                <a:cs typeface="Arial" pitchFamily="34" charset="0"/>
              </a:rPr>
              <a:t>تعريف علم الاقتصاد</a:t>
            </a:r>
          </a:p>
        </p:txBody>
      </p:sp>
      <p:sp>
        <p:nvSpPr>
          <p:cNvPr id="8195" name="Content Placeholder 2"/>
          <p:cNvSpPr>
            <a:spLocks noGrp="1"/>
          </p:cNvSpPr>
          <p:nvPr>
            <p:ph idx="1"/>
          </p:nvPr>
        </p:nvSpPr>
        <p:spPr>
          <a:xfrm>
            <a:off x="228600" y="1295401"/>
            <a:ext cx="9144000" cy="4343399"/>
          </a:xfrm>
        </p:spPr>
        <p:txBody>
          <a:bodyPr/>
          <a:lstStyle/>
          <a:p>
            <a:pPr rtl="1" eaLnBrk="1" hangingPunct="1">
              <a:buFont typeface="Arial" pitchFamily="34" charset="0"/>
              <a:buChar char="•"/>
            </a:pPr>
            <a:r>
              <a:rPr lang="ar-SA" dirty="0" smtClean="0">
                <a:cs typeface="Arabic Transparent" pitchFamily="2" charset="-78"/>
              </a:rPr>
              <a:t>دراسة كيف يمكن للمجتمع أن يستخدم موارده النادرة لإنتاج سلع ذات قيمة وتوزيعها بين الأفراد</a:t>
            </a:r>
          </a:p>
          <a:p>
            <a:pPr rtl="1" eaLnBrk="1" hangingPunct="1"/>
            <a:endParaRPr lang="ar-SA" dirty="0" smtClean="0">
              <a:cs typeface="Arabic Transparent" pitchFamily="2" charset="-78"/>
            </a:endParaRPr>
          </a:p>
          <a:p>
            <a:pPr rtl="1" eaLnBrk="1" hangingPunct="1">
              <a:buFont typeface="Arial" pitchFamily="34" charset="0"/>
              <a:buChar char="•"/>
            </a:pPr>
            <a:r>
              <a:rPr lang="ar-SA" dirty="0" smtClean="0">
                <a:cs typeface="Arabic Transparent" pitchFamily="2" charset="-78"/>
              </a:rPr>
              <a:t>دراسة سلوك الأفراد في سعيهم لإشباع حاجاتهم المتزايدة من الموارد المحدودة</a:t>
            </a:r>
          </a:p>
          <a:p>
            <a:pPr rtl="1" eaLnBrk="1" hangingPunct="1"/>
            <a:endParaRPr lang="ar-SA" dirty="0" smtClean="0">
              <a:cs typeface="Arabic Transparent" pitchFamily="2" charset="-78"/>
            </a:endParaRPr>
          </a:p>
          <a:p>
            <a:pPr rtl="1" eaLnBrk="1" hangingPunct="1">
              <a:buFont typeface="Arial" pitchFamily="34" charset="0"/>
              <a:buChar char="•"/>
            </a:pPr>
            <a:r>
              <a:rPr lang="ar-SA" dirty="0" smtClean="0">
                <a:cs typeface="Arabic Transparent" pitchFamily="2" charset="-78"/>
              </a:rPr>
              <a:t>من بين العلوم الاجتماعية التي تسعى لتفسير المشكلات الاقتصادية ووضع الحلول المناسبة لها</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0000FF"/>
                </a:solidFill>
                <a:cs typeface="Arial" pitchFamily="34" charset="0"/>
              </a:rPr>
              <a:t>المسألة الاقتصادية</a:t>
            </a:r>
          </a:p>
        </p:txBody>
      </p:sp>
      <p:sp>
        <p:nvSpPr>
          <p:cNvPr id="9219" name="Content Placeholder 2"/>
          <p:cNvSpPr>
            <a:spLocks noGrp="1"/>
          </p:cNvSpPr>
          <p:nvPr>
            <p:ph idx="4294967295"/>
          </p:nvPr>
        </p:nvSpPr>
        <p:spPr>
          <a:xfrm>
            <a:off x="228600" y="1295400"/>
            <a:ext cx="9144000" cy="4678363"/>
          </a:xfrm>
        </p:spPr>
        <p:txBody>
          <a:bodyPr/>
          <a:lstStyle/>
          <a:p>
            <a:pPr rtl="1" eaLnBrk="1" hangingPunct="1">
              <a:buNone/>
            </a:pPr>
            <a:r>
              <a:rPr lang="ar-SA" sz="2600" dirty="0" smtClean="0">
                <a:cs typeface="Arial" pitchFamily="34" charset="0"/>
              </a:rPr>
              <a:t>1- الندرة </a:t>
            </a:r>
            <a:r>
              <a:rPr lang="en-US" sz="2600" dirty="0" smtClean="0">
                <a:cs typeface="Arial" pitchFamily="34" charset="0"/>
              </a:rPr>
              <a:t>Scarcity </a:t>
            </a:r>
          </a:p>
          <a:p>
            <a:pPr rtl="1" eaLnBrk="1" hangingPunct="1">
              <a:buNone/>
            </a:pPr>
            <a:r>
              <a:rPr lang="ar-SA" sz="2600" dirty="0" smtClean="0">
                <a:cs typeface="Arial" pitchFamily="34" charset="0"/>
              </a:rPr>
              <a:t>ترتبط بمحدودية الموارد والسلع المنتجة، وبوجود الرغبات المتزايدة بلا حدود والحاجات من طرف كل أفراد المجتمع. </a:t>
            </a:r>
            <a:endParaRPr lang="en-US" sz="2600" dirty="0" smtClean="0">
              <a:cs typeface="Arial" pitchFamily="34" charset="0"/>
            </a:endParaRPr>
          </a:p>
          <a:p>
            <a:pPr rtl="1" eaLnBrk="1" hangingPunct="1">
              <a:buNone/>
            </a:pPr>
            <a:endParaRPr lang="en-US" sz="2600" dirty="0" smtClean="0">
              <a:cs typeface="Arial" pitchFamily="34" charset="0"/>
            </a:endParaRPr>
          </a:p>
          <a:p>
            <a:pPr rtl="1" eaLnBrk="1" hangingPunct="1">
              <a:buNone/>
            </a:pPr>
            <a:r>
              <a:rPr lang="ar-SA" sz="2600" dirty="0" smtClean="0">
                <a:cs typeface="Arial" pitchFamily="34" charset="0"/>
              </a:rPr>
              <a:t>2- الكفاءة</a:t>
            </a:r>
            <a:r>
              <a:rPr lang="en-US" sz="2600" dirty="0" smtClean="0">
                <a:cs typeface="Arial" pitchFamily="34" charset="0"/>
              </a:rPr>
              <a:t>Efficiency  </a:t>
            </a:r>
          </a:p>
          <a:p>
            <a:pPr rtl="1" eaLnBrk="1" hangingPunct="1">
              <a:buNone/>
            </a:pPr>
            <a:r>
              <a:rPr lang="ar-SA" sz="2600" dirty="0" smtClean="0">
                <a:cs typeface="Arial" pitchFamily="34" charset="0"/>
              </a:rPr>
              <a:t>وترتبط بضرورة التخصيص الأمثل للموارد وتجنب إهدارها أو الإسراف في استهلاكها من خلال إتباع أكثر الطرق كفاءة وذلك لإشباع أكبر قدر من حاجات الأفراد.</a:t>
            </a:r>
          </a:p>
          <a:p>
            <a:pPr rtl="1" eaLnBrk="1" hangingPunct="1">
              <a:buNone/>
            </a:pPr>
            <a:endParaRPr lang="ar-SA" sz="2600" b="1" dirty="0" smtClean="0">
              <a:cs typeface="Arial" pitchFamily="34" charset="0"/>
            </a:endParaRPr>
          </a:p>
          <a:p>
            <a:pPr eaLnBrk="1" hangingPunct="1">
              <a:buFont typeface="Arial" pitchFamily="34" charset="0"/>
              <a:buNone/>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0000FF"/>
                </a:solidFill>
                <a:cs typeface="Arial" pitchFamily="34" charset="0"/>
              </a:rPr>
              <a:t>نشوء وتطور علم الإقتصاد 1</a:t>
            </a:r>
            <a:endParaRPr lang="en-US" dirty="0">
              <a:solidFill>
                <a:srgbClr val="0000FF"/>
              </a:solidFill>
            </a:endParaRPr>
          </a:p>
        </p:txBody>
      </p:sp>
      <p:sp>
        <p:nvSpPr>
          <p:cNvPr id="3" name="Content Placeholder 2"/>
          <p:cNvSpPr>
            <a:spLocks noGrp="1"/>
          </p:cNvSpPr>
          <p:nvPr>
            <p:ph idx="1"/>
          </p:nvPr>
        </p:nvSpPr>
        <p:spPr/>
        <p:txBody>
          <a:bodyPr/>
          <a:lstStyle/>
          <a:p>
            <a:pPr rtl="1"/>
            <a:r>
              <a:rPr lang="ar-SA" dirty="0" smtClean="0"/>
              <a:t>اعتمد التحليل الاقتصادي في البداية على فرضيات </a:t>
            </a:r>
            <a:r>
              <a:rPr lang="en-US" dirty="0" smtClean="0"/>
              <a:t>A. Smith</a:t>
            </a:r>
            <a:r>
              <a:rPr lang="ar-SA" dirty="0" smtClean="0"/>
              <a:t> وغيره والتي من بينها دافع المصلحة الشخصية (أي ما يحرك الانسان ذاتيا). واستنتج مبدأ تلقائية النظم الاقتصادية في تخصيص الموارد الاقتصادية وتحقيق الكفاءة والتوازن من خلال آلية السوق. ويقتصر تدخل الحكومة في التشريع والتقنين وضمان تطبيقها مع الإقرار بالعدالة في توزيع الثروة وتوفير السلع العامة للمجتمع. لكن تدخل الحكومة تطور بعد حدوث الأزمات الاقتصادية والمالية، وذلك بقصد معالجة التقلبات.</a:t>
            </a:r>
            <a:endParaRPr lang="en-US" dirty="0" smtClean="0"/>
          </a:p>
          <a:p>
            <a:pPr rtl="1"/>
            <a:r>
              <a:rPr lang="ar-SA" dirty="0" smtClean="0"/>
              <a:t>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0000FF"/>
                </a:solidFill>
                <a:cs typeface="Arial" pitchFamily="34" charset="0"/>
              </a:rPr>
              <a:t>نشوء وتطور علم الإقتصاد 2</a:t>
            </a:r>
            <a:endParaRPr lang="en-US" dirty="0"/>
          </a:p>
        </p:txBody>
      </p:sp>
      <p:sp>
        <p:nvSpPr>
          <p:cNvPr id="3" name="Content Placeholder 2"/>
          <p:cNvSpPr>
            <a:spLocks noGrp="1"/>
          </p:cNvSpPr>
          <p:nvPr>
            <p:ph idx="1"/>
          </p:nvPr>
        </p:nvSpPr>
        <p:spPr>
          <a:xfrm>
            <a:off x="495300" y="1600201"/>
            <a:ext cx="8915400" cy="3886200"/>
          </a:xfrm>
        </p:spPr>
        <p:txBody>
          <a:bodyPr/>
          <a:lstStyle/>
          <a:p>
            <a:pPr rtl="1"/>
            <a:r>
              <a:rPr lang="ar-SA" dirty="0" smtClean="0"/>
              <a:t>تعددت التحاليل والنظريات لتفسير التضخم والبطالة ودور النقد وغيرها من المسائل ذات الصلة بالاقتصاد والمال في إطار الاقتصاد الجزئي والاقتصاد الكلي.</a:t>
            </a:r>
          </a:p>
          <a:p>
            <a:pPr rtl="1"/>
            <a:endParaRPr lang="ar-SA" dirty="0" smtClean="0"/>
          </a:p>
          <a:p>
            <a:pPr rtl="1"/>
            <a:r>
              <a:rPr lang="ar-SA" dirty="0" smtClean="0"/>
              <a:t>تطورت المعرفة الاقتصادية مع الاقتصاد التطبيقي (بناءا على الاحصائيات والنماذج القياسية) والاقتصاد النظري الذي يتعمق في دراسة الظواهر الاقتصادية.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0000FF"/>
                </a:solidFill>
              </a:rPr>
              <a:t>مفاهيم علم الإقتصاد</a:t>
            </a:r>
            <a:endParaRPr lang="en-US" dirty="0">
              <a:solidFill>
                <a:srgbClr val="0000FF"/>
              </a:solidFill>
            </a:endParaRPr>
          </a:p>
        </p:txBody>
      </p:sp>
      <p:sp>
        <p:nvSpPr>
          <p:cNvPr id="3" name="Content Placeholder 2"/>
          <p:cNvSpPr>
            <a:spLocks noGrp="1"/>
          </p:cNvSpPr>
          <p:nvPr>
            <p:ph idx="1"/>
          </p:nvPr>
        </p:nvSpPr>
        <p:spPr>
          <a:xfrm>
            <a:off x="495300" y="1600201"/>
            <a:ext cx="8915400" cy="4114799"/>
          </a:xfrm>
        </p:spPr>
        <p:txBody>
          <a:bodyPr/>
          <a:lstStyle/>
          <a:p>
            <a:pPr rtl="1"/>
            <a:r>
              <a:rPr lang="ar-SA" dirty="0" smtClean="0"/>
              <a:t>يعتمد على عدد من المصطلحات ذات المعنى المحدد بدقة مثل الطلب، العرض، المرونة، الكفاءة، الميزة النسبية،... وتمثل لغة علم الاقتصاد. كما تستعمل الاساليب الكمية والاحصائية والرياضية في الدراسات والبحوث.</a:t>
            </a:r>
          </a:p>
          <a:p>
            <a:pPr rtl="1"/>
            <a:r>
              <a:rPr lang="ar-SA" dirty="0" smtClean="0"/>
              <a:t>والمنهج الاقتصادي موضوعي بحيث يصف ويحلل الواقع عبر فرضيات مبدئية ليصل إلى نتائج تستخدم من أجل تبصير وترشيد أصحاب القرارات.</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0000FF"/>
                </a:solidFill>
              </a:rPr>
              <a:t>ثلاثة أسئلة اقتصادية أساسية</a:t>
            </a:r>
            <a:endParaRPr lang="en-US" dirty="0">
              <a:solidFill>
                <a:srgbClr val="0000FF"/>
              </a:solidFill>
            </a:endParaRPr>
          </a:p>
        </p:txBody>
      </p:sp>
      <p:sp>
        <p:nvSpPr>
          <p:cNvPr id="3" name="Content Placeholder 2"/>
          <p:cNvSpPr>
            <a:spLocks noGrp="1"/>
          </p:cNvSpPr>
          <p:nvPr>
            <p:ph idx="1"/>
          </p:nvPr>
        </p:nvSpPr>
        <p:spPr>
          <a:xfrm>
            <a:off x="495300" y="1600201"/>
            <a:ext cx="8915400" cy="4038600"/>
          </a:xfrm>
        </p:spPr>
        <p:txBody>
          <a:bodyPr/>
          <a:lstStyle/>
          <a:p>
            <a:pPr rtl="1"/>
            <a:r>
              <a:rPr lang="ar-SA" sz="2800" dirty="0" smtClean="0"/>
              <a:t>تتراوح الأنظمة الاقتصادية بين الاقتصاد الحر والاقتصاد الموجه مع تفضيلنا </a:t>
            </a:r>
          </a:p>
          <a:p>
            <a:pPr rtl="1"/>
            <a:r>
              <a:rPr lang="ar-SA" sz="2800" dirty="0" smtClean="0"/>
              <a:t>للاقتصاد الوسطي. يقتضي كل نظام اقتصادي الإجابة على الأسئلة التالية:</a:t>
            </a:r>
          </a:p>
          <a:p>
            <a:pPr rtl="1"/>
            <a:r>
              <a:rPr lang="ar-SA" sz="2800" dirty="0" smtClean="0">
                <a:solidFill>
                  <a:srgbClr val="0000FF"/>
                </a:solidFill>
              </a:rPr>
              <a:t>ماذا وكم ينتج؟ </a:t>
            </a:r>
            <a:r>
              <a:rPr lang="ar-SA" sz="2500" dirty="0" smtClean="0"/>
              <a:t>مما يؤدي إلى تخصيص الموارد </a:t>
            </a:r>
            <a:r>
              <a:rPr lang="en-US" sz="2500" dirty="0" smtClean="0"/>
              <a:t>W={N, L, K, t}</a:t>
            </a:r>
            <a:r>
              <a:rPr lang="ar-SA" sz="2500" dirty="0" smtClean="0"/>
              <a:t> مع تحديد الأولويات</a:t>
            </a:r>
          </a:p>
          <a:p>
            <a:pPr rtl="1"/>
            <a:r>
              <a:rPr lang="ar-SA" sz="2800" dirty="0" smtClean="0">
                <a:solidFill>
                  <a:srgbClr val="0000FF"/>
                </a:solidFill>
              </a:rPr>
              <a:t>لمن ينتج؟ </a:t>
            </a:r>
            <a:r>
              <a:rPr lang="ar-SA" sz="2800" dirty="0" smtClean="0"/>
              <a:t>تحديد حاجيات المجتمع</a:t>
            </a:r>
          </a:p>
          <a:p>
            <a:pPr rtl="1"/>
            <a:r>
              <a:rPr lang="ar-SA" sz="2800" dirty="0" smtClean="0">
                <a:solidFill>
                  <a:srgbClr val="0000FF"/>
                </a:solidFill>
              </a:rPr>
              <a:t>كيف ينتج؟ </a:t>
            </a:r>
            <a:r>
              <a:rPr lang="ar-SA" sz="2600" dirty="0" smtClean="0"/>
              <a:t>توظيف الأساليب الكفؤة لتحقيق الانتاج وتحديد المساهمة النسبية للموارد</a:t>
            </a:r>
            <a:endParaRPr lang="ar-SA" sz="2600" dirty="0" smtClean="0">
              <a:solidFill>
                <a:srgbClr val="0000FF"/>
              </a:solidFill>
            </a:endParaRPr>
          </a:p>
          <a:p>
            <a:pPr rtl="1"/>
            <a:r>
              <a:rPr lang="ar-SA" sz="2800" dirty="0" smtClean="0">
                <a:solidFill>
                  <a:srgbClr val="0000FF"/>
                </a:solidFill>
              </a:rPr>
              <a:t>كيف يكون توزيع الثروة؟ </a:t>
            </a:r>
            <a:r>
              <a:rPr lang="ar-SA" sz="2500" dirty="0" smtClean="0"/>
              <a:t>تبعا لمساهمة الموارد لكي تتحقق العدالة في توزيع الدخل.</a:t>
            </a:r>
          </a:p>
          <a:p>
            <a:pPr rtl="1"/>
            <a:r>
              <a:rPr lang="ar-SA" sz="2500" dirty="0" smtClean="0"/>
              <a:t>يعتبر هذا التوزيع مؤشرا هاما على الرفاهية المادية للمجتمع، ويدل على الكفاءة في استغلال كل الموارد. ويقتضي نجاحها تدخل الحكومة عبر عدة برامج وسياسات ... </a:t>
            </a:r>
            <a:endParaRPr lang="en-US" sz="2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0000FF"/>
                </a:solidFill>
              </a:rPr>
              <a:t>الموارد الاقتصادية </a:t>
            </a:r>
            <a:endParaRPr lang="en-US" dirty="0">
              <a:solidFill>
                <a:srgbClr val="0000FF"/>
              </a:solidFill>
            </a:endParaRPr>
          </a:p>
        </p:txBody>
      </p:sp>
      <p:sp>
        <p:nvSpPr>
          <p:cNvPr id="3" name="Content Placeholder 2"/>
          <p:cNvSpPr>
            <a:spLocks noGrp="1"/>
          </p:cNvSpPr>
          <p:nvPr>
            <p:ph idx="1"/>
          </p:nvPr>
        </p:nvSpPr>
        <p:spPr>
          <a:xfrm>
            <a:off x="495300" y="1600201"/>
            <a:ext cx="8915400" cy="3428999"/>
          </a:xfrm>
        </p:spPr>
        <p:txBody>
          <a:bodyPr/>
          <a:lstStyle/>
          <a:p>
            <a:pPr rtl="1"/>
            <a:r>
              <a:rPr lang="ar-SA" dirty="0" smtClean="0"/>
              <a:t>تتضمن هذه الموارد:  </a:t>
            </a:r>
            <a:r>
              <a:rPr lang="en-US" dirty="0" smtClean="0"/>
              <a:t>W</a:t>
            </a:r>
            <a:r>
              <a:rPr lang="en-US" sz="1600" dirty="0" smtClean="0"/>
              <a:t>0 </a:t>
            </a:r>
            <a:r>
              <a:rPr lang="en-US" dirty="0" smtClean="0"/>
              <a:t>={N, L, K, t}</a:t>
            </a:r>
            <a:r>
              <a:rPr lang="ar-SA" dirty="0" smtClean="0"/>
              <a:t> </a:t>
            </a:r>
          </a:p>
          <a:p>
            <a:pPr rtl="1"/>
            <a:r>
              <a:rPr lang="ar-SA" dirty="0" smtClean="0"/>
              <a:t>وتتسع عند استخدامها بشكل منسق ومنظم مثلا:</a:t>
            </a:r>
          </a:p>
          <a:p>
            <a:pPr algn="ctr" rtl="1"/>
            <a:r>
              <a:rPr lang="en-US" dirty="0" smtClean="0"/>
              <a:t> W</a:t>
            </a:r>
            <a:r>
              <a:rPr lang="en-US" sz="1600" dirty="0" smtClean="0"/>
              <a:t>1 </a:t>
            </a:r>
            <a:r>
              <a:rPr lang="en-US" dirty="0" smtClean="0"/>
              <a:t>={N</a:t>
            </a:r>
            <a:r>
              <a:rPr lang="en-US" sz="1600" dirty="0" smtClean="0"/>
              <a:t>0</a:t>
            </a:r>
            <a:r>
              <a:rPr lang="en-US" dirty="0" smtClean="0"/>
              <a:t>, N</a:t>
            </a:r>
            <a:r>
              <a:rPr lang="en-US" sz="1600" dirty="0" smtClean="0"/>
              <a:t>1</a:t>
            </a:r>
            <a:r>
              <a:rPr lang="en-US" dirty="0" smtClean="0"/>
              <a:t> , L</a:t>
            </a:r>
            <a:r>
              <a:rPr lang="en-US" sz="1600" dirty="0" smtClean="0"/>
              <a:t>0</a:t>
            </a:r>
            <a:r>
              <a:rPr lang="en-US" dirty="0" smtClean="0"/>
              <a:t>, L</a:t>
            </a:r>
            <a:r>
              <a:rPr lang="en-US" sz="1600" dirty="0" smtClean="0"/>
              <a:t>1</a:t>
            </a:r>
            <a:r>
              <a:rPr lang="en-US" dirty="0" smtClean="0"/>
              <a:t> , K</a:t>
            </a:r>
            <a:r>
              <a:rPr lang="en-US" sz="1600" dirty="0" smtClean="0"/>
              <a:t>0</a:t>
            </a:r>
            <a:r>
              <a:rPr lang="en-US" dirty="0" smtClean="0"/>
              <a:t>, K</a:t>
            </a:r>
            <a:r>
              <a:rPr lang="en-US" sz="1600" dirty="0" smtClean="0"/>
              <a:t>1</a:t>
            </a:r>
            <a:r>
              <a:rPr lang="en-US" dirty="0" smtClean="0"/>
              <a:t>, t}</a:t>
            </a:r>
            <a:r>
              <a:rPr lang="ar-SA" dirty="0" smtClean="0"/>
              <a:t> </a:t>
            </a:r>
          </a:p>
          <a:p>
            <a:pPr algn="ctr" rtl="1"/>
            <a:endParaRPr lang="ar-SA" dirty="0" smtClean="0"/>
          </a:p>
          <a:p>
            <a:pPr rtl="1"/>
            <a:r>
              <a:rPr lang="ar-SA" dirty="0" smtClean="0"/>
              <a:t>يحتاج توظيف الموارد باستمرار إلى اتخاذ قرارات تؤثر على حجم الانتاج وعلى توزيع الثروة وثمارها ...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838200"/>
          </a:xfrm>
        </p:spPr>
        <p:txBody>
          <a:bodyPr/>
          <a:lstStyle/>
          <a:p>
            <a:r>
              <a:rPr lang="ar-SA" dirty="0" smtClean="0">
                <a:solidFill>
                  <a:srgbClr val="0000FF"/>
                </a:solidFill>
              </a:rPr>
              <a:t/>
            </a:r>
            <a:br>
              <a:rPr lang="ar-SA" dirty="0" smtClean="0">
                <a:solidFill>
                  <a:srgbClr val="0000FF"/>
                </a:solidFill>
              </a:rPr>
            </a:br>
            <a:r>
              <a:rPr lang="ar-SA" dirty="0" smtClean="0">
                <a:solidFill>
                  <a:srgbClr val="0000FF"/>
                </a:solidFill>
              </a:rPr>
              <a:t>السياسية الاقتصادية </a:t>
            </a:r>
            <a:br>
              <a:rPr lang="ar-SA" dirty="0" smtClean="0">
                <a:solidFill>
                  <a:srgbClr val="0000FF"/>
                </a:solidFill>
              </a:rPr>
            </a:br>
            <a:endParaRPr lang="en-US" dirty="0">
              <a:solidFill>
                <a:srgbClr val="0000FF"/>
              </a:solidFill>
            </a:endParaRPr>
          </a:p>
        </p:txBody>
      </p:sp>
      <p:sp>
        <p:nvSpPr>
          <p:cNvPr id="3" name="Content Placeholder 2"/>
          <p:cNvSpPr>
            <a:spLocks noGrp="1"/>
          </p:cNvSpPr>
          <p:nvPr>
            <p:ph idx="1"/>
          </p:nvPr>
        </p:nvSpPr>
        <p:spPr>
          <a:xfrm>
            <a:off x="495300" y="1600201"/>
            <a:ext cx="8915400" cy="4114800"/>
          </a:xfrm>
        </p:spPr>
        <p:txBody>
          <a:bodyPr/>
          <a:lstStyle/>
          <a:p>
            <a:pPr rtl="1"/>
            <a:r>
              <a:rPr lang="ar-SA" sz="2800" dirty="0" smtClean="0"/>
              <a:t>مجموعة أدوات اقتصادية ومالية ونقدية تستخدمها الحكومة للتأثير على الاقتصاد من أجل تحقيق أهداف معينة ... مثل الضرائب والإنفاق بكل أنواعه... قد تحسم الكثير من القرارات الاقتصادية في اقتصاد السوق عبر آلية العرض والطلب رغم التدخل الحكومي. </a:t>
            </a:r>
          </a:p>
          <a:p>
            <a:pPr rtl="1"/>
            <a:r>
              <a:rPr lang="ar-SA" dirty="0" smtClean="0"/>
              <a:t>تنخرط السياسة الاقتصادية في ثلاثة محاور:</a:t>
            </a:r>
          </a:p>
          <a:p>
            <a:pPr rtl="1"/>
            <a:r>
              <a:rPr lang="ar-SA" sz="2600" dirty="0" smtClean="0">
                <a:solidFill>
                  <a:srgbClr val="0000FF"/>
                </a:solidFill>
              </a:rPr>
              <a:t>السعي لتحقيق الاستقرار الاقتصادي</a:t>
            </a:r>
          </a:p>
          <a:p>
            <a:pPr rtl="1"/>
            <a:r>
              <a:rPr lang="ar-SA" sz="2600" dirty="0" smtClean="0">
                <a:solidFill>
                  <a:srgbClr val="0000FF"/>
                </a:solidFill>
              </a:rPr>
              <a:t>السعي لرفع مستوى الكفاءة الاقتصادية الشاملة</a:t>
            </a:r>
          </a:p>
          <a:p>
            <a:pPr rtl="1"/>
            <a:r>
              <a:rPr lang="ar-SA" sz="2600" dirty="0" smtClean="0">
                <a:solidFill>
                  <a:srgbClr val="0000FF"/>
                </a:solidFill>
              </a:rPr>
              <a:t>السعي لتحقيق العدالة في توزيع الثروات </a:t>
            </a:r>
            <a:r>
              <a:rPr lang="ar-SA" sz="2000" dirty="0" smtClean="0"/>
              <a:t>( مثلا مع توسيع فرص العمل والخدمات الاجتماعية...)</a:t>
            </a:r>
          </a:p>
          <a:p>
            <a:pPr rtl="1"/>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2059</TotalTime>
  <Words>570</Words>
  <Application>Microsoft Office PowerPoint</Application>
  <PresentationFormat>A4 Paper (210x297 mm)</PresentationFormat>
  <Paragraphs>68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المحاضرة الأولى</vt:lpstr>
      <vt:lpstr>عناصر المحاضرة</vt:lpstr>
      <vt:lpstr>تعريف علم الاقتصاد</vt:lpstr>
      <vt:lpstr>المسألة الاقتصادية</vt:lpstr>
      <vt:lpstr>نشوء وتطور علم الإقتصاد 1</vt:lpstr>
      <vt:lpstr>نشوء وتطور علم الإقتصاد 2</vt:lpstr>
      <vt:lpstr>مفاهيم علم الإقتصاد</vt:lpstr>
      <vt:lpstr>ثلاثة أسئلة اقتصادية أساسية</vt:lpstr>
      <vt:lpstr>الموارد الاقتصادية </vt:lpstr>
      <vt:lpstr> السياسية الاقتصادية  </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145</cp:revision>
  <dcterms:created xsi:type="dcterms:W3CDTF">2009-10-14T19:14:34Z</dcterms:created>
  <dcterms:modified xsi:type="dcterms:W3CDTF">2011-03-07T10:46:59Z</dcterms:modified>
</cp:coreProperties>
</file>