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67" r:id="rId4"/>
    <p:sldId id="259" r:id="rId5"/>
    <p:sldId id="287" r:id="rId6"/>
    <p:sldId id="288" r:id="rId7"/>
    <p:sldId id="296" r:id="rId8"/>
    <p:sldId id="290" r:id="rId9"/>
    <p:sldId id="291" r:id="rId10"/>
    <p:sldId id="301" r:id="rId11"/>
    <p:sldId id="302"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0000FF"/>
    <a:srgbClr val="000000"/>
    <a:srgbClr val="AD9968"/>
    <a:srgbClr val="3B84AF"/>
    <a:srgbClr val="FF33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88" autoAdjust="0"/>
    <p:restoredTop sz="94664" autoAdjust="0"/>
  </p:normalViewPr>
  <p:slideViewPr>
    <p:cSldViewPr>
      <p:cViewPr varScale="1">
        <p:scale>
          <a:sx n="70" d="100"/>
          <a:sy n="70" d="100"/>
        </p:scale>
        <p:origin x="-282"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F9A44A-5C0D-455F-8E04-8648C651DA66}" type="slidenum">
              <a:rPr lang="en-US"/>
              <a:pPr/>
              <a:t>10</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1D4649-D444-4E8A-96F2-5D80AAD8D28E}" type="slidenum">
              <a:rPr lang="en-US"/>
              <a:pPr/>
              <a:t>11</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b="1" dirty="0" smtClean="0">
                <a:solidFill>
                  <a:srgbClr val="7F7F7F"/>
                </a:solidFill>
                <a:latin typeface="Calibri" pitchFamily="34" charset="0"/>
                <a:cs typeface="Times New Roman" pitchFamily="18" charset="0"/>
              </a:rPr>
              <a:t>الاقتصاد الجزئي</a:t>
            </a: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endParaRPr lang="en-US" sz="1700" b="1" dirty="0">
              <a:solidFill>
                <a:srgbClr val="7F7F7F"/>
              </a:solidFill>
              <a:latin typeface="Calibri" pitchFamily="34" charset="0"/>
            </a:endParaRPr>
          </a:p>
          <a:p>
            <a:pPr algn="ctr"/>
            <a:r>
              <a:rPr lang="ar-SA" sz="2400" b="1" dirty="0" smtClean="0">
                <a:solidFill>
                  <a:schemeClr val="tx2">
                    <a:lumMod val="75000"/>
                  </a:schemeClr>
                </a:solidFill>
                <a:latin typeface="Calibri" pitchFamily="34" charset="0"/>
              </a:rPr>
              <a:t>د</a:t>
            </a:r>
            <a:r>
              <a:rPr lang="en-US" sz="2400" b="1" dirty="0" smtClean="0">
                <a:solidFill>
                  <a:schemeClr val="tx2">
                    <a:lumMod val="75000"/>
                  </a:schemeClr>
                </a:solidFill>
                <a:latin typeface="Calibri" pitchFamily="34" charset="0"/>
              </a:rPr>
              <a:t> .</a:t>
            </a:r>
            <a:r>
              <a:rPr lang="ar-SA" sz="2400" b="1" dirty="0" smtClean="0">
                <a:solidFill>
                  <a:schemeClr val="tx2">
                    <a:lumMod val="75000"/>
                  </a:schemeClr>
                </a:solidFill>
                <a:latin typeface="Calibri" pitchFamily="34" charset="0"/>
              </a:rPr>
              <a:t>حسن بلقاسم غصان</a:t>
            </a:r>
            <a:endParaRPr lang="en-US" sz="2400" b="1" dirty="0">
              <a:solidFill>
                <a:schemeClr val="tx2">
                  <a:lumMod val="75000"/>
                </a:schemeClr>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الرابعة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838200"/>
          </a:xfrm>
        </p:spPr>
        <p:txBody>
          <a:bodyPr/>
          <a:lstStyle/>
          <a:p>
            <a:pPr eaLnBrk="1" hangingPunct="1"/>
            <a:r>
              <a:rPr lang="ar-SA" sz="3600" b="1" smtClean="0">
                <a:solidFill>
                  <a:schemeClr val="tx1"/>
                </a:solidFill>
                <a:cs typeface="Arial" pitchFamily="34" charset="0"/>
              </a:rPr>
              <a:t>الطلب في السوق</a:t>
            </a:r>
            <a:endParaRPr lang="en-US" sz="36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sz="4000" dirty="0" smtClean="0">
                <a:solidFill>
                  <a:srgbClr val="0000FF"/>
                </a:solidFill>
              </a:rPr>
              <a:t>عناصر المحاضرة 4</a:t>
            </a:r>
            <a:endParaRPr lang="en-US" sz="4000" dirty="0">
              <a:solidFill>
                <a:srgbClr val="0000FF"/>
              </a:solidFill>
            </a:endParaRPr>
          </a:p>
        </p:txBody>
      </p:sp>
      <p:sp>
        <p:nvSpPr>
          <p:cNvPr id="7171" name="Text Placeholder 5"/>
          <p:cNvSpPr>
            <a:spLocks noGrp="1"/>
          </p:cNvSpPr>
          <p:nvPr>
            <p:ph idx="1"/>
          </p:nvPr>
        </p:nvSpPr>
        <p:spPr>
          <a:xfrm>
            <a:off x="495300" y="1600201"/>
            <a:ext cx="8915400" cy="3428999"/>
          </a:xfrm>
        </p:spPr>
        <p:txBody>
          <a:bodyPr/>
          <a:lstStyle/>
          <a:p>
            <a:pPr rtl="1" eaLnBrk="1" hangingPunct="1">
              <a:buFont typeface="Arial" pitchFamily="34" charset="0"/>
              <a:buChar char="•"/>
            </a:pPr>
            <a:r>
              <a:rPr lang="ar-SA" sz="2000" b="1" dirty="0" smtClean="0">
                <a:cs typeface="Arial" pitchFamily="34" charset="0"/>
              </a:rPr>
              <a:t>مقدمة</a:t>
            </a:r>
          </a:p>
          <a:p>
            <a:pPr rtl="1" eaLnBrk="1" hangingPunct="1">
              <a:buFont typeface="Arial" pitchFamily="34" charset="0"/>
              <a:buChar char="•"/>
            </a:pPr>
            <a:endParaRPr lang="ar-SA" sz="2000" b="1" dirty="0" smtClean="0">
              <a:cs typeface="Arial" pitchFamily="34" charset="0"/>
            </a:endParaRPr>
          </a:p>
          <a:p>
            <a:pPr rtl="1" eaLnBrk="1" hangingPunct="1">
              <a:buFont typeface="Arial" pitchFamily="34" charset="0"/>
              <a:buChar char="•"/>
            </a:pPr>
            <a:r>
              <a:rPr lang="ar-SA" sz="2000" b="1" dirty="0" smtClean="0">
                <a:cs typeface="Arial" pitchFamily="34" charset="0"/>
              </a:rPr>
              <a:t>الطلب</a:t>
            </a:r>
          </a:p>
          <a:p>
            <a:pPr rtl="1" eaLnBrk="1" hangingPunct="1">
              <a:buFont typeface="Arial" pitchFamily="34" charset="0"/>
              <a:buChar char="•"/>
            </a:pPr>
            <a:endParaRPr lang="ar-SA" sz="2000" b="1" dirty="0" smtClean="0">
              <a:cs typeface="Arial" pitchFamily="34" charset="0"/>
            </a:endParaRPr>
          </a:p>
          <a:p>
            <a:pPr rtl="1" eaLnBrk="1" hangingPunct="1">
              <a:buFont typeface="Arial" pitchFamily="34" charset="0"/>
              <a:buChar char="•"/>
            </a:pPr>
            <a:r>
              <a:rPr lang="ar-SA" sz="2000" b="1" dirty="0" smtClean="0">
                <a:cs typeface="Arial" pitchFamily="34" charset="0"/>
              </a:rPr>
              <a:t>العوامل المحددة للطلب</a:t>
            </a:r>
          </a:p>
          <a:p>
            <a:pPr rtl="1" eaLnBrk="1" hangingPunct="1">
              <a:buFont typeface="Arial" pitchFamily="34" charset="0"/>
              <a:buChar char="•"/>
            </a:pPr>
            <a:endParaRPr lang="ar-SA" sz="2000" b="1" dirty="0" smtClean="0">
              <a:cs typeface="Arial" pitchFamily="34" charset="0"/>
            </a:endParaRPr>
          </a:p>
          <a:p>
            <a:pPr rtl="1" eaLnBrk="1" hangingPunct="1">
              <a:buFont typeface="Arial" pitchFamily="34" charset="0"/>
              <a:buChar char="•"/>
            </a:pPr>
            <a:r>
              <a:rPr lang="ar-SA" sz="2000" b="1" dirty="0" smtClean="0">
                <a:cs typeface="Arial" pitchFamily="34" charset="0"/>
              </a:rPr>
              <a:t>التغير في الكمية وفي خط الطلب</a:t>
            </a:r>
          </a:p>
          <a:p>
            <a:pPr rtl="1" eaLnBrk="1" hangingPunct="1"/>
            <a:endParaRPr lang="ar-SA" sz="2000" b="1" dirty="0" smtClean="0">
              <a:cs typeface="Arial" pitchFamily="34" charset="0"/>
            </a:endParaRPr>
          </a:p>
          <a:p>
            <a:pPr rtl="1" eaLnBrk="1" hangingPunct="1">
              <a:buFont typeface="Arial" pitchFamily="34" charset="0"/>
              <a:buChar char="•"/>
            </a:pPr>
            <a:endParaRPr lang="ar-SA" sz="2400"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sz="4000" dirty="0" smtClean="0">
                <a:solidFill>
                  <a:srgbClr val="0000FF"/>
                </a:solidFill>
                <a:cs typeface="Arial" pitchFamily="34" charset="0"/>
              </a:rPr>
              <a:t>الطلب</a:t>
            </a:r>
          </a:p>
        </p:txBody>
      </p:sp>
      <p:sp>
        <p:nvSpPr>
          <p:cNvPr id="8195" name="Content Placeholder 2"/>
          <p:cNvSpPr>
            <a:spLocks noGrp="1"/>
          </p:cNvSpPr>
          <p:nvPr>
            <p:ph idx="1"/>
          </p:nvPr>
        </p:nvSpPr>
        <p:spPr>
          <a:xfrm>
            <a:off x="228600" y="1523999"/>
            <a:ext cx="9144000" cy="4191001"/>
          </a:xfrm>
        </p:spPr>
        <p:txBody>
          <a:bodyPr/>
          <a:lstStyle/>
          <a:p>
            <a:pPr rtl="1" eaLnBrk="1" hangingPunct="1"/>
            <a:r>
              <a:rPr lang="ar-SA" sz="2400" dirty="0" smtClean="0">
                <a:solidFill>
                  <a:srgbClr val="0000FF"/>
                </a:solidFill>
                <a:cs typeface="Arabic Transparent" pitchFamily="2" charset="-78"/>
              </a:rPr>
              <a:t>اصطلاحا</a:t>
            </a:r>
            <a:r>
              <a:rPr lang="ar-SA" sz="2400" dirty="0" smtClean="0">
                <a:cs typeface="Arabic Transparent" pitchFamily="2" charset="-78"/>
              </a:rPr>
              <a:t> يعبر الطلب عن الكميات المختلفة من سلعة معينة التي يرغب المستهلك فيها ويقدر على شرائها عند مستويات مختلفة من الأسعار.</a:t>
            </a:r>
          </a:p>
          <a:p>
            <a:pPr rtl="1" eaLnBrk="1" hangingPunct="1"/>
            <a:endParaRPr lang="ar-SA" sz="2400" dirty="0" smtClean="0">
              <a:cs typeface="Arabic Transparent" pitchFamily="2" charset="-78"/>
            </a:endParaRPr>
          </a:p>
          <a:p>
            <a:pPr rtl="1" eaLnBrk="1" hangingPunct="1"/>
            <a:r>
              <a:rPr lang="ar-SA" sz="2400" dirty="0" smtClean="0">
                <a:solidFill>
                  <a:srgbClr val="0000FF"/>
                </a:solidFill>
                <a:cs typeface="Arabic Transparent" pitchFamily="2" charset="-78"/>
              </a:rPr>
              <a:t>نظريا</a:t>
            </a:r>
            <a:r>
              <a:rPr lang="ar-SA" sz="2400" dirty="0" smtClean="0">
                <a:cs typeface="Arabic Transparent" pitchFamily="2" charset="-78"/>
              </a:rPr>
              <a:t> يتحقق الطلب عند استكمال </a:t>
            </a:r>
            <a:r>
              <a:rPr lang="ar-SA" sz="2400" dirty="0" smtClean="0">
                <a:solidFill>
                  <a:srgbClr val="0000FF"/>
                </a:solidFill>
                <a:cs typeface="Arabic Transparent" pitchFamily="2" charset="-78"/>
              </a:rPr>
              <a:t>الرغبة</a:t>
            </a:r>
            <a:r>
              <a:rPr lang="ar-SA" sz="2400" dirty="0" smtClean="0">
                <a:cs typeface="Arabic Transparent" pitchFamily="2" charset="-78"/>
              </a:rPr>
              <a:t> في سلعة ما و</a:t>
            </a:r>
            <a:r>
              <a:rPr lang="ar-SA" sz="2400" dirty="0" smtClean="0">
                <a:solidFill>
                  <a:srgbClr val="0000FF"/>
                </a:solidFill>
                <a:cs typeface="Arabic Transparent" pitchFamily="2" charset="-78"/>
              </a:rPr>
              <a:t>القدرة</a:t>
            </a:r>
            <a:r>
              <a:rPr lang="ar-SA" sz="2400" dirty="0" smtClean="0">
                <a:cs typeface="Arabic Transparent" pitchFamily="2" charset="-78"/>
              </a:rPr>
              <a:t> على اقتنائها و</a:t>
            </a:r>
            <a:r>
              <a:rPr lang="ar-SA" sz="2400" dirty="0" smtClean="0">
                <a:solidFill>
                  <a:srgbClr val="0000FF"/>
                </a:solidFill>
                <a:cs typeface="Arabic Transparent" pitchFamily="2" charset="-78"/>
              </a:rPr>
              <a:t>المعلومة</a:t>
            </a:r>
            <a:r>
              <a:rPr lang="ar-SA" sz="2400" dirty="0" smtClean="0">
                <a:cs typeface="Arabic Transparent" pitchFamily="2" charset="-78"/>
              </a:rPr>
              <a:t> حول مواصفات السلعة. </a:t>
            </a:r>
          </a:p>
          <a:p>
            <a:pPr rtl="1" eaLnBrk="1" hangingPunct="1"/>
            <a:endParaRPr lang="en-US" sz="2400" dirty="0" smtClean="0">
              <a:cs typeface="Arabic Transparent" pitchFamily="2" charset="-78"/>
            </a:endParaRPr>
          </a:p>
          <a:p>
            <a:pPr rtl="1" eaLnBrk="1" hangingPunct="1"/>
            <a:r>
              <a:rPr lang="ar-SA" sz="2400" dirty="0" smtClean="0">
                <a:solidFill>
                  <a:srgbClr val="0000FF"/>
                </a:solidFill>
                <a:cs typeface="Arabic Transparent" pitchFamily="2" charset="-78"/>
              </a:rPr>
              <a:t>قانون الطلب </a:t>
            </a:r>
            <a:r>
              <a:rPr lang="ar-SA" sz="2400" dirty="0" smtClean="0">
                <a:solidFill>
                  <a:srgbClr val="000000"/>
                </a:solidFill>
                <a:cs typeface="Arabic Transparent" pitchFamily="2" charset="-78"/>
              </a:rPr>
              <a:t>يعبر </a:t>
            </a:r>
            <a:r>
              <a:rPr lang="ar-SA" sz="2400" dirty="0" smtClean="0">
                <a:cs typeface="Arabic Transparent" pitchFamily="2" charset="-78"/>
              </a:rPr>
              <a:t>وجود </a:t>
            </a:r>
            <a:r>
              <a:rPr lang="ar-SA" sz="2400" dirty="0" smtClean="0">
                <a:solidFill>
                  <a:srgbClr val="0000FF"/>
                </a:solidFill>
                <a:cs typeface="Arabic Transparent" pitchFamily="2" charset="-78"/>
              </a:rPr>
              <a:t>علاقة عكسية بين سعر السلعة والكمية المطلوبة </a:t>
            </a:r>
            <a:r>
              <a:rPr lang="ar-SA" sz="2400" dirty="0" smtClean="0">
                <a:cs typeface="Arabic Transparent" pitchFamily="2" charset="-78"/>
              </a:rPr>
              <a:t>منها. ويمكن صياغة هذه العلاقة عبر جدول الطلب ومنحنى (أو خط) الطلب ومعادلة رياضية للطلب.  </a:t>
            </a:r>
          </a:p>
          <a:p>
            <a:pPr rtl="1" eaLnBrk="1" hangingPunct="1"/>
            <a:endParaRPr lang="ar-SA" sz="2000" dirty="0" smtClean="0">
              <a:solidFill>
                <a:srgbClr val="0000FF"/>
              </a:solidFill>
              <a:cs typeface="Arabic Transparent" pitchFamily="2" charset="-78"/>
            </a:endParaRPr>
          </a:p>
          <a:p>
            <a:pPr rtl="1" eaLnBrk="1" hangingPunct="1"/>
            <a:r>
              <a:rPr lang="ar-SA" sz="2000" dirty="0" smtClean="0">
                <a:solidFill>
                  <a:srgbClr val="0000FF"/>
                </a:solidFill>
                <a:cs typeface="Arabic Transparent" pitchFamily="2" charset="-78"/>
              </a:rPr>
              <a:t>ملاحظة: نفترض أن باقي العوامل المؤثرة في الطلب تبقى على حالها دون تغيير.        </a:t>
            </a:r>
          </a:p>
          <a:p>
            <a:pPr rtl="1" eaLnBrk="1" hangingPunct="1"/>
            <a:endParaRPr lang="ar-SA" sz="2000" dirty="0" smtClean="0">
              <a:solidFill>
                <a:srgbClr val="0000FF"/>
              </a:solidFill>
              <a:cs typeface="Arabic Transparent" pitchFamily="2"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81000"/>
            <a:ext cx="8915400" cy="914400"/>
          </a:xfrm>
        </p:spPr>
        <p:txBody>
          <a:bodyPr/>
          <a:lstStyle/>
          <a:p>
            <a:pPr eaLnBrk="1" hangingPunct="1"/>
            <a:r>
              <a:rPr lang="ar-SA" sz="4000" dirty="0" smtClean="0">
                <a:solidFill>
                  <a:srgbClr val="0000FF"/>
                </a:solidFill>
                <a:cs typeface="Arial" pitchFamily="34" charset="0"/>
              </a:rPr>
              <a:t>العوامل المحددة للطلب</a:t>
            </a:r>
          </a:p>
        </p:txBody>
      </p:sp>
      <p:sp>
        <p:nvSpPr>
          <p:cNvPr id="9219" name="Content Placeholder 2"/>
          <p:cNvSpPr>
            <a:spLocks noGrp="1"/>
          </p:cNvSpPr>
          <p:nvPr>
            <p:ph idx="4294967295"/>
          </p:nvPr>
        </p:nvSpPr>
        <p:spPr>
          <a:xfrm>
            <a:off x="228600" y="1447801"/>
            <a:ext cx="9144000" cy="4267199"/>
          </a:xfrm>
        </p:spPr>
        <p:txBody>
          <a:bodyPr/>
          <a:lstStyle/>
          <a:p>
            <a:pPr rtl="1" eaLnBrk="1" hangingPunct="1"/>
            <a:r>
              <a:rPr lang="ar-SA" sz="2000" dirty="0" smtClean="0">
                <a:cs typeface="Arial" pitchFamily="34" charset="0"/>
              </a:rPr>
              <a:t>سعر السلعة</a:t>
            </a:r>
          </a:p>
          <a:p>
            <a:pPr rtl="1" eaLnBrk="1" hangingPunct="1"/>
            <a:endParaRPr lang="ar-SA" sz="2000" dirty="0" smtClean="0">
              <a:cs typeface="Arial" pitchFamily="34" charset="0"/>
            </a:endParaRPr>
          </a:p>
          <a:p>
            <a:pPr rtl="1" eaLnBrk="1" hangingPunct="1"/>
            <a:r>
              <a:rPr lang="ar-SA" sz="2000" dirty="0" smtClean="0">
                <a:cs typeface="Arial" pitchFamily="34" charset="0"/>
              </a:rPr>
              <a:t>دخل المستهلك</a:t>
            </a:r>
          </a:p>
          <a:p>
            <a:pPr rtl="1" eaLnBrk="1" hangingPunct="1"/>
            <a:endParaRPr lang="ar-SA" sz="2000" dirty="0" smtClean="0">
              <a:cs typeface="Arial" pitchFamily="34" charset="0"/>
            </a:endParaRPr>
          </a:p>
          <a:p>
            <a:pPr rtl="1" eaLnBrk="1" hangingPunct="1"/>
            <a:r>
              <a:rPr lang="ar-SA" sz="2000" dirty="0" smtClean="0">
                <a:cs typeface="Arial" pitchFamily="34" charset="0"/>
              </a:rPr>
              <a:t>أسعار السلع البديلة والمكملة </a:t>
            </a:r>
          </a:p>
          <a:p>
            <a:pPr rtl="1" eaLnBrk="1" hangingPunct="1"/>
            <a:endParaRPr lang="ar-SA" sz="2000" dirty="0" smtClean="0">
              <a:cs typeface="Arial" pitchFamily="34" charset="0"/>
            </a:endParaRPr>
          </a:p>
          <a:p>
            <a:pPr rtl="1" eaLnBrk="1" hangingPunct="1"/>
            <a:r>
              <a:rPr lang="ar-SA" sz="2000" dirty="0" smtClean="0">
                <a:cs typeface="Arial" pitchFamily="34" charset="0"/>
              </a:rPr>
              <a:t>ذوق المستهلك (التفضيلات المادية)</a:t>
            </a:r>
          </a:p>
          <a:p>
            <a:pPr rtl="1" eaLnBrk="1" hangingPunct="1">
              <a:buNone/>
            </a:pPr>
            <a:endParaRPr lang="ar-SA" sz="2000" dirty="0" smtClean="0">
              <a:cs typeface="Arial" pitchFamily="34" charset="0"/>
            </a:endParaRPr>
          </a:p>
          <a:p>
            <a:pPr rtl="1" eaLnBrk="1" hangingPunct="1"/>
            <a:r>
              <a:rPr lang="ar-SA" sz="2000" dirty="0" smtClean="0">
                <a:cs typeface="Arial" pitchFamily="34" charset="0"/>
              </a:rPr>
              <a:t>الأسعار المتوقعة</a:t>
            </a:r>
          </a:p>
          <a:p>
            <a:pPr rtl="1" eaLnBrk="1" hangingPunct="1"/>
            <a:endParaRPr lang="ar-SA" sz="2000" dirty="0" smtClean="0">
              <a:cs typeface="Arial" pitchFamily="34" charset="0"/>
            </a:endParaRPr>
          </a:p>
          <a:p>
            <a:pPr rtl="1" eaLnBrk="1" hangingPunct="1"/>
            <a:r>
              <a:rPr lang="ar-SA" sz="2000" dirty="0" smtClean="0">
                <a:cs typeface="Arial" pitchFamily="34" charset="0"/>
              </a:rPr>
              <a:t>عدد المستهلكين</a:t>
            </a:r>
          </a:p>
          <a:p>
            <a:pPr rtl="1" eaLnBrk="1" hangingPunct="1">
              <a:buNone/>
            </a:pPr>
            <a:endParaRPr lang="en-US" sz="2400"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533400"/>
            <a:ext cx="8915400" cy="533400"/>
          </a:xfrm>
        </p:spPr>
        <p:txBody>
          <a:bodyPr/>
          <a:lstStyle/>
          <a:p>
            <a:r>
              <a:rPr lang="ar-SA" dirty="0" smtClean="0">
                <a:solidFill>
                  <a:srgbClr val="0000FF"/>
                </a:solidFill>
              </a:rPr>
              <a:t> </a:t>
            </a:r>
            <a:endParaRPr lang="en-US" dirty="0">
              <a:solidFill>
                <a:srgbClr val="0000FF"/>
              </a:solidFill>
            </a:endParaRPr>
          </a:p>
        </p:txBody>
      </p:sp>
      <p:sp>
        <p:nvSpPr>
          <p:cNvPr id="3" name="Content Placeholder 2"/>
          <p:cNvSpPr>
            <a:spLocks noGrp="1"/>
          </p:cNvSpPr>
          <p:nvPr>
            <p:ph idx="1"/>
          </p:nvPr>
        </p:nvSpPr>
        <p:spPr>
          <a:xfrm>
            <a:off x="495300" y="1600201"/>
            <a:ext cx="8915400" cy="4114800"/>
          </a:xfrm>
        </p:spPr>
        <p:txBody>
          <a:bodyPr/>
          <a:lstStyle/>
          <a:p>
            <a:pPr rtl="1" eaLnBrk="1" hangingPunct="1"/>
            <a:r>
              <a:rPr lang="ar-SA" sz="2600" dirty="0" smtClean="0">
                <a:solidFill>
                  <a:srgbClr val="0000FF"/>
                </a:solidFill>
                <a:cs typeface="Arial" pitchFamily="34" charset="0"/>
              </a:rPr>
              <a:t>سعر السلعة</a:t>
            </a:r>
            <a:r>
              <a:rPr lang="ar-SA" sz="2600" dirty="0" smtClean="0">
                <a:cs typeface="Arial" pitchFamily="34" charset="0"/>
              </a:rPr>
              <a:t>: مبدئيا يتصرف المستهلك بعقلانية ورشد، حيث يزداد شراء سلعة عندما ينخفض سعرها ويقل طلبها عندما يرتفع سعرها. فالبرهان على هذا السلوك يتمثل في أثر تغير السعار على إمكانيات المستهلك: بحيث ان إرتفاع الأسعار يؤدي إلى تضعيف القدرة الشرائية للمستهلك (ما يسمى ب</a:t>
            </a:r>
            <a:r>
              <a:rPr lang="ar-SA" sz="2600" dirty="0" smtClean="0">
                <a:solidFill>
                  <a:srgbClr val="0000FF"/>
                </a:solidFill>
                <a:cs typeface="Arial" pitchFamily="34" charset="0"/>
              </a:rPr>
              <a:t>أثر</a:t>
            </a:r>
            <a:r>
              <a:rPr lang="ar-SA" sz="2600" dirty="0" smtClean="0">
                <a:cs typeface="Arial" pitchFamily="34" charset="0"/>
              </a:rPr>
              <a:t> </a:t>
            </a:r>
            <a:r>
              <a:rPr lang="ar-SA" sz="2600" dirty="0" smtClean="0">
                <a:solidFill>
                  <a:srgbClr val="0000FF"/>
                </a:solidFill>
                <a:cs typeface="Arial" pitchFamily="34" charset="0"/>
              </a:rPr>
              <a:t>الدخل</a:t>
            </a:r>
            <a:r>
              <a:rPr lang="ar-SA" sz="2600" dirty="0" smtClean="0">
                <a:cs typeface="Arial" pitchFamily="34" charset="0"/>
              </a:rPr>
              <a:t>) وإلى دفع المستهلك لشراء سلع بديلة لم ترتفع أسعارها (ما يسمى ب</a:t>
            </a:r>
            <a:r>
              <a:rPr lang="ar-SA" sz="2600" dirty="0" smtClean="0">
                <a:solidFill>
                  <a:srgbClr val="0000FF"/>
                </a:solidFill>
                <a:cs typeface="Arial" pitchFamily="34" charset="0"/>
              </a:rPr>
              <a:t>أثر</a:t>
            </a:r>
            <a:r>
              <a:rPr lang="ar-SA" sz="2600" dirty="0" smtClean="0">
                <a:cs typeface="Arial" pitchFamily="34" charset="0"/>
              </a:rPr>
              <a:t> </a:t>
            </a:r>
            <a:r>
              <a:rPr lang="ar-SA" sz="2600" dirty="0" smtClean="0">
                <a:solidFill>
                  <a:srgbClr val="0000FF"/>
                </a:solidFill>
                <a:cs typeface="Arial" pitchFamily="34" charset="0"/>
              </a:rPr>
              <a:t>الاستبدال</a:t>
            </a:r>
            <a:r>
              <a:rPr lang="ar-SA" sz="2600" dirty="0" smtClean="0">
                <a:cs typeface="Arial" pitchFamily="34" charset="0"/>
              </a:rPr>
              <a:t>). </a:t>
            </a:r>
          </a:p>
          <a:p>
            <a:pPr rtl="1" eaLnBrk="1" hangingPunct="1"/>
            <a:r>
              <a:rPr lang="ar-SA" sz="2600" dirty="0" smtClean="0">
                <a:cs typeface="Arial" pitchFamily="34" charset="0"/>
              </a:rPr>
              <a:t>كذلك من مبررات العلاقة العكسية بين الكمية  والسعر، أن السعر هو القيمة النقدية التي يدفعها المستهلك في مقابل حصوله على منفعة إضافية (حدية). وبما أن </a:t>
            </a:r>
            <a:r>
              <a:rPr lang="ar-SA" sz="2600" dirty="0" smtClean="0">
                <a:solidFill>
                  <a:srgbClr val="0000FF"/>
                </a:solidFill>
                <a:cs typeface="Arial" pitchFamily="34" charset="0"/>
              </a:rPr>
              <a:t>المنفعة الحدية </a:t>
            </a:r>
            <a:r>
              <a:rPr lang="ar-SA" sz="2600" dirty="0" smtClean="0">
                <a:cs typeface="Arial" pitchFamily="34" charset="0"/>
              </a:rPr>
              <a:t>تتناقص مع زيادة الوحدات من الكمية المستهلكة (تبعا لقانون التناقص)، فإن انخفاض السعر كمؤشر للمنفعة الحدية سوف يؤدي إلى ارتفاع الطلب.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381000"/>
            <a:ext cx="8915400" cy="304800"/>
          </a:xfrm>
        </p:spPr>
        <p:txBody>
          <a:bodyPr/>
          <a:lstStyle/>
          <a:p>
            <a:r>
              <a:rPr lang="ar-SA" dirty="0" smtClean="0"/>
              <a:t> </a:t>
            </a:r>
            <a:endParaRPr lang="en-US" dirty="0"/>
          </a:p>
        </p:txBody>
      </p:sp>
      <p:sp>
        <p:nvSpPr>
          <p:cNvPr id="3" name="Content Placeholder 2"/>
          <p:cNvSpPr>
            <a:spLocks noGrp="1"/>
          </p:cNvSpPr>
          <p:nvPr>
            <p:ph idx="1"/>
          </p:nvPr>
        </p:nvSpPr>
        <p:spPr>
          <a:xfrm>
            <a:off x="495300" y="1371600"/>
            <a:ext cx="8915400" cy="4114801"/>
          </a:xfrm>
        </p:spPr>
        <p:txBody>
          <a:bodyPr/>
          <a:lstStyle/>
          <a:p>
            <a:pPr rtl="1"/>
            <a:r>
              <a:rPr lang="ar-SA" sz="2600" dirty="0" smtClean="0">
                <a:solidFill>
                  <a:srgbClr val="0000FF"/>
                </a:solidFill>
              </a:rPr>
              <a:t>الدخل المتاح (الميزانية): </a:t>
            </a:r>
            <a:r>
              <a:rPr lang="ar-SA" sz="2600" dirty="0" smtClean="0"/>
              <a:t>عموما تكون العلاقة موجبة بين الدخل والكمية المطلوبة من السلع التي اعتاد المستهلك على تناولها </a:t>
            </a:r>
            <a:r>
              <a:rPr lang="ar-SA" sz="2000" dirty="0" smtClean="0"/>
              <a:t>(مع افتراض ثبات باقي العوامل المؤثرة)</a:t>
            </a:r>
            <a:r>
              <a:rPr lang="ar-SA" sz="2600" dirty="0" smtClean="0"/>
              <a:t>.بينما تؤدي زيادة الدخل إلى انخفاض الطلب على السلع التي كان مضطرا إلى استهلاكها.</a:t>
            </a:r>
            <a:r>
              <a:rPr lang="ar-SA" sz="2600" dirty="0" smtClean="0">
                <a:solidFill>
                  <a:srgbClr val="0000FF"/>
                </a:solidFill>
              </a:rPr>
              <a:t> </a:t>
            </a:r>
          </a:p>
          <a:p>
            <a:pPr rtl="1"/>
            <a:endParaRPr lang="ar-SA" sz="2000" dirty="0" smtClean="0">
              <a:solidFill>
                <a:srgbClr val="0000FF"/>
              </a:solidFill>
            </a:endParaRPr>
          </a:p>
          <a:p>
            <a:pPr rtl="1"/>
            <a:r>
              <a:rPr lang="ar-SA" sz="2600" dirty="0" smtClean="0">
                <a:solidFill>
                  <a:srgbClr val="0000FF"/>
                </a:solidFill>
              </a:rPr>
              <a:t>أسعار السلع البديلة والمكملة: </a:t>
            </a:r>
            <a:r>
              <a:rPr lang="ar-SA" sz="2600" dirty="0" smtClean="0"/>
              <a:t>يقصد بالسلع البديلة التي تؤدي تقريبا إلى نفس الإشباع المادي لسعلة معينة </a:t>
            </a:r>
            <a:r>
              <a:rPr lang="ar-SA" sz="2000" dirty="0" smtClean="0"/>
              <a:t>(مثلا السفر بالقطار أو بالسيارة الخاصة)</a:t>
            </a:r>
            <a:r>
              <a:rPr lang="ar-SA" sz="2600" dirty="0" smtClean="0"/>
              <a:t>. ولذلك إذا ارتفعت أسعار إحدى السلعتين تستبدل بالسلعة الأخرى. أما السلع المتكاملة فيقتضي استهلاك إحداها إلى استهلاك السلعة الأخرى، وإلا لا يتم الإشباع المطلوب من المستهلك.     </a:t>
            </a:r>
            <a:endParaRPr lang="ar-SA" sz="2600" dirty="0" smtClean="0">
              <a:solidFill>
                <a:srgbClr val="0000FF"/>
              </a:solidFill>
            </a:endParaRPr>
          </a:p>
          <a:p>
            <a:pPr rtl="1"/>
            <a:endParaRPr lang="en-US" sz="2600" dirty="0">
              <a:solidFill>
                <a:srgbClr val="0000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533400"/>
            <a:ext cx="8915400" cy="381000"/>
          </a:xfrm>
        </p:spPr>
        <p:txBody>
          <a:bodyPr/>
          <a:lstStyle/>
          <a:p>
            <a:endParaRPr lang="en-US" sz="2000" dirty="0">
              <a:solidFill>
                <a:srgbClr val="0000FF"/>
              </a:solidFill>
            </a:endParaRPr>
          </a:p>
        </p:txBody>
      </p:sp>
      <p:sp>
        <p:nvSpPr>
          <p:cNvPr id="3" name="Content Placeholder 2"/>
          <p:cNvSpPr>
            <a:spLocks noGrp="1"/>
          </p:cNvSpPr>
          <p:nvPr>
            <p:ph idx="1"/>
          </p:nvPr>
        </p:nvSpPr>
        <p:spPr>
          <a:xfrm>
            <a:off x="457200" y="1447800"/>
            <a:ext cx="8915400" cy="4114799"/>
          </a:xfrm>
        </p:spPr>
        <p:txBody>
          <a:bodyPr/>
          <a:lstStyle/>
          <a:p>
            <a:pPr rtl="1"/>
            <a:r>
              <a:rPr lang="ar-SA" sz="2400" dirty="0" smtClean="0">
                <a:solidFill>
                  <a:srgbClr val="0000FF"/>
                </a:solidFill>
              </a:rPr>
              <a:t>ذوق المستهلك: </a:t>
            </a:r>
            <a:r>
              <a:rPr lang="ar-SA" sz="2400" dirty="0" smtClean="0"/>
              <a:t>تتباين </a:t>
            </a:r>
            <a:r>
              <a:rPr lang="ar-SA" sz="2400" dirty="0" err="1" smtClean="0"/>
              <a:t>تفضيلات</a:t>
            </a:r>
            <a:r>
              <a:rPr lang="ar-SA" sz="2400" dirty="0" smtClean="0"/>
              <a:t> الاستهلاك من مجتمع إلى لآخر تبعا للعادات والتقاليد الاستهلاكية، ومن فرد إلى فرد تبعا </a:t>
            </a:r>
            <a:r>
              <a:rPr lang="ar-SA" sz="2400" dirty="0" err="1" smtClean="0"/>
              <a:t>لميولاتهم</a:t>
            </a:r>
            <a:r>
              <a:rPr lang="ar-SA" sz="2400" dirty="0" smtClean="0"/>
              <a:t>، فيؤثر ذلك على نوعية الطلب. </a:t>
            </a:r>
          </a:p>
          <a:p>
            <a:pPr rtl="1"/>
            <a:endParaRPr lang="ar-SA" sz="2400" dirty="0" smtClean="0"/>
          </a:p>
          <a:p>
            <a:pPr rtl="1"/>
            <a:r>
              <a:rPr lang="ar-SA" sz="2400" dirty="0" smtClean="0">
                <a:solidFill>
                  <a:srgbClr val="0000FF"/>
                </a:solidFill>
              </a:rPr>
              <a:t>الأسعار المتوقعة: </a:t>
            </a:r>
            <a:r>
              <a:rPr lang="ar-SA" sz="2400" dirty="0" smtClean="0"/>
              <a:t>وهي الأسعار المرتقبة في المستقبل القريب سواء لذات للسلعة المطلوبة أو للسلع البديلة والمكملة. فحين يتوقع المستهلك ارتفاع الأسعار مستقبلا، يزيد كمية الطلب عليها الآن حتى يقتصد في ميزانية النفقة الاستهلاكية.  </a:t>
            </a:r>
          </a:p>
          <a:p>
            <a:pPr rtl="1"/>
            <a:r>
              <a:rPr lang="ar-SA" sz="2400" dirty="0" smtClean="0"/>
              <a:t> </a:t>
            </a:r>
          </a:p>
          <a:p>
            <a:pPr rtl="1"/>
            <a:r>
              <a:rPr lang="ar-SA" sz="2400" dirty="0" smtClean="0">
                <a:solidFill>
                  <a:srgbClr val="0000FF"/>
                </a:solidFill>
              </a:rPr>
              <a:t>عدد المستهلكين: </a:t>
            </a:r>
            <a:r>
              <a:rPr lang="ar-SA" sz="2400" dirty="0" smtClean="0"/>
              <a:t>تؤثر زيادة عدد السكان في حجم الطلب على السلع. فمثلا عندما ترتفع نسبة الزواج، يزيد حجم الطلب على شتى السلع السكنية، الصحية والاستهلاكية وغيرها.  </a:t>
            </a:r>
            <a:endParaRPr 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4000" dirty="0" smtClean="0">
                <a:solidFill>
                  <a:srgbClr val="0000FF"/>
                </a:solidFill>
              </a:rPr>
              <a:t>التغير في الكمية وفي خط الطلب</a:t>
            </a:r>
            <a:endParaRPr lang="en-US" sz="4000" dirty="0">
              <a:solidFill>
                <a:srgbClr val="0000FF"/>
              </a:solidFill>
            </a:endParaRPr>
          </a:p>
        </p:txBody>
      </p:sp>
      <p:sp>
        <p:nvSpPr>
          <p:cNvPr id="3" name="Content Placeholder 2"/>
          <p:cNvSpPr>
            <a:spLocks noGrp="1"/>
          </p:cNvSpPr>
          <p:nvPr>
            <p:ph idx="1"/>
          </p:nvPr>
        </p:nvSpPr>
        <p:spPr>
          <a:xfrm>
            <a:off x="495300" y="1600201"/>
            <a:ext cx="8915400" cy="4114800"/>
          </a:xfrm>
        </p:spPr>
        <p:txBody>
          <a:bodyPr/>
          <a:lstStyle/>
          <a:p>
            <a:pPr rtl="1"/>
            <a:r>
              <a:rPr lang="ar-SA" sz="2800" dirty="0" smtClean="0">
                <a:solidFill>
                  <a:srgbClr val="0000FF"/>
                </a:solidFill>
              </a:rPr>
              <a:t>التغير في الكمية: </a:t>
            </a:r>
            <a:r>
              <a:rPr lang="ar-SA" sz="2800" dirty="0" smtClean="0"/>
              <a:t>ينشأ نتيجة للتغير في سعر السلعة ذاتها، مع افتراض ثبات باقي العوامل المؤثرة في الكمية المطلوبة. ويسمى ب</a:t>
            </a:r>
            <a:r>
              <a:rPr lang="ar-SA" sz="2800" dirty="0" smtClean="0">
                <a:solidFill>
                  <a:srgbClr val="0000FF"/>
                </a:solidFill>
              </a:rPr>
              <a:t>الحركة الذاتية للطلب</a:t>
            </a:r>
            <a:r>
              <a:rPr lang="ar-SA" sz="2800" dirty="0" smtClean="0"/>
              <a:t>.  </a:t>
            </a:r>
          </a:p>
          <a:p>
            <a:pPr rtl="1"/>
            <a:endParaRPr lang="ar-SA" sz="2800" dirty="0" smtClean="0"/>
          </a:p>
          <a:p>
            <a:pPr rtl="1"/>
            <a:endParaRPr lang="ar-SA" sz="2800" dirty="0" smtClean="0"/>
          </a:p>
          <a:p>
            <a:pPr rtl="1"/>
            <a:r>
              <a:rPr lang="ar-SA" sz="2800" dirty="0" smtClean="0">
                <a:solidFill>
                  <a:srgbClr val="0000FF"/>
                </a:solidFill>
              </a:rPr>
              <a:t>التغير في الطلب</a:t>
            </a:r>
            <a:r>
              <a:rPr lang="ar-SA" sz="2800" dirty="0" smtClean="0"/>
              <a:t>: ينشأ عن التغير في أحد العوامل المحددة للطلب دون سعر السلعة، ويسمى ب</a:t>
            </a:r>
            <a:r>
              <a:rPr lang="ar-SA" sz="2800" dirty="0" smtClean="0">
                <a:solidFill>
                  <a:srgbClr val="0000FF"/>
                </a:solidFill>
              </a:rPr>
              <a:t>الحركة الانتقالية للطلب</a:t>
            </a:r>
            <a:r>
              <a:rPr lang="ar-SA" sz="2800" dirty="0" smtClean="0"/>
              <a:t>. </a:t>
            </a:r>
          </a:p>
          <a:p>
            <a:pPr rtl="1"/>
            <a:endParaRPr lang="ar-SA" sz="2400" dirty="0" smtClean="0"/>
          </a:p>
          <a:p>
            <a:pPr rtl="1"/>
            <a:endParaRPr lang="ar-SA" sz="2400" dirty="0" smtClean="0"/>
          </a:p>
          <a:p>
            <a:pPr rtl="1"/>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 Box 3"/>
          <p:cNvSpPr txBox="1">
            <a:spLocks noChangeArrowheads="1"/>
          </p:cNvSpPr>
          <p:nvPr/>
        </p:nvSpPr>
        <p:spPr bwMode="auto">
          <a:xfrm>
            <a:off x="6760502" y="3665539"/>
            <a:ext cx="785944" cy="682625"/>
          </a:xfrm>
          <a:prstGeom prst="rect">
            <a:avLst/>
          </a:prstGeom>
          <a:noFill/>
          <a:ln w="9525">
            <a:noFill/>
            <a:miter lim="800000"/>
            <a:headEnd/>
            <a:tailEnd/>
          </a:ln>
        </p:spPr>
        <p:txBody>
          <a:bodyPr/>
          <a:lstStyle/>
          <a:p>
            <a:pPr algn="ctr" rtl="1"/>
            <a:r>
              <a:rPr lang="en-US" altLang="zh-CN" sz="2400" dirty="0">
                <a:latin typeface="Times New Roman" pitchFamily="18" charset="0"/>
                <a:ea typeface="SimSun" pitchFamily="2" charset="-122"/>
              </a:rPr>
              <a:t>D</a:t>
            </a:r>
            <a:endParaRPr lang="en-US" sz="3600" dirty="0"/>
          </a:p>
        </p:txBody>
      </p:sp>
      <p:sp>
        <p:nvSpPr>
          <p:cNvPr id="10244" name="Text Box 4"/>
          <p:cNvSpPr txBox="1">
            <a:spLocks noChangeArrowheads="1"/>
          </p:cNvSpPr>
          <p:nvPr/>
        </p:nvSpPr>
        <p:spPr bwMode="auto">
          <a:xfrm>
            <a:off x="6148256" y="3021013"/>
            <a:ext cx="787665" cy="684212"/>
          </a:xfrm>
          <a:prstGeom prst="rect">
            <a:avLst/>
          </a:prstGeom>
          <a:noFill/>
          <a:ln w="9525">
            <a:noFill/>
            <a:miter lim="800000"/>
            <a:headEnd/>
            <a:tailEnd/>
          </a:ln>
        </p:spPr>
        <p:txBody>
          <a:bodyPr/>
          <a:lstStyle/>
          <a:p>
            <a:pPr algn="ctr" rtl="1"/>
            <a:r>
              <a:rPr lang="en-US" altLang="zh-CN" sz="2000" dirty="0" smtClean="0">
                <a:latin typeface="Times New Roman" pitchFamily="18" charset="0"/>
                <a:ea typeface="SimSun" pitchFamily="2" charset="-122"/>
              </a:rPr>
              <a:t>B</a:t>
            </a:r>
            <a:endParaRPr lang="en-US" sz="2000" dirty="0"/>
          </a:p>
        </p:txBody>
      </p:sp>
      <p:sp>
        <p:nvSpPr>
          <p:cNvPr id="10245" name="Text Box 5"/>
          <p:cNvSpPr txBox="1">
            <a:spLocks noChangeArrowheads="1"/>
          </p:cNvSpPr>
          <p:nvPr/>
        </p:nvSpPr>
        <p:spPr bwMode="auto">
          <a:xfrm>
            <a:off x="4953000" y="2057400"/>
            <a:ext cx="524140" cy="515936"/>
          </a:xfrm>
          <a:prstGeom prst="rect">
            <a:avLst/>
          </a:prstGeom>
          <a:noFill/>
          <a:ln w="9525">
            <a:noFill/>
            <a:miter lim="800000"/>
            <a:headEnd/>
            <a:tailEnd/>
          </a:ln>
        </p:spPr>
        <p:txBody>
          <a:bodyPr/>
          <a:lstStyle/>
          <a:p>
            <a:pPr algn="ctr" rtl="1"/>
            <a:r>
              <a:rPr lang="en-US" altLang="zh-CN" sz="2000" dirty="0">
                <a:latin typeface="Times New Roman" pitchFamily="18" charset="0"/>
                <a:ea typeface="SimSun" pitchFamily="2" charset="-122"/>
              </a:rPr>
              <a:t>A</a:t>
            </a:r>
            <a:endParaRPr lang="en-US" sz="2000" dirty="0"/>
          </a:p>
        </p:txBody>
      </p:sp>
      <p:sp>
        <p:nvSpPr>
          <p:cNvPr id="10246" name="Text Box 6"/>
          <p:cNvSpPr txBox="1">
            <a:spLocks noChangeArrowheads="1"/>
          </p:cNvSpPr>
          <p:nvPr/>
        </p:nvSpPr>
        <p:spPr bwMode="auto">
          <a:xfrm>
            <a:off x="2057400" y="2286000"/>
            <a:ext cx="677598" cy="452438"/>
          </a:xfrm>
          <a:prstGeom prst="rect">
            <a:avLst/>
          </a:prstGeom>
          <a:noFill/>
          <a:ln w="19050">
            <a:noFill/>
            <a:miter lim="800000"/>
            <a:headEnd/>
            <a:tailEnd/>
          </a:ln>
        </p:spPr>
        <p:txBody>
          <a:bodyPr/>
          <a:lstStyle/>
          <a:p>
            <a:pPr algn="r" rtl="1"/>
            <a:r>
              <a:rPr lang="en-US" altLang="zh-CN" sz="2400" dirty="0">
                <a:latin typeface="Times New Roman" pitchFamily="18" charset="0"/>
                <a:ea typeface="SimSun" pitchFamily="2" charset="-122"/>
              </a:rPr>
              <a:t> </a:t>
            </a:r>
            <a:r>
              <a:rPr lang="en-US" altLang="zh-CN" dirty="0" smtClean="0">
                <a:latin typeface="Times New Roman" pitchFamily="18" charset="0"/>
                <a:ea typeface="SimSun" pitchFamily="2" charset="-122"/>
              </a:rPr>
              <a:t>8</a:t>
            </a:r>
            <a:endParaRPr lang="en-US" altLang="zh-CN" dirty="0">
              <a:latin typeface="Times New Roman" pitchFamily="18" charset="0"/>
              <a:ea typeface="SimSun" pitchFamily="2" charset="-122"/>
            </a:endParaRPr>
          </a:p>
          <a:p>
            <a:pPr algn="r" rtl="1"/>
            <a:endParaRPr lang="ar-BH" altLang="zh-CN" sz="2400" b="1" dirty="0">
              <a:latin typeface="Times New Roman" pitchFamily="18" charset="0"/>
              <a:ea typeface="SimSun" pitchFamily="2" charset="-122"/>
            </a:endParaRPr>
          </a:p>
          <a:p>
            <a:pPr algn="r" rtl="1"/>
            <a:endParaRPr lang="ar-BH" altLang="zh-CN" sz="2400" b="1" dirty="0">
              <a:latin typeface="Times New Roman" pitchFamily="18" charset="0"/>
              <a:ea typeface="SimSun" pitchFamily="2" charset="-122"/>
            </a:endParaRPr>
          </a:p>
          <a:p>
            <a:pPr algn="r" rtl="1"/>
            <a:endParaRPr lang="ar-BH" altLang="zh-CN" sz="2400" b="1" dirty="0">
              <a:latin typeface="Times New Roman" pitchFamily="18" charset="0"/>
              <a:ea typeface="SimSun" pitchFamily="2" charset="-122"/>
            </a:endParaRPr>
          </a:p>
          <a:p>
            <a:pPr algn="r" rtl="1"/>
            <a:endParaRPr lang="en-US" sz="3600" dirty="0"/>
          </a:p>
        </p:txBody>
      </p:sp>
      <p:sp>
        <p:nvSpPr>
          <p:cNvPr id="10247" name="Line 7"/>
          <p:cNvSpPr>
            <a:spLocks noChangeShapeType="1"/>
          </p:cNvSpPr>
          <p:nvPr/>
        </p:nvSpPr>
        <p:spPr bwMode="auto">
          <a:xfrm>
            <a:off x="2823898" y="935039"/>
            <a:ext cx="0" cy="3868737"/>
          </a:xfrm>
          <a:prstGeom prst="line">
            <a:avLst/>
          </a:prstGeom>
          <a:noFill/>
          <a:ln w="19050">
            <a:solidFill>
              <a:srgbClr val="000000"/>
            </a:solidFill>
            <a:round/>
            <a:headEnd type="triangle"/>
            <a:tailEnd/>
          </a:ln>
        </p:spPr>
        <p:txBody>
          <a:bodyPr/>
          <a:lstStyle/>
          <a:p>
            <a:endParaRPr lang="ar-SA"/>
          </a:p>
        </p:txBody>
      </p:sp>
      <p:sp>
        <p:nvSpPr>
          <p:cNvPr id="10248" name="Line 8"/>
          <p:cNvSpPr>
            <a:spLocks noChangeShapeType="1"/>
          </p:cNvSpPr>
          <p:nvPr/>
        </p:nvSpPr>
        <p:spPr bwMode="auto">
          <a:xfrm>
            <a:off x="2823898" y="4803775"/>
            <a:ext cx="4920325" cy="0"/>
          </a:xfrm>
          <a:prstGeom prst="line">
            <a:avLst/>
          </a:prstGeom>
          <a:noFill/>
          <a:ln w="19050">
            <a:solidFill>
              <a:srgbClr val="000000"/>
            </a:solidFill>
            <a:round/>
            <a:headEnd/>
            <a:tailEnd type="triangle"/>
          </a:ln>
          <a:effectLst/>
        </p:spPr>
        <p:txBody>
          <a:bodyPr/>
          <a:lstStyle/>
          <a:p>
            <a:endParaRPr lang="ar-SA"/>
          </a:p>
        </p:txBody>
      </p:sp>
      <p:sp>
        <p:nvSpPr>
          <p:cNvPr id="10249" name="Text Box 9"/>
          <p:cNvSpPr txBox="1">
            <a:spLocks noChangeArrowheads="1"/>
          </p:cNvSpPr>
          <p:nvPr/>
        </p:nvSpPr>
        <p:spPr bwMode="auto">
          <a:xfrm>
            <a:off x="7162800" y="4800600"/>
            <a:ext cx="787665" cy="682625"/>
          </a:xfrm>
          <a:prstGeom prst="rect">
            <a:avLst/>
          </a:prstGeom>
          <a:noFill/>
          <a:ln w="9525">
            <a:noFill/>
            <a:miter lim="800000"/>
            <a:headEnd/>
            <a:tailEnd/>
          </a:ln>
        </p:spPr>
        <p:txBody>
          <a:bodyPr/>
          <a:lstStyle/>
          <a:p>
            <a:pPr algn="ctr" rtl="1"/>
            <a:r>
              <a:rPr lang="en-US" altLang="zh-CN" sz="2400" dirty="0" smtClean="0">
                <a:latin typeface="Times New Roman" pitchFamily="18" charset="0"/>
                <a:ea typeface="SimSun" pitchFamily="2" charset="-122"/>
              </a:rPr>
              <a:t>X</a:t>
            </a:r>
            <a:endParaRPr lang="en-US" sz="3600" dirty="0"/>
          </a:p>
        </p:txBody>
      </p:sp>
      <p:sp>
        <p:nvSpPr>
          <p:cNvPr id="10250" name="Line 10"/>
          <p:cNvSpPr>
            <a:spLocks noChangeShapeType="1"/>
          </p:cNvSpPr>
          <p:nvPr/>
        </p:nvSpPr>
        <p:spPr bwMode="auto">
          <a:xfrm>
            <a:off x="3217731" y="1123950"/>
            <a:ext cx="3738827" cy="2730500"/>
          </a:xfrm>
          <a:prstGeom prst="line">
            <a:avLst/>
          </a:prstGeom>
          <a:noFill/>
          <a:ln w="9525">
            <a:solidFill>
              <a:srgbClr val="000000"/>
            </a:solidFill>
            <a:round/>
            <a:headEnd/>
            <a:tailEnd/>
          </a:ln>
        </p:spPr>
        <p:txBody>
          <a:bodyPr/>
          <a:lstStyle/>
          <a:p>
            <a:endParaRPr lang="ar-SA" sz="1600" dirty="0"/>
          </a:p>
        </p:txBody>
      </p:sp>
      <p:sp>
        <p:nvSpPr>
          <p:cNvPr id="10251" name="Line 11"/>
          <p:cNvSpPr>
            <a:spLocks noChangeShapeType="1"/>
          </p:cNvSpPr>
          <p:nvPr/>
        </p:nvSpPr>
        <p:spPr bwMode="auto">
          <a:xfrm>
            <a:off x="2823898" y="2590800"/>
            <a:ext cx="2357702" cy="0"/>
          </a:xfrm>
          <a:prstGeom prst="line">
            <a:avLst/>
          </a:prstGeom>
          <a:noFill/>
          <a:ln w="9525">
            <a:solidFill>
              <a:srgbClr val="000000"/>
            </a:solidFill>
            <a:prstDash val="dashDot"/>
            <a:round/>
            <a:headEnd/>
            <a:tailEnd/>
          </a:ln>
        </p:spPr>
        <p:txBody>
          <a:bodyPr/>
          <a:lstStyle/>
          <a:p>
            <a:endParaRPr lang="ar-SA"/>
          </a:p>
        </p:txBody>
      </p:sp>
      <p:sp>
        <p:nvSpPr>
          <p:cNvPr id="10252" name="Line 12"/>
          <p:cNvSpPr>
            <a:spLocks noChangeShapeType="1"/>
          </p:cNvSpPr>
          <p:nvPr/>
        </p:nvSpPr>
        <p:spPr bwMode="auto">
          <a:xfrm>
            <a:off x="5181600" y="2590799"/>
            <a:ext cx="0" cy="2212975"/>
          </a:xfrm>
          <a:prstGeom prst="line">
            <a:avLst/>
          </a:prstGeom>
          <a:noFill/>
          <a:ln w="9525">
            <a:solidFill>
              <a:srgbClr val="000000"/>
            </a:solidFill>
            <a:prstDash val="dashDot"/>
            <a:round/>
            <a:headEnd/>
            <a:tailEnd/>
          </a:ln>
        </p:spPr>
        <p:txBody>
          <a:bodyPr/>
          <a:lstStyle/>
          <a:p>
            <a:endParaRPr lang="ar-SA"/>
          </a:p>
        </p:txBody>
      </p:sp>
      <p:sp>
        <p:nvSpPr>
          <p:cNvPr id="10253" name="Line 13"/>
          <p:cNvSpPr>
            <a:spLocks noChangeShapeType="1"/>
          </p:cNvSpPr>
          <p:nvPr/>
        </p:nvSpPr>
        <p:spPr bwMode="auto">
          <a:xfrm>
            <a:off x="2823898" y="3438525"/>
            <a:ext cx="3542771" cy="0"/>
          </a:xfrm>
          <a:prstGeom prst="line">
            <a:avLst/>
          </a:prstGeom>
          <a:noFill/>
          <a:ln w="9525">
            <a:solidFill>
              <a:srgbClr val="000000"/>
            </a:solidFill>
            <a:prstDash val="dashDot"/>
            <a:round/>
            <a:headEnd/>
            <a:tailEnd/>
          </a:ln>
        </p:spPr>
        <p:txBody>
          <a:bodyPr/>
          <a:lstStyle/>
          <a:p>
            <a:endParaRPr lang="ar-SA"/>
          </a:p>
        </p:txBody>
      </p:sp>
      <p:sp>
        <p:nvSpPr>
          <p:cNvPr id="10254" name="Line 14"/>
          <p:cNvSpPr>
            <a:spLocks noChangeShapeType="1"/>
          </p:cNvSpPr>
          <p:nvPr/>
        </p:nvSpPr>
        <p:spPr bwMode="auto">
          <a:xfrm>
            <a:off x="6366669" y="3438525"/>
            <a:ext cx="0" cy="1365250"/>
          </a:xfrm>
          <a:prstGeom prst="line">
            <a:avLst/>
          </a:prstGeom>
          <a:noFill/>
          <a:ln w="9525">
            <a:solidFill>
              <a:srgbClr val="000000"/>
            </a:solidFill>
            <a:prstDash val="dashDot"/>
            <a:round/>
            <a:headEnd/>
            <a:tailEnd/>
          </a:ln>
        </p:spPr>
        <p:txBody>
          <a:bodyPr/>
          <a:lstStyle/>
          <a:p>
            <a:endParaRPr lang="ar-SA"/>
          </a:p>
        </p:txBody>
      </p:sp>
      <p:sp>
        <p:nvSpPr>
          <p:cNvPr id="10255" name="Text Box 15"/>
          <p:cNvSpPr txBox="1">
            <a:spLocks noChangeArrowheads="1"/>
          </p:cNvSpPr>
          <p:nvPr/>
        </p:nvSpPr>
        <p:spPr bwMode="auto">
          <a:xfrm>
            <a:off x="685800" y="5257800"/>
            <a:ext cx="8659152" cy="533400"/>
          </a:xfrm>
          <a:prstGeom prst="rect">
            <a:avLst/>
          </a:prstGeom>
          <a:noFill/>
          <a:ln w="28575">
            <a:noFill/>
            <a:miter lim="800000"/>
            <a:headEnd/>
            <a:tailEnd/>
          </a:ln>
        </p:spPr>
        <p:txBody>
          <a:bodyPr/>
          <a:lstStyle/>
          <a:p>
            <a:pPr algn="ctr" rtl="1"/>
            <a:r>
              <a:rPr lang="ar-SA" altLang="zh-CN" sz="2400" dirty="0" smtClean="0">
                <a:solidFill>
                  <a:srgbClr val="000000"/>
                </a:solidFill>
                <a:latin typeface="Times New Roman" pitchFamily="18" charset="0"/>
                <a:ea typeface="SimSun" pitchFamily="2" charset="-122"/>
                <a:cs typeface="Times New Roman" pitchFamily="18" charset="0"/>
              </a:rPr>
              <a:t>الحركة الذاتية للطلب </a:t>
            </a:r>
            <a:endParaRPr lang="en-US" sz="3600" dirty="0">
              <a:ea typeface="SimSun" pitchFamily="2" charset="-122"/>
              <a:cs typeface="Times New Roman" pitchFamily="18" charset="0"/>
            </a:endParaRPr>
          </a:p>
        </p:txBody>
      </p:sp>
      <p:sp>
        <p:nvSpPr>
          <p:cNvPr id="10256" name="Text Box 16"/>
          <p:cNvSpPr txBox="1">
            <a:spLocks noChangeArrowheads="1"/>
          </p:cNvSpPr>
          <p:nvPr/>
        </p:nvSpPr>
        <p:spPr bwMode="auto">
          <a:xfrm>
            <a:off x="1981200" y="685800"/>
            <a:ext cx="785944" cy="682625"/>
          </a:xfrm>
          <a:prstGeom prst="rect">
            <a:avLst/>
          </a:prstGeom>
          <a:noFill/>
          <a:ln w="9525">
            <a:noFill/>
            <a:miter lim="800000"/>
            <a:headEnd/>
            <a:tailEnd/>
          </a:ln>
        </p:spPr>
        <p:txBody>
          <a:bodyPr/>
          <a:lstStyle/>
          <a:p>
            <a:pPr algn="ctr" rtl="1"/>
            <a:r>
              <a:rPr lang="en-US" altLang="zh-CN" sz="2000" dirty="0">
                <a:latin typeface="Times New Roman" pitchFamily="18" charset="0"/>
                <a:ea typeface="SimSun" pitchFamily="2" charset="-122"/>
              </a:rPr>
              <a:t>P</a:t>
            </a:r>
            <a:endParaRPr lang="en-US" sz="2000" dirty="0"/>
          </a:p>
        </p:txBody>
      </p:sp>
      <p:sp>
        <p:nvSpPr>
          <p:cNvPr id="10257" name="Text Box 17"/>
          <p:cNvSpPr txBox="1">
            <a:spLocks noChangeArrowheads="1"/>
          </p:cNvSpPr>
          <p:nvPr/>
        </p:nvSpPr>
        <p:spPr bwMode="auto">
          <a:xfrm>
            <a:off x="2067190" y="3144839"/>
            <a:ext cx="858177" cy="574675"/>
          </a:xfrm>
          <a:prstGeom prst="rect">
            <a:avLst/>
          </a:prstGeom>
          <a:noFill/>
          <a:ln w="19050">
            <a:noFill/>
            <a:miter lim="800000"/>
            <a:headEnd/>
            <a:tailEnd/>
          </a:ln>
        </p:spPr>
        <p:txBody>
          <a:bodyPr/>
          <a:lstStyle/>
          <a:p>
            <a:pPr algn="ctr" rtl="1"/>
            <a:r>
              <a:rPr lang="en-US" altLang="zh-CN" sz="3200" dirty="0">
                <a:latin typeface="Times New Roman" pitchFamily="18" charset="0"/>
                <a:ea typeface="SimSun" pitchFamily="2" charset="-122"/>
              </a:rPr>
              <a:t> </a:t>
            </a:r>
            <a:r>
              <a:rPr lang="en-US" altLang="zh-CN" dirty="0">
                <a:ea typeface="SimSun" pitchFamily="2" charset="-122"/>
              </a:rPr>
              <a:t>5</a:t>
            </a:r>
            <a:endParaRPr lang="en-US" dirty="0"/>
          </a:p>
        </p:txBody>
      </p:sp>
      <p:sp>
        <p:nvSpPr>
          <p:cNvPr id="10258" name="Text Box 18"/>
          <p:cNvSpPr txBox="1">
            <a:spLocks noChangeArrowheads="1"/>
          </p:cNvSpPr>
          <p:nvPr/>
        </p:nvSpPr>
        <p:spPr bwMode="auto">
          <a:xfrm>
            <a:off x="5885127" y="4652963"/>
            <a:ext cx="858177" cy="576262"/>
          </a:xfrm>
          <a:prstGeom prst="rect">
            <a:avLst/>
          </a:prstGeom>
          <a:noFill/>
          <a:ln w="9525">
            <a:noFill/>
            <a:miter lim="800000"/>
            <a:headEnd/>
            <a:tailEnd/>
          </a:ln>
        </p:spPr>
        <p:txBody>
          <a:bodyPr/>
          <a:lstStyle/>
          <a:p>
            <a:pPr algn="ctr" rtl="1"/>
            <a:r>
              <a:rPr lang="en-US" altLang="zh-CN" sz="3200" dirty="0">
                <a:latin typeface="Times New Roman" pitchFamily="18" charset="0"/>
                <a:ea typeface="SimSun" pitchFamily="2" charset="-122"/>
              </a:rPr>
              <a:t> </a:t>
            </a:r>
            <a:r>
              <a:rPr lang="en-US" altLang="zh-CN" dirty="0">
                <a:ea typeface="SimSun" pitchFamily="2" charset="-122"/>
              </a:rPr>
              <a:t>12</a:t>
            </a:r>
            <a:endParaRPr lang="en-US" dirty="0"/>
          </a:p>
        </p:txBody>
      </p:sp>
      <p:sp>
        <p:nvSpPr>
          <p:cNvPr id="10259" name="Text Box 19"/>
          <p:cNvSpPr txBox="1">
            <a:spLocks noChangeArrowheads="1"/>
          </p:cNvSpPr>
          <p:nvPr/>
        </p:nvSpPr>
        <p:spPr bwMode="auto">
          <a:xfrm>
            <a:off x="4800600" y="4648200"/>
            <a:ext cx="601927" cy="576262"/>
          </a:xfrm>
          <a:prstGeom prst="rect">
            <a:avLst/>
          </a:prstGeom>
          <a:noFill/>
          <a:ln w="9525">
            <a:noFill/>
            <a:miter lim="800000"/>
            <a:headEnd/>
            <a:tailEnd/>
          </a:ln>
        </p:spPr>
        <p:txBody>
          <a:bodyPr/>
          <a:lstStyle/>
          <a:p>
            <a:pPr algn="ctr" rtl="1"/>
            <a:r>
              <a:rPr lang="en-US" altLang="zh-CN" sz="3200" dirty="0">
                <a:latin typeface="Times New Roman" pitchFamily="18" charset="0"/>
                <a:ea typeface="SimSun" pitchFamily="2" charset="-122"/>
              </a:rPr>
              <a:t> </a:t>
            </a:r>
            <a:r>
              <a:rPr lang="en-US" altLang="zh-CN" dirty="0" smtClean="0">
                <a:ea typeface="SimSun" pitchFamily="2" charset="-122"/>
              </a:rPr>
              <a:t>8</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 Box 3"/>
          <p:cNvSpPr txBox="1">
            <a:spLocks noChangeArrowheads="1"/>
          </p:cNvSpPr>
          <p:nvPr/>
        </p:nvSpPr>
        <p:spPr bwMode="auto">
          <a:xfrm>
            <a:off x="6705600" y="4038600"/>
            <a:ext cx="785945" cy="484187"/>
          </a:xfrm>
          <a:prstGeom prst="rect">
            <a:avLst/>
          </a:prstGeom>
          <a:noFill/>
          <a:ln w="19050">
            <a:noFill/>
            <a:miter lim="800000"/>
            <a:headEnd/>
            <a:tailEnd/>
          </a:ln>
        </p:spPr>
        <p:txBody>
          <a:bodyPr/>
          <a:lstStyle/>
          <a:p>
            <a:pPr algn="ctr" rtl="1"/>
            <a:r>
              <a:rPr lang="en-US" altLang="zh-CN" sz="2400" dirty="0">
                <a:latin typeface="Times New Roman" pitchFamily="18" charset="0"/>
                <a:ea typeface="SimSun" pitchFamily="2" charset="-122"/>
              </a:rPr>
              <a:t>D</a:t>
            </a:r>
            <a:r>
              <a:rPr lang="en-US" altLang="zh-CN" sz="2400" baseline="-25000" dirty="0">
                <a:latin typeface="Times New Roman" pitchFamily="18" charset="0"/>
                <a:ea typeface="SimSun" pitchFamily="2" charset="-122"/>
              </a:rPr>
              <a:t>1</a:t>
            </a:r>
            <a:endParaRPr lang="en-US" sz="3600" dirty="0"/>
          </a:p>
        </p:txBody>
      </p:sp>
      <p:sp>
        <p:nvSpPr>
          <p:cNvPr id="18436" name="Text Box 4"/>
          <p:cNvSpPr txBox="1">
            <a:spLocks noChangeArrowheads="1"/>
          </p:cNvSpPr>
          <p:nvPr/>
        </p:nvSpPr>
        <p:spPr bwMode="auto">
          <a:xfrm>
            <a:off x="1981200" y="1524000"/>
            <a:ext cx="533798" cy="534989"/>
          </a:xfrm>
          <a:prstGeom prst="rect">
            <a:avLst/>
          </a:prstGeom>
          <a:noFill/>
          <a:ln w="9525">
            <a:noFill/>
            <a:miter lim="800000"/>
            <a:headEnd/>
            <a:tailEnd/>
          </a:ln>
        </p:spPr>
        <p:txBody>
          <a:bodyPr/>
          <a:lstStyle/>
          <a:p>
            <a:pPr algn="r" rtl="1"/>
            <a:r>
              <a:rPr lang="en-US" altLang="zh-CN" sz="1200" dirty="0">
                <a:latin typeface="Times New Roman" pitchFamily="18" charset="0"/>
                <a:ea typeface="SimSun" pitchFamily="2" charset="-122"/>
              </a:rPr>
              <a:t> </a:t>
            </a:r>
            <a:r>
              <a:rPr lang="en-US" altLang="zh-CN" sz="2400" dirty="0">
                <a:latin typeface="Times New Roman" pitchFamily="18" charset="0"/>
                <a:ea typeface="SimSun" pitchFamily="2" charset="-122"/>
              </a:rPr>
              <a:t>10</a:t>
            </a:r>
            <a:endParaRPr lang="en-US" dirty="0"/>
          </a:p>
        </p:txBody>
      </p:sp>
      <p:sp>
        <p:nvSpPr>
          <p:cNvPr id="18437" name="Line 5"/>
          <p:cNvSpPr>
            <a:spLocks noChangeShapeType="1"/>
          </p:cNvSpPr>
          <p:nvPr/>
        </p:nvSpPr>
        <p:spPr bwMode="auto">
          <a:xfrm>
            <a:off x="2667397" y="762000"/>
            <a:ext cx="0" cy="3868737"/>
          </a:xfrm>
          <a:prstGeom prst="line">
            <a:avLst/>
          </a:prstGeom>
          <a:noFill/>
          <a:ln w="19050">
            <a:solidFill>
              <a:srgbClr val="000000"/>
            </a:solidFill>
            <a:round/>
            <a:headEnd type="triangle"/>
            <a:tailEnd/>
          </a:ln>
        </p:spPr>
        <p:txBody>
          <a:bodyPr/>
          <a:lstStyle/>
          <a:p>
            <a:endParaRPr lang="ar-SA"/>
          </a:p>
        </p:txBody>
      </p:sp>
      <p:sp>
        <p:nvSpPr>
          <p:cNvPr id="18438" name="Line 6"/>
          <p:cNvSpPr>
            <a:spLocks noChangeShapeType="1"/>
          </p:cNvSpPr>
          <p:nvPr/>
        </p:nvSpPr>
        <p:spPr bwMode="auto">
          <a:xfrm>
            <a:off x="2667398" y="4648200"/>
            <a:ext cx="4920323" cy="0"/>
          </a:xfrm>
          <a:prstGeom prst="line">
            <a:avLst/>
          </a:prstGeom>
          <a:noFill/>
          <a:ln w="19050">
            <a:solidFill>
              <a:srgbClr val="000000"/>
            </a:solidFill>
            <a:round/>
            <a:headEnd/>
            <a:tailEnd type="triangle"/>
          </a:ln>
          <a:effectLst/>
        </p:spPr>
        <p:txBody>
          <a:bodyPr/>
          <a:lstStyle/>
          <a:p>
            <a:endParaRPr lang="ar-SA"/>
          </a:p>
        </p:txBody>
      </p:sp>
      <p:sp>
        <p:nvSpPr>
          <p:cNvPr id="18439" name="Text Box 7"/>
          <p:cNvSpPr txBox="1">
            <a:spLocks noChangeArrowheads="1"/>
          </p:cNvSpPr>
          <p:nvPr/>
        </p:nvSpPr>
        <p:spPr bwMode="auto">
          <a:xfrm>
            <a:off x="7391400" y="4724400"/>
            <a:ext cx="787665" cy="449263"/>
          </a:xfrm>
          <a:prstGeom prst="rect">
            <a:avLst/>
          </a:prstGeom>
          <a:noFill/>
          <a:ln w="9525">
            <a:noFill/>
            <a:miter lim="800000"/>
            <a:headEnd/>
            <a:tailEnd/>
          </a:ln>
        </p:spPr>
        <p:txBody>
          <a:bodyPr/>
          <a:lstStyle/>
          <a:p>
            <a:pPr algn="ctr" rtl="1"/>
            <a:r>
              <a:rPr lang="en-US" altLang="zh-CN" sz="2400" dirty="0" smtClean="0">
                <a:latin typeface="Times New Roman" pitchFamily="18" charset="0"/>
                <a:ea typeface="SimSun" pitchFamily="2" charset="-122"/>
              </a:rPr>
              <a:t>X</a:t>
            </a:r>
            <a:endParaRPr lang="en-US" sz="3600" dirty="0"/>
          </a:p>
        </p:txBody>
      </p:sp>
      <p:sp>
        <p:nvSpPr>
          <p:cNvPr id="18440" name="Line 8"/>
          <p:cNvSpPr>
            <a:spLocks noChangeShapeType="1"/>
          </p:cNvSpPr>
          <p:nvPr/>
        </p:nvSpPr>
        <p:spPr bwMode="auto">
          <a:xfrm>
            <a:off x="3048000" y="1600200"/>
            <a:ext cx="3738827" cy="2730500"/>
          </a:xfrm>
          <a:prstGeom prst="line">
            <a:avLst/>
          </a:prstGeom>
          <a:noFill/>
          <a:ln w="12700">
            <a:solidFill>
              <a:srgbClr val="000000"/>
            </a:solidFill>
            <a:round/>
            <a:headEnd/>
            <a:tailEnd/>
          </a:ln>
        </p:spPr>
        <p:txBody>
          <a:bodyPr/>
          <a:lstStyle/>
          <a:p>
            <a:endParaRPr lang="ar-SA"/>
          </a:p>
        </p:txBody>
      </p:sp>
      <p:sp>
        <p:nvSpPr>
          <p:cNvPr id="18441" name="Line 9"/>
          <p:cNvSpPr>
            <a:spLocks noChangeShapeType="1"/>
          </p:cNvSpPr>
          <p:nvPr/>
        </p:nvSpPr>
        <p:spPr bwMode="auto">
          <a:xfrm flipV="1">
            <a:off x="2667000" y="1828798"/>
            <a:ext cx="1980802" cy="1"/>
          </a:xfrm>
          <a:prstGeom prst="line">
            <a:avLst/>
          </a:prstGeom>
          <a:noFill/>
          <a:ln w="15875">
            <a:solidFill>
              <a:srgbClr val="000000"/>
            </a:solidFill>
            <a:prstDash val="dashDot"/>
            <a:round/>
            <a:headEnd/>
            <a:tailEnd/>
          </a:ln>
        </p:spPr>
        <p:txBody>
          <a:bodyPr/>
          <a:lstStyle/>
          <a:p>
            <a:endParaRPr lang="ar-SA"/>
          </a:p>
        </p:txBody>
      </p:sp>
      <p:sp>
        <p:nvSpPr>
          <p:cNvPr id="18442" name="Line 10"/>
          <p:cNvSpPr>
            <a:spLocks noChangeShapeType="1"/>
          </p:cNvSpPr>
          <p:nvPr/>
        </p:nvSpPr>
        <p:spPr bwMode="auto">
          <a:xfrm>
            <a:off x="3352800" y="1844675"/>
            <a:ext cx="0" cy="2803525"/>
          </a:xfrm>
          <a:prstGeom prst="line">
            <a:avLst/>
          </a:prstGeom>
          <a:noFill/>
          <a:ln w="15875">
            <a:solidFill>
              <a:srgbClr val="000000"/>
            </a:solidFill>
            <a:prstDash val="dashDot"/>
            <a:round/>
            <a:headEnd/>
            <a:tailEnd/>
          </a:ln>
        </p:spPr>
        <p:txBody>
          <a:bodyPr/>
          <a:lstStyle/>
          <a:p>
            <a:endParaRPr lang="ar-SA"/>
          </a:p>
        </p:txBody>
      </p:sp>
      <p:sp>
        <p:nvSpPr>
          <p:cNvPr id="18443" name="Text Box 11"/>
          <p:cNvSpPr txBox="1">
            <a:spLocks noChangeArrowheads="1"/>
          </p:cNvSpPr>
          <p:nvPr/>
        </p:nvSpPr>
        <p:spPr bwMode="auto">
          <a:xfrm>
            <a:off x="990600" y="5105400"/>
            <a:ext cx="8659151" cy="838200"/>
          </a:xfrm>
          <a:prstGeom prst="rect">
            <a:avLst/>
          </a:prstGeom>
          <a:noFill/>
          <a:ln w="28575">
            <a:noFill/>
            <a:miter lim="800000"/>
            <a:headEnd/>
            <a:tailEnd/>
          </a:ln>
        </p:spPr>
        <p:txBody>
          <a:bodyPr/>
          <a:lstStyle/>
          <a:p>
            <a:pPr algn="ctr" rtl="1"/>
            <a:r>
              <a:rPr lang="ar-SA" altLang="zh-CN" sz="2400" dirty="0" smtClean="0">
                <a:solidFill>
                  <a:srgbClr val="000000"/>
                </a:solidFill>
                <a:latin typeface="Times New Roman" pitchFamily="18" charset="0"/>
                <a:ea typeface="SimSun" pitchFamily="2" charset="-122"/>
                <a:cs typeface="Times New Roman" pitchFamily="18" charset="0"/>
              </a:rPr>
              <a:t>الحركة الانتقالية للطلب</a:t>
            </a:r>
          </a:p>
          <a:p>
            <a:pPr algn="ctr" rtl="1"/>
            <a:r>
              <a:rPr lang="ar-SA" altLang="zh-CN" sz="2400" dirty="0" smtClean="0">
                <a:solidFill>
                  <a:srgbClr val="000000"/>
                </a:solidFill>
                <a:latin typeface="Times New Roman" pitchFamily="18" charset="0"/>
                <a:ea typeface="SimSun" pitchFamily="2" charset="-122"/>
                <a:cs typeface="Times New Roman" pitchFamily="18" charset="0"/>
              </a:rPr>
              <a:t>مثلا ينتقل خط الطلب إلى اليمين (بعد </a:t>
            </a:r>
            <a:r>
              <a:rPr lang="ar-SA" altLang="zh-CN" sz="2400" dirty="0">
                <a:solidFill>
                  <a:srgbClr val="000000"/>
                </a:solidFill>
                <a:latin typeface="Times New Roman" pitchFamily="18" charset="0"/>
                <a:ea typeface="SimSun" pitchFamily="2" charset="-122"/>
                <a:cs typeface="Times New Roman" pitchFamily="18" charset="0"/>
              </a:rPr>
              <a:t>زيادة </a:t>
            </a:r>
            <a:r>
              <a:rPr lang="ar-SA" altLang="zh-CN" sz="2400" dirty="0" smtClean="0">
                <a:solidFill>
                  <a:srgbClr val="000000"/>
                </a:solidFill>
                <a:latin typeface="Times New Roman" pitchFamily="18" charset="0"/>
                <a:ea typeface="SimSun" pitchFamily="2" charset="-122"/>
                <a:cs typeface="Times New Roman" pitchFamily="18" charset="0"/>
              </a:rPr>
              <a:t>الدخل مثلا)</a:t>
            </a:r>
            <a:endParaRPr lang="en-US" sz="3600" dirty="0">
              <a:ea typeface="SimSun" pitchFamily="2" charset="-122"/>
            </a:endParaRPr>
          </a:p>
        </p:txBody>
      </p:sp>
      <p:sp>
        <p:nvSpPr>
          <p:cNvPr id="18444" name="Text Box 12"/>
          <p:cNvSpPr txBox="1">
            <a:spLocks noChangeArrowheads="1"/>
          </p:cNvSpPr>
          <p:nvPr/>
        </p:nvSpPr>
        <p:spPr bwMode="auto">
          <a:xfrm>
            <a:off x="1676400" y="533400"/>
            <a:ext cx="685800" cy="682625"/>
          </a:xfrm>
          <a:prstGeom prst="rect">
            <a:avLst/>
          </a:prstGeom>
          <a:noFill/>
          <a:ln w="9525">
            <a:noFill/>
            <a:miter lim="800000"/>
            <a:headEnd/>
            <a:tailEnd/>
          </a:ln>
        </p:spPr>
        <p:txBody>
          <a:bodyPr/>
          <a:lstStyle/>
          <a:p>
            <a:pPr algn="ctr" rtl="1"/>
            <a:r>
              <a:rPr lang="en-US" altLang="zh-CN" sz="2400" dirty="0">
                <a:latin typeface="Times New Roman" pitchFamily="18" charset="0"/>
                <a:ea typeface="SimSun" pitchFamily="2" charset="-122"/>
              </a:rPr>
              <a:t>P</a:t>
            </a:r>
            <a:endParaRPr lang="en-US" sz="3600" dirty="0"/>
          </a:p>
        </p:txBody>
      </p:sp>
      <p:sp>
        <p:nvSpPr>
          <p:cNvPr id="18445" name="Line 13"/>
          <p:cNvSpPr>
            <a:spLocks noChangeShapeType="1"/>
          </p:cNvSpPr>
          <p:nvPr/>
        </p:nvSpPr>
        <p:spPr bwMode="auto">
          <a:xfrm>
            <a:off x="4648200" y="1828800"/>
            <a:ext cx="0" cy="2819400"/>
          </a:xfrm>
          <a:prstGeom prst="line">
            <a:avLst/>
          </a:prstGeom>
          <a:noFill/>
          <a:ln w="15875">
            <a:solidFill>
              <a:srgbClr val="000000"/>
            </a:solidFill>
            <a:prstDash val="dashDot"/>
            <a:round/>
            <a:headEnd/>
            <a:tailEnd/>
          </a:ln>
          <a:effectLst/>
        </p:spPr>
        <p:txBody>
          <a:bodyPr/>
          <a:lstStyle/>
          <a:p>
            <a:endParaRPr lang="ar-SA"/>
          </a:p>
        </p:txBody>
      </p:sp>
      <p:sp>
        <p:nvSpPr>
          <p:cNvPr id="18446" name="Line 14"/>
          <p:cNvSpPr>
            <a:spLocks noChangeShapeType="1"/>
          </p:cNvSpPr>
          <p:nvPr/>
        </p:nvSpPr>
        <p:spPr bwMode="auto">
          <a:xfrm>
            <a:off x="3841750" y="1219200"/>
            <a:ext cx="3549650" cy="2667000"/>
          </a:xfrm>
          <a:prstGeom prst="line">
            <a:avLst/>
          </a:prstGeom>
          <a:noFill/>
          <a:ln w="12700">
            <a:solidFill>
              <a:srgbClr val="000000"/>
            </a:solidFill>
            <a:round/>
            <a:headEnd/>
            <a:tailEnd/>
          </a:ln>
          <a:effectLst/>
        </p:spPr>
        <p:txBody>
          <a:bodyPr/>
          <a:lstStyle/>
          <a:p>
            <a:endParaRPr lang="ar-SA"/>
          </a:p>
        </p:txBody>
      </p:sp>
      <p:sp>
        <p:nvSpPr>
          <p:cNvPr id="18447" name="Text Box 15"/>
          <p:cNvSpPr txBox="1">
            <a:spLocks noChangeArrowheads="1"/>
          </p:cNvSpPr>
          <p:nvPr/>
        </p:nvSpPr>
        <p:spPr bwMode="auto">
          <a:xfrm>
            <a:off x="7315200" y="3581400"/>
            <a:ext cx="787665" cy="684213"/>
          </a:xfrm>
          <a:prstGeom prst="rect">
            <a:avLst/>
          </a:prstGeom>
          <a:noFill/>
          <a:ln w="9525">
            <a:noFill/>
            <a:miter lim="800000"/>
            <a:headEnd/>
            <a:tailEnd/>
          </a:ln>
        </p:spPr>
        <p:txBody>
          <a:bodyPr/>
          <a:lstStyle/>
          <a:p>
            <a:pPr algn="ctr" rtl="1"/>
            <a:r>
              <a:rPr lang="en-US" altLang="zh-CN" sz="2400" dirty="0">
                <a:latin typeface="Times New Roman" pitchFamily="18" charset="0"/>
                <a:ea typeface="SimSun" pitchFamily="2" charset="-122"/>
              </a:rPr>
              <a:t>D</a:t>
            </a:r>
            <a:r>
              <a:rPr lang="en-US" altLang="zh-CN" sz="2400" baseline="-25000" dirty="0">
                <a:latin typeface="Times New Roman" pitchFamily="18" charset="0"/>
                <a:ea typeface="SimSun" pitchFamily="2" charset="-122"/>
              </a:rPr>
              <a:t>2</a:t>
            </a:r>
            <a:endParaRPr lang="en-US" sz="3600" dirty="0"/>
          </a:p>
        </p:txBody>
      </p:sp>
      <p:sp>
        <p:nvSpPr>
          <p:cNvPr id="18448" name="Text Box 16"/>
          <p:cNvSpPr txBox="1">
            <a:spLocks noChangeArrowheads="1"/>
          </p:cNvSpPr>
          <p:nvPr/>
        </p:nvSpPr>
        <p:spPr bwMode="auto">
          <a:xfrm>
            <a:off x="4419600" y="4648200"/>
            <a:ext cx="391584" cy="454025"/>
          </a:xfrm>
          <a:prstGeom prst="rect">
            <a:avLst/>
          </a:prstGeom>
          <a:noFill/>
          <a:ln w="9525">
            <a:noFill/>
            <a:miter lim="800000"/>
            <a:headEnd/>
            <a:tailEnd/>
          </a:ln>
        </p:spPr>
        <p:txBody>
          <a:bodyPr/>
          <a:lstStyle/>
          <a:p>
            <a:pPr algn="r" rtl="1"/>
            <a:r>
              <a:rPr lang="en-US" altLang="zh-CN" sz="1200" dirty="0">
                <a:latin typeface="Times New Roman" pitchFamily="18" charset="0"/>
                <a:ea typeface="SimSun" pitchFamily="2" charset="-122"/>
              </a:rPr>
              <a:t> </a:t>
            </a:r>
            <a:r>
              <a:rPr lang="en-US" altLang="zh-CN" sz="2400" dirty="0">
                <a:latin typeface="Times New Roman" pitchFamily="18" charset="0"/>
                <a:ea typeface="SimSun" pitchFamily="2" charset="-122"/>
              </a:rPr>
              <a:t>8</a:t>
            </a:r>
            <a:endParaRPr lang="en-US" dirty="0"/>
          </a:p>
        </p:txBody>
      </p:sp>
      <p:sp>
        <p:nvSpPr>
          <p:cNvPr id="18449" name="Text Box 17"/>
          <p:cNvSpPr txBox="1">
            <a:spLocks noChangeArrowheads="1"/>
          </p:cNvSpPr>
          <p:nvPr/>
        </p:nvSpPr>
        <p:spPr bwMode="auto">
          <a:xfrm>
            <a:off x="3124200" y="4648200"/>
            <a:ext cx="400051" cy="454025"/>
          </a:xfrm>
          <a:prstGeom prst="rect">
            <a:avLst/>
          </a:prstGeom>
          <a:noFill/>
          <a:ln w="9525">
            <a:noFill/>
            <a:miter lim="800000"/>
            <a:headEnd/>
            <a:tailEnd/>
          </a:ln>
        </p:spPr>
        <p:txBody>
          <a:bodyPr/>
          <a:lstStyle/>
          <a:p>
            <a:pPr algn="r" rtl="1"/>
            <a:r>
              <a:rPr lang="en-US" altLang="zh-CN" sz="1200" dirty="0">
                <a:latin typeface="Times New Roman" pitchFamily="18" charset="0"/>
                <a:ea typeface="SimSun" pitchFamily="2" charset="-122"/>
              </a:rPr>
              <a:t> </a:t>
            </a:r>
            <a:r>
              <a:rPr lang="en-US" altLang="zh-CN" sz="2400" dirty="0">
                <a:latin typeface="Times New Roman" pitchFamily="18" charset="0"/>
                <a:ea typeface="SimSun" pitchFamily="2" charset="-122"/>
              </a:rPr>
              <a:t>2</a:t>
            </a:r>
            <a:endParaRPr lang="en-US" dirty="0"/>
          </a:p>
        </p:txBody>
      </p:sp>
      <p:sp>
        <p:nvSpPr>
          <p:cNvPr id="18450" name="AutoShape 18">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3239</TotalTime>
  <Words>556</Words>
  <Application>Microsoft Office PowerPoint</Application>
  <PresentationFormat>A4 Paper (210x297 mm)‎</PresentationFormat>
  <Paragraphs>83</Paragraphs>
  <Slides>12</Slides>
  <Notes>2</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Office Theme</vt:lpstr>
      <vt:lpstr>الشريحة 1</vt:lpstr>
      <vt:lpstr>المحاضرة الرابعة</vt:lpstr>
      <vt:lpstr>عناصر المحاضرة 4</vt:lpstr>
      <vt:lpstr>الطلب</vt:lpstr>
      <vt:lpstr>العوامل المحددة للطلب</vt:lpstr>
      <vt:lpstr> </vt:lpstr>
      <vt:lpstr> </vt:lpstr>
      <vt:lpstr>الشريحة 8</vt:lpstr>
      <vt:lpstr>التغير في الكمية وفي خط الطلب</vt:lpstr>
      <vt:lpstr>الشريحة 10</vt:lpstr>
      <vt:lpstr>الشريحة 11</vt:lpstr>
      <vt:lpstr>الشريحة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329</cp:revision>
  <dcterms:created xsi:type="dcterms:W3CDTF">2009-10-14T19:14:34Z</dcterms:created>
  <dcterms:modified xsi:type="dcterms:W3CDTF">2011-03-21T08:16:31Z</dcterms:modified>
</cp:coreProperties>
</file>