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303" r:id="rId5"/>
    <p:sldId id="300" r:id="rId6"/>
    <p:sldId id="304" r:id="rId7"/>
    <p:sldId id="305" r:id="rId8"/>
    <p:sldId id="299" r:id="rId9"/>
    <p:sldId id="306" r:id="rId10"/>
    <p:sldId id="307" r:id="rId11"/>
    <p:sldId id="308" r:id="rId12"/>
    <p:sldId id="309" r:id="rId13"/>
    <p:sldId id="310" r:id="rId14"/>
    <p:sldId id="311" r:id="rId15"/>
    <p:sldId id="312" r:id="rId16"/>
    <p:sldId id="313"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FF"/>
    <a:srgbClr val="000000"/>
    <a:srgbClr val="AD9968"/>
    <a:srgbClr val="3B84AF"/>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82" autoAdjust="0"/>
    <p:restoredTop sz="94664" autoAdjust="0"/>
  </p:normalViewPr>
  <p:slideViewPr>
    <p:cSldViewPr>
      <p:cViewPr>
        <p:scale>
          <a:sx n="66" d="100"/>
          <a:sy n="66" d="100"/>
        </p:scale>
        <p:origin x="-420"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1821F2-353A-4122-A1E1-D1A57211AA26}" type="slidenum">
              <a:rPr lang="en-US"/>
              <a:pPr/>
              <a:t>10</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D4649-D444-4E8A-96F2-5D80AAD8D28E}" type="slidenum">
              <a:rPr lang="en-US"/>
              <a:pPr/>
              <a:t>11</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13</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FC8872-F947-42A6-8907-E7CC68E5B259}" type="slidenum">
              <a:rPr lang="en-US"/>
              <a:pPr/>
              <a:t>15</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oleObject" Target="../embeddings/oleObject10.bin"/><Relationship Id="rId5" Type="http://schemas.openxmlformats.org/officeDocument/2006/relationships/oleObject" Target="../embeddings/oleObject4.bin"/><Relationship Id="rId10" Type="http://schemas.openxmlformats.org/officeDocument/2006/relationships/oleObject" Target="../embeddings/oleObject9.bin"/><Relationship Id="rId4" Type="http://schemas.openxmlformats.org/officeDocument/2006/relationships/oleObject" Target="../embeddings/oleObject3.bin"/><Relationship Id="rId9"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838200"/>
          </a:xfrm>
        </p:spPr>
        <p:txBody>
          <a:bodyPr/>
          <a:lstStyle/>
          <a:p>
            <a:pPr eaLnBrk="1" hangingPunct="1"/>
            <a:r>
              <a:rPr lang="ar-SA" sz="3600" b="1" dirty="0" smtClean="0">
                <a:solidFill>
                  <a:schemeClr val="tx1"/>
                </a:solidFill>
                <a:cs typeface="Arial" pitchFamily="34" charset="0"/>
              </a:rPr>
              <a:t>العرض وتوازن السوق</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4000" dirty="0" smtClean="0">
                <a:solidFill>
                  <a:srgbClr val="0000FF"/>
                </a:solidFill>
              </a:rPr>
              <a:t>عناصر المحاضرة 5</a:t>
            </a:r>
            <a:endParaRPr lang="en-US" sz="4000" dirty="0">
              <a:solidFill>
                <a:srgbClr val="0000FF"/>
              </a:solidFill>
            </a:endParaRPr>
          </a:p>
        </p:txBody>
      </p:sp>
      <p:sp>
        <p:nvSpPr>
          <p:cNvPr id="7171" name="Text Placeholder 5"/>
          <p:cNvSpPr>
            <a:spLocks noGrp="1"/>
          </p:cNvSpPr>
          <p:nvPr>
            <p:ph idx="1"/>
          </p:nvPr>
        </p:nvSpPr>
        <p:spPr>
          <a:xfrm>
            <a:off x="533400" y="1828800"/>
            <a:ext cx="8915400" cy="3428999"/>
          </a:xfrm>
        </p:spPr>
        <p:txBody>
          <a:bodyPr/>
          <a:lstStyle/>
          <a:p>
            <a:pPr rtl="1" eaLnBrk="1" hangingPunct="1">
              <a:buFont typeface="Arial" pitchFamily="34" charset="0"/>
              <a:buChar char="•"/>
            </a:pPr>
            <a:r>
              <a:rPr lang="ar-SA" sz="2000" b="1" dirty="0" smtClean="0">
                <a:cs typeface="Arial" pitchFamily="34" charset="0"/>
              </a:rPr>
              <a:t>العرض</a:t>
            </a:r>
          </a:p>
          <a:p>
            <a:pPr rtl="1" eaLnBrk="1" hangingPunct="1"/>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العوامل المحددة للعرض</a:t>
            </a:r>
          </a:p>
          <a:p>
            <a:pPr rtl="1" eaLnBrk="1" hangingPunct="1"/>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التغير في الكمية وفي خط العرض</a:t>
            </a:r>
          </a:p>
          <a:p>
            <a:pPr rtl="1" eaLnBrk="1" hangingPunct="1"/>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توازن السوق</a:t>
            </a:r>
          </a:p>
          <a:p>
            <a:pPr rtl="1" eaLnBrk="1" hangingPunct="1"/>
            <a:endParaRPr lang="ar-SA" sz="2000" b="1" dirty="0" smtClean="0">
              <a:cs typeface="Arial" pitchFamily="34" charset="0"/>
            </a:endParaRPr>
          </a:p>
          <a:p>
            <a:pPr rtl="1" eaLnBrk="1" hangingPunct="1">
              <a:buFont typeface="Arial" pitchFamily="34" charset="0"/>
              <a:buChar char="•"/>
            </a:pPr>
            <a:r>
              <a:rPr lang="ar-SA" sz="2000" b="1" dirty="0" smtClean="0">
                <a:cs typeface="Arial" pitchFamily="34" charset="0"/>
              </a:rPr>
              <a:t>التغير في توازن السوق</a:t>
            </a:r>
          </a:p>
          <a:p>
            <a:pPr rtl="1" eaLnBrk="1" hangingPunct="1">
              <a:buFont typeface="Arial" pitchFamily="34" charset="0"/>
              <a:buChar char="•"/>
            </a:pPr>
            <a:endParaRPr lang="ar-SA" sz="2000" b="1" dirty="0" smtClean="0">
              <a:cs typeface="Arial" pitchFamily="34" charset="0"/>
            </a:endParaRPr>
          </a:p>
          <a:p>
            <a:pPr rtl="1" eaLnBrk="1" hangingPunct="1">
              <a:buFont typeface="Arial" pitchFamily="34" charset="0"/>
              <a:buChar char="•"/>
            </a:pPr>
            <a:endParaRPr lang="ar-SA" sz="2400"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sz="4000" dirty="0" smtClean="0">
                <a:solidFill>
                  <a:srgbClr val="0000FF"/>
                </a:solidFill>
                <a:cs typeface="Arial" pitchFamily="34" charset="0"/>
              </a:rPr>
              <a:t>العرض</a:t>
            </a:r>
          </a:p>
        </p:txBody>
      </p:sp>
      <p:sp>
        <p:nvSpPr>
          <p:cNvPr id="8195" name="Content Placeholder 2"/>
          <p:cNvSpPr>
            <a:spLocks noGrp="1"/>
          </p:cNvSpPr>
          <p:nvPr>
            <p:ph idx="1"/>
          </p:nvPr>
        </p:nvSpPr>
        <p:spPr>
          <a:xfrm>
            <a:off x="228600" y="1523999"/>
            <a:ext cx="9144000" cy="4191001"/>
          </a:xfrm>
        </p:spPr>
        <p:txBody>
          <a:bodyPr/>
          <a:lstStyle/>
          <a:p>
            <a:pPr rtl="1" eaLnBrk="1" hangingPunct="1"/>
            <a:r>
              <a:rPr lang="ar-SA" sz="2400" dirty="0" smtClean="0">
                <a:solidFill>
                  <a:srgbClr val="0000FF"/>
                </a:solidFill>
                <a:cs typeface="Arabic Transparent" pitchFamily="2" charset="-78"/>
              </a:rPr>
              <a:t>اصطلاحا</a:t>
            </a:r>
            <a:r>
              <a:rPr lang="ar-SA" sz="2400" dirty="0" smtClean="0">
                <a:cs typeface="Arabic Transparent" pitchFamily="2" charset="-78"/>
              </a:rPr>
              <a:t> يعبر العرض عن كميات من سلعة معينة والتي يقبل المنتج تقديمها إلى السوق بناءا على مستويات الأسعار السائدة.</a:t>
            </a:r>
          </a:p>
          <a:p>
            <a:pPr rtl="1" eaLnBrk="1" hangingPunct="1"/>
            <a:endParaRPr lang="ar-SA" sz="2400" dirty="0" smtClean="0">
              <a:cs typeface="Arabic Transparent" pitchFamily="2" charset="-78"/>
            </a:endParaRPr>
          </a:p>
          <a:p>
            <a:pPr rtl="1" eaLnBrk="1" hangingPunct="1"/>
            <a:r>
              <a:rPr lang="ar-SA" sz="2400" dirty="0" smtClean="0">
                <a:solidFill>
                  <a:srgbClr val="0000FF"/>
                </a:solidFill>
                <a:cs typeface="Arabic Transparent" pitchFamily="2" charset="-78"/>
              </a:rPr>
              <a:t>نظريا</a:t>
            </a:r>
            <a:r>
              <a:rPr lang="ar-SA" sz="2400" dirty="0" smtClean="0">
                <a:cs typeface="Arabic Transparent" pitchFamily="2" charset="-78"/>
              </a:rPr>
              <a:t> يتحقق العرض عند </a:t>
            </a:r>
            <a:r>
              <a:rPr lang="ar-SA" sz="2400" dirty="0" smtClean="0">
                <a:solidFill>
                  <a:srgbClr val="0000FF"/>
                </a:solidFill>
                <a:cs typeface="Arabic Transparent" pitchFamily="2" charset="-78"/>
              </a:rPr>
              <a:t>استعداد </a:t>
            </a:r>
            <a:r>
              <a:rPr lang="ar-SA" sz="2400" dirty="0" smtClean="0">
                <a:cs typeface="Arabic Transparent" pitchFamily="2" charset="-78"/>
              </a:rPr>
              <a:t>و</a:t>
            </a:r>
            <a:r>
              <a:rPr lang="ar-SA" sz="2400" dirty="0" smtClean="0">
                <a:solidFill>
                  <a:srgbClr val="0000FF"/>
                </a:solidFill>
                <a:cs typeface="Arabic Transparent" pitchFamily="2" charset="-78"/>
              </a:rPr>
              <a:t>قدرة </a:t>
            </a:r>
            <a:r>
              <a:rPr lang="ar-SA" sz="2400" dirty="0" smtClean="0">
                <a:cs typeface="Arabic Transparent" pitchFamily="2" charset="-78"/>
              </a:rPr>
              <a:t>المنتج على تزويد السوق بسلعة ما بكميات معينة وذلك تبعا للأسعار السائدة و</a:t>
            </a:r>
            <a:r>
              <a:rPr lang="ar-SA" sz="2400" dirty="0" smtClean="0">
                <a:solidFill>
                  <a:srgbClr val="0000FF"/>
                </a:solidFill>
                <a:cs typeface="Arabic Transparent" pitchFamily="2" charset="-78"/>
              </a:rPr>
              <a:t>المعلومات</a:t>
            </a:r>
            <a:r>
              <a:rPr lang="ar-SA" sz="2400" dirty="0" smtClean="0">
                <a:cs typeface="Arabic Transparent" pitchFamily="2" charset="-78"/>
              </a:rPr>
              <a:t> حول مواصفات السلعة. </a:t>
            </a:r>
          </a:p>
          <a:p>
            <a:pPr rtl="1" eaLnBrk="1" hangingPunct="1"/>
            <a:endParaRPr lang="en-US" sz="2400" dirty="0" smtClean="0">
              <a:cs typeface="Arabic Transparent" pitchFamily="2" charset="-78"/>
            </a:endParaRPr>
          </a:p>
          <a:p>
            <a:pPr rtl="1" eaLnBrk="1" hangingPunct="1"/>
            <a:r>
              <a:rPr lang="ar-SA" sz="2400" dirty="0" smtClean="0">
                <a:solidFill>
                  <a:srgbClr val="0000FF"/>
                </a:solidFill>
                <a:cs typeface="Arabic Transparent" pitchFamily="2" charset="-78"/>
              </a:rPr>
              <a:t>قانون العرض </a:t>
            </a:r>
            <a:r>
              <a:rPr lang="ar-SA" sz="2400" dirty="0" smtClean="0">
                <a:solidFill>
                  <a:srgbClr val="000000"/>
                </a:solidFill>
                <a:cs typeface="Arabic Transparent" pitchFamily="2" charset="-78"/>
              </a:rPr>
              <a:t>يعبر </a:t>
            </a:r>
            <a:r>
              <a:rPr lang="ar-SA" sz="2400" dirty="0" smtClean="0">
                <a:cs typeface="Arabic Transparent" pitchFamily="2" charset="-78"/>
              </a:rPr>
              <a:t>وجود </a:t>
            </a:r>
            <a:r>
              <a:rPr lang="ar-SA" sz="2400" dirty="0" smtClean="0">
                <a:solidFill>
                  <a:srgbClr val="0000FF"/>
                </a:solidFill>
                <a:cs typeface="Arabic Transparent" pitchFamily="2" charset="-78"/>
              </a:rPr>
              <a:t>علاقة طردية بين سعر السلعة والكمية المعروضة </a:t>
            </a:r>
            <a:r>
              <a:rPr lang="ar-SA" sz="2400" dirty="0" smtClean="0">
                <a:cs typeface="Arabic Transparent" pitchFamily="2" charset="-78"/>
              </a:rPr>
              <a:t>منها. ويمكن صياغة هذه العلاقة عبر جدول العرض ومنحنى (أو خط) العرض ومعادلة رياضية للعرض.  </a:t>
            </a:r>
          </a:p>
          <a:p>
            <a:pPr rtl="1" eaLnBrk="1" hangingPunct="1"/>
            <a:r>
              <a:rPr lang="ar-SA" sz="2000" dirty="0" smtClean="0">
                <a:solidFill>
                  <a:srgbClr val="0000FF"/>
                </a:solidFill>
                <a:cs typeface="Arabic Transparent" pitchFamily="2" charset="-78"/>
              </a:rPr>
              <a:t>ملاحظة: نفترض أن باقي العوامل المؤثرة في العرض تبقى على حالها دون تغيير.        </a:t>
            </a:r>
          </a:p>
          <a:p>
            <a:pPr rtl="1" eaLnBrk="1" hangingPunct="1"/>
            <a:endParaRPr lang="ar-SA" sz="2000" dirty="0" smtClean="0">
              <a:solidFill>
                <a:srgbClr val="0000FF"/>
              </a:solidFill>
              <a:cs typeface="Arabic Transparent" pitchFamily="2"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762000"/>
          </a:xfrm>
        </p:spPr>
        <p:txBody>
          <a:bodyPr/>
          <a:lstStyle/>
          <a:p>
            <a:r>
              <a:rPr lang="ar-SA" sz="4000" dirty="0" smtClean="0">
                <a:solidFill>
                  <a:srgbClr val="0000FF"/>
                </a:solidFill>
              </a:rPr>
              <a:t>العوامل المحددة للعرض</a:t>
            </a:r>
            <a:endParaRPr lang="en-US" sz="4000" dirty="0">
              <a:solidFill>
                <a:srgbClr val="0000FF"/>
              </a:solidFill>
            </a:endParaRPr>
          </a:p>
        </p:txBody>
      </p:sp>
      <p:sp>
        <p:nvSpPr>
          <p:cNvPr id="3" name="Content Placeholder 2"/>
          <p:cNvSpPr>
            <a:spLocks noGrp="1"/>
          </p:cNvSpPr>
          <p:nvPr>
            <p:ph idx="1"/>
          </p:nvPr>
        </p:nvSpPr>
        <p:spPr>
          <a:xfrm>
            <a:off x="495300" y="1600201"/>
            <a:ext cx="8915400" cy="4038599"/>
          </a:xfrm>
        </p:spPr>
        <p:txBody>
          <a:bodyPr/>
          <a:lstStyle/>
          <a:p>
            <a:pPr rtl="1" eaLnBrk="1" hangingPunct="1">
              <a:buFont typeface="Arial" pitchFamily="34" charset="0"/>
              <a:buChar char="•"/>
            </a:pPr>
            <a:r>
              <a:rPr lang="ar-SA" sz="2000" dirty="0" smtClean="0">
                <a:cs typeface="Arial" pitchFamily="34" charset="0"/>
              </a:rPr>
              <a:t>سعر السلعة</a:t>
            </a:r>
          </a:p>
          <a:p>
            <a:pPr rtl="1" eaLnBrk="1" hangingPunct="1">
              <a:buFont typeface="Arial" pitchFamily="34" charset="0"/>
              <a:buChar char="•"/>
            </a:pPr>
            <a:endParaRPr lang="ar-SA" sz="2000" dirty="0" smtClean="0">
              <a:cs typeface="Arial" pitchFamily="34" charset="0"/>
            </a:endParaRPr>
          </a:p>
          <a:p>
            <a:pPr rtl="1" eaLnBrk="1" hangingPunct="1">
              <a:buFont typeface="Arial" pitchFamily="34" charset="0"/>
              <a:buChar char="•"/>
            </a:pPr>
            <a:r>
              <a:rPr lang="ar-SA" sz="2000" dirty="0" smtClean="0">
                <a:cs typeface="Arial" pitchFamily="34" charset="0"/>
              </a:rPr>
              <a:t>أسعار </a:t>
            </a:r>
            <a:r>
              <a:rPr lang="ar-SA" sz="2000" dirty="0" err="1" smtClean="0">
                <a:cs typeface="Arial" pitchFamily="34" charset="0"/>
              </a:rPr>
              <a:t>مدخلات</a:t>
            </a:r>
            <a:r>
              <a:rPr lang="ar-SA" sz="2000" dirty="0" smtClean="0">
                <a:cs typeface="Arial" pitchFamily="34" charset="0"/>
              </a:rPr>
              <a:t> الإنتاج</a:t>
            </a:r>
          </a:p>
          <a:p>
            <a:pPr rtl="1" eaLnBrk="1" hangingPunct="1"/>
            <a:endParaRPr lang="ar-SA" sz="2000" dirty="0" smtClean="0">
              <a:cs typeface="Arial" pitchFamily="34" charset="0"/>
            </a:endParaRPr>
          </a:p>
          <a:p>
            <a:pPr rtl="1" eaLnBrk="1" hangingPunct="1">
              <a:buFont typeface="Arial" pitchFamily="34" charset="0"/>
              <a:buChar char="•"/>
            </a:pPr>
            <a:r>
              <a:rPr lang="ar-SA" sz="2000" dirty="0" smtClean="0">
                <a:cs typeface="Arial" pitchFamily="34" charset="0"/>
              </a:rPr>
              <a:t>التقدم التقني </a:t>
            </a:r>
          </a:p>
          <a:p>
            <a:pPr rtl="1" eaLnBrk="1" hangingPunct="1">
              <a:buFont typeface="Arial" pitchFamily="34" charset="0"/>
              <a:buChar char="•"/>
            </a:pPr>
            <a:endParaRPr lang="ar-SA" sz="2000" dirty="0" smtClean="0">
              <a:cs typeface="Arial" pitchFamily="34" charset="0"/>
            </a:endParaRPr>
          </a:p>
          <a:p>
            <a:pPr rtl="1" eaLnBrk="1" hangingPunct="1">
              <a:buFont typeface="Arial" pitchFamily="34" charset="0"/>
              <a:buChar char="•"/>
            </a:pPr>
            <a:r>
              <a:rPr lang="ar-SA" sz="2000" dirty="0" smtClean="0">
                <a:cs typeface="Arial" pitchFamily="34" charset="0"/>
              </a:rPr>
              <a:t>أسعار السلع البديلة والمكملة </a:t>
            </a:r>
          </a:p>
          <a:p>
            <a:pPr rtl="1" eaLnBrk="1" hangingPunct="1"/>
            <a:endParaRPr lang="ar-SA" sz="2000" dirty="0" smtClean="0">
              <a:cs typeface="Arial" pitchFamily="34" charset="0"/>
            </a:endParaRPr>
          </a:p>
          <a:p>
            <a:pPr rtl="1" eaLnBrk="1" hangingPunct="1">
              <a:buFont typeface="Arial" pitchFamily="34" charset="0"/>
              <a:buChar char="•"/>
            </a:pPr>
            <a:r>
              <a:rPr lang="ar-SA" sz="2000" dirty="0" smtClean="0">
                <a:cs typeface="Arial" pitchFamily="34" charset="0"/>
              </a:rPr>
              <a:t>الأسعار المتوقعة</a:t>
            </a:r>
          </a:p>
          <a:p>
            <a:pPr rtl="1" eaLnBrk="1" hangingPunct="1">
              <a:buFont typeface="Arial" pitchFamily="34" charset="0"/>
              <a:buChar char="•"/>
            </a:pPr>
            <a:endParaRPr lang="ar-SA" sz="2000" dirty="0" smtClean="0">
              <a:cs typeface="Arial" pitchFamily="34" charset="0"/>
            </a:endParaRPr>
          </a:p>
          <a:p>
            <a:pPr rtl="1" eaLnBrk="1" hangingPunct="1">
              <a:buFont typeface="Arial" pitchFamily="34" charset="0"/>
              <a:buChar char="•"/>
            </a:pPr>
            <a:r>
              <a:rPr lang="ar-SA" sz="2000" dirty="0" smtClean="0">
                <a:cs typeface="Arial" pitchFamily="34" charset="0"/>
              </a:rPr>
              <a:t>عدد المنتجين</a:t>
            </a:r>
            <a:endParaRPr lang="fr-MA" sz="2000" dirty="0" smtClean="0">
              <a:cs typeface="Arabic Transparent" pitchFamily="2" charset="-78"/>
            </a:endParaRPr>
          </a:p>
          <a:p>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381000"/>
          </a:xfrm>
        </p:spPr>
        <p:txBody>
          <a:bodyPr/>
          <a:lstStyle/>
          <a:p>
            <a:endParaRPr lang="en-US" sz="2000" dirty="0"/>
          </a:p>
        </p:txBody>
      </p:sp>
      <p:sp>
        <p:nvSpPr>
          <p:cNvPr id="3" name="Content Placeholder 2"/>
          <p:cNvSpPr>
            <a:spLocks noGrp="1"/>
          </p:cNvSpPr>
          <p:nvPr>
            <p:ph idx="1"/>
          </p:nvPr>
        </p:nvSpPr>
        <p:spPr>
          <a:xfrm>
            <a:off x="495300" y="1371601"/>
            <a:ext cx="8915400" cy="4191000"/>
          </a:xfrm>
        </p:spPr>
        <p:txBody>
          <a:bodyPr/>
          <a:lstStyle/>
          <a:p>
            <a:pPr rtl="1"/>
            <a:r>
              <a:rPr lang="ar-SA" sz="2400" dirty="0" smtClean="0">
                <a:solidFill>
                  <a:srgbClr val="0000FF"/>
                </a:solidFill>
              </a:rPr>
              <a:t>سعر السلعة: </a:t>
            </a:r>
            <a:r>
              <a:rPr lang="ar-SA" sz="2400" dirty="0" smtClean="0">
                <a:solidFill>
                  <a:srgbClr val="000000"/>
                </a:solidFill>
              </a:rPr>
              <a:t>يعتمد قانون العرض على وجود علاقة عكسية بين سعر السلعة وكمية العرض منها. وتبرير هذه العلاقة الموجبة: أن الارتفاع النسبي لسعر السلعة مقارنة بأسعار السلع الأخرى يحفز المنتج على زيادة العرض من سلعة معينة، بعد </a:t>
            </a:r>
            <a:r>
              <a:rPr lang="ar-SA" sz="2400" dirty="0" smtClean="0">
                <a:solidFill>
                  <a:srgbClr val="0000FF"/>
                </a:solidFill>
              </a:rPr>
              <a:t>تخصيص مزيد من الموارد</a:t>
            </a:r>
            <a:r>
              <a:rPr lang="ar-SA" sz="2400" dirty="0" smtClean="0">
                <a:solidFill>
                  <a:srgbClr val="000000"/>
                </a:solidFill>
              </a:rPr>
              <a:t> لإنتاجها، لأن هذه الزيادة تؤدي إلى تحقيق أقصى ربح ممكن. </a:t>
            </a:r>
          </a:p>
          <a:p>
            <a:pPr rtl="1"/>
            <a:r>
              <a:rPr lang="ar-SA" sz="2400" dirty="0" smtClean="0">
                <a:solidFill>
                  <a:srgbClr val="000000"/>
                </a:solidFill>
              </a:rPr>
              <a:t>كذلك من مبررات العلاقة الطردية، أن تساوي السعر المعلن في السوق مع تكلفة الفرصة البديلة، كقياس </a:t>
            </a:r>
            <a:r>
              <a:rPr lang="ar-SA" sz="2400" dirty="0" smtClean="0">
                <a:solidFill>
                  <a:srgbClr val="0000FF"/>
                </a:solidFill>
              </a:rPr>
              <a:t>للتكلفة الحدية</a:t>
            </a:r>
            <a:r>
              <a:rPr lang="ar-SA" sz="2400" dirty="0" smtClean="0">
                <a:solidFill>
                  <a:srgbClr val="000000"/>
                </a:solidFill>
              </a:rPr>
              <a:t>، يحفز المنتج على عرض سلعة معينة.   </a:t>
            </a:r>
          </a:p>
          <a:p>
            <a:pPr rtl="1"/>
            <a:endParaRPr lang="ar-SA" sz="2400" dirty="0" smtClean="0">
              <a:solidFill>
                <a:srgbClr val="000000"/>
              </a:solidFill>
            </a:endParaRPr>
          </a:p>
          <a:p>
            <a:pPr rtl="1"/>
            <a:r>
              <a:rPr lang="ar-SA" sz="2400" dirty="0" smtClean="0">
                <a:solidFill>
                  <a:srgbClr val="0000FF"/>
                </a:solidFill>
              </a:rPr>
              <a:t>أسعار </a:t>
            </a:r>
            <a:r>
              <a:rPr lang="ar-SA" sz="2400" dirty="0" err="1" smtClean="0">
                <a:solidFill>
                  <a:srgbClr val="0000FF"/>
                </a:solidFill>
              </a:rPr>
              <a:t>مدخلات</a:t>
            </a:r>
            <a:r>
              <a:rPr lang="ar-SA" sz="2400" dirty="0" smtClean="0">
                <a:solidFill>
                  <a:srgbClr val="0000FF"/>
                </a:solidFill>
              </a:rPr>
              <a:t> الإنتاج: </a:t>
            </a:r>
            <a:r>
              <a:rPr lang="ar-SA" sz="2400" dirty="0" smtClean="0">
                <a:solidFill>
                  <a:srgbClr val="000000"/>
                </a:solidFill>
              </a:rPr>
              <a:t>وتعبر عن تكاليف موارد أو عناصر الإنتاج، التي تساهم في تحقيق إنتاج سلعة معينة. ويؤدي ارتفاع أسعار هذه الموارد إلى تراجع العرض كلما عجز المنتج عن زيادة سعر البيع قصد تغطية التكاليف الإضافية لاستخدام الموارد الإنتاجية.   </a:t>
            </a:r>
          </a:p>
          <a:p>
            <a:pPr rtl="1"/>
            <a:endParaRPr lang="en-US" sz="2400" dirty="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8915400" cy="609600"/>
          </a:xfrm>
        </p:spPr>
        <p:txBody>
          <a:bodyPr/>
          <a:lstStyle/>
          <a:p>
            <a:endParaRPr lang="en-US" sz="2000" dirty="0"/>
          </a:p>
        </p:txBody>
      </p:sp>
      <p:sp>
        <p:nvSpPr>
          <p:cNvPr id="3" name="Content Placeholder 2"/>
          <p:cNvSpPr>
            <a:spLocks noGrp="1"/>
          </p:cNvSpPr>
          <p:nvPr>
            <p:ph idx="1"/>
          </p:nvPr>
        </p:nvSpPr>
        <p:spPr>
          <a:xfrm>
            <a:off x="495300" y="1371601"/>
            <a:ext cx="8915400" cy="4038599"/>
          </a:xfrm>
        </p:spPr>
        <p:txBody>
          <a:bodyPr/>
          <a:lstStyle/>
          <a:p>
            <a:pPr rtl="1"/>
            <a:r>
              <a:rPr lang="ar-SA" sz="2400" dirty="0" smtClean="0">
                <a:solidFill>
                  <a:srgbClr val="0000FF"/>
                </a:solidFill>
              </a:rPr>
              <a:t>التقدم التقني: </a:t>
            </a:r>
            <a:r>
              <a:rPr lang="ar-SA" sz="2400" dirty="0" smtClean="0"/>
              <a:t>يساهم بشكل فعال في زيادة حجم الإنتاج، مما يؤدي خصوصا على المدى المتوسط إلى انخفاض متوسط تكاليف الإنتاج. ويستطيع المنتج عرض كميات أكبر لم يصل إليها قبل التطور التقني.</a:t>
            </a:r>
          </a:p>
          <a:p>
            <a:pPr rtl="1"/>
            <a:endParaRPr lang="ar-SA" sz="2400" dirty="0" smtClean="0"/>
          </a:p>
          <a:p>
            <a:pPr rtl="1"/>
            <a:r>
              <a:rPr lang="ar-SA" sz="2400" dirty="0" smtClean="0">
                <a:solidFill>
                  <a:srgbClr val="0000FF"/>
                </a:solidFill>
              </a:rPr>
              <a:t>أسعار السلع البديلة والمكملة: </a:t>
            </a:r>
            <a:r>
              <a:rPr lang="ar-SA" sz="2400" dirty="0" smtClean="0"/>
              <a:t>والسلع البديلة هي التي يمكن إنتاجها من نفس الموارد تقريبا، فكلما كانت أكثر ربحية من السلع الأصلية (أي أسعارها النسبية أكبر)، كلما اتجه المنتج إلى إنتاجها أكثر، وعندئذ يزداد عرض السلع البديلة (</a:t>
            </a:r>
            <a:r>
              <a:rPr lang="ar-SA" sz="2200" dirty="0" smtClean="0"/>
              <a:t>مثل الذرة والقمح</a:t>
            </a:r>
            <a:r>
              <a:rPr lang="ar-SA" sz="2400" dirty="0" smtClean="0"/>
              <a:t>). </a:t>
            </a:r>
          </a:p>
          <a:p>
            <a:pPr rtl="1"/>
            <a:r>
              <a:rPr lang="ar-SA" sz="2400" dirty="0" smtClean="0"/>
              <a:t>أما السلع المكملة فتدل على ارتباط إنتاج سلع بإنتاج سلع أخرى تتكامل أو متكاملة فيما بينها (</a:t>
            </a:r>
            <a:r>
              <a:rPr lang="ar-SA" sz="2200" dirty="0" smtClean="0"/>
              <a:t>مثل النفط والغاز الطبيعي، جلود الأنعام ولحومها</a:t>
            </a:r>
            <a:r>
              <a:rPr lang="ar-SA" sz="2400" dirty="0" smtClean="0"/>
              <a:t>).</a:t>
            </a:r>
          </a:p>
          <a:p>
            <a:pPr rtl="1"/>
            <a:endParaRPr lang="ar-SA"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533400"/>
            <a:ext cx="8915400" cy="381000"/>
          </a:xfrm>
        </p:spPr>
        <p:txBody>
          <a:bodyPr/>
          <a:lstStyle/>
          <a:p>
            <a:endParaRPr lang="en-US" sz="2000" dirty="0">
              <a:solidFill>
                <a:srgbClr val="0000FF"/>
              </a:solidFill>
            </a:endParaRPr>
          </a:p>
        </p:txBody>
      </p:sp>
      <p:sp>
        <p:nvSpPr>
          <p:cNvPr id="3" name="Content Placeholder 2"/>
          <p:cNvSpPr>
            <a:spLocks noGrp="1"/>
          </p:cNvSpPr>
          <p:nvPr>
            <p:ph idx="1"/>
          </p:nvPr>
        </p:nvSpPr>
        <p:spPr>
          <a:xfrm>
            <a:off x="495300" y="1447801"/>
            <a:ext cx="8915400" cy="4114800"/>
          </a:xfrm>
        </p:spPr>
        <p:txBody>
          <a:bodyPr/>
          <a:lstStyle/>
          <a:p>
            <a:pPr rtl="1"/>
            <a:endParaRPr lang="ar-SA" sz="2400" dirty="0" smtClean="0">
              <a:solidFill>
                <a:srgbClr val="0000FF"/>
              </a:solidFill>
            </a:endParaRPr>
          </a:p>
          <a:p>
            <a:pPr rtl="1"/>
            <a:r>
              <a:rPr lang="ar-SA" sz="2400" dirty="0" smtClean="0">
                <a:solidFill>
                  <a:srgbClr val="0000FF"/>
                </a:solidFill>
              </a:rPr>
              <a:t>الأسعار المتوقعة: </a:t>
            </a:r>
            <a:r>
              <a:rPr lang="ar-SA" sz="2400" dirty="0" smtClean="0"/>
              <a:t>إذا توقع المنتج ارتفاع الأسعار في المستقبل، فإنه يميل سلوكيا إلى تقليص العرض في الوقت الحاضر لكي يعظم ربحه في المستقبل القريب. </a:t>
            </a:r>
          </a:p>
          <a:p>
            <a:pPr rtl="1"/>
            <a:endParaRPr lang="ar-SA" sz="2400" dirty="0" smtClean="0"/>
          </a:p>
          <a:p>
            <a:pPr rtl="1"/>
            <a:endParaRPr lang="ar-SA" sz="2400" dirty="0" smtClean="0"/>
          </a:p>
          <a:p>
            <a:pPr rtl="1"/>
            <a:r>
              <a:rPr lang="ar-SA" sz="2400" dirty="0" smtClean="0">
                <a:solidFill>
                  <a:srgbClr val="0000FF"/>
                </a:solidFill>
              </a:rPr>
              <a:t>عدد المنتجين: </a:t>
            </a:r>
            <a:r>
              <a:rPr lang="ar-SA" sz="2400" dirty="0" smtClean="0"/>
              <a:t>تؤدي زيادة عدد المنتجين في السوق إلى زيادة عرض السلع المنتجة، وذلك عند مختلف مستويات الأسعار.  </a:t>
            </a:r>
            <a:endParaRPr lang="en-US" sz="2400" dirty="0" smtClean="0"/>
          </a:p>
          <a:p>
            <a:pPr rtl="1"/>
            <a:endParaRPr lang="en-US" sz="2400" dirty="0">
              <a:solidFill>
                <a:srgbClr val="0000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3800" dirty="0" smtClean="0">
                <a:solidFill>
                  <a:srgbClr val="0000FF"/>
                </a:solidFill>
              </a:rPr>
              <a:t>التغير في الكمية وفي خط العرض</a:t>
            </a:r>
            <a:endParaRPr lang="en-US" sz="3800"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800" dirty="0" smtClean="0">
                <a:solidFill>
                  <a:srgbClr val="0000FF"/>
                </a:solidFill>
              </a:rPr>
              <a:t>التغير في الكمية: </a:t>
            </a:r>
            <a:r>
              <a:rPr lang="ar-SA" sz="2800" dirty="0" smtClean="0"/>
              <a:t>ينشأ نتيجة للتغير في سعر السلعة ذاتها، مع افتراض ثبات باقي العوامل المؤثرة في الكمية المعروضة. ويمثل </a:t>
            </a:r>
            <a:r>
              <a:rPr lang="ar-SA" sz="2800" dirty="0" smtClean="0">
                <a:solidFill>
                  <a:srgbClr val="0000FF"/>
                </a:solidFill>
              </a:rPr>
              <a:t>الحركة الذاتية للعرض</a:t>
            </a:r>
            <a:r>
              <a:rPr lang="ar-SA" sz="2800" dirty="0" smtClean="0"/>
              <a:t>.  </a:t>
            </a:r>
          </a:p>
          <a:p>
            <a:pPr rtl="1"/>
            <a:endParaRPr lang="ar-SA" sz="2800" dirty="0" smtClean="0"/>
          </a:p>
          <a:p>
            <a:pPr rtl="1"/>
            <a:endParaRPr lang="ar-SA" sz="2800" dirty="0" smtClean="0"/>
          </a:p>
          <a:p>
            <a:pPr rtl="1"/>
            <a:r>
              <a:rPr lang="ar-SA" sz="2800" dirty="0" smtClean="0">
                <a:solidFill>
                  <a:srgbClr val="0000FF"/>
                </a:solidFill>
              </a:rPr>
              <a:t>التغير في العرض</a:t>
            </a:r>
            <a:r>
              <a:rPr lang="ar-SA" sz="2800" dirty="0" smtClean="0"/>
              <a:t>: ينشأ عن التغير في أحد العوامل المحددة للعرض دون سعر السلعة، ويعبر عن </a:t>
            </a:r>
            <a:r>
              <a:rPr lang="ar-SA" sz="2800" dirty="0" smtClean="0">
                <a:solidFill>
                  <a:srgbClr val="0000FF"/>
                </a:solidFill>
              </a:rPr>
              <a:t>الحركة الانتقالية للعرض</a:t>
            </a:r>
            <a:r>
              <a:rPr lang="ar-SA" sz="2800" dirty="0" smtClean="0"/>
              <a:t>. </a:t>
            </a:r>
          </a:p>
          <a:p>
            <a:pPr rtl="1"/>
            <a:endParaRPr lang="ar-SA" sz="2400" dirty="0" smtClean="0"/>
          </a:p>
          <a:p>
            <a:pPr rtl="1"/>
            <a:endParaRPr lang="ar-SA" sz="2400" dirty="0" smtClean="0"/>
          </a:p>
          <a:p>
            <a:pPr rtl="1"/>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257800" y="1905001"/>
            <a:ext cx="612908" cy="4572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E</a:t>
            </a:r>
            <a:endParaRPr lang="en-US" sz="2000" dirty="0"/>
          </a:p>
        </p:txBody>
      </p:sp>
      <p:sp>
        <p:nvSpPr>
          <p:cNvPr id="26628" name="Text Box 4"/>
          <p:cNvSpPr txBox="1">
            <a:spLocks noChangeArrowheads="1"/>
          </p:cNvSpPr>
          <p:nvPr/>
        </p:nvSpPr>
        <p:spPr bwMode="auto">
          <a:xfrm>
            <a:off x="4648200" y="2438400"/>
            <a:ext cx="460507" cy="4572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A</a:t>
            </a:r>
            <a:endParaRPr lang="en-US" sz="2000" dirty="0"/>
          </a:p>
        </p:txBody>
      </p:sp>
      <p:sp>
        <p:nvSpPr>
          <p:cNvPr id="26629" name="Text Box 5"/>
          <p:cNvSpPr txBox="1">
            <a:spLocks noChangeArrowheads="1"/>
          </p:cNvSpPr>
          <p:nvPr/>
        </p:nvSpPr>
        <p:spPr bwMode="auto">
          <a:xfrm>
            <a:off x="2057400" y="1981200"/>
            <a:ext cx="608806" cy="414338"/>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  5</a:t>
            </a:r>
            <a:endParaRPr lang="en-US" dirty="0"/>
          </a:p>
        </p:txBody>
      </p:sp>
      <p:sp>
        <p:nvSpPr>
          <p:cNvPr id="26630" name="Line 6"/>
          <p:cNvSpPr>
            <a:spLocks noChangeShapeType="1"/>
          </p:cNvSpPr>
          <p:nvPr/>
        </p:nvSpPr>
        <p:spPr bwMode="auto">
          <a:xfrm>
            <a:off x="2739629" y="762000"/>
            <a:ext cx="15478" cy="3878262"/>
          </a:xfrm>
          <a:prstGeom prst="line">
            <a:avLst/>
          </a:prstGeom>
          <a:noFill/>
          <a:ln w="15875">
            <a:solidFill>
              <a:srgbClr val="000000"/>
            </a:solidFill>
            <a:round/>
            <a:headEnd type="triangle"/>
            <a:tailEnd/>
          </a:ln>
        </p:spPr>
        <p:txBody>
          <a:bodyPr/>
          <a:lstStyle/>
          <a:p>
            <a:endParaRPr lang="ar-SA"/>
          </a:p>
        </p:txBody>
      </p:sp>
      <p:sp>
        <p:nvSpPr>
          <p:cNvPr id="26631" name="Line 7"/>
          <p:cNvSpPr>
            <a:spLocks noChangeShapeType="1"/>
          </p:cNvSpPr>
          <p:nvPr/>
        </p:nvSpPr>
        <p:spPr bwMode="auto">
          <a:xfrm>
            <a:off x="2755107" y="4648200"/>
            <a:ext cx="4777581" cy="0"/>
          </a:xfrm>
          <a:prstGeom prst="line">
            <a:avLst/>
          </a:prstGeom>
          <a:noFill/>
          <a:ln w="15875">
            <a:solidFill>
              <a:srgbClr val="000000"/>
            </a:solidFill>
            <a:round/>
            <a:headEnd/>
            <a:tailEnd type="triangle"/>
          </a:ln>
          <a:effectLst/>
        </p:spPr>
        <p:txBody>
          <a:bodyPr/>
          <a:lstStyle/>
          <a:p>
            <a:endParaRPr lang="ar-SA"/>
          </a:p>
        </p:txBody>
      </p:sp>
      <p:sp>
        <p:nvSpPr>
          <p:cNvPr id="26632" name="Text Box 8"/>
          <p:cNvSpPr txBox="1">
            <a:spLocks noChangeArrowheads="1"/>
          </p:cNvSpPr>
          <p:nvPr/>
        </p:nvSpPr>
        <p:spPr bwMode="auto">
          <a:xfrm>
            <a:off x="7391400" y="4724400"/>
            <a:ext cx="675614" cy="519113"/>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X</a:t>
            </a:r>
            <a:endParaRPr lang="en-US" sz="2000" dirty="0"/>
          </a:p>
        </p:txBody>
      </p:sp>
      <p:sp>
        <p:nvSpPr>
          <p:cNvPr id="26633" name="Line 9"/>
          <p:cNvSpPr>
            <a:spLocks noChangeShapeType="1"/>
          </p:cNvSpPr>
          <p:nvPr/>
        </p:nvSpPr>
        <p:spPr bwMode="auto">
          <a:xfrm>
            <a:off x="2755107" y="2312988"/>
            <a:ext cx="2866893" cy="0"/>
          </a:xfrm>
          <a:prstGeom prst="line">
            <a:avLst/>
          </a:prstGeom>
          <a:noFill/>
          <a:ln w="15875">
            <a:solidFill>
              <a:srgbClr val="000000"/>
            </a:solidFill>
            <a:prstDash val="dashDot"/>
            <a:round/>
            <a:headEnd/>
            <a:tailEnd/>
          </a:ln>
        </p:spPr>
        <p:txBody>
          <a:bodyPr/>
          <a:lstStyle/>
          <a:p>
            <a:endParaRPr lang="ar-SA"/>
          </a:p>
        </p:txBody>
      </p:sp>
      <p:sp>
        <p:nvSpPr>
          <p:cNvPr id="26634" name="Line 10"/>
          <p:cNvSpPr>
            <a:spLocks noChangeShapeType="1"/>
          </p:cNvSpPr>
          <p:nvPr/>
        </p:nvSpPr>
        <p:spPr bwMode="auto">
          <a:xfrm>
            <a:off x="4953000" y="2895600"/>
            <a:ext cx="0" cy="1752601"/>
          </a:xfrm>
          <a:prstGeom prst="line">
            <a:avLst/>
          </a:prstGeom>
          <a:noFill/>
          <a:ln w="15875">
            <a:solidFill>
              <a:srgbClr val="000000"/>
            </a:solidFill>
            <a:prstDash val="dashDot"/>
            <a:round/>
            <a:headEnd/>
            <a:tailEnd/>
          </a:ln>
        </p:spPr>
        <p:txBody>
          <a:bodyPr/>
          <a:lstStyle/>
          <a:p>
            <a:endParaRPr lang="ar-SA"/>
          </a:p>
        </p:txBody>
      </p:sp>
      <p:sp>
        <p:nvSpPr>
          <p:cNvPr id="26635" name="Line 11"/>
          <p:cNvSpPr>
            <a:spLocks noChangeShapeType="1"/>
          </p:cNvSpPr>
          <p:nvPr/>
        </p:nvSpPr>
        <p:spPr bwMode="auto">
          <a:xfrm>
            <a:off x="2755106" y="2895600"/>
            <a:ext cx="2197893" cy="0"/>
          </a:xfrm>
          <a:prstGeom prst="line">
            <a:avLst/>
          </a:prstGeom>
          <a:noFill/>
          <a:ln w="15875">
            <a:solidFill>
              <a:srgbClr val="000000"/>
            </a:solidFill>
            <a:prstDash val="dashDot"/>
            <a:round/>
            <a:headEnd/>
            <a:tailEnd/>
          </a:ln>
        </p:spPr>
        <p:txBody>
          <a:bodyPr/>
          <a:lstStyle/>
          <a:p>
            <a:endParaRPr lang="ar-SA"/>
          </a:p>
        </p:txBody>
      </p:sp>
      <p:sp>
        <p:nvSpPr>
          <p:cNvPr id="26636" name="Line 12"/>
          <p:cNvSpPr>
            <a:spLocks noChangeShapeType="1"/>
          </p:cNvSpPr>
          <p:nvPr/>
        </p:nvSpPr>
        <p:spPr bwMode="auto">
          <a:xfrm>
            <a:off x="5622000" y="2312989"/>
            <a:ext cx="16800" cy="2335211"/>
          </a:xfrm>
          <a:prstGeom prst="line">
            <a:avLst/>
          </a:prstGeom>
          <a:noFill/>
          <a:ln w="15875">
            <a:solidFill>
              <a:srgbClr val="000000"/>
            </a:solidFill>
            <a:prstDash val="dashDot"/>
            <a:round/>
            <a:headEnd/>
            <a:tailEnd/>
          </a:ln>
        </p:spPr>
        <p:txBody>
          <a:bodyPr/>
          <a:lstStyle/>
          <a:p>
            <a:endParaRPr lang="ar-SA"/>
          </a:p>
        </p:txBody>
      </p:sp>
      <p:sp>
        <p:nvSpPr>
          <p:cNvPr id="26637" name="Text Box 13"/>
          <p:cNvSpPr txBox="1">
            <a:spLocks noChangeArrowheads="1"/>
          </p:cNvSpPr>
          <p:nvPr/>
        </p:nvSpPr>
        <p:spPr bwMode="auto">
          <a:xfrm>
            <a:off x="685800" y="5181601"/>
            <a:ext cx="8267039" cy="457199"/>
          </a:xfrm>
          <a:prstGeom prst="rect">
            <a:avLst/>
          </a:prstGeom>
          <a:noFill/>
          <a:ln w="28575">
            <a:noFill/>
            <a:miter lim="800000"/>
            <a:headEnd/>
            <a:tailEnd/>
          </a:ln>
        </p:spPr>
        <p:txBody>
          <a:bodyPr/>
          <a:lstStyle/>
          <a:p>
            <a:pPr algn="ctr" rtl="1"/>
            <a:r>
              <a:rPr lang="ar-SA" altLang="zh-CN" sz="2400" dirty="0" smtClean="0">
                <a:latin typeface="Times New Roman" pitchFamily="18" charset="0"/>
                <a:ea typeface="SimSun" pitchFamily="2" charset="-122"/>
                <a:cs typeface="Times New Roman" pitchFamily="18" charset="0"/>
              </a:rPr>
              <a:t>الحركة الذاتية للعرض</a:t>
            </a:r>
            <a:endParaRPr lang="en-US" sz="3600" dirty="0">
              <a:ea typeface="SimSun" pitchFamily="2" charset="-122"/>
              <a:cs typeface="Times New Roman" pitchFamily="18" charset="0"/>
            </a:endParaRPr>
          </a:p>
        </p:txBody>
      </p:sp>
      <p:sp>
        <p:nvSpPr>
          <p:cNvPr id="26638" name="Text Box 14"/>
          <p:cNvSpPr txBox="1">
            <a:spLocks noChangeArrowheads="1"/>
          </p:cNvSpPr>
          <p:nvPr/>
        </p:nvSpPr>
        <p:spPr bwMode="auto">
          <a:xfrm>
            <a:off x="2057400" y="457200"/>
            <a:ext cx="609600" cy="4572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P</a:t>
            </a:r>
            <a:endParaRPr lang="en-US" sz="2000" dirty="0"/>
          </a:p>
        </p:txBody>
      </p:sp>
      <p:sp>
        <p:nvSpPr>
          <p:cNvPr id="26639" name="Line 15"/>
          <p:cNvSpPr>
            <a:spLocks noChangeShapeType="1"/>
          </p:cNvSpPr>
          <p:nvPr/>
        </p:nvSpPr>
        <p:spPr bwMode="auto">
          <a:xfrm flipV="1">
            <a:off x="3312319" y="1306514"/>
            <a:ext cx="3436144" cy="3038475"/>
          </a:xfrm>
          <a:prstGeom prst="line">
            <a:avLst/>
          </a:prstGeom>
          <a:noFill/>
          <a:ln w="15875">
            <a:solidFill>
              <a:srgbClr val="000000"/>
            </a:solidFill>
            <a:round/>
            <a:headEnd/>
            <a:tailEnd/>
          </a:ln>
        </p:spPr>
        <p:txBody>
          <a:bodyPr/>
          <a:lstStyle/>
          <a:p>
            <a:endParaRPr lang="ar-SA"/>
          </a:p>
        </p:txBody>
      </p:sp>
      <p:sp>
        <p:nvSpPr>
          <p:cNvPr id="26640" name="Text Box 16"/>
          <p:cNvSpPr txBox="1">
            <a:spLocks noChangeArrowheads="1"/>
          </p:cNvSpPr>
          <p:nvPr/>
        </p:nvSpPr>
        <p:spPr bwMode="auto">
          <a:xfrm>
            <a:off x="6524890" y="900114"/>
            <a:ext cx="765308" cy="592137"/>
          </a:xfrm>
          <a:prstGeom prst="rect">
            <a:avLst/>
          </a:prstGeom>
          <a:noFill/>
          <a:ln w="9525">
            <a:noFill/>
            <a:miter lim="800000"/>
            <a:headEnd/>
            <a:tailEnd/>
          </a:ln>
        </p:spPr>
        <p:txBody>
          <a:bodyPr/>
          <a:lstStyle/>
          <a:p>
            <a:pPr algn="ctr" rtl="1"/>
            <a:r>
              <a:rPr lang="en-US" altLang="zh-CN" sz="2000" b="1" dirty="0">
                <a:latin typeface="Times New Roman" pitchFamily="18" charset="0"/>
                <a:ea typeface="SimSun" pitchFamily="2" charset="-122"/>
              </a:rPr>
              <a:t>S</a:t>
            </a:r>
            <a:endParaRPr lang="en-US" sz="2000" dirty="0"/>
          </a:p>
        </p:txBody>
      </p:sp>
      <p:sp>
        <p:nvSpPr>
          <p:cNvPr id="26641" name="Text Box 17"/>
          <p:cNvSpPr txBox="1">
            <a:spLocks noChangeArrowheads="1"/>
          </p:cNvSpPr>
          <p:nvPr/>
        </p:nvSpPr>
        <p:spPr bwMode="auto">
          <a:xfrm>
            <a:off x="2057400" y="2590800"/>
            <a:ext cx="608806" cy="414338"/>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4</a:t>
            </a:r>
            <a:endParaRPr lang="en-US" dirty="0"/>
          </a:p>
        </p:txBody>
      </p:sp>
      <p:sp>
        <p:nvSpPr>
          <p:cNvPr id="26642" name="Text Box 18"/>
          <p:cNvSpPr txBox="1">
            <a:spLocks noChangeArrowheads="1"/>
          </p:cNvSpPr>
          <p:nvPr/>
        </p:nvSpPr>
        <p:spPr bwMode="auto">
          <a:xfrm>
            <a:off x="5105400" y="4724400"/>
            <a:ext cx="914400" cy="357188"/>
          </a:xfrm>
          <a:prstGeom prst="rect">
            <a:avLst/>
          </a:prstGeom>
          <a:noFill/>
          <a:ln w="9525">
            <a:noFill/>
            <a:miter lim="800000"/>
            <a:headEnd/>
            <a:tailEnd/>
          </a:ln>
        </p:spPr>
        <p:txBody>
          <a:bodyPr/>
          <a:lstStyle/>
          <a:p>
            <a:pPr algn="r" rtl="1"/>
            <a:r>
              <a:rPr lang="en-US" altLang="zh-CN" sz="2400" dirty="0">
                <a:latin typeface="Times New Roman" pitchFamily="18" charset="0"/>
                <a:ea typeface="SimSun" pitchFamily="2" charset="-122"/>
              </a:rPr>
              <a:t>  50</a:t>
            </a:r>
            <a:endParaRPr lang="en-US" dirty="0"/>
          </a:p>
        </p:txBody>
      </p:sp>
      <p:sp>
        <p:nvSpPr>
          <p:cNvPr id="26643" name="Text Box 19"/>
          <p:cNvSpPr txBox="1">
            <a:spLocks noChangeArrowheads="1"/>
          </p:cNvSpPr>
          <p:nvPr/>
        </p:nvSpPr>
        <p:spPr bwMode="auto">
          <a:xfrm>
            <a:off x="4495800" y="4724400"/>
            <a:ext cx="685801" cy="414337"/>
          </a:xfrm>
          <a:prstGeom prst="rect">
            <a:avLst/>
          </a:prstGeom>
          <a:noFill/>
          <a:ln w="9525">
            <a:noFill/>
            <a:miter lim="800000"/>
            <a:headEnd/>
            <a:tailEnd/>
          </a:ln>
        </p:spPr>
        <p:txBody>
          <a:bodyPr/>
          <a:lstStyle/>
          <a:p>
            <a:pPr algn="r" rtl="1"/>
            <a:r>
              <a:rPr lang="en-US" altLang="zh-CN" sz="2400" dirty="0" smtClean="0">
                <a:latin typeface="Times New Roman" pitchFamily="18" charset="0"/>
                <a:ea typeface="SimSun" pitchFamily="2" charset="-122"/>
              </a:rPr>
              <a:t>45</a:t>
            </a:r>
            <a:endParaRPr lang="en-US" dirty="0"/>
          </a:p>
        </p:txBody>
      </p:sp>
      <p:sp>
        <p:nvSpPr>
          <p:cNvPr id="26644" name="AutoShape 20">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5638800" y="609600"/>
            <a:ext cx="633545" cy="484187"/>
          </a:xfrm>
          <a:prstGeom prst="rect">
            <a:avLst/>
          </a:prstGeom>
          <a:noFill/>
          <a:ln w="19050">
            <a:noFill/>
            <a:miter lim="800000"/>
            <a:headEnd/>
            <a:tailEnd/>
          </a:ln>
        </p:spPr>
        <p:txBody>
          <a:bodyPr/>
          <a:lstStyle/>
          <a:p>
            <a:pPr algn="ctr" rtl="1"/>
            <a:r>
              <a:rPr lang="en-US" altLang="zh-CN" sz="2000" dirty="0" smtClean="0">
                <a:latin typeface="Times New Roman" pitchFamily="18" charset="0"/>
                <a:ea typeface="SimSun" pitchFamily="2" charset="-122"/>
              </a:rPr>
              <a:t>S</a:t>
            </a:r>
            <a:r>
              <a:rPr lang="en-US" altLang="zh-CN" sz="2000" baseline="-25000" dirty="0" smtClean="0">
                <a:latin typeface="Times New Roman" pitchFamily="18" charset="0"/>
                <a:ea typeface="SimSun" pitchFamily="2" charset="-122"/>
              </a:rPr>
              <a:t>1</a:t>
            </a:r>
            <a:endParaRPr lang="en-US" sz="2000" dirty="0"/>
          </a:p>
        </p:txBody>
      </p:sp>
      <p:sp>
        <p:nvSpPr>
          <p:cNvPr id="18436" name="Text Box 4"/>
          <p:cNvSpPr txBox="1">
            <a:spLocks noChangeArrowheads="1"/>
          </p:cNvSpPr>
          <p:nvPr/>
        </p:nvSpPr>
        <p:spPr bwMode="auto">
          <a:xfrm>
            <a:off x="2057400" y="2286000"/>
            <a:ext cx="533798" cy="534989"/>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en-US" altLang="zh-CN" sz="2000" dirty="0">
                <a:latin typeface="Times New Roman" pitchFamily="18" charset="0"/>
                <a:ea typeface="SimSun" pitchFamily="2" charset="-122"/>
              </a:rPr>
              <a:t>10</a:t>
            </a:r>
            <a:endParaRPr lang="en-US" sz="2000" dirty="0"/>
          </a:p>
        </p:txBody>
      </p:sp>
      <p:sp>
        <p:nvSpPr>
          <p:cNvPr id="18437" name="Line 5"/>
          <p:cNvSpPr>
            <a:spLocks noChangeShapeType="1"/>
          </p:cNvSpPr>
          <p:nvPr/>
        </p:nvSpPr>
        <p:spPr bwMode="auto">
          <a:xfrm>
            <a:off x="2667397" y="762000"/>
            <a:ext cx="0" cy="3868737"/>
          </a:xfrm>
          <a:prstGeom prst="line">
            <a:avLst/>
          </a:prstGeom>
          <a:noFill/>
          <a:ln w="19050">
            <a:solidFill>
              <a:srgbClr val="000000"/>
            </a:solidFill>
            <a:round/>
            <a:headEnd type="triangle"/>
            <a:tailEnd/>
          </a:ln>
        </p:spPr>
        <p:txBody>
          <a:bodyPr/>
          <a:lstStyle/>
          <a:p>
            <a:endParaRPr lang="ar-SA"/>
          </a:p>
        </p:txBody>
      </p:sp>
      <p:sp>
        <p:nvSpPr>
          <p:cNvPr id="18438" name="Line 6"/>
          <p:cNvSpPr>
            <a:spLocks noChangeShapeType="1"/>
          </p:cNvSpPr>
          <p:nvPr/>
        </p:nvSpPr>
        <p:spPr bwMode="auto">
          <a:xfrm>
            <a:off x="2667398" y="4648200"/>
            <a:ext cx="4920323" cy="0"/>
          </a:xfrm>
          <a:prstGeom prst="line">
            <a:avLst/>
          </a:prstGeom>
          <a:noFill/>
          <a:ln w="19050">
            <a:solidFill>
              <a:srgbClr val="000000"/>
            </a:solidFill>
            <a:round/>
            <a:headEnd/>
            <a:tailEnd type="triangle"/>
          </a:ln>
          <a:effectLst/>
        </p:spPr>
        <p:txBody>
          <a:bodyPr/>
          <a:lstStyle/>
          <a:p>
            <a:endParaRPr lang="ar-SA"/>
          </a:p>
        </p:txBody>
      </p:sp>
      <p:sp>
        <p:nvSpPr>
          <p:cNvPr id="18439" name="Text Box 7"/>
          <p:cNvSpPr txBox="1">
            <a:spLocks noChangeArrowheads="1"/>
          </p:cNvSpPr>
          <p:nvPr/>
        </p:nvSpPr>
        <p:spPr bwMode="auto">
          <a:xfrm>
            <a:off x="7315200" y="4724400"/>
            <a:ext cx="635265" cy="449263"/>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X</a:t>
            </a:r>
            <a:endParaRPr lang="en-US" sz="2000" dirty="0"/>
          </a:p>
        </p:txBody>
      </p:sp>
      <p:sp>
        <p:nvSpPr>
          <p:cNvPr id="18440" name="Line 8"/>
          <p:cNvSpPr>
            <a:spLocks noChangeShapeType="1"/>
          </p:cNvSpPr>
          <p:nvPr/>
        </p:nvSpPr>
        <p:spPr bwMode="auto">
          <a:xfrm flipV="1">
            <a:off x="2743200" y="1143000"/>
            <a:ext cx="3124200" cy="2590800"/>
          </a:xfrm>
          <a:prstGeom prst="line">
            <a:avLst/>
          </a:prstGeom>
          <a:noFill/>
          <a:ln w="12700">
            <a:solidFill>
              <a:srgbClr val="000000"/>
            </a:solidFill>
            <a:round/>
            <a:headEnd/>
            <a:tailEnd/>
          </a:ln>
        </p:spPr>
        <p:txBody>
          <a:bodyPr/>
          <a:lstStyle/>
          <a:p>
            <a:endParaRPr lang="ar-SA"/>
          </a:p>
        </p:txBody>
      </p:sp>
      <p:sp>
        <p:nvSpPr>
          <p:cNvPr id="18441" name="Line 9"/>
          <p:cNvSpPr>
            <a:spLocks noChangeShapeType="1"/>
          </p:cNvSpPr>
          <p:nvPr/>
        </p:nvSpPr>
        <p:spPr bwMode="auto">
          <a:xfrm flipV="1">
            <a:off x="2667000" y="2590799"/>
            <a:ext cx="2438400" cy="0"/>
          </a:xfrm>
          <a:prstGeom prst="line">
            <a:avLst/>
          </a:prstGeom>
          <a:noFill/>
          <a:ln w="15875">
            <a:solidFill>
              <a:srgbClr val="000000"/>
            </a:solidFill>
            <a:prstDash val="dashDot"/>
            <a:round/>
            <a:headEnd/>
            <a:tailEnd/>
          </a:ln>
        </p:spPr>
        <p:txBody>
          <a:bodyPr/>
          <a:lstStyle/>
          <a:p>
            <a:endParaRPr lang="ar-SA"/>
          </a:p>
        </p:txBody>
      </p:sp>
      <p:sp>
        <p:nvSpPr>
          <p:cNvPr id="18442" name="Line 10"/>
          <p:cNvSpPr>
            <a:spLocks noChangeShapeType="1"/>
          </p:cNvSpPr>
          <p:nvPr/>
        </p:nvSpPr>
        <p:spPr bwMode="auto">
          <a:xfrm>
            <a:off x="4114800" y="2590800"/>
            <a:ext cx="0" cy="2041525"/>
          </a:xfrm>
          <a:prstGeom prst="line">
            <a:avLst/>
          </a:prstGeom>
          <a:noFill/>
          <a:ln w="15875">
            <a:solidFill>
              <a:srgbClr val="000000"/>
            </a:solidFill>
            <a:prstDash val="dashDot"/>
            <a:round/>
            <a:headEnd/>
            <a:tailEnd/>
          </a:ln>
        </p:spPr>
        <p:txBody>
          <a:bodyPr/>
          <a:lstStyle/>
          <a:p>
            <a:endParaRPr lang="ar-SA"/>
          </a:p>
        </p:txBody>
      </p:sp>
      <p:sp>
        <p:nvSpPr>
          <p:cNvPr id="18443" name="Text Box 11"/>
          <p:cNvSpPr txBox="1">
            <a:spLocks noChangeArrowheads="1"/>
          </p:cNvSpPr>
          <p:nvPr/>
        </p:nvSpPr>
        <p:spPr bwMode="auto">
          <a:xfrm>
            <a:off x="990600" y="5105400"/>
            <a:ext cx="8659151" cy="838200"/>
          </a:xfrm>
          <a:prstGeom prst="rect">
            <a:avLst/>
          </a:prstGeom>
          <a:noFill/>
          <a:ln w="28575">
            <a:noFill/>
            <a:miter lim="800000"/>
            <a:headEnd/>
            <a:tailEnd/>
          </a:ln>
        </p:spPr>
        <p:txBody>
          <a:bodyPr/>
          <a:lstStyle/>
          <a:p>
            <a:pPr algn="ctr" rtl="1"/>
            <a:r>
              <a:rPr lang="ar-SA" altLang="zh-CN" sz="2400" dirty="0" smtClean="0">
                <a:solidFill>
                  <a:srgbClr val="000000"/>
                </a:solidFill>
                <a:latin typeface="Times New Roman" pitchFamily="18" charset="0"/>
                <a:ea typeface="SimSun" pitchFamily="2" charset="-122"/>
                <a:cs typeface="Times New Roman" pitchFamily="18" charset="0"/>
              </a:rPr>
              <a:t>الحركة الانتقالية للعرض</a:t>
            </a:r>
          </a:p>
          <a:p>
            <a:pPr algn="ctr" rtl="1"/>
            <a:r>
              <a:rPr lang="ar-SA" altLang="zh-CN" sz="2400" dirty="0" smtClean="0">
                <a:solidFill>
                  <a:srgbClr val="000000"/>
                </a:solidFill>
                <a:latin typeface="Times New Roman" pitchFamily="18" charset="0"/>
                <a:ea typeface="SimSun" pitchFamily="2" charset="-122"/>
                <a:cs typeface="Times New Roman" pitchFamily="18" charset="0"/>
              </a:rPr>
              <a:t>مثلا ينتقل خط العرض إلى اليمين (بعد التقدم التقني مثلا)</a:t>
            </a:r>
            <a:endParaRPr lang="en-US" sz="3600" dirty="0">
              <a:ea typeface="SimSun" pitchFamily="2" charset="-122"/>
            </a:endParaRPr>
          </a:p>
        </p:txBody>
      </p:sp>
      <p:sp>
        <p:nvSpPr>
          <p:cNvPr id="18444" name="Text Box 12"/>
          <p:cNvSpPr txBox="1">
            <a:spLocks noChangeArrowheads="1"/>
          </p:cNvSpPr>
          <p:nvPr/>
        </p:nvSpPr>
        <p:spPr bwMode="auto">
          <a:xfrm>
            <a:off x="1828800" y="609600"/>
            <a:ext cx="609600" cy="381000"/>
          </a:xfrm>
          <a:prstGeom prst="rect">
            <a:avLst/>
          </a:prstGeom>
          <a:noFill/>
          <a:ln w="9525">
            <a:noFill/>
            <a:miter lim="800000"/>
            <a:headEnd/>
            <a:tailEnd/>
          </a:ln>
        </p:spPr>
        <p:txBody>
          <a:bodyPr/>
          <a:lstStyle/>
          <a:p>
            <a:pPr algn="ctr" rtl="1"/>
            <a:r>
              <a:rPr lang="en-US" altLang="zh-CN" sz="2000" dirty="0">
                <a:latin typeface="Times New Roman" pitchFamily="18" charset="0"/>
                <a:ea typeface="SimSun" pitchFamily="2" charset="-122"/>
              </a:rPr>
              <a:t>P</a:t>
            </a:r>
            <a:endParaRPr lang="en-US" sz="2000" dirty="0"/>
          </a:p>
        </p:txBody>
      </p:sp>
      <p:sp>
        <p:nvSpPr>
          <p:cNvPr id="18445" name="Line 13"/>
          <p:cNvSpPr>
            <a:spLocks noChangeShapeType="1"/>
          </p:cNvSpPr>
          <p:nvPr/>
        </p:nvSpPr>
        <p:spPr bwMode="auto">
          <a:xfrm>
            <a:off x="5105400" y="2590800"/>
            <a:ext cx="0" cy="2057400"/>
          </a:xfrm>
          <a:prstGeom prst="line">
            <a:avLst/>
          </a:prstGeom>
          <a:noFill/>
          <a:ln w="15875">
            <a:solidFill>
              <a:srgbClr val="000000"/>
            </a:solidFill>
            <a:prstDash val="dashDot"/>
            <a:round/>
            <a:headEnd/>
            <a:tailEnd/>
          </a:ln>
          <a:effectLst/>
        </p:spPr>
        <p:txBody>
          <a:bodyPr/>
          <a:lstStyle/>
          <a:p>
            <a:endParaRPr lang="ar-SA"/>
          </a:p>
        </p:txBody>
      </p:sp>
      <p:sp>
        <p:nvSpPr>
          <p:cNvPr id="18446" name="Line 14"/>
          <p:cNvSpPr>
            <a:spLocks noChangeShapeType="1"/>
          </p:cNvSpPr>
          <p:nvPr/>
        </p:nvSpPr>
        <p:spPr bwMode="auto">
          <a:xfrm flipV="1">
            <a:off x="2971800" y="1524000"/>
            <a:ext cx="3657600" cy="2514600"/>
          </a:xfrm>
          <a:prstGeom prst="line">
            <a:avLst/>
          </a:prstGeom>
          <a:noFill/>
          <a:ln w="12700">
            <a:solidFill>
              <a:srgbClr val="000000"/>
            </a:solidFill>
            <a:round/>
            <a:headEnd/>
            <a:tailEnd/>
          </a:ln>
          <a:effectLst/>
        </p:spPr>
        <p:txBody>
          <a:bodyPr/>
          <a:lstStyle/>
          <a:p>
            <a:endParaRPr lang="ar-SA"/>
          </a:p>
        </p:txBody>
      </p:sp>
      <p:sp>
        <p:nvSpPr>
          <p:cNvPr id="18447" name="Text Box 15"/>
          <p:cNvSpPr txBox="1">
            <a:spLocks noChangeArrowheads="1"/>
          </p:cNvSpPr>
          <p:nvPr/>
        </p:nvSpPr>
        <p:spPr bwMode="auto">
          <a:xfrm>
            <a:off x="6477000" y="990600"/>
            <a:ext cx="533400" cy="533400"/>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S</a:t>
            </a:r>
            <a:r>
              <a:rPr lang="en-US" altLang="zh-CN" sz="2000" baseline="-25000" dirty="0" smtClean="0">
                <a:latin typeface="Times New Roman" pitchFamily="18" charset="0"/>
                <a:ea typeface="SimSun" pitchFamily="2" charset="-122"/>
              </a:rPr>
              <a:t>2</a:t>
            </a:r>
            <a:endParaRPr lang="en-US" sz="2000" dirty="0"/>
          </a:p>
        </p:txBody>
      </p:sp>
      <p:sp>
        <p:nvSpPr>
          <p:cNvPr id="18448" name="Text Box 16"/>
          <p:cNvSpPr txBox="1">
            <a:spLocks noChangeArrowheads="1"/>
          </p:cNvSpPr>
          <p:nvPr/>
        </p:nvSpPr>
        <p:spPr bwMode="auto">
          <a:xfrm>
            <a:off x="4876800" y="4648200"/>
            <a:ext cx="391584" cy="454025"/>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rPr>
              <a:t> </a:t>
            </a:r>
            <a:r>
              <a:rPr lang="ar-SA" altLang="zh-CN" sz="2000" dirty="0" smtClean="0">
                <a:latin typeface="Times New Roman" pitchFamily="18" charset="0"/>
                <a:ea typeface="SimSun" pitchFamily="2" charset="-122"/>
                <a:cs typeface="+mj-cs"/>
              </a:rPr>
              <a:t>9</a:t>
            </a:r>
            <a:endParaRPr lang="en-US" sz="2000" dirty="0">
              <a:cs typeface="+mj-cs"/>
            </a:endParaRPr>
          </a:p>
        </p:txBody>
      </p:sp>
      <p:sp>
        <p:nvSpPr>
          <p:cNvPr id="18449" name="Text Box 17"/>
          <p:cNvSpPr txBox="1">
            <a:spLocks noChangeArrowheads="1"/>
          </p:cNvSpPr>
          <p:nvPr/>
        </p:nvSpPr>
        <p:spPr bwMode="auto">
          <a:xfrm>
            <a:off x="3886200" y="4648200"/>
            <a:ext cx="400051" cy="454025"/>
          </a:xfrm>
          <a:prstGeom prst="rect">
            <a:avLst/>
          </a:prstGeom>
          <a:noFill/>
          <a:ln w="9525">
            <a:noFill/>
            <a:miter lim="800000"/>
            <a:headEnd/>
            <a:tailEnd/>
          </a:ln>
        </p:spPr>
        <p:txBody>
          <a:bodyPr/>
          <a:lstStyle/>
          <a:p>
            <a:pPr algn="r" rtl="1"/>
            <a:r>
              <a:rPr lang="en-US" altLang="zh-CN" sz="1200" dirty="0">
                <a:latin typeface="Times New Roman" pitchFamily="18" charset="0"/>
                <a:ea typeface="SimSun" pitchFamily="2" charset="-122"/>
                <a:cs typeface="+mj-cs"/>
              </a:rPr>
              <a:t> </a:t>
            </a:r>
            <a:r>
              <a:rPr lang="ar-SA" altLang="zh-CN" sz="2000" dirty="0" smtClean="0">
                <a:latin typeface="Times New Roman" pitchFamily="18" charset="0"/>
                <a:ea typeface="SimSun" pitchFamily="2" charset="-122"/>
                <a:cs typeface="+mj-cs"/>
              </a:rPr>
              <a:t>4</a:t>
            </a:r>
            <a:endParaRPr lang="en-US" sz="2000" dirty="0">
              <a:cs typeface="+mj-cs"/>
            </a:endParaRPr>
          </a:p>
        </p:txBody>
      </p:sp>
      <p:sp>
        <p:nvSpPr>
          <p:cNvPr id="18450" name="AutoShape 1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توازن السوق</a:t>
            </a:r>
            <a:endParaRPr lang="en-US" sz="3800" dirty="0">
              <a:solidFill>
                <a:srgbClr val="0000FF"/>
              </a:solidFill>
            </a:endParaRPr>
          </a:p>
        </p:txBody>
      </p:sp>
      <p:sp>
        <p:nvSpPr>
          <p:cNvPr id="3" name="Content Placeholder 2"/>
          <p:cNvSpPr>
            <a:spLocks noGrp="1"/>
          </p:cNvSpPr>
          <p:nvPr>
            <p:ph idx="1"/>
          </p:nvPr>
        </p:nvSpPr>
        <p:spPr>
          <a:xfrm>
            <a:off x="495300" y="1600201"/>
            <a:ext cx="8915400" cy="3733799"/>
          </a:xfrm>
        </p:spPr>
        <p:txBody>
          <a:bodyPr/>
          <a:lstStyle/>
          <a:p>
            <a:pPr algn="just" rtl="1">
              <a:spcBef>
                <a:spcPct val="50000"/>
              </a:spcBef>
            </a:pPr>
            <a:r>
              <a:rPr lang="ar-BH" sz="2600" dirty="0" smtClean="0"/>
              <a:t>يتحقق توازن السوق </a:t>
            </a:r>
            <a:r>
              <a:rPr lang="ar-SA" sz="2600" dirty="0" smtClean="0"/>
              <a:t>عبر مسار حركي، </a:t>
            </a:r>
            <a:r>
              <a:rPr lang="ar-BH" sz="2600" dirty="0" smtClean="0"/>
              <a:t>عندما </a:t>
            </a:r>
            <a:r>
              <a:rPr lang="ar-SA" sz="2600" dirty="0" smtClean="0"/>
              <a:t>تتساوى </a:t>
            </a:r>
            <a:r>
              <a:rPr lang="ar-BH" sz="2600" dirty="0" smtClean="0"/>
              <a:t>الكمية المطلوبة</a:t>
            </a:r>
            <a:r>
              <a:rPr lang="ar-SA" sz="2600" dirty="0" smtClean="0"/>
              <a:t> مع</a:t>
            </a:r>
            <a:r>
              <a:rPr lang="ar-BH" sz="2600" dirty="0" smtClean="0"/>
              <a:t> </a:t>
            </a:r>
            <a:r>
              <a:rPr lang="ar-SA" sz="2600" dirty="0" smtClean="0"/>
              <a:t>ا</a:t>
            </a:r>
            <a:r>
              <a:rPr lang="ar-BH" sz="2600" dirty="0" smtClean="0"/>
              <a:t>لكمية المعروضة، </a:t>
            </a:r>
            <a:r>
              <a:rPr lang="ar-SA" sz="2600" dirty="0" smtClean="0"/>
              <a:t>فينشأ السعر</a:t>
            </a:r>
            <a:r>
              <a:rPr lang="ar-BH" sz="2600" dirty="0" smtClean="0"/>
              <a:t> </a:t>
            </a:r>
            <a:r>
              <a:rPr lang="ar-SA" sz="2600" dirty="0" smtClean="0"/>
              <a:t>التوازني للسوق. </a:t>
            </a:r>
          </a:p>
          <a:p>
            <a:pPr algn="just" rtl="1">
              <a:spcBef>
                <a:spcPct val="50000"/>
              </a:spcBef>
            </a:pPr>
            <a:r>
              <a:rPr lang="ar-SA" sz="2600" dirty="0" smtClean="0"/>
              <a:t>إذا كان السعر المعلن بداية </a:t>
            </a:r>
            <a:r>
              <a:rPr lang="ar-SA" sz="2600" dirty="0" smtClean="0">
                <a:cs typeface="+mj-cs"/>
              </a:rPr>
              <a:t>8</a:t>
            </a:r>
            <a:r>
              <a:rPr lang="ar-SA" sz="2600" dirty="0" smtClean="0"/>
              <a:t> ريال، فتحدث فجوة بين العرض والطلب (أي فائض في العرض، لأن الأسعار مرتفعة). وعندما تستمر حركية السوق، تنشأ فجوة جديدة عبارة عن فائض في الطلب (لأن الأسعار منخفضة). فكلما تقلصت الفجوة بين الطلب والعرض كلما اتجه السوق نحو التوازن:</a:t>
            </a:r>
          </a:p>
          <a:p>
            <a:pPr algn="ctr" rtl="1">
              <a:spcBef>
                <a:spcPct val="50000"/>
              </a:spcBef>
            </a:pPr>
            <a:r>
              <a:rPr lang="ar-SA" sz="2600" dirty="0" smtClean="0"/>
              <a:t>   </a:t>
            </a:r>
            <a:endParaRPr lang="fr-MA" sz="2600" dirty="0" smtClean="0"/>
          </a:p>
          <a:p>
            <a:pPr rtl="1"/>
            <a:endParaRPr lang="ar-SA" sz="2800" dirty="0" smtClean="0"/>
          </a:p>
          <a:p>
            <a:pPr rtl="1"/>
            <a:endParaRPr lang="ar-SA" sz="2800" dirty="0" smtClean="0"/>
          </a:p>
          <a:p>
            <a:pPr rtl="1"/>
            <a:endParaRPr lang="ar-SA" sz="2400" dirty="0" smtClean="0"/>
          </a:p>
          <a:p>
            <a:pPr rtl="1"/>
            <a:endParaRPr lang="ar-SA" sz="2400" dirty="0" smtClean="0"/>
          </a:p>
          <a:p>
            <a:pPr rtl="1"/>
            <a:endParaRPr lang="en-US" sz="2400" dirty="0"/>
          </a:p>
        </p:txBody>
      </p:sp>
      <p:graphicFrame>
        <p:nvGraphicFramePr>
          <p:cNvPr id="1027" name="Object 3"/>
          <p:cNvGraphicFramePr>
            <a:graphicFrameLocks noChangeAspect="1"/>
          </p:cNvGraphicFramePr>
          <p:nvPr/>
        </p:nvGraphicFramePr>
        <p:xfrm>
          <a:off x="3859213" y="4351338"/>
          <a:ext cx="2386012" cy="420687"/>
        </p:xfrm>
        <a:graphic>
          <a:graphicData uri="http://schemas.openxmlformats.org/presentationml/2006/ole">
            <p:oleObj spid="_x0000_s1027" name="معادلة" r:id="rId3" imgW="1218960" imgH="228600" progId="Equation.3">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7086600" y="3733800"/>
            <a:ext cx="547688" cy="469899"/>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D</a:t>
            </a:r>
            <a:endParaRPr lang="en-US" sz="3600" dirty="0"/>
          </a:p>
        </p:txBody>
      </p:sp>
      <p:sp>
        <p:nvSpPr>
          <p:cNvPr id="34820" name="Text Box 4"/>
          <p:cNvSpPr txBox="1">
            <a:spLocks noChangeArrowheads="1"/>
          </p:cNvSpPr>
          <p:nvPr/>
        </p:nvSpPr>
        <p:spPr bwMode="auto">
          <a:xfrm>
            <a:off x="7010400" y="838200"/>
            <a:ext cx="533400" cy="496886"/>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S</a:t>
            </a:r>
            <a:endParaRPr lang="en-US" sz="3600" dirty="0"/>
          </a:p>
        </p:txBody>
      </p:sp>
      <p:sp>
        <p:nvSpPr>
          <p:cNvPr id="34821" name="Text Box 5"/>
          <p:cNvSpPr txBox="1">
            <a:spLocks noChangeArrowheads="1"/>
          </p:cNvSpPr>
          <p:nvPr/>
        </p:nvSpPr>
        <p:spPr bwMode="auto">
          <a:xfrm>
            <a:off x="4953000" y="2133600"/>
            <a:ext cx="609600" cy="555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E</a:t>
            </a:r>
            <a:endParaRPr lang="en-US" sz="3600" dirty="0"/>
          </a:p>
        </p:txBody>
      </p:sp>
      <p:sp>
        <p:nvSpPr>
          <p:cNvPr id="34822" name="Text Box 6"/>
          <p:cNvSpPr txBox="1">
            <a:spLocks noChangeArrowheads="1"/>
          </p:cNvSpPr>
          <p:nvPr/>
        </p:nvSpPr>
        <p:spPr bwMode="auto">
          <a:xfrm>
            <a:off x="2057400" y="1447800"/>
            <a:ext cx="601001" cy="469900"/>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8</a:t>
            </a:r>
          </a:p>
        </p:txBody>
      </p:sp>
      <p:sp>
        <p:nvSpPr>
          <p:cNvPr id="34823" name="Line 7"/>
          <p:cNvSpPr>
            <a:spLocks noChangeShapeType="1"/>
          </p:cNvSpPr>
          <p:nvPr/>
        </p:nvSpPr>
        <p:spPr bwMode="auto">
          <a:xfrm>
            <a:off x="2729310" y="685801"/>
            <a:ext cx="13890" cy="3809999"/>
          </a:xfrm>
          <a:prstGeom prst="line">
            <a:avLst/>
          </a:prstGeom>
          <a:noFill/>
          <a:ln w="19050">
            <a:solidFill>
              <a:srgbClr val="000000"/>
            </a:solidFill>
            <a:round/>
            <a:headEnd type="triangle"/>
            <a:tailEnd/>
          </a:ln>
        </p:spPr>
        <p:txBody>
          <a:bodyPr/>
          <a:lstStyle/>
          <a:p>
            <a:endParaRPr lang="ar-SA"/>
          </a:p>
        </p:txBody>
      </p:sp>
      <p:sp>
        <p:nvSpPr>
          <p:cNvPr id="34824" name="Line 8"/>
          <p:cNvSpPr>
            <a:spLocks noChangeShapeType="1"/>
          </p:cNvSpPr>
          <p:nvPr/>
        </p:nvSpPr>
        <p:spPr bwMode="auto">
          <a:xfrm>
            <a:off x="2729311" y="4495800"/>
            <a:ext cx="4583244" cy="0"/>
          </a:xfrm>
          <a:prstGeom prst="line">
            <a:avLst/>
          </a:prstGeom>
          <a:noFill/>
          <a:ln w="19050">
            <a:solidFill>
              <a:srgbClr val="000000"/>
            </a:solidFill>
            <a:round/>
            <a:headEnd/>
            <a:tailEnd type="triangle"/>
          </a:ln>
          <a:effectLst/>
        </p:spPr>
        <p:txBody>
          <a:bodyPr/>
          <a:lstStyle/>
          <a:p>
            <a:endParaRPr lang="ar-SA"/>
          </a:p>
        </p:txBody>
      </p:sp>
      <p:sp>
        <p:nvSpPr>
          <p:cNvPr id="34825" name="Text Box 9"/>
          <p:cNvSpPr txBox="1">
            <a:spLocks noChangeArrowheads="1"/>
          </p:cNvSpPr>
          <p:nvPr/>
        </p:nvSpPr>
        <p:spPr bwMode="auto">
          <a:xfrm>
            <a:off x="7391400" y="4572000"/>
            <a:ext cx="504031" cy="4572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X</a:t>
            </a:r>
            <a:endParaRPr lang="en-US" sz="3600" dirty="0"/>
          </a:p>
        </p:txBody>
      </p:sp>
      <p:sp>
        <p:nvSpPr>
          <p:cNvPr id="34826" name="Line 10"/>
          <p:cNvSpPr>
            <a:spLocks noChangeShapeType="1"/>
          </p:cNvSpPr>
          <p:nvPr/>
        </p:nvSpPr>
        <p:spPr bwMode="auto">
          <a:xfrm rot="6361919">
            <a:off x="3548591" y="1565040"/>
            <a:ext cx="3875617" cy="1899117"/>
          </a:xfrm>
          <a:prstGeom prst="line">
            <a:avLst/>
          </a:prstGeom>
          <a:noFill/>
          <a:ln w="15875">
            <a:solidFill>
              <a:srgbClr val="000000"/>
            </a:solidFill>
            <a:round/>
            <a:headEnd/>
            <a:tailEnd/>
          </a:ln>
        </p:spPr>
        <p:txBody>
          <a:bodyPr/>
          <a:lstStyle/>
          <a:p>
            <a:endParaRPr lang="ar-SA"/>
          </a:p>
        </p:txBody>
      </p:sp>
      <p:sp>
        <p:nvSpPr>
          <p:cNvPr id="34827" name="Line 11"/>
          <p:cNvSpPr>
            <a:spLocks noChangeShapeType="1"/>
          </p:cNvSpPr>
          <p:nvPr/>
        </p:nvSpPr>
        <p:spPr bwMode="auto">
          <a:xfrm>
            <a:off x="3053689" y="857250"/>
            <a:ext cx="4032911" cy="3333750"/>
          </a:xfrm>
          <a:prstGeom prst="line">
            <a:avLst/>
          </a:prstGeom>
          <a:noFill/>
          <a:ln w="15875">
            <a:solidFill>
              <a:srgbClr val="000000"/>
            </a:solidFill>
            <a:round/>
            <a:headEnd/>
            <a:tailEnd/>
          </a:ln>
        </p:spPr>
        <p:txBody>
          <a:bodyPr/>
          <a:lstStyle/>
          <a:p>
            <a:endParaRPr lang="ar-SA"/>
          </a:p>
        </p:txBody>
      </p:sp>
      <p:sp>
        <p:nvSpPr>
          <p:cNvPr id="34828" name="Line 12"/>
          <p:cNvSpPr>
            <a:spLocks noChangeShapeType="1"/>
          </p:cNvSpPr>
          <p:nvPr/>
        </p:nvSpPr>
        <p:spPr bwMode="auto">
          <a:xfrm flipH="1">
            <a:off x="4571999" y="3505200"/>
            <a:ext cx="1676400" cy="0"/>
          </a:xfrm>
          <a:prstGeom prst="line">
            <a:avLst/>
          </a:prstGeom>
          <a:noFill/>
          <a:ln w="15875">
            <a:solidFill>
              <a:srgbClr val="000000"/>
            </a:solidFill>
            <a:prstDash val="lgDash"/>
            <a:round/>
            <a:headEnd/>
            <a:tailEnd/>
          </a:ln>
        </p:spPr>
        <p:txBody>
          <a:bodyPr/>
          <a:lstStyle/>
          <a:p>
            <a:endParaRPr lang="ar-SA"/>
          </a:p>
        </p:txBody>
      </p:sp>
      <p:sp>
        <p:nvSpPr>
          <p:cNvPr id="34830" name="Text Box 14"/>
          <p:cNvSpPr txBox="1">
            <a:spLocks noChangeArrowheads="1"/>
          </p:cNvSpPr>
          <p:nvPr/>
        </p:nvSpPr>
        <p:spPr bwMode="auto">
          <a:xfrm>
            <a:off x="1981200" y="381000"/>
            <a:ext cx="732631" cy="555625"/>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p</a:t>
            </a:r>
            <a:endParaRPr lang="en-US" sz="3600" dirty="0"/>
          </a:p>
        </p:txBody>
      </p:sp>
      <p:sp>
        <p:nvSpPr>
          <p:cNvPr id="34831" name="Line 15"/>
          <p:cNvSpPr>
            <a:spLocks noChangeShapeType="1"/>
          </p:cNvSpPr>
          <p:nvPr/>
        </p:nvSpPr>
        <p:spPr bwMode="auto">
          <a:xfrm>
            <a:off x="2729310" y="1676400"/>
            <a:ext cx="3482578" cy="0"/>
          </a:xfrm>
          <a:prstGeom prst="line">
            <a:avLst/>
          </a:prstGeom>
          <a:noFill/>
          <a:ln w="15875">
            <a:solidFill>
              <a:srgbClr val="000000"/>
            </a:solidFill>
            <a:prstDash val="lgDash"/>
            <a:round/>
            <a:headEnd/>
            <a:tailEnd/>
          </a:ln>
        </p:spPr>
        <p:txBody>
          <a:bodyPr/>
          <a:lstStyle/>
          <a:p>
            <a:endParaRPr lang="ar-SA"/>
          </a:p>
        </p:txBody>
      </p:sp>
      <p:sp>
        <p:nvSpPr>
          <p:cNvPr id="34832" name="Line 16"/>
          <p:cNvSpPr>
            <a:spLocks noChangeShapeType="1"/>
          </p:cNvSpPr>
          <p:nvPr/>
        </p:nvSpPr>
        <p:spPr bwMode="auto">
          <a:xfrm>
            <a:off x="6248400" y="1676401"/>
            <a:ext cx="0" cy="1828800"/>
          </a:xfrm>
          <a:prstGeom prst="line">
            <a:avLst/>
          </a:prstGeom>
          <a:noFill/>
          <a:ln w="15875">
            <a:solidFill>
              <a:srgbClr val="000000"/>
            </a:solidFill>
            <a:prstDash val="sysDot"/>
            <a:round/>
            <a:headEnd/>
            <a:tailEnd/>
          </a:ln>
        </p:spPr>
        <p:txBody>
          <a:bodyPr/>
          <a:lstStyle/>
          <a:p>
            <a:endParaRPr lang="ar-SA"/>
          </a:p>
        </p:txBody>
      </p:sp>
      <p:sp>
        <p:nvSpPr>
          <p:cNvPr id="34836" name="Line 20"/>
          <p:cNvSpPr>
            <a:spLocks noChangeShapeType="1"/>
          </p:cNvSpPr>
          <p:nvPr/>
        </p:nvSpPr>
        <p:spPr bwMode="auto">
          <a:xfrm>
            <a:off x="4572000" y="2133601"/>
            <a:ext cx="0" cy="1371600"/>
          </a:xfrm>
          <a:prstGeom prst="line">
            <a:avLst/>
          </a:prstGeom>
          <a:noFill/>
          <a:ln w="15875">
            <a:solidFill>
              <a:srgbClr val="000000"/>
            </a:solidFill>
            <a:prstDash val="sysDot"/>
            <a:round/>
            <a:headEnd/>
            <a:tailEnd/>
          </a:ln>
        </p:spPr>
        <p:txBody>
          <a:bodyPr/>
          <a:lstStyle/>
          <a:p>
            <a:endParaRPr lang="ar-SA"/>
          </a:p>
        </p:txBody>
      </p:sp>
      <p:sp>
        <p:nvSpPr>
          <p:cNvPr id="34837" name="Text Box 21"/>
          <p:cNvSpPr txBox="1">
            <a:spLocks noChangeArrowheads="1"/>
          </p:cNvSpPr>
          <p:nvPr/>
        </p:nvSpPr>
        <p:spPr bwMode="auto">
          <a:xfrm>
            <a:off x="990600" y="5181600"/>
            <a:ext cx="7967795" cy="381000"/>
          </a:xfrm>
          <a:prstGeom prst="rect">
            <a:avLst/>
          </a:prstGeom>
          <a:noFill/>
          <a:ln w="28575">
            <a:noFill/>
            <a:miter lim="800000"/>
            <a:headEnd/>
            <a:tailEnd/>
          </a:ln>
        </p:spPr>
        <p:txBody>
          <a:bodyPr/>
          <a:lstStyle/>
          <a:p>
            <a:pPr algn="ctr" rtl="1"/>
            <a:r>
              <a:rPr lang="ar-SA" altLang="zh-CN" sz="2400" dirty="0" smtClean="0">
                <a:solidFill>
                  <a:srgbClr val="000000"/>
                </a:solidFill>
                <a:latin typeface="Times New Roman" pitchFamily="18" charset="0"/>
                <a:ea typeface="SimSun" pitchFamily="2" charset="-122"/>
                <a:cs typeface="Times New Roman" pitchFamily="18" charset="0"/>
              </a:rPr>
              <a:t>توازن السوق</a:t>
            </a:r>
            <a:endParaRPr lang="en-US" sz="2400" dirty="0">
              <a:ea typeface="SimSun" pitchFamily="2" charset="-122"/>
            </a:endParaRPr>
          </a:p>
        </p:txBody>
      </p:sp>
      <p:sp>
        <p:nvSpPr>
          <p:cNvPr id="34838" name="Text Box 22"/>
          <p:cNvSpPr txBox="1">
            <a:spLocks noChangeArrowheads="1"/>
          </p:cNvSpPr>
          <p:nvPr/>
        </p:nvSpPr>
        <p:spPr bwMode="auto">
          <a:xfrm>
            <a:off x="1600200" y="2514600"/>
            <a:ext cx="990600" cy="457200"/>
          </a:xfrm>
          <a:prstGeom prst="rect">
            <a:avLst/>
          </a:prstGeom>
          <a:noFill/>
          <a:ln w="9525">
            <a:noFill/>
            <a:miter lim="800000"/>
            <a:headEnd/>
            <a:tailEnd/>
          </a:ln>
        </p:spPr>
        <p:txBody>
          <a:bodyPr/>
          <a:lstStyle/>
          <a:p>
            <a:pPr algn="ctr"/>
            <a:r>
              <a:rPr lang="en-US" sz="2000" dirty="0" smtClean="0">
                <a:latin typeface="Times New Roman" pitchFamily="18" charset="0"/>
                <a:cs typeface="Times New Roman" pitchFamily="18" charset="0"/>
              </a:rPr>
              <a:t>p</a:t>
            </a:r>
            <a:r>
              <a:rPr lang="en-US" baseline="30000" dirty="0"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6</a:t>
            </a:r>
          </a:p>
        </p:txBody>
      </p:sp>
      <p:sp>
        <p:nvSpPr>
          <p:cNvPr id="34839" name="Text Box 23"/>
          <p:cNvSpPr txBox="1">
            <a:spLocks noChangeArrowheads="1"/>
          </p:cNvSpPr>
          <p:nvPr/>
        </p:nvSpPr>
        <p:spPr bwMode="auto">
          <a:xfrm>
            <a:off x="2057400" y="3276600"/>
            <a:ext cx="609600" cy="469900"/>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2</a:t>
            </a:r>
          </a:p>
        </p:txBody>
      </p:sp>
      <p:sp>
        <p:nvSpPr>
          <p:cNvPr id="34841" name="Text Box 25"/>
          <p:cNvSpPr txBox="1">
            <a:spLocks noChangeArrowheads="1"/>
          </p:cNvSpPr>
          <p:nvPr/>
        </p:nvSpPr>
        <p:spPr bwMode="auto">
          <a:xfrm>
            <a:off x="3657600" y="4572000"/>
            <a:ext cx="609600" cy="381001"/>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6</a:t>
            </a:r>
          </a:p>
        </p:txBody>
      </p:sp>
      <p:sp>
        <p:nvSpPr>
          <p:cNvPr id="34842" name="Text Box 26"/>
          <p:cNvSpPr txBox="1">
            <a:spLocks noChangeArrowheads="1"/>
          </p:cNvSpPr>
          <p:nvPr/>
        </p:nvSpPr>
        <p:spPr bwMode="auto">
          <a:xfrm>
            <a:off x="4648200" y="4572000"/>
            <a:ext cx="1246848" cy="477837"/>
          </a:xfrm>
          <a:prstGeom prst="rect">
            <a:avLst/>
          </a:prstGeom>
          <a:noFill/>
          <a:ln w="9525">
            <a:noFill/>
            <a:miter lim="800000"/>
            <a:headEnd/>
            <a:tailEnd/>
          </a:ln>
        </p:spPr>
        <p:txBody>
          <a:bodyPr/>
          <a:lstStyle/>
          <a:p>
            <a:pPr algn="ctr"/>
            <a:r>
              <a:rPr lang="en-US" sz="2000" dirty="0" smtClean="0">
                <a:latin typeface="Times New Roman" pitchFamily="18" charset="0"/>
                <a:cs typeface="Times New Roman" pitchFamily="18" charset="0"/>
              </a:rPr>
              <a:t>x</a:t>
            </a:r>
            <a:r>
              <a:rPr lang="en-US" sz="2000" baseline="30000" dirty="0"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=10</a:t>
            </a:r>
            <a:endParaRPr lang="en-US" sz="2000" baseline="-25000" dirty="0">
              <a:latin typeface="Times New Roman" pitchFamily="18" charset="0"/>
              <a:cs typeface="Times New Roman" pitchFamily="18" charset="0"/>
            </a:endParaRPr>
          </a:p>
        </p:txBody>
      </p:sp>
      <p:sp>
        <p:nvSpPr>
          <p:cNvPr id="34843" name="Text Box 27"/>
          <p:cNvSpPr txBox="1">
            <a:spLocks noChangeArrowheads="1"/>
          </p:cNvSpPr>
          <p:nvPr/>
        </p:nvSpPr>
        <p:spPr bwMode="auto">
          <a:xfrm>
            <a:off x="6019800" y="4572000"/>
            <a:ext cx="533400" cy="325437"/>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14</a:t>
            </a:r>
          </a:p>
        </p:txBody>
      </p:sp>
      <p:sp>
        <p:nvSpPr>
          <p:cNvPr id="29" name="Line 12"/>
          <p:cNvSpPr>
            <a:spLocks noChangeShapeType="1"/>
          </p:cNvSpPr>
          <p:nvPr/>
        </p:nvSpPr>
        <p:spPr bwMode="auto">
          <a:xfrm flipH="1">
            <a:off x="4572000" y="2133600"/>
            <a:ext cx="1219200" cy="0"/>
          </a:xfrm>
          <a:prstGeom prst="line">
            <a:avLst/>
          </a:prstGeom>
          <a:noFill/>
          <a:ln w="15875">
            <a:solidFill>
              <a:srgbClr val="000000"/>
            </a:solidFill>
            <a:prstDash val="lgDash"/>
            <a:round/>
            <a:headEnd/>
            <a:tailEnd/>
          </a:ln>
        </p:spPr>
        <p:txBody>
          <a:bodyPr/>
          <a:lstStyle/>
          <a:p>
            <a:endParaRPr lang="ar-SA"/>
          </a:p>
        </p:txBody>
      </p:sp>
      <p:sp>
        <p:nvSpPr>
          <p:cNvPr id="30" name="Line 20"/>
          <p:cNvSpPr>
            <a:spLocks noChangeShapeType="1"/>
          </p:cNvSpPr>
          <p:nvPr/>
        </p:nvSpPr>
        <p:spPr bwMode="auto">
          <a:xfrm>
            <a:off x="5791200" y="2133600"/>
            <a:ext cx="0" cy="990600"/>
          </a:xfrm>
          <a:prstGeom prst="line">
            <a:avLst/>
          </a:prstGeom>
          <a:noFill/>
          <a:ln w="15875">
            <a:solidFill>
              <a:srgbClr val="000000"/>
            </a:solidFill>
            <a:prstDash val="sysDot"/>
            <a:round/>
            <a:headEnd/>
            <a:tailEnd/>
          </a:ln>
        </p:spPr>
        <p:txBody>
          <a:bodyPr/>
          <a:lstStyle/>
          <a:p>
            <a:endParaRPr lang="ar-SA"/>
          </a:p>
        </p:txBody>
      </p:sp>
      <p:sp>
        <p:nvSpPr>
          <p:cNvPr id="31" name="Line 12"/>
          <p:cNvSpPr>
            <a:spLocks noChangeShapeType="1"/>
          </p:cNvSpPr>
          <p:nvPr/>
        </p:nvSpPr>
        <p:spPr bwMode="auto">
          <a:xfrm flipH="1">
            <a:off x="4953000" y="3124200"/>
            <a:ext cx="838200" cy="0"/>
          </a:xfrm>
          <a:prstGeom prst="line">
            <a:avLst/>
          </a:prstGeom>
          <a:noFill/>
          <a:ln w="15875">
            <a:solidFill>
              <a:srgbClr val="000000"/>
            </a:solidFill>
            <a:prstDash val="lgDash"/>
            <a:round/>
            <a:headEnd/>
            <a:tailEnd/>
          </a:ln>
        </p:spPr>
        <p:txBody>
          <a:bodyPr/>
          <a:lstStyle/>
          <a:p>
            <a:endParaRPr lang="ar-SA"/>
          </a:p>
        </p:txBody>
      </p:sp>
      <p:sp>
        <p:nvSpPr>
          <p:cNvPr id="35" name="Line 8"/>
          <p:cNvSpPr>
            <a:spLocks noChangeShapeType="1"/>
          </p:cNvSpPr>
          <p:nvPr/>
        </p:nvSpPr>
        <p:spPr bwMode="auto">
          <a:xfrm>
            <a:off x="2743200" y="2743200"/>
            <a:ext cx="2514600" cy="0"/>
          </a:xfrm>
          <a:prstGeom prst="line">
            <a:avLst/>
          </a:prstGeom>
          <a:noFill/>
          <a:ln w="19050">
            <a:solidFill>
              <a:srgbClr val="000000"/>
            </a:solidFill>
            <a:prstDash val="lgDash"/>
            <a:round/>
            <a:headEnd type="triangle"/>
            <a:tailEnd type="none"/>
          </a:ln>
          <a:effectLst/>
        </p:spPr>
        <p:txBody>
          <a:bodyPr/>
          <a:lstStyle/>
          <a:p>
            <a:endParaRPr lang="ar-SA"/>
          </a:p>
        </p:txBody>
      </p:sp>
      <p:sp>
        <p:nvSpPr>
          <p:cNvPr id="36" name="Line 8"/>
          <p:cNvSpPr>
            <a:spLocks noChangeShapeType="1"/>
          </p:cNvSpPr>
          <p:nvPr/>
        </p:nvSpPr>
        <p:spPr bwMode="auto">
          <a:xfrm rot="-120000" flipV="1">
            <a:off x="5303409" y="2743232"/>
            <a:ext cx="32461" cy="1752535"/>
          </a:xfrm>
          <a:prstGeom prst="line">
            <a:avLst/>
          </a:prstGeom>
          <a:noFill/>
          <a:ln w="19050">
            <a:solidFill>
              <a:srgbClr val="000000"/>
            </a:solidFill>
            <a:prstDash val="lgDash"/>
            <a:round/>
            <a:headEnd type="triangle"/>
            <a:tailEnd type="none"/>
          </a:ln>
          <a:effectLst/>
        </p:spPr>
        <p:txBody>
          <a:bodyP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685800"/>
          </a:xfrm>
        </p:spPr>
        <p:txBody>
          <a:bodyPr/>
          <a:lstStyle/>
          <a:p>
            <a:pPr rtl="1"/>
            <a:r>
              <a:rPr lang="ar-SA" sz="3800" dirty="0" smtClean="0">
                <a:solidFill>
                  <a:srgbClr val="0000FF"/>
                </a:solidFill>
              </a:rPr>
              <a:t>التغير في توازن السوق</a:t>
            </a:r>
            <a:endParaRPr lang="en-US" sz="3800" dirty="0">
              <a:solidFill>
                <a:srgbClr val="0000FF"/>
              </a:solidFill>
            </a:endParaRPr>
          </a:p>
        </p:txBody>
      </p:sp>
      <p:sp>
        <p:nvSpPr>
          <p:cNvPr id="3" name="Content Placeholder 2"/>
          <p:cNvSpPr>
            <a:spLocks noGrp="1"/>
          </p:cNvSpPr>
          <p:nvPr>
            <p:ph idx="1"/>
          </p:nvPr>
        </p:nvSpPr>
        <p:spPr>
          <a:xfrm>
            <a:off x="495300" y="1600201"/>
            <a:ext cx="8915400" cy="4114799"/>
          </a:xfrm>
        </p:spPr>
        <p:txBody>
          <a:bodyPr/>
          <a:lstStyle/>
          <a:p>
            <a:pPr algn="just" rtl="1">
              <a:spcBef>
                <a:spcPct val="50000"/>
              </a:spcBef>
            </a:pPr>
            <a:r>
              <a:rPr lang="ar-SA" sz="2600" dirty="0" smtClean="0"/>
              <a:t>عندما تتغير تدفقات العرض والطلب، تؤدي إلى تغيير نقطة التوازن</a:t>
            </a:r>
            <a:r>
              <a:rPr lang="ar-BH" sz="2600" dirty="0" smtClean="0"/>
              <a:t> </a:t>
            </a:r>
            <a:r>
              <a:rPr lang="ar-SA" sz="2600" dirty="0" smtClean="0"/>
              <a:t>في </a:t>
            </a:r>
            <a:r>
              <a:rPr lang="ar-BH" sz="2600" dirty="0" smtClean="0"/>
              <a:t>السوق </a:t>
            </a:r>
            <a:r>
              <a:rPr lang="ar-SA" sz="2600" dirty="0" smtClean="0"/>
              <a:t>عبر مسار حركي، فيتساوى الطلب مع</a:t>
            </a:r>
            <a:r>
              <a:rPr lang="ar-BH" sz="2600" dirty="0" smtClean="0"/>
              <a:t> </a:t>
            </a:r>
            <a:r>
              <a:rPr lang="ar-SA" sz="2600" dirty="0" smtClean="0"/>
              <a:t>العرض</a:t>
            </a:r>
            <a:r>
              <a:rPr lang="ar-BH" sz="2600" dirty="0" smtClean="0"/>
              <a:t> </a:t>
            </a:r>
            <a:r>
              <a:rPr lang="ar-SA" sz="2600" dirty="0" smtClean="0"/>
              <a:t>وينشأ سعر</a:t>
            </a:r>
            <a:r>
              <a:rPr lang="ar-BH" sz="2600" dirty="0" smtClean="0"/>
              <a:t> </a:t>
            </a:r>
            <a:r>
              <a:rPr lang="ar-SA" sz="2600" dirty="0" smtClean="0"/>
              <a:t>توازني جديد: </a:t>
            </a:r>
          </a:p>
          <a:p>
            <a:pPr algn="ctr" rtl="1">
              <a:spcBef>
                <a:spcPct val="50000"/>
              </a:spcBef>
            </a:pPr>
            <a:r>
              <a:rPr lang="ar-SA" sz="2600" dirty="0" smtClean="0"/>
              <a:t>   </a:t>
            </a:r>
            <a:endParaRPr lang="fr-MA" sz="2600" dirty="0" smtClean="0"/>
          </a:p>
          <a:p>
            <a:pPr rtl="1"/>
            <a:r>
              <a:rPr lang="ar-SA" sz="2200" dirty="0" smtClean="0"/>
              <a:t>لدينا أربعة حالات: </a:t>
            </a:r>
          </a:p>
          <a:p>
            <a:pPr rtl="1"/>
            <a:r>
              <a:rPr lang="ar-SA" sz="2200" dirty="0" smtClean="0">
                <a:cs typeface="+mj-cs"/>
              </a:rPr>
              <a:t>حالة 1: زيادة العرض والطلب، النتيجة              </a:t>
            </a:r>
            <a:r>
              <a:rPr lang="ar-SA" sz="2200" dirty="0" smtClean="0">
                <a:solidFill>
                  <a:srgbClr val="000000"/>
                </a:solidFill>
                <a:cs typeface="+mj-cs"/>
              </a:rPr>
              <a:t>، أما الأسعار</a:t>
            </a:r>
            <a:r>
              <a:rPr lang="ar-SA" sz="2200" dirty="0" smtClean="0">
                <a:solidFill>
                  <a:srgbClr val="0000FF"/>
                </a:solidFill>
                <a:cs typeface="+mj-cs"/>
              </a:rPr>
              <a:t> </a:t>
            </a:r>
            <a:r>
              <a:rPr lang="ar-SA" sz="2200" dirty="0" smtClean="0">
                <a:solidFill>
                  <a:srgbClr val="000000"/>
                </a:solidFill>
                <a:cs typeface="+mj-cs"/>
              </a:rPr>
              <a:t>فتحتمل</a:t>
            </a:r>
            <a:endParaRPr lang="ar-SA" sz="2800" dirty="0" smtClean="0"/>
          </a:p>
          <a:p>
            <a:pPr rtl="1"/>
            <a:r>
              <a:rPr lang="ar-SA" sz="2400" dirty="0" smtClean="0"/>
              <a:t>حالة </a:t>
            </a:r>
            <a:r>
              <a:rPr lang="ar-SA" sz="2200" dirty="0" smtClean="0">
                <a:cs typeface="+mj-cs"/>
              </a:rPr>
              <a:t>2:</a:t>
            </a:r>
            <a:r>
              <a:rPr lang="ar-SA" sz="2400" dirty="0" smtClean="0"/>
              <a:t> تراجع العرض وزيادة الطلب، النتيجة           </a:t>
            </a:r>
            <a:r>
              <a:rPr lang="ar-SA" sz="2400" dirty="0" smtClean="0">
                <a:solidFill>
                  <a:srgbClr val="000000"/>
                </a:solidFill>
              </a:rPr>
              <a:t>، أما الكمية</a:t>
            </a:r>
            <a:r>
              <a:rPr lang="ar-SA" sz="2400" dirty="0" smtClean="0">
                <a:solidFill>
                  <a:srgbClr val="0000FF"/>
                </a:solidFill>
              </a:rPr>
              <a:t> </a:t>
            </a:r>
            <a:r>
              <a:rPr lang="ar-SA" sz="2400" dirty="0" smtClean="0">
                <a:solidFill>
                  <a:srgbClr val="000000"/>
                </a:solidFill>
              </a:rPr>
              <a:t>فتحتمل</a:t>
            </a:r>
            <a:endParaRPr lang="ar-SA" sz="2400" dirty="0" smtClean="0"/>
          </a:p>
          <a:p>
            <a:pPr rtl="1"/>
            <a:r>
              <a:rPr lang="ar-SA" sz="2400" dirty="0" smtClean="0"/>
              <a:t>حالة </a:t>
            </a:r>
            <a:r>
              <a:rPr lang="ar-SA" sz="2200" dirty="0" smtClean="0">
                <a:cs typeface="+mj-cs"/>
              </a:rPr>
              <a:t>3:</a:t>
            </a:r>
            <a:r>
              <a:rPr lang="ar-SA" sz="2400" dirty="0" smtClean="0"/>
              <a:t> تراجع العرض والطلب، النتيجة           </a:t>
            </a:r>
            <a:r>
              <a:rPr lang="ar-SA" sz="2400" dirty="0" smtClean="0">
                <a:solidFill>
                  <a:srgbClr val="000000"/>
                </a:solidFill>
              </a:rPr>
              <a:t>، أما الأسعار</a:t>
            </a:r>
            <a:r>
              <a:rPr lang="ar-SA" sz="2400" dirty="0" smtClean="0">
                <a:solidFill>
                  <a:srgbClr val="0000FF"/>
                </a:solidFill>
              </a:rPr>
              <a:t> </a:t>
            </a:r>
            <a:r>
              <a:rPr lang="ar-SA" sz="2400" dirty="0" smtClean="0">
                <a:solidFill>
                  <a:srgbClr val="000000"/>
                </a:solidFill>
              </a:rPr>
              <a:t>فتحتمل</a:t>
            </a:r>
            <a:endParaRPr lang="ar-SA" sz="2400" dirty="0" smtClean="0"/>
          </a:p>
          <a:p>
            <a:pPr rtl="1"/>
            <a:r>
              <a:rPr lang="ar-SA" sz="2400" dirty="0" smtClean="0"/>
              <a:t>حالة </a:t>
            </a:r>
            <a:r>
              <a:rPr lang="ar-SA" sz="2200" dirty="0" smtClean="0">
                <a:cs typeface="+mj-cs"/>
              </a:rPr>
              <a:t>4:</a:t>
            </a:r>
            <a:r>
              <a:rPr lang="ar-SA" sz="2400" dirty="0" smtClean="0"/>
              <a:t> زيادة العرض وتراجع الطلب، النتيجة           </a:t>
            </a:r>
            <a:r>
              <a:rPr lang="ar-SA" sz="2400" dirty="0" smtClean="0">
                <a:solidFill>
                  <a:srgbClr val="000000"/>
                </a:solidFill>
              </a:rPr>
              <a:t>، أما الكمية فتحتمل</a:t>
            </a:r>
            <a:endParaRPr lang="ar-SA" sz="2400" dirty="0" smtClean="0"/>
          </a:p>
          <a:p>
            <a:pPr rtl="1"/>
            <a:endParaRPr lang="ar-SA" sz="2400" dirty="0" smtClean="0"/>
          </a:p>
          <a:p>
            <a:pPr rtl="1"/>
            <a:endParaRPr lang="ar-SA" sz="2400" dirty="0" smtClean="0"/>
          </a:p>
          <a:p>
            <a:pPr rtl="1"/>
            <a:endParaRPr lang="en-US" sz="2400" dirty="0"/>
          </a:p>
        </p:txBody>
      </p:sp>
      <p:graphicFrame>
        <p:nvGraphicFramePr>
          <p:cNvPr id="1027" name="Object 3"/>
          <p:cNvGraphicFramePr>
            <a:graphicFrameLocks noChangeAspect="1"/>
          </p:cNvGraphicFramePr>
          <p:nvPr/>
        </p:nvGraphicFramePr>
        <p:xfrm>
          <a:off x="3487738" y="2590800"/>
          <a:ext cx="3032125" cy="420688"/>
        </p:xfrm>
        <a:graphic>
          <a:graphicData uri="http://schemas.openxmlformats.org/presentationml/2006/ole">
            <p:oleObj spid="_x0000_s2050" name="معادلة" r:id="rId3" imgW="1549080" imgH="228600" progId="Equation.3">
              <p:embed/>
            </p:oleObj>
          </a:graphicData>
        </a:graphic>
      </p:graphicFrame>
      <p:graphicFrame>
        <p:nvGraphicFramePr>
          <p:cNvPr id="2051" name="Object 3"/>
          <p:cNvGraphicFramePr>
            <a:graphicFrameLocks noChangeAspect="1"/>
          </p:cNvGraphicFramePr>
          <p:nvPr/>
        </p:nvGraphicFramePr>
        <p:xfrm>
          <a:off x="4968875" y="3403600"/>
          <a:ext cx="874713" cy="455613"/>
        </p:xfrm>
        <a:graphic>
          <a:graphicData uri="http://schemas.openxmlformats.org/presentationml/2006/ole">
            <p:oleObj spid="_x0000_s2051" name="معادلة" r:id="rId4" imgW="368280" imgH="228600" progId="Equation.3">
              <p:embed/>
            </p:oleObj>
          </a:graphicData>
        </a:graphic>
      </p:graphicFrame>
      <p:graphicFrame>
        <p:nvGraphicFramePr>
          <p:cNvPr id="2053" name="Object 5"/>
          <p:cNvGraphicFramePr>
            <a:graphicFrameLocks noChangeAspect="1"/>
          </p:cNvGraphicFramePr>
          <p:nvPr/>
        </p:nvGraphicFramePr>
        <p:xfrm>
          <a:off x="1295400" y="3403600"/>
          <a:ext cx="1749425" cy="455613"/>
        </p:xfrm>
        <a:graphic>
          <a:graphicData uri="http://schemas.openxmlformats.org/presentationml/2006/ole">
            <p:oleObj spid="_x0000_s2053" name="معادلة" r:id="rId5" imgW="736560" imgH="228600" progId="Equation.3">
              <p:embed/>
            </p:oleObj>
          </a:graphicData>
        </a:graphic>
      </p:graphicFrame>
      <p:graphicFrame>
        <p:nvGraphicFramePr>
          <p:cNvPr id="2055" name="Object 7"/>
          <p:cNvGraphicFramePr>
            <a:graphicFrameLocks noChangeAspect="1"/>
          </p:cNvGraphicFramePr>
          <p:nvPr/>
        </p:nvGraphicFramePr>
        <p:xfrm>
          <a:off x="3962400" y="3810000"/>
          <a:ext cx="904875" cy="455613"/>
        </p:xfrm>
        <a:graphic>
          <a:graphicData uri="http://schemas.openxmlformats.org/presentationml/2006/ole">
            <p:oleObj spid="_x0000_s2055" name="معادلة" r:id="rId6" imgW="380880" imgH="228600" progId="Equation.3">
              <p:embed/>
            </p:oleObj>
          </a:graphicData>
        </a:graphic>
      </p:graphicFrame>
      <p:graphicFrame>
        <p:nvGraphicFramePr>
          <p:cNvPr id="2056" name="Object 8"/>
          <p:cNvGraphicFramePr>
            <a:graphicFrameLocks noChangeAspect="1"/>
          </p:cNvGraphicFramePr>
          <p:nvPr/>
        </p:nvGraphicFramePr>
        <p:xfrm>
          <a:off x="3987800" y="4724400"/>
          <a:ext cx="904875" cy="455613"/>
        </p:xfrm>
        <a:graphic>
          <a:graphicData uri="http://schemas.openxmlformats.org/presentationml/2006/ole">
            <p:oleObj spid="_x0000_s2056" name="معادلة" r:id="rId7" imgW="380880" imgH="228600" progId="Equation.3">
              <p:embed/>
            </p:oleObj>
          </a:graphicData>
        </a:graphic>
      </p:graphicFrame>
      <p:graphicFrame>
        <p:nvGraphicFramePr>
          <p:cNvPr id="2057" name="Object 9"/>
          <p:cNvGraphicFramePr>
            <a:graphicFrameLocks noChangeAspect="1"/>
          </p:cNvGraphicFramePr>
          <p:nvPr/>
        </p:nvGraphicFramePr>
        <p:xfrm>
          <a:off x="4572000" y="4267200"/>
          <a:ext cx="874713" cy="455613"/>
        </p:xfrm>
        <a:graphic>
          <a:graphicData uri="http://schemas.openxmlformats.org/presentationml/2006/ole">
            <p:oleObj spid="_x0000_s2057" name="معادلة" r:id="rId8" imgW="368280" imgH="228600" progId="Equation.3">
              <p:embed/>
            </p:oleObj>
          </a:graphicData>
        </a:graphic>
      </p:graphicFrame>
      <p:graphicFrame>
        <p:nvGraphicFramePr>
          <p:cNvPr id="2058" name="Object 10"/>
          <p:cNvGraphicFramePr>
            <a:graphicFrameLocks noChangeAspect="1"/>
          </p:cNvGraphicFramePr>
          <p:nvPr/>
        </p:nvGraphicFramePr>
        <p:xfrm>
          <a:off x="560388" y="3810000"/>
          <a:ext cx="1543050" cy="455613"/>
        </p:xfrm>
        <a:graphic>
          <a:graphicData uri="http://schemas.openxmlformats.org/presentationml/2006/ole">
            <p:oleObj spid="_x0000_s2058" name="معادلة" r:id="rId9" imgW="711000" imgH="228600" progId="Equation.3">
              <p:embed/>
            </p:oleObj>
          </a:graphicData>
        </a:graphic>
      </p:graphicFrame>
      <p:graphicFrame>
        <p:nvGraphicFramePr>
          <p:cNvPr id="2059" name="Object 11"/>
          <p:cNvGraphicFramePr>
            <a:graphicFrameLocks noChangeAspect="1"/>
          </p:cNvGraphicFramePr>
          <p:nvPr/>
        </p:nvGraphicFramePr>
        <p:xfrm>
          <a:off x="762000" y="4267200"/>
          <a:ext cx="1749425" cy="455613"/>
        </p:xfrm>
        <a:graphic>
          <a:graphicData uri="http://schemas.openxmlformats.org/presentationml/2006/ole">
            <p:oleObj spid="_x0000_s2059" name="معادلة" r:id="rId10" imgW="736560" imgH="228600" progId="Equation.3">
              <p:embed/>
            </p:oleObj>
          </a:graphicData>
        </a:graphic>
      </p:graphicFrame>
      <p:graphicFrame>
        <p:nvGraphicFramePr>
          <p:cNvPr id="2060" name="Object 12"/>
          <p:cNvGraphicFramePr>
            <a:graphicFrameLocks noChangeAspect="1"/>
          </p:cNvGraphicFramePr>
          <p:nvPr/>
        </p:nvGraphicFramePr>
        <p:xfrm>
          <a:off x="609600" y="4724400"/>
          <a:ext cx="1543050" cy="455613"/>
        </p:xfrm>
        <a:graphic>
          <a:graphicData uri="http://schemas.openxmlformats.org/presentationml/2006/ole">
            <p:oleObj spid="_x0000_s2060" name="معادلة" r:id="rId11" imgW="711000" imgH="228600"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7086600" y="3733800"/>
            <a:ext cx="547688" cy="469899"/>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D</a:t>
            </a:r>
            <a:endParaRPr lang="en-US" sz="3600" dirty="0"/>
          </a:p>
        </p:txBody>
      </p:sp>
      <p:sp>
        <p:nvSpPr>
          <p:cNvPr id="34820" name="Text Box 4"/>
          <p:cNvSpPr txBox="1">
            <a:spLocks noChangeArrowheads="1"/>
          </p:cNvSpPr>
          <p:nvPr/>
        </p:nvSpPr>
        <p:spPr bwMode="auto">
          <a:xfrm>
            <a:off x="7010400" y="838200"/>
            <a:ext cx="533400" cy="496886"/>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S</a:t>
            </a:r>
            <a:endParaRPr lang="en-US" sz="3600" dirty="0"/>
          </a:p>
        </p:txBody>
      </p:sp>
      <p:sp>
        <p:nvSpPr>
          <p:cNvPr id="34821" name="Text Box 5"/>
          <p:cNvSpPr txBox="1">
            <a:spLocks noChangeArrowheads="1"/>
          </p:cNvSpPr>
          <p:nvPr/>
        </p:nvSpPr>
        <p:spPr bwMode="auto">
          <a:xfrm>
            <a:off x="4953000" y="2133600"/>
            <a:ext cx="609600" cy="555625"/>
          </a:xfrm>
          <a:prstGeom prst="rect">
            <a:avLst/>
          </a:prstGeom>
          <a:noFill/>
          <a:ln w="9525">
            <a:noFill/>
            <a:miter lim="800000"/>
            <a:headEnd/>
            <a:tailEnd/>
          </a:ln>
        </p:spPr>
        <p:txBody>
          <a:bodyPr/>
          <a:lstStyle/>
          <a:p>
            <a:pPr algn="ctr" rtl="1"/>
            <a:r>
              <a:rPr lang="en-US" altLang="zh-CN" sz="2400" dirty="0">
                <a:latin typeface="Times New Roman" pitchFamily="18" charset="0"/>
                <a:ea typeface="SimSun" pitchFamily="2" charset="-122"/>
              </a:rPr>
              <a:t>E</a:t>
            </a:r>
            <a:endParaRPr lang="en-US" sz="3600" dirty="0"/>
          </a:p>
        </p:txBody>
      </p:sp>
      <p:sp>
        <p:nvSpPr>
          <p:cNvPr id="34823" name="Line 7"/>
          <p:cNvSpPr>
            <a:spLocks noChangeShapeType="1"/>
          </p:cNvSpPr>
          <p:nvPr/>
        </p:nvSpPr>
        <p:spPr bwMode="auto">
          <a:xfrm>
            <a:off x="2729310" y="685801"/>
            <a:ext cx="13890" cy="3809999"/>
          </a:xfrm>
          <a:prstGeom prst="line">
            <a:avLst/>
          </a:prstGeom>
          <a:noFill/>
          <a:ln w="19050">
            <a:solidFill>
              <a:srgbClr val="000000"/>
            </a:solidFill>
            <a:round/>
            <a:headEnd type="triangle"/>
            <a:tailEnd/>
          </a:ln>
        </p:spPr>
        <p:txBody>
          <a:bodyPr/>
          <a:lstStyle/>
          <a:p>
            <a:endParaRPr lang="ar-SA"/>
          </a:p>
        </p:txBody>
      </p:sp>
      <p:sp>
        <p:nvSpPr>
          <p:cNvPr id="34824" name="Line 8"/>
          <p:cNvSpPr>
            <a:spLocks noChangeShapeType="1"/>
          </p:cNvSpPr>
          <p:nvPr/>
        </p:nvSpPr>
        <p:spPr bwMode="auto">
          <a:xfrm>
            <a:off x="2729311" y="4495800"/>
            <a:ext cx="4583244" cy="0"/>
          </a:xfrm>
          <a:prstGeom prst="line">
            <a:avLst/>
          </a:prstGeom>
          <a:noFill/>
          <a:ln w="19050">
            <a:solidFill>
              <a:srgbClr val="000000"/>
            </a:solidFill>
            <a:round/>
            <a:headEnd/>
            <a:tailEnd type="triangle"/>
          </a:ln>
          <a:effectLst/>
        </p:spPr>
        <p:txBody>
          <a:bodyPr/>
          <a:lstStyle/>
          <a:p>
            <a:endParaRPr lang="ar-SA"/>
          </a:p>
        </p:txBody>
      </p:sp>
      <p:sp>
        <p:nvSpPr>
          <p:cNvPr id="34825" name="Text Box 9"/>
          <p:cNvSpPr txBox="1">
            <a:spLocks noChangeArrowheads="1"/>
          </p:cNvSpPr>
          <p:nvPr/>
        </p:nvSpPr>
        <p:spPr bwMode="auto">
          <a:xfrm>
            <a:off x="7391400" y="4572000"/>
            <a:ext cx="504031" cy="457200"/>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X</a:t>
            </a:r>
            <a:endParaRPr lang="en-US" sz="3600" dirty="0"/>
          </a:p>
        </p:txBody>
      </p:sp>
      <p:sp>
        <p:nvSpPr>
          <p:cNvPr id="34826" name="Line 10"/>
          <p:cNvSpPr>
            <a:spLocks noChangeShapeType="1"/>
          </p:cNvSpPr>
          <p:nvPr/>
        </p:nvSpPr>
        <p:spPr bwMode="auto">
          <a:xfrm rot="6361919">
            <a:off x="3336735" y="1576702"/>
            <a:ext cx="4223130" cy="2037110"/>
          </a:xfrm>
          <a:prstGeom prst="line">
            <a:avLst/>
          </a:prstGeom>
          <a:noFill/>
          <a:ln w="15875">
            <a:solidFill>
              <a:srgbClr val="000000"/>
            </a:solidFill>
            <a:round/>
            <a:headEnd/>
            <a:tailEnd/>
          </a:ln>
        </p:spPr>
        <p:txBody>
          <a:bodyPr/>
          <a:lstStyle/>
          <a:p>
            <a:endParaRPr lang="ar-SA"/>
          </a:p>
        </p:txBody>
      </p:sp>
      <p:sp>
        <p:nvSpPr>
          <p:cNvPr id="34827" name="Line 11"/>
          <p:cNvSpPr>
            <a:spLocks noChangeShapeType="1"/>
          </p:cNvSpPr>
          <p:nvPr/>
        </p:nvSpPr>
        <p:spPr bwMode="auto">
          <a:xfrm>
            <a:off x="3053689" y="857250"/>
            <a:ext cx="4032911" cy="3333750"/>
          </a:xfrm>
          <a:prstGeom prst="line">
            <a:avLst/>
          </a:prstGeom>
          <a:noFill/>
          <a:ln w="15875">
            <a:solidFill>
              <a:srgbClr val="000000"/>
            </a:solidFill>
            <a:round/>
            <a:headEnd/>
            <a:tailEnd/>
          </a:ln>
        </p:spPr>
        <p:txBody>
          <a:bodyPr/>
          <a:lstStyle/>
          <a:p>
            <a:endParaRPr lang="ar-SA"/>
          </a:p>
        </p:txBody>
      </p:sp>
      <p:sp>
        <p:nvSpPr>
          <p:cNvPr id="34830" name="Text Box 14"/>
          <p:cNvSpPr txBox="1">
            <a:spLocks noChangeArrowheads="1"/>
          </p:cNvSpPr>
          <p:nvPr/>
        </p:nvSpPr>
        <p:spPr bwMode="auto">
          <a:xfrm>
            <a:off x="1981200" y="381000"/>
            <a:ext cx="732631" cy="555625"/>
          </a:xfrm>
          <a:prstGeom prst="rect">
            <a:avLst/>
          </a:prstGeom>
          <a:noFill/>
          <a:ln w="9525">
            <a:noFill/>
            <a:miter lim="800000"/>
            <a:headEnd/>
            <a:tailEnd/>
          </a:ln>
        </p:spPr>
        <p:txBody>
          <a:bodyPr/>
          <a:lstStyle/>
          <a:p>
            <a:pPr algn="ctr" rtl="1"/>
            <a:r>
              <a:rPr lang="en-US" altLang="zh-CN" sz="2400" dirty="0" smtClean="0">
                <a:latin typeface="Times New Roman" pitchFamily="18" charset="0"/>
                <a:ea typeface="SimSun" pitchFamily="2" charset="-122"/>
              </a:rPr>
              <a:t>p</a:t>
            </a:r>
            <a:endParaRPr lang="en-US" sz="3600" dirty="0"/>
          </a:p>
        </p:txBody>
      </p:sp>
      <p:sp>
        <p:nvSpPr>
          <p:cNvPr id="34837" name="Text Box 21"/>
          <p:cNvSpPr txBox="1">
            <a:spLocks noChangeArrowheads="1"/>
          </p:cNvSpPr>
          <p:nvPr/>
        </p:nvSpPr>
        <p:spPr bwMode="auto">
          <a:xfrm>
            <a:off x="990600" y="5181600"/>
            <a:ext cx="7967795" cy="381000"/>
          </a:xfrm>
          <a:prstGeom prst="rect">
            <a:avLst/>
          </a:prstGeom>
          <a:noFill/>
          <a:ln w="28575">
            <a:noFill/>
            <a:miter lim="800000"/>
            <a:headEnd/>
            <a:tailEnd/>
          </a:ln>
        </p:spPr>
        <p:txBody>
          <a:bodyPr/>
          <a:lstStyle/>
          <a:p>
            <a:pPr algn="ctr" rtl="1"/>
            <a:r>
              <a:rPr lang="ar-SA" altLang="zh-CN" sz="2400" dirty="0" smtClean="0">
                <a:solidFill>
                  <a:srgbClr val="000000"/>
                </a:solidFill>
                <a:latin typeface="Times New Roman" pitchFamily="18" charset="0"/>
                <a:ea typeface="SimSun" pitchFamily="2" charset="-122"/>
                <a:cs typeface="Times New Roman" pitchFamily="18" charset="0"/>
              </a:rPr>
              <a:t>حركية توازن السوق</a:t>
            </a:r>
            <a:endParaRPr lang="en-US" sz="2400" dirty="0">
              <a:ea typeface="SimSun" pitchFamily="2" charset="-122"/>
            </a:endParaRPr>
          </a:p>
        </p:txBody>
      </p:sp>
      <p:sp>
        <p:nvSpPr>
          <p:cNvPr id="34838" name="Text Box 22"/>
          <p:cNvSpPr txBox="1">
            <a:spLocks noChangeArrowheads="1"/>
          </p:cNvSpPr>
          <p:nvPr/>
        </p:nvSpPr>
        <p:spPr bwMode="auto">
          <a:xfrm>
            <a:off x="1600200" y="2514600"/>
            <a:ext cx="990600" cy="457200"/>
          </a:xfrm>
          <a:prstGeom prst="rect">
            <a:avLst/>
          </a:prstGeom>
          <a:noFill/>
          <a:ln w="9525">
            <a:noFill/>
            <a:miter lim="800000"/>
            <a:headEnd/>
            <a:tailEnd/>
          </a:ln>
        </p:spPr>
        <p:txBody>
          <a:bodyPr/>
          <a:lstStyle/>
          <a:p>
            <a:pPr algn="ctr"/>
            <a:r>
              <a:rPr lang="en-US" sz="2000" dirty="0" smtClean="0">
                <a:latin typeface="Times New Roman" pitchFamily="18" charset="0"/>
                <a:cs typeface="Times New Roman" pitchFamily="18" charset="0"/>
              </a:rPr>
              <a:t>p</a:t>
            </a:r>
            <a:r>
              <a:rPr lang="en-US" baseline="30000" dirty="0"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6</a:t>
            </a:r>
          </a:p>
        </p:txBody>
      </p:sp>
      <p:sp>
        <p:nvSpPr>
          <p:cNvPr id="34839" name="Text Box 23"/>
          <p:cNvSpPr txBox="1">
            <a:spLocks noChangeArrowheads="1"/>
          </p:cNvSpPr>
          <p:nvPr/>
        </p:nvSpPr>
        <p:spPr bwMode="auto">
          <a:xfrm>
            <a:off x="2057400" y="3276600"/>
            <a:ext cx="609600" cy="469900"/>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2</a:t>
            </a:r>
          </a:p>
        </p:txBody>
      </p:sp>
      <p:sp>
        <p:nvSpPr>
          <p:cNvPr id="34841" name="Text Box 25"/>
          <p:cNvSpPr txBox="1">
            <a:spLocks noChangeArrowheads="1"/>
          </p:cNvSpPr>
          <p:nvPr/>
        </p:nvSpPr>
        <p:spPr bwMode="auto">
          <a:xfrm>
            <a:off x="3657600" y="4572000"/>
            <a:ext cx="609600" cy="381001"/>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6</a:t>
            </a:r>
          </a:p>
        </p:txBody>
      </p:sp>
      <p:sp>
        <p:nvSpPr>
          <p:cNvPr id="34842" name="Text Box 26"/>
          <p:cNvSpPr txBox="1">
            <a:spLocks noChangeArrowheads="1"/>
          </p:cNvSpPr>
          <p:nvPr/>
        </p:nvSpPr>
        <p:spPr bwMode="auto">
          <a:xfrm>
            <a:off x="4648200" y="4572000"/>
            <a:ext cx="1246848" cy="477837"/>
          </a:xfrm>
          <a:prstGeom prst="rect">
            <a:avLst/>
          </a:prstGeom>
          <a:noFill/>
          <a:ln w="9525">
            <a:noFill/>
            <a:miter lim="800000"/>
            <a:headEnd/>
            <a:tailEnd/>
          </a:ln>
        </p:spPr>
        <p:txBody>
          <a:bodyPr/>
          <a:lstStyle/>
          <a:p>
            <a:pPr algn="ctr"/>
            <a:r>
              <a:rPr lang="en-US" sz="2000" dirty="0" smtClean="0">
                <a:latin typeface="Times New Roman" pitchFamily="18" charset="0"/>
                <a:cs typeface="Times New Roman" pitchFamily="18" charset="0"/>
              </a:rPr>
              <a:t>x</a:t>
            </a:r>
            <a:r>
              <a:rPr lang="en-US" sz="2000" baseline="30000" dirty="0"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=10</a:t>
            </a:r>
            <a:endParaRPr lang="en-US" sz="2000" baseline="-25000" dirty="0">
              <a:latin typeface="Times New Roman" pitchFamily="18" charset="0"/>
              <a:cs typeface="Times New Roman" pitchFamily="18" charset="0"/>
            </a:endParaRPr>
          </a:p>
        </p:txBody>
      </p:sp>
      <p:sp>
        <p:nvSpPr>
          <p:cNvPr id="34843" name="Text Box 27"/>
          <p:cNvSpPr txBox="1">
            <a:spLocks noChangeArrowheads="1"/>
          </p:cNvSpPr>
          <p:nvPr/>
        </p:nvSpPr>
        <p:spPr bwMode="auto">
          <a:xfrm>
            <a:off x="6019800" y="4572000"/>
            <a:ext cx="533400" cy="325437"/>
          </a:xfrm>
          <a:prstGeom prst="rect">
            <a:avLst/>
          </a:prstGeom>
          <a:noFill/>
          <a:ln w="9525">
            <a:noFill/>
            <a:miter lim="800000"/>
            <a:headEnd/>
            <a:tailEnd/>
          </a:ln>
        </p:spPr>
        <p:txBody>
          <a:bodyPr/>
          <a:lstStyle/>
          <a:p>
            <a:pPr algn="ctr"/>
            <a:r>
              <a:rPr lang="en-US" sz="2000" dirty="0">
                <a:latin typeface="Times New Roman" pitchFamily="18" charset="0"/>
                <a:cs typeface="Times New Roman" pitchFamily="18" charset="0"/>
              </a:rPr>
              <a:t>14</a:t>
            </a:r>
          </a:p>
        </p:txBody>
      </p:sp>
      <p:sp>
        <p:nvSpPr>
          <p:cNvPr id="35" name="Line 8"/>
          <p:cNvSpPr>
            <a:spLocks noChangeShapeType="1"/>
          </p:cNvSpPr>
          <p:nvPr/>
        </p:nvSpPr>
        <p:spPr bwMode="auto">
          <a:xfrm>
            <a:off x="2743200" y="2743200"/>
            <a:ext cx="2514600" cy="0"/>
          </a:xfrm>
          <a:prstGeom prst="line">
            <a:avLst/>
          </a:prstGeom>
          <a:noFill/>
          <a:ln w="19050">
            <a:solidFill>
              <a:srgbClr val="000000"/>
            </a:solidFill>
            <a:prstDash val="lgDash"/>
            <a:round/>
            <a:headEnd type="triangle"/>
            <a:tailEnd type="none"/>
          </a:ln>
          <a:effectLst/>
        </p:spPr>
        <p:txBody>
          <a:bodyPr/>
          <a:lstStyle/>
          <a:p>
            <a:endParaRPr lang="ar-SA"/>
          </a:p>
        </p:txBody>
      </p:sp>
      <p:sp>
        <p:nvSpPr>
          <p:cNvPr id="36" name="Line 8"/>
          <p:cNvSpPr>
            <a:spLocks noChangeShapeType="1"/>
          </p:cNvSpPr>
          <p:nvPr/>
        </p:nvSpPr>
        <p:spPr bwMode="auto">
          <a:xfrm rot="-120000" flipV="1">
            <a:off x="5303409" y="2743232"/>
            <a:ext cx="32461" cy="1752535"/>
          </a:xfrm>
          <a:prstGeom prst="line">
            <a:avLst/>
          </a:prstGeom>
          <a:noFill/>
          <a:ln w="19050">
            <a:solidFill>
              <a:srgbClr val="000000"/>
            </a:solidFill>
            <a:prstDash val="lgDash"/>
            <a:round/>
            <a:headEnd type="triangle"/>
            <a:tailEnd type="none"/>
          </a:ln>
          <a:effectLst/>
        </p:spPr>
        <p:txBody>
          <a:bodyPr/>
          <a:lstStyle/>
          <a:p>
            <a:endParaRPr lang="ar-SA"/>
          </a:p>
        </p:txBody>
      </p:sp>
      <p:cxnSp>
        <p:nvCxnSpPr>
          <p:cNvPr id="39" name="Straight Arrow Connector 38"/>
          <p:cNvCxnSpPr/>
          <p:nvPr/>
        </p:nvCxnSpPr>
        <p:spPr>
          <a:xfrm>
            <a:off x="6629400" y="1371600"/>
            <a:ext cx="228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867400" y="2133600"/>
            <a:ext cx="228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91200" y="3048000"/>
            <a:ext cx="228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6553200" y="3657600"/>
            <a:ext cx="228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Text Box 4"/>
          <p:cNvSpPr txBox="1">
            <a:spLocks noChangeArrowheads="1"/>
          </p:cNvSpPr>
          <p:nvPr/>
        </p:nvSpPr>
        <p:spPr bwMode="auto">
          <a:xfrm>
            <a:off x="6781800" y="2209800"/>
            <a:ext cx="914400" cy="304800"/>
          </a:xfrm>
          <a:prstGeom prst="rect">
            <a:avLst/>
          </a:prstGeom>
          <a:noFill/>
          <a:ln w="9525">
            <a:noFill/>
            <a:miter lim="800000"/>
            <a:headEnd/>
            <a:tailEnd/>
          </a:ln>
        </p:spPr>
        <p:txBody>
          <a:bodyPr/>
          <a:lstStyle/>
          <a:p>
            <a:pPr algn="ctr" rtl="1"/>
            <a:r>
              <a:rPr lang="ar-SA" altLang="zh-CN" dirty="0" smtClean="0">
                <a:latin typeface="Times New Roman" pitchFamily="18" charset="0"/>
                <a:ea typeface="SimSun" pitchFamily="2" charset="-122"/>
              </a:rPr>
              <a:t>حالة </a:t>
            </a:r>
            <a:r>
              <a:rPr lang="ar-SA" altLang="zh-CN" dirty="0" smtClean="0">
                <a:latin typeface="Times New Roman" pitchFamily="18" charset="0"/>
                <a:ea typeface="SimSun" pitchFamily="2" charset="-122"/>
                <a:cs typeface="+mj-cs"/>
              </a:rPr>
              <a:t>1</a:t>
            </a:r>
            <a:endParaRPr lang="en-US" dirty="0">
              <a:cs typeface="+mj-cs"/>
            </a:endParaRPr>
          </a:p>
        </p:txBody>
      </p:sp>
      <p:sp>
        <p:nvSpPr>
          <p:cNvPr id="44" name="Text Box 4"/>
          <p:cNvSpPr txBox="1">
            <a:spLocks noChangeArrowheads="1"/>
          </p:cNvSpPr>
          <p:nvPr/>
        </p:nvSpPr>
        <p:spPr bwMode="auto">
          <a:xfrm>
            <a:off x="4572000" y="914400"/>
            <a:ext cx="914400" cy="304800"/>
          </a:xfrm>
          <a:prstGeom prst="rect">
            <a:avLst/>
          </a:prstGeom>
          <a:noFill/>
          <a:ln w="9525">
            <a:noFill/>
            <a:miter lim="800000"/>
            <a:headEnd/>
            <a:tailEnd/>
          </a:ln>
        </p:spPr>
        <p:txBody>
          <a:bodyPr/>
          <a:lstStyle/>
          <a:p>
            <a:pPr algn="ctr" rtl="1"/>
            <a:r>
              <a:rPr lang="ar-SA" altLang="zh-CN" dirty="0" smtClean="0">
                <a:latin typeface="Times New Roman" pitchFamily="18" charset="0"/>
                <a:ea typeface="SimSun" pitchFamily="2" charset="-122"/>
              </a:rPr>
              <a:t>حالة </a:t>
            </a:r>
            <a:r>
              <a:rPr lang="ar-SA" altLang="zh-CN" dirty="0" smtClean="0">
                <a:latin typeface="Times New Roman" pitchFamily="18" charset="0"/>
                <a:ea typeface="SimSun" pitchFamily="2" charset="-122"/>
                <a:cs typeface="+mj-cs"/>
              </a:rPr>
              <a:t>2</a:t>
            </a:r>
            <a:endParaRPr lang="en-US" dirty="0">
              <a:cs typeface="+mj-cs"/>
            </a:endParaRPr>
          </a:p>
        </p:txBody>
      </p:sp>
      <p:sp>
        <p:nvSpPr>
          <p:cNvPr id="45" name="Text Box 4"/>
          <p:cNvSpPr txBox="1">
            <a:spLocks noChangeArrowheads="1"/>
          </p:cNvSpPr>
          <p:nvPr/>
        </p:nvSpPr>
        <p:spPr bwMode="auto">
          <a:xfrm>
            <a:off x="2819400" y="2133600"/>
            <a:ext cx="914400" cy="304800"/>
          </a:xfrm>
          <a:prstGeom prst="rect">
            <a:avLst/>
          </a:prstGeom>
          <a:noFill/>
          <a:ln w="9525">
            <a:noFill/>
            <a:miter lim="800000"/>
            <a:headEnd/>
            <a:tailEnd/>
          </a:ln>
        </p:spPr>
        <p:txBody>
          <a:bodyPr/>
          <a:lstStyle/>
          <a:p>
            <a:pPr algn="ctr" rtl="1"/>
            <a:r>
              <a:rPr lang="ar-SA" altLang="zh-CN" dirty="0" smtClean="0">
                <a:latin typeface="Times New Roman" pitchFamily="18" charset="0"/>
                <a:ea typeface="SimSun" pitchFamily="2" charset="-122"/>
              </a:rPr>
              <a:t>حالة </a:t>
            </a:r>
            <a:r>
              <a:rPr lang="ar-SA" altLang="zh-CN" dirty="0" smtClean="0">
                <a:latin typeface="Times New Roman" pitchFamily="18" charset="0"/>
                <a:ea typeface="SimSun" pitchFamily="2" charset="-122"/>
                <a:cs typeface="+mj-cs"/>
              </a:rPr>
              <a:t>3</a:t>
            </a:r>
            <a:endParaRPr lang="en-US" dirty="0">
              <a:cs typeface="+mj-cs"/>
            </a:endParaRPr>
          </a:p>
        </p:txBody>
      </p:sp>
      <p:sp>
        <p:nvSpPr>
          <p:cNvPr id="46" name="Text Box 4"/>
          <p:cNvSpPr txBox="1">
            <a:spLocks noChangeArrowheads="1"/>
          </p:cNvSpPr>
          <p:nvPr/>
        </p:nvSpPr>
        <p:spPr bwMode="auto">
          <a:xfrm>
            <a:off x="5486400" y="3886200"/>
            <a:ext cx="914400" cy="304800"/>
          </a:xfrm>
          <a:prstGeom prst="rect">
            <a:avLst/>
          </a:prstGeom>
          <a:noFill/>
          <a:ln w="9525">
            <a:noFill/>
            <a:miter lim="800000"/>
            <a:headEnd/>
            <a:tailEnd/>
          </a:ln>
        </p:spPr>
        <p:txBody>
          <a:bodyPr/>
          <a:lstStyle/>
          <a:p>
            <a:pPr algn="ctr" rtl="1"/>
            <a:r>
              <a:rPr lang="ar-SA" altLang="zh-CN" dirty="0" smtClean="0">
                <a:latin typeface="Times New Roman" pitchFamily="18" charset="0"/>
                <a:ea typeface="SimSun" pitchFamily="2" charset="-122"/>
              </a:rPr>
              <a:t>حالة </a:t>
            </a:r>
            <a:r>
              <a:rPr lang="ar-SA" altLang="zh-CN" dirty="0" smtClean="0">
                <a:latin typeface="Times New Roman" pitchFamily="18" charset="0"/>
                <a:ea typeface="SimSun" pitchFamily="2" charset="-122"/>
                <a:cs typeface="+mj-cs"/>
              </a:rPr>
              <a:t>4</a:t>
            </a:r>
            <a:endParaRPr lang="en-US" dirty="0">
              <a:cs typeface="+mj-cs"/>
            </a:endParaRPr>
          </a:p>
        </p:txBody>
      </p:sp>
      <p:cxnSp>
        <p:nvCxnSpPr>
          <p:cNvPr id="48" name="Straight Arrow Connector 47"/>
          <p:cNvCxnSpPr/>
          <p:nvPr/>
        </p:nvCxnSpPr>
        <p:spPr>
          <a:xfrm rot="10800000">
            <a:off x="4495800" y="1981200"/>
            <a:ext cx="228600" cy="1588"/>
          </a:xfrm>
          <a:prstGeom prst="straightConnector1">
            <a:avLst/>
          </a:prstGeom>
          <a:ln>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a:off x="6477000" y="1143000"/>
            <a:ext cx="228600" cy="1588"/>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0800000">
            <a:off x="3276600" y="990600"/>
            <a:ext cx="228600" cy="1588"/>
          </a:xfrm>
          <a:prstGeom prst="straightConnector1">
            <a:avLst/>
          </a:prstGeom>
          <a:ln>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0800000">
            <a:off x="5715000" y="1905000"/>
            <a:ext cx="228600" cy="1588"/>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10800000">
            <a:off x="3276600" y="1295400"/>
            <a:ext cx="228600" cy="1588"/>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4419600" y="2209800"/>
            <a:ext cx="228600" cy="1588"/>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0800000">
            <a:off x="3962400" y="3886200"/>
            <a:ext cx="228600" cy="1588"/>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10800000">
            <a:off x="4800600" y="2971800"/>
            <a:ext cx="228600" cy="1588"/>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0800000">
            <a:off x="5638800" y="3200400"/>
            <a:ext cx="228600" cy="1588"/>
          </a:xfrm>
          <a:prstGeom prst="straightConnector1">
            <a:avLst/>
          </a:prstGeom>
          <a:ln>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10800000">
            <a:off x="6477000" y="3886200"/>
            <a:ext cx="228600" cy="1588"/>
          </a:xfrm>
          <a:prstGeom prst="straightConnector1">
            <a:avLst/>
          </a:prstGeom>
          <a:ln>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0800000">
            <a:off x="4953000" y="3200400"/>
            <a:ext cx="228600" cy="1588"/>
          </a:xfrm>
          <a:prstGeom prst="straightConnector1">
            <a:avLst/>
          </a:prstGeom>
          <a:ln>
            <a:solidFill>
              <a:srgbClr val="0099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10800000">
            <a:off x="4038600" y="4191000"/>
            <a:ext cx="228600" cy="1588"/>
          </a:xfrm>
          <a:prstGeom prst="straightConnector1">
            <a:avLst/>
          </a:prstGeom>
          <a:ln>
            <a:solidFill>
              <a:srgbClr val="009900"/>
            </a:solidFill>
            <a:headEnd type="arrow"/>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09600"/>
            <a:ext cx="8915400" cy="533400"/>
          </a:xfrm>
        </p:spPr>
        <p:txBody>
          <a:bodyPr/>
          <a:lstStyle/>
          <a:p>
            <a:r>
              <a:rPr lang="ar-SA" sz="2800" dirty="0" smtClean="0">
                <a:solidFill>
                  <a:srgbClr val="0000FF"/>
                </a:solidFill>
              </a:rPr>
              <a:t>دليل الرموز</a:t>
            </a:r>
            <a:endParaRPr lang="en-US" sz="2800" dirty="0">
              <a:solidFill>
                <a:srgbClr val="0000FF"/>
              </a:solidFill>
            </a:endParaRPr>
          </a:p>
        </p:txBody>
      </p:sp>
      <p:sp>
        <p:nvSpPr>
          <p:cNvPr id="3" name="Content Placeholder 2"/>
          <p:cNvSpPr>
            <a:spLocks noGrp="1"/>
          </p:cNvSpPr>
          <p:nvPr>
            <p:ph idx="1"/>
          </p:nvPr>
        </p:nvSpPr>
        <p:spPr>
          <a:xfrm>
            <a:off x="495300" y="1600201"/>
            <a:ext cx="8915400" cy="4038599"/>
          </a:xfrm>
        </p:spPr>
        <p:txBody>
          <a:bodyPr/>
          <a:lstStyle/>
          <a:p>
            <a:r>
              <a:rPr lang="ar-SA" sz="2000" dirty="0" smtClean="0"/>
              <a:t>   السعر التوازني في السوق     </a:t>
            </a:r>
            <a:r>
              <a:rPr lang="en-US" sz="2000" dirty="0" smtClean="0"/>
              <a:t>equilibrium price in market</a:t>
            </a:r>
            <a:r>
              <a:rPr lang="ar-SA" sz="2000" dirty="0" smtClean="0"/>
              <a:t>  : </a:t>
            </a:r>
          </a:p>
          <a:p>
            <a:r>
              <a:rPr lang="ar-SA" sz="2000" dirty="0" smtClean="0"/>
              <a:t> الكمية التوازنية في السوق </a:t>
            </a:r>
            <a:r>
              <a:rPr lang="en-US" sz="2000" dirty="0" smtClean="0"/>
              <a:t>equilibrium quantity in market </a:t>
            </a:r>
            <a:r>
              <a:rPr lang="ar-SA" sz="2000" dirty="0" smtClean="0"/>
              <a:t>  :</a:t>
            </a:r>
          </a:p>
          <a:p>
            <a:r>
              <a:rPr lang="ar-SA" sz="2000" dirty="0" smtClean="0"/>
              <a:t> كمية الطلب </a:t>
            </a:r>
            <a:r>
              <a:rPr lang="en-US" sz="2000" dirty="0" smtClean="0"/>
              <a:t>Quantity of demand  </a:t>
            </a:r>
            <a:r>
              <a:rPr lang="ar-SA" sz="2000" dirty="0" smtClean="0"/>
              <a:t>  :</a:t>
            </a:r>
            <a:r>
              <a:rPr lang="en-US" sz="2000" dirty="0" smtClean="0"/>
              <a:t>  </a:t>
            </a:r>
            <a:endParaRPr lang="ar-SA" sz="2000" dirty="0" smtClean="0"/>
          </a:p>
          <a:p>
            <a:r>
              <a:rPr lang="ar-SA" sz="2000" dirty="0" smtClean="0"/>
              <a:t> كمية العرض</a:t>
            </a:r>
            <a:r>
              <a:rPr lang="en-US" sz="2000" dirty="0" smtClean="0"/>
              <a:t>Quantity of Supply  </a:t>
            </a:r>
            <a:r>
              <a:rPr lang="ar-SA" sz="2000" dirty="0" smtClean="0"/>
              <a:t>  :</a:t>
            </a:r>
            <a:r>
              <a:rPr lang="en-US" sz="2000" dirty="0" smtClean="0"/>
              <a:t>  </a:t>
            </a:r>
          </a:p>
          <a:p>
            <a:r>
              <a:rPr lang="ar-SA" sz="2000" dirty="0" smtClean="0"/>
              <a:t>  الفرق الأول </a:t>
            </a:r>
            <a:r>
              <a:rPr lang="en-US" sz="2000" dirty="0" smtClean="0"/>
              <a:t>First difference  </a:t>
            </a:r>
            <a:r>
              <a:rPr lang="ar-SA" sz="2000" dirty="0" smtClean="0"/>
              <a:t>  :</a:t>
            </a:r>
            <a:r>
              <a:rPr lang="en-US" sz="2000" dirty="0" smtClean="0"/>
              <a:t>  </a:t>
            </a:r>
          </a:p>
          <a:p>
            <a:endParaRPr lang="en-US" sz="2000" dirty="0"/>
          </a:p>
        </p:txBody>
      </p:sp>
      <p:graphicFrame>
        <p:nvGraphicFramePr>
          <p:cNvPr id="31748" name="Object 4"/>
          <p:cNvGraphicFramePr>
            <a:graphicFrameLocks noChangeAspect="1"/>
          </p:cNvGraphicFramePr>
          <p:nvPr/>
        </p:nvGraphicFramePr>
        <p:xfrm>
          <a:off x="9144000" y="1600200"/>
          <a:ext cx="276225" cy="407987"/>
        </p:xfrm>
        <a:graphic>
          <a:graphicData uri="http://schemas.openxmlformats.org/presentationml/2006/ole">
            <p:oleObj spid="_x0000_s31746" name="معادلة" r:id="rId3" imgW="203040" imgH="215640" progId="Equation.3">
              <p:embed/>
            </p:oleObj>
          </a:graphicData>
        </a:graphic>
      </p:graphicFrame>
      <p:graphicFrame>
        <p:nvGraphicFramePr>
          <p:cNvPr id="41989" name="Object 5"/>
          <p:cNvGraphicFramePr>
            <a:graphicFrameLocks noChangeAspect="1"/>
          </p:cNvGraphicFramePr>
          <p:nvPr/>
        </p:nvGraphicFramePr>
        <p:xfrm>
          <a:off x="9151938" y="2005013"/>
          <a:ext cx="258762" cy="360362"/>
        </p:xfrm>
        <a:graphic>
          <a:graphicData uri="http://schemas.openxmlformats.org/presentationml/2006/ole">
            <p:oleObj spid="_x0000_s31747" name="معادلة" r:id="rId4" imgW="190440" imgH="190440" progId="Equation.3">
              <p:embed/>
            </p:oleObj>
          </a:graphicData>
        </a:graphic>
      </p:graphicFrame>
      <p:graphicFrame>
        <p:nvGraphicFramePr>
          <p:cNvPr id="41990" name="Object 6"/>
          <p:cNvGraphicFramePr>
            <a:graphicFrameLocks noChangeAspect="1"/>
          </p:cNvGraphicFramePr>
          <p:nvPr/>
        </p:nvGraphicFramePr>
        <p:xfrm>
          <a:off x="9144000" y="2362200"/>
          <a:ext cx="323850" cy="322263"/>
        </p:xfrm>
        <a:graphic>
          <a:graphicData uri="http://schemas.openxmlformats.org/presentationml/2006/ole">
            <p:oleObj spid="_x0000_s31748" name="معادلة" r:id="rId5" imgW="190440" imgH="190440" progId="Equation.3">
              <p:embed/>
            </p:oleObj>
          </a:graphicData>
        </a:graphic>
      </p:graphicFrame>
      <p:graphicFrame>
        <p:nvGraphicFramePr>
          <p:cNvPr id="41991" name="Object 7"/>
          <p:cNvGraphicFramePr>
            <a:graphicFrameLocks noChangeAspect="1"/>
          </p:cNvGraphicFramePr>
          <p:nvPr/>
        </p:nvGraphicFramePr>
        <p:xfrm>
          <a:off x="9155113" y="2725737"/>
          <a:ext cx="301625" cy="322263"/>
        </p:xfrm>
        <a:graphic>
          <a:graphicData uri="http://schemas.openxmlformats.org/presentationml/2006/ole">
            <p:oleObj spid="_x0000_s31749" name="معادلة" r:id="rId6" imgW="177480" imgH="190440" progId="Equation.3">
              <p:embed/>
            </p:oleObj>
          </a:graphicData>
        </a:graphic>
      </p:graphicFrame>
      <p:graphicFrame>
        <p:nvGraphicFramePr>
          <p:cNvPr id="41993" name="Object 9"/>
          <p:cNvGraphicFramePr>
            <a:graphicFrameLocks noChangeAspect="1"/>
          </p:cNvGraphicFramePr>
          <p:nvPr/>
        </p:nvGraphicFramePr>
        <p:xfrm>
          <a:off x="9186863" y="3149600"/>
          <a:ext cx="215900" cy="236538"/>
        </p:xfrm>
        <a:graphic>
          <a:graphicData uri="http://schemas.openxmlformats.org/presentationml/2006/ole">
            <p:oleObj spid="_x0000_s31750" name="معادلة" r:id="rId7" imgW="126720" imgH="139680"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3251</TotalTime>
  <Words>772</Words>
  <Application>Microsoft Office PowerPoint</Application>
  <PresentationFormat>A4 Paper (210x297 mm)‎</PresentationFormat>
  <Paragraphs>134</Paragraphs>
  <Slides>17</Slides>
  <Notes>4</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17</vt:i4>
      </vt:variant>
    </vt:vector>
  </HeadingPairs>
  <TitlesOfParts>
    <vt:vector size="19" baseType="lpstr">
      <vt:lpstr>Office Theme</vt:lpstr>
      <vt:lpstr>معادلة</vt:lpstr>
      <vt:lpstr>الشريحة 1</vt:lpstr>
      <vt:lpstr>المحاضرة الخامسة</vt:lpstr>
      <vt:lpstr>عناصر المحاضرة 5</vt:lpstr>
      <vt:lpstr>العرض</vt:lpstr>
      <vt:lpstr>العوامل المحددة للعرض</vt:lpstr>
      <vt:lpstr>الشريحة 6</vt:lpstr>
      <vt:lpstr>الشريحة 7</vt:lpstr>
      <vt:lpstr>الشريحة 8</vt:lpstr>
      <vt:lpstr>التغير في الكمية وفي خط العرض</vt:lpstr>
      <vt:lpstr>الشريحة 10</vt:lpstr>
      <vt:lpstr>الشريحة 11</vt:lpstr>
      <vt:lpstr>توازن السوق</vt:lpstr>
      <vt:lpstr>الشريحة 13</vt:lpstr>
      <vt:lpstr>التغير في توازن السوق</vt:lpstr>
      <vt:lpstr>الشريحة 15</vt:lpstr>
      <vt:lpstr>دليل الرموز</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326</cp:revision>
  <dcterms:created xsi:type="dcterms:W3CDTF">2009-10-14T19:14:34Z</dcterms:created>
  <dcterms:modified xsi:type="dcterms:W3CDTF">2011-03-21T08:34:33Z</dcterms:modified>
</cp:coreProperties>
</file>