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7" r:id="rId4"/>
    <p:sldId id="305" r:id="rId5"/>
    <p:sldId id="292" r:id="rId6"/>
    <p:sldId id="304" r:id="rId7"/>
    <p:sldId id="313" r:id="rId8"/>
    <p:sldId id="307" r:id="rId9"/>
    <p:sldId id="309" r:id="rId10"/>
    <p:sldId id="308" r:id="rId11"/>
    <p:sldId id="314"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09900"/>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18" autoAdjust="0"/>
    <p:restoredTop sz="94664" autoAdjust="0"/>
  </p:normalViewPr>
  <p:slideViewPr>
    <p:cSldViewPr>
      <p:cViewPr varScale="1">
        <p:scale>
          <a:sx n="68" d="100"/>
          <a:sy n="68" d="100"/>
        </p:scale>
        <p:origin x="-474"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3B9443-A242-4F9D-A90E-769876B1147C}" type="slidenum">
              <a:rPr lang="en-US"/>
              <a:pPr/>
              <a:t>6</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056698-8A4A-489E-98FB-3427519A19F9}" type="slidenum">
              <a:rPr lang="en-US"/>
              <a:pPr/>
              <a:t>9</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a:t>
            </a:r>
            <a:r>
              <a:rPr lang="ar-SA" sz="1600" b="1" baseline="0" smtClean="0">
                <a:solidFill>
                  <a:schemeClr val="bg1"/>
                </a:solidFill>
                <a:latin typeface="+mn-lt"/>
                <a:cs typeface="+mn-cs"/>
              </a:rPr>
              <a:t>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dirty="0" smtClean="0">
                <a:solidFill>
                  <a:schemeClr val="tx1"/>
                </a:solidFill>
                <a:cs typeface="Arial" pitchFamily="34" charset="0"/>
              </a:rPr>
              <a:t>نظرية الإنتاج 2</a:t>
            </a:r>
            <a:endParaRPr lang="en-US" sz="3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rgbClr val="0000FF"/>
                </a:solidFill>
              </a:rPr>
              <a:t>عناصر المحاضرة </a:t>
            </a:r>
            <a:r>
              <a:rPr lang="ar-SA" sz="4000" dirty="0" smtClean="0">
                <a:solidFill>
                  <a:srgbClr val="0000FF"/>
                </a:solidFill>
              </a:rPr>
              <a:t>9</a:t>
            </a:r>
            <a:endParaRPr lang="en-US" dirty="0">
              <a:solidFill>
                <a:schemeClr val="tx2">
                  <a:lumMod val="75000"/>
                </a:schemeClr>
              </a:solidFill>
            </a:endParaRPr>
          </a:p>
        </p:txBody>
      </p:sp>
      <p:sp>
        <p:nvSpPr>
          <p:cNvPr id="7171" name="Text Placeholder 5"/>
          <p:cNvSpPr>
            <a:spLocks noGrp="1"/>
          </p:cNvSpPr>
          <p:nvPr>
            <p:ph idx="1"/>
          </p:nvPr>
        </p:nvSpPr>
        <p:spPr>
          <a:xfrm>
            <a:off x="495300" y="1600201"/>
            <a:ext cx="8915400" cy="4038600"/>
          </a:xfrm>
        </p:spPr>
        <p:txBody>
          <a:bodyPr/>
          <a:lstStyle/>
          <a:p>
            <a:pPr rtl="1" eaLnBrk="1" hangingPunct="1">
              <a:buFont typeface="Arial" pitchFamily="34" charset="0"/>
              <a:buChar char="•"/>
            </a:pPr>
            <a:r>
              <a:rPr lang="ar-SA" sz="2800" b="1" dirty="0" smtClean="0">
                <a:cs typeface="Arial" pitchFamily="34" charset="0"/>
              </a:rPr>
              <a:t>قانون تناقص الغلة </a:t>
            </a:r>
          </a:p>
          <a:p>
            <a:pPr rtl="1" eaLnBrk="1" hangingPunct="1">
              <a:buFont typeface="Arial" pitchFamily="34" charset="0"/>
              <a:buChar char="•"/>
            </a:pPr>
            <a:r>
              <a:rPr lang="ar-SA" sz="2800" b="1" dirty="0" smtClean="0">
                <a:cs typeface="Arial" pitchFamily="34" charset="0"/>
              </a:rPr>
              <a:t>الناتج المتوسط</a:t>
            </a:r>
          </a:p>
          <a:p>
            <a:pPr rtl="1" eaLnBrk="1" hangingPunct="1">
              <a:buFont typeface="Arial" pitchFamily="34" charset="0"/>
              <a:buChar char="•"/>
            </a:pPr>
            <a:r>
              <a:rPr lang="ar-SA" sz="2800" b="1" dirty="0" smtClean="0">
                <a:cs typeface="Arial" pitchFamily="34" charset="0"/>
              </a:rPr>
              <a:t>المراحل الثلاثة للإنتاج </a:t>
            </a:r>
          </a:p>
          <a:p>
            <a:pPr rtl="1" eaLnBrk="1" hangingPunct="1">
              <a:buFont typeface="Arial" pitchFamily="34" charset="0"/>
              <a:buChar char="•"/>
            </a:pPr>
            <a:r>
              <a:rPr lang="ar-SA" sz="2800" b="1" dirty="0" smtClean="0">
                <a:cs typeface="Arial" pitchFamily="34" charset="0"/>
              </a:rPr>
              <a:t>دالة الإنتاج في المدى البعيد</a:t>
            </a:r>
          </a:p>
          <a:p>
            <a:pPr rtl="1" eaLnBrk="1" hangingPunct="1">
              <a:buFont typeface="Arial" pitchFamily="34" charset="0"/>
              <a:buChar char="•"/>
            </a:pPr>
            <a:r>
              <a:rPr lang="ar-SA" sz="2800" b="1" dirty="0" smtClean="0">
                <a:cs typeface="Arial" pitchFamily="34" charset="0"/>
              </a:rPr>
              <a:t>منحنيات سوى الإنتاج </a:t>
            </a:r>
          </a:p>
          <a:p>
            <a:pPr rtl="1" eaLnBrk="1" hangingPunct="1">
              <a:buFont typeface="Arial" pitchFamily="34" charset="0"/>
              <a:buChar char="•"/>
            </a:pPr>
            <a:r>
              <a:rPr lang="ar-SA" sz="2800" b="1" dirty="0" smtClean="0">
                <a:cs typeface="Arial" pitchFamily="34" charset="0"/>
              </a:rPr>
              <a:t>معدل الإحلال الحدي بين العمل ورأس المال </a:t>
            </a:r>
          </a:p>
          <a:p>
            <a:pPr rtl="1" eaLnBrk="1" hangingPunct="1">
              <a:buFont typeface="Arial" pitchFamily="34" charset="0"/>
              <a:buChar char="•"/>
            </a:pPr>
            <a:r>
              <a:rPr lang="ar-SA" sz="2800" b="1" dirty="0" smtClean="0">
                <a:cs typeface="Arial" pitchFamily="34" charset="0"/>
              </a:rPr>
              <a:t>أنواع العائد </a:t>
            </a:r>
          </a:p>
          <a:p>
            <a:r>
              <a:rPr lang="en-GB" sz="4400" b="1" smtClean="0">
                <a:cs typeface="Arial" pitchFamily="34" charset="0"/>
              </a:rPr>
              <a:t> </a:t>
            </a:r>
            <a:r>
              <a:rPr lang="en-US" sz="4400" b="1" dirty="0" smtClean="0">
                <a:cs typeface="Arial" pitchFamily="34" charset="0"/>
              </a:rPr>
              <a:t>     </a:t>
            </a:r>
            <a:r>
              <a:rPr lang="en-GB" sz="4400" b="1" dirty="0" smtClean="0">
                <a:cs typeface="Arial" pitchFamily="34" charset="0"/>
              </a:rPr>
              <a:t>     </a:t>
            </a:r>
            <a:endParaRPr lang="ar-EG" sz="44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nvGraphicFramePr>
        <p:xfrm>
          <a:off x="1143000" y="515383"/>
          <a:ext cx="7559279" cy="5126392"/>
        </p:xfrm>
        <a:graphic>
          <a:graphicData uri="http://schemas.openxmlformats.org/drawingml/2006/table">
            <a:tbl>
              <a:tblPr rtl="1"/>
              <a:tblGrid>
                <a:gridCol w="1917326"/>
                <a:gridCol w="1562985"/>
                <a:gridCol w="2113103"/>
                <a:gridCol w="1965865"/>
              </a:tblGrid>
              <a:tr h="408703">
                <a:tc gridSpan="4">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200" b="0" i="0" u="none" strike="noStrike" cap="none" normalizeH="0" baseline="0" dirty="0" smtClean="0">
                          <a:ln>
                            <a:noFill/>
                          </a:ln>
                          <a:solidFill>
                            <a:srgbClr val="0000FF"/>
                          </a:solidFill>
                          <a:effectLst/>
                          <a:latin typeface="Times New Roman" pitchFamily="18" charset="0"/>
                          <a:cs typeface="Times New Roman" pitchFamily="18" charset="0"/>
                        </a:rPr>
                        <a:t>الإنتاج الكلي والمتوسط والحدي لعنصر العمل</a:t>
                      </a:r>
                      <a:endParaRPr kumimoji="0" lang="en-US" sz="2200" b="0" i="0" u="none" strike="noStrike" cap="none" normalizeH="0" baseline="0" dirty="0" smtClean="0">
                        <a:ln>
                          <a:noFill/>
                        </a:ln>
                        <a:solidFill>
                          <a:srgbClr val="0000FF"/>
                        </a:solidFill>
                        <a:effectLst/>
                        <a:latin typeface="Times New Roman" pitchFamily="18"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7286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الإنتاج المتوسط</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cs typeface="Times New Roman" pitchFamily="18" charset="0"/>
                        </a:rPr>
                        <a:t>AX</a:t>
                      </a:r>
                      <a:r>
                        <a:rPr kumimoji="0" lang="en-US" sz="2000" b="0" i="0" u="none" strike="noStrike" cap="none" normalizeH="0" baseline="-30000" dirty="0" smtClean="0">
                          <a:ln>
                            <a:noFill/>
                          </a:ln>
                          <a:solidFill>
                            <a:srgbClr val="000000"/>
                          </a:solidFill>
                          <a:effectLst/>
                          <a:latin typeface="Times New Roman" pitchFamily="18" charset="0"/>
                          <a:cs typeface="Times New Roman" pitchFamily="18" charset="0"/>
                        </a:rPr>
                        <a:t>L</a:t>
                      </a:r>
                      <a:endParaRPr kumimoji="0" lang="en-US"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الإنتاج الحدي</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cs typeface="Times New Roman" pitchFamily="18" charset="0"/>
                        </a:rPr>
                        <a:t>MX</a:t>
                      </a:r>
                      <a:r>
                        <a:rPr kumimoji="0" lang="en-US" sz="2000" b="0" i="0" u="none" strike="noStrike" cap="none" normalizeH="0" baseline="-30000" dirty="0" smtClean="0">
                          <a:ln>
                            <a:noFill/>
                          </a:ln>
                          <a:solidFill>
                            <a:srgbClr val="000000"/>
                          </a:solidFill>
                          <a:effectLst/>
                          <a:latin typeface="Times New Roman" pitchFamily="18" charset="0"/>
                          <a:cs typeface="Times New Roman" pitchFamily="18" charset="0"/>
                        </a:rPr>
                        <a:t>L</a:t>
                      </a:r>
                      <a:endParaRPr kumimoji="0" lang="en-US"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الإنتاج الكلي</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cs typeface="Times New Roman" pitchFamily="18" charset="0"/>
                        </a:rPr>
                        <a:t>X</a:t>
                      </a:r>
                      <a:endParaRPr kumimoji="0" lang="en-US"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عدد العمال</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cs typeface="Times New Roman" pitchFamily="18" charset="0"/>
                        </a:rPr>
                        <a:t>L</a:t>
                      </a:r>
                      <a:endParaRPr kumimoji="0" lang="en-US"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1041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15.0</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15</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en-US"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2189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15.5</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16</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31</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2</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27993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00FF"/>
                          </a:solidFill>
                          <a:effectLst/>
                          <a:latin typeface="Times New Roman" pitchFamily="18" charset="0"/>
                          <a:cs typeface="Times New Roman" pitchFamily="18" charset="0"/>
                        </a:rPr>
                        <a:t>16.0</a:t>
                      </a:r>
                      <a:endParaRPr kumimoji="0" lang="ar-SA" sz="2000" b="1"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00FF"/>
                          </a:solidFill>
                          <a:effectLst/>
                          <a:latin typeface="Times New Roman" pitchFamily="18" charset="0"/>
                          <a:cs typeface="Times New Roman" pitchFamily="18" charset="0"/>
                        </a:rPr>
                        <a:t>17</a:t>
                      </a:r>
                      <a:endParaRPr kumimoji="0" lang="ar-SA" sz="2000" b="1"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48</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0000FF"/>
                          </a:solidFill>
                          <a:effectLst/>
                          <a:latin typeface="Times New Roman" pitchFamily="18" charset="0"/>
                          <a:cs typeface="Times New Roman" pitchFamily="18" charset="0"/>
                        </a:rPr>
                        <a:t>3</a:t>
                      </a:r>
                      <a:endParaRPr kumimoji="0" lang="ar-SA" sz="2000" b="1" i="0" u="none" strike="noStrike" cap="none" normalizeH="0" baseline="0" dirty="0" smtClean="0">
                        <a:ln>
                          <a:noFill/>
                        </a:ln>
                        <a:solidFill>
                          <a:srgbClr val="0000FF"/>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2646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14.8</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11</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59</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4</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256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13.6</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9</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68</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5</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23421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12.0</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4</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72</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6</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2951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10.4</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73</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7</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27993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9.0</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0</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73</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FF3300"/>
                          </a:solidFill>
                          <a:effectLst/>
                          <a:latin typeface="Times New Roman" pitchFamily="18" charset="0"/>
                          <a:cs typeface="Times New Roman" pitchFamily="18" charset="0"/>
                        </a:rPr>
                        <a:t>8</a:t>
                      </a:r>
                      <a:endParaRPr kumimoji="0" lang="ar-SA" sz="2000" b="1" i="0" u="none" strike="noStrike" cap="none" normalizeH="0" baseline="0" dirty="0" smtClean="0">
                        <a:ln>
                          <a:noFill/>
                        </a:ln>
                        <a:solidFill>
                          <a:srgbClr val="FF33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408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7.8</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-3</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70</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9</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40482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6.7</a:t>
                      </a:r>
                      <a:endParaRPr kumimoji="0" lang="ar-SA" sz="20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-5</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65</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10</a:t>
                      </a:r>
                      <a:endParaRPr kumimoji="0" lang="ar-SA" sz="20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
        <p:nvSpPr>
          <p:cNvPr id="4" name="Line 23"/>
          <p:cNvSpPr>
            <a:spLocks noChangeShapeType="1"/>
          </p:cNvSpPr>
          <p:nvPr/>
        </p:nvSpPr>
        <p:spPr bwMode="auto">
          <a:xfrm>
            <a:off x="3810000" y="2438400"/>
            <a:ext cx="0" cy="2362200"/>
          </a:xfrm>
          <a:prstGeom prst="line">
            <a:avLst/>
          </a:prstGeom>
          <a:noFill/>
          <a:ln w="25400">
            <a:solidFill>
              <a:srgbClr val="FF3300"/>
            </a:solidFill>
            <a:round/>
            <a:headEnd type="triangle" w="med" len="med"/>
            <a:tailEnd type="triangle" w="med" len="med"/>
          </a:ln>
        </p:spPr>
        <p:txBody>
          <a:bodyPr/>
          <a:lstStyle/>
          <a:p>
            <a:endParaRPr lang="en-US"/>
          </a:p>
        </p:txBody>
      </p:sp>
      <p:sp>
        <p:nvSpPr>
          <p:cNvPr id="6" name="Text Box 6"/>
          <p:cNvSpPr txBox="1">
            <a:spLocks noChangeArrowheads="1"/>
          </p:cNvSpPr>
          <p:nvPr/>
        </p:nvSpPr>
        <p:spPr bwMode="auto">
          <a:xfrm rot="16200000">
            <a:off x="3068241" y="3296840"/>
            <a:ext cx="1178718" cy="304800"/>
          </a:xfrm>
          <a:prstGeom prst="rect">
            <a:avLst/>
          </a:prstGeom>
          <a:noFill/>
          <a:ln w="9525">
            <a:noFill/>
            <a:miter lim="800000"/>
            <a:headEnd/>
            <a:tailEnd/>
          </a:ln>
        </p:spPr>
        <p:txBody>
          <a:bodyPr lIns="81546" tIns="40773" rIns="81546" bIns="40773"/>
          <a:lstStyle/>
          <a:p>
            <a:pPr algn="r" rtl="1"/>
            <a:r>
              <a:rPr lang="ar-SA" altLang="zh-CN" sz="1600" b="1" dirty="0">
                <a:solidFill>
                  <a:srgbClr val="0000FF"/>
                </a:solidFill>
                <a:latin typeface="Times New Roman" pitchFamily="18" charset="0"/>
                <a:ea typeface="SimSun" pitchFamily="2" charset="-122"/>
                <a:cs typeface="Times New Roman" pitchFamily="18" charset="0"/>
              </a:rPr>
              <a:t>المرحلة </a:t>
            </a:r>
            <a:r>
              <a:rPr lang="ar-SA" altLang="zh-CN" sz="1600" b="1" dirty="0" smtClean="0">
                <a:solidFill>
                  <a:srgbClr val="0000FF"/>
                </a:solidFill>
                <a:latin typeface="Times New Roman" pitchFamily="18" charset="0"/>
                <a:ea typeface="SimSun" pitchFamily="2" charset="-122"/>
                <a:cs typeface="Times New Roman" pitchFamily="18" charset="0"/>
              </a:rPr>
              <a:t>الثانية</a:t>
            </a:r>
            <a:endParaRPr lang="en-US" sz="1600" b="1" dirty="0">
              <a:solidFill>
                <a:srgbClr val="0000FF"/>
              </a:solidFill>
              <a:ea typeface="SimSun"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838200"/>
          </a:xfrm>
          <a:noFill/>
          <a:ln>
            <a:noFill/>
          </a:ln>
        </p:spPr>
        <p:txBody>
          <a:bodyPr/>
          <a:lstStyle/>
          <a:p>
            <a:pPr rtl="1" eaLnBrk="1" hangingPunct="1">
              <a:defRPr/>
            </a:pPr>
            <a:r>
              <a:rPr lang="ar-BH" sz="3600" dirty="0" smtClean="0">
                <a:solidFill>
                  <a:srgbClr val="0000FF"/>
                </a:solidFill>
              </a:rPr>
              <a:t>قانون تناقص الغلة</a:t>
            </a:r>
          </a:p>
        </p:txBody>
      </p:sp>
      <p:sp>
        <p:nvSpPr>
          <p:cNvPr id="8195" name="Content Placeholder 2"/>
          <p:cNvSpPr>
            <a:spLocks noGrp="1"/>
          </p:cNvSpPr>
          <p:nvPr>
            <p:ph idx="1"/>
          </p:nvPr>
        </p:nvSpPr>
        <p:spPr>
          <a:xfrm>
            <a:off x="457200" y="1371600"/>
            <a:ext cx="8915400" cy="4267199"/>
          </a:xfrm>
        </p:spPr>
        <p:txBody>
          <a:bodyPr/>
          <a:lstStyle/>
          <a:p>
            <a:pPr rtl="1" eaLnBrk="1" hangingPunct="1"/>
            <a:r>
              <a:rPr lang="ar-BH" sz="2000" dirty="0" smtClean="0"/>
              <a:t>ي</a:t>
            </a:r>
            <a:r>
              <a:rPr lang="ar-SA" sz="2000" dirty="0" smtClean="0"/>
              <a:t>دل</a:t>
            </a:r>
            <a:r>
              <a:rPr lang="ar-BH" sz="2000" dirty="0" smtClean="0"/>
              <a:t> على أنه عند إضافة وحدات متتالية من عنصر الإنتاج المتغير إلى قدر ثابت من عناصر الإنتاج الأخرى، فإن الإنتاج الحدي لعنصر الإنتاج المتغير يأخذ في النهاية في التناقص</a:t>
            </a:r>
            <a:r>
              <a:rPr lang="ar-SA" sz="2000" dirty="0" smtClean="0"/>
              <a:t> (انظر العمود الثالث من اليسار للجدول السابق أو الرسم البياني السابق)</a:t>
            </a:r>
            <a:r>
              <a:rPr lang="ar-BH" sz="2000" dirty="0" smtClean="0"/>
              <a:t>.</a:t>
            </a:r>
            <a:r>
              <a:rPr lang="ar-SA" sz="2000" dirty="0" smtClean="0"/>
              <a:t>  </a:t>
            </a:r>
          </a:p>
          <a:p>
            <a:pPr rtl="1" eaLnBrk="1" hangingPunct="1"/>
            <a:r>
              <a:rPr lang="ar-SA" sz="2000" dirty="0" smtClean="0"/>
              <a:t>ويمكن استخدام هذا القانون لاختيار الأحجام المثلى من عناصر الإنتاج، والتي تؤدي إلى تحقيق الكفاءة وتعظيم الربح للمؤسسة الإنتاجية.  </a:t>
            </a:r>
            <a:endParaRPr lang="en-US" sz="2000" dirty="0" smtClean="0"/>
          </a:p>
          <a:p>
            <a:pPr rtl="1" eaLnBrk="1" hangingPunct="1"/>
            <a:endParaRPr lang="ar-BH" sz="2000" dirty="0" smtClean="0"/>
          </a:p>
          <a:p>
            <a:pPr rtl="1" eaLnBrk="1" hangingPunct="1"/>
            <a:r>
              <a:rPr lang="ar-SA" dirty="0" smtClean="0">
                <a:solidFill>
                  <a:srgbClr val="0000FF"/>
                </a:solidFill>
              </a:rPr>
              <a:t>الإنتاج المتوسط</a:t>
            </a:r>
          </a:p>
          <a:p>
            <a:pPr rtl="1" eaLnBrk="1" hangingPunct="1"/>
            <a:r>
              <a:rPr lang="ar-SA" sz="2000" dirty="0" smtClean="0"/>
              <a:t>يدل على المساهمة الكمية</a:t>
            </a:r>
            <a:r>
              <a:rPr lang="ar-BH" sz="2000" dirty="0" smtClean="0"/>
              <a:t> </a:t>
            </a:r>
            <a:r>
              <a:rPr lang="ar-SA" sz="2000" dirty="0" smtClean="0"/>
              <a:t>ل</a:t>
            </a:r>
            <a:r>
              <a:rPr lang="ar-BH" sz="2000" dirty="0" smtClean="0"/>
              <a:t>وحدة من عنصر من </a:t>
            </a:r>
            <a:r>
              <a:rPr lang="ar-SA" sz="2000" dirty="0" smtClean="0"/>
              <a:t>عناصر </a:t>
            </a:r>
            <a:r>
              <a:rPr lang="ar-BH" sz="2000" dirty="0" smtClean="0"/>
              <a:t>الإنتاج</a:t>
            </a:r>
            <a:r>
              <a:rPr lang="ar-SA" sz="2000" dirty="0" smtClean="0"/>
              <a:t> في كمية الإنتاج</a:t>
            </a:r>
            <a:r>
              <a:rPr lang="ar-BH" sz="2000" dirty="0" smtClean="0"/>
              <a:t>.</a:t>
            </a:r>
            <a:r>
              <a:rPr lang="ar-SA" sz="2000" dirty="0" smtClean="0"/>
              <a:t> ويقاس كما يلي:</a:t>
            </a:r>
          </a:p>
          <a:p>
            <a:pPr rtl="1" eaLnBrk="1" hangingPunct="1"/>
            <a:r>
              <a:rPr lang="ar-SA" sz="2000" dirty="0" smtClean="0"/>
              <a:t>كما أشرنا أن المرحلة الثانية لدالة الإنتاج تبدأ مع أعلى </a:t>
            </a:r>
            <a:r>
              <a:rPr lang="ar-SA" sz="2000" dirty="0" smtClean="0">
                <a:solidFill>
                  <a:srgbClr val="0000FF"/>
                </a:solidFill>
              </a:rPr>
              <a:t>ميل حدي لدالة الإنتاج</a:t>
            </a:r>
            <a:r>
              <a:rPr lang="ar-SA" sz="2000" dirty="0" smtClean="0"/>
              <a:t> أي عند مستوى </a:t>
            </a:r>
          </a:p>
          <a:p>
            <a:pPr rtl="1" eaLnBrk="1" hangingPunct="1"/>
            <a:r>
              <a:rPr lang="ar-SA" sz="2000" dirty="0" smtClean="0"/>
              <a:t>العمل     ، والذي يمثل أعلى مستوى للإنتاج المتوسط. </a:t>
            </a:r>
            <a:endParaRPr lang="ar-BH" sz="2000" dirty="0" smtClean="0"/>
          </a:p>
        </p:txBody>
      </p:sp>
      <p:graphicFrame>
        <p:nvGraphicFramePr>
          <p:cNvPr id="1026" name="Object 2"/>
          <p:cNvGraphicFramePr>
            <a:graphicFrameLocks noChangeAspect="1"/>
          </p:cNvGraphicFramePr>
          <p:nvPr/>
        </p:nvGraphicFramePr>
        <p:xfrm>
          <a:off x="533400" y="3886200"/>
          <a:ext cx="1016000" cy="609600"/>
        </p:xfrm>
        <a:graphic>
          <a:graphicData uri="http://schemas.openxmlformats.org/presentationml/2006/ole">
            <p:oleObj spid="_x0000_s1026" name="معادلة" r:id="rId3" imgW="647640" imgH="393480" progId="Equation.3">
              <p:embed/>
            </p:oleObj>
          </a:graphicData>
        </a:graphic>
      </p:graphicFrame>
      <p:sp>
        <p:nvSpPr>
          <p:cNvPr id="6" name="Text Box 8"/>
          <p:cNvSpPr txBox="1">
            <a:spLocks noChangeArrowheads="1"/>
          </p:cNvSpPr>
          <p:nvPr/>
        </p:nvSpPr>
        <p:spPr bwMode="auto">
          <a:xfrm>
            <a:off x="8382000" y="4303713"/>
            <a:ext cx="448998" cy="420687"/>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L</a:t>
            </a:r>
            <a:r>
              <a:rPr lang="en-US" altLang="zh-CN" sz="2000" baseline="-25000" dirty="0" smtClean="0">
                <a:latin typeface="Times New Roman" pitchFamily="18" charset="0"/>
                <a:ea typeface="SimSun" pitchFamily="2" charset="-122"/>
              </a:rPr>
              <a:t>2</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1" name="Text Box 9"/>
          <p:cNvSpPr txBox="1">
            <a:spLocks noChangeArrowheads="1"/>
          </p:cNvSpPr>
          <p:nvPr/>
        </p:nvSpPr>
        <p:spPr bwMode="auto">
          <a:xfrm>
            <a:off x="1523999" y="4419600"/>
            <a:ext cx="6934201" cy="1219200"/>
          </a:xfrm>
          <a:prstGeom prst="rect">
            <a:avLst/>
          </a:prstGeom>
          <a:noFill/>
          <a:ln w="28575">
            <a:noFill/>
            <a:miter lim="800000"/>
            <a:headEnd/>
            <a:tailEnd/>
          </a:ln>
        </p:spPr>
        <p:txBody>
          <a:bodyPr/>
          <a:lstStyle/>
          <a:p>
            <a:pPr algn="ctr"/>
            <a:r>
              <a:rPr lang="ar-SA" altLang="zh-CN" sz="2000" dirty="0" smtClean="0">
                <a:solidFill>
                  <a:srgbClr val="0000FF"/>
                </a:solidFill>
                <a:latin typeface="Times New Roman" pitchFamily="18" charset="0"/>
                <a:ea typeface="SimSun" pitchFamily="2" charset="-122"/>
                <a:cs typeface="Times New Roman" pitchFamily="18" charset="0"/>
              </a:rPr>
              <a:t>الإنتاج المتوسط والإنتاج </a:t>
            </a:r>
            <a:r>
              <a:rPr lang="ar-SA" altLang="zh-CN" sz="2000" dirty="0">
                <a:solidFill>
                  <a:srgbClr val="0000FF"/>
                </a:solidFill>
                <a:latin typeface="Times New Roman" pitchFamily="18" charset="0"/>
                <a:ea typeface="SimSun" pitchFamily="2" charset="-122"/>
                <a:cs typeface="Times New Roman" pitchFamily="18" charset="0"/>
              </a:rPr>
              <a:t>الحدي لعنصر العمل</a:t>
            </a:r>
            <a:r>
              <a:rPr lang="ar-SA" altLang="zh-CN" sz="2000" dirty="0">
                <a:latin typeface="Times New Roman" pitchFamily="18" charset="0"/>
                <a:ea typeface="SimSun" pitchFamily="2" charset="-122"/>
                <a:cs typeface="Times New Roman" pitchFamily="18" charset="0"/>
              </a:rPr>
              <a:t>، حيث يزيد </a:t>
            </a:r>
            <a:r>
              <a:rPr lang="ar-SA" altLang="zh-CN" sz="2000" dirty="0" smtClean="0">
                <a:latin typeface="Times New Roman" pitchFamily="18" charset="0"/>
                <a:ea typeface="SimSun" pitchFamily="2" charset="-122"/>
                <a:cs typeface="Times New Roman" pitchFamily="18" charset="0"/>
              </a:rPr>
              <a:t>الإنتاج المتوسط </a:t>
            </a:r>
          </a:p>
          <a:p>
            <a:pPr algn="ctr"/>
            <a:r>
              <a:rPr lang="ar-SA" altLang="zh-CN" sz="2000" dirty="0" smtClean="0">
                <a:latin typeface="Times New Roman" pitchFamily="18" charset="0"/>
                <a:ea typeface="SimSun" pitchFamily="2" charset="-122"/>
                <a:cs typeface="Times New Roman" pitchFamily="18" charset="0"/>
              </a:rPr>
              <a:t>طالما </a:t>
            </a:r>
            <a:r>
              <a:rPr lang="ar-SA" altLang="zh-CN" sz="2000" dirty="0">
                <a:latin typeface="Times New Roman" pitchFamily="18" charset="0"/>
                <a:ea typeface="SimSun" pitchFamily="2" charset="-122"/>
                <a:cs typeface="Times New Roman" pitchFamily="18" charset="0"/>
              </a:rPr>
              <a:t>كان </a:t>
            </a:r>
            <a:r>
              <a:rPr lang="ar-SA" altLang="zh-CN" sz="2000" dirty="0" smtClean="0">
                <a:latin typeface="Times New Roman" pitchFamily="18" charset="0"/>
                <a:ea typeface="SimSun" pitchFamily="2" charset="-122"/>
                <a:cs typeface="Times New Roman" pitchFamily="18" charset="0"/>
              </a:rPr>
              <a:t>الإنتاج الحدي </a:t>
            </a:r>
            <a:r>
              <a:rPr lang="ar-SA" altLang="zh-CN" sz="2000" dirty="0">
                <a:latin typeface="Times New Roman" pitchFamily="18" charset="0"/>
                <a:ea typeface="SimSun" pitchFamily="2" charset="-122"/>
                <a:cs typeface="Times New Roman" pitchFamily="18" charset="0"/>
              </a:rPr>
              <a:t>أكبر وينخفض عندما يصبح </a:t>
            </a:r>
            <a:r>
              <a:rPr lang="ar-SA" altLang="zh-CN" sz="2000" dirty="0" smtClean="0">
                <a:latin typeface="Times New Roman" pitchFamily="18" charset="0"/>
                <a:ea typeface="SimSun" pitchFamily="2" charset="-122"/>
                <a:cs typeface="Times New Roman" pitchFamily="18" charset="0"/>
              </a:rPr>
              <a:t>الإنتاج الحدي </a:t>
            </a:r>
            <a:r>
              <a:rPr lang="ar-SA" altLang="zh-CN" sz="2000" dirty="0">
                <a:latin typeface="Times New Roman" pitchFamily="18" charset="0"/>
                <a:ea typeface="SimSun" pitchFamily="2" charset="-122"/>
                <a:cs typeface="Times New Roman" pitchFamily="18" charset="0"/>
              </a:rPr>
              <a:t>أقل منه، </a:t>
            </a:r>
            <a:endParaRPr lang="ar-SA" altLang="zh-CN" sz="2000" dirty="0" smtClean="0">
              <a:latin typeface="Times New Roman" pitchFamily="18" charset="0"/>
              <a:ea typeface="SimSun" pitchFamily="2" charset="-122"/>
              <a:cs typeface="Times New Roman" pitchFamily="18" charset="0"/>
            </a:endParaRPr>
          </a:p>
          <a:p>
            <a:pPr algn="ctr"/>
            <a:r>
              <a:rPr lang="ar-SA" altLang="zh-CN" sz="2000" dirty="0" smtClean="0">
                <a:latin typeface="Times New Roman" pitchFamily="18" charset="0"/>
                <a:ea typeface="SimSun" pitchFamily="2" charset="-122"/>
                <a:cs typeface="Times New Roman" pitchFamily="18" charset="0"/>
              </a:rPr>
              <a:t>ويصل </a:t>
            </a:r>
            <a:r>
              <a:rPr lang="ar-SA" altLang="zh-CN" sz="2000" dirty="0">
                <a:latin typeface="Times New Roman" pitchFamily="18" charset="0"/>
                <a:ea typeface="SimSun" pitchFamily="2" charset="-122"/>
                <a:cs typeface="Times New Roman" pitchFamily="18" charset="0"/>
              </a:rPr>
              <a:t>نهايته العظمى عندما يتساويان تماماً.</a:t>
            </a:r>
            <a:endParaRPr lang="en-US" sz="2000" dirty="0">
              <a:ea typeface="SimSun" pitchFamily="2" charset="-122"/>
              <a:cs typeface="Times New Roman" pitchFamily="18" charset="0"/>
            </a:endParaRPr>
          </a:p>
        </p:txBody>
      </p:sp>
      <p:sp>
        <p:nvSpPr>
          <p:cNvPr id="18446" name="AutoShape 14">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en-US"/>
          </a:p>
        </p:txBody>
      </p:sp>
      <p:sp>
        <p:nvSpPr>
          <p:cNvPr id="18447" name="AutoShape 15">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16" name="Line 3"/>
          <p:cNvSpPr>
            <a:spLocks noChangeShapeType="1"/>
          </p:cNvSpPr>
          <p:nvPr/>
        </p:nvSpPr>
        <p:spPr bwMode="auto">
          <a:xfrm>
            <a:off x="1946805" y="3657600"/>
            <a:ext cx="5520795" cy="0"/>
          </a:xfrm>
          <a:prstGeom prst="line">
            <a:avLst/>
          </a:prstGeom>
          <a:noFill/>
          <a:ln w="19050">
            <a:solidFill>
              <a:srgbClr val="000000"/>
            </a:solidFill>
            <a:round/>
            <a:headEnd/>
            <a:tailEnd type="triangle"/>
          </a:ln>
        </p:spPr>
        <p:txBody>
          <a:bodyPr/>
          <a:lstStyle/>
          <a:p>
            <a:endParaRPr lang="en-US"/>
          </a:p>
        </p:txBody>
      </p:sp>
      <p:sp>
        <p:nvSpPr>
          <p:cNvPr id="17" name="Freeform 4"/>
          <p:cNvSpPr>
            <a:spLocks/>
          </p:cNvSpPr>
          <p:nvPr/>
        </p:nvSpPr>
        <p:spPr bwMode="auto">
          <a:xfrm>
            <a:off x="1946804" y="2095500"/>
            <a:ext cx="4377796" cy="201930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19050" cmpd="sng">
            <a:solidFill>
              <a:srgbClr val="0000FF"/>
            </a:solidFill>
            <a:round/>
            <a:headEnd/>
            <a:tailEnd/>
          </a:ln>
        </p:spPr>
        <p:txBody>
          <a:bodyPr/>
          <a:lstStyle/>
          <a:p>
            <a:endParaRPr lang="en-US"/>
          </a:p>
        </p:txBody>
      </p:sp>
      <p:sp>
        <p:nvSpPr>
          <p:cNvPr id="18" name="Line 5"/>
          <p:cNvSpPr>
            <a:spLocks noChangeShapeType="1"/>
          </p:cNvSpPr>
          <p:nvPr/>
        </p:nvSpPr>
        <p:spPr bwMode="auto">
          <a:xfrm>
            <a:off x="4267200" y="1219200"/>
            <a:ext cx="0" cy="2438400"/>
          </a:xfrm>
          <a:prstGeom prst="line">
            <a:avLst/>
          </a:prstGeom>
          <a:noFill/>
          <a:ln w="15875">
            <a:solidFill>
              <a:srgbClr val="000000"/>
            </a:solidFill>
            <a:prstDash val="dash"/>
            <a:round/>
            <a:headEnd/>
            <a:tailEnd/>
          </a:ln>
        </p:spPr>
        <p:txBody>
          <a:bodyPr/>
          <a:lstStyle/>
          <a:p>
            <a:endParaRPr lang="en-US"/>
          </a:p>
        </p:txBody>
      </p:sp>
      <p:sp>
        <p:nvSpPr>
          <p:cNvPr id="19" name="Freeform 6"/>
          <p:cNvSpPr>
            <a:spLocks/>
          </p:cNvSpPr>
          <p:nvPr/>
        </p:nvSpPr>
        <p:spPr bwMode="auto">
          <a:xfrm>
            <a:off x="1946805" y="2209800"/>
            <a:ext cx="4149195" cy="1447800"/>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FF"/>
            </a:solidFill>
            <a:round/>
            <a:headEnd/>
            <a:tailEnd/>
          </a:ln>
        </p:spPr>
        <p:txBody>
          <a:bodyPr/>
          <a:lstStyle/>
          <a:p>
            <a:endParaRPr lang="en-US"/>
          </a:p>
        </p:txBody>
      </p:sp>
      <p:sp>
        <p:nvSpPr>
          <p:cNvPr id="20" name="Line 7"/>
          <p:cNvSpPr>
            <a:spLocks noChangeShapeType="1"/>
          </p:cNvSpPr>
          <p:nvPr/>
        </p:nvSpPr>
        <p:spPr bwMode="auto">
          <a:xfrm>
            <a:off x="1905000" y="914400"/>
            <a:ext cx="41804" cy="2743200"/>
          </a:xfrm>
          <a:prstGeom prst="line">
            <a:avLst/>
          </a:prstGeom>
          <a:noFill/>
          <a:ln w="19050">
            <a:solidFill>
              <a:srgbClr val="000000"/>
            </a:solidFill>
            <a:round/>
            <a:headEnd type="triangle"/>
            <a:tailEnd/>
          </a:ln>
        </p:spPr>
        <p:txBody>
          <a:bodyPr/>
          <a:lstStyle/>
          <a:p>
            <a:endParaRPr lang="en-US"/>
          </a:p>
        </p:txBody>
      </p:sp>
      <p:sp>
        <p:nvSpPr>
          <p:cNvPr id="21" name="Text Box 8"/>
          <p:cNvSpPr txBox="1">
            <a:spLocks noChangeArrowheads="1"/>
          </p:cNvSpPr>
          <p:nvPr/>
        </p:nvSpPr>
        <p:spPr bwMode="auto">
          <a:xfrm>
            <a:off x="990600" y="1524000"/>
            <a:ext cx="1030156" cy="827087"/>
          </a:xfrm>
          <a:prstGeom prst="rect">
            <a:avLst/>
          </a:prstGeom>
          <a:noFill/>
          <a:ln w="9525">
            <a:noFill/>
            <a:miter lim="800000"/>
            <a:headEnd/>
            <a:tailEnd/>
          </a:ln>
        </p:spPr>
        <p:txBody>
          <a:bodyPr/>
          <a:lstStyle/>
          <a:p>
            <a:pPr algn="ctr" rtl="1"/>
            <a:r>
              <a:rPr lang="en-US" altLang="zh-CN" dirty="0" smtClean="0">
                <a:latin typeface="Times New Roman" pitchFamily="18" charset="0"/>
                <a:ea typeface="SimSun" pitchFamily="2" charset="-122"/>
              </a:rPr>
              <a:t>AQ</a:t>
            </a:r>
            <a:r>
              <a:rPr lang="en-US" altLang="zh-CN" baseline="-25000" dirty="0" smtClean="0">
                <a:latin typeface="Times New Roman" pitchFamily="18" charset="0"/>
                <a:ea typeface="SimSun" pitchFamily="2" charset="-122"/>
              </a:rPr>
              <a:t>L</a:t>
            </a:r>
            <a:endParaRPr lang="en-US" altLang="zh-CN" dirty="0">
              <a:latin typeface="Times New Roman" pitchFamily="18" charset="0"/>
              <a:ea typeface="SimSun" pitchFamily="2" charset="-122"/>
            </a:endParaRPr>
          </a:p>
          <a:p>
            <a:pPr algn="ctr" rtl="1"/>
            <a:r>
              <a:rPr lang="en-US" altLang="zh-CN" dirty="0" smtClean="0">
                <a:latin typeface="Times New Roman" pitchFamily="18" charset="0"/>
                <a:ea typeface="SimSun" pitchFamily="2" charset="-122"/>
              </a:rPr>
              <a:t>MQ</a:t>
            </a:r>
            <a:r>
              <a:rPr lang="en-US" altLang="zh-CN" baseline="-25000" dirty="0" smtClean="0">
                <a:latin typeface="Times New Roman" pitchFamily="18" charset="0"/>
                <a:ea typeface="SimSun" pitchFamily="2" charset="-122"/>
              </a:rPr>
              <a:t>L</a:t>
            </a:r>
            <a:endParaRPr lang="en-US" dirty="0"/>
          </a:p>
        </p:txBody>
      </p:sp>
      <p:sp>
        <p:nvSpPr>
          <p:cNvPr id="22" name="Text Box 10"/>
          <p:cNvSpPr txBox="1">
            <a:spLocks noChangeArrowheads="1"/>
          </p:cNvSpPr>
          <p:nvPr/>
        </p:nvSpPr>
        <p:spPr bwMode="auto">
          <a:xfrm>
            <a:off x="4191000" y="3581400"/>
            <a:ext cx="533400" cy="381000"/>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2</a:t>
            </a:r>
            <a:endParaRPr lang="en-US" sz="2200" baseline="-25000" dirty="0"/>
          </a:p>
        </p:txBody>
      </p:sp>
      <p:sp>
        <p:nvSpPr>
          <p:cNvPr id="23" name="Text Box 11"/>
          <p:cNvSpPr txBox="1">
            <a:spLocks noChangeArrowheads="1"/>
          </p:cNvSpPr>
          <p:nvPr/>
        </p:nvSpPr>
        <p:spPr bwMode="auto">
          <a:xfrm>
            <a:off x="7162800" y="3649665"/>
            <a:ext cx="609600" cy="465135"/>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L</a:t>
            </a:r>
            <a:endParaRPr lang="en-US" sz="2200" baseline="-25000" dirty="0"/>
          </a:p>
        </p:txBody>
      </p:sp>
      <p:sp>
        <p:nvSpPr>
          <p:cNvPr id="24" name="Text Box 12"/>
          <p:cNvSpPr txBox="1">
            <a:spLocks noChangeArrowheads="1"/>
          </p:cNvSpPr>
          <p:nvPr/>
        </p:nvSpPr>
        <p:spPr bwMode="auto">
          <a:xfrm>
            <a:off x="5943600" y="2819400"/>
            <a:ext cx="762000" cy="533400"/>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AQ</a:t>
            </a:r>
            <a:r>
              <a:rPr lang="en-US" altLang="zh-CN" sz="2000" baseline="-25000" dirty="0" smtClean="0">
                <a:latin typeface="Times New Roman" pitchFamily="18" charset="0"/>
                <a:ea typeface="SimSun" pitchFamily="2" charset="-122"/>
              </a:rPr>
              <a:t>L</a:t>
            </a:r>
            <a:endParaRPr lang="en-US" sz="2000" baseline="-25000" dirty="0"/>
          </a:p>
        </p:txBody>
      </p:sp>
      <p:sp>
        <p:nvSpPr>
          <p:cNvPr id="25" name="Text Box 13"/>
          <p:cNvSpPr txBox="1">
            <a:spLocks noChangeArrowheads="1"/>
          </p:cNvSpPr>
          <p:nvPr/>
        </p:nvSpPr>
        <p:spPr bwMode="auto">
          <a:xfrm>
            <a:off x="1905000" y="2438400"/>
            <a:ext cx="762000" cy="457200"/>
          </a:xfrm>
          <a:prstGeom prst="rect">
            <a:avLst/>
          </a:prstGeom>
          <a:noFill/>
          <a:ln w="9525">
            <a:noFill/>
            <a:miter lim="800000"/>
            <a:headEnd/>
            <a:tailEnd/>
          </a:ln>
        </p:spPr>
        <p:txBody>
          <a:bodyPr/>
          <a:lstStyle/>
          <a:p>
            <a:pPr algn="ctr"/>
            <a:r>
              <a:rPr lang="en-US" altLang="zh-CN" sz="2000" dirty="0" smtClean="0">
                <a:latin typeface="Times New Roman" pitchFamily="18" charset="0"/>
                <a:ea typeface="SimSun" pitchFamily="2" charset="-122"/>
              </a:rPr>
              <a:t>MQ</a:t>
            </a:r>
            <a:r>
              <a:rPr lang="en-US" altLang="zh-CN" sz="2000" baseline="-25000" dirty="0" smtClean="0">
                <a:latin typeface="Times New Roman" pitchFamily="18" charset="0"/>
                <a:ea typeface="SimSun" pitchFamily="2" charset="-122"/>
              </a:rPr>
              <a:t>L</a:t>
            </a:r>
            <a:endParaRPr lang="en-US" sz="2000" baseline="-25000" dirty="0"/>
          </a:p>
        </p:txBody>
      </p:sp>
      <p:sp>
        <p:nvSpPr>
          <p:cNvPr id="26" name="Text Box 10"/>
          <p:cNvSpPr txBox="1">
            <a:spLocks noChangeArrowheads="1"/>
          </p:cNvSpPr>
          <p:nvPr/>
        </p:nvSpPr>
        <p:spPr bwMode="auto">
          <a:xfrm>
            <a:off x="5562600" y="3581400"/>
            <a:ext cx="609600" cy="450850"/>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3</a:t>
            </a:r>
            <a:endParaRPr lang="en-US" sz="2200" baseline="-25000" dirty="0"/>
          </a:p>
        </p:txBody>
      </p:sp>
      <p:sp>
        <p:nvSpPr>
          <p:cNvPr id="27" name="Text Box 10"/>
          <p:cNvSpPr txBox="1">
            <a:spLocks noChangeArrowheads="1"/>
          </p:cNvSpPr>
          <p:nvPr/>
        </p:nvSpPr>
        <p:spPr bwMode="auto">
          <a:xfrm>
            <a:off x="3429000" y="3581400"/>
            <a:ext cx="609600" cy="450850"/>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L</a:t>
            </a:r>
            <a:r>
              <a:rPr lang="en-US" altLang="zh-CN" sz="2200" baseline="-25000" dirty="0">
                <a:latin typeface="Times New Roman" pitchFamily="18" charset="0"/>
                <a:ea typeface="SimSun" pitchFamily="2" charset="-122"/>
              </a:rPr>
              <a:t>1</a:t>
            </a:r>
            <a:endParaRPr lang="en-US" sz="2200" baseline="-25000" dirty="0"/>
          </a:p>
        </p:txBody>
      </p:sp>
      <p:sp>
        <p:nvSpPr>
          <p:cNvPr id="28" name="Line 5"/>
          <p:cNvSpPr>
            <a:spLocks noChangeShapeType="1"/>
          </p:cNvSpPr>
          <p:nvPr/>
        </p:nvSpPr>
        <p:spPr bwMode="auto">
          <a:xfrm>
            <a:off x="3810000" y="2209800"/>
            <a:ext cx="0" cy="1447800"/>
          </a:xfrm>
          <a:prstGeom prst="line">
            <a:avLst/>
          </a:prstGeom>
          <a:noFill/>
          <a:ln w="15875">
            <a:solidFill>
              <a:srgbClr val="000000"/>
            </a:solidFill>
            <a:prstDash val="dash"/>
            <a:round/>
            <a:headEnd/>
            <a:tailEnd/>
          </a:ln>
        </p:spPr>
        <p:txBody>
          <a:bodyPr/>
          <a:lstStyle/>
          <a:p>
            <a:endParaRPr lang="en-US"/>
          </a:p>
        </p:txBody>
      </p:sp>
      <p:sp>
        <p:nvSpPr>
          <p:cNvPr id="29" name="Line 23"/>
          <p:cNvSpPr>
            <a:spLocks noChangeShapeType="1"/>
          </p:cNvSpPr>
          <p:nvPr/>
        </p:nvSpPr>
        <p:spPr bwMode="auto">
          <a:xfrm flipV="1">
            <a:off x="1905001" y="1676400"/>
            <a:ext cx="2362199" cy="0"/>
          </a:xfrm>
          <a:prstGeom prst="line">
            <a:avLst/>
          </a:prstGeom>
          <a:noFill/>
          <a:ln w="25400">
            <a:solidFill>
              <a:srgbClr val="FF3300"/>
            </a:solidFill>
            <a:round/>
            <a:headEnd type="triangle" w="med" len="med"/>
            <a:tailEnd type="triangle" w="med" len="med"/>
          </a:ln>
        </p:spPr>
        <p:txBody>
          <a:bodyPr/>
          <a:lstStyle/>
          <a:p>
            <a:endParaRPr lang="en-US"/>
          </a:p>
        </p:txBody>
      </p:sp>
      <p:sp>
        <p:nvSpPr>
          <p:cNvPr id="30" name="Text Box 6"/>
          <p:cNvSpPr txBox="1">
            <a:spLocks noChangeArrowheads="1"/>
          </p:cNvSpPr>
          <p:nvPr/>
        </p:nvSpPr>
        <p:spPr bwMode="auto">
          <a:xfrm>
            <a:off x="2707482" y="1371600"/>
            <a:ext cx="1178718" cy="304800"/>
          </a:xfrm>
          <a:prstGeom prst="rect">
            <a:avLst/>
          </a:prstGeom>
          <a:noFill/>
          <a:ln w="9525">
            <a:noFill/>
            <a:miter lim="800000"/>
            <a:headEnd/>
            <a:tailEnd/>
          </a:ln>
        </p:spPr>
        <p:txBody>
          <a:bodyPr lIns="81546" tIns="40773" rIns="81546" bIns="40773"/>
          <a:lstStyle/>
          <a:p>
            <a:pPr algn="r" rtl="1"/>
            <a:r>
              <a:rPr lang="ar-SA" altLang="zh-CN" sz="1600" dirty="0">
                <a:solidFill>
                  <a:srgbClr val="0000FF"/>
                </a:solidFill>
                <a:latin typeface="Times New Roman" pitchFamily="18" charset="0"/>
                <a:ea typeface="SimSun" pitchFamily="2" charset="-122"/>
                <a:cs typeface="Times New Roman" pitchFamily="18" charset="0"/>
              </a:rPr>
              <a:t>المرحلة الأولى</a:t>
            </a:r>
            <a:endParaRPr lang="en-US" sz="1600" dirty="0">
              <a:solidFill>
                <a:srgbClr val="0000FF"/>
              </a:solidFill>
              <a:ea typeface="SimSun" pitchFamily="2" charset="-122"/>
              <a:cs typeface="Times New Roman" pitchFamily="18" charset="0"/>
            </a:endParaRPr>
          </a:p>
        </p:txBody>
      </p:sp>
      <p:sp>
        <p:nvSpPr>
          <p:cNvPr id="31" name="Text Box 6"/>
          <p:cNvSpPr txBox="1">
            <a:spLocks noChangeArrowheads="1"/>
          </p:cNvSpPr>
          <p:nvPr/>
        </p:nvSpPr>
        <p:spPr bwMode="auto">
          <a:xfrm>
            <a:off x="4383882" y="1371600"/>
            <a:ext cx="1178718" cy="304800"/>
          </a:xfrm>
          <a:prstGeom prst="rect">
            <a:avLst/>
          </a:prstGeom>
          <a:noFill/>
          <a:ln w="9525">
            <a:noFill/>
            <a:miter lim="800000"/>
            <a:headEnd/>
            <a:tailEnd/>
          </a:ln>
        </p:spPr>
        <p:txBody>
          <a:bodyPr lIns="81546" tIns="40773" rIns="81546" bIns="40773"/>
          <a:lstStyle/>
          <a:p>
            <a:pPr algn="r" rtl="1"/>
            <a:r>
              <a:rPr lang="ar-SA" altLang="zh-CN" sz="1600" dirty="0">
                <a:solidFill>
                  <a:srgbClr val="0000FF"/>
                </a:solidFill>
                <a:latin typeface="Times New Roman" pitchFamily="18" charset="0"/>
                <a:ea typeface="SimSun" pitchFamily="2" charset="-122"/>
                <a:cs typeface="Times New Roman" pitchFamily="18" charset="0"/>
              </a:rPr>
              <a:t>المرحلة </a:t>
            </a:r>
            <a:r>
              <a:rPr lang="ar-SA" altLang="zh-CN" sz="1600" dirty="0" smtClean="0">
                <a:solidFill>
                  <a:srgbClr val="0000FF"/>
                </a:solidFill>
                <a:latin typeface="Times New Roman" pitchFamily="18" charset="0"/>
                <a:ea typeface="SimSun" pitchFamily="2" charset="-122"/>
                <a:cs typeface="Times New Roman" pitchFamily="18" charset="0"/>
              </a:rPr>
              <a:t>الثانية</a:t>
            </a:r>
            <a:endParaRPr lang="en-US" sz="1600" dirty="0">
              <a:solidFill>
                <a:srgbClr val="0000FF"/>
              </a:solidFill>
              <a:ea typeface="SimSun" pitchFamily="2" charset="-122"/>
              <a:cs typeface="Times New Roman" pitchFamily="18" charset="0"/>
            </a:endParaRPr>
          </a:p>
        </p:txBody>
      </p:sp>
      <p:sp>
        <p:nvSpPr>
          <p:cNvPr id="32" name="Line 23"/>
          <p:cNvSpPr>
            <a:spLocks noChangeShapeType="1"/>
          </p:cNvSpPr>
          <p:nvPr/>
        </p:nvSpPr>
        <p:spPr bwMode="auto">
          <a:xfrm>
            <a:off x="4267200" y="1676400"/>
            <a:ext cx="1600200" cy="0"/>
          </a:xfrm>
          <a:prstGeom prst="line">
            <a:avLst/>
          </a:prstGeom>
          <a:noFill/>
          <a:ln w="25400">
            <a:solidFill>
              <a:srgbClr val="FF3300"/>
            </a:solidFill>
            <a:round/>
            <a:headEnd type="triangle" w="med" len="med"/>
            <a:tailEnd type="triangle" w="med" len="med"/>
          </a:ln>
        </p:spPr>
        <p:txBody>
          <a:bodyPr/>
          <a:lstStyle/>
          <a:p>
            <a:endParaRPr lang="en-US"/>
          </a:p>
        </p:txBody>
      </p:sp>
      <p:sp>
        <p:nvSpPr>
          <p:cNvPr id="33" name="Line 5"/>
          <p:cNvSpPr>
            <a:spLocks noChangeShapeType="1"/>
          </p:cNvSpPr>
          <p:nvPr/>
        </p:nvSpPr>
        <p:spPr bwMode="auto">
          <a:xfrm>
            <a:off x="5867400" y="1143000"/>
            <a:ext cx="0" cy="2514600"/>
          </a:xfrm>
          <a:prstGeom prst="line">
            <a:avLst/>
          </a:prstGeom>
          <a:noFill/>
          <a:ln w="15875">
            <a:solidFill>
              <a:srgbClr val="000000"/>
            </a:solidFill>
            <a:prstDash val="dash"/>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دالة الإنتاج في المدى البعيد</a:t>
            </a:r>
          </a:p>
        </p:txBody>
      </p:sp>
      <p:sp>
        <p:nvSpPr>
          <p:cNvPr id="8" name="Content Placeholder 7"/>
          <p:cNvSpPr>
            <a:spLocks noGrp="1"/>
          </p:cNvSpPr>
          <p:nvPr>
            <p:ph idx="1"/>
          </p:nvPr>
        </p:nvSpPr>
        <p:spPr>
          <a:xfrm>
            <a:off x="495300" y="1600200"/>
            <a:ext cx="8915400" cy="3962400"/>
          </a:xfrm>
        </p:spPr>
        <p:txBody>
          <a:bodyPr/>
          <a:lstStyle/>
          <a:p>
            <a:pPr rtl="1"/>
            <a:r>
              <a:rPr lang="ar-SA" sz="2600" dirty="0" smtClean="0">
                <a:solidFill>
                  <a:srgbClr val="000000"/>
                </a:solidFill>
                <a:cs typeface="Arial" pitchFamily="34" charset="0"/>
              </a:rPr>
              <a:t>تكتب دالة الإنتاج الضمنية على </a:t>
            </a:r>
            <a:r>
              <a:rPr lang="ar-SA" sz="2600" dirty="0" smtClean="0">
                <a:solidFill>
                  <a:srgbClr val="0000FF"/>
                </a:solidFill>
                <a:cs typeface="Arial" pitchFamily="34" charset="0"/>
              </a:rPr>
              <a:t>المدى البعيد </a:t>
            </a:r>
            <a:r>
              <a:rPr lang="ar-SA" sz="2600" dirty="0" smtClean="0">
                <a:solidFill>
                  <a:srgbClr val="000000"/>
                </a:solidFill>
                <a:cs typeface="Arial" pitchFamily="34" charset="0"/>
              </a:rPr>
              <a:t>كما يلي:</a:t>
            </a:r>
          </a:p>
          <a:p>
            <a:pPr rtl="1"/>
            <a:endParaRPr lang="ar-SA" sz="2600" dirty="0" smtClean="0">
              <a:solidFill>
                <a:srgbClr val="000000"/>
              </a:solidFill>
              <a:cs typeface="Arial" pitchFamily="34" charset="0"/>
            </a:endParaRPr>
          </a:p>
          <a:p>
            <a:pPr rtl="1"/>
            <a:r>
              <a:rPr lang="ar-SA" sz="2600" dirty="0" smtClean="0">
                <a:solidFill>
                  <a:srgbClr val="000000"/>
                </a:solidFill>
                <a:cs typeface="Arial" pitchFamily="34" charset="0"/>
              </a:rPr>
              <a:t>على اعتبار أن </a:t>
            </a:r>
            <a:r>
              <a:rPr lang="ar-SA" sz="2600" dirty="0" smtClean="0">
                <a:solidFill>
                  <a:srgbClr val="0000FF"/>
                </a:solidFill>
                <a:cs typeface="Arial" pitchFamily="34" charset="0"/>
              </a:rPr>
              <a:t>عنصر العمل    متغير</a:t>
            </a:r>
            <a:r>
              <a:rPr lang="ar-SA" sz="2600" dirty="0" smtClean="0">
                <a:solidFill>
                  <a:srgbClr val="000000"/>
                </a:solidFill>
                <a:cs typeface="Arial" pitchFamily="34" charset="0"/>
              </a:rPr>
              <a:t>، وكذلك </a:t>
            </a:r>
            <a:r>
              <a:rPr lang="ar-SA" sz="2600" dirty="0" smtClean="0">
                <a:solidFill>
                  <a:srgbClr val="0000FF"/>
                </a:solidFill>
                <a:cs typeface="Arial" pitchFamily="34" charset="0"/>
              </a:rPr>
              <a:t>عنصر الرأسمال    متغير</a:t>
            </a:r>
            <a:r>
              <a:rPr lang="ar-SA" sz="2600" dirty="0" smtClean="0">
                <a:solidFill>
                  <a:srgbClr val="000000"/>
                </a:solidFill>
                <a:cs typeface="Arial" pitchFamily="34" charset="0"/>
              </a:rPr>
              <a:t>. كما يفترض أن كمية الإنتاج تزيد كلما زاد عدد العمال أو زاد حجم رأس المال، أي: </a:t>
            </a:r>
          </a:p>
          <a:p>
            <a:pPr rtl="1"/>
            <a:endParaRPr lang="ar-SA" sz="2600" dirty="0" smtClean="0">
              <a:solidFill>
                <a:srgbClr val="000000"/>
              </a:solidFill>
              <a:cs typeface="Arial" pitchFamily="34" charset="0"/>
            </a:endParaRPr>
          </a:p>
          <a:p>
            <a:pPr rtl="1"/>
            <a:r>
              <a:rPr lang="ar-SA" sz="2600" dirty="0" smtClean="0">
                <a:solidFill>
                  <a:srgbClr val="000000"/>
                </a:solidFill>
                <a:cs typeface="Arial" pitchFamily="34" charset="0"/>
              </a:rPr>
              <a:t>من أجل دراسة العلاقة بين الإنتاج وعناصر اِلإنتاج </a:t>
            </a:r>
            <a:r>
              <a:rPr lang="ar-SA" sz="2600" dirty="0" smtClean="0">
                <a:solidFill>
                  <a:srgbClr val="0000FF"/>
                </a:solidFill>
                <a:cs typeface="Arial" pitchFamily="34" charset="0"/>
              </a:rPr>
              <a:t>في المدى البعيد</a:t>
            </a:r>
            <a:r>
              <a:rPr lang="ar-SA" sz="2600" dirty="0" smtClean="0">
                <a:solidFill>
                  <a:srgbClr val="000000"/>
                </a:solidFill>
                <a:cs typeface="Arial" pitchFamily="34" charset="0"/>
              </a:rPr>
              <a:t>، نستخدم منحنيات سواء الإنتاج، بحيث نستعمل الدالة الضمنية التالية:</a:t>
            </a:r>
            <a:endParaRPr lang="en-US" sz="2600" dirty="0" smtClean="0">
              <a:solidFill>
                <a:srgbClr val="000000"/>
              </a:solidFill>
              <a:cs typeface="Arial" pitchFamily="34" charset="0"/>
            </a:endParaRPr>
          </a:p>
          <a:p>
            <a:r>
              <a:rPr lang="ar-SA" dirty="0" smtClean="0"/>
              <a:t> </a:t>
            </a:r>
            <a:endParaRPr lang="en-US" dirty="0"/>
          </a:p>
        </p:txBody>
      </p:sp>
      <p:graphicFrame>
        <p:nvGraphicFramePr>
          <p:cNvPr id="2051" name="Object 3"/>
          <p:cNvGraphicFramePr>
            <a:graphicFrameLocks noChangeAspect="1"/>
          </p:cNvGraphicFramePr>
          <p:nvPr/>
        </p:nvGraphicFramePr>
        <p:xfrm>
          <a:off x="5910263" y="3505200"/>
          <a:ext cx="1481137" cy="371475"/>
        </p:xfrm>
        <a:graphic>
          <a:graphicData uri="http://schemas.openxmlformats.org/presentationml/2006/ole">
            <p:oleObj spid="_x0000_s46083" name="معادلة" r:id="rId3" imgW="711000" imgH="203040" progId="Equation.3">
              <p:embed/>
            </p:oleObj>
          </a:graphicData>
        </a:graphic>
      </p:graphicFrame>
      <p:graphicFrame>
        <p:nvGraphicFramePr>
          <p:cNvPr id="2053" name="Object 5"/>
          <p:cNvGraphicFramePr>
            <a:graphicFrameLocks noChangeAspect="1"/>
          </p:cNvGraphicFramePr>
          <p:nvPr/>
        </p:nvGraphicFramePr>
        <p:xfrm>
          <a:off x="6096000" y="2590800"/>
          <a:ext cx="228600" cy="317500"/>
        </p:xfrm>
        <a:graphic>
          <a:graphicData uri="http://schemas.openxmlformats.org/presentationml/2006/ole">
            <p:oleObj spid="_x0000_s46084" name="معادلة" r:id="rId4" imgW="139680" imgH="164880" progId="Equation.3">
              <p:embed/>
            </p:oleObj>
          </a:graphicData>
        </a:graphic>
      </p:graphicFrame>
      <p:graphicFrame>
        <p:nvGraphicFramePr>
          <p:cNvPr id="2054" name="Object 6"/>
          <p:cNvGraphicFramePr>
            <a:graphicFrameLocks noChangeAspect="1"/>
          </p:cNvGraphicFramePr>
          <p:nvPr/>
        </p:nvGraphicFramePr>
        <p:xfrm>
          <a:off x="2438400" y="2590800"/>
          <a:ext cx="228600" cy="317500"/>
        </p:xfrm>
        <a:graphic>
          <a:graphicData uri="http://schemas.openxmlformats.org/presentationml/2006/ole">
            <p:oleObj spid="_x0000_s46085" name="معادلة" r:id="rId5" imgW="164880" imgH="164880" progId="Equation.3">
              <p:embed/>
            </p:oleObj>
          </a:graphicData>
        </a:graphic>
      </p:graphicFrame>
      <p:graphicFrame>
        <p:nvGraphicFramePr>
          <p:cNvPr id="46087" name="Object 2"/>
          <p:cNvGraphicFramePr>
            <a:graphicFrameLocks noChangeAspect="1"/>
          </p:cNvGraphicFramePr>
          <p:nvPr/>
        </p:nvGraphicFramePr>
        <p:xfrm>
          <a:off x="4273550" y="2144713"/>
          <a:ext cx="1441450" cy="358775"/>
        </p:xfrm>
        <a:graphic>
          <a:graphicData uri="http://schemas.openxmlformats.org/presentationml/2006/ole">
            <p:oleObj spid="_x0000_s46087" name="معادلة" r:id="rId6" imgW="799920" imgH="203040" progId="Equation.3">
              <p:embed/>
            </p:oleObj>
          </a:graphicData>
        </a:graphic>
      </p:graphicFrame>
      <p:graphicFrame>
        <p:nvGraphicFramePr>
          <p:cNvPr id="46088" name="Object 3"/>
          <p:cNvGraphicFramePr>
            <a:graphicFrameLocks noChangeAspect="1"/>
          </p:cNvGraphicFramePr>
          <p:nvPr/>
        </p:nvGraphicFramePr>
        <p:xfrm>
          <a:off x="2209800" y="3505200"/>
          <a:ext cx="1535112" cy="371475"/>
        </p:xfrm>
        <a:graphic>
          <a:graphicData uri="http://schemas.openxmlformats.org/presentationml/2006/ole">
            <p:oleObj spid="_x0000_s46088" name="معادلة" r:id="rId7" imgW="736560" imgH="203040" progId="Equation.3">
              <p:embed/>
            </p:oleObj>
          </a:graphicData>
        </a:graphic>
      </p:graphicFrame>
      <p:graphicFrame>
        <p:nvGraphicFramePr>
          <p:cNvPr id="46089" name="Object 2"/>
          <p:cNvGraphicFramePr>
            <a:graphicFrameLocks noChangeAspect="1"/>
          </p:cNvGraphicFramePr>
          <p:nvPr/>
        </p:nvGraphicFramePr>
        <p:xfrm>
          <a:off x="4103688" y="4854575"/>
          <a:ext cx="1465262" cy="403225"/>
        </p:xfrm>
        <a:graphic>
          <a:graphicData uri="http://schemas.openxmlformats.org/presentationml/2006/ole">
            <p:oleObj spid="_x0000_s46089" name="معادلة" r:id="rId8" imgW="81252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46087"/>
                                        </p:tgtEl>
                                        <p:attrNameLst>
                                          <p:attrName>style.visibility</p:attrName>
                                        </p:attrNameLst>
                                      </p:cBhvr>
                                      <p:to>
                                        <p:strVal val="visible"/>
                                      </p:to>
                                    </p:set>
                                    <p:anim calcmode="lin" valueType="num">
                                      <p:cBhvr>
                                        <p:cTn id="7" dur="1000" fill="hold"/>
                                        <p:tgtEl>
                                          <p:spTgt spid="46087"/>
                                        </p:tgtEl>
                                        <p:attrNameLst>
                                          <p:attrName>ppt_w</p:attrName>
                                        </p:attrNameLst>
                                      </p:cBhvr>
                                      <p:tavLst>
                                        <p:tav tm="0">
                                          <p:val>
                                            <p:fltVal val="0"/>
                                          </p:val>
                                        </p:tav>
                                        <p:tav tm="100000">
                                          <p:val>
                                            <p:strVal val="#ppt_w"/>
                                          </p:val>
                                        </p:tav>
                                      </p:tavLst>
                                    </p:anim>
                                    <p:anim calcmode="lin" valueType="num">
                                      <p:cBhvr>
                                        <p:cTn id="8" dur="1000" fill="hold"/>
                                        <p:tgtEl>
                                          <p:spTgt spid="46087"/>
                                        </p:tgtEl>
                                        <p:attrNameLst>
                                          <p:attrName>ppt_h</p:attrName>
                                        </p:attrNameLst>
                                      </p:cBhvr>
                                      <p:tavLst>
                                        <p:tav tm="0">
                                          <p:val>
                                            <p:fltVal val="0"/>
                                          </p:val>
                                        </p:tav>
                                        <p:tav tm="100000">
                                          <p:val>
                                            <p:strVal val="#ppt_h"/>
                                          </p:val>
                                        </p:tav>
                                      </p:tavLst>
                                    </p:anim>
                                    <p:anim calcmode="lin" valueType="num">
                                      <p:cBhvr>
                                        <p:cTn id="9" dur="1000" fill="hold"/>
                                        <p:tgtEl>
                                          <p:spTgt spid="46087"/>
                                        </p:tgtEl>
                                        <p:attrNameLst>
                                          <p:attrName>style.rotation</p:attrName>
                                        </p:attrNameLst>
                                      </p:cBhvr>
                                      <p:tavLst>
                                        <p:tav tm="0">
                                          <p:val>
                                            <p:fltVal val="90"/>
                                          </p:val>
                                        </p:tav>
                                        <p:tav tm="100000">
                                          <p:val>
                                            <p:fltVal val="0"/>
                                          </p:val>
                                        </p:tav>
                                      </p:tavLst>
                                    </p:anim>
                                    <p:animEffect transition="in" filter="fade">
                                      <p:cBhvr>
                                        <p:cTn id="10" dur="1000"/>
                                        <p:tgtEl>
                                          <p:spTgt spid="46087"/>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46089"/>
                                        </p:tgtEl>
                                        <p:attrNameLst>
                                          <p:attrName>style.visibility</p:attrName>
                                        </p:attrNameLst>
                                      </p:cBhvr>
                                      <p:to>
                                        <p:strVal val="visible"/>
                                      </p:to>
                                    </p:set>
                                    <p:anim calcmode="lin" valueType="num">
                                      <p:cBhvr>
                                        <p:cTn id="14" dur="1000" fill="hold"/>
                                        <p:tgtEl>
                                          <p:spTgt spid="46089"/>
                                        </p:tgtEl>
                                        <p:attrNameLst>
                                          <p:attrName>ppt_w</p:attrName>
                                        </p:attrNameLst>
                                      </p:cBhvr>
                                      <p:tavLst>
                                        <p:tav tm="0">
                                          <p:val>
                                            <p:fltVal val="0"/>
                                          </p:val>
                                        </p:tav>
                                        <p:tav tm="100000">
                                          <p:val>
                                            <p:strVal val="#ppt_w"/>
                                          </p:val>
                                        </p:tav>
                                      </p:tavLst>
                                    </p:anim>
                                    <p:anim calcmode="lin" valueType="num">
                                      <p:cBhvr>
                                        <p:cTn id="15" dur="1000" fill="hold"/>
                                        <p:tgtEl>
                                          <p:spTgt spid="46089"/>
                                        </p:tgtEl>
                                        <p:attrNameLst>
                                          <p:attrName>ppt_h</p:attrName>
                                        </p:attrNameLst>
                                      </p:cBhvr>
                                      <p:tavLst>
                                        <p:tav tm="0">
                                          <p:val>
                                            <p:fltVal val="0"/>
                                          </p:val>
                                        </p:tav>
                                        <p:tav tm="100000">
                                          <p:val>
                                            <p:strVal val="#ppt_h"/>
                                          </p:val>
                                        </p:tav>
                                      </p:tavLst>
                                    </p:anim>
                                    <p:anim calcmode="lin" valueType="num">
                                      <p:cBhvr>
                                        <p:cTn id="16" dur="1000" fill="hold"/>
                                        <p:tgtEl>
                                          <p:spTgt spid="46089"/>
                                        </p:tgtEl>
                                        <p:attrNameLst>
                                          <p:attrName>style.rotation</p:attrName>
                                        </p:attrNameLst>
                                      </p:cBhvr>
                                      <p:tavLst>
                                        <p:tav tm="0">
                                          <p:val>
                                            <p:fltVal val="90"/>
                                          </p:val>
                                        </p:tav>
                                        <p:tav tm="100000">
                                          <p:val>
                                            <p:fltVal val="0"/>
                                          </p:val>
                                        </p:tav>
                                      </p:tavLst>
                                    </p:anim>
                                    <p:animEffect transition="in" filter="fade">
                                      <p:cBhvr>
                                        <p:cTn id="17" dur="1000"/>
                                        <p:tgtEl>
                                          <p:spTgt spid="46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منحنيات سواء الإنتاج</a:t>
            </a:r>
          </a:p>
        </p:txBody>
      </p:sp>
      <p:sp>
        <p:nvSpPr>
          <p:cNvPr id="8195" name="Content Placeholder 2"/>
          <p:cNvSpPr>
            <a:spLocks noGrp="1"/>
          </p:cNvSpPr>
          <p:nvPr>
            <p:ph idx="1"/>
          </p:nvPr>
        </p:nvSpPr>
        <p:spPr>
          <a:xfrm>
            <a:off x="228600" y="1371600"/>
            <a:ext cx="9144000" cy="4267199"/>
          </a:xfrm>
        </p:spPr>
        <p:txBody>
          <a:bodyPr/>
          <a:lstStyle/>
          <a:p>
            <a:pPr rtl="1" eaLnBrk="1" hangingPunct="1"/>
            <a:r>
              <a:rPr lang="ar-SA" sz="2200" dirty="0" smtClean="0"/>
              <a:t>لمنحنيات سواء الإنتاج ثلاث خصائص أساسية:</a:t>
            </a:r>
            <a:endParaRPr lang="en-US" sz="2200" dirty="0" smtClean="0"/>
          </a:p>
          <a:p>
            <a:pPr rtl="1" eaLnBrk="1" hangingPunct="1">
              <a:buFont typeface="Arial" pitchFamily="34" charset="0"/>
              <a:buChar char="•"/>
            </a:pPr>
            <a:r>
              <a:rPr lang="ar-BH" sz="2200" dirty="0" smtClean="0"/>
              <a:t>منحنيات سواء </a:t>
            </a:r>
            <a:r>
              <a:rPr lang="ar-SA" sz="2200" dirty="0" smtClean="0"/>
              <a:t>الإنتاج </a:t>
            </a:r>
            <a:r>
              <a:rPr lang="ar-BH" sz="2200" dirty="0" smtClean="0"/>
              <a:t>ذات ميل سالب ومقعرة باتجاه نقطة الأصل</a:t>
            </a:r>
            <a:r>
              <a:rPr lang="ar-SA" sz="2200" dirty="0" smtClean="0"/>
              <a:t>. </a:t>
            </a:r>
            <a:endParaRPr lang="en-US" sz="2200" dirty="0" smtClean="0"/>
          </a:p>
          <a:p>
            <a:pPr rtl="1" eaLnBrk="1" hangingPunct="1">
              <a:buFont typeface="Arial" pitchFamily="34" charset="0"/>
              <a:buChar char="•"/>
            </a:pPr>
            <a:endParaRPr lang="en-US" sz="2200" dirty="0" smtClean="0"/>
          </a:p>
          <a:p>
            <a:pPr rtl="1" eaLnBrk="1" hangingPunct="1">
              <a:buFont typeface="Arial" pitchFamily="34" charset="0"/>
              <a:buChar char="•"/>
            </a:pPr>
            <a:r>
              <a:rPr lang="ar-BH" sz="2200" dirty="0" smtClean="0"/>
              <a:t>منحنيات سواء </a:t>
            </a:r>
            <a:r>
              <a:rPr lang="ar-SA" sz="2200" dirty="0" smtClean="0"/>
              <a:t>الإنتاج </a:t>
            </a:r>
            <a:r>
              <a:rPr lang="ar-BH" sz="2200" dirty="0" smtClean="0"/>
              <a:t>لا تتقاطع.</a:t>
            </a:r>
            <a:endParaRPr lang="en-US" sz="2200" dirty="0" smtClean="0"/>
          </a:p>
          <a:p>
            <a:pPr rtl="1" eaLnBrk="1" hangingPunct="1">
              <a:buFont typeface="Arial" pitchFamily="34" charset="0"/>
              <a:buChar char="•"/>
            </a:pPr>
            <a:endParaRPr lang="en-US" sz="2200" dirty="0" smtClean="0"/>
          </a:p>
          <a:p>
            <a:pPr rtl="1" eaLnBrk="1" hangingPunct="1">
              <a:buFont typeface="Arial" pitchFamily="34" charset="0"/>
              <a:buChar char="•"/>
            </a:pPr>
            <a:r>
              <a:rPr lang="ar-BH" sz="2200" dirty="0" smtClean="0"/>
              <a:t>المنحنيات الأبعد عن نقطة الأصل تشير إلى مستوى أعلى من </a:t>
            </a:r>
            <a:r>
              <a:rPr lang="ar-SA" sz="2200" dirty="0" smtClean="0"/>
              <a:t>الإنتاج</a:t>
            </a:r>
            <a:r>
              <a:rPr lang="ar-BH" sz="2200" dirty="0" smtClean="0"/>
              <a:t>.</a:t>
            </a:r>
            <a:endParaRPr lang="en-US" sz="2200" dirty="0" smtClean="0"/>
          </a:p>
          <a:p>
            <a:pPr rtl="1" eaLnBrk="1" hangingPunct="1"/>
            <a:endParaRPr lang="ar-SA" sz="2000" dirty="0" smtClean="0"/>
          </a:p>
          <a:p>
            <a:pPr rtl="1" eaLnBrk="1" hangingPunct="1"/>
            <a:endParaRPr lang="en-US" sz="2000" dirty="0" smtClean="0"/>
          </a:p>
          <a:p>
            <a:pPr rtl="1" eaLnBrk="1" hangingPunct="1"/>
            <a:endParaRPr lang="ar-BH" sz="2000" dirty="0" smtClean="0"/>
          </a:p>
          <a:p>
            <a:pPr rtl="1" eaLnBrk="1" hangingPunct="1"/>
            <a:r>
              <a:rPr lang="ar-SA" sz="2000" dirty="0" smtClean="0">
                <a:solidFill>
                  <a:srgbClr val="0000FF"/>
                </a:solidFill>
              </a:rPr>
              <a:t>ملاحظة: يتيح الميل السالب والشكل المقعر نحو نقطة الصفر لمنحنى سواء الإنتاج تفعيل قانون التناقص لعناصر الإنتاج ويرشح التوليفات من عنصر العمل وعنصر الرأسمال على صدر المنحنى كخيارات للمنتج</a:t>
            </a:r>
            <a:r>
              <a:rPr lang="ar-BH" sz="2000" dirty="0" smtClean="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6477000" y="3429000"/>
            <a:ext cx="656960" cy="598487"/>
          </a:xfrm>
          <a:prstGeom prst="rect">
            <a:avLst/>
          </a:prstGeom>
          <a:noFill/>
          <a:ln w="9525">
            <a:noFill/>
            <a:miter lim="800000"/>
            <a:headEnd/>
            <a:tailEnd/>
          </a:ln>
        </p:spPr>
        <p:txBody>
          <a:bodyPr lIns="85954" tIns="42977" rIns="85954" bIns="42977"/>
          <a:lstStyle/>
          <a:p>
            <a:pPr algn="r" rtl="1"/>
            <a:r>
              <a:rPr lang="en-US" sz="2200" dirty="0">
                <a:solidFill>
                  <a:srgbClr val="0000FF"/>
                </a:solidFill>
                <a:latin typeface="Times New Roman" pitchFamily="18" charset="0"/>
                <a:ea typeface="SimSun" pitchFamily="2" charset="-122"/>
                <a:cs typeface="Times New Roman" pitchFamily="18" charset="0"/>
              </a:rPr>
              <a:t>Q</a:t>
            </a:r>
            <a:r>
              <a:rPr lang="en-US" sz="2200" baseline="-25000" dirty="0">
                <a:solidFill>
                  <a:srgbClr val="0000FF"/>
                </a:solidFill>
                <a:latin typeface="Times New Roman" pitchFamily="18" charset="0"/>
                <a:ea typeface="SimSun" pitchFamily="2" charset="-122"/>
                <a:cs typeface="Times New Roman" pitchFamily="18" charset="0"/>
              </a:rPr>
              <a:t>2</a:t>
            </a:r>
          </a:p>
        </p:txBody>
      </p:sp>
      <p:sp>
        <p:nvSpPr>
          <p:cNvPr id="24580" name="Text Box 4"/>
          <p:cNvSpPr txBox="1">
            <a:spLocks noChangeArrowheads="1"/>
          </p:cNvSpPr>
          <p:nvPr/>
        </p:nvSpPr>
        <p:spPr bwMode="auto">
          <a:xfrm>
            <a:off x="2209800" y="1524000"/>
            <a:ext cx="432065" cy="433387"/>
          </a:xfrm>
          <a:prstGeom prst="rect">
            <a:avLst/>
          </a:prstGeom>
          <a:noFill/>
          <a:ln w="9525">
            <a:noFill/>
            <a:miter lim="800000"/>
            <a:headEnd/>
            <a:tailEnd/>
          </a:ln>
        </p:spPr>
        <p:txBody>
          <a:bodyPr lIns="85954" tIns="42977" rIns="85954" bIns="42977"/>
          <a:lstStyle/>
          <a:p>
            <a:pPr algn="r" rtl="1"/>
            <a:r>
              <a:rPr lang="en-US" altLang="zh-CN" sz="2200" dirty="0">
                <a:latin typeface="Times New Roman" pitchFamily="18" charset="0"/>
                <a:ea typeface="SimSun" pitchFamily="2" charset="-122"/>
              </a:rPr>
              <a:t>K</a:t>
            </a:r>
            <a:endParaRPr lang="en-US" sz="2200" dirty="0"/>
          </a:p>
        </p:txBody>
      </p:sp>
      <p:sp>
        <p:nvSpPr>
          <p:cNvPr id="24581" name="Line 5"/>
          <p:cNvSpPr>
            <a:spLocks noChangeShapeType="1"/>
          </p:cNvSpPr>
          <p:nvPr/>
        </p:nvSpPr>
        <p:spPr bwMode="auto">
          <a:xfrm>
            <a:off x="2890970" y="1654176"/>
            <a:ext cx="0" cy="3089275"/>
          </a:xfrm>
          <a:prstGeom prst="line">
            <a:avLst/>
          </a:prstGeom>
          <a:noFill/>
          <a:ln w="25400">
            <a:solidFill>
              <a:srgbClr val="000000"/>
            </a:solidFill>
            <a:round/>
            <a:headEnd type="triangle"/>
            <a:tailEnd/>
          </a:ln>
        </p:spPr>
        <p:txBody>
          <a:bodyPr/>
          <a:lstStyle/>
          <a:p>
            <a:endParaRPr lang="en-US"/>
          </a:p>
        </p:txBody>
      </p:sp>
      <p:sp>
        <p:nvSpPr>
          <p:cNvPr id="24582" name="Line 6"/>
          <p:cNvSpPr>
            <a:spLocks noChangeShapeType="1"/>
          </p:cNvSpPr>
          <p:nvPr/>
        </p:nvSpPr>
        <p:spPr bwMode="auto">
          <a:xfrm>
            <a:off x="2890971" y="4741863"/>
            <a:ext cx="4158456" cy="0"/>
          </a:xfrm>
          <a:prstGeom prst="line">
            <a:avLst/>
          </a:prstGeom>
          <a:noFill/>
          <a:ln w="25400">
            <a:solidFill>
              <a:srgbClr val="000000"/>
            </a:solidFill>
            <a:round/>
            <a:headEnd/>
            <a:tailEnd type="triangle"/>
          </a:ln>
        </p:spPr>
        <p:txBody>
          <a:bodyPr/>
          <a:lstStyle/>
          <a:p>
            <a:endParaRPr lang="en-US"/>
          </a:p>
        </p:txBody>
      </p:sp>
      <p:sp>
        <p:nvSpPr>
          <p:cNvPr id="24583" name="Text Box 7"/>
          <p:cNvSpPr txBox="1">
            <a:spLocks noChangeArrowheads="1"/>
          </p:cNvSpPr>
          <p:nvPr/>
        </p:nvSpPr>
        <p:spPr bwMode="auto">
          <a:xfrm>
            <a:off x="6934200" y="4724401"/>
            <a:ext cx="429419" cy="457200"/>
          </a:xfrm>
          <a:prstGeom prst="rect">
            <a:avLst/>
          </a:prstGeom>
          <a:noFill/>
          <a:ln w="9525">
            <a:noFill/>
            <a:miter lim="800000"/>
            <a:headEnd/>
            <a:tailEnd/>
          </a:ln>
        </p:spPr>
        <p:txBody>
          <a:bodyPr lIns="85954" tIns="42977" rIns="85954" bIns="42977"/>
          <a:lstStyle/>
          <a:p>
            <a:pPr algn="r" rtl="1"/>
            <a:r>
              <a:rPr lang="en-US" sz="2200" dirty="0">
                <a:latin typeface="Times New Roman" pitchFamily="18" charset="0"/>
                <a:ea typeface="SimSun" pitchFamily="2" charset="-122"/>
                <a:cs typeface="Times New Roman" pitchFamily="18" charset="0"/>
              </a:rPr>
              <a:t>L</a:t>
            </a:r>
          </a:p>
        </p:txBody>
      </p:sp>
      <p:sp>
        <p:nvSpPr>
          <p:cNvPr id="24584" name="Arc 8"/>
          <p:cNvSpPr>
            <a:spLocks/>
          </p:cNvSpPr>
          <p:nvPr/>
        </p:nvSpPr>
        <p:spPr bwMode="auto">
          <a:xfrm rot="10800000">
            <a:off x="3265701" y="1758880"/>
            <a:ext cx="3147219" cy="252253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2225">
            <a:solidFill>
              <a:srgbClr val="000000"/>
            </a:solidFill>
            <a:round/>
            <a:headEnd/>
            <a:tailEnd/>
          </a:ln>
        </p:spPr>
        <p:txBody>
          <a:bodyPr/>
          <a:lstStyle/>
          <a:p>
            <a:endParaRPr lang="en-US"/>
          </a:p>
        </p:txBody>
      </p:sp>
      <p:sp>
        <p:nvSpPr>
          <p:cNvPr id="24585" name="Arc 9"/>
          <p:cNvSpPr>
            <a:spLocks/>
          </p:cNvSpPr>
          <p:nvPr/>
        </p:nvSpPr>
        <p:spPr bwMode="auto">
          <a:xfrm rot="10540236">
            <a:off x="3953350" y="1666674"/>
            <a:ext cx="2541852" cy="2233613"/>
          </a:xfrm>
          <a:custGeom>
            <a:avLst/>
            <a:gdLst>
              <a:gd name="G0" fmla="+- 0 0 0"/>
              <a:gd name="G1" fmla="+- 21588 0 0"/>
              <a:gd name="G2" fmla="+- 21600 0 0"/>
              <a:gd name="T0" fmla="*/ 725 w 21600"/>
              <a:gd name="T1" fmla="*/ 0 h 21588"/>
              <a:gd name="T2" fmla="*/ 21600 w 21600"/>
              <a:gd name="T3" fmla="*/ 21588 h 21588"/>
              <a:gd name="T4" fmla="*/ 0 w 21600"/>
              <a:gd name="T5" fmla="*/ 21588 h 21588"/>
            </a:gdLst>
            <a:ahLst/>
            <a:cxnLst>
              <a:cxn ang="0">
                <a:pos x="T0" y="T1"/>
              </a:cxn>
              <a:cxn ang="0">
                <a:pos x="T2" y="T3"/>
              </a:cxn>
              <a:cxn ang="0">
                <a:pos x="T4" y="T5"/>
              </a:cxn>
            </a:cxnLst>
            <a:rect l="0" t="0" r="r" b="b"/>
            <a:pathLst>
              <a:path w="21600" h="21588" fill="none" extrusionOk="0">
                <a:moveTo>
                  <a:pt x="724" y="0"/>
                </a:moveTo>
                <a:cubicBezTo>
                  <a:pt x="12365" y="391"/>
                  <a:pt x="21600" y="9940"/>
                  <a:pt x="21600" y="21588"/>
                </a:cubicBezTo>
              </a:path>
              <a:path w="21600" h="21588" stroke="0" extrusionOk="0">
                <a:moveTo>
                  <a:pt x="724" y="0"/>
                </a:moveTo>
                <a:cubicBezTo>
                  <a:pt x="12365" y="391"/>
                  <a:pt x="21600" y="9940"/>
                  <a:pt x="21600" y="21588"/>
                </a:cubicBezTo>
                <a:lnTo>
                  <a:pt x="0" y="21588"/>
                </a:lnTo>
                <a:close/>
              </a:path>
            </a:pathLst>
          </a:custGeom>
          <a:noFill/>
          <a:ln w="22225">
            <a:solidFill>
              <a:srgbClr val="0000FF"/>
            </a:solidFill>
            <a:round/>
            <a:headEnd/>
            <a:tailEnd/>
          </a:ln>
        </p:spPr>
        <p:txBody>
          <a:bodyPr/>
          <a:lstStyle/>
          <a:p>
            <a:endParaRPr lang="en-US"/>
          </a:p>
        </p:txBody>
      </p:sp>
      <p:sp>
        <p:nvSpPr>
          <p:cNvPr id="24586" name="Text Box 10"/>
          <p:cNvSpPr txBox="1">
            <a:spLocks noChangeArrowheads="1"/>
          </p:cNvSpPr>
          <p:nvPr/>
        </p:nvSpPr>
        <p:spPr bwMode="auto">
          <a:xfrm>
            <a:off x="1524000" y="5181600"/>
            <a:ext cx="7254081" cy="520699"/>
          </a:xfrm>
          <a:prstGeom prst="rect">
            <a:avLst/>
          </a:prstGeom>
          <a:noFill/>
          <a:ln w="28575">
            <a:noFill/>
            <a:miter lim="800000"/>
            <a:headEnd/>
            <a:tailEnd/>
          </a:ln>
        </p:spPr>
        <p:txBody>
          <a:bodyPr lIns="85954" tIns="42977" rIns="85954" bIns="42977"/>
          <a:lstStyle/>
          <a:p>
            <a:pPr algn="just" rtl="1"/>
            <a:r>
              <a:rPr lang="ar-SA" altLang="zh-CN" sz="2400" dirty="0" smtClean="0">
                <a:latin typeface="Times New Roman" pitchFamily="18" charset="0"/>
                <a:ea typeface="SimSun" pitchFamily="2" charset="-122"/>
                <a:cs typeface="Times New Roman" pitchFamily="18" charset="0"/>
              </a:rPr>
              <a:t>منحنى سواء الإنتاج </a:t>
            </a:r>
            <a:r>
              <a:rPr lang="en-US" altLang="zh-CN" sz="2400" dirty="0" smtClean="0">
                <a:solidFill>
                  <a:srgbClr val="0000FF"/>
                </a:solidFill>
                <a:latin typeface="Times New Roman" pitchFamily="18" charset="0"/>
                <a:ea typeface="SimSun" pitchFamily="2" charset="-122"/>
                <a:cs typeface="Times New Roman" pitchFamily="18" charset="0"/>
              </a:rPr>
              <a:t>Q</a:t>
            </a:r>
            <a:r>
              <a:rPr lang="en-US" altLang="zh-CN" sz="2400" baseline="-25000" dirty="0" smtClean="0">
                <a:solidFill>
                  <a:srgbClr val="0000FF"/>
                </a:solidFill>
                <a:latin typeface="Times New Roman" pitchFamily="18" charset="0"/>
                <a:ea typeface="SimSun" pitchFamily="2" charset="-122"/>
                <a:cs typeface="Times New Roman" pitchFamily="18" charset="0"/>
              </a:rPr>
              <a:t>2</a:t>
            </a:r>
            <a:r>
              <a:rPr lang="ar-BH" altLang="zh-CN" sz="2400" dirty="0" smtClean="0">
                <a:latin typeface="Times New Roman" pitchFamily="18" charset="0"/>
                <a:ea typeface="SimSun" pitchFamily="2" charset="-122"/>
                <a:cs typeface="Times New Roman" pitchFamily="18" charset="0"/>
              </a:rPr>
              <a:t> </a:t>
            </a:r>
            <a:r>
              <a:rPr lang="ar-SA" altLang="zh-CN" sz="2400" dirty="0" smtClean="0">
                <a:latin typeface="Times New Roman" pitchFamily="18" charset="0"/>
                <a:ea typeface="SimSun" pitchFamily="2" charset="-122"/>
                <a:cs typeface="Times New Roman" pitchFamily="18" charset="0"/>
              </a:rPr>
              <a:t>له </a:t>
            </a:r>
            <a:r>
              <a:rPr lang="ar-SA" altLang="zh-CN" sz="2400" dirty="0">
                <a:latin typeface="Times New Roman" pitchFamily="18" charset="0"/>
                <a:ea typeface="SimSun" pitchFamily="2" charset="-122"/>
                <a:cs typeface="Times New Roman" pitchFamily="18" charset="0"/>
              </a:rPr>
              <a:t>مستوى </a:t>
            </a:r>
            <a:r>
              <a:rPr lang="ar-SA" altLang="zh-CN" sz="2400" dirty="0" smtClean="0">
                <a:latin typeface="Times New Roman" pitchFamily="18" charset="0"/>
                <a:ea typeface="SimSun" pitchFamily="2" charset="-122"/>
                <a:cs typeface="Times New Roman" pitchFamily="18" charset="0"/>
              </a:rPr>
              <a:t>إنتاج أكبر </a:t>
            </a:r>
            <a:r>
              <a:rPr lang="ar-SA" altLang="zh-CN" sz="2400" dirty="0">
                <a:latin typeface="Times New Roman" pitchFamily="18" charset="0"/>
                <a:ea typeface="SimSun" pitchFamily="2" charset="-122"/>
                <a:cs typeface="Times New Roman" pitchFamily="18" charset="0"/>
              </a:rPr>
              <a:t>من </a:t>
            </a:r>
            <a:r>
              <a:rPr lang="ar-SA" altLang="zh-CN" sz="2400" dirty="0" smtClean="0">
                <a:latin typeface="Times New Roman" pitchFamily="18" charset="0"/>
                <a:ea typeface="SimSun" pitchFamily="2" charset="-122"/>
                <a:cs typeface="Times New Roman" pitchFamily="18" charset="0"/>
              </a:rPr>
              <a:t>منحنى سواء الإنتاج </a:t>
            </a:r>
            <a:r>
              <a:rPr lang="en-US" altLang="zh-CN" sz="2400" dirty="0" smtClean="0">
                <a:latin typeface="Times New Roman" pitchFamily="18" charset="0"/>
                <a:ea typeface="SimSun" pitchFamily="2" charset="-122"/>
                <a:cs typeface="Times New Roman" pitchFamily="18" charset="0"/>
              </a:rPr>
              <a:t>Q</a:t>
            </a:r>
            <a:r>
              <a:rPr lang="en-US" altLang="zh-CN" sz="2400" baseline="-25000" dirty="0" smtClean="0">
                <a:latin typeface="Times New Roman" pitchFamily="18" charset="0"/>
                <a:ea typeface="SimSun" pitchFamily="2" charset="-122"/>
                <a:cs typeface="Times New Roman" pitchFamily="18" charset="0"/>
              </a:rPr>
              <a:t>1</a:t>
            </a:r>
            <a:endParaRPr lang="en-US" sz="2400" dirty="0">
              <a:ea typeface="SimSun" pitchFamily="2" charset="-122"/>
            </a:endParaRPr>
          </a:p>
        </p:txBody>
      </p:sp>
      <p:sp>
        <p:nvSpPr>
          <p:cNvPr id="24587" name="Text Box 11"/>
          <p:cNvSpPr txBox="1">
            <a:spLocks noChangeArrowheads="1"/>
          </p:cNvSpPr>
          <p:nvPr/>
        </p:nvSpPr>
        <p:spPr bwMode="auto">
          <a:xfrm>
            <a:off x="6400800" y="3962400"/>
            <a:ext cx="656960" cy="598488"/>
          </a:xfrm>
          <a:prstGeom prst="rect">
            <a:avLst/>
          </a:prstGeom>
          <a:noFill/>
          <a:ln w="9525">
            <a:noFill/>
            <a:miter lim="800000"/>
            <a:headEnd/>
            <a:tailEnd/>
          </a:ln>
        </p:spPr>
        <p:txBody>
          <a:bodyPr lIns="85954" tIns="42977" rIns="85954" bIns="42977"/>
          <a:lstStyle/>
          <a:p>
            <a:pPr algn="r" rtl="1"/>
            <a:r>
              <a:rPr lang="en-US" sz="2200" dirty="0">
                <a:latin typeface="Times New Roman" pitchFamily="18" charset="0"/>
                <a:ea typeface="SimSun" pitchFamily="2" charset="-122"/>
                <a:cs typeface="Times New Roman" pitchFamily="18" charset="0"/>
              </a:rPr>
              <a:t>Q</a:t>
            </a:r>
            <a:r>
              <a:rPr lang="en-US" sz="2200" baseline="-25000" dirty="0">
                <a:latin typeface="Times New Roman" pitchFamily="18" charset="0"/>
                <a:ea typeface="SimSun" pitchFamily="2" charset="-122"/>
                <a:cs typeface="Times New Roman" pitchFamily="18" charset="0"/>
              </a:rPr>
              <a:t>1</a:t>
            </a:r>
          </a:p>
        </p:txBody>
      </p:sp>
      <p:sp>
        <p:nvSpPr>
          <p:cNvPr id="24588" name="AutoShape 1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en-US"/>
          </a:p>
        </p:txBody>
      </p:sp>
      <p:sp>
        <p:nvSpPr>
          <p:cNvPr id="24589" name="AutoShape 13">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14" name="Line 23"/>
          <p:cNvSpPr>
            <a:spLocks noChangeShapeType="1"/>
          </p:cNvSpPr>
          <p:nvPr/>
        </p:nvSpPr>
        <p:spPr bwMode="auto">
          <a:xfrm>
            <a:off x="4343400" y="3962400"/>
            <a:ext cx="533400" cy="0"/>
          </a:xfrm>
          <a:prstGeom prst="line">
            <a:avLst/>
          </a:prstGeom>
          <a:noFill/>
          <a:ln w="25400">
            <a:solidFill>
              <a:srgbClr val="FF3300"/>
            </a:solidFill>
            <a:round/>
            <a:headEnd type="none" w="med" len="med"/>
            <a:tailEnd type="none" w="med" len="med"/>
          </a:ln>
        </p:spPr>
        <p:txBody>
          <a:bodyPr/>
          <a:lstStyle/>
          <a:p>
            <a:endParaRPr lang="en-US"/>
          </a:p>
        </p:txBody>
      </p:sp>
      <p:sp>
        <p:nvSpPr>
          <p:cNvPr id="15" name="Line 23"/>
          <p:cNvSpPr>
            <a:spLocks noChangeShapeType="1"/>
          </p:cNvSpPr>
          <p:nvPr/>
        </p:nvSpPr>
        <p:spPr bwMode="auto">
          <a:xfrm>
            <a:off x="3276600" y="3200400"/>
            <a:ext cx="533400" cy="0"/>
          </a:xfrm>
          <a:prstGeom prst="line">
            <a:avLst/>
          </a:prstGeom>
          <a:noFill/>
          <a:ln w="25400">
            <a:solidFill>
              <a:srgbClr val="FF3300"/>
            </a:solidFill>
            <a:round/>
            <a:headEnd type="none" w="med" len="med"/>
            <a:tailEnd type="none" w="med" len="med"/>
          </a:ln>
        </p:spPr>
        <p:txBody>
          <a:bodyPr/>
          <a:lstStyle/>
          <a:p>
            <a:endParaRPr lang="en-US"/>
          </a:p>
        </p:txBody>
      </p:sp>
      <p:sp>
        <p:nvSpPr>
          <p:cNvPr id="16" name="Line 23"/>
          <p:cNvSpPr>
            <a:spLocks noChangeShapeType="1"/>
          </p:cNvSpPr>
          <p:nvPr/>
        </p:nvSpPr>
        <p:spPr bwMode="auto">
          <a:xfrm>
            <a:off x="3810000" y="3657600"/>
            <a:ext cx="533400" cy="0"/>
          </a:xfrm>
          <a:prstGeom prst="line">
            <a:avLst/>
          </a:prstGeom>
          <a:noFill/>
          <a:ln w="25400">
            <a:solidFill>
              <a:srgbClr val="FF3300"/>
            </a:solidFill>
            <a:round/>
            <a:headEnd type="none" w="med" len="med"/>
            <a:tailEnd type="none" w="med" len="med"/>
          </a:ln>
        </p:spPr>
        <p:txBody>
          <a:bodyPr/>
          <a:lstStyle/>
          <a:p>
            <a:endParaRPr lang="en-US"/>
          </a:p>
        </p:txBody>
      </p:sp>
      <p:sp>
        <p:nvSpPr>
          <p:cNvPr id="17" name="Line 23"/>
          <p:cNvSpPr>
            <a:spLocks noChangeShapeType="1"/>
          </p:cNvSpPr>
          <p:nvPr/>
        </p:nvSpPr>
        <p:spPr bwMode="auto">
          <a:xfrm flipV="1">
            <a:off x="3276600" y="2057400"/>
            <a:ext cx="0" cy="1143000"/>
          </a:xfrm>
          <a:prstGeom prst="line">
            <a:avLst/>
          </a:prstGeom>
          <a:noFill/>
          <a:ln w="25400">
            <a:solidFill>
              <a:srgbClr val="009900"/>
            </a:solidFill>
            <a:prstDash val="sysDash"/>
            <a:round/>
            <a:headEnd type="none" w="med" len="med"/>
            <a:tailEnd type="none" w="med" len="med"/>
          </a:ln>
        </p:spPr>
        <p:txBody>
          <a:bodyPr/>
          <a:lstStyle/>
          <a:p>
            <a:endParaRPr lang="en-US"/>
          </a:p>
        </p:txBody>
      </p:sp>
      <p:sp>
        <p:nvSpPr>
          <p:cNvPr id="18" name="Line 23"/>
          <p:cNvSpPr>
            <a:spLocks noChangeShapeType="1"/>
          </p:cNvSpPr>
          <p:nvPr/>
        </p:nvSpPr>
        <p:spPr bwMode="auto">
          <a:xfrm flipV="1">
            <a:off x="3810000" y="3200400"/>
            <a:ext cx="0" cy="457200"/>
          </a:xfrm>
          <a:prstGeom prst="line">
            <a:avLst/>
          </a:prstGeom>
          <a:noFill/>
          <a:ln w="25400">
            <a:solidFill>
              <a:srgbClr val="009900"/>
            </a:solidFill>
            <a:prstDash val="sysDash"/>
            <a:round/>
            <a:headEnd type="none" w="med" len="med"/>
            <a:tailEnd type="none" w="med" len="med"/>
          </a:ln>
        </p:spPr>
        <p:txBody>
          <a:bodyPr/>
          <a:lstStyle/>
          <a:p>
            <a:endParaRPr lang="en-US"/>
          </a:p>
        </p:txBody>
      </p:sp>
      <p:sp>
        <p:nvSpPr>
          <p:cNvPr id="19" name="Line 23"/>
          <p:cNvSpPr>
            <a:spLocks noChangeShapeType="1"/>
          </p:cNvSpPr>
          <p:nvPr/>
        </p:nvSpPr>
        <p:spPr bwMode="auto">
          <a:xfrm flipV="1">
            <a:off x="4343400" y="3657600"/>
            <a:ext cx="0" cy="304800"/>
          </a:xfrm>
          <a:prstGeom prst="line">
            <a:avLst/>
          </a:prstGeom>
          <a:noFill/>
          <a:ln w="25400">
            <a:solidFill>
              <a:srgbClr val="009900"/>
            </a:solidFill>
            <a:prstDash val="sysDash"/>
            <a:round/>
            <a:headEnd type="none" w="med" len="med"/>
            <a:tailEnd type="none" w="med" len="med"/>
          </a:ln>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معدل الإحلال الحدي بين العمل ورأس المال</a:t>
            </a:r>
          </a:p>
        </p:txBody>
      </p:sp>
      <p:sp>
        <p:nvSpPr>
          <p:cNvPr id="8195" name="Content Placeholder 2"/>
          <p:cNvSpPr>
            <a:spLocks noGrp="1"/>
          </p:cNvSpPr>
          <p:nvPr>
            <p:ph idx="1"/>
          </p:nvPr>
        </p:nvSpPr>
        <p:spPr>
          <a:xfrm>
            <a:off x="228600" y="1371601"/>
            <a:ext cx="9144000" cy="3810000"/>
          </a:xfrm>
        </p:spPr>
        <p:txBody>
          <a:bodyPr/>
          <a:lstStyle/>
          <a:p>
            <a:pPr rtl="1" eaLnBrk="1" hangingPunct="1"/>
            <a:r>
              <a:rPr lang="ar-SA" sz="2000" dirty="0" smtClean="0"/>
              <a:t>يقاس معدل الإحلال الحدي كما يلي :</a:t>
            </a:r>
          </a:p>
          <a:p>
            <a:pPr rtl="1" eaLnBrk="1" hangingPunct="1"/>
            <a:endParaRPr lang="ar-BH" sz="2000" dirty="0" smtClean="0"/>
          </a:p>
          <a:p>
            <a:pPr rtl="1" eaLnBrk="1" hangingPunct="1"/>
            <a:endParaRPr lang="ar-SA" sz="2000" dirty="0" smtClean="0"/>
          </a:p>
          <a:p>
            <a:pPr rtl="1" eaLnBrk="1" hangingPunct="1"/>
            <a:endParaRPr lang="ar-SA" sz="2000" dirty="0" smtClean="0"/>
          </a:p>
          <a:p>
            <a:pPr rtl="1" eaLnBrk="1" hangingPunct="1"/>
            <a:endParaRPr lang="en-US" sz="2000" dirty="0" smtClean="0"/>
          </a:p>
          <a:p>
            <a:pPr rtl="1" eaLnBrk="1" hangingPunct="1"/>
            <a:endParaRPr lang="ar-SA" sz="2000" dirty="0" smtClean="0"/>
          </a:p>
          <a:p>
            <a:pPr rtl="1" eaLnBrk="1" hangingPunct="1"/>
            <a:r>
              <a:rPr lang="ar-SA" sz="2000" dirty="0" smtClean="0"/>
              <a:t>ويدل على النقص اللازم في رأس المال عند زيادة كل وحدة إضافية (جديدة) من عنصر العمل، بحيث يبقى الإنتاج على نفس منحنى سواء الإنتاج (انظر الرسم البياني السابق، حيث يتضح أن زيادة أي وحدة من عنصر العمل تؤدي إلى تناقص متزايد في عنصر رأس المال). </a:t>
            </a:r>
            <a:endParaRPr lang="ar-BH" sz="2000" dirty="0" smtClean="0"/>
          </a:p>
        </p:txBody>
      </p:sp>
      <p:graphicFrame>
        <p:nvGraphicFramePr>
          <p:cNvPr id="6146" name="Object 2"/>
          <p:cNvGraphicFramePr>
            <a:graphicFrameLocks noChangeAspect="1"/>
          </p:cNvGraphicFramePr>
          <p:nvPr/>
        </p:nvGraphicFramePr>
        <p:xfrm>
          <a:off x="3505200" y="1733550"/>
          <a:ext cx="2843212" cy="1390650"/>
        </p:xfrm>
        <a:graphic>
          <a:graphicData uri="http://schemas.openxmlformats.org/presentationml/2006/ole">
            <p:oleObj spid="_x0000_s6146" name="معادلة" r:id="rId3" imgW="1434960" imgH="76176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style.rotation</p:attrName>
                                        </p:attrNameLst>
                                      </p:cBhvr>
                                      <p:tavLst>
                                        <p:tav tm="0">
                                          <p:val>
                                            <p:fltVal val="90"/>
                                          </p:val>
                                        </p:tav>
                                        <p:tav tm="100000">
                                          <p:val>
                                            <p:fltVal val="0"/>
                                          </p:val>
                                        </p:tav>
                                      </p:tavLst>
                                    </p:anim>
                                    <p:animEffect transition="in" filter="fade">
                                      <p:cBhvr>
                                        <p:cTn id="10"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أنواع العائد على الحجم </a:t>
            </a:r>
          </a:p>
        </p:txBody>
      </p:sp>
      <p:sp>
        <p:nvSpPr>
          <p:cNvPr id="8195" name="Content Placeholder 2"/>
          <p:cNvSpPr>
            <a:spLocks noGrp="1"/>
          </p:cNvSpPr>
          <p:nvPr>
            <p:ph idx="1"/>
          </p:nvPr>
        </p:nvSpPr>
        <p:spPr>
          <a:xfrm>
            <a:off x="762000" y="1371600"/>
            <a:ext cx="8610600" cy="4267199"/>
          </a:xfrm>
        </p:spPr>
        <p:txBody>
          <a:bodyPr/>
          <a:lstStyle/>
          <a:p>
            <a:pPr rtl="1" eaLnBrk="1" hangingPunct="1"/>
            <a:r>
              <a:rPr lang="ar-SA" sz="2200" dirty="0" smtClean="0"/>
              <a:t>يدل </a:t>
            </a:r>
            <a:r>
              <a:rPr lang="ar-SA" sz="2200" dirty="0" smtClean="0">
                <a:solidFill>
                  <a:srgbClr val="0000FF"/>
                </a:solidFill>
              </a:rPr>
              <a:t>العائد على الحجم </a:t>
            </a:r>
            <a:r>
              <a:rPr lang="ar-SA" sz="2200" dirty="0" smtClean="0"/>
              <a:t>على </a:t>
            </a:r>
            <a:r>
              <a:rPr lang="ar-BH" sz="2200" dirty="0" smtClean="0"/>
              <a:t>زيادة الإنتاج الكلي عند زيادة جميع عناصر الإنتاج بنسبة معينة.</a:t>
            </a:r>
            <a:endParaRPr lang="ar-SA" sz="2200" dirty="0" smtClean="0"/>
          </a:p>
          <a:p>
            <a:pPr rtl="1" eaLnBrk="1" hangingPunct="1"/>
            <a:endParaRPr lang="ar-BH" sz="2200" dirty="0" smtClean="0"/>
          </a:p>
          <a:p>
            <a:pPr rtl="1" eaLnBrk="1" hangingPunct="1"/>
            <a:r>
              <a:rPr lang="ar-BH" sz="2200" dirty="0" smtClean="0">
                <a:solidFill>
                  <a:srgbClr val="0000FF"/>
                </a:solidFill>
              </a:rPr>
              <a:t>العائد الثابت على الحجم</a:t>
            </a:r>
          </a:p>
          <a:p>
            <a:pPr rtl="1" eaLnBrk="1" hangingPunct="1"/>
            <a:r>
              <a:rPr lang="ar-BH" sz="2200" dirty="0" smtClean="0"/>
              <a:t>زيادة كميات جميع عناصر الإنتاج بنسبة معينة تؤدي إلى زيادة في الإنتاج الكلي بنسبة مماثلة.</a:t>
            </a:r>
            <a:endParaRPr lang="ar-SA" sz="2200" dirty="0" smtClean="0"/>
          </a:p>
          <a:p>
            <a:pPr rtl="1" eaLnBrk="1" hangingPunct="1"/>
            <a:endParaRPr lang="ar-BH" sz="2200" dirty="0" smtClean="0"/>
          </a:p>
          <a:p>
            <a:pPr rtl="1" eaLnBrk="1" hangingPunct="1"/>
            <a:r>
              <a:rPr lang="ar-BH" sz="2200" dirty="0" smtClean="0">
                <a:solidFill>
                  <a:srgbClr val="0000FF"/>
                </a:solidFill>
              </a:rPr>
              <a:t>العائد المتزايد على الحجم</a:t>
            </a:r>
          </a:p>
          <a:p>
            <a:pPr rtl="1" eaLnBrk="1" hangingPunct="1"/>
            <a:r>
              <a:rPr lang="ar-BH" sz="2200" dirty="0" smtClean="0"/>
              <a:t>زيادة جميع عناصر الإنتاج بنسبة معينة تؤدي إلى زيادة الإنتاج الكلي بنسبة أكبر.</a:t>
            </a:r>
            <a:endParaRPr lang="ar-SA" sz="2200" dirty="0" smtClean="0"/>
          </a:p>
          <a:p>
            <a:pPr rtl="1" eaLnBrk="1" hangingPunct="1"/>
            <a:endParaRPr lang="ar-SA" sz="2200" dirty="0" smtClean="0"/>
          </a:p>
          <a:p>
            <a:pPr rtl="1" eaLnBrk="1" hangingPunct="1"/>
            <a:r>
              <a:rPr lang="ar-BH" sz="2200" dirty="0" smtClean="0">
                <a:solidFill>
                  <a:srgbClr val="0000FF"/>
                </a:solidFill>
              </a:rPr>
              <a:t>العائد المتناقص على الحجم</a:t>
            </a:r>
            <a:endParaRPr lang="ar-SA" sz="2200" dirty="0" smtClean="0">
              <a:solidFill>
                <a:srgbClr val="0000FF"/>
              </a:solidFill>
            </a:endParaRPr>
          </a:p>
          <a:p>
            <a:pPr rtl="1" eaLnBrk="1" hangingPunct="1"/>
            <a:r>
              <a:rPr lang="ar-SA" sz="2200" dirty="0" smtClean="0">
                <a:solidFill>
                  <a:srgbClr val="000000"/>
                </a:solidFill>
              </a:rPr>
              <a:t>زيادة جميع عناصر الإنتاج بنسبة معينة إلى زيادة الإنتاج الكلي بنسبة أقل.</a:t>
            </a:r>
          </a:p>
          <a:p>
            <a:pPr rtl="1" eaLnBrk="1" hangingPunct="1"/>
            <a:endParaRPr lang="ar-SA" sz="2000" dirty="0" smtClean="0">
              <a:solidFill>
                <a:srgbClr val="0000FF"/>
              </a:solidFill>
            </a:endParaRPr>
          </a:p>
          <a:p>
            <a:pPr rtl="1" eaLnBrk="1" hangingPunct="1"/>
            <a:endParaRPr lang="ar-BH" sz="2000" dirty="0" smtClean="0">
              <a:solidFill>
                <a:srgbClr val="0000FF"/>
              </a:solidFill>
            </a:endParaRPr>
          </a:p>
          <a:p>
            <a:pPr rtl="1" eaLnBrk="1" hangingPunct="1"/>
            <a:endParaRPr lang="ar-BH" sz="20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4608</TotalTime>
  <Words>570</Words>
  <Application>Microsoft Office PowerPoint</Application>
  <PresentationFormat>A4 Paper (210x297 mm)‎</PresentationFormat>
  <Paragraphs>137</Paragraphs>
  <Slides>12</Slides>
  <Notes>2</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12</vt:i4>
      </vt:variant>
    </vt:vector>
  </HeadingPairs>
  <TitlesOfParts>
    <vt:vector size="14" baseType="lpstr">
      <vt:lpstr>Office Theme</vt:lpstr>
      <vt:lpstr>معادلة</vt:lpstr>
      <vt:lpstr>الشريحة 1</vt:lpstr>
      <vt:lpstr>المحاضرة التاسعة</vt:lpstr>
      <vt:lpstr>عناصر المحاضرة 9</vt:lpstr>
      <vt:lpstr>الشريحة 4</vt:lpstr>
      <vt:lpstr>قانون تناقص الغلة</vt:lpstr>
      <vt:lpstr>الشريحة 6</vt:lpstr>
      <vt:lpstr>دالة الإنتاج في المدى البعيد</vt:lpstr>
      <vt:lpstr>منحنيات سواء الإنتاج</vt:lpstr>
      <vt:lpstr>الشريحة 9</vt:lpstr>
      <vt:lpstr>معدل الإحلال الحدي بين العمل ورأس المال</vt:lpstr>
      <vt:lpstr>أنواع العائد على الحجم </vt:lpstr>
      <vt:lpstr>الشريحة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326</cp:revision>
  <dcterms:created xsi:type="dcterms:W3CDTF">2009-10-14T19:14:34Z</dcterms:created>
  <dcterms:modified xsi:type="dcterms:W3CDTF">2011-04-18T11:20:40Z</dcterms:modified>
</cp:coreProperties>
</file>