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notesSlides/notesSlide1.xml" ContentType="application/vnd.openxmlformats-officedocument.presentationml.notesSlide+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57" r:id="rId3"/>
    <p:sldId id="267" r:id="rId4"/>
    <p:sldId id="259" r:id="rId5"/>
    <p:sldId id="312" r:id="rId6"/>
    <p:sldId id="290" r:id="rId7"/>
    <p:sldId id="292" r:id="rId8"/>
    <p:sldId id="309" r:id="rId9"/>
    <p:sldId id="297" r:id="rId10"/>
    <p:sldId id="310" r:id="rId11"/>
    <p:sldId id="300" r:id="rId12"/>
    <p:sldId id="311" r:id="rId13"/>
    <p:sldId id="314" r:id="rId14"/>
    <p:sldId id="313" r:id="rId15"/>
    <p:sldId id="301" r:id="rId16"/>
    <p:sldId id="266" r:id="rId17"/>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000000"/>
    <a:srgbClr val="009900"/>
    <a:srgbClr val="FF3300"/>
    <a:srgbClr val="AD9968"/>
    <a:srgbClr val="3B84AF"/>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183" autoAdjust="0"/>
    <p:restoredTop sz="94714" autoAdjust="0"/>
  </p:normalViewPr>
  <p:slideViewPr>
    <p:cSldViewPr>
      <p:cViewPr varScale="1">
        <p:scale>
          <a:sx n="69" d="100"/>
          <a:sy n="69" d="100"/>
        </p:scale>
        <p:origin x="-1272" y="-10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image" Target="../media/image5.wmf"/><Relationship Id="rId1" Type="http://schemas.openxmlformats.org/officeDocument/2006/relationships/image" Target="../media/image4.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8.wmf"/><Relationship Id="rId1" Type="http://schemas.openxmlformats.org/officeDocument/2006/relationships/image" Target="../media/image7.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image" Target="../media/image11.wmf"/><Relationship Id="rId1" Type="http://schemas.openxmlformats.org/officeDocument/2006/relationships/image" Target="../media/image10.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4/25/2011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933BBA2-A9FD-426B-AD61-F52EB9FAD200}" type="slidenum">
              <a:rPr lang="en-US"/>
              <a:pPr/>
              <a:t>8</a:t>
            </a:fld>
            <a:endParaRPr lang="en-US"/>
          </a:p>
        </p:txBody>
      </p:sp>
      <p:sp>
        <p:nvSpPr>
          <p:cNvPr id="13314" name="Rectangle 2"/>
          <p:cNvSpPr>
            <a:spLocks noGrp="1" noRot="1" noChangeAspect="1" noChangeArrowheads="1" noTextEdit="1"/>
          </p:cNvSpPr>
          <p:nvPr>
            <p:ph type="sldImg"/>
          </p:nvPr>
        </p:nvSpPr>
        <p:spPr>
          <a:ln/>
        </p:spPr>
      </p:sp>
      <p:sp>
        <p:nvSpPr>
          <p:cNvPr id="13315" name="Rectangle 3"/>
          <p:cNvSpPr>
            <a:spLocks noGrp="1" noChangeArrowheads="1"/>
          </p:cNvSpPr>
          <p:nvPr>
            <p:ph type="body" idx="1"/>
          </p:nvPr>
        </p:nvSpPr>
        <p:spPr/>
        <p:txBody>
          <a:bodyPr/>
          <a:lstStyle/>
          <a:p>
            <a:endParaRPr lang="ar-SA"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1B64409-3FEE-40F6-93A1-931D2A10664C}" type="slidenum">
              <a:rPr lang="en-US"/>
              <a:pPr/>
              <a:t>10</a:t>
            </a:fld>
            <a:endParaRPr lang="en-US"/>
          </a:p>
        </p:txBody>
      </p:sp>
      <p:sp>
        <p:nvSpPr>
          <p:cNvPr id="17410" name="Rectangle 2"/>
          <p:cNvSpPr>
            <a:spLocks noGrp="1" noRot="1" noChangeAspect="1" noChangeArrowheads="1" noTextEdit="1"/>
          </p:cNvSpPr>
          <p:nvPr>
            <p:ph type="sldImg"/>
          </p:nvPr>
        </p:nvSpPr>
        <p:spPr>
          <a:ln/>
        </p:spPr>
      </p:sp>
      <p:sp>
        <p:nvSpPr>
          <p:cNvPr id="17411" name="Rectangle 3"/>
          <p:cNvSpPr>
            <a:spLocks noGrp="1" noChangeArrowheads="1"/>
          </p:cNvSpPr>
          <p:nvPr>
            <p:ph type="body" idx="1"/>
          </p:nvPr>
        </p:nvSpPr>
        <p:spPr/>
        <p:txBody>
          <a:bodyPr/>
          <a:lstStyle/>
          <a:p>
            <a:endParaRPr lang="ar-S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1B86ABC-F24D-4AF3-9FA4-AE2019425EF5}" type="slidenum">
              <a:rPr lang="en-US"/>
              <a:pPr/>
              <a:t>12</a:t>
            </a:fld>
            <a:endParaRPr lang="en-US"/>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p:txBody>
          <a:bodyPr/>
          <a:lstStyle/>
          <a:p>
            <a:endParaRPr lang="ar-SA"/>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17025EE-ECA9-4FD2-B895-0F4297518057}" type="slidenum">
              <a:rPr lang="en-US"/>
              <a:pPr/>
              <a:t>14</a:t>
            </a:fld>
            <a:endParaRPr lang="en-US"/>
          </a:p>
        </p:txBody>
      </p:sp>
      <p:sp>
        <p:nvSpPr>
          <p:cNvPr id="23554" name="Rectangle 2"/>
          <p:cNvSpPr>
            <a:spLocks noGrp="1" noRot="1" noChangeAspect="1" noChangeArrowheads="1" noTextEdit="1"/>
          </p:cNvSpPr>
          <p:nvPr>
            <p:ph type="sldImg"/>
          </p:nvPr>
        </p:nvSpPr>
        <p:spPr>
          <a:ln/>
        </p:spPr>
      </p:sp>
      <p:sp>
        <p:nvSpPr>
          <p:cNvPr id="23555" name="Rectangle 3"/>
          <p:cNvSpPr>
            <a:spLocks noGrp="1" noChangeArrowheads="1"/>
          </p:cNvSpPr>
          <p:nvPr>
            <p:ph type="body" idx="1"/>
          </p:nvPr>
        </p:nvSpPr>
        <p:spPr/>
        <p:txBody>
          <a:bodyPr/>
          <a:lstStyle/>
          <a:p>
            <a:endParaRPr lang="ar-SA"/>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a:t>
            </a:r>
            <a:r>
              <a:rPr lang="ar-SA" sz="1600" b="1" dirty="0" smtClean="0">
                <a:solidFill>
                  <a:schemeClr val="bg1"/>
                </a:solidFill>
                <a:latin typeface="+mn-lt"/>
                <a:cs typeface="+mn-cs"/>
              </a:rPr>
              <a:t>التعلم</a:t>
            </a:r>
            <a:r>
              <a:rPr lang="ar-SA" sz="1600" b="1" baseline="0" dirty="0" smtClean="0">
                <a:solidFill>
                  <a:schemeClr val="bg1"/>
                </a:solidFill>
                <a:latin typeface="+mn-lt"/>
                <a:cs typeface="+mn-cs"/>
              </a:rPr>
              <a:t> الإلكتروني والتعليم </a:t>
            </a:r>
            <a:r>
              <a:rPr lang="ar-SA" sz="1600" b="1" baseline="0" dirty="0" smtClean="0">
                <a:solidFill>
                  <a:schemeClr val="bg1"/>
                </a:solidFill>
                <a:latin typeface="+mn-lt"/>
                <a:cs typeface="+mn-cs"/>
              </a:rPr>
              <a:t>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oleObject" Target="../embeddings/oleObject3.bin"/><Relationship Id="rId4" Type="http://schemas.openxmlformats.org/officeDocument/2006/relationships/oleObject" Target="../embeddings/oleObject2.bin"/></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oleObject" Target="../embeddings/oleObject5.bin"/></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vmlDrawing" Target="../drawings/vmlDrawing4.vml"/><Relationship Id="rId5" Type="http://schemas.openxmlformats.org/officeDocument/2006/relationships/oleObject" Target="../embeddings/oleObject9.bin"/><Relationship Id="rId4" Type="http://schemas.openxmlformats.org/officeDocument/2006/relationships/oleObject" Target="../embeddings/oleObject8.bin"/></Relationships>
</file>

<file path=ppt/slides/_rels/slide10.xml.rels><?xml version="1.0" encoding="UTF-8" standalone="yes"?>
<Relationships xmlns="http://schemas.openxmlformats.org/package/2006/relationships"><Relationship Id="rId3" Type="http://schemas.openxmlformats.org/officeDocument/2006/relationships/slide" Target="slide8.xml"/><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AD9968"/>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971800"/>
            <a:ext cx="5099050" cy="1470025"/>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b="1" dirty="0" smtClean="0">
                <a:solidFill>
                  <a:srgbClr val="7F7F7F"/>
                </a:solidFill>
                <a:latin typeface="Calibri" pitchFamily="34" charset="0"/>
                <a:cs typeface="Times New Roman" pitchFamily="18" charset="0"/>
              </a:rPr>
              <a:t>الاقتصاد الجزئي</a:t>
            </a:r>
            <a:r>
              <a:rPr lang="ar-EG" b="1" dirty="0">
                <a:solidFill>
                  <a:srgbClr val="7F7F7F"/>
                </a:solidFill>
                <a:latin typeface="Calibri" pitchFamily="34" charset="0"/>
                <a:cs typeface="Times New Roman" pitchFamily="18" charset="0"/>
              </a:rPr>
              <a:t/>
            </a:r>
            <a:br>
              <a:rPr lang="ar-EG" b="1" dirty="0">
                <a:solidFill>
                  <a:srgbClr val="7F7F7F"/>
                </a:solidFill>
                <a:latin typeface="Calibri" pitchFamily="34" charset="0"/>
                <a:cs typeface="Times New Roman" pitchFamily="18" charset="0"/>
              </a:rPr>
            </a:br>
            <a:endParaRPr lang="en-US" sz="1700" b="1" dirty="0">
              <a:solidFill>
                <a:srgbClr val="7F7F7F"/>
              </a:solidFill>
              <a:latin typeface="Calibri" pitchFamily="34" charset="0"/>
            </a:endParaRPr>
          </a:p>
          <a:p>
            <a:pPr algn="ctr"/>
            <a:r>
              <a:rPr lang="ar-SA" sz="2400" b="1" dirty="0" smtClean="0">
                <a:solidFill>
                  <a:schemeClr val="tx2">
                    <a:lumMod val="75000"/>
                  </a:schemeClr>
                </a:solidFill>
                <a:latin typeface="Calibri" pitchFamily="34" charset="0"/>
              </a:rPr>
              <a:t>د</a:t>
            </a:r>
            <a:r>
              <a:rPr lang="en-US" sz="2400" b="1" dirty="0" smtClean="0">
                <a:solidFill>
                  <a:schemeClr val="tx2">
                    <a:lumMod val="75000"/>
                  </a:schemeClr>
                </a:solidFill>
                <a:latin typeface="Calibri" pitchFamily="34" charset="0"/>
              </a:rPr>
              <a:t> .</a:t>
            </a:r>
            <a:r>
              <a:rPr lang="ar-SA" sz="2400" b="1" dirty="0" smtClean="0">
                <a:solidFill>
                  <a:schemeClr val="tx2">
                    <a:lumMod val="75000"/>
                  </a:schemeClr>
                </a:solidFill>
                <a:latin typeface="Calibri" pitchFamily="34" charset="0"/>
              </a:rPr>
              <a:t>حسن بلقاسم غصان</a:t>
            </a:r>
            <a:endParaRPr lang="en-US" sz="2400" b="1" dirty="0">
              <a:solidFill>
                <a:schemeClr val="tx2">
                  <a:lumMod val="75000"/>
                </a:schemeClr>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العاشرة</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914400"/>
          </a:xfrm>
        </p:spPr>
        <p:txBody>
          <a:bodyPr/>
          <a:lstStyle/>
          <a:p>
            <a:pPr rtl="1" eaLnBrk="1" hangingPunct="1"/>
            <a:r>
              <a:rPr lang="ar-SA" sz="3400" b="1" dirty="0" smtClean="0">
                <a:solidFill>
                  <a:schemeClr val="tx1"/>
                </a:solidFill>
                <a:cs typeface="Arial" pitchFamily="34" charset="0"/>
              </a:rPr>
              <a:t>نظرية التكاليف  </a:t>
            </a:r>
            <a:r>
              <a:rPr lang="ar-SA" sz="3400" dirty="0" smtClean="0">
                <a:solidFill>
                  <a:schemeClr val="tx1"/>
                </a:solidFill>
                <a:cs typeface="Arial" pitchFamily="34" charset="0"/>
              </a:rPr>
              <a:t>1</a:t>
            </a:r>
            <a:endParaRPr lang="en-US" sz="3400" dirty="0" smtClean="0">
              <a:solidFill>
                <a:schemeClr val="tx1"/>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solidFill>
                  <a:srgbClr val="0000FF"/>
                </a:solidFill>
              </a:rPr>
              <a:t>عناصر المحاضرة </a:t>
            </a:r>
            <a:r>
              <a:rPr lang="ar-SA" sz="4000" dirty="0" smtClean="0">
                <a:solidFill>
                  <a:srgbClr val="0000FF"/>
                </a:solidFill>
              </a:rPr>
              <a:t>10</a:t>
            </a:r>
            <a:endParaRPr lang="en-US" dirty="0">
              <a:solidFill>
                <a:schemeClr val="tx2">
                  <a:lumMod val="75000"/>
                </a:schemeClr>
              </a:solidFill>
            </a:endParaRPr>
          </a:p>
        </p:txBody>
      </p:sp>
      <p:sp>
        <p:nvSpPr>
          <p:cNvPr id="7171" name="Text Placeholder 5"/>
          <p:cNvSpPr>
            <a:spLocks noGrp="1"/>
          </p:cNvSpPr>
          <p:nvPr>
            <p:ph idx="1"/>
          </p:nvPr>
        </p:nvSpPr>
        <p:spPr>
          <a:xfrm>
            <a:off x="495300" y="1600201"/>
            <a:ext cx="8915400" cy="4038599"/>
          </a:xfrm>
        </p:spPr>
        <p:txBody>
          <a:bodyPr/>
          <a:lstStyle/>
          <a:p>
            <a:pPr rtl="1" eaLnBrk="1" hangingPunct="1">
              <a:buFont typeface="Arial" pitchFamily="34" charset="0"/>
              <a:buChar char="•"/>
            </a:pPr>
            <a:r>
              <a:rPr lang="ar-SA" sz="2000" b="1" dirty="0" smtClean="0">
                <a:cs typeface="Arial" pitchFamily="34" charset="0"/>
              </a:rPr>
              <a:t>مقدمة</a:t>
            </a:r>
            <a:endParaRPr lang="en-US" sz="2000" b="1" dirty="0" smtClean="0">
              <a:cs typeface="Arial" pitchFamily="34" charset="0"/>
            </a:endParaRPr>
          </a:p>
          <a:p>
            <a:pPr rtl="1" eaLnBrk="1" hangingPunct="1">
              <a:buFont typeface="Arial" pitchFamily="34" charset="0"/>
              <a:buChar char="•"/>
            </a:pPr>
            <a:endParaRPr lang="ar-SA" sz="2000" b="1" dirty="0" smtClean="0">
              <a:cs typeface="Arial" pitchFamily="34" charset="0"/>
            </a:endParaRPr>
          </a:p>
          <a:p>
            <a:pPr rtl="1" eaLnBrk="1" hangingPunct="1">
              <a:buFont typeface="Arial" pitchFamily="34" charset="0"/>
              <a:buChar char="•"/>
            </a:pPr>
            <a:r>
              <a:rPr lang="ar-SA" sz="2000" b="1" dirty="0" smtClean="0">
                <a:cs typeface="Arial" pitchFamily="34" charset="0"/>
              </a:rPr>
              <a:t>تكاليف الإنتاج في المدى القريب </a:t>
            </a:r>
            <a:endParaRPr lang="en-US" sz="2000" b="1" dirty="0" smtClean="0">
              <a:cs typeface="Arial" pitchFamily="34" charset="0"/>
            </a:endParaRPr>
          </a:p>
          <a:p>
            <a:pPr rtl="1" eaLnBrk="1" hangingPunct="1">
              <a:buFont typeface="Arial" pitchFamily="34" charset="0"/>
              <a:buChar char="•"/>
            </a:pPr>
            <a:endParaRPr lang="ar-SA" sz="2000" b="1" dirty="0" smtClean="0">
              <a:cs typeface="Arial" pitchFamily="34" charset="0"/>
            </a:endParaRPr>
          </a:p>
          <a:p>
            <a:pPr rtl="1" eaLnBrk="1" hangingPunct="1">
              <a:buFont typeface="Arial" pitchFamily="34" charset="0"/>
              <a:buChar char="•"/>
            </a:pPr>
            <a:r>
              <a:rPr lang="ar-SA" sz="2000" b="1" dirty="0" smtClean="0">
                <a:cs typeface="Arial" pitchFamily="34" charset="0"/>
              </a:rPr>
              <a:t>مثال</a:t>
            </a:r>
            <a:r>
              <a:rPr lang="en-US" sz="2000" b="1" dirty="0" smtClean="0">
                <a:cs typeface="Arial" pitchFamily="34" charset="0"/>
              </a:rPr>
              <a:t> </a:t>
            </a:r>
            <a:r>
              <a:rPr lang="ar-SA" sz="2000" b="1" dirty="0" smtClean="0">
                <a:cs typeface="Arial" pitchFamily="34" charset="0"/>
              </a:rPr>
              <a:t> التكاليف الضمنية </a:t>
            </a:r>
            <a:endParaRPr lang="en-US" sz="2000" b="1" dirty="0" smtClean="0">
              <a:cs typeface="Arial" pitchFamily="34" charset="0"/>
            </a:endParaRPr>
          </a:p>
          <a:p>
            <a:pPr rtl="1" eaLnBrk="1" hangingPunct="1">
              <a:buFont typeface="Arial" pitchFamily="34" charset="0"/>
              <a:buChar char="•"/>
            </a:pPr>
            <a:endParaRPr lang="ar-SA" sz="2000" b="1" dirty="0" smtClean="0">
              <a:cs typeface="Arial" pitchFamily="34" charset="0"/>
            </a:endParaRPr>
          </a:p>
          <a:p>
            <a:pPr rtl="1" eaLnBrk="1" hangingPunct="1">
              <a:buFont typeface="Arial" pitchFamily="34" charset="0"/>
              <a:buChar char="•"/>
            </a:pPr>
            <a:r>
              <a:rPr lang="ar-SA" sz="2000" b="1" dirty="0" smtClean="0">
                <a:cs typeface="Arial" pitchFamily="34" charset="0"/>
              </a:rPr>
              <a:t>الإنتاج الحدي والتكاليف الحدية في المدى القريب </a:t>
            </a:r>
            <a:endParaRPr lang="en-US" sz="2000" b="1" dirty="0" smtClean="0">
              <a:cs typeface="Arial" pitchFamily="34" charset="0"/>
            </a:endParaRPr>
          </a:p>
          <a:p>
            <a:pPr rtl="1" eaLnBrk="1" hangingPunct="1">
              <a:buFont typeface="Arial" pitchFamily="34" charset="0"/>
              <a:buChar char="•"/>
            </a:pPr>
            <a:endParaRPr lang="ar-SA" sz="2000" b="1" dirty="0" smtClean="0">
              <a:cs typeface="Arial" pitchFamily="34" charset="0"/>
            </a:endParaRPr>
          </a:p>
          <a:p>
            <a:pPr rtl="1" eaLnBrk="1" hangingPunct="1">
              <a:buFont typeface="Arial" pitchFamily="34" charset="0"/>
              <a:buChar char="•"/>
            </a:pPr>
            <a:r>
              <a:rPr lang="ar-SA" sz="2000" b="1" dirty="0" smtClean="0">
                <a:cs typeface="Arial" pitchFamily="34" charset="0"/>
              </a:rPr>
              <a:t>الإنتاج المتوسط ومتوسط التكاليف المتغيرة في المدى القريب </a:t>
            </a:r>
          </a:p>
          <a:p>
            <a:pPr rtl="1" eaLnBrk="1" hangingPunct="1">
              <a:buFont typeface="Arial" pitchFamily="34" charset="0"/>
              <a:buChar char="•"/>
            </a:pPr>
            <a:endParaRPr lang="ar-SA" sz="2000" b="1" dirty="0" smtClean="0">
              <a:cs typeface="Arial" pitchFamily="34" charset="0"/>
            </a:endParaRPr>
          </a:p>
          <a:p>
            <a:pPr rtl="1" eaLnBrk="1" hangingPunct="1">
              <a:buFont typeface="Arial" pitchFamily="34" charset="0"/>
              <a:buChar char="•"/>
            </a:pPr>
            <a:r>
              <a:rPr lang="ar-SA" sz="2000" b="1" dirty="0" smtClean="0">
                <a:cs typeface="Arial" pitchFamily="34" charset="0"/>
              </a:rPr>
              <a:t>العلاقة</a:t>
            </a:r>
            <a:r>
              <a:rPr lang="ar-SA" sz="2000" b="1" dirty="0" smtClean="0">
                <a:solidFill>
                  <a:srgbClr val="0000FF"/>
                </a:solidFill>
                <a:cs typeface="Arial" pitchFamily="34" charset="0"/>
              </a:rPr>
              <a:t> </a:t>
            </a:r>
            <a:r>
              <a:rPr lang="ar-SA" sz="2000" b="1" dirty="0" smtClean="0">
                <a:cs typeface="Arial" pitchFamily="34" charset="0"/>
              </a:rPr>
              <a:t>بين منحنيات التكاليف المتوسطة والتكلفة الحدية </a:t>
            </a:r>
            <a:endParaRPr lang="en-US" sz="2000" b="1" dirty="0" smtClean="0">
              <a:cs typeface="Arial" pitchFamily="34" charset="0"/>
            </a:endParaRPr>
          </a:p>
          <a:p>
            <a:pPr rtl="1" eaLnBrk="1" hangingPunct="1">
              <a:buFont typeface="Arial" pitchFamily="34" charset="0"/>
              <a:buChar char="•"/>
            </a:pPr>
            <a:endParaRPr lang="ar-SA" sz="2000" b="1" dirty="0" smtClean="0">
              <a:cs typeface="Arial" pitchFamily="34" charset="0"/>
            </a:endParaRPr>
          </a:p>
          <a:p>
            <a:pPr rtl="1" eaLnBrk="1" hangingPunct="1"/>
            <a:endParaRPr lang="ar-SA" sz="2000" b="1" dirty="0" smtClean="0">
              <a:solidFill>
                <a:srgbClr val="0000FF"/>
              </a:solidFill>
              <a:cs typeface="Arial" pitchFamily="34" charset="0"/>
            </a:endParaRP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95300" y="304800"/>
            <a:ext cx="8915400" cy="914400"/>
          </a:xfrm>
          <a:noFill/>
          <a:ln>
            <a:noFill/>
          </a:ln>
        </p:spPr>
        <p:txBody>
          <a:bodyPr/>
          <a:lstStyle/>
          <a:p>
            <a:pPr eaLnBrk="1" hangingPunct="1">
              <a:defRPr/>
            </a:pPr>
            <a:r>
              <a:rPr lang="ar-BH" sz="3400" dirty="0" smtClean="0">
                <a:solidFill>
                  <a:srgbClr val="0000FF"/>
                </a:solidFill>
              </a:rPr>
              <a:t>تكاليف الإنتاج في المدى القريب </a:t>
            </a:r>
          </a:p>
        </p:txBody>
      </p:sp>
      <p:sp>
        <p:nvSpPr>
          <p:cNvPr id="8195" name="Content Placeholder 2"/>
          <p:cNvSpPr>
            <a:spLocks noGrp="1"/>
          </p:cNvSpPr>
          <p:nvPr>
            <p:ph idx="1"/>
          </p:nvPr>
        </p:nvSpPr>
        <p:spPr>
          <a:xfrm>
            <a:off x="304800" y="1600200"/>
            <a:ext cx="9144000" cy="4191000"/>
          </a:xfrm>
        </p:spPr>
        <p:txBody>
          <a:bodyPr/>
          <a:lstStyle/>
          <a:p>
            <a:pPr rtl="1" eaLnBrk="1" hangingPunct="1"/>
            <a:r>
              <a:rPr lang="ar-BH" sz="2400" dirty="0" smtClean="0"/>
              <a:t>التكاليف الاقتصادية للإنتاج </a:t>
            </a:r>
            <a:r>
              <a:rPr lang="ar-BH" sz="2400" dirty="0" smtClean="0">
                <a:solidFill>
                  <a:srgbClr val="0000FF"/>
                </a:solidFill>
              </a:rPr>
              <a:t>هي مجموع تكاليف الفرص البديلة لعناصر الإنتاج </a:t>
            </a:r>
            <a:r>
              <a:rPr lang="ar-BH" sz="2400" dirty="0" smtClean="0"/>
              <a:t>المستخدمة في العملية الإنتاجية. حيث أن تكلفة الفرصة البديلة لعنصر الإنتاج هي</a:t>
            </a:r>
            <a:r>
              <a:rPr lang="ar-SA" sz="2400" dirty="0" smtClean="0"/>
              <a:t>: </a:t>
            </a:r>
            <a:endParaRPr lang="en-US" sz="2400" dirty="0" smtClean="0"/>
          </a:p>
          <a:p>
            <a:pPr rtl="1" eaLnBrk="1" hangingPunct="1">
              <a:buFont typeface="Arial" pitchFamily="34" charset="0"/>
              <a:buChar char="•"/>
            </a:pPr>
            <a:r>
              <a:rPr lang="ar-SA" sz="2400" dirty="0" smtClean="0"/>
              <a:t>على شكل </a:t>
            </a:r>
            <a:r>
              <a:rPr lang="ar-BH" sz="2400" dirty="0" smtClean="0">
                <a:solidFill>
                  <a:srgbClr val="0000FF"/>
                </a:solidFill>
              </a:rPr>
              <a:t>تكاليف صريحة </a:t>
            </a:r>
            <a:r>
              <a:rPr lang="ar-BH" sz="2400" dirty="0" smtClean="0"/>
              <a:t>أي مدفوعات مالية مباشرة كالأجور وتكاليف المواد الخام والسلع الوسيطة والطاقة.</a:t>
            </a:r>
            <a:endParaRPr lang="ar-SA" sz="2400" dirty="0" smtClean="0"/>
          </a:p>
          <a:p>
            <a:pPr rtl="1" eaLnBrk="1" hangingPunct="1">
              <a:buFont typeface="Arial" pitchFamily="34" charset="0"/>
              <a:buChar char="•"/>
            </a:pPr>
            <a:endParaRPr lang="en-US" sz="2400" dirty="0" smtClean="0"/>
          </a:p>
          <a:p>
            <a:pPr rtl="1" eaLnBrk="1" hangingPunct="1">
              <a:buFont typeface="Arial" pitchFamily="34" charset="0"/>
              <a:buChar char="•"/>
            </a:pPr>
            <a:r>
              <a:rPr lang="ar-SA" sz="2400" dirty="0" smtClean="0"/>
              <a:t>على شكل</a:t>
            </a:r>
            <a:r>
              <a:rPr lang="ar-BH" sz="2400" dirty="0" smtClean="0"/>
              <a:t> </a:t>
            </a:r>
            <a:r>
              <a:rPr lang="ar-BH" sz="2400" dirty="0" smtClean="0">
                <a:solidFill>
                  <a:srgbClr val="0000FF"/>
                </a:solidFill>
              </a:rPr>
              <a:t>تكاليف ضمنية </a:t>
            </a:r>
            <a:r>
              <a:rPr lang="ar-BH" sz="2400" dirty="0" smtClean="0"/>
              <a:t>وهي تكاليف غير مدفوعة، وتمثل تكلفة الفرصة البديلة لعناصر الإنتاج المملوكة للمنشأة.</a:t>
            </a:r>
            <a:endParaRPr lang="ar-SA" sz="2400" dirty="0" smtClean="0"/>
          </a:p>
          <a:p>
            <a:pPr rtl="1" eaLnBrk="1" hangingPunct="1">
              <a:buFont typeface="Arial" pitchFamily="34" charset="0"/>
              <a:buChar char="•"/>
            </a:pPr>
            <a:endParaRPr lang="en-US" sz="2400" dirty="0" smtClean="0"/>
          </a:p>
          <a:p>
            <a:pPr rtl="1" eaLnBrk="1" hangingPunct="1">
              <a:buFont typeface="Arial" pitchFamily="34" charset="0"/>
              <a:buChar char="•"/>
            </a:pPr>
            <a:r>
              <a:rPr lang="ar-BH" sz="2400" dirty="0" smtClean="0"/>
              <a:t>تكلفة الفرصة البديلة لرأسمال مالك المنشأة</a:t>
            </a:r>
            <a:r>
              <a:rPr lang="ar-SA" sz="2400" dirty="0" smtClean="0"/>
              <a:t>،</a:t>
            </a:r>
            <a:r>
              <a:rPr lang="ar-BH" sz="2400" dirty="0" smtClean="0"/>
              <a:t> الذي استثمره فيها بدلاً عن الاستعانة بالقروض المصرفية، وكذا الحال بالنسبة لقدرات ومهارات المنظم ويطلق عليها الربح العادي.</a:t>
            </a:r>
            <a:r>
              <a:rPr lang="en-US" sz="2400" dirty="0" smtClean="0"/>
              <a:t> </a:t>
            </a:r>
          </a:p>
          <a:p>
            <a:pPr rtl="1" eaLnBrk="1" hangingPunct="1">
              <a:buFont typeface="Arial" pitchFamily="34" charset="0"/>
              <a:buChar char="•"/>
            </a:pPr>
            <a:endParaRPr lang="fr-MA" sz="2400" dirty="0" smtClean="0"/>
          </a:p>
          <a:p>
            <a:pPr rtl="1" eaLnBrk="1" hangingPunct="1"/>
            <a:endParaRPr lang="en-US" sz="2400" dirty="0" smtClean="0"/>
          </a:p>
          <a:p>
            <a:pPr rtl="1" eaLnBrk="1" hangingPunct="1"/>
            <a:endParaRPr lang="en-US" sz="2400" dirty="0" smtClean="0">
              <a:cs typeface="Arial" pitchFamily="34" charset="0"/>
            </a:endParaRPr>
          </a:p>
          <a:p>
            <a:pPr rtl="1" eaLnBrk="1" hangingPunct="1"/>
            <a:endParaRPr lang="en-US" sz="2400" dirty="0" smtClean="0">
              <a:cs typeface="Arial" pitchFamily="34" charset="0"/>
            </a:endParaRPr>
          </a:p>
          <a:p>
            <a:pPr rtl="1" eaLnBrk="1" hangingPunct="1"/>
            <a:endParaRPr lang="ar-BH" sz="2400" dirty="0"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609600"/>
            <a:ext cx="8915400" cy="808038"/>
          </a:xfrm>
        </p:spPr>
        <p:txBody>
          <a:bodyPr/>
          <a:lstStyle/>
          <a:p>
            <a:r>
              <a:rPr lang="ar-SA" sz="3600" dirty="0" smtClean="0">
                <a:solidFill>
                  <a:srgbClr val="0000FF"/>
                </a:solidFill>
              </a:rPr>
              <a:t>مثال:</a:t>
            </a:r>
            <a:endParaRPr lang="en-US" sz="3600" dirty="0">
              <a:solidFill>
                <a:srgbClr val="0000FF"/>
              </a:solidFill>
            </a:endParaRPr>
          </a:p>
        </p:txBody>
      </p:sp>
      <p:sp>
        <p:nvSpPr>
          <p:cNvPr id="3" name="Content Placeholder 2"/>
          <p:cNvSpPr>
            <a:spLocks noGrp="1"/>
          </p:cNvSpPr>
          <p:nvPr>
            <p:ph idx="1"/>
          </p:nvPr>
        </p:nvSpPr>
        <p:spPr>
          <a:xfrm>
            <a:off x="495300" y="1371601"/>
            <a:ext cx="8915400" cy="4343400"/>
          </a:xfrm>
        </p:spPr>
        <p:txBody>
          <a:bodyPr/>
          <a:lstStyle/>
          <a:p>
            <a:pPr rtl="1" eaLnBrk="1" hangingPunct="1">
              <a:buFont typeface="Arial" pitchFamily="34" charset="0"/>
              <a:buChar char="•"/>
            </a:pPr>
            <a:r>
              <a:rPr lang="ar-SA" sz="2400" dirty="0" smtClean="0"/>
              <a:t>إذا افترضنا أن </a:t>
            </a:r>
            <a:r>
              <a:rPr lang="ar-SA" sz="2400" dirty="0" smtClean="0">
                <a:solidFill>
                  <a:srgbClr val="0000FF"/>
                </a:solidFill>
              </a:rPr>
              <a:t>مجموع الإيراد </a:t>
            </a:r>
            <a:r>
              <a:rPr lang="en-US" sz="2400" dirty="0" smtClean="0">
                <a:solidFill>
                  <a:srgbClr val="0000FF"/>
                </a:solidFill>
              </a:rPr>
              <a:t>(TR)</a:t>
            </a:r>
            <a:r>
              <a:rPr lang="ar-SA" sz="2400" dirty="0" smtClean="0">
                <a:solidFill>
                  <a:srgbClr val="0000FF"/>
                </a:solidFill>
              </a:rPr>
              <a:t> </a:t>
            </a:r>
            <a:r>
              <a:rPr lang="ar-SA" sz="2400" dirty="0" smtClean="0"/>
              <a:t>للمؤسسة يساوي </a:t>
            </a:r>
            <a:r>
              <a:rPr lang="ar-SA" sz="2400" dirty="0" smtClean="0">
                <a:cs typeface="+mj-cs"/>
              </a:rPr>
              <a:t>50000</a:t>
            </a:r>
            <a:r>
              <a:rPr lang="ar-SA" sz="2400" dirty="0" smtClean="0"/>
              <a:t> و</a:t>
            </a:r>
            <a:r>
              <a:rPr lang="ar-SA" sz="2400" dirty="0" smtClean="0">
                <a:solidFill>
                  <a:srgbClr val="0000FF"/>
                </a:solidFill>
              </a:rPr>
              <a:t>ال</a:t>
            </a:r>
            <a:r>
              <a:rPr lang="ar-BH" sz="2400" dirty="0" smtClean="0">
                <a:solidFill>
                  <a:srgbClr val="0000FF"/>
                </a:solidFill>
              </a:rPr>
              <a:t>تكاليف </a:t>
            </a:r>
            <a:r>
              <a:rPr lang="ar-SA" sz="2400" dirty="0" smtClean="0">
                <a:solidFill>
                  <a:srgbClr val="0000FF"/>
                </a:solidFill>
              </a:rPr>
              <a:t>الصريحة</a:t>
            </a:r>
            <a:r>
              <a:rPr lang="ar-BH" sz="2400" dirty="0" smtClean="0">
                <a:solidFill>
                  <a:srgbClr val="0000FF"/>
                </a:solidFill>
              </a:rPr>
              <a:t> </a:t>
            </a:r>
            <a:r>
              <a:rPr lang="en-US" sz="2400" dirty="0" smtClean="0">
                <a:solidFill>
                  <a:srgbClr val="0000FF"/>
                </a:solidFill>
              </a:rPr>
              <a:t>(TXC)</a:t>
            </a:r>
            <a:r>
              <a:rPr lang="ar-SA" sz="2400" dirty="0" smtClean="0">
                <a:solidFill>
                  <a:srgbClr val="0000FF"/>
                </a:solidFill>
              </a:rPr>
              <a:t> </a:t>
            </a:r>
            <a:r>
              <a:rPr lang="ar-BH" sz="2400" dirty="0" smtClean="0"/>
              <a:t>أي مدفوعات مالية مباشرة كالأجور وتكاليف المواد الخام والسلع الوسيطة والطاقة</a:t>
            </a:r>
            <a:r>
              <a:rPr lang="ar-SA" sz="2400" dirty="0" smtClean="0"/>
              <a:t> وتكاليف إستخماد الآلات والمعدات تساوي </a:t>
            </a:r>
            <a:r>
              <a:rPr lang="ar-SA" sz="2400" dirty="0" smtClean="0">
                <a:cs typeface="+mj-cs"/>
              </a:rPr>
              <a:t>30000، وبالتالي يكون الربح المحاسبي</a:t>
            </a:r>
            <a:r>
              <a:rPr lang="en-US" sz="2400" dirty="0" smtClean="0">
                <a:cs typeface="+mj-cs"/>
              </a:rPr>
              <a:t>          </a:t>
            </a:r>
            <a:r>
              <a:rPr lang="ar-SA" sz="2400" dirty="0" smtClean="0">
                <a:cs typeface="+mj-cs"/>
              </a:rPr>
              <a:t>هو الفرق بين مجموع الإيراد ومجموع التكاليف:  </a:t>
            </a:r>
            <a:endParaRPr lang="ar-SA" sz="2400" dirty="0" smtClean="0"/>
          </a:p>
          <a:p>
            <a:pPr rtl="1" eaLnBrk="1" hangingPunct="1">
              <a:buFont typeface="Arial" pitchFamily="34" charset="0"/>
              <a:buChar char="•"/>
            </a:pPr>
            <a:endParaRPr lang="en-US" sz="2400" dirty="0" smtClean="0"/>
          </a:p>
          <a:p>
            <a:pPr rtl="1" eaLnBrk="1" hangingPunct="1">
              <a:buFont typeface="Arial" pitchFamily="34" charset="0"/>
              <a:buChar char="•"/>
            </a:pPr>
            <a:r>
              <a:rPr lang="ar-SA" sz="2400" dirty="0" smtClean="0"/>
              <a:t>وعندما نأخذ</a:t>
            </a:r>
            <a:r>
              <a:rPr lang="ar-BH" sz="2400" dirty="0" smtClean="0"/>
              <a:t> </a:t>
            </a:r>
            <a:r>
              <a:rPr lang="ar-SA" sz="2400" dirty="0" smtClean="0"/>
              <a:t>بالاعتبار مجموع </a:t>
            </a:r>
            <a:r>
              <a:rPr lang="ar-SA" sz="2400" dirty="0" smtClean="0">
                <a:solidFill>
                  <a:srgbClr val="0000FF"/>
                </a:solidFill>
              </a:rPr>
              <a:t>التكاليف</a:t>
            </a:r>
            <a:r>
              <a:rPr lang="ar-SA" sz="2400" dirty="0" smtClean="0"/>
              <a:t> </a:t>
            </a:r>
            <a:r>
              <a:rPr lang="ar-SA" sz="2400" dirty="0" smtClean="0">
                <a:solidFill>
                  <a:srgbClr val="0000FF"/>
                </a:solidFill>
              </a:rPr>
              <a:t>الضمنية </a:t>
            </a:r>
            <a:r>
              <a:rPr lang="en-US" sz="2400" dirty="0" smtClean="0">
                <a:solidFill>
                  <a:srgbClr val="0000FF"/>
                </a:solidFill>
              </a:rPr>
              <a:t> </a:t>
            </a:r>
            <a:r>
              <a:rPr lang="en-US" sz="2400" dirty="0" smtClean="0">
                <a:solidFill>
                  <a:srgbClr val="0000FF"/>
                </a:solidFill>
                <a:cs typeface="+mj-cs"/>
              </a:rPr>
              <a:t>(TIC)</a:t>
            </a:r>
            <a:r>
              <a:rPr lang="ar-SA" sz="2400" dirty="0" smtClean="0">
                <a:cs typeface="+mj-cs"/>
              </a:rPr>
              <a:t>15000</a:t>
            </a:r>
            <a:r>
              <a:rPr lang="en-US" sz="2400" dirty="0" smtClean="0">
                <a:cs typeface="+mj-cs"/>
              </a:rPr>
              <a:t> </a:t>
            </a:r>
            <a:r>
              <a:rPr lang="ar-BH" sz="2400" dirty="0" smtClean="0"/>
              <a:t>وهي تكاليف غير مدفوعة، وتمثل تكلفة الفرصة البديلة لعناصر الإنتاج المملوكة للمنشأة</a:t>
            </a:r>
            <a:r>
              <a:rPr lang="ar-SA" sz="2400" dirty="0" smtClean="0"/>
              <a:t>، مثل راتب المالك للمنشأة والإيجار الضمني للمبنى الذي يمتلكه، وبالتالي يكون الربح الاقتصادي هو الفرق بين الربح المحاسبي والتكاليف الضمنية أو الربح العادي:</a:t>
            </a:r>
          </a:p>
          <a:p>
            <a:pPr rtl="1" eaLnBrk="1" hangingPunct="1"/>
            <a:endParaRPr lang="en-US" sz="2400" dirty="0" smtClean="0"/>
          </a:p>
          <a:p>
            <a:endParaRPr lang="en-US" dirty="0"/>
          </a:p>
        </p:txBody>
      </p:sp>
      <p:graphicFrame>
        <p:nvGraphicFramePr>
          <p:cNvPr id="54274" name="Object 2"/>
          <p:cNvGraphicFramePr>
            <a:graphicFrameLocks noChangeAspect="1"/>
          </p:cNvGraphicFramePr>
          <p:nvPr/>
        </p:nvGraphicFramePr>
        <p:xfrm>
          <a:off x="2819400" y="2971800"/>
          <a:ext cx="4800600" cy="284162"/>
        </p:xfrm>
        <a:graphic>
          <a:graphicData uri="http://schemas.openxmlformats.org/presentationml/2006/ole">
            <p:oleObj spid="_x0000_s54274" name="معادلة" r:id="rId3" imgW="3479760" imgH="203040" progId="Equation.3">
              <p:embed/>
            </p:oleObj>
          </a:graphicData>
        </a:graphic>
      </p:graphicFrame>
      <p:graphicFrame>
        <p:nvGraphicFramePr>
          <p:cNvPr id="54275" name="Object 3"/>
          <p:cNvGraphicFramePr>
            <a:graphicFrameLocks noChangeAspect="1"/>
          </p:cNvGraphicFramePr>
          <p:nvPr/>
        </p:nvGraphicFramePr>
        <p:xfrm>
          <a:off x="2943225" y="5049838"/>
          <a:ext cx="4552950" cy="284162"/>
        </p:xfrm>
        <a:graphic>
          <a:graphicData uri="http://schemas.openxmlformats.org/presentationml/2006/ole">
            <p:oleObj spid="_x0000_s54275" name="معادلة" r:id="rId4" imgW="3301920" imgH="203040" progId="Equation.3">
              <p:embed/>
            </p:oleObj>
          </a:graphicData>
        </a:graphic>
      </p:graphicFrame>
      <p:graphicFrame>
        <p:nvGraphicFramePr>
          <p:cNvPr id="54276" name="Object 4"/>
          <p:cNvGraphicFramePr>
            <a:graphicFrameLocks noChangeAspect="1"/>
          </p:cNvGraphicFramePr>
          <p:nvPr/>
        </p:nvGraphicFramePr>
        <p:xfrm>
          <a:off x="7467600" y="2541588"/>
          <a:ext cx="569912" cy="314325"/>
        </p:xfrm>
        <a:graphic>
          <a:graphicData uri="http://schemas.openxmlformats.org/presentationml/2006/ole">
            <p:oleObj spid="_x0000_s54276" name="معادلة" r:id="rId5" imgW="368280" imgH="215640" progId="Equation.3">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iterate type="lt">
                                    <p:tmPct val="5000"/>
                                  </p:iterate>
                                  <p:childTnLst>
                                    <p:set>
                                      <p:cBhvr>
                                        <p:cTn id="6" dur="1" fill="hold">
                                          <p:stCondLst>
                                            <p:cond delay="0"/>
                                          </p:stCondLst>
                                        </p:cTn>
                                        <p:tgtEl>
                                          <p:spTgt spid="54274"/>
                                        </p:tgtEl>
                                        <p:attrNameLst>
                                          <p:attrName>style.visibility</p:attrName>
                                        </p:attrNameLst>
                                      </p:cBhvr>
                                      <p:to>
                                        <p:strVal val="visible"/>
                                      </p:to>
                                    </p:set>
                                    <p:anim calcmode="lin" valueType="num">
                                      <p:cBhvr>
                                        <p:cTn id="7" dur="1000" fill="hold"/>
                                        <p:tgtEl>
                                          <p:spTgt spid="54274"/>
                                        </p:tgtEl>
                                        <p:attrNameLst>
                                          <p:attrName>ppt_w</p:attrName>
                                        </p:attrNameLst>
                                      </p:cBhvr>
                                      <p:tavLst>
                                        <p:tav tm="0">
                                          <p:val>
                                            <p:fltVal val="0"/>
                                          </p:val>
                                        </p:tav>
                                        <p:tav tm="100000">
                                          <p:val>
                                            <p:strVal val="#ppt_w"/>
                                          </p:val>
                                        </p:tav>
                                      </p:tavLst>
                                    </p:anim>
                                    <p:anim calcmode="lin" valueType="num">
                                      <p:cBhvr>
                                        <p:cTn id="8" dur="1000" fill="hold"/>
                                        <p:tgtEl>
                                          <p:spTgt spid="54274"/>
                                        </p:tgtEl>
                                        <p:attrNameLst>
                                          <p:attrName>ppt_h</p:attrName>
                                        </p:attrNameLst>
                                      </p:cBhvr>
                                      <p:tavLst>
                                        <p:tav tm="0">
                                          <p:val>
                                            <p:fltVal val="0"/>
                                          </p:val>
                                        </p:tav>
                                        <p:tav tm="100000">
                                          <p:val>
                                            <p:strVal val="#ppt_h"/>
                                          </p:val>
                                        </p:tav>
                                      </p:tavLst>
                                    </p:anim>
                                    <p:anim calcmode="lin" valueType="num">
                                      <p:cBhvr>
                                        <p:cTn id="9" dur="1000" fill="hold"/>
                                        <p:tgtEl>
                                          <p:spTgt spid="54274"/>
                                        </p:tgtEl>
                                        <p:attrNameLst>
                                          <p:attrName>style.rotation</p:attrName>
                                        </p:attrNameLst>
                                      </p:cBhvr>
                                      <p:tavLst>
                                        <p:tav tm="0">
                                          <p:val>
                                            <p:fltVal val="90"/>
                                          </p:val>
                                        </p:tav>
                                        <p:tav tm="100000">
                                          <p:val>
                                            <p:fltVal val="0"/>
                                          </p:val>
                                        </p:tav>
                                      </p:tavLst>
                                    </p:anim>
                                    <p:animEffect transition="in" filter="fade">
                                      <p:cBhvr>
                                        <p:cTn id="10" dur="1000"/>
                                        <p:tgtEl>
                                          <p:spTgt spid="54274"/>
                                        </p:tgtEl>
                                      </p:cBhvr>
                                    </p:animEffect>
                                  </p:childTnLst>
                                </p:cTn>
                              </p:par>
                            </p:childTnLst>
                          </p:cTn>
                        </p:par>
                        <p:par>
                          <p:cTn id="11" fill="hold">
                            <p:stCondLst>
                              <p:cond delay="1000"/>
                            </p:stCondLst>
                            <p:childTnLst>
                              <p:par>
                                <p:cTn id="12" presetID="31" presetClass="entr" presetSubtype="0" fill="hold" nodeType="afterEffect">
                                  <p:stCondLst>
                                    <p:cond delay="0"/>
                                  </p:stCondLst>
                                  <p:iterate type="lt">
                                    <p:tmPct val="5000"/>
                                  </p:iterate>
                                  <p:childTnLst>
                                    <p:set>
                                      <p:cBhvr>
                                        <p:cTn id="13" dur="1" fill="hold">
                                          <p:stCondLst>
                                            <p:cond delay="0"/>
                                          </p:stCondLst>
                                        </p:cTn>
                                        <p:tgtEl>
                                          <p:spTgt spid="54275"/>
                                        </p:tgtEl>
                                        <p:attrNameLst>
                                          <p:attrName>style.visibility</p:attrName>
                                        </p:attrNameLst>
                                      </p:cBhvr>
                                      <p:to>
                                        <p:strVal val="visible"/>
                                      </p:to>
                                    </p:set>
                                    <p:anim calcmode="lin" valueType="num">
                                      <p:cBhvr>
                                        <p:cTn id="14" dur="1000" fill="hold"/>
                                        <p:tgtEl>
                                          <p:spTgt spid="54275"/>
                                        </p:tgtEl>
                                        <p:attrNameLst>
                                          <p:attrName>ppt_w</p:attrName>
                                        </p:attrNameLst>
                                      </p:cBhvr>
                                      <p:tavLst>
                                        <p:tav tm="0">
                                          <p:val>
                                            <p:fltVal val="0"/>
                                          </p:val>
                                        </p:tav>
                                        <p:tav tm="100000">
                                          <p:val>
                                            <p:strVal val="#ppt_w"/>
                                          </p:val>
                                        </p:tav>
                                      </p:tavLst>
                                    </p:anim>
                                    <p:anim calcmode="lin" valueType="num">
                                      <p:cBhvr>
                                        <p:cTn id="15" dur="1000" fill="hold"/>
                                        <p:tgtEl>
                                          <p:spTgt spid="54275"/>
                                        </p:tgtEl>
                                        <p:attrNameLst>
                                          <p:attrName>ppt_h</p:attrName>
                                        </p:attrNameLst>
                                      </p:cBhvr>
                                      <p:tavLst>
                                        <p:tav tm="0">
                                          <p:val>
                                            <p:fltVal val="0"/>
                                          </p:val>
                                        </p:tav>
                                        <p:tav tm="100000">
                                          <p:val>
                                            <p:strVal val="#ppt_h"/>
                                          </p:val>
                                        </p:tav>
                                      </p:tavLst>
                                    </p:anim>
                                    <p:anim calcmode="lin" valueType="num">
                                      <p:cBhvr>
                                        <p:cTn id="16" dur="1000" fill="hold"/>
                                        <p:tgtEl>
                                          <p:spTgt spid="54275"/>
                                        </p:tgtEl>
                                        <p:attrNameLst>
                                          <p:attrName>style.rotation</p:attrName>
                                        </p:attrNameLst>
                                      </p:cBhvr>
                                      <p:tavLst>
                                        <p:tav tm="0">
                                          <p:val>
                                            <p:fltVal val="90"/>
                                          </p:val>
                                        </p:tav>
                                        <p:tav tm="100000">
                                          <p:val>
                                            <p:fltVal val="0"/>
                                          </p:val>
                                        </p:tav>
                                      </p:tavLst>
                                    </p:anim>
                                    <p:animEffect transition="in" filter="fade">
                                      <p:cBhvr>
                                        <p:cTn id="17" dur="1000"/>
                                        <p:tgtEl>
                                          <p:spTgt spid="542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95300" y="457200"/>
            <a:ext cx="8915400" cy="838200"/>
          </a:xfrm>
          <a:noFill/>
          <a:ln>
            <a:noFill/>
          </a:ln>
        </p:spPr>
        <p:txBody>
          <a:bodyPr/>
          <a:lstStyle/>
          <a:p>
            <a:pPr rtl="1" eaLnBrk="1" hangingPunct="1"/>
            <a:r>
              <a:rPr lang="ar-BH" sz="4000" dirty="0" smtClean="0">
                <a:solidFill>
                  <a:srgbClr val="0000FF"/>
                </a:solidFill>
              </a:rPr>
              <a:t>تكاليف الإنتاج في المدى القريب</a:t>
            </a:r>
          </a:p>
        </p:txBody>
      </p:sp>
      <p:sp>
        <p:nvSpPr>
          <p:cNvPr id="8195" name="Content Placeholder 2"/>
          <p:cNvSpPr>
            <a:spLocks noGrp="1"/>
          </p:cNvSpPr>
          <p:nvPr>
            <p:ph idx="1"/>
          </p:nvPr>
        </p:nvSpPr>
        <p:spPr>
          <a:xfrm>
            <a:off x="228600" y="1600201"/>
            <a:ext cx="9144000" cy="4114799"/>
          </a:xfrm>
        </p:spPr>
        <p:txBody>
          <a:bodyPr/>
          <a:lstStyle/>
          <a:p>
            <a:pPr algn="just" rtl="1">
              <a:spcBef>
                <a:spcPct val="50000"/>
              </a:spcBef>
              <a:buFont typeface="Arial" pitchFamily="34" charset="0"/>
              <a:buChar char="•"/>
            </a:pPr>
            <a:r>
              <a:rPr lang="ar-BH" sz="2400" dirty="0" smtClean="0"/>
              <a:t>التكاليف الكلية = التكاليف الثابتة + التكاليف المتغيرة</a:t>
            </a:r>
            <a:endParaRPr lang="en-US" sz="2400" dirty="0" smtClean="0"/>
          </a:p>
          <a:p>
            <a:pPr algn="ctr" rtl="1">
              <a:spcBef>
                <a:spcPct val="50000"/>
              </a:spcBef>
            </a:pPr>
            <a:r>
              <a:rPr lang="en-US" sz="2400" dirty="0" smtClean="0"/>
              <a:t>          TC = FC + VC</a:t>
            </a:r>
          </a:p>
          <a:p>
            <a:pPr rtl="1">
              <a:spcBef>
                <a:spcPct val="50000"/>
              </a:spcBef>
              <a:buFont typeface="Arial" pitchFamily="34" charset="0"/>
              <a:buChar char="•"/>
            </a:pPr>
            <a:r>
              <a:rPr lang="ar-BH" sz="2400" dirty="0" smtClean="0"/>
              <a:t>متوسط التكاليف الكلية </a:t>
            </a:r>
            <a:r>
              <a:rPr lang="en-US" sz="2400" dirty="0" smtClean="0"/>
              <a:t>(ATC)</a:t>
            </a:r>
            <a:r>
              <a:rPr lang="ar-BH" sz="2400" dirty="0" smtClean="0"/>
              <a:t> = التكاليف الكلية </a:t>
            </a:r>
            <a:r>
              <a:rPr lang="en-US" sz="2400" dirty="0" smtClean="0"/>
              <a:t>(TC)</a:t>
            </a:r>
            <a:r>
              <a:rPr lang="ar-BH" sz="2400" dirty="0" smtClean="0"/>
              <a:t> ÷ الإنتاج الكلي </a:t>
            </a:r>
            <a:r>
              <a:rPr lang="en-US" sz="2400" dirty="0" smtClean="0"/>
              <a:t>(Q)</a:t>
            </a:r>
          </a:p>
          <a:p>
            <a:pPr algn="ctr" rtl="1">
              <a:spcBef>
                <a:spcPct val="50000"/>
              </a:spcBef>
            </a:pPr>
            <a:endParaRPr lang="en-US" sz="2400" dirty="0" smtClean="0"/>
          </a:p>
          <a:p>
            <a:pPr algn="ctr" rtl="1">
              <a:spcBef>
                <a:spcPct val="50000"/>
              </a:spcBef>
            </a:pPr>
            <a:endParaRPr lang="en-US" sz="2400" dirty="0" smtClean="0"/>
          </a:p>
          <a:p>
            <a:pPr algn="just" rtl="1">
              <a:spcBef>
                <a:spcPct val="50000"/>
              </a:spcBef>
              <a:buFont typeface="Arial" pitchFamily="34" charset="0"/>
              <a:buChar char="•"/>
            </a:pPr>
            <a:r>
              <a:rPr lang="ar-BH" sz="2400" dirty="0" smtClean="0"/>
              <a:t> التكلفة الحدية </a:t>
            </a:r>
            <a:r>
              <a:rPr lang="en-US" sz="2400" dirty="0" smtClean="0"/>
              <a:t>(MC)</a:t>
            </a:r>
            <a:r>
              <a:rPr lang="ar-BH" sz="2400" dirty="0" smtClean="0"/>
              <a:t> = التغير في التكاليف الكلية ÷ التغير في الإنتاج</a:t>
            </a:r>
            <a:endParaRPr lang="fr-MA" sz="2400" dirty="0" smtClean="0"/>
          </a:p>
          <a:p>
            <a:pPr algn="just" rtl="1">
              <a:spcBef>
                <a:spcPct val="50000"/>
              </a:spcBef>
            </a:pPr>
            <a:endParaRPr lang="fr-MA" sz="2400" dirty="0"/>
          </a:p>
        </p:txBody>
      </p:sp>
      <p:graphicFrame>
        <p:nvGraphicFramePr>
          <p:cNvPr id="21506" name="Object 2"/>
          <p:cNvGraphicFramePr>
            <a:graphicFrameLocks noChangeAspect="1"/>
          </p:cNvGraphicFramePr>
          <p:nvPr/>
        </p:nvGraphicFramePr>
        <p:xfrm>
          <a:off x="4554537" y="3222625"/>
          <a:ext cx="1312863" cy="815975"/>
        </p:xfrm>
        <a:graphic>
          <a:graphicData uri="http://schemas.openxmlformats.org/presentationml/2006/ole">
            <p:oleObj spid="_x0000_s21506" name="Equation" r:id="rId3" imgW="711000" imgH="419040" progId="Equation.3">
              <p:embed/>
            </p:oleObj>
          </a:graphicData>
        </a:graphic>
      </p:graphicFrame>
      <p:graphicFrame>
        <p:nvGraphicFramePr>
          <p:cNvPr id="21507" name="Object 3"/>
          <p:cNvGraphicFramePr>
            <a:graphicFrameLocks noChangeAspect="1"/>
          </p:cNvGraphicFramePr>
          <p:nvPr/>
        </p:nvGraphicFramePr>
        <p:xfrm>
          <a:off x="4637087" y="4848224"/>
          <a:ext cx="1458913" cy="790575"/>
        </p:xfrm>
        <a:graphic>
          <a:graphicData uri="http://schemas.openxmlformats.org/presentationml/2006/ole">
            <p:oleObj spid="_x0000_s21507" name="Equation" r:id="rId4" imgW="761760" imgH="419040" progId="Equation.3">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iterate type="lt">
                                    <p:tmPct val="5000"/>
                                  </p:iterate>
                                  <p:childTnLst>
                                    <p:set>
                                      <p:cBhvr>
                                        <p:cTn id="6" dur="1" fill="hold">
                                          <p:stCondLst>
                                            <p:cond delay="0"/>
                                          </p:stCondLst>
                                        </p:cTn>
                                        <p:tgtEl>
                                          <p:spTgt spid="21506"/>
                                        </p:tgtEl>
                                        <p:attrNameLst>
                                          <p:attrName>style.visibility</p:attrName>
                                        </p:attrNameLst>
                                      </p:cBhvr>
                                      <p:to>
                                        <p:strVal val="visible"/>
                                      </p:to>
                                    </p:set>
                                    <p:anim calcmode="lin" valueType="num">
                                      <p:cBhvr>
                                        <p:cTn id="7" dur="1000" fill="hold"/>
                                        <p:tgtEl>
                                          <p:spTgt spid="21506"/>
                                        </p:tgtEl>
                                        <p:attrNameLst>
                                          <p:attrName>ppt_w</p:attrName>
                                        </p:attrNameLst>
                                      </p:cBhvr>
                                      <p:tavLst>
                                        <p:tav tm="0">
                                          <p:val>
                                            <p:fltVal val="0"/>
                                          </p:val>
                                        </p:tav>
                                        <p:tav tm="100000">
                                          <p:val>
                                            <p:strVal val="#ppt_w"/>
                                          </p:val>
                                        </p:tav>
                                      </p:tavLst>
                                    </p:anim>
                                    <p:anim calcmode="lin" valueType="num">
                                      <p:cBhvr>
                                        <p:cTn id="8" dur="1000" fill="hold"/>
                                        <p:tgtEl>
                                          <p:spTgt spid="21506"/>
                                        </p:tgtEl>
                                        <p:attrNameLst>
                                          <p:attrName>ppt_h</p:attrName>
                                        </p:attrNameLst>
                                      </p:cBhvr>
                                      <p:tavLst>
                                        <p:tav tm="0">
                                          <p:val>
                                            <p:fltVal val="0"/>
                                          </p:val>
                                        </p:tav>
                                        <p:tav tm="100000">
                                          <p:val>
                                            <p:strVal val="#ppt_h"/>
                                          </p:val>
                                        </p:tav>
                                      </p:tavLst>
                                    </p:anim>
                                    <p:anim calcmode="lin" valueType="num">
                                      <p:cBhvr>
                                        <p:cTn id="9" dur="1000" fill="hold"/>
                                        <p:tgtEl>
                                          <p:spTgt spid="21506"/>
                                        </p:tgtEl>
                                        <p:attrNameLst>
                                          <p:attrName>style.rotation</p:attrName>
                                        </p:attrNameLst>
                                      </p:cBhvr>
                                      <p:tavLst>
                                        <p:tav tm="0">
                                          <p:val>
                                            <p:fltVal val="90"/>
                                          </p:val>
                                        </p:tav>
                                        <p:tav tm="100000">
                                          <p:val>
                                            <p:fltVal val="0"/>
                                          </p:val>
                                        </p:tav>
                                      </p:tavLst>
                                    </p:anim>
                                    <p:animEffect transition="in" filter="fade">
                                      <p:cBhvr>
                                        <p:cTn id="10" dur="1000"/>
                                        <p:tgtEl>
                                          <p:spTgt spid="21506"/>
                                        </p:tgtEl>
                                      </p:cBhvr>
                                    </p:animEffect>
                                  </p:childTnLst>
                                </p:cTn>
                              </p:par>
                            </p:childTnLst>
                          </p:cTn>
                        </p:par>
                        <p:par>
                          <p:cTn id="11" fill="hold">
                            <p:stCondLst>
                              <p:cond delay="1000"/>
                            </p:stCondLst>
                            <p:childTnLst>
                              <p:par>
                                <p:cTn id="12" presetID="31" presetClass="entr" presetSubtype="0" fill="hold" nodeType="afterEffect">
                                  <p:stCondLst>
                                    <p:cond delay="0"/>
                                  </p:stCondLst>
                                  <p:iterate type="lt">
                                    <p:tmPct val="5000"/>
                                  </p:iterate>
                                  <p:childTnLst>
                                    <p:set>
                                      <p:cBhvr>
                                        <p:cTn id="13" dur="1" fill="hold">
                                          <p:stCondLst>
                                            <p:cond delay="0"/>
                                          </p:stCondLst>
                                        </p:cTn>
                                        <p:tgtEl>
                                          <p:spTgt spid="21507"/>
                                        </p:tgtEl>
                                        <p:attrNameLst>
                                          <p:attrName>style.visibility</p:attrName>
                                        </p:attrNameLst>
                                      </p:cBhvr>
                                      <p:to>
                                        <p:strVal val="visible"/>
                                      </p:to>
                                    </p:set>
                                    <p:anim calcmode="lin" valueType="num">
                                      <p:cBhvr>
                                        <p:cTn id="14" dur="1000" fill="hold"/>
                                        <p:tgtEl>
                                          <p:spTgt spid="21507"/>
                                        </p:tgtEl>
                                        <p:attrNameLst>
                                          <p:attrName>ppt_w</p:attrName>
                                        </p:attrNameLst>
                                      </p:cBhvr>
                                      <p:tavLst>
                                        <p:tav tm="0">
                                          <p:val>
                                            <p:fltVal val="0"/>
                                          </p:val>
                                        </p:tav>
                                        <p:tav tm="100000">
                                          <p:val>
                                            <p:strVal val="#ppt_w"/>
                                          </p:val>
                                        </p:tav>
                                      </p:tavLst>
                                    </p:anim>
                                    <p:anim calcmode="lin" valueType="num">
                                      <p:cBhvr>
                                        <p:cTn id="15" dur="1000" fill="hold"/>
                                        <p:tgtEl>
                                          <p:spTgt spid="21507"/>
                                        </p:tgtEl>
                                        <p:attrNameLst>
                                          <p:attrName>ppt_h</p:attrName>
                                        </p:attrNameLst>
                                      </p:cBhvr>
                                      <p:tavLst>
                                        <p:tav tm="0">
                                          <p:val>
                                            <p:fltVal val="0"/>
                                          </p:val>
                                        </p:tav>
                                        <p:tav tm="100000">
                                          <p:val>
                                            <p:strVal val="#ppt_h"/>
                                          </p:val>
                                        </p:tav>
                                      </p:tavLst>
                                    </p:anim>
                                    <p:anim calcmode="lin" valueType="num">
                                      <p:cBhvr>
                                        <p:cTn id="16" dur="1000" fill="hold"/>
                                        <p:tgtEl>
                                          <p:spTgt spid="21507"/>
                                        </p:tgtEl>
                                        <p:attrNameLst>
                                          <p:attrName>style.rotation</p:attrName>
                                        </p:attrNameLst>
                                      </p:cBhvr>
                                      <p:tavLst>
                                        <p:tav tm="0">
                                          <p:val>
                                            <p:fltVal val="90"/>
                                          </p:val>
                                        </p:tav>
                                        <p:tav tm="100000">
                                          <p:val>
                                            <p:fltVal val="0"/>
                                          </p:val>
                                        </p:tav>
                                      </p:tavLst>
                                    </p:anim>
                                    <p:animEffect transition="in" filter="fade">
                                      <p:cBhvr>
                                        <p:cTn id="17" dur="1000"/>
                                        <p:tgtEl>
                                          <p:spTgt spid="215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95300" y="457200"/>
            <a:ext cx="8915400" cy="838200"/>
          </a:xfrm>
          <a:noFill/>
          <a:ln>
            <a:noFill/>
          </a:ln>
        </p:spPr>
        <p:txBody>
          <a:bodyPr/>
          <a:lstStyle/>
          <a:p>
            <a:pPr rtl="1" eaLnBrk="1" hangingPunct="1">
              <a:defRPr/>
            </a:pPr>
            <a:r>
              <a:rPr lang="ar-BH" sz="3600" dirty="0" smtClean="0">
                <a:solidFill>
                  <a:srgbClr val="0000FF"/>
                </a:solidFill>
              </a:rPr>
              <a:t>الناتج الحدي والتكاليف الحدية في المدى القريب</a:t>
            </a:r>
          </a:p>
        </p:txBody>
      </p:sp>
      <p:sp>
        <p:nvSpPr>
          <p:cNvPr id="8195" name="Content Placeholder 2"/>
          <p:cNvSpPr>
            <a:spLocks noGrp="1"/>
          </p:cNvSpPr>
          <p:nvPr>
            <p:ph idx="1"/>
          </p:nvPr>
        </p:nvSpPr>
        <p:spPr>
          <a:xfrm>
            <a:off x="533400" y="1676400"/>
            <a:ext cx="8839200" cy="4038600"/>
          </a:xfrm>
        </p:spPr>
        <p:txBody>
          <a:bodyPr/>
          <a:lstStyle/>
          <a:p>
            <a:pPr algn="ctr">
              <a:spcBef>
                <a:spcPct val="50000"/>
              </a:spcBef>
            </a:pPr>
            <a:r>
              <a:rPr lang="en-US" sz="2400" dirty="0" smtClean="0">
                <a:latin typeface="Times New Roman" pitchFamily="18" charset="0"/>
                <a:cs typeface="Times New Roman" pitchFamily="18" charset="0"/>
              </a:rPr>
              <a:t>TC = FC + w</a:t>
            </a:r>
            <a:r>
              <a:rPr lang="en-US" sz="2600" baseline="-15000" dirty="0" smtClean="0">
                <a:latin typeface="Times New Roman" pitchFamily="18" charset="0"/>
                <a:cs typeface="Times New Roman" pitchFamily="18" charset="0"/>
              </a:rPr>
              <a:t>*</a:t>
            </a:r>
            <a:r>
              <a:rPr lang="en-US" sz="2400" dirty="0" smtClean="0">
                <a:latin typeface="Times New Roman" pitchFamily="18" charset="0"/>
                <a:cs typeface="Times New Roman" pitchFamily="18" charset="0"/>
              </a:rPr>
              <a:t> L </a:t>
            </a:r>
          </a:p>
          <a:p>
            <a:pPr algn="ctr">
              <a:spcBef>
                <a:spcPct val="50000"/>
              </a:spcBef>
            </a:pPr>
            <a:endParaRPr lang="en-US" sz="2400" dirty="0" smtClean="0"/>
          </a:p>
          <a:p>
            <a:pPr rtl="1" eaLnBrk="1" hangingPunct="1"/>
            <a:endParaRPr lang="ar-SA" sz="2000" dirty="0" smtClean="0"/>
          </a:p>
          <a:p>
            <a:pPr rtl="1" eaLnBrk="1" hangingPunct="1"/>
            <a:endParaRPr lang="ar-SA" sz="2000" dirty="0" smtClean="0"/>
          </a:p>
          <a:p>
            <a:pPr rtl="1" eaLnBrk="1" hangingPunct="1"/>
            <a:endParaRPr lang="en-US" sz="2000" dirty="0" smtClean="0"/>
          </a:p>
          <a:p>
            <a:pPr rtl="1" eaLnBrk="1" hangingPunct="1"/>
            <a:r>
              <a:rPr lang="ar-SA" sz="2200" dirty="0" smtClean="0"/>
              <a:t>باعتبار أن أجر العمل </a:t>
            </a:r>
            <a:r>
              <a:rPr lang="en-US" sz="2200" dirty="0" smtClean="0">
                <a:latin typeface="Times New Roman" pitchFamily="18" charset="0"/>
                <a:cs typeface="Times New Roman" pitchFamily="18" charset="0"/>
              </a:rPr>
              <a:t>w</a:t>
            </a:r>
            <a:r>
              <a:rPr lang="ar-SA" sz="2200" dirty="0" smtClean="0">
                <a:latin typeface="Times New Roman" pitchFamily="18" charset="0"/>
                <a:cs typeface="Times New Roman" pitchFamily="18" charset="0"/>
              </a:rPr>
              <a:t> </a:t>
            </a:r>
            <a:r>
              <a:rPr lang="ar-SA" sz="2200" dirty="0" smtClean="0"/>
              <a:t>محدد في سوق العمل، نلاحظ من المعادلة أن التكاليف الحدية </a:t>
            </a:r>
            <a:r>
              <a:rPr lang="en-US" sz="2200" dirty="0" smtClean="0"/>
              <a:t>MC </a:t>
            </a:r>
            <a:r>
              <a:rPr lang="ar-SA" sz="2200" dirty="0" smtClean="0"/>
              <a:t> تتغير عكسياً مع التغير في الإنتاج الحدي للعامل </a:t>
            </a:r>
            <a:r>
              <a:rPr lang="en-US" sz="2200" dirty="0" smtClean="0"/>
              <a:t>MQ</a:t>
            </a:r>
            <a:r>
              <a:rPr lang="en-US" sz="2200" baseline="-25000" dirty="0" smtClean="0"/>
              <a:t>L</a:t>
            </a:r>
            <a:r>
              <a:rPr lang="ar-SA" sz="2200" dirty="0" smtClean="0"/>
              <a:t>. فعندما يكون الإنتاج الحدي للعمل متزايداً، تأخذ التكلفة الحدية في التناقص. وحين يصل الإنتاج الحدي للعامل إلى نهايته القصوى، تكون التكلفة الحدية قد بلغت نهايتها الصغرى. وعندما يبدأ تناقص الإنتاجية الحدية للعمال، تبدأ التكلفة الحدية في التزايد، كما يتضح من الرسم البياني التالي:</a:t>
            </a:r>
            <a:endParaRPr lang="ar-BH" sz="2200" dirty="0" smtClean="0"/>
          </a:p>
        </p:txBody>
      </p:sp>
      <p:graphicFrame>
        <p:nvGraphicFramePr>
          <p:cNvPr id="1027" name="Object 3"/>
          <p:cNvGraphicFramePr>
            <a:graphicFrameLocks noChangeAspect="1"/>
          </p:cNvGraphicFramePr>
          <p:nvPr/>
        </p:nvGraphicFramePr>
        <p:xfrm>
          <a:off x="1768475" y="2403475"/>
          <a:ext cx="5665788" cy="1101725"/>
        </p:xfrm>
        <a:graphic>
          <a:graphicData uri="http://schemas.openxmlformats.org/presentationml/2006/ole">
            <p:oleObj spid="_x0000_s1027" name="معادلة" r:id="rId3" imgW="2819160" imgH="622080" progId="Equation.3">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iterate type="lt">
                                    <p:tmPct val="5000"/>
                                  </p:iterate>
                                  <p:childTnLst>
                                    <p:set>
                                      <p:cBhvr>
                                        <p:cTn id="6" dur="1" fill="hold">
                                          <p:stCondLst>
                                            <p:cond delay="0"/>
                                          </p:stCondLst>
                                        </p:cTn>
                                        <p:tgtEl>
                                          <p:spTgt spid="1027"/>
                                        </p:tgtEl>
                                        <p:attrNameLst>
                                          <p:attrName>style.visibility</p:attrName>
                                        </p:attrNameLst>
                                      </p:cBhvr>
                                      <p:to>
                                        <p:strVal val="visible"/>
                                      </p:to>
                                    </p:set>
                                    <p:anim calcmode="lin" valueType="num">
                                      <p:cBhvr>
                                        <p:cTn id="7" dur="1000" fill="hold"/>
                                        <p:tgtEl>
                                          <p:spTgt spid="1027"/>
                                        </p:tgtEl>
                                        <p:attrNameLst>
                                          <p:attrName>ppt_w</p:attrName>
                                        </p:attrNameLst>
                                      </p:cBhvr>
                                      <p:tavLst>
                                        <p:tav tm="0">
                                          <p:val>
                                            <p:fltVal val="0"/>
                                          </p:val>
                                        </p:tav>
                                        <p:tav tm="100000">
                                          <p:val>
                                            <p:strVal val="#ppt_w"/>
                                          </p:val>
                                        </p:tav>
                                      </p:tavLst>
                                    </p:anim>
                                    <p:anim calcmode="lin" valueType="num">
                                      <p:cBhvr>
                                        <p:cTn id="8" dur="1000" fill="hold"/>
                                        <p:tgtEl>
                                          <p:spTgt spid="1027"/>
                                        </p:tgtEl>
                                        <p:attrNameLst>
                                          <p:attrName>ppt_h</p:attrName>
                                        </p:attrNameLst>
                                      </p:cBhvr>
                                      <p:tavLst>
                                        <p:tav tm="0">
                                          <p:val>
                                            <p:fltVal val="0"/>
                                          </p:val>
                                        </p:tav>
                                        <p:tav tm="100000">
                                          <p:val>
                                            <p:strVal val="#ppt_h"/>
                                          </p:val>
                                        </p:tav>
                                      </p:tavLst>
                                    </p:anim>
                                    <p:anim calcmode="lin" valueType="num">
                                      <p:cBhvr>
                                        <p:cTn id="9" dur="1000" fill="hold"/>
                                        <p:tgtEl>
                                          <p:spTgt spid="1027"/>
                                        </p:tgtEl>
                                        <p:attrNameLst>
                                          <p:attrName>style.rotation</p:attrName>
                                        </p:attrNameLst>
                                      </p:cBhvr>
                                      <p:tavLst>
                                        <p:tav tm="0">
                                          <p:val>
                                            <p:fltVal val="90"/>
                                          </p:val>
                                        </p:tav>
                                        <p:tav tm="100000">
                                          <p:val>
                                            <p:fltVal val="0"/>
                                          </p:val>
                                        </p:tav>
                                      </p:tavLst>
                                    </p:anim>
                                    <p:animEffect transition="in" filter="fade">
                                      <p:cBhvr>
                                        <p:cTn id="10" dur="1000"/>
                                        <p:tgtEl>
                                          <p:spTgt spid="10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Text Box 3"/>
          <p:cNvSpPr txBox="1">
            <a:spLocks noChangeArrowheads="1"/>
          </p:cNvSpPr>
          <p:nvPr/>
        </p:nvSpPr>
        <p:spPr bwMode="auto">
          <a:xfrm>
            <a:off x="6679406" y="2590800"/>
            <a:ext cx="711994" cy="441325"/>
          </a:xfrm>
          <a:prstGeom prst="rect">
            <a:avLst/>
          </a:prstGeom>
          <a:noFill/>
          <a:ln w="9525">
            <a:noFill/>
            <a:miter lim="800000"/>
            <a:headEnd/>
            <a:tailEnd/>
          </a:ln>
        </p:spPr>
        <p:txBody>
          <a:bodyPr/>
          <a:lstStyle/>
          <a:p>
            <a:r>
              <a:rPr lang="en-US" sz="2400" dirty="0">
                <a:latin typeface="Times New Roman" pitchFamily="18" charset="0"/>
                <a:ea typeface="SimSun" pitchFamily="2" charset="-122"/>
              </a:rPr>
              <a:t>TP</a:t>
            </a:r>
            <a:endParaRPr lang="en-US" sz="3600" dirty="0"/>
          </a:p>
        </p:txBody>
      </p:sp>
      <p:sp>
        <p:nvSpPr>
          <p:cNvPr id="12292" name="Text Box 4"/>
          <p:cNvSpPr txBox="1">
            <a:spLocks noChangeArrowheads="1"/>
          </p:cNvSpPr>
          <p:nvPr/>
        </p:nvSpPr>
        <p:spPr bwMode="auto">
          <a:xfrm>
            <a:off x="6172200" y="3429000"/>
            <a:ext cx="813461" cy="528638"/>
          </a:xfrm>
          <a:prstGeom prst="rect">
            <a:avLst/>
          </a:prstGeom>
          <a:noFill/>
          <a:ln w="9525">
            <a:noFill/>
            <a:miter lim="800000"/>
            <a:headEnd/>
            <a:tailEnd/>
          </a:ln>
        </p:spPr>
        <p:txBody>
          <a:bodyPr/>
          <a:lstStyle/>
          <a:p>
            <a:pPr algn="r" rtl="1"/>
            <a:r>
              <a:rPr lang="en-US" altLang="zh-CN" sz="2200" dirty="0">
                <a:latin typeface="Times New Roman" pitchFamily="18" charset="0"/>
                <a:ea typeface="SimSun" pitchFamily="2" charset="-122"/>
              </a:rPr>
              <a:t>AP</a:t>
            </a:r>
            <a:r>
              <a:rPr lang="en-US" altLang="zh-CN" sz="2200" baseline="-25000" dirty="0">
                <a:latin typeface="Times New Roman" pitchFamily="18" charset="0"/>
                <a:ea typeface="SimSun" pitchFamily="2" charset="-122"/>
              </a:rPr>
              <a:t>L</a:t>
            </a:r>
            <a:endParaRPr lang="en-US" sz="2200" dirty="0"/>
          </a:p>
        </p:txBody>
      </p:sp>
      <p:sp>
        <p:nvSpPr>
          <p:cNvPr id="12293" name="Text Box 5"/>
          <p:cNvSpPr txBox="1">
            <a:spLocks noChangeArrowheads="1"/>
          </p:cNvSpPr>
          <p:nvPr/>
        </p:nvSpPr>
        <p:spPr bwMode="auto">
          <a:xfrm>
            <a:off x="2971800" y="3276600"/>
            <a:ext cx="793750" cy="555626"/>
          </a:xfrm>
          <a:prstGeom prst="rect">
            <a:avLst/>
          </a:prstGeom>
          <a:noFill/>
          <a:ln w="9525">
            <a:noFill/>
            <a:miter lim="800000"/>
            <a:headEnd/>
            <a:tailEnd/>
          </a:ln>
        </p:spPr>
        <p:txBody>
          <a:bodyPr/>
          <a:lstStyle/>
          <a:p>
            <a:pPr algn="r" rtl="1"/>
            <a:r>
              <a:rPr lang="en-US" altLang="zh-CN" sz="2200" dirty="0">
                <a:latin typeface="Times New Roman" pitchFamily="18" charset="0"/>
                <a:ea typeface="SimSun" pitchFamily="2" charset="-122"/>
              </a:rPr>
              <a:t>MP</a:t>
            </a:r>
            <a:r>
              <a:rPr lang="en-US" altLang="zh-CN" sz="2200" baseline="-25000" dirty="0">
                <a:latin typeface="Times New Roman" pitchFamily="18" charset="0"/>
                <a:ea typeface="SimSun" pitchFamily="2" charset="-122"/>
              </a:rPr>
              <a:t>L</a:t>
            </a:r>
            <a:endParaRPr lang="en-US" sz="2200" dirty="0"/>
          </a:p>
        </p:txBody>
      </p:sp>
      <p:sp>
        <p:nvSpPr>
          <p:cNvPr id="12294" name="Line 6"/>
          <p:cNvSpPr>
            <a:spLocks noChangeShapeType="1"/>
          </p:cNvSpPr>
          <p:nvPr/>
        </p:nvSpPr>
        <p:spPr bwMode="auto">
          <a:xfrm>
            <a:off x="2819400" y="4191000"/>
            <a:ext cx="4191000" cy="3175"/>
          </a:xfrm>
          <a:prstGeom prst="line">
            <a:avLst/>
          </a:prstGeom>
          <a:noFill/>
          <a:ln w="22225">
            <a:solidFill>
              <a:srgbClr val="000000"/>
            </a:solidFill>
            <a:round/>
            <a:headEnd type="none"/>
            <a:tailEnd type="triangle"/>
          </a:ln>
        </p:spPr>
        <p:txBody>
          <a:bodyPr/>
          <a:lstStyle/>
          <a:p>
            <a:endParaRPr lang="ar-SA"/>
          </a:p>
        </p:txBody>
      </p:sp>
      <p:sp>
        <p:nvSpPr>
          <p:cNvPr id="12295" name="Freeform 7"/>
          <p:cNvSpPr>
            <a:spLocks/>
          </p:cNvSpPr>
          <p:nvPr/>
        </p:nvSpPr>
        <p:spPr bwMode="auto">
          <a:xfrm rot="21248811">
            <a:off x="2790959" y="3488587"/>
            <a:ext cx="3431632" cy="681612"/>
          </a:xfrm>
          <a:custGeom>
            <a:avLst/>
            <a:gdLst/>
            <a:ahLst/>
            <a:cxnLst>
              <a:cxn ang="0">
                <a:pos x="0" y="1890"/>
              </a:cxn>
              <a:cxn ang="0">
                <a:pos x="2160" y="90"/>
              </a:cxn>
              <a:cxn ang="0">
                <a:pos x="4860" y="2430"/>
              </a:cxn>
            </a:cxnLst>
            <a:rect l="0" t="0" r="r" b="b"/>
            <a:pathLst>
              <a:path w="4860" h="2430">
                <a:moveTo>
                  <a:pt x="0" y="1890"/>
                </a:moveTo>
                <a:cubicBezTo>
                  <a:pt x="675" y="945"/>
                  <a:pt x="1350" y="0"/>
                  <a:pt x="2160" y="90"/>
                </a:cubicBezTo>
                <a:cubicBezTo>
                  <a:pt x="2970" y="180"/>
                  <a:pt x="3915" y="1305"/>
                  <a:pt x="4860" y="2430"/>
                </a:cubicBezTo>
              </a:path>
            </a:pathLst>
          </a:custGeom>
          <a:noFill/>
          <a:ln w="22225" cmpd="sng">
            <a:solidFill>
              <a:srgbClr val="000000"/>
            </a:solidFill>
            <a:round/>
            <a:headEnd/>
            <a:tailEnd/>
          </a:ln>
        </p:spPr>
        <p:txBody>
          <a:bodyPr/>
          <a:lstStyle/>
          <a:p>
            <a:endParaRPr lang="ar-SA"/>
          </a:p>
        </p:txBody>
      </p:sp>
      <p:sp>
        <p:nvSpPr>
          <p:cNvPr id="12296" name="Text Box 8"/>
          <p:cNvSpPr txBox="1">
            <a:spLocks noChangeArrowheads="1"/>
          </p:cNvSpPr>
          <p:nvPr/>
        </p:nvSpPr>
        <p:spPr bwMode="auto">
          <a:xfrm>
            <a:off x="2057400" y="2743200"/>
            <a:ext cx="762000" cy="838200"/>
          </a:xfrm>
          <a:prstGeom prst="rect">
            <a:avLst/>
          </a:prstGeom>
          <a:noFill/>
          <a:ln w="9525">
            <a:noFill/>
            <a:miter lim="800000"/>
            <a:headEnd/>
            <a:tailEnd/>
          </a:ln>
        </p:spPr>
        <p:txBody>
          <a:bodyPr/>
          <a:lstStyle/>
          <a:p>
            <a:pPr algn="ctr" rtl="1"/>
            <a:r>
              <a:rPr lang="en-US" altLang="zh-CN" sz="2000" dirty="0">
                <a:latin typeface="Times New Roman" pitchFamily="18" charset="0"/>
                <a:ea typeface="SimSun" pitchFamily="2" charset="-122"/>
              </a:rPr>
              <a:t>MP</a:t>
            </a:r>
            <a:r>
              <a:rPr lang="en-US" altLang="zh-CN" sz="2000" baseline="-25000" dirty="0">
                <a:latin typeface="Times New Roman" pitchFamily="18" charset="0"/>
                <a:ea typeface="SimSun" pitchFamily="2" charset="-122"/>
              </a:rPr>
              <a:t>L</a:t>
            </a:r>
            <a:r>
              <a:rPr lang="en-US" altLang="zh-CN" sz="2000" dirty="0">
                <a:latin typeface="Times New Roman" pitchFamily="18" charset="0"/>
                <a:ea typeface="SimSun" pitchFamily="2" charset="-122"/>
              </a:rPr>
              <a:t> </a:t>
            </a:r>
          </a:p>
          <a:p>
            <a:pPr algn="ctr" rtl="1"/>
            <a:r>
              <a:rPr lang="en-US" altLang="zh-CN" sz="2000" dirty="0">
                <a:latin typeface="Times New Roman" pitchFamily="18" charset="0"/>
                <a:ea typeface="SimSun" pitchFamily="2" charset="-122"/>
              </a:rPr>
              <a:t>AP</a:t>
            </a:r>
            <a:r>
              <a:rPr lang="en-US" altLang="zh-CN" sz="2000" baseline="-25000" dirty="0">
                <a:latin typeface="Times New Roman" pitchFamily="18" charset="0"/>
                <a:ea typeface="SimSun" pitchFamily="2" charset="-122"/>
              </a:rPr>
              <a:t>L</a:t>
            </a:r>
            <a:endParaRPr lang="en-US" sz="2000" dirty="0"/>
          </a:p>
        </p:txBody>
      </p:sp>
      <p:sp>
        <p:nvSpPr>
          <p:cNvPr id="12297" name="Text Box 9"/>
          <p:cNvSpPr txBox="1">
            <a:spLocks noChangeArrowheads="1"/>
          </p:cNvSpPr>
          <p:nvPr/>
        </p:nvSpPr>
        <p:spPr bwMode="auto">
          <a:xfrm>
            <a:off x="2819400" y="1447800"/>
            <a:ext cx="659342" cy="457200"/>
          </a:xfrm>
          <a:prstGeom prst="rect">
            <a:avLst/>
          </a:prstGeom>
          <a:noFill/>
          <a:ln w="9525">
            <a:noFill/>
            <a:miter lim="800000"/>
            <a:headEnd/>
            <a:tailEnd/>
          </a:ln>
        </p:spPr>
        <p:txBody>
          <a:bodyPr/>
          <a:lstStyle/>
          <a:p>
            <a:pPr rtl="1"/>
            <a:r>
              <a:rPr lang="en-US" altLang="zh-CN" sz="2000" dirty="0">
                <a:latin typeface="Times New Roman" pitchFamily="18" charset="0"/>
                <a:ea typeface="SimSun" pitchFamily="2" charset="-122"/>
              </a:rPr>
              <a:t>MC</a:t>
            </a:r>
            <a:endParaRPr lang="en-US" sz="2000" dirty="0"/>
          </a:p>
        </p:txBody>
      </p:sp>
      <p:sp>
        <p:nvSpPr>
          <p:cNvPr id="12300" name="Line 12"/>
          <p:cNvSpPr>
            <a:spLocks noChangeShapeType="1"/>
          </p:cNvSpPr>
          <p:nvPr/>
        </p:nvSpPr>
        <p:spPr bwMode="auto">
          <a:xfrm>
            <a:off x="5029200" y="1828800"/>
            <a:ext cx="0" cy="2362200"/>
          </a:xfrm>
          <a:prstGeom prst="line">
            <a:avLst/>
          </a:prstGeom>
          <a:noFill/>
          <a:ln w="19050">
            <a:solidFill>
              <a:srgbClr val="0000FF"/>
            </a:solidFill>
            <a:prstDash val="dash"/>
            <a:round/>
            <a:headEnd/>
            <a:tailEnd/>
          </a:ln>
        </p:spPr>
        <p:txBody>
          <a:bodyPr/>
          <a:lstStyle/>
          <a:p>
            <a:endParaRPr lang="ar-SA"/>
          </a:p>
        </p:txBody>
      </p:sp>
      <p:sp>
        <p:nvSpPr>
          <p:cNvPr id="12301" name="Freeform 13"/>
          <p:cNvSpPr>
            <a:spLocks/>
          </p:cNvSpPr>
          <p:nvPr/>
        </p:nvSpPr>
        <p:spPr bwMode="auto">
          <a:xfrm rot="10800000">
            <a:off x="3048000" y="228600"/>
            <a:ext cx="2971800" cy="2209799"/>
          </a:xfrm>
          <a:custGeom>
            <a:avLst/>
            <a:gdLst/>
            <a:ahLst/>
            <a:cxnLst>
              <a:cxn ang="0">
                <a:pos x="0" y="1140"/>
              </a:cxn>
              <a:cxn ang="0">
                <a:pos x="3240" y="60"/>
              </a:cxn>
              <a:cxn ang="0">
                <a:pos x="6120" y="780"/>
              </a:cxn>
            </a:cxnLst>
            <a:rect l="0" t="0" r="r" b="b"/>
            <a:pathLst>
              <a:path w="6120" h="1140">
                <a:moveTo>
                  <a:pt x="0" y="1140"/>
                </a:moveTo>
                <a:cubicBezTo>
                  <a:pt x="1110" y="630"/>
                  <a:pt x="2220" y="120"/>
                  <a:pt x="3240" y="60"/>
                </a:cubicBezTo>
                <a:cubicBezTo>
                  <a:pt x="4260" y="0"/>
                  <a:pt x="5190" y="390"/>
                  <a:pt x="6120" y="780"/>
                </a:cubicBezTo>
              </a:path>
            </a:pathLst>
          </a:custGeom>
          <a:noFill/>
          <a:ln w="22225" cmpd="sng">
            <a:solidFill>
              <a:srgbClr val="000000"/>
            </a:solidFill>
            <a:round/>
            <a:headEnd/>
            <a:tailEnd/>
          </a:ln>
        </p:spPr>
        <p:txBody>
          <a:bodyPr/>
          <a:lstStyle/>
          <a:p>
            <a:endParaRPr lang="ar-SA"/>
          </a:p>
        </p:txBody>
      </p:sp>
      <p:sp>
        <p:nvSpPr>
          <p:cNvPr id="12302" name="Line 14"/>
          <p:cNvSpPr>
            <a:spLocks noChangeShapeType="1"/>
          </p:cNvSpPr>
          <p:nvPr/>
        </p:nvSpPr>
        <p:spPr bwMode="auto">
          <a:xfrm flipH="1" flipV="1">
            <a:off x="4343400" y="2362200"/>
            <a:ext cx="0" cy="1828800"/>
          </a:xfrm>
          <a:prstGeom prst="line">
            <a:avLst/>
          </a:prstGeom>
          <a:noFill/>
          <a:ln w="19050">
            <a:solidFill>
              <a:srgbClr val="0000FF"/>
            </a:solidFill>
            <a:prstDash val="dash"/>
            <a:round/>
            <a:headEnd/>
            <a:tailEnd/>
          </a:ln>
        </p:spPr>
        <p:txBody>
          <a:bodyPr/>
          <a:lstStyle/>
          <a:p>
            <a:endParaRPr lang="ar-SA"/>
          </a:p>
        </p:txBody>
      </p:sp>
      <p:sp>
        <p:nvSpPr>
          <p:cNvPr id="12303" name="Freeform 15"/>
          <p:cNvSpPr>
            <a:spLocks/>
          </p:cNvSpPr>
          <p:nvPr/>
        </p:nvSpPr>
        <p:spPr bwMode="auto">
          <a:xfrm rot="11061661">
            <a:off x="3355058" y="792874"/>
            <a:ext cx="2856880" cy="1067781"/>
          </a:xfrm>
          <a:custGeom>
            <a:avLst/>
            <a:gdLst/>
            <a:ahLst/>
            <a:cxnLst>
              <a:cxn ang="0">
                <a:pos x="0" y="1890"/>
              </a:cxn>
              <a:cxn ang="0">
                <a:pos x="2160" y="90"/>
              </a:cxn>
              <a:cxn ang="0">
                <a:pos x="4860" y="2430"/>
              </a:cxn>
            </a:cxnLst>
            <a:rect l="0" t="0" r="r" b="b"/>
            <a:pathLst>
              <a:path w="4860" h="2430">
                <a:moveTo>
                  <a:pt x="0" y="1890"/>
                </a:moveTo>
                <a:cubicBezTo>
                  <a:pt x="675" y="945"/>
                  <a:pt x="1350" y="0"/>
                  <a:pt x="2160" y="90"/>
                </a:cubicBezTo>
                <a:cubicBezTo>
                  <a:pt x="2970" y="180"/>
                  <a:pt x="3915" y="1305"/>
                  <a:pt x="4860" y="2430"/>
                </a:cubicBezTo>
              </a:path>
            </a:pathLst>
          </a:custGeom>
          <a:noFill/>
          <a:ln w="22225" cmpd="sng">
            <a:solidFill>
              <a:srgbClr val="000000"/>
            </a:solidFill>
            <a:round/>
            <a:headEnd/>
            <a:tailEnd/>
          </a:ln>
        </p:spPr>
        <p:txBody>
          <a:bodyPr/>
          <a:lstStyle/>
          <a:p>
            <a:endParaRPr lang="ar-SA"/>
          </a:p>
        </p:txBody>
      </p:sp>
      <p:sp>
        <p:nvSpPr>
          <p:cNvPr id="12304" name="Freeform 16"/>
          <p:cNvSpPr>
            <a:spLocks/>
          </p:cNvSpPr>
          <p:nvPr/>
        </p:nvSpPr>
        <p:spPr bwMode="auto">
          <a:xfrm>
            <a:off x="2819401" y="3581400"/>
            <a:ext cx="4038600" cy="609600"/>
          </a:xfrm>
          <a:custGeom>
            <a:avLst/>
            <a:gdLst/>
            <a:ahLst/>
            <a:cxnLst>
              <a:cxn ang="0">
                <a:pos x="0" y="1140"/>
              </a:cxn>
              <a:cxn ang="0">
                <a:pos x="3240" y="60"/>
              </a:cxn>
              <a:cxn ang="0">
                <a:pos x="6120" y="780"/>
              </a:cxn>
            </a:cxnLst>
            <a:rect l="0" t="0" r="r" b="b"/>
            <a:pathLst>
              <a:path w="6120" h="1140">
                <a:moveTo>
                  <a:pt x="0" y="1140"/>
                </a:moveTo>
                <a:cubicBezTo>
                  <a:pt x="1110" y="630"/>
                  <a:pt x="2220" y="120"/>
                  <a:pt x="3240" y="60"/>
                </a:cubicBezTo>
                <a:cubicBezTo>
                  <a:pt x="4260" y="0"/>
                  <a:pt x="5190" y="390"/>
                  <a:pt x="6120" y="780"/>
                </a:cubicBezTo>
              </a:path>
            </a:pathLst>
          </a:custGeom>
          <a:noFill/>
          <a:ln w="22225" cmpd="sng">
            <a:solidFill>
              <a:srgbClr val="000000"/>
            </a:solidFill>
            <a:round/>
            <a:headEnd/>
            <a:tailEnd/>
          </a:ln>
        </p:spPr>
        <p:txBody>
          <a:bodyPr/>
          <a:lstStyle/>
          <a:p>
            <a:endParaRPr lang="ar-SA"/>
          </a:p>
        </p:txBody>
      </p:sp>
      <p:sp>
        <p:nvSpPr>
          <p:cNvPr id="12305" name="Text Box 17"/>
          <p:cNvSpPr txBox="1">
            <a:spLocks noChangeArrowheads="1"/>
          </p:cNvSpPr>
          <p:nvPr/>
        </p:nvSpPr>
        <p:spPr bwMode="auto">
          <a:xfrm>
            <a:off x="6791325" y="4191000"/>
            <a:ext cx="371475" cy="457200"/>
          </a:xfrm>
          <a:prstGeom prst="rect">
            <a:avLst/>
          </a:prstGeom>
          <a:noFill/>
          <a:ln w="9525">
            <a:noFill/>
            <a:miter lim="800000"/>
            <a:headEnd/>
            <a:tailEnd/>
          </a:ln>
        </p:spPr>
        <p:txBody>
          <a:bodyPr/>
          <a:lstStyle/>
          <a:p>
            <a:pPr algn="r" rtl="1"/>
            <a:r>
              <a:rPr lang="en-US" altLang="zh-CN" sz="2400" dirty="0">
                <a:latin typeface="Times New Roman" pitchFamily="18" charset="0"/>
                <a:ea typeface="SimSun" pitchFamily="2" charset="-122"/>
              </a:rPr>
              <a:t>L</a:t>
            </a:r>
            <a:endParaRPr lang="en-US" sz="3600" dirty="0"/>
          </a:p>
        </p:txBody>
      </p:sp>
      <p:sp>
        <p:nvSpPr>
          <p:cNvPr id="12306" name="Line 18"/>
          <p:cNvSpPr>
            <a:spLocks noChangeShapeType="1"/>
          </p:cNvSpPr>
          <p:nvPr/>
        </p:nvSpPr>
        <p:spPr bwMode="auto">
          <a:xfrm flipV="1">
            <a:off x="2819400" y="2857500"/>
            <a:ext cx="0" cy="1333500"/>
          </a:xfrm>
          <a:prstGeom prst="line">
            <a:avLst/>
          </a:prstGeom>
          <a:noFill/>
          <a:ln w="22225">
            <a:solidFill>
              <a:srgbClr val="000000"/>
            </a:solidFill>
            <a:round/>
            <a:headEnd/>
            <a:tailEnd type="triangle"/>
          </a:ln>
        </p:spPr>
        <p:txBody>
          <a:bodyPr/>
          <a:lstStyle/>
          <a:p>
            <a:endParaRPr lang="ar-SA"/>
          </a:p>
        </p:txBody>
      </p:sp>
      <p:sp>
        <p:nvSpPr>
          <p:cNvPr id="12307" name="Text Box 19"/>
          <p:cNvSpPr txBox="1">
            <a:spLocks noChangeArrowheads="1"/>
          </p:cNvSpPr>
          <p:nvPr/>
        </p:nvSpPr>
        <p:spPr bwMode="auto">
          <a:xfrm>
            <a:off x="1981200" y="457200"/>
            <a:ext cx="762000" cy="838200"/>
          </a:xfrm>
          <a:prstGeom prst="rect">
            <a:avLst/>
          </a:prstGeom>
          <a:noFill/>
          <a:ln w="9525">
            <a:noFill/>
            <a:miter lim="800000"/>
            <a:headEnd/>
            <a:tailEnd/>
          </a:ln>
        </p:spPr>
        <p:txBody>
          <a:bodyPr/>
          <a:lstStyle/>
          <a:p>
            <a:pPr algn="ctr" rtl="1"/>
            <a:r>
              <a:rPr lang="en-US" altLang="zh-CN" sz="2000" dirty="0">
                <a:latin typeface="Times New Roman" pitchFamily="18" charset="0"/>
                <a:ea typeface="SimSun" pitchFamily="2" charset="-122"/>
              </a:rPr>
              <a:t>MC </a:t>
            </a:r>
          </a:p>
          <a:p>
            <a:pPr algn="ctr" rtl="1"/>
            <a:r>
              <a:rPr lang="en-US" altLang="zh-CN" sz="2000" dirty="0">
                <a:latin typeface="Times New Roman" pitchFamily="18" charset="0"/>
                <a:ea typeface="SimSun" pitchFamily="2" charset="-122"/>
              </a:rPr>
              <a:t>ATC</a:t>
            </a:r>
            <a:endParaRPr lang="en-US" sz="2000" dirty="0"/>
          </a:p>
        </p:txBody>
      </p:sp>
      <p:sp>
        <p:nvSpPr>
          <p:cNvPr id="12308" name="Text Box 20"/>
          <p:cNvSpPr txBox="1">
            <a:spLocks noChangeArrowheads="1"/>
          </p:cNvSpPr>
          <p:nvPr/>
        </p:nvSpPr>
        <p:spPr bwMode="auto">
          <a:xfrm rot="10800000" flipV="1">
            <a:off x="914400" y="4876800"/>
            <a:ext cx="7730464" cy="757237"/>
          </a:xfrm>
          <a:prstGeom prst="rect">
            <a:avLst/>
          </a:prstGeom>
          <a:noFill/>
          <a:ln w="28575">
            <a:noFill/>
            <a:miter lim="800000"/>
            <a:headEnd/>
            <a:tailEnd/>
          </a:ln>
        </p:spPr>
        <p:txBody>
          <a:bodyPr/>
          <a:lstStyle/>
          <a:p>
            <a:pPr algn="ctr"/>
            <a:r>
              <a:rPr lang="ar-SA" sz="2000" dirty="0" smtClean="0">
                <a:latin typeface="Times New Roman" pitchFamily="18" charset="0"/>
                <a:ea typeface="SimSun" pitchFamily="2" charset="-122"/>
                <a:cs typeface="Times New Roman" pitchFamily="18" charset="0"/>
              </a:rPr>
              <a:t>عندما </a:t>
            </a:r>
            <a:r>
              <a:rPr lang="ar-SA" sz="2000" dirty="0">
                <a:latin typeface="Times New Roman" pitchFamily="18" charset="0"/>
                <a:ea typeface="SimSun" pitchFamily="2" charset="-122"/>
                <a:cs typeface="Times New Roman" pitchFamily="18" charset="0"/>
              </a:rPr>
              <a:t>يصل </a:t>
            </a:r>
            <a:r>
              <a:rPr lang="ar-SA" sz="2000" dirty="0" smtClean="0">
                <a:solidFill>
                  <a:srgbClr val="0000FF"/>
                </a:solidFill>
                <a:latin typeface="Times New Roman" pitchFamily="18" charset="0"/>
                <a:ea typeface="SimSun" pitchFamily="2" charset="-122"/>
                <a:cs typeface="Times New Roman" pitchFamily="18" charset="0"/>
              </a:rPr>
              <a:t>الإنتاج الحدي </a:t>
            </a:r>
            <a:r>
              <a:rPr lang="ar-SA" sz="2000" dirty="0">
                <a:solidFill>
                  <a:srgbClr val="0000FF"/>
                </a:solidFill>
                <a:latin typeface="Times New Roman" pitchFamily="18" charset="0"/>
                <a:ea typeface="SimSun" pitchFamily="2" charset="-122"/>
                <a:cs typeface="Times New Roman" pitchFamily="18" charset="0"/>
              </a:rPr>
              <a:t>إلى نهايته </a:t>
            </a:r>
            <a:r>
              <a:rPr lang="ar-SA" sz="2000" dirty="0" smtClean="0">
                <a:solidFill>
                  <a:srgbClr val="0000FF"/>
                </a:solidFill>
                <a:latin typeface="Times New Roman" pitchFamily="18" charset="0"/>
                <a:ea typeface="SimSun" pitchFamily="2" charset="-122"/>
                <a:cs typeface="Times New Roman" pitchFamily="18" charset="0"/>
              </a:rPr>
              <a:t>العظمى</a:t>
            </a:r>
            <a:r>
              <a:rPr lang="ar-SA" sz="2000" dirty="0" smtClean="0">
                <a:latin typeface="Times New Roman" pitchFamily="18" charset="0"/>
                <a:ea typeface="SimSun" pitchFamily="2" charset="-122"/>
                <a:cs typeface="Times New Roman" pitchFamily="18" charset="0"/>
              </a:rPr>
              <a:t>، </a:t>
            </a:r>
            <a:r>
              <a:rPr lang="ar-SA" sz="2000" dirty="0">
                <a:latin typeface="Times New Roman" pitchFamily="18" charset="0"/>
                <a:ea typeface="SimSun" pitchFamily="2" charset="-122"/>
                <a:cs typeface="Times New Roman" pitchFamily="18" charset="0"/>
              </a:rPr>
              <a:t>تكون </a:t>
            </a:r>
            <a:r>
              <a:rPr lang="ar-SA" sz="2000" dirty="0">
                <a:solidFill>
                  <a:srgbClr val="0000FF"/>
                </a:solidFill>
                <a:latin typeface="Times New Roman" pitchFamily="18" charset="0"/>
                <a:ea typeface="SimSun" pitchFamily="2" charset="-122"/>
                <a:cs typeface="Times New Roman" pitchFamily="18" charset="0"/>
              </a:rPr>
              <a:t>التكلفة الحدية عند نهايتها </a:t>
            </a:r>
            <a:r>
              <a:rPr lang="ar-SA" sz="2000" dirty="0" smtClean="0">
                <a:solidFill>
                  <a:srgbClr val="0000FF"/>
                </a:solidFill>
                <a:latin typeface="Times New Roman" pitchFamily="18" charset="0"/>
                <a:ea typeface="SimSun" pitchFamily="2" charset="-122"/>
                <a:cs typeface="Times New Roman" pitchFamily="18" charset="0"/>
              </a:rPr>
              <a:t>الدنيا</a:t>
            </a:r>
            <a:r>
              <a:rPr lang="ar-SA" sz="2000" dirty="0" smtClean="0">
                <a:latin typeface="Times New Roman" pitchFamily="18" charset="0"/>
                <a:ea typeface="SimSun" pitchFamily="2" charset="-122"/>
                <a:cs typeface="Times New Roman" pitchFamily="18" charset="0"/>
              </a:rPr>
              <a:t>. </a:t>
            </a:r>
            <a:r>
              <a:rPr lang="ar-SA" sz="2000" dirty="0">
                <a:latin typeface="Times New Roman" pitchFamily="18" charset="0"/>
                <a:ea typeface="SimSun" pitchFamily="2" charset="-122"/>
                <a:cs typeface="Times New Roman" pitchFamily="18" charset="0"/>
              </a:rPr>
              <a:t>وعندما يصل </a:t>
            </a:r>
            <a:r>
              <a:rPr lang="ar-SA" sz="2000" dirty="0" smtClean="0">
                <a:solidFill>
                  <a:srgbClr val="FF0000"/>
                </a:solidFill>
                <a:latin typeface="Times New Roman" pitchFamily="18" charset="0"/>
                <a:ea typeface="SimSun" pitchFamily="2" charset="-122"/>
                <a:cs typeface="Times New Roman" pitchFamily="18" charset="0"/>
              </a:rPr>
              <a:t>الإنتاج </a:t>
            </a:r>
            <a:r>
              <a:rPr lang="ar-SA" sz="2000" dirty="0">
                <a:solidFill>
                  <a:srgbClr val="FF0000"/>
                </a:solidFill>
                <a:latin typeface="Times New Roman" pitchFamily="18" charset="0"/>
                <a:ea typeface="SimSun" pitchFamily="2" charset="-122"/>
                <a:cs typeface="Times New Roman" pitchFamily="18" charset="0"/>
              </a:rPr>
              <a:t>المتوسط إلى نهايته </a:t>
            </a:r>
            <a:r>
              <a:rPr lang="ar-SA" sz="2000" dirty="0" smtClean="0">
                <a:solidFill>
                  <a:srgbClr val="FF0000"/>
                </a:solidFill>
                <a:latin typeface="Times New Roman" pitchFamily="18" charset="0"/>
                <a:ea typeface="SimSun" pitchFamily="2" charset="-122"/>
                <a:cs typeface="Times New Roman" pitchFamily="18" charset="0"/>
              </a:rPr>
              <a:t>العظمي</a:t>
            </a:r>
            <a:r>
              <a:rPr lang="ar-SA" sz="2000" dirty="0" smtClean="0">
                <a:latin typeface="Times New Roman" pitchFamily="18" charset="0"/>
                <a:ea typeface="SimSun" pitchFamily="2" charset="-122"/>
                <a:cs typeface="Times New Roman" pitchFamily="18" charset="0"/>
              </a:rPr>
              <a:t>، </a:t>
            </a:r>
            <a:r>
              <a:rPr lang="ar-SA" sz="2000" dirty="0">
                <a:latin typeface="Times New Roman" pitchFamily="18" charset="0"/>
                <a:ea typeface="SimSun" pitchFamily="2" charset="-122"/>
                <a:cs typeface="Times New Roman" pitchFamily="18" charset="0"/>
              </a:rPr>
              <a:t>تكون </a:t>
            </a:r>
            <a:r>
              <a:rPr lang="ar-SA" sz="2000" dirty="0">
                <a:solidFill>
                  <a:srgbClr val="FF0000"/>
                </a:solidFill>
                <a:latin typeface="Times New Roman" pitchFamily="18" charset="0"/>
                <a:ea typeface="SimSun" pitchFamily="2" charset="-122"/>
                <a:cs typeface="Times New Roman" pitchFamily="18" charset="0"/>
              </a:rPr>
              <a:t>التكلفة المتوسطة المتغيرة عند نهايتها الدنيا</a:t>
            </a:r>
            <a:r>
              <a:rPr lang="ar-SA" sz="2000" dirty="0">
                <a:latin typeface="Times New Roman" pitchFamily="18" charset="0"/>
                <a:ea typeface="SimSun" pitchFamily="2" charset="-122"/>
                <a:cs typeface="Times New Roman" pitchFamily="18" charset="0"/>
              </a:rPr>
              <a:t>.</a:t>
            </a:r>
            <a:endParaRPr lang="en-US" sz="2000" dirty="0">
              <a:ea typeface="SimSun" pitchFamily="2" charset="-122"/>
              <a:cs typeface="Times New Roman" pitchFamily="18" charset="0"/>
            </a:endParaRPr>
          </a:p>
        </p:txBody>
      </p:sp>
      <p:sp>
        <p:nvSpPr>
          <p:cNvPr id="12310" name="Text Box 22"/>
          <p:cNvSpPr txBox="1">
            <a:spLocks noChangeArrowheads="1"/>
          </p:cNvSpPr>
          <p:nvPr/>
        </p:nvSpPr>
        <p:spPr bwMode="auto">
          <a:xfrm>
            <a:off x="5867400" y="1225551"/>
            <a:ext cx="820077" cy="450849"/>
          </a:xfrm>
          <a:prstGeom prst="rect">
            <a:avLst/>
          </a:prstGeom>
          <a:noFill/>
          <a:ln w="9525">
            <a:noFill/>
            <a:miter lim="800000"/>
            <a:headEnd/>
            <a:tailEnd/>
          </a:ln>
        </p:spPr>
        <p:txBody>
          <a:bodyPr/>
          <a:lstStyle/>
          <a:p>
            <a:pPr rtl="1"/>
            <a:r>
              <a:rPr lang="en-US" altLang="zh-CN" sz="2000" dirty="0" smtClean="0">
                <a:solidFill>
                  <a:srgbClr val="0000FF"/>
                </a:solidFill>
                <a:latin typeface="Times New Roman" pitchFamily="18" charset="0"/>
                <a:ea typeface="SimSun" pitchFamily="2" charset="-122"/>
              </a:rPr>
              <a:t>AVC</a:t>
            </a:r>
            <a:endParaRPr lang="en-US" sz="2000" dirty="0">
              <a:solidFill>
                <a:srgbClr val="0000FF"/>
              </a:solidFill>
            </a:endParaRPr>
          </a:p>
        </p:txBody>
      </p:sp>
      <p:sp>
        <p:nvSpPr>
          <p:cNvPr id="12312" name="Text Box 24"/>
          <p:cNvSpPr txBox="1">
            <a:spLocks noChangeArrowheads="1"/>
          </p:cNvSpPr>
          <p:nvPr/>
        </p:nvSpPr>
        <p:spPr bwMode="auto">
          <a:xfrm>
            <a:off x="3962400" y="4114800"/>
            <a:ext cx="701675" cy="457200"/>
          </a:xfrm>
          <a:prstGeom prst="rect">
            <a:avLst/>
          </a:prstGeom>
          <a:noFill/>
          <a:ln w="9525">
            <a:noFill/>
            <a:miter lim="800000"/>
            <a:headEnd/>
            <a:tailEnd/>
          </a:ln>
        </p:spPr>
        <p:txBody>
          <a:bodyPr/>
          <a:lstStyle/>
          <a:p>
            <a:pPr algn="ctr" rtl="1"/>
            <a:r>
              <a:rPr lang="en-US" altLang="zh-CN" sz="2400" dirty="0">
                <a:latin typeface="Times New Roman" pitchFamily="18" charset="0"/>
                <a:ea typeface="SimSun" pitchFamily="2" charset="-122"/>
              </a:rPr>
              <a:t>L</a:t>
            </a:r>
            <a:r>
              <a:rPr lang="en-US" altLang="zh-CN" sz="2400" baseline="-25000" dirty="0">
                <a:latin typeface="Times New Roman" pitchFamily="18" charset="0"/>
                <a:ea typeface="SimSun" pitchFamily="2" charset="-122"/>
              </a:rPr>
              <a:t>1</a:t>
            </a:r>
            <a:endParaRPr lang="en-US" sz="3600" baseline="-25000" dirty="0"/>
          </a:p>
        </p:txBody>
      </p:sp>
      <p:sp>
        <p:nvSpPr>
          <p:cNvPr id="12313" name="Text Box 25"/>
          <p:cNvSpPr txBox="1">
            <a:spLocks noChangeArrowheads="1"/>
          </p:cNvSpPr>
          <p:nvPr/>
        </p:nvSpPr>
        <p:spPr bwMode="auto">
          <a:xfrm>
            <a:off x="4648200" y="4114800"/>
            <a:ext cx="701675" cy="457200"/>
          </a:xfrm>
          <a:prstGeom prst="rect">
            <a:avLst/>
          </a:prstGeom>
          <a:noFill/>
          <a:ln w="9525">
            <a:noFill/>
            <a:miter lim="800000"/>
            <a:headEnd/>
            <a:tailEnd/>
          </a:ln>
        </p:spPr>
        <p:txBody>
          <a:bodyPr/>
          <a:lstStyle/>
          <a:p>
            <a:pPr algn="ctr" rtl="1"/>
            <a:r>
              <a:rPr lang="en-US" altLang="zh-CN" sz="2400" dirty="0">
                <a:latin typeface="Times New Roman" pitchFamily="18" charset="0"/>
                <a:ea typeface="SimSun" pitchFamily="2" charset="-122"/>
              </a:rPr>
              <a:t>L</a:t>
            </a:r>
            <a:r>
              <a:rPr lang="en-US" altLang="zh-CN" sz="2400" baseline="-25000" dirty="0">
                <a:latin typeface="Times New Roman" pitchFamily="18" charset="0"/>
                <a:ea typeface="SimSun" pitchFamily="2" charset="-122"/>
              </a:rPr>
              <a:t>2</a:t>
            </a:r>
            <a:endParaRPr lang="en-US" sz="3600" baseline="-25000" dirty="0"/>
          </a:p>
        </p:txBody>
      </p:sp>
      <p:sp>
        <p:nvSpPr>
          <p:cNvPr id="28" name="Text Box 25"/>
          <p:cNvSpPr txBox="1">
            <a:spLocks noChangeArrowheads="1"/>
          </p:cNvSpPr>
          <p:nvPr/>
        </p:nvSpPr>
        <p:spPr bwMode="auto">
          <a:xfrm>
            <a:off x="5013325" y="2590800"/>
            <a:ext cx="549275" cy="457200"/>
          </a:xfrm>
          <a:prstGeom prst="rect">
            <a:avLst/>
          </a:prstGeom>
          <a:noFill/>
          <a:ln w="9525">
            <a:noFill/>
            <a:miter lim="800000"/>
            <a:headEnd/>
            <a:tailEnd/>
          </a:ln>
        </p:spPr>
        <p:txBody>
          <a:bodyPr/>
          <a:lstStyle/>
          <a:p>
            <a:pPr algn="ctr" rtl="1"/>
            <a:r>
              <a:rPr lang="en-US" altLang="zh-CN" sz="2400" dirty="0" smtClean="0">
                <a:latin typeface="Times New Roman" pitchFamily="18" charset="0"/>
                <a:ea typeface="SimSun" pitchFamily="2" charset="-122"/>
              </a:rPr>
              <a:t>Q</a:t>
            </a:r>
            <a:r>
              <a:rPr lang="en-US" altLang="zh-CN" sz="2400" baseline="-25000" dirty="0" smtClean="0">
                <a:latin typeface="Times New Roman" pitchFamily="18" charset="0"/>
                <a:ea typeface="SimSun" pitchFamily="2" charset="-122"/>
              </a:rPr>
              <a:t>2</a:t>
            </a:r>
            <a:endParaRPr lang="en-US" sz="3600" baseline="-25000" dirty="0"/>
          </a:p>
        </p:txBody>
      </p:sp>
      <p:sp>
        <p:nvSpPr>
          <p:cNvPr id="29" name="Line 14"/>
          <p:cNvSpPr>
            <a:spLocks noChangeShapeType="1"/>
          </p:cNvSpPr>
          <p:nvPr/>
        </p:nvSpPr>
        <p:spPr bwMode="auto">
          <a:xfrm flipH="1">
            <a:off x="5029200" y="2514600"/>
            <a:ext cx="1600200" cy="0"/>
          </a:xfrm>
          <a:prstGeom prst="line">
            <a:avLst/>
          </a:prstGeom>
          <a:noFill/>
          <a:ln w="19050">
            <a:solidFill>
              <a:srgbClr val="0000FF"/>
            </a:solidFill>
            <a:prstDash val="dash"/>
            <a:round/>
            <a:headEnd type="triangle"/>
            <a:tailEnd type="triangle"/>
          </a:ln>
        </p:spPr>
        <p:txBody>
          <a:bodyPr/>
          <a:lstStyle/>
          <a:p>
            <a:endParaRPr lang="ar-SA"/>
          </a:p>
        </p:txBody>
      </p:sp>
      <p:sp>
        <p:nvSpPr>
          <p:cNvPr id="30" name="Text Box 22"/>
          <p:cNvSpPr txBox="1">
            <a:spLocks noChangeArrowheads="1"/>
          </p:cNvSpPr>
          <p:nvPr/>
        </p:nvSpPr>
        <p:spPr bwMode="auto">
          <a:xfrm>
            <a:off x="4876800" y="2133600"/>
            <a:ext cx="1676400" cy="374649"/>
          </a:xfrm>
          <a:prstGeom prst="rect">
            <a:avLst/>
          </a:prstGeom>
          <a:noFill/>
          <a:ln w="9525">
            <a:noFill/>
            <a:miter lim="800000"/>
            <a:headEnd/>
            <a:tailEnd/>
          </a:ln>
        </p:spPr>
        <p:txBody>
          <a:bodyPr/>
          <a:lstStyle/>
          <a:p>
            <a:pPr rtl="1"/>
            <a:r>
              <a:rPr lang="ar-SA" altLang="zh-CN" sz="2000" dirty="0" smtClean="0">
                <a:latin typeface="Times New Roman" pitchFamily="18" charset="0"/>
                <a:ea typeface="SimSun" pitchFamily="2" charset="-122"/>
              </a:rPr>
              <a:t>المرحلة المنطقية</a:t>
            </a:r>
            <a:endParaRPr lang="en-US" sz="2000" dirty="0"/>
          </a:p>
        </p:txBody>
      </p:sp>
      <p:sp>
        <p:nvSpPr>
          <p:cNvPr id="31" name="Line 18"/>
          <p:cNvSpPr>
            <a:spLocks noChangeShapeType="1"/>
          </p:cNvSpPr>
          <p:nvPr/>
        </p:nvSpPr>
        <p:spPr bwMode="auto">
          <a:xfrm flipV="1">
            <a:off x="2819400" y="533400"/>
            <a:ext cx="0" cy="2133600"/>
          </a:xfrm>
          <a:prstGeom prst="line">
            <a:avLst/>
          </a:prstGeom>
          <a:noFill/>
          <a:ln w="22225">
            <a:solidFill>
              <a:srgbClr val="000000"/>
            </a:solidFill>
            <a:round/>
            <a:headEnd type="none"/>
            <a:tailEnd type="triangle"/>
          </a:ln>
        </p:spPr>
        <p:txBody>
          <a:bodyPr/>
          <a:lstStyle/>
          <a:p>
            <a:endParaRPr lang="ar-SA"/>
          </a:p>
        </p:txBody>
      </p:sp>
      <p:sp>
        <p:nvSpPr>
          <p:cNvPr id="32" name="Line 6"/>
          <p:cNvSpPr>
            <a:spLocks noChangeShapeType="1"/>
          </p:cNvSpPr>
          <p:nvPr/>
        </p:nvSpPr>
        <p:spPr bwMode="auto">
          <a:xfrm>
            <a:off x="2819400" y="2667000"/>
            <a:ext cx="4191000" cy="3175"/>
          </a:xfrm>
          <a:prstGeom prst="line">
            <a:avLst/>
          </a:prstGeom>
          <a:noFill/>
          <a:ln w="22225">
            <a:solidFill>
              <a:srgbClr val="000000"/>
            </a:solidFill>
            <a:round/>
            <a:headEnd type="none"/>
            <a:tailEnd type="triangle"/>
          </a:ln>
        </p:spPr>
        <p:txBody>
          <a:bodyPr/>
          <a:lstStyle/>
          <a:p>
            <a:endParaRPr lang="ar-SA"/>
          </a:p>
        </p:txBody>
      </p:sp>
      <p:sp>
        <p:nvSpPr>
          <p:cNvPr id="33" name="Text Box 25"/>
          <p:cNvSpPr txBox="1">
            <a:spLocks noChangeArrowheads="1"/>
          </p:cNvSpPr>
          <p:nvPr/>
        </p:nvSpPr>
        <p:spPr bwMode="auto">
          <a:xfrm>
            <a:off x="4267200" y="2590800"/>
            <a:ext cx="549275" cy="457200"/>
          </a:xfrm>
          <a:prstGeom prst="rect">
            <a:avLst/>
          </a:prstGeom>
          <a:noFill/>
          <a:ln w="9525">
            <a:noFill/>
            <a:miter lim="800000"/>
            <a:headEnd/>
            <a:tailEnd/>
          </a:ln>
        </p:spPr>
        <p:txBody>
          <a:bodyPr/>
          <a:lstStyle/>
          <a:p>
            <a:pPr algn="ctr" rtl="1"/>
            <a:r>
              <a:rPr lang="en-US" altLang="zh-CN" sz="2400" dirty="0" smtClean="0">
                <a:latin typeface="Times New Roman" pitchFamily="18" charset="0"/>
                <a:ea typeface="SimSun" pitchFamily="2" charset="-122"/>
              </a:rPr>
              <a:t>Q</a:t>
            </a:r>
            <a:r>
              <a:rPr lang="en-US" altLang="zh-CN" sz="2400" baseline="-25000" dirty="0" smtClean="0">
                <a:latin typeface="Times New Roman" pitchFamily="18" charset="0"/>
                <a:ea typeface="SimSun" pitchFamily="2" charset="-122"/>
              </a:rPr>
              <a:t>1</a:t>
            </a:r>
            <a:endParaRPr lang="en-US" sz="3600" baseline="-25000" dirty="0"/>
          </a:p>
        </p:txBody>
      </p:sp>
      <p:sp>
        <p:nvSpPr>
          <p:cNvPr id="34" name="Line 14"/>
          <p:cNvSpPr>
            <a:spLocks noChangeShapeType="1"/>
          </p:cNvSpPr>
          <p:nvPr/>
        </p:nvSpPr>
        <p:spPr bwMode="auto">
          <a:xfrm flipH="1">
            <a:off x="4038600" y="2362200"/>
            <a:ext cx="609600" cy="0"/>
          </a:xfrm>
          <a:prstGeom prst="line">
            <a:avLst/>
          </a:prstGeom>
          <a:noFill/>
          <a:ln w="15875">
            <a:solidFill>
              <a:srgbClr val="009900"/>
            </a:solidFill>
            <a:prstDash val="solid"/>
            <a:round/>
            <a:headEnd type="triangle"/>
            <a:tailEnd type="triangle"/>
          </a:ln>
        </p:spPr>
        <p:txBody>
          <a:bodyPr/>
          <a:lstStyle/>
          <a:p>
            <a:endParaRPr lang="ar-SA"/>
          </a:p>
        </p:txBody>
      </p:sp>
      <p:sp>
        <p:nvSpPr>
          <p:cNvPr id="35" name="Line 14"/>
          <p:cNvSpPr>
            <a:spLocks noChangeShapeType="1"/>
          </p:cNvSpPr>
          <p:nvPr/>
        </p:nvSpPr>
        <p:spPr bwMode="auto">
          <a:xfrm flipH="1">
            <a:off x="4724400" y="1828800"/>
            <a:ext cx="609600" cy="0"/>
          </a:xfrm>
          <a:prstGeom prst="line">
            <a:avLst/>
          </a:prstGeom>
          <a:noFill/>
          <a:ln w="15875">
            <a:solidFill>
              <a:srgbClr val="009900"/>
            </a:solidFill>
            <a:prstDash val="solid"/>
            <a:round/>
            <a:headEnd type="triangle"/>
            <a:tailEnd type="triangle"/>
          </a:ln>
        </p:spPr>
        <p:txBody>
          <a:bodyPr/>
          <a:lstStyle/>
          <a:p>
            <a:endParaRPr lang="ar-SA"/>
          </a:p>
        </p:txBody>
      </p:sp>
      <p:sp>
        <p:nvSpPr>
          <p:cNvPr id="36" name="Line 14"/>
          <p:cNvSpPr>
            <a:spLocks noChangeShapeType="1"/>
          </p:cNvSpPr>
          <p:nvPr/>
        </p:nvSpPr>
        <p:spPr bwMode="auto">
          <a:xfrm flipH="1">
            <a:off x="4724400" y="3581400"/>
            <a:ext cx="609600" cy="0"/>
          </a:xfrm>
          <a:prstGeom prst="line">
            <a:avLst/>
          </a:prstGeom>
          <a:noFill/>
          <a:ln w="15875">
            <a:solidFill>
              <a:srgbClr val="009900"/>
            </a:solidFill>
            <a:prstDash val="solid"/>
            <a:round/>
            <a:headEnd type="triangle"/>
            <a:tailEnd type="triangle"/>
          </a:ln>
        </p:spPr>
        <p:txBody>
          <a:bodyPr/>
          <a:lstStyle/>
          <a:p>
            <a:endParaRPr lang="ar-SA"/>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95300" y="533400"/>
            <a:ext cx="8915400" cy="762000"/>
          </a:xfrm>
          <a:noFill/>
          <a:ln>
            <a:noFill/>
          </a:ln>
        </p:spPr>
        <p:txBody>
          <a:bodyPr/>
          <a:lstStyle/>
          <a:p>
            <a:pPr rtl="1" eaLnBrk="1" hangingPunct="1">
              <a:defRPr/>
            </a:pPr>
            <a:r>
              <a:rPr lang="ar-SA" sz="3500" dirty="0" smtClean="0">
                <a:solidFill>
                  <a:srgbClr val="0000FF"/>
                </a:solidFill>
              </a:rPr>
              <a:t>الإنتاج المتوسط ومتوسط التكلفة المتغيرة في المدى القريب</a:t>
            </a:r>
          </a:p>
        </p:txBody>
      </p:sp>
      <p:sp>
        <p:nvSpPr>
          <p:cNvPr id="8195" name="Content Placeholder 2"/>
          <p:cNvSpPr>
            <a:spLocks noGrp="1"/>
          </p:cNvSpPr>
          <p:nvPr>
            <p:ph idx="1"/>
          </p:nvPr>
        </p:nvSpPr>
        <p:spPr>
          <a:xfrm>
            <a:off x="228600" y="1371600"/>
            <a:ext cx="9144000" cy="4343400"/>
          </a:xfrm>
        </p:spPr>
        <p:txBody>
          <a:bodyPr/>
          <a:lstStyle/>
          <a:p>
            <a:pPr rtl="1" eaLnBrk="1" hangingPunct="1"/>
            <a:endParaRPr lang="ar-SA" sz="2400" dirty="0" smtClean="0"/>
          </a:p>
          <a:p>
            <a:pPr rtl="1" eaLnBrk="1" hangingPunct="1"/>
            <a:r>
              <a:rPr lang="ar-SA" sz="2400" dirty="0" smtClean="0"/>
              <a:t>يمكن التعبير عن متوسط التكلفة المتغيرة </a:t>
            </a:r>
            <a:r>
              <a:rPr lang="en-US" sz="2400" dirty="0" smtClean="0"/>
              <a:t>AVC</a:t>
            </a:r>
            <a:r>
              <a:rPr lang="ar-SA" sz="2400" dirty="0" smtClean="0"/>
              <a:t> على النحو التالي: </a:t>
            </a:r>
            <a:endParaRPr lang="en-US" sz="2400" dirty="0" smtClean="0"/>
          </a:p>
          <a:p>
            <a:pPr rtl="1" eaLnBrk="1" hangingPunct="1"/>
            <a:r>
              <a:rPr lang="en-US" sz="2400" dirty="0" smtClean="0"/>
              <a:t> </a:t>
            </a:r>
          </a:p>
          <a:p>
            <a:pPr rtl="1" eaLnBrk="1" hangingPunct="1"/>
            <a:r>
              <a:rPr lang="ar-SA" sz="2400" dirty="0" smtClean="0"/>
              <a:t>                                                                لأن </a:t>
            </a:r>
          </a:p>
          <a:p>
            <a:pPr rtl="1" eaLnBrk="1" hangingPunct="1"/>
            <a:r>
              <a:rPr lang="en-US" sz="2400" dirty="0" smtClean="0"/>
              <a:t>    </a:t>
            </a:r>
            <a:endParaRPr lang="ar-SA" sz="2400" dirty="0" smtClean="0"/>
          </a:p>
          <a:p>
            <a:pPr rtl="1" eaLnBrk="1" hangingPunct="1"/>
            <a:r>
              <a:rPr lang="en-US" sz="2400" dirty="0" smtClean="0"/>
              <a:t>    </a:t>
            </a:r>
            <a:endParaRPr lang="ar-SA" sz="2400" dirty="0" smtClean="0"/>
          </a:p>
          <a:p>
            <a:pPr rtl="1" eaLnBrk="1" hangingPunct="1"/>
            <a:endParaRPr lang="ar-SA" sz="2400" dirty="0" smtClean="0"/>
          </a:p>
          <a:p>
            <a:pPr rtl="1" eaLnBrk="1" hangingPunct="1"/>
            <a:r>
              <a:rPr lang="ar-SA" sz="2400" dirty="0" smtClean="0"/>
              <a:t>كذلك، مع زيادة الإنتاج تزيد التكاليف الكلية بداية بمعدل يتناقص بتناقص التكلفة الحدية حتى تصل إلى نهايتها الصغرى، ثم تستمر التكاليف الكلية في التزايد ولكن بمعدل متزايد مع استمرار تزايد التكلفة الحدية، كما يتبين من الرسم البياني الآتي: </a:t>
            </a:r>
          </a:p>
          <a:p>
            <a:pPr rtl="1" eaLnBrk="1" hangingPunct="1"/>
            <a:endParaRPr lang="ar-SA" sz="2400" dirty="0" smtClean="0"/>
          </a:p>
          <a:p>
            <a:pPr rtl="1" eaLnBrk="1" hangingPunct="1"/>
            <a:endParaRPr lang="ar-SA" sz="2400" dirty="0" smtClean="0"/>
          </a:p>
          <a:p>
            <a:pPr rtl="1" eaLnBrk="1" hangingPunct="1"/>
            <a:endParaRPr lang="ar-SA" sz="2400" dirty="0" smtClean="0"/>
          </a:p>
          <a:p>
            <a:pPr rtl="1" eaLnBrk="1" hangingPunct="1"/>
            <a:endParaRPr lang="ar-SA" sz="2000" dirty="0" smtClean="0"/>
          </a:p>
          <a:p>
            <a:pPr rtl="1" eaLnBrk="1" hangingPunct="1"/>
            <a:endParaRPr lang="ar-BH" sz="2000" dirty="0" smtClean="0"/>
          </a:p>
        </p:txBody>
      </p:sp>
      <p:graphicFrame>
        <p:nvGraphicFramePr>
          <p:cNvPr id="39937" name="Object 1"/>
          <p:cNvGraphicFramePr>
            <a:graphicFrameLocks noChangeAspect="1"/>
          </p:cNvGraphicFramePr>
          <p:nvPr/>
        </p:nvGraphicFramePr>
        <p:xfrm>
          <a:off x="4038600" y="2555875"/>
          <a:ext cx="3746500" cy="796925"/>
        </p:xfrm>
        <a:graphic>
          <a:graphicData uri="http://schemas.openxmlformats.org/presentationml/2006/ole">
            <p:oleObj spid="_x0000_s39937" name="معادلة" r:id="rId3" imgW="1993680" imgH="431640" progId="Equation.3">
              <p:embed/>
            </p:oleObj>
          </a:graphicData>
        </a:graphic>
      </p:graphicFrame>
      <p:graphicFrame>
        <p:nvGraphicFramePr>
          <p:cNvPr id="39938" name="Object 2"/>
          <p:cNvGraphicFramePr>
            <a:graphicFrameLocks noChangeAspect="1"/>
          </p:cNvGraphicFramePr>
          <p:nvPr/>
        </p:nvGraphicFramePr>
        <p:xfrm>
          <a:off x="2184400" y="2625725"/>
          <a:ext cx="1168400" cy="727075"/>
        </p:xfrm>
        <a:graphic>
          <a:graphicData uri="http://schemas.openxmlformats.org/presentationml/2006/ole">
            <p:oleObj spid="_x0000_s39938" name="معادلة" r:id="rId4" imgW="622080" imgH="393480" progId="Equation.3">
              <p:embed/>
            </p:oleObj>
          </a:graphicData>
        </a:graphic>
      </p:graphicFrame>
      <p:graphicFrame>
        <p:nvGraphicFramePr>
          <p:cNvPr id="39939" name="Object 3"/>
          <p:cNvGraphicFramePr>
            <a:graphicFrameLocks noChangeAspect="1"/>
          </p:cNvGraphicFramePr>
          <p:nvPr/>
        </p:nvGraphicFramePr>
        <p:xfrm>
          <a:off x="3127375" y="3470275"/>
          <a:ext cx="3197225" cy="796925"/>
        </p:xfrm>
        <a:graphic>
          <a:graphicData uri="http://schemas.openxmlformats.org/presentationml/2006/ole">
            <p:oleObj spid="_x0000_s39939" name="معادلة" r:id="rId5" imgW="1701720" imgH="431640" progId="Equation.3">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iterate type="lt">
                                    <p:tmPct val="5000"/>
                                  </p:iterate>
                                  <p:childTnLst>
                                    <p:set>
                                      <p:cBhvr>
                                        <p:cTn id="6" dur="1" fill="hold">
                                          <p:stCondLst>
                                            <p:cond delay="0"/>
                                          </p:stCondLst>
                                        </p:cTn>
                                        <p:tgtEl>
                                          <p:spTgt spid="39937"/>
                                        </p:tgtEl>
                                        <p:attrNameLst>
                                          <p:attrName>style.visibility</p:attrName>
                                        </p:attrNameLst>
                                      </p:cBhvr>
                                      <p:to>
                                        <p:strVal val="visible"/>
                                      </p:to>
                                    </p:set>
                                    <p:anim calcmode="lin" valueType="num">
                                      <p:cBhvr>
                                        <p:cTn id="7" dur="1000" fill="hold"/>
                                        <p:tgtEl>
                                          <p:spTgt spid="39937"/>
                                        </p:tgtEl>
                                        <p:attrNameLst>
                                          <p:attrName>ppt_w</p:attrName>
                                        </p:attrNameLst>
                                      </p:cBhvr>
                                      <p:tavLst>
                                        <p:tav tm="0">
                                          <p:val>
                                            <p:fltVal val="0"/>
                                          </p:val>
                                        </p:tav>
                                        <p:tav tm="100000">
                                          <p:val>
                                            <p:strVal val="#ppt_w"/>
                                          </p:val>
                                        </p:tav>
                                      </p:tavLst>
                                    </p:anim>
                                    <p:anim calcmode="lin" valueType="num">
                                      <p:cBhvr>
                                        <p:cTn id="8" dur="1000" fill="hold"/>
                                        <p:tgtEl>
                                          <p:spTgt spid="39937"/>
                                        </p:tgtEl>
                                        <p:attrNameLst>
                                          <p:attrName>ppt_h</p:attrName>
                                        </p:attrNameLst>
                                      </p:cBhvr>
                                      <p:tavLst>
                                        <p:tav tm="0">
                                          <p:val>
                                            <p:fltVal val="0"/>
                                          </p:val>
                                        </p:tav>
                                        <p:tav tm="100000">
                                          <p:val>
                                            <p:strVal val="#ppt_h"/>
                                          </p:val>
                                        </p:tav>
                                      </p:tavLst>
                                    </p:anim>
                                    <p:anim calcmode="lin" valueType="num">
                                      <p:cBhvr>
                                        <p:cTn id="9" dur="1000" fill="hold"/>
                                        <p:tgtEl>
                                          <p:spTgt spid="39937"/>
                                        </p:tgtEl>
                                        <p:attrNameLst>
                                          <p:attrName>style.rotation</p:attrName>
                                        </p:attrNameLst>
                                      </p:cBhvr>
                                      <p:tavLst>
                                        <p:tav tm="0">
                                          <p:val>
                                            <p:fltVal val="90"/>
                                          </p:val>
                                        </p:tav>
                                        <p:tav tm="100000">
                                          <p:val>
                                            <p:fltVal val="0"/>
                                          </p:val>
                                        </p:tav>
                                      </p:tavLst>
                                    </p:anim>
                                    <p:animEffect transition="in" filter="fade">
                                      <p:cBhvr>
                                        <p:cTn id="10" dur="1000"/>
                                        <p:tgtEl>
                                          <p:spTgt spid="39937"/>
                                        </p:tgtEl>
                                      </p:cBhvr>
                                    </p:animEffect>
                                  </p:childTnLst>
                                </p:cTn>
                              </p:par>
                            </p:childTnLst>
                          </p:cTn>
                        </p:par>
                        <p:par>
                          <p:cTn id="11" fill="hold">
                            <p:stCondLst>
                              <p:cond delay="1000"/>
                            </p:stCondLst>
                            <p:childTnLst>
                              <p:par>
                                <p:cTn id="12" presetID="31" presetClass="entr" presetSubtype="0" fill="hold" nodeType="afterEffect">
                                  <p:stCondLst>
                                    <p:cond delay="0"/>
                                  </p:stCondLst>
                                  <p:iterate type="lt">
                                    <p:tmPct val="5000"/>
                                  </p:iterate>
                                  <p:childTnLst>
                                    <p:set>
                                      <p:cBhvr>
                                        <p:cTn id="13" dur="1" fill="hold">
                                          <p:stCondLst>
                                            <p:cond delay="0"/>
                                          </p:stCondLst>
                                        </p:cTn>
                                        <p:tgtEl>
                                          <p:spTgt spid="39938"/>
                                        </p:tgtEl>
                                        <p:attrNameLst>
                                          <p:attrName>style.visibility</p:attrName>
                                        </p:attrNameLst>
                                      </p:cBhvr>
                                      <p:to>
                                        <p:strVal val="visible"/>
                                      </p:to>
                                    </p:set>
                                    <p:anim calcmode="lin" valueType="num">
                                      <p:cBhvr>
                                        <p:cTn id="14" dur="1000" fill="hold"/>
                                        <p:tgtEl>
                                          <p:spTgt spid="39938"/>
                                        </p:tgtEl>
                                        <p:attrNameLst>
                                          <p:attrName>ppt_w</p:attrName>
                                        </p:attrNameLst>
                                      </p:cBhvr>
                                      <p:tavLst>
                                        <p:tav tm="0">
                                          <p:val>
                                            <p:fltVal val="0"/>
                                          </p:val>
                                        </p:tav>
                                        <p:tav tm="100000">
                                          <p:val>
                                            <p:strVal val="#ppt_w"/>
                                          </p:val>
                                        </p:tav>
                                      </p:tavLst>
                                    </p:anim>
                                    <p:anim calcmode="lin" valueType="num">
                                      <p:cBhvr>
                                        <p:cTn id="15" dur="1000" fill="hold"/>
                                        <p:tgtEl>
                                          <p:spTgt spid="39938"/>
                                        </p:tgtEl>
                                        <p:attrNameLst>
                                          <p:attrName>ppt_h</p:attrName>
                                        </p:attrNameLst>
                                      </p:cBhvr>
                                      <p:tavLst>
                                        <p:tav tm="0">
                                          <p:val>
                                            <p:fltVal val="0"/>
                                          </p:val>
                                        </p:tav>
                                        <p:tav tm="100000">
                                          <p:val>
                                            <p:strVal val="#ppt_h"/>
                                          </p:val>
                                        </p:tav>
                                      </p:tavLst>
                                    </p:anim>
                                    <p:anim calcmode="lin" valueType="num">
                                      <p:cBhvr>
                                        <p:cTn id="16" dur="1000" fill="hold"/>
                                        <p:tgtEl>
                                          <p:spTgt spid="39938"/>
                                        </p:tgtEl>
                                        <p:attrNameLst>
                                          <p:attrName>style.rotation</p:attrName>
                                        </p:attrNameLst>
                                      </p:cBhvr>
                                      <p:tavLst>
                                        <p:tav tm="0">
                                          <p:val>
                                            <p:fltVal val="90"/>
                                          </p:val>
                                        </p:tav>
                                        <p:tav tm="100000">
                                          <p:val>
                                            <p:fltVal val="0"/>
                                          </p:val>
                                        </p:tav>
                                      </p:tavLst>
                                    </p:anim>
                                    <p:animEffect transition="in" filter="fade">
                                      <p:cBhvr>
                                        <p:cTn id="17" dur="1000"/>
                                        <p:tgtEl>
                                          <p:spTgt spid="39938"/>
                                        </p:tgtEl>
                                      </p:cBhvr>
                                    </p:animEffect>
                                  </p:childTnLst>
                                </p:cTn>
                              </p:par>
                            </p:childTnLst>
                          </p:cTn>
                        </p:par>
                        <p:par>
                          <p:cTn id="18" fill="hold">
                            <p:stCondLst>
                              <p:cond delay="2000"/>
                            </p:stCondLst>
                            <p:childTnLst>
                              <p:par>
                                <p:cTn id="19" presetID="31" presetClass="entr" presetSubtype="0" fill="hold" nodeType="afterEffect">
                                  <p:stCondLst>
                                    <p:cond delay="0"/>
                                  </p:stCondLst>
                                  <p:iterate type="lt">
                                    <p:tmPct val="5000"/>
                                  </p:iterate>
                                  <p:childTnLst>
                                    <p:set>
                                      <p:cBhvr>
                                        <p:cTn id="20" dur="1" fill="hold">
                                          <p:stCondLst>
                                            <p:cond delay="0"/>
                                          </p:stCondLst>
                                        </p:cTn>
                                        <p:tgtEl>
                                          <p:spTgt spid="39939"/>
                                        </p:tgtEl>
                                        <p:attrNameLst>
                                          <p:attrName>style.visibility</p:attrName>
                                        </p:attrNameLst>
                                      </p:cBhvr>
                                      <p:to>
                                        <p:strVal val="visible"/>
                                      </p:to>
                                    </p:set>
                                    <p:anim calcmode="lin" valueType="num">
                                      <p:cBhvr>
                                        <p:cTn id="21" dur="1000" fill="hold"/>
                                        <p:tgtEl>
                                          <p:spTgt spid="39939"/>
                                        </p:tgtEl>
                                        <p:attrNameLst>
                                          <p:attrName>ppt_w</p:attrName>
                                        </p:attrNameLst>
                                      </p:cBhvr>
                                      <p:tavLst>
                                        <p:tav tm="0">
                                          <p:val>
                                            <p:fltVal val="0"/>
                                          </p:val>
                                        </p:tav>
                                        <p:tav tm="100000">
                                          <p:val>
                                            <p:strVal val="#ppt_w"/>
                                          </p:val>
                                        </p:tav>
                                      </p:tavLst>
                                    </p:anim>
                                    <p:anim calcmode="lin" valueType="num">
                                      <p:cBhvr>
                                        <p:cTn id="22" dur="1000" fill="hold"/>
                                        <p:tgtEl>
                                          <p:spTgt spid="39939"/>
                                        </p:tgtEl>
                                        <p:attrNameLst>
                                          <p:attrName>ppt_h</p:attrName>
                                        </p:attrNameLst>
                                      </p:cBhvr>
                                      <p:tavLst>
                                        <p:tav tm="0">
                                          <p:val>
                                            <p:fltVal val="0"/>
                                          </p:val>
                                        </p:tav>
                                        <p:tav tm="100000">
                                          <p:val>
                                            <p:strVal val="#ppt_h"/>
                                          </p:val>
                                        </p:tav>
                                      </p:tavLst>
                                    </p:anim>
                                    <p:anim calcmode="lin" valueType="num">
                                      <p:cBhvr>
                                        <p:cTn id="23" dur="1000" fill="hold"/>
                                        <p:tgtEl>
                                          <p:spTgt spid="39939"/>
                                        </p:tgtEl>
                                        <p:attrNameLst>
                                          <p:attrName>style.rotation</p:attrName>
                                        </p:attrNameLst>
                                      </p:cBhvr>
                                      <p:tavLst>
                                        <p:tav tm="0">
                                          <p:val>
                                            <p:fltVal val="90"/>
                                          </p:val>
                                        </p:tav>
                                        <p:tav tm="100000">
                                          <p:val>
                                            <p:fltVal val="0"/>
                                          </p:val>
                                        </p:tav>
                                      </p:tavLst>
                                    </p:anim>
                                    <p:animEffect transition="in" filter="fade">
                                      <p:cBhvr>
                                        <p:cTn id="24" dur="1000"/>
                                        <p:tgtEl>
                                          <p:spTgt spid="399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Text Box 3"/>
          <p:cNvSpPr txBox="1">
            <a:spLocks noChangeArrowheads="1"/>
          </p:cNvSpPr>
          <p:nvPr/>
        </p:nvSpPr>
        <p:spPr bwMode="auto">
          <a:xfrm>
            <a:off x="2286000" y="3124200"/>
            <a:ext cx="609601" cy="374650"/>
          </a:xfrm>
          <a:prstGeom prst="rect">
            <a:avLst/>
          </a:prstGeom>
          <a:noFill/>
          <a:ln w="9525">
            <a:noFill/>
            <a:miter lim="800000"/>
            <a:headEnd/>
            <a:tailEnd/>
          </a:ln>
        </p:spPr>
        <p:txBody>
          <a:bodyPr lIns="81382" tIns="40691" rIns="81382" bIns="40691"/>
          <a:lstStyle/>
          <a:p>
            <a:pPr algn="ctr" rtl="1"/>
            <a:r>
              <a:rPr lang="en-US" altLang="zh-CN" sz="2200" dirty="0" smtClean="0">
                <a:latin typeface="Times New Roman" pitchFamily="18" charset="0"/>
                <a:ea typeface="SimSun" pitchFamily="2" charset="-122"/>
              </a:rPr>
              <a:t>FC</a:t>
            </a:r>
            <a:endParaRPr lang="en-US" sz="2200" dirty="0"/>
          </a:p>
        </p:txBody>
      </p:sp>
      <p:sp>
        <p:nvSpPr>
          <p:cNvPr id="16388" name="Text Box 4"/>
          <p:cNvSpPr txBox="1">
            <a:spLocks noChangeArrowheads="1"/>
          </p:cNvSpPr>
          <p:nvPr/>
        </p:nvSpPr>
        <p:spPr bwMode="auto">
          <a:xfrm>
            <a:off x="5135298" y="685800"/>
            <a:ext cx="655902" cy="477837"/>
          </a:xfrm>
          <a:prstGeom prst="rect">
            <a:avLst/>
          </a:prstGeom>
          <a:noFill/>
          <a:ln w="9525">
            <a:noFill/>
            <a:miter lim="800000"/>
            <a:headEnd/>
            <a:tailEnd/>
          </a:ln>
        </p:spPr>
        <p:txBody>
          <a:bodyPr lIns="81382" tIns="40691" rIns="81382" bIns="40691"/>
          <a:lstStyle/>
          <a:p>
            <a:pPr rtl="1"/>
            <a:r>
              <a:rPr lang="en-US" altLang="zh-CN" sz="2200" dirty="0">
                <a:latin typeface="Times New Roman" pitchFamily="18" charset="0"/>
                <a:ea typeface="SimSun" pitchFamily="2" charset="-122"/>
              </a:rPr>
              <a:t>TC</a:t>
            </a:r>
            <a:endParaRPr lang="en-US" sz="2200" dirty="0"/>
          </a:p>
        </p:txBody>
      </p:sp>
      <p:sp>
        <p:nvSpPr>
          <p:cNvPr id="16389" name="Line 5"/>
          <p:cNvSpPr>
            <a:spLocks noChangeShapeType="1"/>
          </p:cNvSpPr>
          <p:nvPr/>
        </p:nvSpPr>
        <p:spPr bwMode="auto">
          <a:xfrm>
            <a:off x="3048000" y="685800"/>
            <a:ext cx="0" cy="4191000"/>
          </a:xfrm>
          <a:prstGeom prst="line">
            <a:avLst/>
          </a:prstGeom>
          <a:noFill/>
          <a:ln w="25400">
            <a:solidFill>
              <a:srgbClr val="000000"/>
            </a:solidFill>
            <a:round/>
            <a:headEnd type="triangle"/>
            <a:tailEnd/>
          </a:ln>
        </p:spPr>
        <p:txBody>
          <a:bodyPr/>
          <a:lstStyle/>
          <a:p>
            <a:endParaRPr lang="ar-SA"/>
          </a:p>
        </p:txBody>
      </p:sp>
      <p:sp>
        <p:nvSpPr>
          <p:cNvPr id="16390" name="Line 6"/>
          <p:cNvSpPr>
            <a:spLocks noChangeShapeType="1"/>
          </p:cNvSpPr>
          <p:nvPr/>
        </p:nvSpPr>
        <p:spPr bwMode="auto">
          <a:xfrm>
            <a:off x="3048000" y="3657600"/>
            <a:ext cx="4997715" cy="0"/>
          </a:xfrm>
          <a:prstGeom prst="line">
            <a:avLst/>
          </a:prstGeom>
          <a:noFill/>
          <a:ln w="25400">
            <a:solidFill>
              <a:srgbClr val="000000"/>
            </a:solidFill>
            <a:round/>
            <a:headEnd/>
            <a:tailEnd type="triangle"/>
          </a:ln>
        </p:spPr>
        <p:txBody>
          <a:bodyPr/>
          <a:lstStyle/>
          <a:p>
            <a:endParaRPr lang="ar-SA"/>
          </a:p>
        </p:txBody>
      </p:sp>
      <p:sp>
        <p:nvSpPr>
          <p:cNvPr id="16391" name="Freeform 7"/>
          <p:cNvSpPr>
            <a:spLocks/>
          </p:cNvSpPr>
          <p:nvPr/>
        </p:nvSpPr>
        <p:spPr bwMode="auto">
          <a:xfrm>
            <a:off x="3048000" y="533400"/>
            <a:ext cx="3469614" cy="3124200"/>
          </a:xfrm>
          <a:custGeom>
            <a:avLst/>
            <a:gdLst/>
            <a:ahLst/>
            <a:cxnLst>
              <a:cxn ang="0">
                <a:pos x="3960" y="0"/>
              </a:cxn>
              <a:cxn ang="0">
                <a:pos x="2880" y="1980"/>
              </a:cxn>
              <a:cxn ang="0">
                <a:pos x="540" y="2880"/>
              </a:cxn>
              <a:cxn ang="0">
                <a:pos x="0" y="3780"/>
              </a:cxn>
            </a:cxnLst>
            <a:rect l="0" t="0" r="r" b="b"/>
            <a:pathLst>
              <a:path w="3960" h="3780">
                <a:moveTo>
                  <a:pt x="3960" y="0"/>
                </a:moveTo>
                <a:cubicBezTo>
                  <a:pt x="3705" y="750"/>
                  <a:pt x="3450" y="1500"/>
                  <a:pt x="2880" y="1980"/>
                </a:cubicBezTo>
                <a:cubicBezTo>
                  <a:pt x="2310" y="2460"/>
                  <a:pt x="1020" y="2580"/>
                  <a:pt x="540" y="2880"/>
                </a:cubicBezTo>
                <a:cubicBezTo>
                  <a:pt x="60" y="3180"/>
                  <a:pt x="30" y="3480"/>
                  <a:pt x="0" y="3780"/>
                </a:cubicBezTo>
              </a:path>
            </a:pathLst>
          </a:custGeom>
          <a:noFill/>
          <a:ln w="25400" cmpd="sng">
            <a:solidFill>
              <a:srgbClr val="000000"/>
            </a:solidFill>
            <a:round/>
            <a:headEnd/>
            <a:tailEnd/>
          </a:ln>
        </p:spPr>
        <p:txBody>
          <a:bodyPr/>
          <a:lstStyle/>
          <a:p>
            <a:endParaRPr lang="ar-SA"/>
          </a:p>
        </p:txBody>
      </p:sp>
      <p:sp>
        <p:nvSpPr>
          <p:cNvPr id="16392" name="Freeform 8"/>
          <p:cNvSpPr>
            <a:spLocks/>
          </p:cNvSpPr>
          <p:nvPr/>
        </p:nvSpPr>
        <p:spPr bwMode="auto">
          <a:xfrm>
            <a:off x="3048000" y="381000"/>
            <a:ext cx="2928805" cy="2705100"/>
          </a:xfrm>
          <a:custGeom>
            <a:avLst/>
            <a:gdLst/>
            <a:ahLst/>
            <a:cxnLst>
              <a:cxn ang="0">
                <a:pos x="3960" y="0"/>
              </a:cxn>
              <a:cxn ang="0">
                <a:pos x="2880" y="1980"/>
              </a:cxn>
              <a:cxn ang="0">
                <a:pos x="540" y="2880"/>
              </a:cxn>
              <a:cxn ang="0">
                <a:pos x="0" y="3780"/>
              </a:cxn>
            </a:cxnLst>
            <a:rect l="0" t="0" r="r" b="b"/>
            <a:pathLst>
              <a:path w="3960" h="3780">
                <a:moveTo>
                  <a:pt x="3960" y="0"/>
                </a:moveTo>
                <a:cubicBezTo>
                  <a:pt x="3705" y="750"/>
                  <a:pt x="3450" y="1500"/>
                  <a:pt x="2880" y="1980"/>
                </a:cubicBezTo>
                <a:cubicBezTo>
                  <a:pt x="2310" y="2460"/>
                  <a:pt x="1020" y="2580"/>
                  <a:pt x="540" y="2880"/>
                </a:cubicBezTo>
                <a:cubicBezTo>
                  <a:pt x="60" y="3180"/>
                  <a:pt x="30" y="3480"/>
                  <a:pt x="0" y="3780"/>
                </a:cubicBezTo>
              </a:path>
            </a:pathLst>
          </a:custGeom>
          <a:noFill/>
          <a:ln w="25400" cmpd="sng">
            <a:solidFill>
              <a:srgbClr val="000000"/>
            </a:solidFill>
            <a:round/>
            <a:headEnd/>
            <a:tailEnd/>
          </a:ln>
        </p:spPr>
        <p:txBody>
          <a:bodyPr/>
          <a:lstStyle/>
          <a:p>
            <a:endParaRPr lang="ar-SA"/>
          </a:p>
        </p:txBody>
      </p:sp>
      <p:sp>
        <p:nvSpPr>
          <p:cNvPr id="16393" name="Line 9"/>
          <p:cNvSpPr>
            <a:spLocks noChangeShapeType="1"/>
          </p:cNvSpPr>
          <p:nvPr/>
        </p:nvSpPr>
        <p:spPr bwMode="auto">
          <a:xfrm>
            <a:off x="3083587" y="3048000"/>
            <a:ext cx="4997715" cy="0"/>
          </a:xfrm>
          <a:prstGeom prst="line">
            <a:avLst/>
          </a:prstGeom>
          <a:noFill/>
          <a:ln w="12700">
            <a:solidFill>
              <a:srgbClr val="000000"/>
            </a:solidFill>
            <a:round/>
            <a:headEnd/>
            <a:tailEnd/>
          </a:ln>
        </p:spPr>
        <p:txBody>
          <a:bodyPr/>
          <a:lstStyle/>
          <a:p>
            <a:endParaRPr lang="ar-SA"/>
          </a:p>
        </p:txBody>
      </p:sp>
      <p:sp>
        <p:nvSpPr>
          <p:cNvPr id="16394" name="Text Box 10"/>
          <p:cNvSpPr txBox="1">
            <a:spLocks noChangeArrowheads="1"/>
          </p:cNvSpPr>
          <p:nvPr/>
        </p:nvSpPr>
        <p:spPr bwMode="auto">
          <a:xfrm>
            <a:off x="2189956" y="609600"/>
            <a:ext cx="629444" cy="838200"/>
          </a:xfrm>
          <a:prstGeom prst="rect">
            <a:avLst/>
          </a:prstGeom>
          <a:noFill/>
          <a:ln w="9525">
            <a:noFill/>
            <a:miter lim="800000"/>
            <a:headEnd/>
            <a:tailEnd/>
          </a:ln>
        </p:spPr>
        <p:txBody>
          <a:bodyPr lIns="81382" tIns="40691" rIns="81382" bIns="40691"/>
          <a:lstStyle/>
          <a:p>
            <a:pPr rtl="1"/>
            <a:r>
              <a:rPr lang="en-US" altLang="zh-CN" sz="2200" dirty="0" smtClean="0">
                <a:latin typeface="Times New Roman" pitchFamily="18" charset="0"/>
                <a:ea typeface="SimSun" pitchFamily="2" charset="-122"/>
              </a:rPr>
              <a:t>TC</a:t>
            </a:r>
            <a:endParaRPr lang="ar-SA" altLang="zh-CN" sz="2200" dirty="0" smtClean="0">
              <a:latin typeface="Times New Roman" pitchFamily="18" charset="0"/>
              <a:ea typeface="SimSun" pitchFamily="2" charset="-122"/>
            </a:endParaRPr>
          </a:p>
          <a:p>
            <a:pPr rtl="1"/>
            <a:r>
              <a:rPr lang="en-US" altLang="zh-CN" sz="2200" dirty="0" smtClean="0">
                <a:latin typeface="Times New Roman" pitchFamily="18" charset="0"/>
                <a:ea typeface="SimSun" pitchFamily="2" charset="-122"/>
              </a:rPr>
              <a:t>VC</a:t>
            </a:r>
            <a:endParaRPr lang="en-US" sz="2200" dirty="0"/>
          </a:p>
        </p:txBody>
      </p:sp>
      <p:sp>
        <p:nvSpPr>
          <p:cNvPr id="16395" name="AutoShape 11"/>
          <p:cNvSpPr>
            <a:spLocks/>
          </p:cNvSpPr>
          <p:nvPr/>
        </p:nvSpPr>
        <p:spPr bwMode="auto">
          <a:xfrm>
            <a:off x="2895600" y="3124200"/>
            <a:ext cx="76200" cy="492125"/>
          </a:xfrm>
          <a:prstGeom prst="leftBrace">
            <a:avLst>
              <a:gd name="adj1" fmla="val 41419"/>
              <a:gd name="adj2" fmla="val 50000"/>
            </a:avLst>
          </a:prstGeom>
          <a:noFill/>
          <a:ln w="25400">
            <a:solidFill>
              <a:srgbClr val="000000"/>
            </a:solidFill>
            <a:round/>
            <a:headEnd/>
            <a:tailEnd/>
          </a:ln>
        </p:spPr>
        <p:txBody>
          <a:bodyPr/>
          <a:lstStyle/>
          <a:p>
            <a:endParaRPr lang="ar-SA"/>
          </a:p>
        </p:txBody>
      </p:sp>
      <p:sp>
        <p:nvSpPr>
          <p:cNvPr id="16398" name="Line 14"/>
          <p:cNvSpPr>
            <a:spLocks noChangeShapeType="1"/>
          </p:cNvSpPr>
          <p:nvPr/>
        </p:nvSpPr>
        <p:spPr bwMode="auto">
          <a:xfrm>
            <a:off x="5257800" y="1752600"/>
            <a:ext cx="0" cy="1828800"/>
          </a:xfrm>
          <a:prstGeom prst="line">
            <a:avLst/>
          </a:prstGeom>
          <a:noFill/>
          <a:ln w="25400">
            <a:solidFill>
              <a:srgbClr val="FF0000"/>
            </a:solidFill>
            <a:prstDash val="dash"/>
            <a:round/>
            <a:headEnd/>
            <a:tailEnd/>
          </a:ln>
        </p:spPr>
        <p:txBody>
          <a:bodyPr/>
          <a:lstStyle/>
          <a:p>
            <a:endParaRPr lang="ar-SA"/>
          </a:p>
        </p:txBody>
      </p:sp>
      <p:sp>
        <p:nvSpPr>
          <p:cNvPr id="16399" name="Text Box 15"/>
          <p:cNvSpPr txBox="1">
            <a:spLocks noChangeArrowheads="1"/>
          </p:cNvSpPr>
          <p:nvPr/>
        </p:nvSpPr>
        <p:spPr bwMode="auto">
          <a:xfrm>
            <a:off x="1600199" y="5096470"/>
            <a:ext cx="6629401" cy="923330"/>
          </a:xfrm>
          <a:prstGeom prst="rect">
            <a:avLst/>
          </a:prstGeom>
          <a:noFill/>
          <a:ln w="38100">
            <a:noFill/>
            <a:miter lim="800000"/>
            <a:headEnd/>
            <a:tailEnd/>
          </a:ln>
          <a:effectLst/>
        </p:spPr>
        <p:txBody>
          <a:bodyPr wrap="square">
            <a:spAutoFit/>
          </a:bodyPr>
          <a:lstStyle/>
          <a:p>
            <a:pPr algn="ctr">
              <a:spcBef>
                <a:spcPct val="50000"/>
              </a:spcBef>
            </a:pPr>
            <a:r>
              <a:rPr lang="ar-SA" dirty="0" smtClean="0"/>
              <a:t>تزيد </a:t>
            </a:r>
            <a:r>
              <a:rPr lang="ar-SA" dirty="0"/>
              <a:t>التكاليف الكلية بمعدل متناقص عندما تكون التكلفة الحدية </a:t>
            </a:r>
            <a:r>
              <a:rPr lang="ar-SA" dirty="0" smtClean="0"/>
              <a:t>متناقصة، </a:t>
            </a:r>
            <a:r>
              <a:rPr lang="ar-SA" dirty="0"/>
              <a:t>ثم تأخذ التكاليف الكلية في التزايد بمعدل متزايد عندما تبدأ التكلفة الحدية في </a:t>
            </a:r>
            <a:r>
              <a:rPr lang="ar-SA" dirty="0" smtClean="0"/>
              <a:t>التزايد أي بعد النقطة </a:t>
            </a:r>
            <a:r>
              <a:rPr lang="en-US" altLang="zh-CN" dirty="0" smtClean="0">
                <a:latin typeface="Times New Roman" pitchFamily="18" charset="0"/>
                <a:ea typeface="SimSun" pitchFamily="2" charset="-122"/>
              </a:rPr>
              <a:t>Q</a:t>
            </a:r>
            <a:r>
              <a:rPr lang="en-US" altLang="zh-CN" baseline="-25000" dirty="0" smtClean="0">
                <a:latin typeface="Times New Roman" pitchFamily="18" charset="0"/>
                <a:ea typeface="SimSun" pitchFamily="2" charset="-122"/>
              </a:rPr>
              <a:t>1</a:t>
            </a:r>
            <a:r>
              <a:rPr lang="ar-SA" dirty="0" smtClean="0"/>
              <a:t>، وبوتيرة أكبر عندما تبدأ التكلفة المتوسطة في التزايد أي بعد النقطة </a:t>
            </a:r>
            <a:r>
              <a:rPr lang="en-US" altLang="zh-CN" dirty="0" smtClean="0">
                <a:latin typeface="Times New Roman" pitchFamily="18" charset="0"/>
                <a:ea typeface="SimSun" pitchFamily="2" charset="-122"/>
              </a:rPr>
              <a:t>Q</a:t>
            </a:r>
            <a:r>
              <a:rPr lang="en-US" altLang="zh-CN" baseline="-25000" dirty="0" smtClean="0">
                <a:latin typeface="Times New Roman" pitchFamily="18" charset="0"/>
                <a:ea typeface="SimSun" pitchFamily="2" charset="-122"/>
              </a:rPr>
              <a:t>2</a:t>
            </a:r>
            <a:r>
              <a:rPr lang="ar-SA" dirty="0" smtClean="0"/>
              <a:t>.</a:t>
            </a:r>
            <a:endParaRPr lang="fr-MA" dirty="0"/>
          </a:p>
        </p:txBody>
      </p:sp>
      <p:sp>
        <p:nvSpPr>
          <p:cNvPr id="16400" name="Text Box 16"/>
          <p:cNvSpPr txBox="1">
            <a:spLocks noChangeArrowheads="1"/>
          </p:cNvSpPr>
          <p:nvPr/>
        </p:nvSpPr>
        <p:spPr bwMode="auto">
          <a:xfrm>
            <a:off x="6248400" y="685800"/>
            <a:ext cx="762000" cy="401638"/>
          </a:xfrm>
          <a:prstGeom prst="rect">
            <a:avLst/>
          </a:prstGeom>
          <a:noFill/>
          <a:ln w="9525">
            <a:noFill/>
            <a:miter lim="800000"/>
            <a:headEnd/>
            <a:tailEnd/>
          </a:ln>
        </p:spPr>
        <p:txBody>
          <a:bodyPr lIns="81382" tIns="40691" rIns="81382" bIns="40691"/>
          <a:lstStyle/>
          <a:p>
            <a:pPr rtl="1"/>
            <a:r>
              <a:rPr lang="en-US" altLang="zh-CN" sz="2200" dirty="0" smtClean="0">
                <a:latin typeface="Times New Roman" pitchFamily="18" charset="0"/>
                <a:ea typeface="SimSun" pitchFamily="2" charset="-122"/>
              </a:rPr>
              <a:t>VC</a:t>
            </a:r>
            <a:endParaRPr lang="en-US" sz="2200" dirty="0"/>
          </a:p>
        </p:txBody>
      </p:sp>
      <p:sp>
        <p:nvSpPr>
          <p:cNvPr id="16401" name="Text Box 17"/>
          <p:cNvSpPr txBox="1">
            <a:spLocks noChangeArrowheads="1"/>
          </p:cNvSpPr>
          <p:nvPr/>
        </p:nvSpPr>
        <p:spPr bwMode="auto">
          <a:xfrm>
            <a:off x="7620000" y="2667000"/>
            <a:ext cx="537502" cy="477838"/>
          </a:xfrm>
          <a:prstGeom prst="rect">
            <a:avLst/>
          </a:prstGeom>
          <a:noFill/>
          <a:ln w="9525">
            <a:noFill/>
            <a:miter lim="800000"/>
            <a:headEnd/>
            <a:tailEnd/>
          </a:ln>
        </p:spPr>
        <p:txBody>
          <a:bodyPr lIns="81382" tIns="40691" rIns="81382" bIns="40691"/>
          <a:lstStyle/>
          <a:p>
            <a:pPr rtl="1"/>
            <a:r>
              <a:rPr lang="en-US" altLang="zh-CN" sz="2200" dirty="0" smtClean="0">
                <a:latin typeface="Times New Roman" pitchFamily="18" charset="0"/>
                <a:ea typeface="SimSun" pitchFamily="2" charset="-122"/>
              </a:rPr>
              <a:t>FC</a:t>
            </a:r>
            <a:endParaRPr lang="en-US" sz="2200" dirty="0"/>
          </a:p>
        </p:txBody>
      </p:sp>
      <p:sp>
        <p:nvSpPr>
          <p:cNvPr id="16402" name="Text Box 18"/>
          <p:cNvSpPr txBox="1">
            <a:spLocks noChangeArrowheads="1"/>
          </p:cNvSpPr>
          <p:nvPr/>
        </p:nvSpPr>
        <p:spPr bwMode="auto">
          <a:xfrm>
            <a:off x="8001000" y="3484563"/>
            <a:ext cx="400579" cy="477837"/>
          </a:xfrm>
          <a:prstGeom prst="rect">
            <a:avLst/>
          </a:prstGeom>
          <a:noFill/>
          <a:ln w="9525">
            <a:noFill/>
            <a:miter lim="800000"/>
            <a:headEnd/>
            <a:tailEnd/>
          </a:ln>
        </p:spPr>
        <p:txBody>
          <a:bodyPr lIns="81382" tIns="40691" rIns="81382" bIns="40691"/>
          <a:lstStyle/>
          <a:p>
            <a:pPr rtl="1"/>
            <a:r>
              <a:rPr lang="en-US" altLang="zh-CN" sz="2200" dirty="0" smtClean="0">
                <a:latin typeface="Times New Roman" pitchFamily="18" charset="0"/>
                <a:ea typeface="SimSun" pitchFamily="2" charset="-122"/>
              </a:rPr>
              <a:t>Q</a:t>
            </a:r>
            <a:endParaRPr lang="en-US" sz="2200" dirty="0"/>
          </a:p>
        </p:txBody>
      </p:sp>
      <p:sp>
        <p:nvSpPr>
          <p:cNvPr id="16409" name="AutoShape 25">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
        <p:nvSpPr>
          <p:cNvPr id="16410" name="AutoShape 26">
            <a:hlinkClick r:id="rId3" action="ppaction://hlinksldjump"/>
          </p:cNvPr>
          <p:cNvSpPr>
            <a:spLocks noChangeArrowheads="1"/>
          </p:cNvSpPr>
          <p:nvPr/>
        </p:nvSpPr>
        <p:spPr bwMode="auto">
          <a:xfrm>
            <a:off x="818621" y="6237288"/>
            <a:ext cx="350838" cy="431800"/>
          </a:xfrm>
          <a:prstGeom prst="curvedRightArrow">
            <a:avLst>
              <a:gd name="adj1" fmla="val 26667"/>
              <a:gd name="adj2" fmla="val 53333"/>
              <a:gd name="adj3" fmla="val 33333"/>
            </a:avLst>
          </a:prstGeom>
          <a:solidFill>
            <a:schemeClr val="accent1"/>
          </a:solidFill>
          <a:ln w="9525">
            <a:solidFill>
              <a:schemeClr val="tx1"/>
            </a:solidFill>
            <a:miter lim="800000"/>
            <a:headEnd/>
            <a:tailEnd/>
          </a:ln>
          <a:effectLst/>
        </p:spPr>
        <p:txBody>
          <a:bodyPr wrap="none" anchor="ctr"/>
          <a:lstStyle/>
          <a:p>
            <a:endParaRPr lang="ar-SA"/>
          </a:p>
        </p:txBody>
      </p:sp>
      <p:sp>
        <p:nvSpPr>
          <p:cNvPr id="27" name="Line 14"/>
          <p:cNvSpPr>
            <a:spLocks noChangeShapeType="1"/>
          </p:cNvSpPr>
          <p:nvPr/>
        </p:nvSpPr>
        <p:spPr bwMode="auto">
          <a:xfrm>
            <a:off x="4572000" y="2057400"/>
            <a:ext cx="0" cy="1524000"/>
          </a:xfrm>
          <a:prstGeom prst="line">
            <a:avLst/>
          </a:prstGeom>
          <a:noFill/>
          <a:ln w="25400">
            <a:solidFill>
              <a:srgbClr val="0000FF"/>
            </a:solidFill>
            <a:prstDash val="dash"/>
            <a:round/>
            <a:headEnd/>
            <a:tailEnd/>
          </a:ln>
        </p:spPr>
        <p:txBody>
          <a:bodyPr/>
          <a:lstStyle/>
          <a:p>
            <a:endParaRPr lang="ar-SA"/>
          </a:p>
        </p:txBody>
      </p:sp>
      <p:sp>
        <p:nvSpPr>
          <p:cNvPr id="28" name="Text Box 25"/>
          <p:cNvSpPr txBox="1">
            <a:spLocks noChangeArrowheads="1"/>
          </p:cNvSpPr>
          <p:nvPr/>
        </p:nvSpPr>
        <p:spPr bwMode="auto">
          <a:xfrm>
            <a:off x="4114800" y="3581400"/>
            <a:ext cx="589492" cy="401637"/>
          </a:xfrm>
          <a:prstGeom prst="rect">
            <a:avLst/>
          </a:prstGeom>
          <a:noFill/>
          <a:ln w="9525">
            <a:noFill/>
            <a:miter lim="800000"/>
            <a:headEnd/>
            <a:tailEnd/>
          </a:ln>
        </p:spPr>
        <p:txBody>
          <a:bodyPr/>
          <a:lstStyle/>
          <a:p>
            <a:pPr algn="ctr" rtl="1"/>
            <a:r>
              <a:rPr lang="en-US" altLang="zh-CN" sz="2200" dirty="0" smtClean="0">
                <a:latin typeface="Times New Roman" pitchFamily="18" charset="0"/>
                <a:ea typeface="SimSun" pitchFamily="2" charset="-122"/>
              </a:rPr>
              <a:t>Q</a:t>
            </a:r>
            <a:r>
              <a:rPr lang="en-US" altLang="zh-CN" sz="2200" baseline="-25000" dirty="0" smtClean="0">
                <a:latin typeface="Times New Roman" pitchFamily="18" charset="0"/>
                <a:ea typeface="SimSun" pitchFamily="2" charset="-122"/>
              </a:rPr>
              <a:t>1</a:t>
            </a:r>
            <a:endParaRPr lang="en-US" sz="2200" baseline="-25000" dirty="0"/>
          </a:p>
        </p:txBody>
      </p:sp>
      <p:sp>
        <p:nvSpPr>
          <p:cNvPr id="29" name="Text Box 25"/>
          <p:cNvSpPr txBox="1">
            <a:spLocks noChangeArrowheads="1"/>
          </p:cNvSpPr>
          <p:nvPr/>
        </p:nvSpPr>
        <p:spPr bwMode="auto">
          <a:xfrm>
            <a:off x="4800600" y="3581400"/>
            <a:ext cx="589492" cy="401637"/>
          </a:xfrm>
          <a:prstGeom prst="rect">
            <a:avLst/>
          </a:prstGeom>
          <a:noFill/>
          <a:ln w="9525">
            <a:noFill/>
            <a:miter lim="800000"/>
            <a:headEnd/>
            <a:tailEnd/>
          </a:ln>
        </p:spPr>
        <p:txBody>
          <a:bodyPr/>
          <a:lstStyle/>
          <a:p>
            <a:pPr algn="ctr" rtl="1"/>
            <a:r>
              <a:rPr lang="en-US" altLang="zh-CN" sz="2200" dirty="0" smtClean="0">
                <a:latin typeface="Times New Roman" pitchFamily="18" charset="0"/>
                <a:ea typeface="SimSun" pitchFamily="2" charset="-122"/>
              </a:rPr>
              <a:t>Q</a:t>
            </a:r>
            <a:r>
              <a:rPr lang="en-US" altLang="zh-CN" sz="2200" baseline="-25000" dirty="0" smtClean="0">
                <a:latin typeface="Times New Roman" pitchFamily="18" charset="0"/>
                <a:ea typeface="SimSun" pitchFamily="2" charset="-122"/>
              </a:rPr>
              <a:t>2</a:t>
            </a:r>
            <a:endParaRPr lang="en-US" sz="2200" baseline="-25000" dirty="0"/>
          </a:p>
        </p:txBody>
      </p:sp>
      <p:sp>
        <p:nvSpPr>
          <p:cNvPr id="30" name="Line 14"/>
          <p:cNvSpPr>
            <a:spLocks noChangeShapeType="1"/>
          </p:cNvSpPr>
          <p:nvPr/>
        </p:nvSpPr>
        <p:spPr bwMode="auto">
          <a:xfrm flipH="1">
            <a:off x="4267200" y="1905000"/>
            <a:ext cx="533400" cy="381000"/>
          </a:xfrm>
          <a:prstGeom prst="line">
            <a:avLst/>
          </a:prstGeom>
          <a:noFill/>
          <a:ln w="15875">
            <a:solidFill>
              <a:srgbClr val="009900"/>
            </a:solidFill>
            <a:prstDash val="solid"/>
            <a:round/>
            <a:headEnd type="triangle"/>
            <a:tailEnd type="triangle"/>
          </a:ln>
        </p:spPr>
        <p:txBody>
          <a:bodyPr/>
          <a:lstStyle/>
          <a:p>
            <a:endParaRPr lang="ar-SA"/>
          </a:p>
        </p:txBody>
      </p:sp>
      <p:sp>
        <p:nvSpPr>
          <p:cNvPr id="32" name="Line 14"/>
          <p:cNvSpPr>
            <a:spLocks noChangeShapeType="1"/>
          </p:cNvSpPr>
          <p:nvPr/>
        </p:nvSpPr>
        <p:spPr bwMode="auto">
          <a:xfrm flipH="1">
            <a:off x="5105400" y="1447800"/>
            <a:ext cx="304800" cy="609600"/>
          </a:xfrm>
          <a:prstGeom prst="line">
            <a:avLst/>
          </a:prstGeom>
          <a:noFill/>
          <a:ln w="15875">
            <a:solidFill>
              <a:srgbClr val="009900"/>
            </a:solidFill>
            <a:prstDash val="solid"/>
            <a:round/>
            <a:headEnd type="triangle"/>
            <a:tailEnd type="triangle"/>
          </a:ln>
        </p:spPr>
        <p:txBody>
          <a:bodyPr/>
          <a:lstStyle/>
          <a:p>
            <a:endParaRPr lang="ar-SA"/>
          </a:p>
        </p:txBody>
      </p:sp>
      <p:sp>
        <p:nvSpPr>
          <p:cNvPr id="24" name="Line 6"/>
          <p:cNvSpPr>
            <a:spLocks noChangeShapeType="1"/>
          </p:cNvSpPr>
          <p:nvPr/>
        </p:nvSpPr>
        <p:spPr bwMode="auto">
          <a:xfrm>
            <a:off x="3048000" y="4876800"/>
            <a:ext cx="4997715" cy="0"/>
          </a:xfrm>
          <a:prstGeom prst="line">
            <a:avLst/>
          </a:prstGeom>
          <a:noFill/>
          <a:ln w="25400">
            <a:solidFill>
              <a:srgbClr val="000000"/>
            </a:solidFill>
            <a:round/>
            <a:headEnd/>
            <a:tailEnd type="triangle"/>
          </a:ln>
        </p:spPr>
        <p:txBody>
          <a:bodyPr/>
          <a:lstStyle/>
          <a:p>
            <a:endParaRPr lang="ar-SA"/>
          </a:p>
        </p:txBody>
      </p:sp>
      <p:sp>
        <p:nvSpPr>
          <p:cNvPr id="31" name="Freeform 13"/>
          <p:cNvSpPr>
            <a:spLocks/>
          </p:cNvSpPr>
          <p:nvPr/>
        </p:nvSpPr>
        <p:spPr bwMode="auto">
          <a:xfrm rot="10800000">
            <a:off x="3352800" y="3733798"/>
            <a:ext cx="2743200" cy="914401"/>
          </a:xfrm>
          <a:custGeom>
            <a:avLst/>
            <a:gdLst/>
            <a:ahLst/>
            <a:cxnLst>
              <a:cxn ang="0">
                <a:pos x="0" y="1140"/>
              </a:cxn>
              <a:cxn ang="0">
                <a:pos x="3240" y="60"/>
              </a:cxn>
              <a:cxn ang="0">
                <a:pos x="6120" y="780"/>
              </a:cxn>
            </a:cxnLst>
            <a:rect l="0" t="0" r="r" b="b"/>
            <a:pathLst>
              <a:path w="6120" h="1140">
                <a:moveTo>
                  <a:pt x="0" y="1140"/>
                </a:moveTo>
                <a:cubicBezTo>
                  <a:pt x="1110" y="630"/>
                  <a:pt x="2220" y="120"/>
                  <a:pt x="3240" y="60"/>
                </a:cubicBezTo>
                <a:cubicBezTo>
                  <a:pt x="4260" y="0"/>
                  <a:pt x="5190" y="390"/>
                  <a:pt x="6120" y="780"/>
                </a:cubicBezTo>
              </a:path>
            </a:pathLst>
          </a:custGeom>
          <a:noFill/>
          <a:ln w="22225" cmpd="sng">
            <a:solidFill>
              <a:srgbClr val="000000"/>
            </a:solidFill>
            <a:round/>
            <a:headEnd/>
            <a:tailEnd/>
          </a:ln>
        </p:spPr>
        <p:txBody>
          <a:bodyPr/>
          <a:lstStyle/>
          <a:p>
            <a:endParaRPr lang="ar-SA"/>
          </a:p>
        </p:txBody>
      </p:sp>
      <p:sp>
        <p:nvSpPr>
          <p:cNvPr id="33" name="Line 14"/>
          <p:cNvSpPr>
            <a:spLocks noChangeShapeType="1"/>
          </p:cNvSpPr>
          <p:nvPr/>
        </p:nvSpPr>
        <p:spPr bwMode="auto">
          <a:xfrm>
            <a:off x="4572000" y="3657600"/>
            <a:ext cx="0" cy="1219200"/>
          </a:xfrm>
          <a:prstGeom prst="line">
            <a:avLst/>
          </a:prstGeom>
          <a:noFill/>
          <a:ln w="25400">
            <a:solidFill>
              <a:srgbClr val="0000FF"/>
            </a:solidFill>
            <a:prstDash val="dash"/>
            <a:round/>
            <a:headEnd/>
            <a:tailEnd/>
          </a:ln>
        </p:spPr>
        <p:txBody>
          <a:bodyPr/>
          <a:lstStyle/>
          <a:p>
            <a:endParaRPr lang="ar-SA"/>
          </a:p>
        </p:txBody>
      </p:sp>
      <p:sp>
        <p:nvSpPr>
          <p:cNvPr id="34" name="Line 14"/>
          <p:cNvSpPr>
            <a:spLocks noChangeShapeType="1"/>
          </p:cNvSpPr>
          <p:nvPr/>
        </p:nvSpPr>
        <p:spPr bwMode="auto">
          <a:xfrm>
            <a:off x="5257800" y="3657600"/>
            <a:ext cx="0" cy="1219200"/>
          </a:xfrm>
          <a:prstGeom prst="line">
            <a:avLst/>
          </a:prstGeom>
          <a:noFill/>
          <a:ln w="25400">
            <a:solidFill>
              <a:srgbClr val="FF0000"/>
            </a:solidFill>
            <a:prstDash val="dash"/>
            <a:round/>
            <a:headEnd/>
            <a:tailEnd/>
          </a:ln>
        </p:spPr>
        <p:txBody>
          <a:bodyPr/>
          <a:lstStyle/>
          <a:p>
            <a:endParaRPr lang="ar-SA"/>
          </a:p>
        </p:txBody>
      </p:sp>
      <p:sp>
        <p:nvSpPr>
          <p:cNvPr id="35" name="Text Box 18"/>
          <p:cNvSpPr txBox="1">
            <a:spLocks noChangeArrowheads="1"/>
          </p:cNvSpPr>
          <p:nvPr/>
        </p:nvSpPr>
        <p:spPr bwMode="auto">
          <a:xfrm>
            <a:off x="8001000" y="4703763"/>
            <a:ext cx="400579" cy="477837"/>
          </a:xfrm>
          <a:prstGeom prst="rect">
            <a:avLst/>
          </a:prstGeom>
          <a:noFill/>
          <a:ln w="9525">
            <a:noFill/>
            <a:miter lim="800000"/>
            <a:headEnd/>
            <a:tailEnd/>
          </a:ln>
        </p:spPr>
        <p:txBody>
          <a:bodyPr lIns="81382" tIns="40691" rIns="81382" bIns="40691"/>
          <a:lstStyle/>
          <a:p>
            <a:pPr rtl="1"/>
            <a:r>
              <a:rPr lang="en-US" altLang="zh-CN" sz="2200" dirty="0" smtClean="0">
                <a:latin typeface="Times New Roman" pitchFamily="18" charset="0"/>
                <a:ea typeface="SimSun" pitchFamily="2" charset="-122"/>
              </a:rPr>
              <a:t>Q</a:t>
            </a:r>
            <a:endParaRPr lang="en-US" sz="2200" dirty="0"/>
          </a:p>
        </p:txBody>
      </p:sp>
      <p:sp>
        <p:nvSpPr>
          <p:cNvPr id="36" name="Text Box 17"/>
          <p:cNvSpPr txBox="1">
            <a:spLocks noChangeArrowheads="1"/>
          </p:cNvSpPr>
          <p:nvPr/>
        </p:nvSpPr>
        <p:spPr bwMode="auto">
          <a:xfrm>
            <a:off x="5791200" y="3886200"/>
            <a:ext cx="609600" cy="477838"/>
          </a:xfrm>
          <a:prstGeom prst="rect">
            <a:avLst/>
          </a:prstGeom>
          <a:noFill/>
          <a:ln w="9525">
            <a:noFill/>
            <a:miter lim="800000"/>
            <a:headEnd/>
            <a:tailEnd/>
          </a:ln>
        </p:spPr>
        <p:txBody>
          <a:bodyPr lIns="81382" tIns="40691" rIns="81382" bIns="40691"/>
          <a:lstStyle/>
          <a:p>
            <a:pPr rtl="1"/>
            <a:r>
              <a:rPr lang="en-US" altLang="zh-CN" sz="2200" dirty="0" smtClean="0">
                <a:latin typeface="Times New Roman" pitchFamily="18" charset="0"/>
                <a:ea typeface="SimSun" pitchFamily="2" charset="-122"/>
              </a:rPr>
              <a:t>MC</a:t>
            </a:r>
            <a:endParaRPr lang="en-US" sz="2200" dirty="0"/>
          </a:p>
        </p:txBody>
      </p:sp>
      <p:sp>
        <p:nvSpPr>
          <p:cNvPr id="37" name="Line 14"/>
          <p:cNvSpPr>
            <a:spLocks noChangeShapeType="1"/>
          </p:cNvSpPr>
          <p:nvPr/>
        </p:nvSpPr>
        <p:spPr bwMode="auto">
          <a:xfrm flipH="1">
            <a:off x="4267200" y="4648200"/>
            <a:ext cx="548640" cy="0"/>
          </a:xfrm>
          <a:prstGeom prst="line">
            <a:avLst/>
          </a:prstGeom>
          <a:noFill/>
          <a:ln w="15875">
            <a:solidFill>
              <a:srgbClr val="009900"/>
            </a:solidFill>
            <a:prstDash val="solid"/>
            <a:round/>
            <a:headEnd type="triangle"/>
            <a:tailEnd type="triangle"/>
          </a:ln>
        </p:spPr>
        <p:txBody>
          <a:bodyPr/>
          <a:lstStyle/>
          <a:p>
            <a:endParaRPr lang="ar-SA"/>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95300" y="609600"/>
            <a:ext cx="8915400" cy="762000"/>
          </a:xfrm>
          <a:noFill/>
          <a:ln>
            <a:noFill/>
          </a:ln>
        </p:spPr>
        <p:txBody>
          <a:bodyPr/>
          <a:lstStyle/>
          <a:p>
            <a:pPr rtl="1" eaLnBrk="1" hangingPunct="1">
              <a:defRPr/>
            </a:pPr>
            <a:r>
              <a:rPr lang="ar-SA" sz="3500" dirty="0" smtClean="0">
                <a:solidFill>
                  <a:srgbClr val="0000FF"/>
                </a:solidFill>
              </a:rPr>
              <a:t>العلاقة بين منحنيات التكلفة المتوسطة والتكلفة الحدية</a:t>
            </a:r>
          </a:p>
        </p:txBody>
      </p:sp>
      <p:sp>
        <p:nvSpPr>
          <p:cNvPr id="7" name="Content Placeholder 6"/>
          <p:cNvSpPr>
            <a:spLocks noGrp="1"/>
          </p:cNvSpPr>
          <p:nvPr>
            <p:ph idx="1"/>
          </p:nvPr>
        </p:nvSpPr>
        <p:spPr>
          <a:xfrm>
            <a:off x="495300" y="1600201"/>
            <a:ext cx="8915400" cy="4114800"/>
          </a:xfrm>
        </p:spPr>
        <p:txBody>
          <a:bodyPr/>
          <a:lstStyle/>
          <a:p>
            <a:pPr rtl="1"/>
            <a:r>
              <a:rPr lang="ar-SA" sz="2400" dirty="0" smtClean="0"/>
              <a:t>تتكون التكاليف الكلية من التكاليف الثابتة والتكاليف المتغيرة، ونلاحظ أن المسافة العمودية بين منحنى التكاليف الكلية والتكاليف المتغيرة في الشكل السابق تقيس التكاليف الثابتة. كما أن الجدول التالي يمنح مثالا للعلاقة بين الإنتاج والتكاليف في المدى القريب.</a:t>
            </a:r>
            <a:endParaRPr lang="en-US" sz="2400" dirty="0" smtClean="0"/>
          </a:p>
          <a:p>
            <a:pPr rtl="1"/>
            <a:endParaRPr lang="ar-SA" sz="2400" dirty="0" smtClean="0"/>
          </a:p>
          <a:p>
            <a:pPr rtl="1"/>
            <a:r>
              <a:rPr lang="ar-BH" sz="2400" dirty="0" smtClean="0"/>
              <a:t>وبقسمة طرفي معادلة التكاليف الكلية على الإنتاج الكلي</a:t>
            </a:r>
            <a:r>
              <a:rPr lang="ar-SA" sz="2400" dirty="0" smtClean="0"/>
              <a:t>،</a:t>
            </a:r>
            <a:r>
              <a:rPr lang="ar-BH" sz="2400" dirty="0" smtClean="0"/>
              <a:t> نحصل على معادلة متوسط التكاليف الكلية </a:t>
            </a:r>
            <a:r>
              <a:rPr lang="en-US" sz="2400" dirty="0" smtClean="0"/>
              <a:t>ATC</a:t>
            </a:r>
            <a:r>
              <a:rPr lang="ar-BH" sz="2400" dirty="0" smtClean="0"/>
              <a:t> على النحو التالي :</a:t>
            </a:r>
            <a:endParaRPr lang="ar-SA" sz="2400" dirty="0" smtClean="0"/>
          </a:p>
          <a:p>
            <a:pPr algn="ctr" rtl="1"/>
            <a:r>
              <a:rPr lang="en-US" sz="2400" dirty="0" smtClean="0">
                <a:solidFill>
                  <a:srgbClr val="000000"/>
                </a:solidFill>
              </a:rPr>
              <a:t>       TC/Q = FC/Q + VC/Q</a:t>
            </a:r>
          </a:p>
          <a:p>
            <a:pPr algn="ctr" rtl="1"/>
            <a:r>
              <a:rPr lang="en-US" sz="2400" dirty="0" smtClean="0">
                <a:solidFill>
                  <a:srgbClr val="000000"/>
                </a:solidFill>
              </a:rPr>
              <a:t> ATC = AFC + AVC</a:t>
            </a:r>
            <a:endParaRPr lang="fr-MA" sz="2400" dirty="0" smtClean="0"/>
          </a:p>
          <a:p>
            <a:pPr rtl="1"/>
            <a:r>
              <a:rPr lang="ar-BH" sz="2400" dirty="0" smtClean="0"/>
              <a:t>ويوضح </a:t>
            </a:r>
            <a:r>
              <a:rPr lang="ar-SA" sz="2400" dirty="0" smtClean="0">
                <a:solidFill>
                  <a:srgbClr val="000000"/>
                </a:solidFill>
              </a:rPr>
              <a:t>الرسم البياني التالي</a:t>
            </a:r>
            <a:r>
              <a:rPr lang="ar-BH" sz="2400" dirty="0" smtClean="0">
                <a:solidFill>
                  <a:srgbClr val="000000"/>
                </a:solidFill>
              </a:rPr>
              <a:t> </a:t>
            </a:r>
            <a:r>
              <a:rPr lang="ar-BH" sz="2400" dirty="0" smtClean="0"/>
              <a:t>منحنيات </a:t>
            </a:r>
            <a:r>
              <a:rPr lang="ar-SA" sz="2400" dirty="0" smtClean="0"/>
              <a:t>التكلفة </a:t>
            </a:r>
            <a:r>
              <a:rPr lang="ar-BH" sz="2400" dirty="0" smtClean="0"/>
              <a:t>المتوسطة، والتكلفة الحدية في المدى القريب عندما تكون بعض عناصر الإنتاج ثابتة وبالتالي بعض التكاليف ثابتة.</a:t>
            </a:r>
            <a:endParaRPr lang="fr-MA" sz="2400" dirty="0" smtClean="0"/>
          </a:p>
          <a:p>
            <a:pPr rtl="1"/>
            <a:endParaRPr lang="ar-SA" sz="2400" dirty="0" smtClean="0"/>
          </a:p>
          <a:p>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482" name="Group 2"/>
          <p:cNvGraphicFramePr>
            <a:graphicFrameLocks noGrp="1"/>
          </p:cNvGraphicFramePr>
          <p:nvPr/>
        </p:nvGraphicFramePr>
        <p:xfrm>
          <a:off x="914400" y="914399"/>
          <a:ext cx="7848600" cy="4648201"/>
        </p:xfrm>
        <a:graphic>
          <a:graphicData uri="http://schemas.openxmlformats.org/drawingml/2006/table">
            <a:tbl>
              <a:tblPr rtl="1"/>
              <a:tblGrid>
                <a:gridCol w="1569720"/>
                <a:gridCol w="1569720"/>
                <a:gridCol w="1569720"/>
                <a:gridCol w="1569720"/>
                <a:gridCol w="1569720"/>
              </a:tblGrid>
              <a:tr h="647320">
                <a:tc gridSpan="5">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0" i="0" u="none" strike="noStrike" cap="none" normalizeH="0" baseline="0" dirty="0" smtClean="0">
                          <a:ln>
                            <a:noFill/>
                          </a:ln>
                          <a:solidFill>
                            <a:srgbClr val="0000FF"/>
                          </a:solidFill>
                          <a:effectLst/>
                          <a:latin typeface="Arial" pitchFamily="34" charset="0"/>
                          <a:cs typeface="Times New Roman" pitchFamily="18" charset="0"/>
                        </a:rPr>
                        <a:t>الإنتاج وتكاليف الإنتاج في المدى القريب</a:t>
                      </a:r>
                      <a:endParaRPr kumimoji="0" lang="en-US" sz="2400" b="0" i="0" u="none" strike="noStrike" cap="none" normalizeH="0" baseline="0" dirty="0" smtClean="0">
                        <a:ln>
                          <a:noFill/>
                        </a:ln>
                        <a:solidFill>
                          <a:srgbClr val="0000FF"/>
                        </a:solidFill>
                        <a:effectLst/>
                        <a:latin typeface="Arial" pitchFamily="34" charset="0"/>
                        <a:cs typeface="Times New Roman" pitchFamily="18" charset="0"/>
                      </a:endParaRPr>
                    </a:p>
                  </a:txBody>
                  <a:tcPr marL="99060" marR="9906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hMerge="1">
                  <a:txBody>
                    <a:bodyPr/>
                    <a:lstStyle/>
                    <a:p>
                      <a:pPr rtl="1"/>
                      <a:endParaRPr lang="ar-SA"/>
                    </a:p>
                  </a:txBody>
                  <a:tcPr/>
                </a:tc>
                <a:tc hMerge="1">
                  <a:txBody>
                    <a:bodyPr/>
                    <a:lstStyle/>
                    <a:p>
                      <a:pPr rtl="1"/>
                      <a:endParaRPr lang="ar-SA"/>
                    </a:p>
                  </a:txBody>
                  <a:tcPr/>
                </a:tc>
                <a:tc hMerge="1">
                  <a:txBody>
                    <a:bodyPr/>
                    <a:lstStyle/>
                    <a:p>
                      <a:pPr rtl="1"/>
                      <a:endParaRPr lang="ar-SA"/>
                    </a:p>
                  </a:txBody>
                  <a:tcPr/>
                </a:tc>
                <a:tc hMerge="1">
                  <a:txBody>
                    <a:bodyPr/>
                    <a:lstStyle/>
                    <a:p>
                      <a:pPr rtl="1"/>
                      <a:endParaRPr lang="ar-SA"/>
                    </a:p>
                  </a:txBody>
                  <a:tcPr/>
                </a:tc>
              </a:tr>
              <a:tr h="568577">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0000FF"/>
                          </a:solidFill>
                          <a:effectLst/>
                          <a:latin typeface="Arial" pitchFamily="34" charset="0"/>
                          <a:cs typeface="Times New Roman" pitchFamily="18" charset="0"/>
                        </a:rPr>
                        <a:t>TC</a:t>
                      </a:r>
                      <a:endParaRPr kumimoji="0" lang="ar-BH" sz="2400" b="0" i="0" u="none" strike="noStrike" cap="none" normalizeH="0" baseline="0" dirty="0" smtClean="0">
                        <a:ln>
                          <a:noFill/>
                        </a:ln>
                        <a:solidFill>
                          <a:srgbClr val="0000FF"/>
                        </a:solidFill>
                        <a:effectLst/>
                        <a:latin typeface="Arial" pitchFamily="34" charset="0"/>
                        <a:cs typeface="Arial" pitchFamily="34" charset="0"/>
                      </a:endParaRPr>
                    </a:p>
                  </a:txBody>
                  <a:tcPr marL="99060" marR="99060" anchor="ctr" horzOverflow="overflow">
                    <a:lnL w="254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000000"/>
                          </a:solidFill>
                          <a:effectLst/>
                          <a:latin typeface="Arial" pitchFamily="34" charset="0"/>
                          <a:cs typeface="Times New Roman" pitchFamily="18" charset="0"/>
                        </a:rPr>
                        <a:t>VC</a:t>
                      </a:r>
                      <a:endParaRPr kumimoji="0" lang="ar-BH" sz="24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000000"/>
                          </a:solidFill>
                          <a:effectLst/>
                          <a:latin typeface="Arial" pitchFamily="34" charset="0"/>
                          <a:cs typeface="Times New Roman" pitchFamily="18" charset="0"/>
                        </a:rPr>
                        <a:t>FC</a:t>
                      </a:r>
                      <a:endParaRPr kumimoji="0" lang="ar-BH" sz="24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000000"/>
                          </a:solidFill>
                          <a:effectLst/>
                          <a:latin typeface="Arial" pitchFamily="34" charset="0"/>
                          <a:cs typeface="Times New Roman" pitchFamily="18" charset="0"/>
                        </a:rPr>
                        <a:t>Q</a:t>
                      </a:r>
                      <a:endParaRPr kumimoji="0" lang="ar-BH" sz="2400" b="0" i="0" u="none" strike="noStrike" cap="none" normalizeH="0" baseline="0" dirty="0" smtClean="0">
                        <a:ln>
                          <a:noFill/>
                        </a:ln>
                        <a:solidFill>
                          <a:srgbClr val="000000"/>
                        </a:solidFill>
                        <a:effectLst/>
                        <a:latin typeface="Arial" pitchFamily="34" charset="0"/>
                        <a:cs typeface="Times New Roman" pitchFamily="18"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000000"/>
                          </a:solidFill>
                          <a:effectLst/>
                          <a:latin typeface="Arial" pitchFamily="34" charset="0"/>
                          <a:cs typeface="Times New Roman" pitchFamily="18" charset="0"/>
                        </a:rPr>
                        <a:t>L</a:t>
                      </a:r>
                      <a:endParaRPr kumimoji="0" lang="ar-BH" sz="24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540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r h="588262">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2400" b="0" i="0" u="none" strike="noStrike" cap="none" normalizeH="0" baseline="0" dirty="0" smtClean="0">
                          <a:ln>
                            <a:noFill/>
                          </a:ln>
                          <a:solidFill>
                            <a:srgbClr val="0000FF"/>
                          </a:solidFill>
                          <a:effectLst/>
                          <a:latin typeface="Arial" pitchFamily="34" charset="0"/>
                          <a:cs typeface="Times New Roman" pitchFamily="18" charset="0"/>
                        </a:rPr>
                        <a:t>25</a:t>
                      </a:r>
                      <a:endParaRPr kumimoji="0" lang="ar-BH" sz="2400" b="0" i="0" u="none" strike="noStrike" cap="none" normalizeH="0" baseline="0" dirty="0" smtClean="0">
                        <a:ln>
                          <a:noFill/>
                        </a:ln>
                        <a:solidFill>
                          <a:srgbClr val="0000FF"/>
                        </a:solidFill>
                        <a:effectLst/>
                        <a:latin typeface="Arial" pitchFamily="34" charset="0"/>
                        <a:cs typeface="Arial" pitchFamily="34" charset="0"/>
                      </a:endParaRPr>
                    </a:p>
                  </a:txBody>
                  <a:tcPr marL="99060" marR="99060" anchor="ctr" horzOverflow="overflow">
                    <a:lnL w="254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2400" b="0" i="0" u="none" strike="noStrike" cap="none" normalizeH="0" baseline="0" dirty="0" smtClean="0">
                          <a:ln>
                            <a:noFill/>
                          </a:ln>
                          <a:solidFill>
                            <a:srgbClr val="000000"/>
                          </a:solidFill>
                          <a:effectLst/>
                          <a:latin typeface="Arial" pitchFamily="34" charset="0"/>
                          <a:cs typeface="Times New Roman" pitchFamily="18" charset="0"/>
                        </a:rPr>
                        <a:t>0</a:t>
                      </a:r>
                      <a:endParaRPr kumimoji="0" lang="ar-BH" sz="24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2400" b="0" i="0" u="none" strike="noStrike" cap="none" normalizeH="0" baseline="0" dirty="0" smtClean="0">
                          <a:ln>
                            <a:noFill/>
                          </a:ln>
                          <a:solidFill>
                            <a:srgbClr val="000000"/>
                          </a:solidFill>
                          <a:effectLst/>
                          <a:latin typeface="Arial" pitchFamily="34" charset="0"/>
                          <a:cs typeface="Times New Roman" pitchFamily="18" charset="0"/>
                        </a:rPr>
                        <a:t>25</a:t>
                      </a:r>
                      <a:endParaRPr kumimoji="0" lang="ar-BH" sz="24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2400" b="0" i="0" u="none" strike="noStrike" cap="none" normalizeH="0" baseline="0" smtClean="0">
                          <a:ln>
                            <a:noFill/>
                          </a:ln>
                          <a:solidFill>
                            <a:srgbClr val="000000"/>
                          </a:solidFill>
                          <a:effectLst/>
                          <a:latin typeface="Arial" pitchFamily="34" charset="0"/>
                          <a:cs typeface="Times New Roman" pitchFamily="18" charset="0"/>
                        </a:rPr>
                        <a:t>0</a:t>
                      </a:r>
                      <a:endParaRPr kumimoji="0" lang="ar-BH" sz="24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2400" b="0" i="0" u="none" strike="noStrike" cap="none" normalizeH="0" baseline="0" dirty="0" smtClean="0">
                          <a:ln>
                            <a:noFill/>
                          </a:ln>
                          <a:solidFill>
                            <a:srgbClr val="000000"/>
                          </a:solidFill>
                          <a:effectLst/>
                          <a:latin typeface="Arial" pitchFamily="34" charset="0"/>
                          <a:cs typeface="Times New Roman" pitchFamily="18" charset="0"/>
                        </a:rPr>
                        <a:t>0</a:t>
                      </a:r>
                      <a:endParaRPr kumimoji="0" lang="ar-BH" sz="24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540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r h="56973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2400" b="0" i="0" u="none" strike="noStrike" cap="none" normalizeH="0" baseline="0" dirty="0" smtClean="0">
                          <a:ln>
                            <a:noFill/>
                          </a:ln>
                          <a:solidFill>
                            <a:srgbClr val="0000FF"/>
                          </a:solidFill>
                          <a:effectLst/>
                          <a:latin typeface="Arial" pitchFamily="34" charset="0"/>
                          <a:cs typeface="Times New Roman" pitchFamily="18" charset="0"/>
                        </a:rPr>
                        <a:t>50</a:t>
                      </a:r>
                      <a:endParaRPr kumimoji="0" lang="ar-BH" sz="2400" b="0" i="0" u="none" strike="noStrike" cap="none" normalizeH="0" baseline="0" dirty="0" smtClean="0">
                        <a:ln>
                          <a:noFill/>
                        </a:ln>
                        <a:solidFill>
                          <a:srgbClr val="0000FF"/>
                        </a:solidFill>
                        <a:effectLst/>
                        <a:latin typeface="Arial" pitchFamily="34" charset="0"/>
                        <a:cs typeface="Arial" pitchFamily="34" charset="0"/>
                      </a:endParaRPr>
                    </a:p>
                  </a:txBody>
                  <a:tcPr marL="99060" marR="99060" anchor="ctr" horzOverflow="overflow">
                    <a:lnL w="254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2400" b="0" i="0" u="none" strike="noStrike" cap="none" normalizeH="0" baseline="0" smtClean="0">
                          <a:ln>
                            <a:noFill/>
                          </a:ln>
                          <a:solidFill>
                            <a:srgbClr val="000000"/>
                          </a:solidFill>
                          <a:effectLst/>
                          <a:latin typeface="Arial" pitchFamily="34" charset="0"/>
                          <a:cs typeface="Times New Roman" pitchFamily="18" charset="0"/>
                        </a:rPr>
                        <a:t>25</a:t>
                      </a:r>
                      <a:endParaRPr kumimoji="0" lang="ar-BH" sz="24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2400" b="0" i="0" u="none" strike="noStrike" cap="none" normalizeH="0" baseline="0" dirty="0" smtClean="0">
                          <a:ln>
                            <a:noFill/>
                          </a:ln>
                          <a:solidFill>
                            <a:srgbClr val="000000"/>
                          </a:solidFill>
                          <a:effectLst/>
                          <a:latin typeface="Arial" pitchFamily="34" charset="0"/>
                          <a:cs typeface="Times New Roman" pitchFamily="18" charset="0"/>
                        </a:rPr>
                        <a:t>25</a:t>
                      </a:r>
                      <a:endParaRPr kumimoji="0" lang="ar-BH" sz="24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2400" b="0" i="0" u="none" strike="noStrike" cap="none" normalizeH="0" baseline="0" dirty="0" smtClean="0">
                          <a:ln>
                            <a:noFill/>
                          </a:ln>
                          <a:solidFill>
                            <a:srgbClr val="000000"/>
                          </a:solidFill>
                          <a:effectLst/>
                          <a:latin typeface="Arial" pitchFamily="34" charset="0"/>
                          <a:cs typeface="Times New Roman" pitchFamily="18" charset="0"/>
                        </a:rPr>
                        <a:t>4</a:t>
                      </a:r>
                      <a:endParaRPr kumimoji="0" lang="ar-BH" sz="24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2400" b="0" i="0" u="none" strike="noStrike" cap="none" normalizeH="0" baseline="0" dirty="0" smtClean="0">
                          <a:ln>
                            <a:noFill/>
                          </a:ln>
                          <a:solidFill>
                            <a:srgbClr val="000000"/>
                          </a:solidFill>
                          <a:effectLst/>
                          <a:latin typeface="Arial" pitchFamily="34" charset="0"/>
                          <a:cs typeface="Times New Roman" pitchFamily="18" charset="0"/>
                        </a:rPr>
                        <a:t>1</a:t>
                      </a:r>
                      <a:endParaRPr kumimoji="0" lang="ar-BH" sz="24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540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r h="568577">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2400" b="0" i="0" u="none" strike="noStrike" cap="none" normalizeH="0" baseline="0" dirty="0" smtClean="0">
                          <a:ln>
                            <a:noFill/>
                          </a:ln>
                          <a:solidFill>
                            <a:srgbClr val="0000FF"/>
                          </a:solidFill>
                          <a:effectLst/>
                          <a:latin typeface="Arial" pitchFamily="34" charset="0"/>
                          <a:cs typeface="Times New Roman" pitchFamily="18" charset="0"/>
                        </a:rPr>
                        <a:t>75</a:t>
                      </a:r>
                      <a:endParaRPr kumimoji="0" lang="ar-BH" sz="2400" b="0" i="0" u="none" strike="noStrike" cap="none" normalizeH="0" baseline="0" dirty="0" smtClean="0">
                        <a:ln>
                          <a:noFill/>
                        </a:ln>
                        <a:solidFill>
                          <a:srgbClr val="0000FF"/>
                        </a:solidFill>
                        <a:effectLst/>
                        <a:latin typeface="Arial" pitchFamily="34" charset="0"/>
                        <a:cs typeface="Arial" pitchFamily="34" charset="0"/>
                      </a:endParaRPr>
                    </a:p>
                  </a:txBody>
                  <a:tcPr marL="99060" marR="99060" anchor="ctr" horzOverflow="overflow">
                    <a:lnL w="254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2400" b="0" i="0" u="none" strike="noStrike" cap="none" normalizeH="0" baseline="0" smtClean="0">
                          <a:ln>
                            <a:noFill/>
                          </a:ln>
                          <a:solidFill>
                            <a:srgbClr val="000000"/>
                          </a:solidFill>
                          <a:effectLst/>
                          <a:latin typeface="Arial" pitchFamily="34" charset="0"/>
                          <a:cs typeface="Times New Roman" pitchFamily="18" charset="0"/>
                        </a:rPr>
                        <a:t>50</a:t>
                      </a:r>
                      <a:endParaRPr kumimoji="0" lang="ar-BH" sz="24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2400" b="0" i="0" u="none" strike="noStrike" cap="none" normalizeH="0" baseline="0" dirty="0" smtClean="0">
                          <a:ln>
                            <a:noFill/>
                          </a:ln>
                          <a:solidFill>
                            <a:srgbClr val="000000"/>
                          </a:solidFill>
                          <a:effectLst/>
                          <a:latin typeface="Arial" pitchFamily="34" charset="0"/>
                          <a:cs typeface="Times New Roman" pitchFamily="18" charset="0"/>
                        </a:rPr>
                        <a:t>25</a:t>
                      </a:r>
                      <a:endParaRPr kumimoji="0" lang="ar-BH" sz="24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2400" b="0" i="0" u="none" strike="noStrike" cap="none" normalizeH="0" baseline="0" dirty="0" smtClean="0">
                          <a:ln>
                            <a:noFill/>
                          </a:ln>
                          <a:solidFill>
                            <a:srgbClr val="000000"/>
                          </a:solidFill>
                          <a:effectLst/>
                          <a:latin typeface="Arial" pitchFamily="34" charset="0"/>
                          <a:cs typeface="Times New Roman" pitchFamily="18" charset="0"/>
                        </a:rPr>
                        <a:t>10</a:t>
                      </a:r>
                      <a:endParaRPr kumimoji="0" lang="ar-BH" sz="24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2400" b="0" i="0" u="none" strike="noStrike" cap="none" normalizeH="0" baseline="0" dirty="0" smtClean="0">
                          <a:ln>
                            <a:noFill/>
                          </a:ln>
                          <a:solidFill>
                            <a:srgbClr val="000000"/>
                          </a:solidFill>
                          <a:effectLst/>
                          <a:latin typeface="Arial" pitchFamily="34" charset="0"/>
                          <a:cs typeface="Times New Roman" pitchFamily="18" charset="0"/>
                        </a:rPr>
                        <a:t>2</a:t>
                      </a:r>
                      <a:endParaRPr kumimoji="0" lang="ar-BH" sz="24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540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r h="568577">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2400" b="0" i="0" u="none" strike="noStrike" cap="none" normalizeH="0" baseline="0" dirty="0" smtClean="0">
                          <a:ln>
                            <a:noFill/>
                          </a:ln>
                          <a:solidFill>
                            <a:srgbClr val="0000FF"/>
                          </a:solidFill>
                          <a:effectLst/>
                          <a:latin typeface="Arial" pitchFamily="34" charset="0"/>
                          <a:cs typeface="Times New Roman" pitchFamily="18" charset="0"/>
                        </a:rPr>
                        <a:t>100</a:t>
                      </a:r>
                      <a:endParaRPr kumimoji="0" lang="ar-BH" sz="2400" b="0" i="0" u="none" strike="noStrike" cap="none" normalizeH="0" baseline="0" dirty="0" smtClean="0">
                        <a:ln>
                          <a:noFill/>
                        </a:ln>
                        <a:solidFill>
                          <a:srgbClr val="0000FF"/>
                        </a:solidFill>
                        <a:effectLst/>
                        <a:latin typeface="Arial" pitchFamily="34" charset="0"/>
                        <a:cs typeface="Arial" pitchFamily="34" charset="0"/>
                      </a:endParaRPr>
                    </a:p>
                  </a:txBody>
                  <a:tcPr marL="99060" marR="99060" anchor="ctr" horzOverflow="overflow">
                    <a:lnL w="254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2400" b="0" i="0" u="none" strike="noStrike" cap="none" normalizeH="0" baseline="0" smtClean="0">
                          <a:ln>
                            <a:noFill/>
                          </a:ln>
                          <a:solidFill>
                            <a:srgbClr val="000000"/>
                          </a:solidFill>
                          <a:effectLst/>
                          <a:latin typeface="Arial" pitchFamily="34" charset="0"/>
                          <a:cs typeface="Times New Roman" pitchFamily="18" charset="0"/>
                        </a:rPr>
                        <a:t>75</a:t>
                      </a:r>
                      <a:endParaRPr kumimoji="0" lang="ar-BH" sz="24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2400" b="0" i="0" u="none" strike="noStrike" cap="none" normalizeH="0" baseline="0" smtClean="0">
                          <a:ln>
                            <a:noFill/>
                          </a:ln>
                          <a:solidFill>
                            <a:srgbClr val="000000"/>
                          </a:solidFill>
                          <a:effectLst/>
                          <a:latin typeface="Arial" pitchFamily="34" charset="0"/>
                          <a:cs typeface="Times New Roman" pitchFamily="18" charset="0"/>
                        </a:rPr>
                        <a:t>25</a:t>
                      </a:r>
                      <a:endParaRPr kumimoji="0" lang="ar-BH" sz="24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2400" b="0" i="0" u="none" strike="noStrike" cap="none" normalizeH="0" baseline="0" dirty="0" smtClean="0">
                          <a:ln>
                            <a:noFill/>
                          </a:ln>
                          <a:solidFill>
                            <a:srgbClr val="000000"/>
                          </a:solidFill>
                          <a:effectLst/>
                          <a:latin typeface="Arial" pitchFamily="34" charset="0"/>
                          <a:cs typeface="Times New Roman" pitchFamily="18" charset="0"/>
                        </a:rPr>
                        <a:t>13</a:t>
                      </a:r>
                      <a:endParaRPr kumimoji="0" lang="ar-BH" sz="24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2400" b="0" i="0" u="none" strike="noStrike" cap="none" normalizeH="0" baseline="0" dirty="0" smtClean="0">
                          <a:ln>
                            <a:noFill/>
                          </a:ln>
                          <a:solidFill>
                            <a:srgbClr val="000000"/>
                          </a:solidFill>
                          <a:effectLst/>
                          <a:latin typeface="Arial" pitchFamily="34" charset="0"/>
                          <a:cs typeface="Times New Roman" pitchFamily="18" charset="0"/>
                        </a:rPr>
                        <a:t>3</a:t>
                      </a:r>
                      <a:endParaRPr kumimoji="0" lang="ar-BH" sz="24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540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r h="568577">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2400" b="0" i="0" u="none" strike="noStrike" cap="none" normalizeH="0" baseline="0" dirty="0" smtClean="0">
                          <a:ln>
                            <a:noFill/>
                          </a:ln>
                          <a:solidFill>
                            <a:srgbClr val="0000FF"/>
                          </a:solidFill>
                          <a:effectLst/>
                          <a:latin typeface="Arial" pitchFamily="34" charset="0"/>
                          <a:cs typeface="Times New Roman" pitchFamily="18" charset="0"/>
                        </a:rPr>
                        <a:t>125</a:t>
                      </a:r>
                      <a:endParaRPr kumimoji="0" lang="ar-BH" sz="2400" b="0" i="0" u="none" strike="noStrike" cap="none" normalizeH="0" baseline="0" dirty="0" smtClean="0">
                        <a:ln>
                          <a:noFill/>
                        </a:ln>
                        <a:solidFill>
                          <a:srgbClr val="0000FF"/>
                        </a:solidFill>
                        <a:effectLst/>
                        <a:latin typeface="Arial" pitchFamily="34" charset="0"/>
                        <a:cs typeface="Arial" pitchFamily="34" charset="0"/>
                      </a:endParaRPr>
                    </a:p>
                  </a:txBody>
                  <a:tcPr marL="99060" marR="99060" anchor="ctr" horzOverflow="overflow">
                    <a:lnL w="254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2400" b="0" i="0" u="none" strike="noStrike" cap="none" normalizeH="0" baseline="0" smtClean="0">
                          <a:ln>
                            <a:noFill/>
                          </a:ln>
                          <a:solidFill>
                            <a:srgbClr val="000000"/>
                          </a:solidFill>
                          <a:effectLst/>
                          <a:latin typeface="Arial" pitchFamily="34" charset="0"/>
                          <a:cs typeface="Times New Roman" pitchFamily="18" charset="0"/>
                        </a:rPr>
                        <a:t>100</a:t>
                      </a:r>
                      <a:endParaRPr kumimoji="0" lang="ar-BH" sz="24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2400" b="0" i="0" u="none" strike="noStrike" cap="none" normalizeH="0" baseline="0" smtClean="0">
                          <a:ln>
                            <a:noFill/>
                          </a:ln>
                          <a:solidFill>
                            <a:srgbClr val="000000"/>
                          </a:solidFill>
                          <a:effectLst/>
                          <a:latin typeface="Arial" pitchFamily="34" charset="0"/>
                          <a:cs typeface="Times New Roman" pitchFamily="18" charset="0"/>
                        </a:rPr>
                        <a:t>25</a:t>
                      </a:r>
                      <a:endParaRPr kumimoji="0" lang="ar-BH" sz="24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2400" b="0" i="0" u="none" strike="noStrike" cap="none" normalizeH="0" baseline="0" dirty="0" smtClean="0">
                          <a:ln>
                            <a:noFill/>
                          </a:ln>
                          <a:solidFill>
                            <a:srgbClr val="000000"/>
                          </a:solidFill>
                          <a:effectLst/>
                          <a:latin typeface="Arial" pitchFamily="34" charset="0"/>
                          <a:cs typeface="Times New Roman" pitchFamily="18" charset="0"/>
                        </a:rPr>
                        <a:t>15</a:t>
                      </a:r>
                      <a:endParaRPr kumimoji="0" lang="ar-BH" sz="24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2400" b="0" i="0" u="none" strike="noStrike" cap="none" normalizeH="0" baseline="0" dirty="0" smtClean="0">
                          <a:ln>
                            <a:noFill/>
                          </a:ln>
                          <a:solidFill>
                            <a:srgbClr val="000000"/>
                          </a:solidFill>
                          <a:effectLst/>
                          <a:latin typeface="Arial" pitchFamily="34" charset="0"/>
                          <a:cs typeface="Times New Roman" pitchFamily="18" charset="0"/>
                        </a:rPr>
                        <a:t>4</a:t>
                      </a:r>
                      <a:endParaRPr kumimoji="0" lang="ar-BH" sz="24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540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r h="568577">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2400" b="0" i="0" u="none" strike="noStrike" cap="none" normalizeH="0" baseline="0" dirty="0" smtClean="0">
                          <a:ln>
                            <a:noFill/>
                          </a:ln>
                          <a:solidFill>
                            <a:srgbClr val="0000FF"/>
                          </a:solidFill>
                          <a:effectLst/>
                          <a:latin typeface="Arial" pitchFamily="34" charset="0"/>
                          <a:cs typeface="Times New Roman" pitchFamily="18" charset="0"/>
                        </a:rPr>
                        <a:t>150</a:t>
                      </a:r>
                      <a:endParaRPr kumimoji="0" lang="ar-BH" sz="2400" b="0" i="0" u="none" strike="noStrike" cap="none" normalizeH="0" baseline="0" dirty="0" smtClean="0">
                        <a:ln>
                          <a:noFill/>
                        </a:ln>
                        <a:solidFill>
                          <a:srgbClr val="0000FF"/>
                        </a:solidFill>
                        <a:effectLst/>
                        <a:latin typeface="Arial" pitchFamily="34" charset="0"/>
                        <a:cs typeface="Arial" pitchFamily="34" charset="0"/>
                      </a:endParaRPr>
                    </a:p>
                  </a:txBody>
                  <a:tcPr marL="99060" marR="99060" anchor="ctr" horzOverflow="overflow">
                    <a:lnL w="254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2400" b="0" i="0" u="none" strike="noStrike" cap="none" normalizeH="0" baseline="0" smtClean="0">
                          <a:ln>
                            <a:noFill/>
                          </a:ln>
                          <a:solidFill>
                            <a:srgbClr val="000000"/>
                          </a:solidFill>
                          <a:effectLst/>
                          <a:latin typeface="Arial" pitchFamily="34" charset="0"/>
                          <a:cs typeface="Times New Roman" pitchFamily="18" charset="0"/>
                        </a:rPr>
                        <a:t>125</a:t>
                      </a:r>
                      <a:endParaRPr kumimoji="0" lang="ar-BH" sz="24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2400" b="0" i="0" u="none" strike="noStrike" cap="none" normalizeH="0" baseline="0" smtClean="0">
                          <a:ln>
                            <a:noFill/>
                          </a:ln>
                          <a:solidFill>
                            <a:srgbClr val="000000"/>
                          </a:solidFill>
                          <a:effectLst/>
                          <a:latin typeface="Arial" pitchFamily="34" charset="0"/>
                          <a:cs typeface="Times New Roman" pitchFamily="18" charset="0"/>
                        </a:rPr>
                        <a:t>25</a:t>
                      </a:r>
                      <a:endParaRPr kumimoji="0" lang="ar-BH" sz="24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2400" b="0" i="0" u="none" strike="noStrike" cap="none" normalizeH="0" baseline="0" dirty="0" smtClean="0">
                          <a:ln>
                            <a:noFill/>
                          </a:ln>
                          <a:solidFill>
                            <a:srgbClr val="000000"/>
                          </a:solidFill>
                          <a:effectLst/>
                          <a:latin typeface="Arial" pitchFamily="34" charset="0"/>
                          <a:cs typeface="Times New Roman" pitchFamily="18" charset="0"/>
                        </a:rPr>
                        <a:t>16</a:t>
                      </a:r>
                      <a:endParaRPr kumimoji="0" lang="ar-BH" sz="24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2400" b="0" i="0" u="none" strike="noStrike" cap="none" normalizeH="0" baseline="0" dirty="0" smtClean="0">
                          <a:ln>
                            <a:noFill/>
                          </a:ln>
                          <a:solidFill>
                            <a:srgbClr val="000000"/>
                          </a:solidFill>
                          <a:effectLst/>
                          <a:latin typeface="Arial" pitchFamily="34" charset="0"/>
                          <a:cs typeface="Times New Roman" pitchFamily="18" charset="0"/>
                        </a:rPr>
                        <a:t>5</a:t>
                      </a:r>
                      <a:endParaRPr kumimoji="0" lang="ar-BH" sz="24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540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solidFill>
                  </a:tcPr>
                </a:tc>
              </a:tr>
            </a:tbl>
          </a:graphicData>
        </a:graphic>
      </p:graphicFrame>
      <p:sp>
        <p:nvSpPr>
          <p:cNvPr id="20534" name="AutoShape 54">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219202" y="1600200"/>
          <a:ext cx="7035801" cy="3049351"/>
        </p:xfrm>
        <a:graphic>
          <a:graphicData uri="http://schemas.openxmlformats.org/drawingml/2006/table">
            <a:tbl>
              <a:tblPr/>
              <a:tblGrid>
                <a:gridCol w="519967"/>
                <a:gridCol w="519967"/>
                <a:gridCol w="519967"/>
                <a:gridCol w="682457"/>
                <a:gridCol w="693288"/>
                <a:gridCol w="660791"/>
                <a:gridCol w="790783"/>
                <a:gridCol w="544340"/>
                <a:gridCol w="544340"/>
                <a:gridCol w="519967"/>
                <a:gridCol w="519967"/>
                <a:gridCol w="519967"/>
              </a:tblGrid>
              <a:tr h="762337">
                <a:tc>
                  <a:txBody>
                    <a:bodyPr/>
                    <a:lstStyle/>
                    <a:p>
                      <a:pPr algn="ctr" rtl="0" fontAlgn="ctr"/>
                      <a:r>
                        <a:rPr lang="en-US" sz="1900" b="0" i="0" u="none" strike="noStrike">
                          <a:solidFill>
                            <a:srgbClr val="0000FF"/>
                          </a:solidFill>
                          <a:latin typeface="Arial"/>
                        </a:rPr>
                        <a:t>AQ</a:t>
                      </a:r>
                    </a:p>
                  </a:txBody>
                  <a:tcPr marL="7632" marR="7632" marT="76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900" b="0" i="0" u="none" strike="noStrike">
                          <a:solidFill>
                            <a:srgbClr val="0000FF"/>
                          </a:solidFill>
                          <a:latin typeface="Arial"/>
                        </a:rPr>
                        <a:t>MQ</a:t>
                      </a:r>
                    </a:p>
                  </a:txBody>
                  <a:tcPr marL="7632" marR="7632" marT="76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900" b="0" i="0" u="none" strike="noStrike">
                          <a:solidFill>
                            <a:srgbClr val="000000"/>
                          </a:solidFill>
                          <a:latin typeface="Arial"/>
                        </a:rPr>
                        <a:t> </a:t>
                      </a:r>
                    </a:p>
                  </a:txBody>
                  <a:tcPr marL="7632" marR="7632" marT="76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rtl="0" fontAlgn="ctr"/>
                      <a:r>
                        <a:rPr lang="en-US" sz="1900" b="0" i="0" u="none" strike="noStrike">
                          <a:solidFill>
                            <a:srgbClr val="0000FF"/>
                          </a:solidFill>
                          <a:latin typeface="Arial"/>
                        </a:rPr>
                        <a:t>MVC</a:t>
                      </a:r>
                    </a:p>
                  </a:txBody>
                  <a:tcPr marL="7632" marR="7632" marT="76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900" b="0" i="0" u="none" strike="noStrike">
                          <a:solidFill>
                            <a:srgbClr val="0000FF"/>
                          </a:solidFill>
                          <a:latin typeface="Arial"/>
                        </a:rPr>
                        <a:t>AFC</a:t>
                      </a:r>
                    </a:p>
                  </a:txBody>
                  <a:tcPr marL="7632" marR="7632" marT="76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900" b="0" i="0" u="none" strike="noStrike">
                          <a:solidFill>
                            <a:srgbClr val="0000FF"/>
                          </a:solidFill>
                          <a:latin typeface="Arial"/>
                        </a:rPr>
                        <a:t>AVC</a:t>
                      </a:r>
                    </a:p>
                  </a:txBody>
                  <a:tcPr marL="7632" marR="7632" marT="76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900" b="0" i="0" u="none" strike="noStrike">
                          <a:solidFill>
                            <a:srgbClr val="0000FF"/>
                          </a:solidFill>
                          <a:latin typeface="Arial"/>
                        </a:rPr>
                        <a:t>ATC</a:t>
                      </a:r>
                    </a:p>
                  </a:txBody>
                  <a:tcPr marL="7632" marR="7632" marT="76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900" b="0" i="0" u="none" strike="noStrike">
                          <a:solidFill>
                            <a:srgbClr val="0000FF"/>
                          </a:solidFill>
                          <a:latin typeface="Arial"/>
                        </a:rPr>
                        <a:t>TC </a:t>
                      </a:r>
                    </a:p>
                  </a:txBody>
                  <a:tcPr marL="7632" marR="7632" marT="76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900" b="0" i="0" u="none" strike="noStrike">
                          <a:solidFill>
                            <a:srgbClr val="000000"/>
                          </a:solidFill>
                          <a:latin typeface="Arial"/>
                        </a:rPr>
                        <a:t>VC </a:t>
                      </a:r>
                    </a:p>
                  </a:txBody>
                  <a:tcPr marL="7632" marR="7632" marT="76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900" b="0" i="0" u="none" strike="noStrike">
                          <a:solidFill>
                            <a:srgbClr val="000000"/>
                          </a:solidFill>
                          <a:latin typeface="Arial"/>
                        </a:rPr>
                        <a:t>FC </a:t>
                      </a:r>
                    </a:p>
                  </a:txBody>
                  <a:tcPr marL="7632" marR="7632" marT="76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900" b="0" i="0" u="none" strike="noStrike">
                          <a:solidFill>
                            <a:srgbClr val="000000"/>
                          </a:solidFill>
                          <a:latin typeface="Arial"/>
                        </a:rPr>
                        <a:t>Q </a:t>
                      </a:r>
                    </a:p>
                  </a:txBody>
                  <a:tcPr marL="7632" marR="7632" marT="76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900" b="0" i="0" u="none" strike="noStrike">
                          <a:solidFill>
                            <a:srgbClr val="000000"/>
                          </a:solidFill>
                          <a:latin typeface="Arial"/>
                        </a:rPr>
                        <a:t>L </a:t>
                      </a:r>
                    </a:p>
                  </a:txBody>
                  <a:tcPr marL="7632" marR="7632" marT="76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81169">
                <a:tc>
                  <a:txBody>
                    <a:bodyPr/>
                    <a:lstStyle/>
                    <a:p>
                      <a:pPr algn="ctr" rtl="0" fontAlgn="ctr"/>
                      <a:r>
                        <a:rPr lang="en-US" sz="1900" b="0" i="0" u="none" strike="noStrike">
                          <a:solidFill>
                            <a:srgbClr val="0000FF"/>
                          </a:solidFill>
                          <a:latin typeface="Arial"/>
                        </a:rPr>
                        <a:t> </a:t>
                      </a:r>
                    </a:p>
                  </a:txBody>
                  <a:tcPr marL="7632" marR="7632" marT="76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900" b="0" i="0" u="none" strike="noStrike">
                          <a:solidFill>
                            <a:srgbClr val="0000FF"/>
                          </a:solidFill>
                          <a:latin typeface="Arial"/>
                        </a:rPr>
                        <a:t> </a:t>
                      </a:r>
                    </a:p>
                  </a:txBody>
                  <a:tcPr marL="7632" marR="7632" marT="76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900" b="0" i="0" u="none" strike="noStrike">
                          <a:solidFill>
                            <a:srgbClr val="000000"/>
                          </a:solidFill>
                          <a:latin typeface="Arial"/>
                        </a:rPr>
                        <a:t> </a:t>
                      </a:r>
                    </a:p>
                  </a:txBody>
                  <a:tcPr marL="7632" marR="7632" marT="76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rtl="0" fontAlgn="ctr"/>
                      <a:r>
                        <a:rPr lang="en-US" sz="1900" b="0" i="0" u="none" strike="noStrike">
                          <a:solidFill>
                            <a:srgbClr val="000000"/>
                          </a:solidFill>
                          <a:latin typeface="Arial"/>
                        </a:rPr>
                        <a:t> </a:t>
                      </a:r>
                    </a:p>
                  </a:txBody>
                  <a:tcPr marL="7632" marR="7632" marT="76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900" b="0" i="0" u="none" strike="noStrike">
                          <a:solidFill>
                            <a:srgbClr val="000000"/>
                          </a:solidFill>
                          <a:latin typeface="Arial"/>
                        </a:rPr>
                        <a:t> </a:t>
                      </a:r>
                    </a:p>
                  </a:txBody>
                  <a:tcPr marL="7632" marR="7632" marT="76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900" b="0" i="0" u="none" strike="noStrike">
                          <a:solidFill>
                            <a:srgbClr val="0000FF"/>
                          </a:solidFill>
                          <a:latin typeface="Arial"/>
                        </a:rPr>
                        <a:t> </a:t>
                      </a:r>
                    </a:p>
                  </a:txBody>
                  <a:tcPr marL="7632" marR="7632" marT="76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900" b="0" i="0" u="none" strike="noStrike">
                          <a:solidFill>
                            <a:srgbClr val="000000"/>
                          </a:solidFill>
                          <a:latin typeface="Arial"/>
                        </a:rPr>
                        <a:t> </a:t>
                      </a:r>
                    </a:p>
                  </a:txBody>
                  <a:tcPr marL="7632" marR="7632" marT="76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900" b="0" i="0" u="none" strike="noStrike">
                          <a:solidFill>
                            <a:srgbClr val="0000FF"/>
                          </a:solidFill>
                          <a:latin typeface="Arial"/>
                        </a:rPr>
                        <a:t>25</a:t>
                      </a:r>
                    </a:p>
                  </a:txBody>
                  <a:tcPr marL="7632" marR="7632" marT="76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900" b="0" i="0" u="none" strike="noStrike">
                          <a:solidFill>
                            <a:srgbClr val="000000"/>
                          </a:solidFill>
                          <a:latin typeface="Arial"/>
                        </a:rPr>
                        <a:t>0</a:t>
                      </a:r>
                    </a:p>
                  </a:txBody>
                  <a:tcPr marL="7632" marR="7632" marT="76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900" b="0" i="0" u="none" strike="noStrike">
                          <a:solidFill>
                            <a:srgbClr val="000000"/>
                          </a:solidFill>
                          <a:latin typeface="Arial"/>
                        </a:rPr>
                        <a:t>25</a:t>
                      </a:r>
                    </a:p>
                  </a:txBody>
                  <a:tcPr marL="7632" marR="7632" marT="76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900" b="0" i="0" u="none" strike="noStrike">
                          <a:solidFill>
                            <a:srgbClr val="000000"/>
                          </a:solidFill>
                          <a:latin typeface="Arial"/>
                        </a:rPr>
                        <a:t>0</a:t>
                      </a:r>
                    </a:p>
                  </a:txBody>
                  <a:tcPr marL="7632" marR="7632" marT="76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900" b="0" i="0" u="none" strike="noStrike">
                          <a:solidFill>
                            <a:srgbClr val="000000"/>
                          </a:solidFill>
                          <a:latin typeface="Arial"/>
                        </a:rPr>
                        <a:t>0</a:t>
                      </a:r>
                    </a:p>
                  </a:txBody>
                  <a:tcPr marL="7632" marR="7632" marT="76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81169">
                <a:tc>
                  <a:txBody>
                    <a:bodyPr/>
                    <a:lstStyle/>
                    <a:p>
                      <a:pPr algn="ctr" rtl="0" fontAlgn="ctr"/>
                      <a:r>
                        <a:rPr lang="en-US" sz="1900" b="0" i="0" u="none" strike="noStrike">
                          <a:solidFill>
                            <a:srgbClr val="0000FF"/>
                          </a:solidFill>
                          <a:latin typeface="Arial"/>
                        </a:rPr>
                        <a:t>4.0</a:t>
                      </a:r>
                    </a:p>
                  </a:txBody>
                  <a:tcPr marL="7632" marR="7632" marT="76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900" b="0" i="0" u="none" strike="noStrike">
                          <a:solidFill>
                            <a:srgbClr val="0000FF"/>
                          </a:solidFill>
                          <a:latin typeface="Arial"/>
                        </a:rPr>
                        <a:t>4.0</a:t>
                      </a:r>
                    </a:p>
                  </a:txBody>
                  <a:tcPr marL="7632" marR="7632" marT="76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900" b="0" i="0" u="none" strike="noStrike">
                          <a:solidFill>
                            <a:srgbClr val="000000"/>
                          </a:solidFill>
                          <a:latin typeface="Arial"/>
                        </a:rPr>
                        <a:t> </a:t>
                      </a:r>
                    </a:p>
                  </a:txBody>
                  <a:tcPr marL="7632" marR="7632" marT="76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rtl="0" fontAlgn="ctr"/>
                      <a:r>
                        <a:rPr lang="en-US" sz="1900" b="0" i="0" u="none" strike="noStrike">
                          <a:solidFill>
                            <a:srgbClr val="0000FF"/>
                          </a:solidFill>
                          <a:latin typeface="Arial"/>
                        </a:rPr>
                        <a:t>6.3</a:t>
                      </a:r>
                    </a:p>
                  </a:txBody>
                  <a:tcPr marL="7632" marR="7632" marT="76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900" b="0" i="0" u="none" strike="noStrike">
                          <a:solidFill>
                            <a:srgbClr val="0000FF"/>
                          </a:solidFill>
                          <a:latin typeface="Arial"/>
                        </a:rPr>
                        <a:t>6.3</a:t>
                      </a:r>
                    </a:p>
                  </a:txBody>
                  <a:tcPr marL="7632" marR="7632" marT="76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900" b="0" i="0" u="none" strike="noStrike">
                          <a:solidFill>
                            <a:srgbClr val="0000FF"/>
                          </a:solidFill>
                          <a:latin typeface="Arial"/>
                        </a:rPr>
                        <a:t>6.3</a:t>
                      </a:r>
                    </a:p>
                  </a:txBody>
                  <a:tcPr marL="7632" marR="7632" marT="76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900" b="0" i="0" u="none" strike="noStrike">
                          <a:solidFill>
                            <a:srgbClr val="0000FF"/>
                          </a:solidFill>
                          <a:latin typeface="Arial"/>
                        </a:rPr>
                        <a:t>12.5</a:t>
                      </a:r>
                    </a:p>
                  </a:txBody>
                  <a:tcPr marL="7632" marR="7632" marT="76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900" b="0" i="0" u="none" strike="noStrike">
                          <a:solidFill>
                            <a:srgbClr val="0000FF"/>
                          </a:solidFill>
                          <a:latin typeface="Arial"/>
                        </a:rPr>
                        <a:t>50</a:t>
                      </a:r>
                    </a:p>
                  </a:txBody>
                  <a:tcPr marL="7632" marR="7632" marT="76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900" b="0" i="0" u="none" strike="noStrike">
                          <a:solidFill>
                            <a:srgbClr val="000000"/>
                          </a:solidFill>
                          <a:latin typeface="Arial"/>
                        </a:rPr>
                        <a:t>25</a:t>
                      </a:r>
                    </a:p>
                  </a:txBody>
                  <a:tcPr marL="7632" marR="7632" marT="76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900" b="0" i="0" u="none" strike="noStrike">
                          <a:solidFill>
                            <a:srgbClr val="000000"/>
                          </a:solidFill>
                          <a:latin typeface="Arial"/>
                        </a:rPr>
                        <a:t>25</a:t>
                      </a:r>
                    </a:p>
                  </a:txBody>
                  <a:tcPr marL="7632" marR="7632" marT="76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900" b="0" i="0" u="none" strike="noStrike">
                          <a:solidFill>
                            <a:srgbClr val="000000"/>
                          </a:solidFill>
                          <a:latin typeface="Arial"/>
                        </a:rPr>
                        <a:t>4</a:t>
                      </a:r>
                    </a:p>
                  </a:txBody>
                  <a:tcPr marL="7632" marR="7632" marT="76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900" b="0" i="0" u="none" strike="noStrike">
                          <a:solidFill>
                            <a:srgbClr val="000000"/>
                          </a:solidFill>
                          <a:latin typeface="Arial"/>
                        </a:rPr>
                        <a:t>1</a:t>
                      </a:r>
                    </a:p>
                  </a:txBody>
                  <a:tcPr marL="7632" marR="7632" marT="76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81169">
                <a:tc>
                  <a:txBody>
                    <a:bodyPr/>
                    <a:lstStyle/>
                    <a:p>
                      <a:pPr algn="ctr" rtl="0" fontAlgn="ctr"/>
                      <a:r>
                        <a:rPr lang="en-US" sz="1900" b="0" i="0" u="none" strike="noStrike">
                          <a:solidFill>
                            <a:srgbClr val="0000FF"/>
                          </a:solidFill>
                          <a:latin typeface="Arial"/>
                        </a:rPr>
                        <a:t>5.0</a:t>
                      </a:r>
                    </a:p>
                  </a:txBody>
                  <a:tcPr marL="7632" marR="7632" marT="76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rtl="0" fontAlgn="ctr"/>
                      <a:r>
                        <a:rPr lang="en-US" sz="1900" b="0" i="0" u="none" strike="noStrike">
                          <a:solidFill>
                            <a:srgbClr val="0000FF"/>
                          </a:solidFill>
                          <a:latin typeface="Arial"/>
                        </a:rPr>
                        <a:t>6.0</a:t>
                      </a:r>
                    </a:p>
                  </a:txBody>
                  <a:tcPr marL="7632" marR="7632" marT="76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rtl="0" fontAlgn="ctr"/>
                      <a:r>
                        <a:rPr lang="en-US" sz="1900" b="0" i="0" u="none" strike="noStrike">
                          <a:solidFill>
                            <a:srgbClr val="000000"/>
                          </a:solidFill>
                          <a:latin typeface="Arial"/>
                        </a:rPr>
                        <a:t> </a:t>
                      </a:r>
                    </a:p>
                  </a:txBody>
                  <a:tcPr marL="7632" marR="7632" marT="76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rtl="0" fontAlgn="ctr"/>
                      <a:r>
                        <a:rPr lang="en-US" sz="1900" b="0" i="0" u="none" strike="noStrike">
                          <a:solidFill>
                            <a:srgbClr val="0000FF"/>
                          </a:solidFill>
                          <a:latin typeface="Arial"/>
                        </a:rPr>
                        <a:t>4.2</a:t>
                      </a:r>
                    </a:p>
                  </a:txBody>
                  <a:tcPr marL="7632" marR="7632" marT="76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1900" b="0" i="0" u="none" strike="noStrike">
                          <a:solidFill>
                            <a:srgbClr val="0000FF"/>
                          </a:solidFill>
                          <a:latin typeface="Arial"/>
                        </a:rPr>
                        <a:t>2.5</a:t>
                      </a:r>
                    </a:p>
                  </a:txBody>
                  <a:tcPr marL="7632" marR="7632" marT="76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900" b="0" i="0" u="none" strike="noStrike">
                          <a:solidFill>
                            <a:srgbClr val="0000FF"/>
                          </a:solidFill>
                          <a:latin typeface="Arial"/>
                        </a:rPr>
                        <a:t>5.0</a:t>
                      </a:r>
                    </a:p>
                  </a:txBody>
                  <a:tcPr marL="7632" marR="7632" marT="76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1900" b="0" i="0" u="none" strike="noStrike">
                          <a:solidFill>
                            <a:srgbClr val="0000FF"/>
                          </a:solidFill>
                          <a:latin typeface="Arial"/>
                        </a:rPr>
                        <a:t>7.5</a:t>
                      </a:r>
                    </a:p>
                  </a:txBody>
                  <a:tcPr marL="7632" marR="7632" marT="76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1900" b="0" i="0" u="none" strike="noStrike">
                          <a:solidFill>
                            <a:srgbClr val="0000FF"/>
                          </a:solidFill>
                          <a:latin typeface="Arial"/>
                        </a:rPr>
                        <a:t>75</a:t>
                      </a:r>
                    </a:p>
                  </a:txBody>
                  <a:tcPr marL="7632" marR="7632" marT="76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900" b="0" i="0" u="none" strike="noStrike">
                          <a:solidFill>
                            <a:srgbClr val="000000"/>
                          </a:solidFill>
                          <a:latin typeface="Arial"/>
                        </a:rPr>
                        <a:t>50</a:t>
                      </a:r>
                    </a:p>
                  </a:txBody>
                  <a:tcPr marL="7632" marR="7632" marT="76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900" b="0" i="0" u="none" strike="noStrike">
                          <a:solidFill>
                            <a:srgbClr val="000000"/>
                          </a:solidFill>
                          <a:latin typeface="Arial"/>
                        </a:rPr>
                        <a:t>25</a:t>
                      </a:r>
                    </a:p>
                  </a:txBody>
                  <a:tcPr marL="7632" marR="7632" marT="76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900" b="0" i="0" u="none" strike="noStrike">
                          <a:solidFill>
                            <a:srgbClr val="000000"/>
                          </a:solidFill>
                          <a:latin typeface="Arial"/>
                        </a:rPr>
                        <a:t>10</a:t>
                      </a:r>
                    </a:p>
                  </a:txBody>
                  <a:tcPr marL="7632" marR="7632" marT="76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900" b="0" i="0" u="none" strike="noStrike">
                          <a:solidFill>
                            <a:srgbClr val="000000"/>
                          </a:solidFill>
                          <a:latin typeface="Arial"/>
                        </a:rPr>
                        <a:t>2</a:t>
                      </a:r>
                    </a:p>
                  </a:txBody>
                  <a:tcPr marL="7632" marR="7632" marT="76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81169">
                <a:tc>
                  <a:txBody>
                    <a:bodyPr/>
                    <a:lstStyle/>
                    <a:p>
                      <a:pPr algn="ctr" rtl="0" fontAlgn="ctr"/>
                      <a:r>
                        <a:rPr lang="en-US" sz="1900" b="0" i="0" u="none" strike="noStrike">
                          <a:solidFill>
                            <a:srgbClr val="0000FF"/>
                          </a:solidFill>
                          <a:latin typeface="Arial"/>
                        </a:rPr>
                        <a:t>4.3</a:t>
                      </a:r>
                    </a:p>
                  </a:txBody>
                  <a:tcPr marL="7632" marR="7632" marT="76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900" b="0" i="0" u="none" strike="noStrike">
                          <a:solidFill>
                            <a:srgbClr val="0000FF"/>
                          </a:solidFill>
                          <a:latin typeface="Arial"/>
                        </a:rPr>
                        <a:t>3.0</a:t>
                      </a:r>
                    </a:p>
                  </a:txBody>
                  <a:tcPr marL="7632" marR="7632" marT="76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900" b="0" i="0" u="none" strike="noStrike">
                          <a:solidFill>
                            <a:srgbClr val="000000"/>
                          </a:solidFill>
                          <a:latin typeface="Arial"/>
                        </a:rPr>
                        <a:t> </a:t>
                      </a:r>
                    </a:p>
                  </a:txBody>
                  <a:tcPr marL="7632" marR="7632" marT="76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rtl="0" fontAlgn="ctr"/>
                      <a:r>
                        <a:rPr lang="en-US" sz="1900" b="0" i="0" u="none" strike="noStrike">
                          <a:solidFill>
                            <a:srgbClr val="0000FF"/>
                          </a:solidFill>
                          <a:latin typeface="Arial"/>
                        </a:rPr>
                        <a:t>8.3</a:t>
                      </a:r>
                    </a:p>
                  </a:txBody>
                  <a:tcPr marL="7632" marR="7632" marT="76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900" b="0" i="0" u="none" strike="noStrike">
                          <a:solidFill>
                            <a:srgbClr val="0000FF"/>
                          </a:solidFill>
                          <a:latin typeface="Arial"/>
                        </a:rPr>
                        <a:t>1.9</a:t>
                      </a:r>
                    </a:p>
                  </a:txBody>
                  <a:tcPr marL="7632" marR="7632" marT="76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900" b="0" i="0" u="none" strike="noStrike">
                          <a:solidFill>
                            <a:srgbClr val="0000FF"/>
                          </a:solidFill>
                          <a:latin typeface="Arial"/>
                        </a:rPr>
                        <a:t>5.8</a:t>
                      </a:r>
                    </a:p>
                  </a:txBody>
                  <a:tcPr marL="7632" marR="7632" marT="76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900" b="0" i="0" u="none" strike="noStrike">
                          <a:solidFill>
                            <a:srgbClr val="0000FF"/>
                          </a:solidFill>
                          <a:latin typeface="Arial"/>
                        </a:rPr>
                        <a:t>7.7</a:t>
                      </a:r>
                    </a:p>
                  </a:txBody>
                  <a:tcPr marL="7632" marR="7632" marT="76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900" b="0" i="0" u="none" strike="noStrike">
                          <a:solidFill>
                            <a:srgbClr val="0000FF"/>
                          </a:solidFill>
                          <a:latin typeface="Arial"/>
                        </a:rPr>
                        <a:t>100</a:t>
                      </a:r>
                    </a:p>
                  </a:txBody>
                  <a:tcPr marL="7632" marR="7632" marT="76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900" b="0" i="0" u="none" strike="noStrike">
                          <a:solidFill>
                            <a:srgbClr val="000000"/>
                          </a:solidFill>
                          <a:latin typeface="Arial"/>
                        </a:rPr>
                        <a:t>75</a:t>
                      </a:r>
                    </a:p>
                  </a:txBody>
                  <a:tcPr marL="7632" marR="7632" marT="76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900" b="0" i="0" u="none" strike="noStrike">
                          <a:solidFill>
                            <a:srgbClr val="000000"/>
                          </a:solidFill>
                          <a:latin typeface="Arial"/>
                        </a:rPr>
                        <a:t>25</a:t>
                      </a:r>
                    </a:p>
                  </a:txBody>
                  <a:tcPr marL="7632" marR="7632" marT="76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900" b="0" i="0" u="none" strike="noStrike">
                          <a:solidFill>
                            <a:srgbClr val="000000"/>
                          </a:solidFill>
                          <a:latin typeface="Arial"/>
                        </a:rPr>
                        <a:t>13</a:t>
                      </a:r>
                    </a:p>
                  </a:txBody>
                  <a:tcPr marL="7632" marR="7632" marT="76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900" b="0" i="0" u="none" strike="noStrike">
                          <a:solidFill>
                            <a:srgbClr val="000000"/>
                          </a:solidFill>
                          <a:latin typeface="Arial"/>
                        </a:rPr>
                        <a:t>3</a:t>
                      </a:r>
                    </a:p>
                  </a:txBody>
                  <a:tcPr marL="7632" marR="7632" marT="76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81169">
                <a:tc>
                  <a:txBody>
                    <a:bodyPr/>
                    <a:lstStyle/>
                    <a:p>
                      <a:pPr algn="ctr" rtl="0" fontAlgn="ctr"/>
                      <a:r>
                        <a:rPr lang="en-US" sz="1900" b="0" i="0" u="none" strike="noStrike">
                          <a:solidFill>
                            <a:srgbClr val="0000FF"/>
                          </a:solidFill>
                          <a:latin typeface="Arial"/>
                        </a:rPr>
                        <a:t>3.8</a:t>
                      </a:r>
                    </a:p>
                  </a:txBody>
                  <a:tcPr marL="7632" marR="7632" marT="76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900" b="0" i="0" u="none" strike="noStrike">
                          <a:solidFill>
                            <a:srgbClr val="0000FF"/>
                          </a:solidFill>
                          <a:latin typeface="Arial"/>
                        </a:rPr>
                        <a:t>2.0</a:t>
                      </a:r>
                    </a:p>
                  </a:txBody>
                  <a:tcPr marL="7632" marR="7632" marT="76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900" b="0" i="0" u="none" strike="noStrike">
                          <a:solidFill>
                            <a:srgbClr val="000000"/>
                          </a:solidFill>
                          <a:latin typeface="Arial"/>
                        </a:rPr>
                        <a:t> </a:t>
                      </a:r>
                    </a:p>
                  </a:txBody>
                  <a:tcPr marL="7632" marR="7632" marT="76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rtl="0" fontAlgn="ctr"/>
                      <a:r>
                        <a:rPr lang="en-US" sz="1900" b="0" i="0" u="none" strike="noStrike">
                          <a:solidFill>
                            <a:srgbClr val="0000FF"/>
                          </a:solidFill>
                          <a:latin typeface="Arial"/>
                        </a:rPr>
                        <a:t>12.5</a:t>
                      </a:r>
                    </a:p>
                  </a:txBody>
                  <a:tcPr marL="7632" marR="7632" marT="76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900" b="0" i="0" u="none" strike="noStrike">
                          <a:solidFill>
                            <a:srgbClr val="0000FF"/>
                          </a:solidFill>
                          <a:latin typeface="Arial"/>
                        </a:rPr>
                        <a:t>1.7</a:t>
                      </a:r>
                    </a:p>
                  </a:txBody>
                  <a:tcPr marL="7632" marR="7632" marT="76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900" b="0" i="0" u="none" strike="noStrike">
                          <a:solidFill>
                            <a:srgbClr val="0000FF"/>
                          </a:solidFill>
                          <a:latin typeface="Arial"/>
                        </a:rPr>
                        <a:t>6.7</a:t>
                      </a:r>
                    </a:p>
                  </a:txBody>
                  <a:tcPr marL="7632" marR="7632" marT="76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900" b="0" i="0" u="none" strike="noStrike">
                          <a:solidFill>
                            <a:srgbClr val="0000FF"/>
                          </a:solidFill>
                          <a:latin typeface="Arial"/>
                        </a:rPr>
                        <a:t>8.3</a:t>
                      </a:r>
                    </a:p>
                  </a:txBody>
                  <a:tcPr marL="7632" marR="7632" marT="76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900" b="0" i="0" u="none" strike="noStrike">
                          <a:solidFill>
                            <a:srgbClr val="0000FF"/>
                          </a:solidFill>
                          <a:latin typeface="Arial"/>
                        </a:rPr>
                        <a:t>125</a:t>
                      </a:r>
                    </a:p>
                  </a:txBody>
                  <a:tcPr marL="7632" marR="7632" marT="76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900" b="0" i="0" u="none" strike="noStrike">
                          <a:solidFill>
                            <a:srgbClr val="000000"/>
                          </a:solidFill>
                          <a:latin typeface="Arial"/>
                        </a:rPr>
                        <a:t>100</a:t>
                      </a:r>
                    </a:p>
                  </a:txBody>
                  <a:tcPr marL="7632" marR="7632" marT="76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900" b="0" i="0" u="none" strike="noStrike">
                          <a:solidFill>
                            <a:srgbClr val="000000"/>
                          </a:solidFill>
                          <a:latin typeface="Arial"/>
                        </a:rPr>
                        <a:t>25</a:t>
                      </a:r>
                    </a:p>
                  </a:txBody>
                  <a:tcPr marL="7632" marR="7632" marT="76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900" b="0" i="0" u="none" strike="noStrike">
                          <a:solidFill>
                            <a:srgbClr val="000000"/>
                          </a:solidFill>
                          <a:latin typeface="Arial"/>
                        </a:rPr>
                        <a:t>15</a:t>
                      </a:r>
                    </a:p>
                  </a:txBody>
                  <a:tcPr marL="7632" marR="7632" marT="76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900" b="0" i="0" u="none" strike="noStrike">
                          <a:solidFill>
                            <a:srgbClr val="000000"/>
                          </a:solidFill>
                          <a:latin typeface="Arial"/>
                        </a:rPr>
                        <a:t>4</a:t>
                      </a:r>
                    </a:p>
                  </a:txBody>
                  <a:tcPr marL="7632" marR="7632" marT="76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81169">
                <a:tc>
                  <a:txBody>
                    <a:bodyPr/>
                    <a:lstStyle/>
                    <a:p>
                      <a:pPr algn="ctr" rtl="0" fontAlgn="ctr"/>
                      <a:r>
                        <a:rPr lang="en-US" sz="1900" b="0" i="0" u="none" strike="noStrike">
                          <a:solidFill>
                            <a:srgbClr val="0000FF"/>
                          </a:solidFill>
                          <a:latin typeface="Arial"/>
                        </a:rPr>
                        <a:t>3.2</a:t>
                      </a:r>
                    </a:p>
                  </a:txBody>
                  <a:tcPr marL="7632" marR="7632" marT="76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900" b="0" i="0" u="none" strike="noStrike">
                          <a:solidFill>
                            <a:srgbClr val="0000FF"/>
                          </a:solidFill>
                          <a:latin typeface="Arial"/>
                        </a:rPr>
                        <a:t>1.0</a:t>
                      </a:r>
                    </a:p>
                  </a:txBody>
                  <a:tcPr marL="7632" marR="7632" marT="76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900" b="0" i="0" u="none" strike="noStrike">
                          <a:solidFill>
                            <a:srgbClr val="000000"/>
                          </a:solidFill>
                          <a:latin typeface="Arial"/>
                        </a:rPr>
                        <a:t> </a:t>
                      </a:r>
                    </a:p>
                  </a:txBody>
                  <a:tcPr marL="7632" marR="7632" marT="76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rtl="0" fontAlgn="ctr"/>
                      <a:r>
                        <a:rPr lang="en-US" sz="1900" b="0" i="0" u="none" strike="noStrike">
                          <a:solidFill>
                            <a:srgbClr val="0000FF"/>
                          </a:solidFill>
                          <a:latin typeface="Arial"/>
                        </a:rPr>
                        <a:t>25.0</a:t>
                      </a:r>
                    </a:p>
                  </a:txBody>
                  <a:tcPr marL="7632" marR="7632" marT="76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900" b="0" i="0" u="none" strike="noStrike">
                          <a:solidFill>
                            <a:srgbClr val="0000FF"/>
                          </a:solidFill>
                          <a:latin typeface="Arial"/>
                        </a:rPr>
                        <a:t>1.6</a:t>
                      </a:r>
                    </a:p>
                  </a:txBody>
                  <a:tcPr marL="7632" marR="7632" marT="76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900" b="0" i="0" u="none" strike="noStrike">
                          <a:solidFill>
                            <a:srgbClr val="0000FF"/>
                          </a:solidFill>
                          <a:latin typeface="Arial"/>
                        </a:rPr>
                        <a:t>7.8</a:t>
                      </a:r>
                    </a:p>
                  </a:txBody>
                  <a:tcPr marL="7632" marR="7632" marT="76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900" b="0" i="0" u="none" strike="noStrike">
                          <a:solidFill>
                            <a:srgbClr val="0000FF"/>
                          </a:solidFill>
                          <a:latin typeface="Arial"/>
                        </a:rPr>
                        <a:t>9.4</a:t>
                      </a:r>
                    </a:p>
                  </a:txBody>
                  <a:tcPr marL="7632" marR="7632" marT="76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900" b="0" i="0" u="none" strike="noStrike">
                          <a:solidFill>
                            <a:srgbClr val="0000FF"/>
                          </a:solidFill>
                          <a:latin typeface="Arial"/>
                        </a:rPr>
                        <a:t>150</a:t>
                      </a:r>
                    </a:p>
                  </a:txBody>
                  <a:tcPr marL="7632" marR="7632" marT="76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900" b="0" i="0" u="none" strike="noStrike">
                          <a:solidFill>
                            <a:srgbClr val="000000"/>
                          </a:solidFill>
                          <a:latin typeface="Arial"/>
                        </a:rPr>
                        <a:t>125</a:t>
                      </a:r>
                    </a:p>
                  </a:txBody>
                  <a:tcPr marL="7632" marR="7632" marT="76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900" b="0" i="0" u="none" strike="noStrike">
                          <a:solidFill>
                            <a:srgbClr val="000000"/>
                          </a:solidFill>
                          <a:latin typeface="Arial"/>
                        </a:rPr>
                        <a:t>25</a:t>
                      </a:r>
                    </a:p>
                  </a:txBody>
                  <a:tcPr marL="7632" marR="7632" marT="76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900" b="0" i="0" u="none" strike="noStrike">
                          <a:solidFill>
                            <a:srgbClr val="000000"/>
                          </a:solidFill>
                          <a:latin typeface="Arial"/>
                        </a:rPr>
                        <a:t>16</a:t>
                      </a:r>
                    </a:p>
                  </a:txBody>
                  <a:tcPr marL="7632" marR="7632" marT="76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900" b="0" i="0" u="none" strike="noStrike" dirty="0">
                          <a:solidFill>
                            <a:srgbClr val="000000"/>
                          </a:solidFill>
                          <a:latin typeface="Arial"/>
                        </a:rPr>
                        <a:t>5</a:t>
                      </a:r>
                    </a:p>
                  </a:txBody>
                  <a:tcPr marL="7632" marR="7632" marT="76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Text Box 3"/>
          <p:cNvSpPr txBox="1">
            <a:spLocks noChangeArrowheads="1"/>
          </p:cNvSpPr>
          <p:nvPr/>
        </p:nvSpPr>
        <p:spPr bwMode="auto">
          <a:xfrm>
            <a:off x="990600" y="685800"/>
            <a:ext cx="933847" cy="1155700"/>
          </a:xfrm>
          <a:prstGeom prst="rect">
            <a:avLst/>
          </a:prstGeom>
          <a:noFill/>
          <a:ln w="9525">
            <a:noFill/>
            <a:miter lim="800000"/>
            <a:headEnd/>
            <a:tailEnd/>
          </a:ln>
        </p:spPr>
        <p:txBody>
          <a:bodyPr/>
          <a:lstStyle/>
          <a:p>
            <a:pPr algn="ctr" rtl="1"/>
            <a:r>
              <a:rPr lang="en-US" altLang="zh-CN" sz="2200" dirty="0">
                <a:latin typeface="Times New Roman" pitchFamily="18" charset="0"/>
                <a:ea typeface="SimSun" pitchFamily="2" charset="-122"/>
              </a:rPr>
              <a:t>ATC</a:t>
            </a:r>
          </a:p>
          <a:p>
            <a:pPr algn="ctr" rtl="1"/>
            <a:r>
              <a:rPr lang="en-US" altLang="zh-CN" sz="2200" dirty="0">
                <a:latin typeface="Times New Roman" pitchFamily="18" charset="0"/>
                <a:ea typeface="SimSun" pitchFamily="2" charset="-122"/>
              </a:rPr>
              <a:t>AVC</a:t>
            </a:r>
          </a:p>
          <a:p>
            <a:pPr algn="ctr" rtl="1"/>
            <a:r>
              <a:rPr lang="en-US" altLang="zh-CN" sz="2200" dirty="0">
                <a:latin typeface="Times New Roman" pitchFamily="18" charset="0"/>
                <a:ea typeface="SimSun" pitchFamily="2" charset="-122"/>
              </a:rPr>
              <a:t>AFC</a:t>
            </a:r>
            <a:endParaRPr lang="en-US" sz="2200" dirty="0"/>
          </a:p>
        </p:txBody>
      </p:sp>
      <p:sp>
        <p:nvSpPr>
          <p:cNvPr id="22532" name="Text Box 4"/>
          <p:cNvSpPr txBox="1">
            <a:spLocks noChangeArrowheads="1"/>
          </p:cNvSpPr>
          <p:nvPr/>
        </p:nvSpPr>
        <p:spPr bwMode="auto">
          <a:xfrm>
            <a:off x="7086600" y="3886200"/>
            <a:ext cx="838200" cy="461962"/>
          </a:xfrm>
          <a:prstGeom prst="rect">
            <a:avLst/>
          </a:prstGeom>
          <a:noFill/>
          <a:ln w="9525">
            <a:noFill/>
            <a:miter lim="800000"/>
            <a:headEnd/>
            <a:tailEnd/>
          </a:ln>
        </p:spPr>
        <p:txBody>
          <a:bodyPr/>
          <a:lstStyle/>
          <a:p>
            <a:pPr algn="r" rtl="1"/>
            <a:r>
              <a:rPr lang="en-US" altLang="zh-CN" sz="1200" b="1" dirty="0">
                <a:latin typeface="Times New Roman" pitchFamily="18" charset="0"/>
                <a:ea typeface="SimSun" pitchFamily="2" charset="-122"/>
              </a:rPr>
              <a:t>  </a:t>
            </a:r>
            <a:r>
              <a:rPr lang="en-US" altLang="zh-CN" sz="2200" dirty="0">
                <a:latin typeface="Times New Roman" pitchFamily="18" charset="0"/>
                <a:ea typeface="SimSun" pitchFamily="2" charset="-122"/>
              </a:rPr>
              <a:t>AFC                                </a:t>
            </a:r>
            <a:endParaRPr lang="en-US" sz="2200" dirty="0"/>
          </a:p>
        </p:txBody>
      </p:sp>
      <p:sp>
        <p:nvSpPr>
          <p:cNvPr id="22533" name="Text Box 5"/>
          <p:cNvSpPr txBox="1">
            <a:spLocks noChangeArrowheads="1"/>
          </p:cNvSpPr>
          <p:nvPr/>
        </p:nvSpPr>
        <p:spPr bwMode="auto">
          <a:xfrm>
            <a:off x="6858000" y="2565401"/>
            <a:ext cx="857646" cy="406399"/>
          </a:xfrm>
          <a:prstGeom prst="rect">
            <a:avLst/>
          </a:prstGeom>
          <a:noFill/>
          <a:ln w="9525">
            <a:noFill/>
            <a:miter lim="800000"/>
            <a:headEnd/>
            <a:tailEnd/>
          </a:ln>
        </p:spPr>
        <p:txBody>
          <a:bodyPr/>
          <a:lstStyle/>
          <a:p>
            <a:pPr algn="r" rtl="1"/>
            <a:r>
              <a:rPr lang="en-US" altLang="zh-CN" sz="1200" dirty="0">
                <a:latin typeface="Times New Roman" pitchFamily="18" charset="0"/>
                <a:ea typeface="SimSun" pitchFamily="2" charset="-122"/>
              </a:rPr>
              <a:t>  </a:t>
            </a:r>
            <a:r>
              <a:rPr lang="en-US" altLang="zh-CN" sz="2200" dirty="0">
                <a:latin typeface="Times New Roman" pitchFamily="18" charset="0"/>
                <a:ea typeface="SimSun" pitchFamily="2" charset="-122"/>
              </a:rPr>
              <a:t>AVC</a:t>
            </a:r>
          </a:p>
          <a:p>
            <a:pPr algn="r" rtl="1"/>
            <a:r>
              <a:rPr lang="en-US" altLang="zh-CN" sz="1200" b="1" dirty="0">
                <a:latin typeface="Times New Roman" pitchFamily="18" charset="0"/>
                <a:ea typeface="SimSun" pitchFamily="2" charset="-122"/>
              </a:rPr>
              <a:t>                              </a:t>
            </a:r>
            <a:endParaRPr lang="en-US" dirty="0"/>
          </a:p>
        </p:txBody>
      </p:sp>
      <p:sp>
        <p:nvSpPr>
          <p:cNvPr id="22534" name="Text Box 6"/>
          <p:cNvSpPr txBox="1">
            <a:spLocks noChangeArrowheads="1"/>
          </p:cNvSpPr>
          <p:nvPr/>
        </p:nvSpPr>
        <p:spPr bwMode="auto">
          <a:xfrm>
            <a:off x="7162800" y="1447800"/>
            <a:ext cx="914400" cy="461962"/>
          </a:xfrm>
          <a:prstGeom prst="rect">
            <a:avLst/>
          </a:prstGeom>
          <a:noFill/>
          <a:ln w="9525">
            <a:noFill/>
            <a:miter lim="800000"/>
            <a:headEnd/>
            <a:tailEnd/>
          </a:ln>
        </p:spPr>
        <p:txBody>
          <a:bodyPr/>
          <a:lstStyle/>
          <a:p>
            <a:pPr algn="r" rtl="1"/>
            <a:r>
              <a:rPr lang="en-US" altLang="zh-CN" sz="1200" dirty="0">
                <a:latin typeface="Times New Roman" pitchFamily="18" charset="0"/>
                <a:ea typeface="SimSun" pitchFamily="2" charset="-122"/>
              </a:rPr>
              <a:t>  </a:t>
            </a:r>
            <a:r>
              <a:rPr lang="en-US" altLang="zh-CN" sz="2200" dirty="0">
                <a:latin typeface="Times New Roman" pitchFamily="18" charset="0"/>
                <a:ea typeface="SimSun" pitchFamily="2" charset="-122"/>
              </a:rPr>
              <a:t>ATC</a:t>
            </a:r>
          </a:p>
          <a:p>
            <a:pPr algn="r" rtl="1"/>
            <a:r>
              <a:rPr lang="en-US" altLang="zh-CN" sz="1200" b="1" dirty="0">
                <a:latin typeface="Times New Roman" pitchFamily="18" charset="0"/>
                <a:ea typeface="SimSun" pitchFamily="2" charset="-122"/>
              </a:rPr>
              <a:t>                                </a:t>
            </a:r>
            <a:endParaRPr lang="en-US" dirty="0"/>
          </a:p>
        </p:txBody>
      </p:sp>
      <p:sp>
        <p:nvSpPr>
          <p:cNvPr id="22535" name="Text Box 7"/>
          <p:cNvSpPr txBox="1">
            <a:spLocks noChangeArrowheads="1"/>
          </p:cNvSpPr>
          <p:nvPr/>
        </p:nvSpPr>
        <p:spPr bwMode="auto">
          <a:xfrm>
            <a:off x="6324600" y="911225"/>
            <a:ext cx="762000" cy="460375"/>
          </a:xfrm>
          <a:prstGeom prst="rect">
            <a:avLst/>
          </a:prstGeom>
          <a:noFill/>
          <a:ln w="9525">
            <a:noFill/>
            <a:miter lim="800000"/>
            <a:headEnd/>
            <a:tailEnd/>
          </a:ln>
        </p:spPr>
        <p:txBody>
          <a:bodyPr/>
          <a:lstStyle/>
          <a:p>
            <a:pPr algn="r" rtl="1"/>
            <a:r>
              <a:rPr lang="en-US" altLang="zh-CN" sz="1200" dirty="0">
                <a:latin typeface="Times New Roman" pitchFamily="18" charset="0"/>
                <a:ea typeface="SimSun" pitchFamily="2" charset="-122"/>
              </a:rPr>
              <a:t>  </a:t>
            </a:r>
            <a:r>
              <a:rPr lang="en-US" altLang="zh-CN" sz="2200" dirty="0">
                <a:latin typeface="Times New Roman" pitchFamily="18" charset="0"/>
                <a:ea typeface="SimSun" pitchFamily="2" charset="-122"/>
              </a:rPr>
              <a:t>MC</a:t>
            </a:r>
          </a:p>
          <a:p>
            <a:pPr algn="r" rtl="1"/>
            <a:endParaRPr lang="en-US" altLang="zh-CN" sz="1200" b="1" dirty="0">
              <a:latin typeface="Times New Roman" pitchFamily="18" charset="0"/>
              <a:ea typeface="SimSun" pitchFamily="2" charset="-122"/>
            </a:endParaRPr>
          </a:p>
          <a:p>
            <a:pPr algn="r" rtl="1"/>
            <a:endParaRPr lang="en-US" altLang="zh-CN" sz="1200" b="1" dirty="0">
              <a:latin typeface="Times New Roman" pitchFamily="18" charset="0"/>
              <a:ea typeface="SimSun" pitchFamily="2" charset="-122"/>
            </a:endParaRPr>
          </a:p>
          <a:p>
            <a:pPr algn="r" rtl="1"/>
            <a:r>
              <a:rPr lang="en-US" altLang="zh-CN" sz="1200" b="1" dirty="0">
                <a:latin typeface="Times New Roman" pitchFamily="18" charset="0"/>
                <a:ea typeface="SimSun" pitchFamily="2" charset="-122"/>
              </a:rPr>
              <a:t>                                    </a:t>
            </a:r>
            <a:endParaRPr lang="en-US" dirty="0"/>
          </a:p>
        </p:txBody>
      </p:sp>
      <p:sp>
        <p:nvSpPr>
          <p:cNvPr id="22536" name="Line 8"/>
          <p:cNvSpPr>
            <a:spLocks noChangeShapeType="1"/>
          </p:cNvSpPr>
          <p:nvPr/>
        </p:nvSpPr>
        <p:spPr bwMode="auto">
          <a:xfrm>
            <a:off x="2111904" y="814388"/>
            <a:ext cx="0" cy="3757612"/>
          </a:xfrm>
          <a:prstGeom prst="line">
            <a:avLst/>
          </a:prstGeom>
          <a:noFill/>
          <a:ln w="25400">
            <a:solidFill>
              <a:srgbClr val="000000"/>
            </a:solidFill>
            <a:round/>
            <a:headEnd type="triangle"/>
            <a:tailEnd/>
          </a:ln>
        </p:spPr>
        <p:txBody>
          <a:bodyPr/>
          <a:lstStyle/>
          <a:p>
            <a:endParaRPr lang="ar-SA"/>
          </a:p>
        </p:txBody>
      </p:sp>
      <p:sp>
        <p:nvSpPr>
          <p:cNvPr id="22537" name="Line 9"/>
          <p:cNvSpPr>
            <a:spLocks noChangeShapeType="1"/>
          </p:cNvSpPr>
          <p:nvPr/>
        </p:nvSpPr>
        <p:spPr bwMode="auto">
          <a:xfrm>
            <a:off x="2111905" y="4572000"/>
            <a:ext cx="6193895" cy="0"/>
          </a:xfrm>
          <a:prstGeom prst="line">
            <a:avLst/>
          </a:prstGeom>
          <a:noFill/>
          <a:ln w="25400">
            <a:solidFill>
              <a:srgbClr val="000000"/>
            </a:solidFill>
            <a:round/>
            <a:headEnd/>
            <a:tailEnd type="triangle"/>
          </a:ln>
        </p:spPr>
        <p:txBody>
          <a:bodyPr/>
          <a:lstStyle/>
          <a:p>
            <a:endParaRPr lang="ar-SA"/>
          </a:p>
        </p:txBody>
      </p:sp>
      <p:sp>
        <p:nvSpPr>
          <p:cNvPr id="22538" name="Freeform 10"/>
          <p:cNvSpPr>
            <a:spLocks/>
          </p:cNvSpPr>
          <p:nvPr/>
        </p:nvSpPr>
        <p:spPr bwMode="auto">
          <a:xfrm rot="-10350060">
            <a:off x="2115281" y="1859037"/>
            <a:ext cx="5302334" cy="1113494"/>
          </a:xfrm>
          <a:custGeom>
            <a:avLst/>
            <a:gdLst/>
            <a:ahLst/>
            <a:cxnLst>
              <a:cxn ang="0">
                <a:pos x="0" y="1890"/>
              </a:cxn>
              <a:cxn ang="0">
                <a:pos x="2160" y="90"/>
              </a:cxn>
              <a:cxn ang="0">
                <a:pos x="4860" y="2430"/>
              </a:cxn>
            </a:cxnLst>
            <a:rect l="0" t="0" r="r" b="b"/>
            <a:pathLst>
              <a:path w="4860" h="2430">
                <a:moveTo>
                  <a:pt x="0" y="1890"/>
                </a:moveTo>
                <a:cubicBezTo>
                  <a:pt x="675" y="945"/>
                  <a:pt x="1350" y="0"/>
                  <a:pt x="2160" y="90"/>
                </a:cubicBezTo>
                <a:cubicBezTo>
                  <a:pt x="2970" y="180"/>
                  <a:pt x="3915" y="1305"/>
                  <a:pt x="4860" y="2430"/>
                </a:cubicBezTo>
              </a:path>
            </a:pathLst>
          </a:custGeom>
          <a:noFill/>
          <a:ln w="22225" cmpd="sng">
            <a:solidFill>
              <a:srgbClr val="000000"/>
            </a:solidFill>
            <a:round/>
            <a:headEnd/>
            <a:tailEnd/>
          </a:ln>
        </p:spPr>
        <p:txBody>
          <a:bodyPr/>
          <a:lstStyle/>
          <a:p>
            <a:endParaRPr lang="ar-SA"/>
          </a:p>
        </p:txBody>
      </p:sp>
      <p:sp>
        <p:nvSpPr>
          <p:cNvPr id="22539" name="Freeform 11"/>
          <p:cNvSpPr>
            <a:spLocks/>
          </p:cNvSpPr>
          <p:nvPr/>
        </p:nvSpPr>
        <p:spPr bwMode="auto">
          <a:xfrm rot="-10896112">
            <a:off x="2521741" y="1207936"/>
            <a:ext cx="4682028" cy="2586037"/>
          </a:xfrm>
          <a:custGeom>
            <a:avLst/>
            <a:gdLst/>
            <a:ahLst/>
            <a:cxnLst>
              <a:cxn ang="0">
                <a:pos x="0" y="1140"/>
              </a:cxn>
              <a:cxn ang="0">
                <a:pos x="3240" y="60"/>
              </a:cxn>
              <a:cxn ang="0">
                <a:pos x="6120" y="780"/>
              </a:cxn>
            </a:cxnLst>
            <a:rect l="0" t="0" r="r" b="b"/>
            <a:pathLst>
              <a:path w="6120" h="1140">
                <a:moveTo>
                  <a:pt x="0" y="1140"/>
                </a:moveTo>
                <a:cubicBezTo>
                  <a:pt x="1110" y="630"/>
                  <a:pt x="2220" y="120"/>
                  <a:pt x="3240" y="60"/>
                </a:cubicBezTo>
                <a:cubicBezTo>
                  <a:pt x="4260" y="0"/>
                  <a:pt x="5190" y="390"/>
                  <a:pt x="6120" y="780"/>
                </a:cubicBezTo>
              </a:path>
            </a:pathLst>
          </a:custGeom>
          <a:noFill/>
          <a:ln w="22225" cmpd="sng">
            <a:solidFill>
              <a:schemeClr val="accent6">
                <a:lumMod val="50000"/>
              </a:schemeClr>
            </a:solidFill>
            <a:round/>
            <a:headEnd/>
            <a:tailEnd/>
          </a:ln>
        </p:spPr>
        <p:txBody>
          <a:bodyPr/>
          <a:lstStyle/>
          <a:p>
            <a:endParaRPr lang="ar-SA"/>
          </a:p>
        </p:txBody>
      </p:sp>
      <p:sp>
        <p:nvSpPr>
          <p:cNvPr id="22540" name="Text Box 12"/>
          <p:cNvSpPr txBox="1">
            <a:spLocks noChangeArrowheads="1"/>
          </p:cNvSpPr>
          <p:nvPr/>
        </p:nvSpPr>
        <p:spPr bwMode="auto">
          <a:xfrm>
            <a:off x="8077200" y="4572001"/>
            <a:ext cx="460905" cy="380999"/>
          </a:xfrm>
          <a:prstGeom prst="rect">
            <a:avLst/>
          </a:prstGeom>
          <a:noFill/>
          <a:ln w="9525">
            <a:noFill/>
            <a:miter lim="800000"/>
            <a:headEnd/>
            <a:tailEnd/>
          </a:ln>
        </p:spPr>
        <p:txBody>
          <a:bodyPr/>
          <a:lstStyle/>
          <a:p>
            <a:r>
              <a:rPr lang="en-US" sz="2200" dirty="0" smtClean="0">
                <a:latin typeface="Times New Roman" pitchFamily="18" charset="0"/>
                <a:ea typeface="SimSun" pitchFamily="2" charset="-122"/>
              </a:rPr>
              <a:t>Q</a:t>
            </a:r>
            <a:endParaRPr lang="en-US" sz="2200" dirty="0"/>
          </a:p>
        </p:txBody>
      </p:sp>
      <p:sp>
        <p:nvSpPr>
          <p:cNvPr id="22541" name="Freeform 13"/>
          <p:cNvSpPr>
            <a:spLocks/>
          </p:cNvSpPr>
          <p:nvPr/>
        </p:nvSpPr>
        <p:spPr bwMode="auto">
          <a:xfrm rot="-10350060">
            <a:off x="2614820" y="1008630"/>
            <a:ext cx="5453434" cy="1662221"/>
          </a:xfrm>
          <a:custGeom>
            <a:avLst/>
            <a:gdLst/>
            <a:ahLst/>
            <a:cxnLst>
              <a:cxn ang="0">
                <a:pos x="0" y="1890"/>
              </a:cxn>
              <a:cxn ang="0">
                <a:pos x="2160" y="90"/>
              </a:cxn>
              <a:cxn ang="0">
                <a:pos x="4860" y="2430"/>
              </a:cxn>
            </a:cxnLst>
            <a:rect l="0" t="0" r="r" b="b"/>
            <a:pathLst>
              <a:path w="4860" h="2430">
                <a:moveTo>
                  <a:pt x="0" y="1890"/>
                </a:moveTo>
                <a:cubicBezTo>
                  <a:pt x="675" y="945"/>
                  <a:pt x="1350" y="0"/>
                  <a:pt x="2160" y="90"/>
                </a:cubicBezTo>
                <a:cubicBezTo>
                  <a:pt x="2970" y="180"/>
                  <a:pt x="3915" y="1305"/>
                  <a:pt x="4860" y="2430"/>
                </a:cubicBezTo>
              </a:path>
            </a:pathLst>
          </a:custGeom>
          <a:noFill/>
          <a:ln w="22225" cmpd="sng">
            <a:solidFill>
              <a:srgbClr val="000000"/>
            </a:solidFill>
            <a:round/>
            <a:headEnd/>
            <a:tailEnd/>
          </a:ln>
        </p:spPr>
        <p:txBody>
          <a:bodyPr/>
          <a:lstStyle/>
          <a:p>
            <a:endParaRPr lang="ar-SA"/>
          </a:p>
        </p:txBody>
      </p:sp>
      <p:sp>
        <p:nvSpPr>
          <p:cNvPr id="22542" name="Freeform 14"/>
          <p:cNvSpPr>
            <a:spLocks/>
          </p:cNvSpPr>
          <p:nvPr/>
        </p:nvSpPr>
        <p:spPr bwMode="auto">
          <a:xfrm>
            <a:off x="2362200" y="2895600"/>
            <a:ext cx="5486400" cy="1447800"/>
          </a:xfrm>
          <a:custGeom>
            <a:avLst/>
            <a:gdLst/>
            <a:ahLst/>
            <a:cxnLst>
              <a:cxn ang="0">
                <a:pos x="0" y="0"/>
              </a:cxn>
              <a:cxn ang="0">
                <a:pos x="2160" y="1080"/>
              </a:cxn>
              <a:cxn ang="0">
                <a:pos x="5040" y="1260"/>
              </a:cxn>
            </a:cxnLst>
            <a:rect l="0" t="0" r="r" b="b"/>
            <a:pathLst>
              <a:path w="5040" h="1290">
                <a:moveTo>
                  <a:pt x="0" y="0"/>
                </a:moveTo>
                <a:cubicBezTo>
                  <a:pt x="660" y="435"/>
                  <a:pt x="1320" y="870"/>
                  <a:pt x="2160" y="1080"/>
                </a:cubicBezTo>
                <a:cubicBezTo>
                  <a:pt x="3000" y="1290"/>
                  <a:pt x="4020" y="1275"/>
                  <a:pt x="5040" y="1260"/>
                </a:cubicBezTo>
              </a:path>
            </a:pathLst>
          </a:custGeom>
          <a:noFill/>
          <a:ln w="22225" cmpd="sng">
            <a:solidFill>
              <a:srgbClr val="0000FF"/>
            </a:solidFill>
            <a:round/>
            <a:headEnd/>
            <a:tailEnd/>
          </a:ln>
        </p:spPr>
        <p:txBody>
          <a:bodyPr/>
          <a:lstStyle/>
          <a:p>
            <a:endParaRPr lang="ar-SA"/>
          </a:p>
        </p:txBody>
      </p:sp>
      <p:sp>
        <p:nvSpPr>
          <p:cNvPr id="22543" name="Text Box 15"/>
          <p:cNvSpPr txBox="1">
            <a:spLocks noChangeArrowheads="1"/>
          </p:cNvSpPr>
          <p:nvPr/>
        </p:nvSpPr>
        <p:spPr bwMode="auto">
          <a:xfrm>
            <a:off x="1371600" y="4953000"/>
            <a:ext cx="6865408" cy="1066800"/>
          </a:xfrm>
          <a:prstGeom prst="rect">
            <a:avLst/>
          </a:prstGeom>
          <a:noFill/>
          <a:ln w="28575">
            <a:noFill/>
            <a:miter lim="800000"/>
            <a:headEnd/>
            <a:tailEnd/>
          </a:ln>
        </p:spPr>
        <p:txBody>
          <a:bodyPr/>
          <a:lstStyle/>
          <a:p>
            <a:pPr algn="just"/>
            <a:r>
              <a:rPr lang="ar-SA" altLang="zh-CN" sz="2000" dirty="0" smtClean="0">
                <a:solidFill>
                  <a:srgbClr val="0000FF"/>
                </a:solidFill>
                <a:latin typeface="Times New Roman" pitchFamily="18" charset="0"/>
                <a:ea typeface="SimSun" pitchFamily="2" charset="-122"/>
                <a:cs typeface="Times New Roman" pitchFamily="18" charset="0"/>
              </a:rPr>
              <a:t>المسافة العمودية بين </a:t>
            </a:r>
            <a:r>
              <a:rPr lang="en-US" altLang="zh-CN" sz="2000" dirty="0" smtClean="0">
                <a:solidFill>
                  <a:srgbClr val="0000FF"/>
                </a:solidFill>
                <a:latin typeface="Times New Roman" pitchFamily="18" charset="0"/>
                <a:ea typeface="SimSun" pitchFamily="2" charset="-122"/>
                <a:cs typeface="Times New Roman" pitchFamily="18" charset="0"/>
              </a:rPr>
              <a:t>ATC</a:t>
            </a:r>
            <a:r>
              <a:rPr lang="ar-SA" altLang="zh-CN" sz="2000" dirty="0" smtClean="0">
                <a:solidFill>
                  <a:srgbClr val="0000FF"/>
                </a:solidFill>
                <a:latin typeface="Times New Roman" pitchFamily="18" charset="0"/>
                <a:ea typeface="SimSun" pitchFamily="2" charset="-122"/>
                <a:cs typeface="Times New Roman" pitchFamily="18" charset="0"/>
              </a:rPr>
              <a:t> و </a:t>
            </a:r>
            <a:r>
              <a:rPr lang="en-US" altLang="zh-CN" sz="2000" dirty="0" smtClean="0">
                <a:solidFill>
                  <a:srgbClr val="0000FF"/>
                </a:solidFill>
                <a:latin typeface="Times New Roman" pitchFamily="18" charset="0"/>
                <a:ea typeface="SimSun" pitchFamily="2" charset="-122"/>
              </a:rPr>
              <a:t>AVC</a:t>
            </a:r>
            <a:r>
              <a:rPr lang="ar-SA" altLang="zh-CN" sz="2000" dirty="0" smtClean="0">
                <a:solidFill>
                  <a:srgbClr val="0000FF"/>
                </a:solidFill>
                <a:latin typeface="Times New Roman" pitchFamily="18" charset="0"/>
                <a:cs typeface="Times New Roman" pitchFamily="18" charset="0"/>
              </a:rPr>
              <a:t> </a:t>
            </a:r>
            <a:r>
              <a:rPr lang="ar-SA" altLang="zh-CN" sz="2000" dirty="0">
                <a:solidFill>
                  <a:srgbClr val="0000FF"/>
                </a:solidFill>
                <a:latin typeface="Times New Roman" pitchFamily="18" charset="0"/>
                <a:cs typeface="Times New Roman" pitchFamily="18" charset="0"/>
              </a:rPr>
              <a:t>تقيس </a:t>
            </a:r>
            <a:r>
              <a:rPr lang="en-US" altLang="zh-CN" sz="2000" dirty="0" smtClean="0">
                <a:solidFill>
                  <a:srgbClr val="0000FF"/>
                </a:solidFill>
                <a:latin typeface="Times New Roman" pitchFamily="18" charset="0"/>
                <a:ea typeface="SimSun" pitchFamily="2" charset="-122"/>
              </a:rPr>
              <a:t>AFC</a:t>
            </a:r>
            <a:r>
              <a:rPr lang="ar-SA" altLang="zh-CN" sz="2000" dirty="0" smtClean="0">
                <a:solidFill>
                  <a:srgbClr val="0000FF"/>
                </a:solidFill>
                <a:latin typeface="Times New Roman" pitchFamily="18" charset="0"/>
                <a:ea typeface="SimSun" pitchFamily="2" charset="-122"/>
              </a:rPr>
              <a:t>،</a:t>
            </a:r>
            <a:r>
              <a:rPr lang="ar-SA" altLang="zh-CN" sz="2000" dirty="0" smtClean="0">
                <a:solidFill>
                  <a:srgbClr val="0000FF"/>
                </a:solidFill>
                <a:latin typeface="Times New Roman" pitchFamily="18" charset="0"/>
                <a:cs typeface="Times New Roman" pitchFamily="18" charset="0"/>
              </a:rPr>
              <a:t> والذي </a:t>
            </a:r>
            <a:r>
              <a:rPr lang="ar-SA" altLang="zh-CN" sz="2000" dirty="0">
                <a:solidFill>
                  <a:srgbClr val="0000FF"/>
                </a:solidFill>
                <a:latin typeface="Times New Roman" pitchFamily="18" charset="0"/>
                <a:cs typeface="Times New Roman" pitchFamily="18" charset="0"/>
              </a:rPr>
              <a:t>يتناقص بزيادة الإنتاج.   ويقطع </a:t>
            </a:r>
            <a:r>
              <a:rPr lang="ar-SA" altLang="zh-CN" sz="2000" dirty="0" smtClean="0">
                <a:solidFill>
                  <a:srgbClr val="0000FF"/>
                </a:solidFill>
                <a:latin typeface="Times New Roman" pitchFamily="18" charset="0"/>
                <a:cs typeface="Times New Roman" pitchFamily="18" charset="0"/>
              </a:rPr>
              <a:t>منحنى </a:t>
            </a:r>
            <a:r>
              <a:rPr lang="en-US" altLang="zh-CN" sz="2000" dirty="0" smtClean="0">
                <a:solidFill>
                  <a:srgbClr val="0000FF"/>
                </a:solidFill>
                <a:latin typeface="Times New Roman" pitchFamily="18" charset="0"/>
                <a:ea typeface="SimSun" pitchFamily="2" charset="-122"/>
              </a:rPr>
              <a:t>MC</a:t>
            </a:r>
            <a:r>
              <a:rPr lang="ar-SA" altLang="zh-CN" sz="2000" dirty="0" smtClean="0">
                <a:solidFill>
                  <a:srgbClr val="0000FF"/>
                </a:solidFill>
                <a:latin typeface="Times New Roman" pitchFamily="18" charset="0"/>
                <a:cs typeface="Times New Roman" pitchFamily="18" charset="0"/>
              </a:rPr>
              <a:t>  </a:t>
            </a:r>
            <a:r>
              <a:rPr lang="ar-SA" altLang="zh-CN" sz="2000" dirty="0">
                <a:solidFill>
                  <a:srgbClr val="0000FF"/>
                </a:solidFill>
                <a:latin typeface="Times New Roman" pitchFamily="18" charset="0"/>
                <a:cs typeface="Times New Roman" pitchFamily="18" charset="0"/>
              </a:rPr>
              <a:t>كل من </a:t>
            </a:r>
            <a:r>
              <a:rPr lang="en-US" altLang="zh-CN" sz="2000" dirty="0">
                <a:solidFill>
                  <a:srgbClr val="0000FF"/>
                </a:solidFill>
                <a:latin typeface="Times New Roman" pitchFamily="18" charset="0"/>
                <a:ea typeface="SimSun" pitchFamily="2" charset="-122"/>
              </a:rPr>
              <a:t>ATC</a:t>
            </a:r>
            <a:r>
              <a:rPr lang="ar-SA" altLang="zh-CN" sz="2000" dirty="0">
                <a:solidFill>
                  <a:srgbClr val="0000FF"/>
                </a:solidFill>
                <a:latin typeface="Times New Roman" pitchFamily="18" charset="0"/>
                <a:cs typeface="Times New Roman" pitchFamily="18" charset="0"/>
              </a:rPr>
              <a:t> </a:t>
            </a:r>
            <a:r>
              <a:rPr lang="ar-SA" altLang="zh-CN" sz="2000" dirty="0" smtClean="0">
                <a:solidFill>
                  <a:srgbClr val="0000FF"/>
                </a:solidFill>
                <a:latin typeface="Times New Roman" pitchFamily="18" charset="0"/>
                <a:cs typeface="Times New Roman" pitchFamily="18" charset="0"/>
              </a:rPr>
              <a:t>و </a:t>
            </a:r>
            <a:r>
              <a:rPr lang="en-US" altLang="zh-CN" sz="2000" dirty="0" smtClean="0">
                <a:solidFill>
                  <a:srgbClr val="0000FF"/>
                </a:solidFill>
                <a:latin typeface="Times New Roman" pitchFamily="18" charset="0"/>
                <a:ea typeface="SimSun" pitchFamily="2" charset="-122"/>
              </a:rPr>
              <a:t>AVC</a:t>
            </a:r>
            <a:r>
              <a:rPr lang="ar-SA" altLang="zh-CN" sz="2000" dirty="0" smtClean="0">
                <a:solidFill>
                  <a:srgbClr val="0000FF"/>
                </a:solidFill>
                <a:latin typeface="Times New Roman" pitchFamily="18" charset="0"/>
                <a:cs typeface="Times New Roman" pitchFamily="18" charset="0"/>
              </a:rPr>
              <a:t> </a:t>
            </a:r>
            <a:r>
              <a:rPr lang="ar-SA" altLang="zh-CN" sz="2000" dirty="0">
                <a:solidFill>
                  <a:srgbClr val="0000FF"/>
                </a:solidFill>
                <a:latin typeface="Times New Roman" pitchFamily="18" charset="0"/>
                <a:cs typeface="Times New Roman" pitchFamily="18" charset="0"/>
              </a:rPr>
              <a:t>عند نقطة النهاية الصغرى  لكل منهما</a:t>
            </a:r>
            <a:r>
              <a:rPr lang="ar-SA" altLang="zh-CN" sz="2000" dirty="0">
                <a:solidFill>
                  <a:srgbClr val="0000FF"/>
                </a:solidFill>
                <a:latin typeface="Times New Roman" pitchFamily="18" charset="0"/>
                <a:ea typeface="SimSun" pitchFamily="2" charset="-122"/>
              </a:rPr>
              <a:t>. </a:t>
            </a:r>
            <a:r>
              <a:rPr lang="ar-SA" altLang="zh-CN" sz="2000" dirty="0" smtClean="0">
                <a:solidFill>
                  <a:srgbClr val="0000FF"/>
                </a:solidFill>
                <a:latin typeface="Times New Roman" pitchFamily="18" charset="0"/>
                <a:ea typeface="SimSun" pitchFamily="2" charset="-122"/>
              </a:rPr>
              <a:t>وتتقاطع التكلفة الحدية </a:t>
            </a:r>
            <a:r>
              <a:rPr lang="en-US" altLang="zh-CN" sz="2000" dirty="0" smtClean="0">
                <a:solidFill>
                  <a:srgbClr val="0000FF"/>
                </a:solidFill>
                <a:latin typeface="Times New Roman" pitchFamily="18" charset="0"/>
                <a:ea typeface="SimSun" pitchFamily="2" charset="-122"/>
                <a:cs typeface="Times New Roman" pitchFamily="18" charset="0"/>
              </a:rPr>
              <a:t>MC</a:t>
            </a:r>
            <a:r>
              <a:rPr lang="ar-SA" altLang="zh-CN" sz="2000" dirty="0" smtClean="0">
                <a:solidFill>
                  <a:srgbClr val="0000FF"/>
                </a:solidFill>
                <a:latin typeface="Times New Roman" pitchFamily="18" charset="0"/>
                <a:ea typeface="SimSun" pitchFamily="2" charset="-122"/>
                <a:cs typeface="Times New Roman" pitchFamily="18" charset="0"/>
              </a:rPr>
              <a:t> مع </a:t>
            </a:r>
            <a:r>
              <a:rPr lang="en-US" altLang="zh-CN" sz="2000" dirty="0" smtClean="0">
                <a:solidFill>
                  <a:srgbClr val="0000FF"/>
                </a:solidFill>
                <a:latin typeface="Times New Roman" pitchFamily="18" charset="0"/>
                <a:ea typeface="SimSun" pitchFamily="2" charset="-122"/>
                <a:cs typeface="Times New Roman" pitchFamily="18" charset="0"/>
              </a:rPr>
              <a:t>A</a:t>
            </a:r>
            <a:r>
              <a:rPr lang="en-US" altLang="zh-CN" sz="2000" dirty="0" smtClean="0">
                <a:solidFill>
                  <a:srgbClr val="0000FF"/>
                </a:solidFill>
                <a:latin typeface="Times New Roman" pitchFamily="18" charset="0"/>
                <a:ea typeface="SimSun" pitchFamily="2" charset="-122"/>
              </a:rPr>
              <a:t>VC</a:t>
            </a:r>
            <a:r>
              <a:rPr lang="ar-SA" altLang="zh-CN" sz="2000" dirty="0" smtClean="0">
                <a:solidFill>
                  <a:srgbClr val="0000FF"/>
                </a:solidFill>
                <a:latin typeface="Times New Roman" pitchFamily="18" charset="0"/>
                <a:ea typeface="SimSun" pitchFamily="2" charset="-122"/>
              </a:rPr>
              <a:t> و </a:t>
            </a:r>
            <a:r>
              <a:rPr lang="en-US" altLang="zh-CN" sz="2000" dirty="0" smtClean="0">
                <a:solidFill>
                  <a:srgbClr val="0000FF"/>
                </a:solidFill>
                <a:latin typeface="Times New Roman" pitchFamily="18" charset="0"/>
                <a:ea typeface="SimSun" pitchFamily="2" charset="-122"/>
              </a:rPr>
              <a:t>ATC</a:t>
            </a:r>
            <a:r>
              <a:rPr lang="ar-SA" altLang="zh-CN" sz="2000" dirty="0" smtClean="0">
                <a:solidFill>
                  <a:srgbClr val="0000FF"/>
                </a:solidFill>
                <a:latin typeface="Times New Roman" pitchFamily="18" charset="0"/>
                <a:ea typeface="SimSun" pitchFamily="2" charset="-122"/>
              </a:rPr>
              <a:t> عند أدنى مستوى لهما. </a:t>
            </a:r>
            <a:endParaRPr lang="en-US" altLang="zh-CN" sz="2000" dirty="0">
              <a:solidFill>
                <a:srgbClr val="0000FF"/>
              </a:solidFill>
              <a:latin typeface="Times New Roman" pitchFamily="18" charset="0"/>
              <a:ea typeface="SimSun" pitchFamily="2" charset="-122"/>
            </a:endParaRPr>
          </a:p>
        </p:txBody>
      </p:sp>
      <p:sp>
        <p:nvSpPr>
          <p:cNvPr id="22544" name="AutoShape 16">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
        <p:nvSpPr>
          <p:cNvPr id="18" name="Line 14"/>
          <p:cNvSpPr>
            <a:spLocks noChangeShapeType="1"/>
          </p:cNvSpPr>
          <p:nvPr/>
        </p:nvSpPr>
        <p:spPr bwMode="auto">
          <a:xfrm>
            <a:off x="3276600" y="1143000"/>
            <a:ext cx="0" cy="1066800"/>
          </a:xfrm>
          <a:prstGeom prst="line">
            <a:avLst/>
          </a:prstGeom>
          <a:noFill/>
          <a:ln w="22225">
            <a:solidFill>
              <a:srgbClr val="FF0000"/>
            </a:solidFill>
            <a:prstDash val="dash"/>
            <a:round/>
            <a:headEnd/>
            <a:tailEnd/>
          </a:ln>
        </p:spPr>
        <p:txBody>
          <a:bodyPr/>
          <a:lstStyle/>
          <a:p>
            <a:endParaRPr lang="ar-SA"/>
          </a:p>
        </p:txBody>
      </p:sp>
      <p:sp>
        <p:nvSpPr>
          <p:cNvPr id="21" name="Line 14"/>
          <p:cNvSpPr>
            <a:spLocks noChangeShapeType="1"/>
          </p:cNvSpPr>
          <p:nvPr/>
        </p:nvSpPr>
        <p:spPr bwMode="auto">
          <a:xfrm>
            <a:off x="3276600" y="3505200"/>
            <a:ext cx="0" cy="1066800"/>
          </a:xfrm>
          <a:prstGeom prst="line">
            <a:avLst/>
          </a:prstGeom>
          <a:noFill/>
          <a:ln w="22225">
            <a:solidFill>
              <a:srgbClr val="FF0000"/>
            </a:solidFill>
            <a:prstDash val="dash"/>
            <a:round/>
            <a:headEnd/>
            <a:tailEnd/>
          </a:ln>
        </p:spPr>
        <p:txBody>
          <a:bodyPr/>
          <a:lstStyle/>
          <a:p>
            <a:endParaRPr lang="ar-SA"/>
          </a:p>
        </p:txBody>
      </p:sp>
      <p:sp>
        <p:nvSpPr>
          <p:cNvPr id="22" name="Line 14"/>
          <p:cNvSpPr>
            <a:spLocks noChangeShapeType="1"/>
          </p:cNvSpPr>
          <p:nvPr/>
        </p:nvSpPr>
        <p:spPr bwMode="auto">
          <a:xfrm>
            <a:off x="6705600" y="2514600"/>
            <a:ext cx="0" cy="228600"/>
          </a:xfrm>
          <a:prstGeom prst="line">
            <a:avLst/>
          </a:prstGeom>
          <a:noFill/>
          <a:ln w="19050">
            <a:solidFill>
              <a:srgbClr val="FF0000"/>
            </a:solidFill>
            <a:prstDash val="dash"/>
            <a:round/>
            <a:headEnd/>
            <a:tailEnd/>
          </a:ln>
        </p:spPr>
        <p:txBody>
          <a:bodyPr/>
          <a:lstStyle/>
          <a:p>
            <a:endParaRPr lang="ar-SA"/>
          </a:p>
        </p:txBody>
      </p:sp>
      <p:sp>
        <p:nvSpPr>
          <p:cNvPr id="23" name="Line 14"/>
          <p:cNvSpPr>
            <a:spLocks noChangeShapeType="1"/>
          </p:cNvSpPr>
          <p:nvPr/>
        </p:nvSpPr>
        <p:spPr bwMode="auto">
          <a:xfrm>
            <a:off x="6705600" y="4343400"/>
            <a:ext cx="0" cy="228600"/>
          </a:xfrm>
          <a:prstGeom prst="line">
            <a:avLst/>
          </a:prstGeom>
          <a:noFill/>
          <a:ln w="19050">
            <a:solidFill>
              <a:srgbClr val="FF0000"/>
            </a:solidFill>
            <a:prstDash val="dash"/>
            <a:round/>
            <a:headEnd/>
            <a:tailEnd/>
          </a:ln>
        </p:spPr>
        <p:txBody>
          <a:bodyPr/>
          <a:lstStyle/>
          <a:p>
            <a:endParaRPr lang="ar-SA"/>
          </a:p>
        </p:txBody>
      </p:sp>
      <p:sp>
        <p:nvSpPr>
          <p:cNvPr id="24" name="Flowchart: Connector 23"/>
          <p:cNvSpPr/>
          <p:nvPr/>
        </p:nvSpPr>
        <p:spPr>
          <a:xfrm>
            <a:off x="5943600" y="2590800"/>
            <a:ext cx="152400" cy="152400"/>
          </a:xfrm>
          <a:prstGeom prst="flowChartConnector">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Line 14"/>
          <p:cNvSpPr>
            <a:spLocks noChangeShapeType="1"/>
          </p:cNvSpPr>
          <p:nvPr/>
        </p:nvSpPr>
        <p:spPr bwMode="auto">
          <a:xfrm flipH="1">
            <a:off x="6019800" y="2667000"/>
            <a:ext cx="304800" cy="0"/>
          </a:xfrm>
          <a:prstGeom prst="line">
            <a:avLst/>
          </a:prstGeom>
          <a:noFill/>
          <a:ln w="15875">
            <a:solidFill>
              <a:srgbClr val="009900"/>
            </a:solidFill>
            <a:prstDash val="solid"/>
            <a:round/>
            <a:headEnd type="triangle"/>
            <a:tailEnd type="none"/>
          </a:ln>
        </p:spPr>
        <p:txBody>
          <a:bodyPr/>
          <a:lstStyle/>
          <a:p>
            <a:endParaRPr lang="ar-SA"/>
          </a:p>
        </p:txBody>
      </p:sp>
      <p:sp>
        <p:nvSpPr>
          <p:cNvPr id="26" name="Line 14"/>
          <p:cNvSpPr>
            <a:spLocks noChangeShapeType="1"/>
          </p:cNvSpPr>
          <p:nvPr/>
        </p:nvSpPr>
        <p:spPr bwMode="auto">
          <a:xfrm flipH="1">
            <a:off x="5791200" y="2971800"/>
            <a:ext cx="304800" cy="0"/>
          </a:xfrm>
          <a:prstGeom prst="line">
            <a:avLst/>
          </a:prstGeom>
          <a:noFill/>
          <a:ln w="15875">
            <a:solidFill>
              <a:srgbClr val="009900"/>
            </a:solidFill>
            <a:prstDash val="solid"/>
            <a:round/>
            <a:headEnd type="triangle"/>
            <a:tailEnd type="none"/>
          </a:ln>
        </p:spPr>
        <p:txBody>
          <a:bodyPr/>
          <a:lstStyle/>
          <a:p>
            <a:endParaRPr lang="ar-SA"/>
          </a:p>
        </p:txBody>
      </p:sp>
      <p:sp>
        <p:nvSpPr>
          <p:cNvPr id="28" name="Flowchart: Connector 27"/>
          <p:cNvSpPr/>
          <p:nvPr/>
        </p:nvSpPr>
        <p:spPr>
          <a:xfrm>
            <a:off x="5715000" y="2971800"/>
            <a:ext cx="76200" cy="76200"/>
          </a:xfrm>
          <a:prstGeom prst="flowChartConnector">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95300" y="533400"/>
            <a:ext cx="8915400" cy="762000"/>
          </a:xfrm>
          <a:noFill/>
          <a:ln>
            <a:noFill/>
          </a:ln>
        </p:spPr>
        <p:txBody>
          <a:bodyPr/>
          <a:lstStyle/>
          <a:p>
            <a:pPr rtl="1" eaLnBrk="1" hangingPunct="1">
              <a:defRPr/>
            </a:pPr>
            <a:r>
              <a:rPr lang="ar-SA" sz="4000" dirty="0" smtClean="0">
                <a:solidFill>
                  <a:srgbClr val="0000FF"/>
                </a:solidFill>
              </a:rPr>
              <a:t> </a:t>
            </a:r>
          </a:p>
        </p:txBody>
      </p:sp>
      <p:sp>
        <p:nvSpPr>
          <p:cNvPr id="8195" name="Content Placeholder 2"/>
          <p:cNvSpPr>
            <a:spLocks noGrp="1"/>
          </p:cNvSpPr>
          <p:nvPr>
            <p:ph idx="1"/>
          </p:nvPr>
        </p:nvSpPr>
        <p:spPr>
          <a:xfrm>
            <a:off x="533400" y="4419600"/>
            <a:ext cx="8763000" cy="1295399"/>
          </a:xfrm>
        </p:spPr>
        <p:txBody>
          <a:bodyPr/>
          <a:lstStyle/>
          <a:p>
            <a:pPr algn="just" rtl="1">
              <a:spcBef>
                <a:spcPct val="50000"/>
              </a:spcBef>
            </a:pPr>
            <a:r>
              <a:rPr lang="ar-SA" sz="2000" dirty="0" smtClean="0"/>
              <a:t>ومع تزايد الإنتاج في المرحلة الأولى، تؤدي زيادة الإنتاج المتوسط إلى تناقص متوسط التكلفة الثابتة (انظر الرسم البياني أعلاه). كذلك عندما يبدأ الإنتاج الحدي في الانخفاض، تبعا لقانون التناقصية، فإن التكلفة الحدية تبدأ في التزايد، مما يؤدي بعد فترة إلى زيادة متوسط التكلفة المتغيرة والكلية. </a:t>
            </a:r>
            <a:r>
              <a:rPr lang="ar-BH" sz="2000" dirty="0" smtClean="0"/>
              <a:t>يبدأ متوسط </a:t>
            </a:r>
            <a:r>
              <a:rPr lang="ar-SA" sz="2000" dirty="0" smtClean="0"/>
              <a:t>التكلفة</a:t>
            </a:r>
            <a:r>
              <a:rPr lang="ar-BH" sz="2000" dirty="0" smtClean="0"/>
              <a:t> المتغيرة في التزايد فقط عندما تصبح التكلفة الحدية أعلى منها</a:t>
            </a:r>
            <a:r>
              <a:rPr lang="ar-SA" sz="2000" dirty="0" smtClean="0"/>
              <a:t> (</a:t>
            </a:r>
            <a:r>
              <a:rPr lang="ar-BH" sz="2000" dirty="0" smtClean="0"/>
              <a:t>ا</a:t>
            </a:r>
            <a:r>
              <a:rPr lang="ar-SA" sz="2000" dirty="0" smtClean="0"/>
              <a:t>نظر الجدول أعلاه).  </a:t>
            </a:r>
            <a:endParaRPr lang="ar-BH" sz="2000" dirty="0" smtClean="0"/>
          </a:p>
        </p:txBody>
      </p:sp>
      <p:graphicFrame>
        <p:nvGraphicFramePr>
          <p:cNvPr id="6" name="Group 2"/>
          <p:cNvGraphicFramePr>
            <a:graphicFrameLocks noGrp="1"/>
          </p:cNvGraphicFramePr>
          <p:nvPr/>
        </p:nvGraphicFramePr>
        <p:xfrm>
          <a:off x="1371600" y="768378"/>
          <a:ext cx="7239000" cy="3575022"/>
        </p:xfrm>
        <a:graphic>
          <a:graphicData uri="http://schemas.openxmlformats.org/drawingml/2006/table">
            <a:tbl>
              <a:tblPr rtl="1"/>
              <a:tblGrid>
                <a:gridCol w="1206500"/>
                <a:gridCol w="1206500"/>
                <a:gridCol w="1206500"/>
                <a:gridCol w="1206500"/>
                <a:gridCol w="1206500"/>
                <a:gridCol w="1206500"/>
              </a:tblGrid>
              <a:tr h="453290">
                <a:tc gridSpan="6">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0" i="0" u="none" strike="noStrike" cap="none" normalizeH="0" baseline="0" dirty="0" smtClean="0">
                          <a:ln>
                            <a:noFill/>
                          </a:ln>
                          <a:solidFill>
                            <a:srgbClr val="0000FF"/>
                          </a:solidFill>
                          <a:effectLst/>
                          <a:latin typeface="Arial" pitchFamily="34" charset="0"/>
                          <a:cs typeface="Times New Roman" pitchFamily="18" charset="0"/>
                        </a:rPr>
                        <a:t>الإنتاج والمقاييس المختلفة لتكاليف الإنتاج</a:t>
                      </a:r>
                      <a:endParaRPr kumimoji="0" lang="ar-SA" sz="2400" b="0" i="0" u="none" strike="noStrike" cap="none" normalizeH="0" baseline="0" dirty="0" smtClean="0">
                        <a:ln>
                          <a:noFill/>
                        </a:ln>
                        <a:solidFill>
                          <a:srgbClr val="0000FF"/>
                        </a:solidFill>
                        <a:effectLst/>
                        <a:latin typeface="Arial" pitchFamily="34" charset="0"/>
                        <a:cs typeface="Arial" pitchFamily="34" charset="0"/>
                      </a:endParaRPr>
                    </a:p>
                  </a:txBody>
                  <a:tcPr marL="99060" marR="9906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hMerge="1">
                  <a:txBody>
                    <a:bodyPr/>
                    <a:lstStyle/>
                    <a:p>
                      <a:pPr rtl="1"/>
                      <a:endParaRPr lang="ar-SA"/>
                    </a:p>
                  </a:txBody>
                  <a:tcPr/>
                </a:tc>
                <a:tc hMerge="1">
                  <a:txBody>
                    <a:bodyPr/>
                    <a:lstStyle/>
                    <a:p>
                      <a:pPr rtl="1"/>
                      <a:endParaRPr lang="ar-SA"/>
                    </a:p>
                  </a:txBody>
                  <a:tcPr/>
                </a:tc>
                <a:tc hMerge="1">
                  <a:txBody>
                    <a:bodyPr/>
                    <a:lstStyle/>
                    <a:p>
                      <a:pPr rtl="1"/>
                      <a:endParaRPr lang="ar-SA"/>
                    </a:p>
                  </a:txBody>
                  <a:tcPr/>
                </a:tc>
                <a:tc hMerge="1">
                  <a:txBody>
                    <a:bodyPr/>
                    <a:lstStyle/>
                    <a:p>
                      <a:pPr rtl="1"/>
                      <a:endParaRPr lang="ar-SA"/>
                    </a:p>
                  </a:txBody>
                  <a:tcPr/>
                </a:tc>
                <a:tc hMerge="1">
                  <a:txBody>
                    <a:bodyPr/>
                    <a:lstStyle/>
                    <a:p>
                      <a:pPr rtl="1"/>
                      <a:endParaRPr lang="ar-SA"/>
                    </a:p>
                  </a:txBody>
                  <a:tcPr/>
                </a:tc>
              </a:tr>
              <a:tr h="454211">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rgbClr val="000000"/>
                          </a:solidFill>
                          <a:effectLst/>
                          <a:latin typeface="Arial" pitchFamily="34" charset="0"/>
                          <a:cs typeface="Times New Roman" pitchFamily="18" charset="0"/>
                        </a:rPr>
                        <a:t>ATC</a:t>
                      </a:r>
                      <a:endParaRPr kumimoji="0" lang="ar-BH" sz="20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254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rgbClr val="000000"/>
                          </a:solidFill>
                          <a:effectLst/>
                          <a:latin typeface="Arial" pitchFamily="34" charset="0"/>
                          <a:cs typeface="Times New Roman" pitchFamily="18" charset="0"/>
                        </a:rPr>
                        <a:t>AVC</a:t>
                      </a:r>
                      <a:endParaRPr kumimoji="0" lang="ar-BH" sz="20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rgbClr val="000000"/>
                          </a:solidFill>
                          <a:effectLst/>
                          <a:latin typeface="Arial" pitchFamily="34" charset="0"/>
                          <a:cs typeface="Times New Roman" pitchFamily="18" charset="0"/>
                        </a:rPr>
                        <a:t>AFC</a:t>
                      </a:r>
                      <a:endParaRPr kumimoji="0" lang="ar-BH" sz="20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rgbClr val="000000"/>
                          </a:solidFill>
                          <a:effectLst/>
                          <a:latin typeface="Arial" pitchFamily="34" charset="0"/>
                          <a:cs typeface="Times New Roman" pitchFamily="18" charset="0"/>
                        </a:rPr>
                        <a:t>MC</a:t>
                      </a:r>
                      <a:endParaRPr kumimoji="0" lang="ar-BH" sz="20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rgbClr val="000000"/>
                          </a:solidFill>
                          <a:effectLst/>
                          <a:latin typeface="Arial" pitchFamily="34" charset="0"/>
                          <a:cs typeface="Times New Roman" pitchFamily="18" charset="0"/>
                        </a:rPr>
                        <a:t>TC</a:t>
                      </a:r>
                      <a:endParaRPr kumimoji="0" lang="ar-BH" sz="2000" b="0" i="0" u="none" strike="noStrike" cap="none" normalizeH="0" baseline="0" dirty="0" smtClean="0">
                        <a:ln>
                          <a:noFill/>
                        </a:ln>
                        <a:solidFill>
                          <a:srgbClr val="000000"/>
                        </a:solidFill>
                        <a:effectLst/>
                        <a:latin typeface="Arial" pitchFamily="34" charset="0"/>
                        <a:cs typeface="Times New Roman" pitchFamily="18"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rgbClr val="000000"/>
                          </a:solidFill>
                          <a:effectLst/>
                          <a:latin typeface="Arial" pitchFamily="34" charset="0"/>
                          <a:cs typeface="Times New Roman" pitchFamily="18" charset="0"/>
                        </a:rPr>
                        <a:t>Q</a:t>
                      </a:r>
                      <a:endParaRPr kumimoji="0" lang="ar-BH" sz="2000" b="0" i="0" u="none" strike="noStrike" cap="none" normalizeH="0" baseline="0" dirty="0" smtClean="0">
                        <a:ln>
                          <a:noFill/>
                        </a:ln>
                        <a:solidFill>
                          <a:srgbClr val="000000"/>
                        </a:solidFill>
                        <a:effectLst/>
                        <a:latin typeface="Arial" pitchFamily="34" charset="0"/>
                        <a:cs typeface="Times New Roman" pitchFamily="18" charset="0"/>
                      </a:endParaRPr>
                    </a:p>
                  </a:txBody>
                  <a:tcPr marL="99060" marR="99060" anchor="ctr" horzOverflow="overflow">
                    <a:lnL w="28575" cap="flat" cmpd="sng" algn="ctr">
                      <a:solidFill>
                        <a:schemeClr val="tx1"/>
                      </a:solidFill>
                      <a:prstDash val="solid"/>
                      <a:round/>
                      <a:headEnd type="none" w="med" len="med"/>
                      <a:tailEnd type="none" w="med" len="med"/>
                    </a:lnL>
                    <a:lnR w="2540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r h="45329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2000" b="0" i="0" u="none" strike="noStrike" cap="none" normalizeH="0" baseline="0" dirty="0" smtClean="0">
                          <a:ln>
                            <a:noFill/>
                          </a:ln>
                          <a:solidFill>
                            <a:srgbClr val="000000"/>
                          </a:solidFill>
                          <a:effectLst/>
                          <a:latin typeface="Arial" pitchFamily="34" charset="0"/>
                          <a:cs typeface="Times New Roman" pitchFamily="18" charset="0"/>
                        </a:rPr>
                        <a:t>-</a:t>
                      </a:r>
                      <a:endParaRPr kumimoji="0" lang="ar-BH" sz="20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254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2000" b="0" i="0" u="none" strike="noStrike" cap="none" normalizeH="0" baseline="0" dirty="0" smtClean="0">
                          <a:ln>
                            <a:noFill/>
                          </a:ln>
                          <a:solidFill>
                            <a:srgbClr val="000000"/>
                          </a:solidFill>
                          <a:effectLst/>
                          <a:latin typeface="Arial" pitchFamily="34" charset="0"/>
                          <a:cs typeface="Times New Roman" pitchFamily="18" charset="0"/>
                        </a:rPr>
                        <a:t>-</a:t>
                      </a:r>
                      <a:endParaRPr kumimoji="0" lang="ar-BH" sz="20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2000" b="0" i="0" u="none" strike="noStrike" cap="none" normalizeH="0" baseline="0" dirty="0" smtClean="0">
                          <a:ln>
                            <a:noFill/>
                          </a:ln>
                          <a:solidFill>
                            <a:srgbClr val="000000"/>
                          </a:solidFill>
                          <a:effectLst/>
                          <a:latin typeface="Arial" pitchFamily="34" charset="0"/>
                          <a:cs typeface="Times New Roman" pitchFamily="18" charset="0"/>
                        </a:rPr>
                        <a:t>-</a:t>
                      </a:r>
                      <a:endParaRPr kumimoji="0" lang="ar-BH" sz="20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2000" b="0" i="0" u="none" strike="noStrike" cap="none" normalizeH="0" baseline="0" dirty="0" smtClean="0">
                          <a:ln>
                            <a:noFill/>
                          </a:ln>
                          <a:solidFill>
                            <a:srgbClr val="000000"/>
                          </a:solidFill>
                          <a:effectLst/>
                          <a:latin typeface="Arial" pitchFamily="34" charset="0"/>
                          <a:cs typeface="Times New Roman" pitchFamily="18" charset="0"/>
                        </a:rPr>
                        <a:t>-</a:t>
                      </a:r>
                      <a:endParaRPr kumimoji="0" lang="ar-BH" sz="20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2000" b="0" i="0" u="none" strike="noStrike" cap="none" normalizeH="0" baseline="0" dirty="0" smtClean="0">
                          <a:ln>
                            <a:noFill/>
                          </a:ln>
                          <a:solidFill>
                            <a:srgbClr val="000000"/>
                          </a:solidFill>
                          <a:effectLst/>
                          <a:latin typeface="Arial" pitchFamily="34" charset="0"/>
                          <a:cs typeface="Times New Roman" pitchFamily="18" charset="0"/>
                        </a:rPr>
                        <a:t>25</a:t>
                      </a:r>
                      <a:endParaRPr kumimoji="0" lang="ar-BH" sz="20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2000" b="0" i="0" u="none" strike="noStrike" cap="none" normalizeH="0" baseline="0" dirty="0" smtClean="0">
                          <a:ln>
                            <a:noFill/>
                          </a:ln>
                          <a:solidFill>
                            <a:srgbClr val="000000"/>
                          </a:solidFill>
                          <a:effectLst/>
                          <a:latin typeface="Arial" pitchFamily="34" charset="0"/>
                          <a:cs typeface="Times New Roman" pitchFamily="18" charset="0"/>
                        </a:rPr>
                        <a:t>0</a:t>
                      </a:r>
                      <a:endParaRPr kumimoji="0" lang="ar-BH" sz="20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540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r h="45329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2000" b="0" i="0" u="none" strike="noStrike" cap="none" normalizeH="0" baseline="0" smtClean="0">
                          <a:ln>
                            <a:noFill/>
                          </a:ln>
                          <a:solidFill>
                            <a:srgbClr val="000000"/>
                          </a:solidFill>
                          <a:effectLst/>
                          <a:latin typeface="Arial" pitchFamily="34" charset="0"/>
                          <a:cs typeface="Times New Roman" pitchFamily="18" charset="0"/>
                        </a:rPr>
                        <a:t>12.50</a:t>
                      </a:r>
                      <a:endParaRPr kumimoji="0" lang="ar-BH" sz="20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254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2000" b="0" i="0" u="none" strike="noStrike" cap="none" normalizeH="0" baseline="0" smtClean="0">
                          <a:ln>
                            <a:noFill/>
                          </a:ln>
                          <a:solidFill>
                            <a:srgbClr val="000000"/>
                          </a:solidFill>
                          <a:effectLst/>
                          <a:latin typeface="Arial" pitchFamily="34" charset="0"/>
                          <a:cs typeface="Times New Roman" pitchFamily="18" charset="0"/>
                        </a:rPr>
                        <a:t>6.25</a:t>
                      </a:r>
                      <a:endParaRPr kumimoji="0" lang="ar-BH" sz="20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2000" b="0" i="0" u="none" strike="noStrike" cap="none" normalizeH="0" baseline="0" dirty="0" smtClean="0">
                          <a:ln>
                            <a:noFill/>
                          </a:ln>
                          <a:solidFill>
                            <a:srgbClr val="000000"/>
                          </a:solidFill>
                          <a:effectLst/>
                          <a:latin typeface="Arial" pitchFamily="34" charset="0"/>
                          <a:cs typeface="Times New Roman" pitchFamily="18" charset="0"/>
                        </a:rPr>
                        <a:t>6.25</a:t>
                      </a:r>
                      <a:endParaRPr kumimoji="0" lang="ar-BH" sz="20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2000" b="0" i="0" u="none" strike="noStrike" cap="none" normalizeH="0" baseline="0" dirty="0" smtClean="0">
                          <a:ln>
                            <a:noFill/>
                          </a:ln>
                          <a:solidFill>
                            <a:srgbClr val="000000"/>
                          </a:solidFill>
                          <a:effectLst/>
                          <a:latin typeface="Arial" pitchFamily="34" charset="0"/>
                          <a:cs typeface="Times New Roman" pitchFamily="18" charset="0"/>
                        </a:rPr>
                        <a:t>6.25</a:t>
                      </a:r>
                      <a:endParaRPr kumimoji="0" lang="ar-BH" sz="20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2000" b="0" i="0" u="none" strike="noStrike" cap="none" normalizeH="0" baseline="0" dirty="0" smtClean="0">
                          <a:ln>
                            <a:noFill/>
                          </a:ln>
                          <a:solidFill>
                            <a:srgbClr val="000000"/>
                          </a:solidFill>
                          <a:effectLst/>
                          <a:latin typeface="Arial" pitchFamily="34" charset="0"/>
                          <a:cs typeface="Times New Roman" pitchFamily="18" charset="0"/>
                        </a:rPr>
                        <a:t>50</a:t>
                      </a:r>
                      <a:endParaRPr kumimoji="0" lang="ar-BH" sz="20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2000" b="0" i="0" u="none" strike="noStrike" cap="none" normalizeH="0" baseline="0" dirty="0" smtClean="0">
                          <a:ln>
                            <a:noFill/>
                          </a:ln>
                          <a:solidFill>
                            <a:srgbClr val="000000"/>
                          </a:solidFill>
                          <a:effectLst/>
                          <a:latin typeface="Arial" pitchFamily="34" charset="0"/>
                          <a:cs typeface="Times New Roman" pitchFamily="18" charset="0"/>
                        </a:rPr>
                        <a:t>4</a:t>
                      </a:r>
                      <a:endParaRPr kumimoji="0" lang="ar-BH" sz="20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540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r h="45329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2000" b="0" i="0" u="none" strike="noStrike" cap="none" normalizeH="0" baseline="0" dirty="0" smtClean="0">
                          <a:ln>
                            <a:noFill/>
                          </a:ln>
                          <a:solidFill>
                            <a:srgbClr val="FF0000"/>
                          </a:solidFill>
                          <a:effectLst/>
                          <a:latin typeface="Arial" pitchFamily="34" charset="0"/>
                          <a:cs typeface="Times New Roman" pitchFamily="18" charset="0"/>
                        </a:rPr>
                        <a:t>7.50</a:t>
                      </a:r>
                      <a:endParaRPr kumimoji="0" lang="ar-BH" sz="2000" b="0" i="0" u="none" strike="noStrike" cap="none" normalizeH="0" baseline="0" dirty="0" smtClean="0">
                        <a:ln>
                          <a:noFill/>
                        </a:ln>
                        <a:solidFill>
                          <a:srgbClr val="FF0000"/>
                        </a:solidFill>
                        <a:effectLst/>
                        <a:latin typeface="Arial" pitchFamily="34" charset="0"/>
                        <a:cs typeface="Arial" pitchFamily="34" charset="0"/>
                      </a:endParaRPr>
                    </a:p>
                  </a:txBody>
                  <a:tcPr marL="99060" marR="99060" anchor="ctr" horzOverflow="overflow">
                    <a:lnL w="254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2000" b="0" i="0" u="none" strike="noStrike" cap="none" normalizeH="0" baseline="0" smtClean="0">
                          <a:ln>
                            <a:noFill/>
                          </a:ln>
                          <a:solidFill>
                            <a:srgbClr val="000000"/>
                          </a:solidFill>
                          <a:effectLst/>
                          <a:latin typeface="Arial" pitchFamily="34" charset="0"/>
                          <a:cs typeface="Times New Roman" pitchFamily="18" charset="0"/>
                        </a:rPr>
                        <a:t>5.00</a:t>
                      </a:r>
                      <a:endParaRPr kumimoji="0" lang="ar-BH" sz="20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2000" b="0" i="0" u="none" strike="noStrike" cap="none" normalizeH="0" baseline="0" smtClean="0">
                          <a:ln>
                            <a:noFill/>
                          </a:ln>
                          <a:solidFill>
                            <a:srgbClr val="000000"/>
                          </a:solidFill>
                          <a:effectLst/>
                          <a:latin typeface="Arial" pitchFamily="34" charset="0"/>
                          <a:cs typeface="Times New Roman" pitchFamily="18" charset="0"/>
                        </a:rPr>
                        <a:t>2.50</a:t>
                      </a:r>
                      <a:endParaRPr kumimoji="0" lang="ar-BH" sz="20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2000" b="0" i="0" u="none" strike="noStrike" cap="none" normalizeH="0" baseline="0" dirty="0" smtClean="0">
                          <a:ln>
                            <a:noFill/>
                          </a:ln>
                          <a:solidFill>
                            <a:srgbClr val="FF0000"/>
                          </a:solidFill>
                          <a:effectLst/>
                          <a:latin typeface="Arial" pitchFamily="34" charset="0"/>
                          <a:cs typeface="Times New Roman" pitchFamily="18" charset="0"/>
                        </a:rPr>
                        <a:t>4.17</a:t>
                      </a:r>
                      <a:endParaRPr kumimoji="0" lang="ar-BH" sz="2000" b="0" i="0" u="none" strike="noStrike" cap="none" normalizeH="0" baseline="0" dirty="0" smtClean="0">
                        <a:ln>
                          <a:noFill/>
                        </a:ln>
                        <a:solidFill>
                          <a:srgbClr val="FF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2000" b="0" i="0" u="none" strike="noStrike" cap="none" normalizeH="0" baseline="0" smtClean="0">
                          <a:ln>
                            <a:noFill/>
                          </a:ln>
                          <a:solidFill>
                            <a:srgbClr val="000000"/>
                          </a:solidFill>
                          <a:effectLst/>
                          <a:latin typeface="Arial" pitchFamily="34" charset="0"/>
                          <a:cs typeface="Times New Roman" pitchFamily="18" charset="0"/>
                        </a:rPr>
                        <a:t>75</a:t>
                      </a:r>
                      <a:endParaRPr kumimoji="0" lang="ar-BH" sz="20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2000" b="0" i="0" u="none" strike="noStrike" cap="none" normalizeH="0" baseline="0" dirty="0" smtClean="0">
                          <a:ln>
                            <a:noFill/>
                          </a:ln>
                          <a:solidFill>
                            <a:srgbClr val="FF0000"/>
                          </a:solidFill>
                          <a:effectLst/>
                          <a:latin typeface="Arial" pitchFamily="34" charset="0"/>
                          <a:cs typeface="Times New Roman" pitchFamily="18" charset="0"/>
                        </a:rPr>
                        <a:t>10</a:t>
                      </a:r>
                      <a:endParaRPr kumimoji="0" lang="ar-BH" sz="2000" b="0" i="0" u="none" strike="noStrike" cap="none" normalizeH="0" baseline="0" dirty="0" smtClean="0">
                        <a:ln>
                          <a:noFill/>
                        </a:ln>
                        <a:solidFill>
                          <a:srgbClr val="FF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540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r h="454211">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2000" b="0" i="0" u="sng" strike="noStrike" cap="none" normalizeH="0" baseline="0" dirty="0" smtClean="0">
                          <a:ln>
                            <a:noFill/>
                          </a:ln>
                          <a:solidFill>
                            <a:srgbClr val="000000"/>
                          </a:solidFill>
                          <a:effectLst/>
                          <a:latin typeface="Arial" pitchFamily="34" charset="0"/>
                          <a:cs typeface="Times New Roman" pitchFamily="18" charset="0"/>
                        </a:rPr>
                        <a:t>7.69</a:t>
                      </a:r>
                      <a:endParaRPr kumimoji="0" lang="ar-BH" sz="2000" b="0" i="0" u="sng"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254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2000" b="0" i="0" u="none" strike="noStrike" cap="none" normalizeH="0" baseline="0" smtClean="0">
                          <a:ln>
                            <a:noFill/>
                          </a:ln>
                          <a:solidFill>
                            <a:srgbClr val="000000"/>
                          </a:solidFill>
                          <a:effectLst/>
                          <a:latin typeface="Arial" pitchFamily="34" charset="0"/>
                          <a:cs typeface="Times New Roman" pitchFamily="18" charset="0"/>
                        </a:rPr>
                        <a:t>5.77</a:t>
                      </a:r>
                      <a:endParaRPr kumimoji="0" lang="ar-BH" sz="20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2000" b="0" i="0" u="none" strike="noStrike" cap="none" normalizeH="0" baseline="0" smtClean="0">
                          <a:ln>
                            <a:noFill/>
                          </a:ln>
                          <a:solidFill>
                            <a:srgbClr val="000000"/>
                          </a:solidFill>
                          <a:effectLst/>
                          <a:latin typeface="Arial" pitchFamily="34" charset="0"/>
                          <a:cs typeface="Times New Roman" pitchFamily="18" charset="0"/>
                        </a:rPr>
                        <a:t>1.92</a:t>
                      </a:r>
                      <a:endParaRPr kumimoji="0" lang="ar-BH" sz="20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2000" b="0" i="0" u="sng" strike="noStrike" cap="none" normalizeH="0" baseline="0" dirty="0" smtClean="0">
                          <a:ln>
                            <a:noFill/>
                          </a:ln>
                          <a:solidFill>
                            <a:srgbClr val="000000"/>
                          </a:solidFill>
                          <a:effectLst/>
                          <a:latin typeface="Arial" pitchFamily="34" charset="0"/>
                          <a:cs typeface="Times New Roman" pitchFamily="18" charset="0"/>
                        </a:rPr>
                        <a:t>8.33</a:t>
                      </a:r>
                      <a:endParaRPr kumimoji="0" lang="ar-BH" sz="2000" b="0" i="0" u="sng"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2000" b="0" i="0" u="none" strike="noStrike" cap="none" normalizeH="0" baseline="0" dirty="0" smtClean="0">
                          <a:ln>
                            <a:noFill/>
                          </a:ln>
                          <a:solidFill>
                            <a:srgbClr val="000000"/>
                          </a:solidFill>
                          <a:effectLst/>
                          <a:latin typeface="Arial" pitchFamily="34" charset="0"/>
                          <a:cs typeface="Times New Roman" pitchFamily="18" charset="0"/>
                        </a:rPr>
                        <a:t>100</a:t>
                      </a:r>
                      <a:endParaRPr kumimoji="0" lang="ar-BH" sz="20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2000" b="0" i="0" u="none" strike="noStrike" cap="none" normalizeH="0" baseline="0" dirty="0" smtClean="0">
                          <a:ln>
                            <a:noFill/>
                          </a:ln>
                          <a:solidFill>
                            <a:srgbClr val="000000"/>
                          </a:solidFill>
                          <a:effectLst/>
                          <a:latin typeface="Arial" pitchFamily="34" charset="0"/>
                          <a:cs typeface="Times New Roman" pitchFamily="18" charset="0"/>
                        </a:rPr>
                        <a:t>13</a:t>
                      </a:r>
                      <a:endParaRPr kumimoji="0" lang="ar-BH" sz="20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540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r h="45329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2000" b="0" i="0" u="sng" strike="noStrike" cap="none" normalizeH="0" baseline="0" dirty="0" smtClean="0">
                          <a:ln>
                            <a:noFill/>
                          </a:ln>
                          <a:solidFill>
                            <a:srgbClr val="000000"/>
                          </a:solidFill>
                          <a:effectLst/>
                          <a:latin typeface="Arial" pitchFamily="34" charset="0"/>
                          <a:cs typeface="Times New Roman" pitchFamily="18" charset="0"/>
                        </a:rPr>
                        <a:t>8.33</a:t>
                      </a:r>
                      <a:endParaRPr kumimoji="0" lang="ar-BH" sz="2000" b="0" i="0" u="sng"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254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2000" b="0" i="0" u="none" strike="noStrike" cap="none" normalizeH="0" baseline="0" smtClean="0">
                          <a:ln>
                            <a:noFill/>
                          </a:ln>
                          <a:solidFill>
                            <a:srgbClr val="000000"/>
                          </a:solidFill>
                          <a:effectLst/>
                          <a:latin typeface="Arial" pitchFamily="34" charset="0"/>
                          <a:cs typeface="Times New Roman" pitchFamily="18" charset="0"/>
                        </a:rPr>
                        <a:t>6.67</a:t>
                      </a:r>
                      <a:endParaRPr kumimoji="0" lang="ar-BH" sz="20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2000" b="0" i="0" u="none" strike="noStrike" cap="none" normalizeH="0" baseline="0" smtClean="0">
                          <a:ln>
                            <a:noFill/>
                          </a:ln>
                          <a:solidFill>
                            <a:srgbClr val="000000"/>
                          </a:solidFill>
                          <a:effectLst/>
                          <a:latin typeface="Arial" pitchFamily="34" charset="0"/>
                          <a:cs typeface="Times New Roman" pitchFamily="18" charset="0"/>
                        </a:rPr>
                        <a:t>1.67</a:t>
                      </a:r>
                      <a:endParaRPr kumimoji="0" lang="ar-BH" sz="20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2000" b="0" i="0" u="sng" strike="noStrike" cap="none" normalizeH="0" baseline="0" dirty="0" smtClean="0">
                          <a:ln>
                            <a:noFill/>
                          </a:ln>
                          <a:solidFill>
                            <a:srgbClr val="000000"/>
                          </a:solidFill>
                          <a:effectLst/>
                          <a:latin typeface="Arial" pitchFamily="34" charset="0"/>
                          <a:cs typeface="Times New Roman" pitchFamily="18" charset="0"/>
                        </a:rPr>
                        <a:t>12.50</a:t>
                      </a:r>
                      <a:endParaRPr kumimoji="0" lang="ar-BH" sz="2000" b="0" i="0" u="sng"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2000" b="0" i="0" u="none" strike="noStrike" cap="none" normalizeH="0" baseline="0" dirty="0" smtClean="0">
                          <a:ln>
                            <a:noFill/>
                          </a:ln>
                          <a:solidFill>
                            <a:srgbClr val="000000"/>
                          </a:solidFill>
                          <a:effectLst/>
                          <a:latin typeface="Arial" pitchFamily="34" charset="0"/>
                          <a:cs typeface="Times New Roman" pitchFamily="18" charset="0"/>
                        </a:rPr>
                        <a:t>125</a:t>
                      </a:r>
                      <a:endParaRPr kumimoji="0" lang="ar-BH" sz="20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2000" b="0" i="0" u="none" strike="noStrike" cap="none" normalizeH="0" baseline="0" dirty="0" smtClean="0">
                          <a:ln>
                            <a:noFill/>
                          </a:ln>
                          <a:solidFill>
                            <a:srgbClr val="000000"/>
                          </a:solidFill>
                          <a:effectLst/>
                          <a:latin typeface="Arial" pitchFamily="34" charset="0"/>
                          <a:cs typeface="Times New Roman" pitchFamily="18" charset="0"/>
                        </a:rPr>
                        <a:t>15</a:t>
                      </a:r>
                      <a:endParaRPr kumimoji="0" lang="ar-BH" sz="20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540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r h="36808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2000" b="0" i="0" u="sng" strike="noStrike" cap="none" normalizeH="0" baseline="0" dirty="0" smtClean="0">
                          <a:ln>
                            <a:noFill/>
                          </a:ln>
                          <a:solidFill>
                            <a:srgbClr val="000000"/>
                          </a:solidFill>
                          <a:effectLst/>
                          <a:latin typeface="Arial" pitchFamily="34" charset="0"/>
                          <a:cs typeface="Times New Roman" pitchFamily="18" charset="0"/>
                        </a:rPr>
                        <a:t>9.38</a:t>
                      </a:r>
                      <a:endParaRPr kumimoji="0" lang="ar-BH" sz="2000" b="0" i="0" u="sng"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254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2000" b="0" i="0" u="none" strike="noStrike" cap="none" normalizeH="0" baseline="0" smtClean="0">
                          <a:ln>
                            <a:noFill/>
                          </a:ln>
                          <a:solidFill>
                            <a:srgbClr val="000000"/>
                          </a:solidFill>
                          <a:effectLst/>
                          <a:latin typeface="Arial" pitchFamily="34" charset="0"/>
                          <a:cs typeface="Times New Roman" pitchFamily="18" charset="0"/>
                        </a:rPr>
                        <a:t>7.81</a:t>
                      </a:r>
                      <a:endParaRPr kumimoji="0" lang="ar-BH" sz="20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2000" b="0" i="0" u="none" strike="noStrike" cap="none" normalizeH="0" baseline="0" smtClean="0">
                          <a:ln>
                            <a:noFill/>
                          </a:ln>
                          <a:solidFill>
                            <a:srgbClr val="000000"/>
                          </a:solidFill>
                          <a:effectLst/>
                          <a:latin typeface="Arial" pitchFamily="34" charset="0"/>
                          <a:cs typeface="Times New Roman" pitchFamily="18" charset="0"/>
                        </a:rPr>
                        <a:t>1.56</a:t>
                      </a:r>
                      <a:endParaRPr kumimoji="0" lang="ar-BH" sz="20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2000" b="0" i="0" u="sng" strike="noStrike" cap="none" normalizeH="0" baseline="0" dirty="0" smtClean="0">
                          <a:ln>
                            <a:noFill/>
                          </a:ln>
                          <a:solidFill>
                            <a:srgbClr val="000000"/>
                          </a:solidFill>
                          <a:effectLst/>
                          <a:latin typeface="Arial" pitchFamily="34" charset="0"/>
                          <a:cs typeface="Times New Roman" pitchFamily="18" charset="0"/>
                        </a:rPr>
                        <a:t>25.00</a:t>
                      </a:r>
                      <a:endParaRPr kumimoji="0" lang="ar-BH" sz="2000" b="0" i="0" u="sng"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2000" b="0" i="0" u="none" strike="noStrike" cap="none" normalizeH="0" baseline="0" smtClean="0">
                          <a:ln>
                            <a:noFill/>
                          </a:ln>
                          <a:solidFill>
                            <a:srgbClr val="000000"/>
                          </a:solidFill>
                          <a:effectLst/>
                          <a:latin typeface="Arial" pitchFamily="34" charset="0"/>
                          <a:cs typeface="Times New Roman" pitchFamily="18" charset="0"/>
                        </a:rPr>
                        <a:t>150</a:t>
                      </a:r>
                      <a:endParaRPr kumimoji="0" lang="ar-BH" sz="20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2000" b="0" i="0" u="none" strike="noStrike" cap="none" normalizeH="0" baseline="0" dirty="0" smtClean="0">
                          <a:ln>
                            <a:noFill/>
                          </a:ln>
                          <a:solidFill>
                            <a:srgbClr val="000000"/>
                          </a:solidFill>
                          <a:effectLst/>
                          <a:latin typeface="Arial" pitchFamily="34" charset="0"/>
                          <a:cs typeface="Times New Roman" pitchFamily="18" charset="0"/>
                        </a:rPr>
                        <a:t>16</a:t>
                      </a:r>
                      <a:endParaRPr kumimoji="0" lang="ar-BH" sz="20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540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solidFill>
                  </a:tcPr>
                </a:tc>
              </a:tr>
            </a:tbl>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3731</TotalTime>
  <Words>949</Words>
  <Application>Microsoft Office PowerPoint</Application>
  <PresentationFormat>A4 Paper (210x297 mm)</PresentationFormat>
  <Paragraphs>284</Paragraphs>
  <Slides>16</Slides>
  <Notes>5</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16</vt:i4>
      </vt:variant>
    </vt:vector>
  </HeadingPairs>
  <TitlesOfParts>
    <vt:vector size="19" baseType="lpstr">
      <vt:lpstr>Office Theme</vt:lpstr>
      <vt:lpstr>معادلة</vt:lpstr>
      <vt:lpstr>Equation</vt:lpstr>
      <vt:lpstr>Slide 1</vt:lpstr>
      <vt:lpstr>المحاضرة العاشرة</vt:lpstr>
      <vt:lpstr>عناصر المحاضرة 10</vt:lpstr>
      <vt:lpstr>تكاليف الإنتاج في المدى القريب </vt:lpstr>
      <vt:lpstr>مثال:</vt:lpstr>
      <vt:lpstr>تكاليف الإنتاج في المدى القريب</vt:lpstr>
      <vt:lpstr>الناتج الحدي والتكاليف الحدية في المدى القريب</vt:lpstr>
      <vt:lpstr>Slide 8</vt:lpstr>
      <vt:lpstr>الإنتاج المتوسط ومتوسط التكلفة المتغيرة في المدى القريب</vt:lpstr>
      <vt:lpstr>Slide 10</vt:lpstr>
      <vt:lpstr>العلاقة بين منحنيات التكلفة المتوسطة والتكلفة الحدية</vt:lpstr>
      <vt:lpstr>Slide 12</vt:lpstr>
      <vt:lpstr>Slide 13</vt:lpstr>
      <vt:lpstr>Slide 14</vt:lpstr>
      <vt:lpstr> </vt:lpstr>
      <vt:lpstr>Slide 16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350</cp:revision>
  <dcterms:created xsi:type="dcterms:W3CDTF">2009-10-14T19:14:34Z</dcterms:created>
  <dcterms:modified xsi:type="dcterms:W3CDTF">2011-04-25T11:52:38Z</dcterms:modified>
</cp:coreProperties>
</file>