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67" r:id="rId4"/>
    <p:sldId id="307" r:id="rId5"/>
    <p:sldId id="315" r:id="rId6"/>
    <p:sldId id="308" r:id="rId7"/>
    <p:sldId id="318" r:id="rId8"/>
    <p:sldId id="319" r:id="rId9"/>
    <p:sldId id="316" r:id="rId10"/>
    <p:sldId id="320" r:id="rId11"/>
    <p:sldId id="321" r:id="rId12"/>
    <p:sldId id="317" r:id="rId13"/>
    <p:sldId id="322" r:id="rId14"/>
    <p:sldId id="266"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00FF"/>
    <a:srgbClr val="009900"/>
    <a:srgbClr val="FF3300"/>
    <a:srgbClr val="AD9968"/>
    <a:srgbClr val="3B84AF"/>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71" autoAdjust="0"/>
    <p:restoredTop sz="94714" autoAdjust="0"/>
  </p:normalViewPr>
  <p:slideViewPr>
    <p:cSldViewPr>
      <p:cViewPr>
        <p:scale>
          <a:sx n="75" d="100"/>
          <a:sy n="75" d="100"/>
        </p:scale>
        <p:origin x="-1068" y="-6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4/25/2011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D5C6D74-5C75-4E6D-BBE6-29497FB6B8AB}" type="slidenum">
              <a:rPr lang="en-US"/>
              <a:pPr/>
              <a:t>7</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a:t>
            </a:r>
            <a:r>
              <a:rPr lang="ar-SA" sz="1600" b="1" dirty="0" smtClean="0">
                <a:solidFill>
                  <a:schemeClr val="bg1"/>
                </a:solidFill>
                <a:latin typeface="+mn-lt"/>
                <a:cs typeface="+mn-cs"/>
              </a:rPr>
              <a:t>التعلم</a:t>
            </a:r>
            <a:r>
              <a:rPr lang="ar-SA" sz="1600" b="1" baseline="0" dirty="0" smtClean="0">
                <a:solidFill>
                  <a:schemeClr val="bg1"/>
                </a:solidFill>
                <a:latin typeface="+mn-lt"/>
                <a:cs typeface="+mn-cs"/>
              </a:rPr>
              <a:t> الإلكتروني والتعليم </a:t>
            </a:r>
            <a:r>
              <a:rPr lang="ar-SA" sz="1600" b="1" baseline="0" dirty="0" smtClean="0">
                <a:solidFill>
                  <a:schemeClr val="bg1"/>
                </a:solidFill>
                <a:latin typeface="+mn-lt"/>
                <a:cs typeface="+mn-cs"/>
              </a:rPr>
              <a:t>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971800"/>
            <a:ext cx="5099050" cy="1470025"/>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b="1" dirty="0" smtClean="0">
                <a:solidFill>
                  <a:srgbClr val="7F7F7F"/>
                </a:solidFill>
                <a:latin typeface="Calibri" pitchFamily="34" charset="0"/>
                <a:cs typeface="Times New Roman" pitchFamily="18" charset="0"/>
              </a:rPr>
              <a:t>الاقتصاد الجزئي</a:t>
            </a: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endParaRPr lang="en-US" sz="1700" b="1" dirty="0">
              <a:solidFill>
                <a:srgbClr val="7F7F7F"/>
              </a:solidFill>
              <a:latin typeface="Calibri" pitchFamily="34" charset="0"/>
            </a:endParaRPr>
          </a:p>
          <a:p>
            <a:pPr algn="ctr"/>
            <a:r>
              <a:rPr lang="ar-SA" sz="2400" b="1" dirty="0" smtClean="0">
                <a:solidFill>
                  <a:schemeClr val="tx2">
                    <a:lumMod val="75000"/>
                  </a:schemeClr>
                </a:solidFill>
                <a:latin typeface="Calibri" pitchFamily="34" charset="0"/>
              </a:rPr>
              <a:t>د</a:t>
            </a:r>
            <a:r>
              <a:rPr lang="en-US" sz="2400" b="1" dirty="0" smtClean="0">
                <a:solidFill>
                  <a:schemeClr val="tx2">
                    <a:lumMod val="75000"/>
                  </a:schemeClr>
                </a:solidFill>
                <a:latin typeface="Calibri" pitchFamily="34" charset="0"/>
              </a:rPr>
              <a:t> .</a:t>
            </a:r>
            <a:r>
              <a:rPr lang="ar-SA" sz="2400" b="1" dirty="0" smtClean="0">
                <a:solidFill>
                  <a:schemeClr val="tx2">
                    <a:lumMod val="75000"/>
                  </a:schemeClr>
                </a:solidFill>
                <a:latin typeface="Calibri" pitchFamily="34" charset="0"/>
              </a:rPr>
              <a:t>حسن بلقاسم غصان</a:t>
            </a:r>
            <a:endParaRPr lang="en-US" sz="2400" b="1" dirty="0">
              <a:solidFill>
                <a:schemeClr val="tx2">
                  <a:lumMod val="75000"/>
                </a:schemeClr>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الحادية عشرة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914400"/>
          </a:xfrm>
        </p:spPr>
        <p:txBody>
          <a:bodyPr/>
          <a:lstStyle/>
          <a:p>
            <a:pPr rtl="1" eaLnBrk="1" hangingPunct="1"/>
            <a:r>
              <a:rPr lang="ar-SA" sz="3400" b="1" dirty="0" smtClean="0">
                <a:solidFill>
                  <a:schemeClr val="tx1"/>
                </a:solidFill>
                <a:cs typeface="Arial" pitchFamily="34" charset="0"/>
              </a:rPr>
              <a:t>نظرية التكاليف  </a:t>
            </a:r>
            <a:r>
              <a:rPr lang="ar-SA" sz="3400" dirty="0" smtClean="0">
                <a:solidFill>
                  <a:schemeClr val="tx1"/>
                </a:solidFill>
                <a:cs typeface="Arial" pitchFamily="34" charset="0"/>
              </a:rPr>
              <a:t>2</a:t>
            </a:r>
            <a:endParaRPr lang="en-US" sz="3400"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rgbClr val="0000FF"/>
                </a:solidFill>
              </a:rPr>
              <a:t>عناصر المحاضرة </a:t>
            </a:r>
            <a:r>
              <a:rPr lang="ar-SA" sz="4000" dirty="0" smtClean="0">
                <a:solidFill>
                  <a:srgbClr val="0000FF"/>
                </a:solidFill>
              </a:rPr>
              <a:t>11</a:t>
            </a:r>
            <a:endParaRPr lang="en-US" dirty="0">
              <a:solidFill>
                <a:schemeClr val="tx2">
                  <a:lumMod val="75000"/>
                </a:schemeClr>
              </a:solidFill>
            </a:endParaRPr>
          </a:p>
        </p:txBody>
      </p:sp>
      <p:sp>
        <p:nvSpPr>
          <p:cNvPr id="7171" name="Text Placeholder 5"/>
          <p:cNvSpPr>
            <a:spLocks noGrp="1"/>
          </p:cNvSpPr>
          <p:nvPr>
            <p:ph idx="1"/>
          </p:nvPr>
        </p:nvSpPr>
        <p:spPr>
          <a:xfrm>
            <a:off x="495300" y="1600201"/>
            <a:ext cx="8915400" cy="4038599"/>
          </a:xfrm>
        </p:spPr>
        <p:txBody>
          <a:bodyPr/>
          <a:lstStyle/>
          <a:p>
            <a:pPr rtl="1" eaLnBrk="1" hangingPunct="1">
              <a:buFont typeface="Arial" pitchFamily="34" charset="0"/>
              <a:buChar char="•"/>
            </a:pPr>
            <a:r>
              <a:rPr lang="ar-SA" sz="2000" b="1" dirty="0" smtClean="0">
                <a:solidFill>
                  <a:srgbClr val="0000FF"/>
                </a:solidFill>
                <a:cs typeface="Arial" pitchFamily="34" charset="0"/>
              </a:rPr>
              <a:t>انتقال منحنيات التكاليف </a:t>
            </a:r>
            <a:endParaRPr lang="en-US" sz="2000" b="1" dirty="0" smtClean="0">
              <a:solidFill>
                <a:srgbClr val="0000FF"/>
              </a:solidFill>
              <a:cs typeface="Arial" pitchFamily="34" charset="0"/>
            </a:endParaRPr>
          </a:p>
          <a:p>
            <a:pPr rtl="1" eaLnBrk="1" hangingPunct="1">
              <a:buFont typeface="Arial" pitchFamily="34" charset="0"/>
              <a:buChar char="•"/>
            </a:pPr>
            <a:endParaRPr lang="ar-SA" sz="2000" b="1" dirty="0" smtClean="0">
              <a:solidFill>
                <a:srgbClr val="0000FF"/>
              </a:solidFill>
              <a:cs typeface="Arial" pitchFamily="34" charset="0"/>
            </a:endParaRPr>
          </a:p>
          <a:p>
            <a:pPr rtl="1" eaLnBrk="1" hangingPunct="1">
              <a:buFont typeface="Arial" pitchFamily="34" charset="0"/>
              <a:buChar char="•"/>
            </a:pPr>
            <a:r>
              <a:rPr lang="ar-SA" sz="2000" b="1" dirty="0" smtClean="0">
                <a:solidFill>
                  <a:srgbClr val="0000FF"/>
                </a:solidFill>
                <a:cs typeface="Arial" pitchFamily="34" charset="0"/>
              </a:rPr>
              <a:t>تكاليف الإنتاج في المدى البعيد </a:t>
            </a:r>
            <a:endParaRPr lang="en-US" sz="2000" b="1" dirty="0" smtClean="0">
              <a:solidFill>
                <a:srgbClr val="0000FF"/>
              </a:solidFill>
              <a:cs typeface="Arial" pitchFamily="34" charset="0"/>
            </a:endParaRPr>
          </a:p>
          <a:p>
            <a:pPr rtl="1" eaLnBrk="1" hangingPunct="1">
              <a:buFont typeface="Arial" pitchFamily="34" charset="0"/>
              <a:buChar char="•"/>
            </a:pPr>
            <a:endParaRPr lang="ar-SA" sz="2000" b="1" dirty="0" smtClean="0">
              <a:solidFill>
                <a:srgbClr val="0000FF"/>
              </a:solidFill>
              <a:cs typeface="Arial" pitchFamily="34" charset="0"/>
            </a:endParaRPr>
          </a:p>
          <a:p>
            <a:pPr rtl="1" eaLnBrk="1" hangingPunct="1">
              <a:buFont typeface="Arial" pitchFamily="34" charset="0"/>
              <a:buChar char="•"/>
            </a:pPr>
            <a:r>
              <a:rPr lang="ar-SA" sz="2000" b="1" dirty="0" smtClean="0">
                <a:solidFill>
                  <a:srgbClr val="0000FF"/>
                </a:solidFill>
                <a:cs typeface="Arial" pitchFamily="34" charset="0"/>
              </a:rPr>
              <a:t>منحى متوسط التكاليف في المدى البعيد</a:t>
            </a:r>
            <a:endParaRPr lang="en-US" sz="2000" b="1" dirty="0" smtClean="0">
              <a:solidFill>
                <a:srgbClr val="0000FF"/>
              </a:solidFill>
              <a:cs typeface="Arial" pitchFamily="34" charset="0"/>
            </a:endParaRPr>
          </a:p>
          <a:p>
            <a:pPr rtl="1" eaLnBrk="1" hangingPunct="1">
              <a:buFont typeface="Arial" pitchFamily="34" charset="0"/>
              <a:buChar char="•"/>
            </a:pPr>
            <a:endParaRPr lang="ar-SA" sz="2000" b="1" dirty="0" smtClean="0">
              <a:solidFill>
                <a:srgbClr val="0000FF"/>
              </a:solidFill>
              <a:cs typeface="Arial" pitchFamily="34" charset="0"/>
            </a:endParaRPr>
          </a:p>
          <a:p>
            <a:pPr rtl="1" eaLnBrk="1" hangingPunct="1">
              <a:buFont typeface="Arial" pitchFamily="34" charset="0"/>
              <a:buChar char="•"/>
            </a:pPr>
            <a:r>
              <a:rPr lang="ar-SA" sz="2000" b="1" dirty="0" smtClean="0">
                <a:solidFill>
                  <a:srgbClr val="0000FF"/>
                </a:solidFill>
                <a:cs typeface="Arial" pitchFamily="34" charset="0"/>
              </a:rPr>
              <a:t>اقتصاديات الحجم </a:t>
            </a:r>
            <a:endParaRPr lang="en-US" sz="2000" b="1" dirty="0" smtClean="0">
              <a:solidFill>
                <a:srgbClr val="0000FF"/>
              </a:solidFill>
              <a:cs typeface="Arial" pitchFamily="34" charset="0"/>
            </a:endParaRPr>
          </a:p>
          <a:p>
            <a:pPr rtl="1" eaLnBrk="1" hangingPunct="1">
              <a:buFont typeface="Arial" pitchFamily="34" charset="0"/>
              <a:buChar char="•"/>
            </a:pPr>
            <a:endParaRPr lang="ar-SA" sz="2000" b="1" dirty="0" smtClean="0">
              <a:solidFill>
                <a:srgbClr val="0000FF"/>
              </a:solidFill>
              <a:cs typeface="Arial" pitchFamily="34" charset="0"/>
            </a:endParaRPr>
          </a:p>
          <a:p>
            <a:pPr rtl="1" eaLnBrk="1" hangingPunct="1">
              <a:buFont typeface="Arial" pitchFamily="34" charset="0"/>
              <a:buChar char="•"/>
            </a:pPr>
            <a:r>
              <a:rPr lang="ar-SA" sz="2000" b="1" dirty="0" smtClean="0">
                <a:solidFill>
                  <a:srgbClr val="0000FF"/>
                </a:solidFill>
                <a:cs typeface="Arial" pitchFamily="34" charset="0"/>
              </a:rPr>
              <a:t>اقتصاديات الحجم وأنواع العائد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533400"/>
            <a:ext cx="8915400" cy="762000"/>
          </a:xfrm>
          <a:noFill/>
          <a:ln>
            <a:noFill/>
          </a:ln>
        </p:spPr>
        <p:txBody>
          <a:bodyPr/>
          <a:lstStyle/>
          <a:p>
            <a:pPr rtl="1" eaLnBrk="1" hangingPunct="1">
              <a:defRPr/>
            </a:pPr>
            <a:r>
              <a:rPr lang="ar-SA" sz="4000" dirty="0" smtClean="0">
                <a:solidFill>
                  <a:srgbClr val="0000FF"/>
                </a:solidFill>
              </a:rPr>
              <a:t>انتقال منحنيات التكاليف</a:t>
            </a:r>
          </a:p>
        </p:txBody>
      </p:sp>
      <p:sp>
        <p:nvSpPr>
          <p:cNvPr id="8195" name="Content Placeholder 2"/>
          <p:cNvSpPr>
            <a:spLocks noGrp="1"/>
          </p:cNvSpPr>
          <p:nvPr>
            <p:ph idx="1"/>
          </p:nvPr>
        </p:nvSpPr>
        <p:spPr>
          <a:xfrm>
            <a:off x="304800" y="1371600"/>
            <a:ext cx="9067800" cy="4343399"/>
          </a:xfrm>
        </p:spPr>
        <p:txBody>
          <a:bodyPr/>
          <a:lstStyle/>
          <a:p>
            <a:pPr rtl="1" eaLnBrk="1" hangingPunct="1"/>
            <a:r>
              <a:rPr lang="ar-SA" sz="2200" dirty="0" smtClean="0"/>
              <a:t>لمنحنى التكاليف </a:t>
            </a:r>
            <a:r>
              <a:rPr lang="ar-SA" sz="2200" dirty="0" smtClean="0">
                <a:solidFill>
                  <a:srgbClr val="0000FF"/>
                </a:solidFill>
              </a:rPr>
              <a:t>حركية ذاتية </a:t>
            </a:r>
            <a:r>
              <a:rPr lang="ar-SA" sz="2200" dirty="0" smtClean="0">
                <a:solidFill>
                  <a:srgbClr val="000000"/>
                </a:solidFill>
              </a:rPr>
              <a:t>عندما يتغير حجم الإنتاج </a:t>
            </a:r>
            <a:r>
              <a:rPr lang="en-US" sz="2200" dirty="0" smtClean="0">
                <a:solidFill>
                  <a:srgbClr val="000000"/>
                </a:solidFill>
              </a:rPr>
              <a:t>Q</a:t>
            </a:r>
            <a:r>
              <a:rPr lang="ar-SA" sz="2200" dirty="0" smtClean="0">
                <a:solidFill>
                  <a:srgbClr val="000000"/>
                </a:solidFill>
              </a:rPr>
              <a:t>. و</a:t>
            </a:r>
            <a:r>
              <a:rPr lang="ar-SA" sz="2200" dirty="0" smtClean="0">
                <a:solidFill>
                  <a:srgbClr val="0000FF"/>
                </a:solidFill>
              </a:rPr>
              <a:t>حركية</a:t>
            </a:r>
            <a:r>
              <a:rPr lang="ar-SA" sz="2200" dirty="0" smtClean="0">
                <a:solidFill>
                  <a:srgbClr val="000000"/>
                </a:solidFill>
              </a:rPr>
              <a:t> </a:t>
            </a:r>
            <a:r>
              <a:rPr lang="ar-SA" sz="2200" dirty="0" smtClean="0">
                <a:solidFill>
                  <a:srgbClr val="0000FF"/>
                </a:solidFill>
              </a:rPr>
              <a:t>انتقالية </a:t>
            </a:r>
            <a:r>
              <a:rPr lang="ar-SA" sz="2200" dirty="0" smtClean="0">
                <a:solidFill>
                  <a:srgbClr val="000000"/>
                </a:solidFill>
              </a:rPr>
              <a:t>عندما تتغير التكاليف بسبب التغيرات في تقنية الإنتاج، أو في أسعار عناصر الإنتاج، أو فيهما معا.</a:t>
            </a:r>
          </a:p>
          <a:p>
            <a:pPr rtl="1" eaLnBrk="1" hangingPunct="1">
              <a:buFont typeface="Arial" pitchFamily="34" charset="0"/>
              <a:buChar char="•"/>
            </a:pPr>
            <a:r>
              <a:rPr lang="ar-SA" sz="2200" dirty="0" smtClean="0">
                <a:solidFill>
                  <a:srgbClr val="0000FF"/>
                </a:solidFill>
              </a:rPr>
              <a:t>التقدم التقني</a:t>
            </a:r>
            <a:r>
              <a:rPr lang="ar-SA" sz="2200" dirty="0" smtClean="0"/>
              <a:t>: إذا استعانت المنشاة بتقنية أكثر تقدما مع افتراض ثبات أسعار عناصر الإنتاج، فيمكن للمنشأة أن تنقل منحنى الإنتاج الكلي إلى أعلى. ويؤدي هذا إلى انتقال منحنى متوسط التكلفة المتغيرة </a:t>
            </a:r>
            <a:r>
              <a:rPr lang="en-US" altLang="zh-CN" sz="2200" dirty="0" smtClean="0">
                <a:solidFill>
                  <a:srgbClr val="0000FF"/>
                </a:solidFill>
                <a:latin typeface="Times New Roman" pitchFamily="18" charset="0"/>
                <a:ea typeface="SimSun" pitchFamily="2" charset="-122"/>
              </a:rPr>
              <a:t>AVC</a:t>
            </a:r>
            <a:r>
              <a:rPr lang="ar-SA" altLang="zh-CN" sz="2400" dirty="0" smtClean="0">
                <a:solidFill>
                  <a:srgbClr val="0000FF"/>
                </a:solidFill>
                <a:latin typeface="Times New Roman" pitchFamily="18" charset="0"/>
                <a:cs typeface="Times New Roman" pitchFamily="18" charset="0"/>
              </a:rPr>
              <a:t> </a:t>
            </a:r>
            <a:r>
              <a:rPr lang="ar-SA" sz="2200" dirty="0" smtClean="0"/>
              <a:t>إلى أسفل أي أن التقدم التقني يسهم في خفض </a:t>
            </a:r>
            <a:r>
              <a:rPr lang="en-US" altLang="zh-CN" sz="2200" dirty="0" smtClean="0">
                <a:solidFill>
                  <a:srgbClr val="0000FF"/>
                </a:solidFill>
                <a:latin typeface="Times New Roman" pitchFamily="18" charset="0"/>
                <a:ea typeface="SimSun" pitchFamily="2" charset="-122"/>
              </a:rPr>
              <a:t>AVC</a:t>
            </a:r>
            <a:r>
              <a:rPr lang="ar-SA" altLang="zh-CN" sz="2200" dirty="0" smtClean="0">
                <a:solidFill>
                  <a:srgbClr val="0000FF"/>
                </a:solidFill>
                <a:latin typeface="Times New Roman" pitchFamily="18" charset="0"/>
                <a:ea typeface="SimSun" pitchFamily="2" charset="-122"/>
              </a:rPr>
              <a:t>.</a:t>
            </a:r>
            <a:r>
              <a:rPr lang="ar-SA" altLang="zh-CN" sz="2400" dirty="0" smtClean="0">
                <a:solidFill>
                  <a:srgbClr val="0000FF"/>
                </a:solidFill>
                <a:latin typeface="Times New Roman" pitchFamily="18" charset="0"/>
                <a:cs typeface="Times New Roman" pitchFamily="18" charset="0"/>
              </a:rPr>
              <a:t> </a:t>
            </a:r>
          </a:p>
          <a:p>
            <a:pPr rtl="1" eaLnBrk="1" hangingPunct="1"/>
            <a:endParaRPr lang="ar-SA" sz="2200" dirty="0" smtClean="0"/>
          </a:p>
          <a:p>
            <a:pPr rtl="1" eaLnBrk="1" hangingPunct="1"/>
            <a:r>
              <a:rPr lang="ar-SA" sz="2200" dirty="0" smtClean="0"/>
              <a:t>    لكن استخدام التقنيات الجديدة للإنتاج ينطوي على زيادة التكلفة الثابتة، وينقل خط متوسط التكلفة الثابتة إلى أعلى. لذلك تعتمد نتيجة تأثير التقدم التقني على متوسط التكلفة الكلية على التأثير الصافي لكل من متوسط التكلفة الثابتة ومتوسط التكلفة المتغيرة: فعند المستويات الدنيا للإنتاج يغلب أثر الارتفاع في التكلفة الثابتة على أثر الانخفاض في التكلفة المتغيرة، وتكون </a:t>
            </a:r>
            <a:r>
              <a:rPr lang="en-US" altLang="zh-CN" sz="2200" dirty="0" smtClean="0">
                <a:solidFill>
                  <a:srgbClr val="0000FF"/>
                </a:solidFill>
                <a:latin typeface="Times New Roman" pitchFamily="18" charset="0"/>
                <a:ea typeface="SimSun" pitchFamily="2" charset="-122"/>
              </a:rPr>
              <a:t>ATC</a:t>
            </a:r>
            <a:r>
              <a:rPr lang="ar-SA" sz="2200" dirty="0" smtClean="0"/>
              <a:t> مرتفعة. بينما عند المستويات العليا للإنتاج يغلب أثر الانخفاض في التكلفة المتغيرة على أثر الارتفاع في التكلفة الثابتة، وتكون </a:t>
            </a:r>
            <a:r>
              <a:rPr lang="en-US" altLang="zh-CN" sz="2200" dirty="0" smtClean="0">
                <a:solidFill>
                  <a:srgbClr val="0000FF"/>
                </a:solidFill>
                <a:latin typeface="Times New Roman" pitchFamily="18" charset="0"/>
                <a:ea typeface="SimSun" pitchFamily="2" charset="-122"/>
              </a:rPr>
              <a:t>ATC</a:t>
            </a:r>
            <a:r>
              <a:rPr lang="ar-SA" sz="2200" dirty="0" smtClean="0"/>
              <a:t> متدنية.  </a:t>
            </a:r>
            <a:endParaRPr lang="ar-SA" sz="2400" dirty="0" smtClean="0"/>
          </a:p>
          <a:p>
            <a:pPr rtl="1" eaLnBrk="1" hangingPunct="1"/>
            <a:endParaRPr lang="ar-SA" sz="2000" dirty="0" smtClean="0"/>
          </a:p>
          <a:p>
            <a:pPr rtl="1" eaLnBrk="1" hangingPunct="1"/>
            <a:endParaRPr lang="ar-BH" sz="2000" dirty="0" smtClean="0"/>
          </a:p>
          <a:p>
            <a:pPr rtl="1" eaLnBrk="1" hangingPunct="1"/>
            <a:endParaRPr lang="ar-BH" sz="20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905000"/>
            <a:ext cx="8915400" cy="3352800"/>
          </a:xfrm>
        </p:spPr>
        <p:txBody>
          <a:bodyPr/>
          <a:lstStyle/>
          <a:p>
            <a:pPr rtl="1">
              <a:buFont typeface="Arial" pitchFamily="34" charset="0"/>
              <a:buChar char="•"/>
            </a:pPr>
            <a:r>
              <a:rPr lang="ar-SA" sz="2200" dirty="0" smtClean="0">
                <a:solidFill>
                  <a:srgbClr val="0000FF"/>
                </a:solidFill>
              </a:rPr>
              <a:t>تغير أسعار عناصر الإنتاج: </a:t>
            </a:r>
            <a:r>
              <a:rPr lang="ar-SA" sz="2200" dirty="0" smtClean="0">
                <a:solidFill>
                  <a:srgbClr val="000000"/>
                </a:solidFill>
              </a:rPr>
              <a:t>تأثر أسعار عناصر الإنتاج بشكل مباشر على تكاليف الإنتاج، سواء كانت تكاليف ثابتة أو متغيرة.</a:t>
            </a:r>
          </a:p>
          <a:p>
            <a:pPr rtl="1"/>
            <a:endParaRPr lang="ar-SA" sz="2200" dirty="0" smtClean="0">
              <a:solidFill>
                <a:srgbClr val="000000"/>
              </a:solidFill>
            </a:endParaRPr>
          </a:p>
          <a:p>
            <a:pPr rtl="1"/>
            <a:r>
              <a:rPr lang="ar-SA" sz="2200" dirty="0" smtClean="0">
                <a:solidFill>
                  <a:srgbClr val="000000"/>
                </a:solidFill>
              </a:rPr>
              <a:t>    فمثلا إذا ارتفعت أسعار الإيجار والتأمين، فينتقل خط </a:t>
            </a:r>
            <a:r>
              <a:rPr lang="en-US" altLang="zh-CN" sz="2200" dirty="0" smtClean="0">
                <a:solidFill>
                  <a:srgbClr val="0000FF"/>
                </a:solidFill>
                <a:latin typeface="Times New Roman" pitchFamily="18" charset="0"/>
                <a:ea typeface="SimSun" pitchFamily="2" charset="-122"/>
              </a:rPr>
              <a:t>AFC</a:t>
            </a:r>
            <a:r>
              <a:rPr lang="ar-SA" sz="2200" dirty="0" smtClean="0">
                <a:solidFill>
                  <a:srgbClr val="000000"/>
                </a:solidFill>
              </a:rPr>
              <a:t> إلى أعلى وكذلك منحنى </a:t>
            </a:r>
            <a:r>
              <a:rPr lang="en-US" altLang="zh-CN" sz="2200" dirty="0" smtClean="0">
                <a:solidFill>
                  <a:srgbClr val="0000FF"/>
                </a:solidFill>
                <a:latin typeface="Times New Roman" pitchFamily="18" charset="0"/>
                <a:ea typeface="SimSun" pitchFamily="2" charset="-122"/>
              </a:rPr>
              <a:t>ATC</a:t>
            </a:r>
            <a:r>
              <a:rPr lang="ar-SA" sz="2200" dirty="0" smtClean="0">
                <a:solidFill>
                  <a:srgbClr val="000000"/>
                </a:solidFill>
              </a:rPr>
              <a:t> ولا يتغير منحنى </a:t>
            </a:r>
            <a:r>
              <a:rPr lang="en-US" altLang="zh-CN" sz="2200" dirty="0" smtClean="0">
                <a:solidFill>
                  <a:srgbClr val="0000FF"/>
                </a:solidFill>
                <a:latin typeface="Times New Roman" pitchFamily="18" charset="0"/>
                <a:ea typeface="SimSun" pitchFamily="2" charset="-122"/>
              </a:rPr>
              <a:t>AVC</a:t>
            </a:r>
            <a:r>
              <a:rPr lang="ar-SA" altLang="zh-CN" sz="2200" dirty="0" smtClean="0">
                <a:solidFill>
                  <a:srgbClr val="0000FF"/>
                </a:solidFill>
                <a:latin typeface="Times New Roman" pitchFamily="18" charset="0"/>
                <a:ea typeface="SimSun" pitchFamily="2" charset="-122"/>
              </a:rPr>
              <a:t>. </a:t>
            </a:r>
            <a:r>
              <a:rPr lang="ar-SA" altLang="zh-CN" sz="2200" dirty="0" smtClean="0">
                <a:solidFill>
                  <a:srgbClr val="000000"/>
                </a:solidFill>
                <a:latin typeface="Times New Roman" pitchFamily="18" charset="0"/>
                <a:ea typeface="SimSun" pitchFamily="2" charset="-122"/>
              </a:rPr>
              <a:t>بينما إذا ارتفعت أسعار العمال أو أسعار المواد الخام أو أسعار الطاقة، فينتقل منحنى </a:t>
            </a:r>
            <a:r>
              <a:rPr lang="en-US" altLang="zh-CN" sz="2200" dirty="0" smtClean="0">
                <a:solidFill>
                  <a:srgbClr val="0000FF"/>
                </a:solidFill>
                <a:latin typeface="Times New Roman" pitchFamily="18" charset="0"/>
                <a:ea typeface="SimSun" pitchFamily="2" charset="-122"/>
              </a:rPr>
              <a:t>AVC</a:t>
            </a:r>
            <a:r>
              <a:rPr lang="ar-SA" altLang="zh-CN" sz="2200" dirty="0" smtClean="0">
                <a:solidFill>
                  <a:srgbClr val="0000FF"/>
                </a:solidFill>
                <a:latin typeface="Times New Roman" pitchFamily="18" charset="0"/>
                <a:ea typeface="SimSun" pitchFamily="2" charset="-122"/>
              </a:rPr>
              <a:t> </a:t>
            </a:r>
            <a:r>
              <a:rPr lang="ar-SA" altLang="zh-CN" sz="2200" dirty="0" smtClean="0">
                <a:solidFill>
                  <a:srgbClr val="000000"/>
                </a:solidFill>
                <a:latin typeface="Times New Roman" pitchFamily="18" charset="0"/>
                <a:ea typeface="SimSun" pitchFamily="2" charset="-122"/>
              </a:rPr>
              <a:t>إلى أعلى وكذلك منحنى </a:t>
            </a:r>
            <a:r>
              <a:rPr lang="en-US" altLang="zh-CN" sz="2200" dirty="0" smtClean="0">
                <a:solidFill>
                  <a:srgbClr val="0000FF"/>
                </a:solidFill>
                <a:latin typeface="Times New Roman" pitchFamily="18" charset="0"/>
                <a:ea typeface="SimSun" pitchFamily="2" charset="-122"/>
              </a:rPr>
              <a:t>ATC</a:t>
            </a:r>
            <a:r>
              <a:rPr lang="ar-SA" altLang="zh-CN" sz="2200" dirty="0" smtClean="0">
                <a:solidFill>
                  <a:srgbClr val="0000FF"/>
                </a:solidFill>
                <a:latin typeface="Times New Roman" pitchFamily="18" charset="0"/>
                <a:ea typeface="SimSun" pitchFamily="2" charset="-122"/>
              </a:rPr>
              <a:t> </a:t>
            </a:r>
            <a:r>
              <a:rPr lang="ar-SA" altLang="zh-CN" sz="2200" dirty="0" smtClean="0">
                <a:solidFill>
                  <a:srgbClr val="000000"/>
                </a:solidFill>
                <a:latin typeface="Times New Roman" pitchFamily="18" charset="0"/>
                <a:ea typeface="SimSun" pitchFamily="2" charset="-122"/>
              </a:rPr>
              <a:t>ولا يتغير خط</a:t>
            </a:r>
            <a:r>
              <a:rPr lang="ar-SA" altLang="zh-CN" sz="2200" dirty="0" smtClean="0">
                <a:solidFill>
                  <a:srgbClr val="0000FF"/>
                </a:solidFill>
                <a:latin typeface="Times New Roman" pitchFamily="18" charset="0"/>
                <a:ea typeface="SimSun" pitchFamily="2" charset="-122"/>
              </a:rPr>
              <a:t> </a:t>
            </a:r>
            <a:r>
              <a:rPr lang="en-US" altLang="zh-CN" sz="2200" dirty="0" smtClean="0">
                <a:solidFill>
                  <a:srgbClr val="0000FF"/>
                </a:solidFill>
                <a:latin typeface="Times New Roman" pitchFamily="18" charset="0"/>
                <a:ea typeface="SimSun" pitchFamily="2" charset="-122"/>
              </a:rPr>
              <a:t>AFC</a:t>
            </a:r>
            <a:r>
              <a:rPr lang="ar-SA" altLang="zh-CN" sz="2200" dirty="0" smtClean="0">
                <a:solidFill>
                  <a:srgbClr val="0000FF"/>
                </a:solidFill>
                <a:latin typeface="Times New Roman" pitchFamily="18" charset="0"/>
                <a:ea typeface="SimSun" pitchFamily="2" charset="-122"/>
              </a:rPr>
              <a:t>. </a:t>
            </a:r>
            <a:r>
              <a:rPr lang="ar-SA" altLang="zh-CN" sz="2200" dirty="0" smtClean="0">
                <a:solidFill>
                  <a:srgbClr val="000000"/>
                </a:solidFill>
                <a:latin typeface="Times New Roman" pitchFamily="18" charset="0"/>
                <a:ea typeface="SimSun" pitchFamily="2" charset="-122"/>
              </a:rPr>
              <a:t> </a:t>
            </a:r>
            <a:r>
              <a:rPr lang="ar-SA" sz="2200" dirty="0" smtClean="0">
                <a:solidFill>
                  <a:srgbClr val="000000"/>
                </a:solidFill>
              </a:rPr>
              <a:t> </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95300" y="533400"/>
            <a:ext cx="8915400" cy="762000"/>
          </a:xfrm>
          <a:noFill/>
          <a:ln>
            <a:noFill/>
          </a:ln>
        </p:spPr>
        <p:txBody>
          <a:bodyPr/>
          <a:lstStyle/>
          <a:p>
            <a:pPr rtl="1" eaLnBrk="1" hangingPunct="1">
              <a:defRPr/>
            </a:pPr>
            <a:r>
              <a:rPr lang="ar-SA" sz="4000" dirty="0" smtClean="0">
                <a:solidFill>
                  <a:srgbClr val="0000FF"/>
                </a:solidFill>
              </a:rPr>
              <a:t>تكاليف الإنتاج في المدى البعيد</a:t>
            </a:r>
          </a:p>
        </p:txBody>
      </p:sp>
      <p:sp>
        <p:nvSpPr>
          <p:cNvPr id="8195" name="Content Placeholder 2"/>
          <p:cNvSpPr>
            <a:spLocks noGrp="1"/>
          </p:cNvSpPr>
          <p:nvPr>
            <p:ph idx="1"/>
          </p:nvPr>
        </p:nvSpPr>
        <p:spPr>
          <a:xfrm>
            <a:off x="533400" y="1371601"/>
            <a:ext cx="8839200" cy="3886200"/>
          </a:xfrm>
        </p:spPr>
        <p:txBody>
          <a:bodyPr/>
          <a:lstStyle/>
          <a:p>
            <a:pPr rtl="1" eaLnBrk="1" hangingPunct="1"/>
            <a:r>
              <a:rPr lang="ar-SA" sz="2200" dirty="0" smtClean="0"/>
              <a:t>في </a:t>
            </a:r>
            <a:r>
              <a:rPr lang="ar-BH" sz="2200" dirty="0" smtClean="0"/>
              <a:t>المدى البعيد </a:t>
            </a:r>
            <a:r>
              <a:rPr lang="ar-SA" sz="2200" dirty="0" smtClean="0"/>
              <a:t>تستطيع</a:t>
            </a:r>
            <a:r>
              <a:rPr lang="ar-BH" sz="2200" dirty="0" smtClean="0"/>
              <a:t> المنشأة تغيير جميع عناصر </a:t>
            </a:r>
            <a:r>
              <a:rPr lang="ar-SA" sz="2200" dirty="0" smtClean="0"/>
              <a:t>الإنتاج</a:t>
            </a:r>
            <a:r>
              <a:rPr lang="ar-BH" sz="2200" dirty="0" smtClean="0"/>
              <a:t>، لذ</a:t>
            </a:r>
            <a:r>
              <a:rPr lang="ar-SA" sz="2200" dirty="0" smtClean="0"/>
              <a:t>لك</a:t>
            </a:r>
            <a:r>
              <a:rPr lang="ar-BH" sz="2200" dirty="0" smtClean="0"/>
              <a:t> فإن تكاليف الإنتاج في المدى البعيد </a:t>
            </a:r>
            <a:r>
              <a:rPr lang="ar-BH" sz="2200" dirty="0" smtClean="0">
                <a:solidFill>
                  <a:srgbClr val="0000FF"/>
                </a:solidFill>
              </a:rPr>
              <a:t>تعتبر جميعها متغيرة </a:t>
            </a:r>
            <a:r>
              <a:rPr lang="ar-BH" sz="2200" dirty="0" smtClean="0"/>
              <a:t>ولا وجود للتكاليف الثابتة. </a:t>
            </a:r>
            <a:endParaRPr lang="ar-SA" sz="2200" dirty="0" smtClean="0"/>
          </a:p>
          <a:p>
            <a:pPr rtl="1" eaLnBrk="1" hangingPunct="1"/>
            <a:endParaRPr lang="ar-SA" sz="2200" dirty="0" smtClean="0"/>
          </a:p>
          <a:p>
            <a:pPr rtl="1" eaLnBrk="1" hangingPunct="1"/>
            <a:r>
              <a:rPr lang="ar-SA" sz="2200" dirty="0" smtClean="0"/>
              <a:t>مثال: </a:t>
            </a:r>
            <a:r>
              <a:rPr lang="ar-BH" sz="2200" dirty="0" smtClean="0"/>
              <a:t>ي</a:t>
            </a:r>
            <a:r>
              <a:rPr lang="ar-SA" sz="2200" dirty="0" smtClean="0"/>
              <a:t>عرض</a:t>
            </a:r>
            <a:r>
              <a:rPr lang="ar-BH" sz="2200" dirty="0" smtClean="0"/>
              <a:t> </a:t>
            </a:r>
            <a:r>
              <a:rPr lang="ar-SA" sz="2200" dirty="0" smtClean="0"/>
              <a:t>الجدول التالي</a:t>
            </a:r>
            <a:r>
              <a:rPr lang="ar-BH" sz="2200" dirty="0" smtClean="0"/>
              <a:t> دالة الإنتاج في المدى البعيد، حيث يضم مستويات الإنتاج المقابلة لكل مزيج من عنصري الإنتاج العمل ورأس المال.</a:t>
            </a:r>
            <a:endParaRPr lang="ar-SA" sz="2200" dirty="0" smtClean="0"/>
          </a:p>
          <a:p>
            <a:pPr rtl="1" eaLnBrk="1" hangingPunct="1"/>
            <a:endParaRPr lang="ar-SA" sz="2200" dirty="0" smtClean="0"/>
          </a:p>
          <a:p>
            <a:pPr rtl="1" eaLnBrk="1" hangingPunct="1"/>
            <a:r>
              <a:rPr lang="ar-SA" sz="2200" dirty="0" smtClean="0"/>
              <a:t>ونلاحظ في الجدول التالي، الذي يحتوي على إنتاجية العمل </a:t>
            </a:r>
            <a:r>
              <a:rPr lang="en-US" altLang="zh-CN" sz="2200" dirty="0" smtClean="0">
                <a:solidFill>
                  <a:srgbClr val="0000FF"/>
                </a:solidFill>
                <a:latin typeface="Times New Roman" pitchFamily="18" charset="0"/>
                <a:ea typeface="SimSun" pitchFamily="2" charset="-122"/>
              </a:rPr>
              <a:t>MQ</a:t>
            </a:r>
            <a:r>
              <a:rPr lang="en-US" altLang="zh-CN" sz="2200" baseline="-25000" dirty="0" smtClean="0">
                <a:solidFill>
                  <a:srgbClr val="0000FF"/>
                </a:solidFill>
                <a:latin typeface="Times New Roman" pitchFamily="18" charset="0"/>
                <a:ea typeface="SimSun" pitchFamily="2" charset="-122"/>
              </a:rPr>
              <a:t>L</a:t>
            </a:r>
            <a:r>
              <a:rPr lang="ar-SA" sz="2200" dirty="0" smtClean="0"/>
              <a:t> وعلى إنتاجية الرأسمال </a:t>
            </a:r>
            <a:r>
              <a:rPr lang="en-US" altLang="zh-CN" sz="2200" dirty="0" smtClean="0">
                <a:solidFill>
                  <a:srgbClr val="0000FF"/>
                </a:solidFill>
                <a:latin typeface="Times New Roman" pitchFamily="18" charset="0"/>
                <a:ea typeface="SimSun" pitchFamily="2" charset="-122"/>
              </a:rPr>
              <a:t>MQ</a:t>
            </a:r>
            <a:r>
              <a:rPr lang="en-US" altLang="zh-CN" sz="2200" baseline="-25000" dirty="0" smtClean="0">
                <a:solidFill>
                  <a:srgbClr val="0000FF"/>
                </a:solidFill>
                <a:latin typeface="Times New Roman" pitchFamily="18" charset="0"/>
                <a:ea typeface="SimSun" pitchFamily="2" charset="-122"/>
              </a:rPr>
              <a:t>K</a:t>
            </a:r>
            <a:r>
              <a:rPr lang="ar-SA" sz="2200" dirty="0" smtClean="0"/>
              <a:t>،  أن </a:t>
            </a:r>
            <a:r>
              <a:rPr lang="ar-SA" sz="2200" dirty="0" smtClean="0">
                <a:solidFill>
                  <a:srgbClr val="0000FF"/>
                </a:solidFill>
              </a:rPr>
              <a:t>قانون التناقصية </a:t>
            </a:r>
            <a:r>
              <a:rPr lang="ar-SA" sz="2200" dirty="0" smtClean="0"/>
              <a:t>ينطبق على عنصري الإنتاج أي العمل ورأس المال.</a:t>
            </a:r>
            <a:endParaRPr lang="fr-MA" sz="2200" dirty="0" smtClean="0"/>
          </a:p>
          <a:p>
            <a:pPr rtl="1" eaLnBrk="1" hangingPunct="1"/>
            <a:endParaRPr lang="ar-BH" sz="2000" dirty="0" smtClean="0"/>
          </a:p>
          <a:p>
            <a:pPr rtl="1" eaLnBrk="1" hangingPunct="1"/>
            <a:endParaRPr lang="ar-BH" sz="2000"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22" name="Group 2"/>
          <p:cNvGraphicFramePr>
            <a:graphicFrameLocks noGrp="1"/>
          </p:cNvGraphicFramePr>
          <p:nvPr/>
        </p:nvGraphicFramePr>
        <p:xfrm>
          <a:off x="938474" y="962348"/>
          <a:ext cx="8281726" cy="4524052"/>
        </p:xfrm>
        <a:graphic>
          <a:graphicData uri="http://schemas.openxmlformats.org/drawingml/2006/table">
            <a:tbl>
              <a:tblPr rtl="1"/>
              <a:tblGrid>
                <a:gridCol w="2272528"/>
                <a:gridCol w="1541140"/>
                <a:gridCol w="1645624"/>
                <a:gridCol w="1436656"/>
                <a:gridCol w="1385778"/>
              </a:tblGrid>
              <a:tr h="557941">
                <a:tc gridSpan="5">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800" b="0" i="0" u="none" strike="noStrike" cap="none" normalizeH="0" baseline="0" dirty="0" smtClean="0">
                          <a:ln>
                            <a:noFill/>
                          </a:ln>
                          <a:solidFill>
                            <a:srgbClr val="0000FF"/>
                          </a:solidFill>
                          <a:effectLst/>
                          <a:latin typeface="Arial" pitchFamily="34" charset="0"/>
                          <a:cs typeface="Times New Roman" pitchFamily="18" charset="0"/>
                        </a:rPr>
                        <a:t>دالة الإنتاج اليومي في المدى البعيد </a:t>
                      </a:r>
                      <a:endParaRPr kumimoji="0" lang="en-US" sz="2800" b="0" i="0" u="none" strike="noStrike" cap="none" normalizeH="0" baseline="0" dirty="0" smtClean="0">
                        <a:ln>
                          <a:noFill/>
                        </a:ln>
                        <a:solidFill>
                          <a:srgbClr val="0000FF"/>
                        </a:solidFill>
                        <a:effectLst/>
                        <a:latin typeface="Arial" pitchFamily="34" charset="0"/>
                        <a:cs typeface="Times New Roman" pitchFamily="18" charset="0"/>
                      </a:endParaRPr>
                    </a:p>
                  </a:txBody>
                  <a:tcPr marL="99060" marR="9906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en-US"/>
                    </a:p>
                  </a:txBody>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r>
              <a:tr h="58582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800" b="0" i="0" u="none" strike="noStrike" cap="none" normalizeH="0" baseline="0" dirty="0" smtClean="0">
                          <a:ln>
                            <a:noFill/>
                          </a:ln>
                          <a:solidFill>
                            <a:srgbClr val="000000"/>
                          </a:solidFill>
                          <a:effectLst/>
                          <a:latin typeface="Arial" pitchFamily="34" charset="0"/>
                          <a:cs typeface="Times New Roman" pitchFamily="18" charset="0"/>
                        </a:rPr>
                        <a:t>العمل/ الرأسمال</a:t>
                      </a:r>
                      <a:endParaRPr kumimoji="0" lang="ar-SA" sz="28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800" b="0" i="0" u="none" strike="noStrike" kern="1200" cap="none" normalizeH="0" baseline="0" dirty="0" smtClean="0">
                          <a:ln>
                            <a:noFill/>
                          </a:ln>
                          <a:solidFill>
                            <a:srgbClr val="000000"/>
                          </a:solidFill>
                          <a:effectLst/>
                          <a:latin typeface="Arial" pitchFamily="34" charset="0"/>
                          <a:ea typeface="+mn-ea"/>
                          <a:cs typeface="Times New Roman" pitchFamily="18" charset="0"/>
                        </a:rPr>
                        <a:t>1</a:t>
                      </a: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800" b="0" i="0" u="none" strike="noStrike" kern="1200" cap="none" normalizeH="0" baseline="0" dirty="0" smtClean="0">
                          <a:ln>
                            <a:noFill/>
                          </a:ln>
                          <a:solidFill>
                            <a:srgbClr val="000000"/>
                          </a:solidFill>
                          <a:effectLst/>
                          <a:latin typeface="Arial" pitchFamily="34" charset="0"/>
                          <a:ea typeface="+mn-ea"/>
                          <a:cs typeface="Times New Roman" pitchFamily="18" charset="0"/>
                        </a:rPr>
                        <a:t>2</a:t>
                      </a: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800" b="0" i="0" u="none" strike="noStrike" kern="1200" cap="none" normalizeH="0" baseline="0" dirty="0" smtClean="0">
                          <a:ln>
                            <a:noFill/>
                          </a:ln>
                          <a:solidFill>
                            <a:srgbClr val="000000"/>
                          </a:solidFill>
                          <a:effectLst/>
                          <a:latin typeface="Arial" pitchFamily="34" charset="0"/>
                          <a:ea typeface="+mn-ea"/>
                          <a:cs typeface="Times New Roman" pitchFamily="18" charset="0"/>
                        </a:rPr>
                        <a:t>3</a:t>
                      </a: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800" b="0" i="0" u="none" strike="noStrike" kern="1200" cap="none" normalizeH="0" baseline="0" dirty="0" smtClean="0">
                          <a:ln>
                            <a:noFill/>
                          </a:ln>
                          <a:solidFill>
                            <a:srgbClr val="000000"/>
                          </a:solidFill>
                          <a:effectLst/>
                          <a:latin typeface="Arial" pitchFamily="34" charset="0"/>
                          <a:ea typeface="+mn-ea"/>
                          <a:cs typeface="Times New Roman" pitchFamily="18" charset="0"/>
                        </a:rPr>
                        <a:t>4</a:t>
                      </a: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57190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800" b="0" i="0" u="none" strike="noStrike" cap="none" normalizeH="0" baseline="0" dirty="0" smtClean="0">
                          <a:ln>
                            <a:noFill/>
                          </a:ln>
                          <a:solidFill>
                            <a:srgbClr val="000000"/>
                          </a:solidFill>
                          <a:effectLst/>
                          <a:latin typeface="Arial" pitchFamily="34" charset="0"/>
                          <a:cs typeface="Times New Roman" pitchFamily="18" charset="0"/>
                        </a:rPr>
                        <a:t>1</a:t>
                      </a:r>
                      <a:endParaRPr kumimoji="0" lang="ar-BH" sz="28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800" b="0" i="0" u="none" strike="noStrike" kern="1200" cap="none" normalizeH="0" baseline="0" dirty="0" smtClean="0">
                          <a:ln>
                            <a:noFill/>
                          </a:ln>
                          <a:solidFill>
                            <a:srgbClr val="000000"/>
                          </a:solidFill>
                          <a:effectLst/>
                          <a:latin typeface="Arial" pitchFamily="34" charset="0"/>
                          <a:ea typeface="+mn-ea"/>
                          <a:cs typeface="Times New Roman" pitchFamily="18" charset="0"/>
                        </a:rPr>
                        <a:t>4</a:t>
                      </a:r>
                      <a:endParaRPr kumimoji="0" lang="ar-BH" sz="2800" b="0" i="0" u="none" strike="noStrike" kern="1200" cap="none" normalizeH="0" baseline="0" dirty="0" smtClean="0">
                        <a:ln>
                          <a:noFill/>
                        </a:ln>
                        <a:solidFill>
                          <a:srgbClr val="000000"/>
                        </a:solidFill>
                        <a:effectLst/>
                        <a:latin typeface="Arial" pitchFamily="34" charset="0"/>
                        <a:ea typeface="+mn-ea"/>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800" b="0" i="0" u="none" strike="noStrike" cap="none" normalizeH="0" baseline="0" dirty="0" smtClean="0">
                          <a:ln>
                            <a:noFill/>
                          </a:ln>
                          <a:solidFill>
                            <a:srgbClr val="000000"/>
                          </a:solidFill>
                          <a:effectLst/>
                          <a:latin typeface="Arial" pitchFamily="34" charset="0"/>
                          <a:cs typeface="Times New Roman" pitchFamily="18" charset="0"/>
                        </a:rPr>
                        <a:t>10</a:t>
                      </a:r>
                      <a:endParaRPr kumimoji="0" lang="ar-BH" sz="28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800" b="0" i="0" u="none" strike="noStrike" cap="none" normalizeH="0" baseline="0" dirty="0" smtClean="0">
                          <a:ln>
                            <a:noFill/>
                          </a:ln>
                          <a:solidFill>
                            <a:srgbClr val="000000"/>
                          </a:solidFill>
                          <a:effectLst/>
                          <a:latin typeface="Arial" pitchFamily="34" charset="0"/>
                          <a:cs typeface="Times New Roman" pitchFamily="18" charset="0"/>
                        </a:rPr>
                        <a:t>13</a:t>
                      </a:r>
                      <a:endParaRPr kumimoji="0" lang="ar-BH" sz="28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800" b="0" i="0" u="none" strike="noStrike" cap="none" normalizeH="0" baseline="0" dirty="0" smtClean="0">
                          <a:ln>
                            <a:noFill/>
                          </a:ln>
                          <a:solidFill>
                            <a:srgbClr val="000000"/>
                          </a:solidFill>
                          <a:effectLst/>
                          <a:latin typeface="Arial" pitchFamily="34" charset="0"/>
                          <a:cs typeface="Times New Roman" pitchFamily="18" charset="0"/>
                        </a:rPr>
                        <a:t>15</a:t>
                      </a:r>
                      <a:endParaRPr kumimoji="0" lang="ar-BH" sz="28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57319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800" b="0" i="0" u="none" strike="noStrike" cap="none" normalizeH="0" baseline="0" dirty="0" smtClean="0">
                          <a:ln>
                            <a:noFill/>
                          </a:ln>
                          <a:solidFill>
                            <a:srgbClr val="000000"/>
                          </a:solidFill>
                          <a:effectLst/>
                          <a:latin typeface="Arial" pitchFamily="34" charset="0"/>
                          <a:cs typeface="Times New Roman" pitchFamily="18" charset="0"/>
                        </a:rPr>
                        <a:t>2</a:t>
                      </a:r>
                      <a:endParaRPr kumimoji="0" lang="ar-BH" sz="28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800" b="0" i="0" u="none" strike="noStrike" kern="1200" cap="none" normalizeH="0" baseline="0" dirty="0" smtClean="0">
                          <a:ln>
                            <a:noFill/>
                          </a:ln>
                          <a:solidFill>
                            <a:srgbClr val="000000"/>
                          </a:solidFill>
                          <a:effectLst/>
                          <a:latin typeface="Arial" pitchFamily="34" charset="0"/>
                          <a:ea typeface="+mn-ea"/>
                          <a:cs typeface="Times New Roman" pitchFamily="18" charset="0"/>
                        </a:rPr>
                        <a:t>10</a:t>
                      </a:r>
                      <a:endParaRPr kumimoji="0" lang="ar-BH" sz="2800" b="0" i="0" u="none" strike="noStrike" kern="1200" cap="none" normalizeH="0" baseline="0" dirty="0" smtClean="0">
                        <a:ln>
                          <a:noFill/>
                        </a:ln>
                        <a:solidFill>
                          <a:srgbClr val="000000"/>
                        </a:solidFill>
                        <a:effectLst/>
                        <a:latin typeface="Arial" pitchFamily="34" charset="0"/>
                        <a:ea typeface="+mn-ea"/>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800" b="0" i="0" u="none" strike="noStrike" cap="none" normalizeH="0" baseline="0" dirty="0" smtClean="0">
                          <a:ln>
                            <a:noFill/>
                          </a:ln>
                          <a:solidFill>
                            <a:srgbClr val="000000"/>
                          </a:solidFill>
                          <a:effectLst/>
                          <a:latin typeface="Arial" pitchFamily="34" charset="0"/>
                          <a:cs typeface="Times New Roman" pitchFamily="18" charset="0"/>
                        </a:rPr>
                        <a:t>15</a:t>
                      </a:r>
                      <a:endParaRPr kumimoji="0" lang="ar-BH" sz="28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800" b="0" i="0" u="none" strike="noStrike" cap="none" normalizeH="0" baseline="0" dirty="0" smtClean="0">
                          <a:ln>
                            <a:noFill/>
                          </a:ln>
                          <a:solidFill>
                            <a:srgbClr val="000000"/>
                          </a:solidFill>
                          <a:effectLst/>
                          <a:latin typeface="Arial" pitchFamily="34" charset="0"/>
                          <a:cs typeface="Times New Roman" pitchFamily="18" charset="0"/>
                        </a:rPr>
                        <a:t>18</a:t>
                      </a:r>
                      <a:endParaRPr kumimoji="0" lang="ar-BH" sz="28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800" b="0" i="0" u="none" strike="noStrike" cap="none" normalizeH="0" baseline="0" dirty="0" smtClean="0">
                          <a:ln>
                            <a:noFill/>
                          </a:ln>
                          <a:solidFill>
                            <a:srgbClr val="000000"/>
                          </a:solidFill>
                          <a:effectLst/>
                          <a:latin typeface="Arial" pitchFamily="34" charset="0"/>
                          <a:cs typeface="Times New Roman" pitchFamily="18" charset="0"/>
                        </a:rPr>
                        <a:t>20</a:t>
                      </a:r>
                      <a:endParaRPr kumimoji="0" lang="ar-BH" sz="28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57190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800" b="0" i="0" u="none" strike="noStrike" cap="none" normalizeH="0" baseline="0" dirty="0" smtClean="0">
                          <a:ln>
                            <a:noFill/>
                          </a:ln>
                          <a:solidFill>
                            <a:srgbClr val="000000"/>
                          </a:solidFill>
                          <a:effectLst/>
                          <a:latin typeface="Arial" pitchFamily="34" charset="0"/>
                          <a:cs typeface="Times New Roman" pitchFamily="18" charset="0"/>
                        </a:rPr>
                        <a:t>3</a:t>
                      </a:r>
                      <a:endParaRPr kumimoji="0" lang="ar-BH" sz="28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800" b="0" i="0" u="none" strike="noStrike" kern="1200" cap="none" normalizeH="0" baseline="0" dirty="0" smtClean="0">
                          <a:ln>
                            <a:noFill/>
                          </a:ln>
                          <a:solidFill>
                            <a:srgbClr val="000000"/>
                          </a:solidFill>
                          <a:effectLst/>
                          <a:latin typeface="Arial" pitchFamily="34" charset="0"/>
                          <a:ea typeface="+mn-ea"/>
                          <a:cs typeface="Times New Roman" pitchFamily="18" charset="0"/>
                        </a:rPr>
                        <a:t>13</a:t>
                      </a:r>
                      <a:endParaRPr kumimoji="0" lang="ar-BH" sz="2800" b="0" i="0" u="none" strike="noStrike" kern="1200" cap="none" normalizeH="0" baseline="0" dirty="0" smtClean="0">
                        <a:ln>
                          <a:noFill/>
                        </a:ln>
                        <a:solidFill>
                          <a:srgbClr val="000000"/>
                        </a:solidFill>
                        <a:effectLst/>
                        <a:latin typeface="Arial" pitchFamily="34" charset="0"/>
                        <a:ea typeface="+mn-ea"/>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800" b="0" i="0" u="none" strike="noStrike" cap="none" normalizeH="0" baseline="0" dirty="0" smtClean="0">
                          <a:ln>
                            <a:noFill/>
                          </a:ln>
                          <a:solidFill>
                            <a:srgbClr val="000000"/>
                          </a:solidFill>
                          <a:effectLst/>
                          <a:latin typeface="Arial" pitchFamily="34" charset="0"/>
                          <a:cs typeface="Times New Roman" pitchFamily="18" charset="0"/>
                        </a:rPr>
                        <a:t>18</a:t>
                      </a:r>
                      <a:endParaRPr kumimoji="0" lang="ar-BH" sz="28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800" b="0" i="0" u="none" strike="noStrike" cap="none" normalizeH="0" baseline="0" smtClean="0">
                          <a:ln>
                            <a:noFill/>
                          </a:ln>
                          <a:solidFill>
                            <a:srgbClr val="000000"/>
                          </a:solidFill>
                          <a:effectLst/>
                          <a:latin typeface="Arial" pitchFamily="34" charset="0"/>
                          <a:cs typeface="Times New Roman" pitchFamily="18" charset="0"/>
                        </a:rPr>
                        <a:t>22</a:t>
                      </a:r>
                      <a:endParaRPr kumimoji="0" lang="ar-BH" sz="28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800" b="0" i="0" u="none" strike="noStrike" cap="none" normalizeH="0" baseline="0" dirty="0" smtClean="0">
                          <a:ln>
                            <a:noFill/>
                          </a:ln>
                          <a:solidFill>
                            <a:srgbClr val="000000"/>
                          </a:solidFill>
                          <a:effectLst/>
                          <a:latin typeface="Arial" pitchFamily="34" charset="0"/>
                          <a:cs typeface="Times New Roman" pitchFamily="18" charset="0"/>
                        </a:rPr>
                        <a:t>24</a:t>
                      </a:r>
                      <a:endParaRPr kumimoji="0" lang="ar-BH" sz="28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57319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800" b="0" i="0" u="none" strike="noStrike" cap="none" normalizeH="0" baseline="0" dirty="0" smtClean="0">
                          <a:ln>
                            <a:noFill/>
                          </a:ln>
                          <a:solidFill>
                            <a:srgbClr val="000000"/>
                          </a:solidFill>
                          <a:effectLst/>
                          <a:latin typeface="Arial" pitchFamily="34" charset="0"/>
                          <a:cs typeface="Times New Roman" pitchFamily="18" charset="0"/>
                        </a:rPr>
                        <a:t>4</a:t>
                      </a:r>
                      <a:endParaRPr kumimoji="0" lang="ar-BH" sz="28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800" b="0" i="0" u="none" strike="noStrike" kern="1200" cap="none" normalizeH="0" baseline="0" dirty="0" smtClean="0">
                          <a:ln>
                            <a:noFill/>
                          </a:ln>
                          <a:solidFill>
                            <a:srgbClr val="000000"/>
                          </a:solidFill>
                          <a:effectLst/>
                          <a:latin typeface="Arial" pitchFamily="34" charset="0"/>
                          <a:ea typeface="+mn-ea"/>
                          <a:cs typeface="Times New Roman" pitchFamily="18" charset="0"/>
                        </a:rPr>
                        <a:t>15</a:t>
                      </a:r>
                      <a:endParaRPr kumimoji="0" lang="ar-BH" sz="2800" b="0" i="0" u="none" strike="noStrike" kern="1200" cap="none" normalizeH="0" baseline="0" dirty="0" smtClean="0">
                        <a:ln>
                          <a:noFill/>
                        </a:ln>
                        <a:solidFill>
                          <a:srgbClr val="000000"/>
                        </a:solidFill>
                        <a:effectLst/>
                        <a:latin typeface="Arial" pitchFamily="34" charset="0"/>
                        <a:ea typeface="+mn-ea"/>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800" b="0" i="0" u="none" strike="noStrike" cap="none" normalizeH="0" baseline="0" dirty="0" smtClean="0">
                          <a:ln>
                            <a:noFill/>
                          </a:ln>
                          <a:solidFill>
                            <a:srgbClr val="000000"/>
                          </a:solidFill>
                          <a:effectLst/>
                          <a:latin typeface="Arial" pitchFamily="34" charset="0"/>
                          <a:cs typeface="Times New Roman" pitchFamily="18" charset="0"/>
                        </a:rPr>
                        <a:t>20</a:t>
                      </a:r>
                      <a:endParaRPr kumimoji="0" lang="ar-BH" sz="28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800" b="0" i="0" u="none" strike="noStrike" cap="none" normalizeH="0" baseline="0" dirty="0" smtClean="0">
                          <a:ln>
                            <a:noFill/>
                          </a:ln>
                          <a:solidFill>
                            <a:srgbClr val="000000"/>
                          </a:solidFill>
                          <a:effectLst/>
                          <a:latin typeface="Arial" pitchFamily="34" charset="0"/>
                          <a:cs typeface="Times New Roman" pitchFamily="18" charset="0"/>
                        </a:rPr>
                        <a:t>24</a:t>
                      </a:r>
                      <a:endParaRPr kumimoji="0" lang="ar-BH" sz="28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800" b="0" i="0" u="none" strike="noStrike" cap="none" normalizeH="0" baseline="0" dirty="0" smtClean="0">
                          <a:ln>
                            <a:noFill/>
                          </a:ln>
                          <a:solidFill>
                            <a:srgbClr val="000000"/>
                          </a:solidFill>
                          <a:effectLst/>
                          <a:latin typeface="Arial" pitchFamily="34" charset="0"/>
                          <a:cs typeface="Times New Roman" pitchFamily="18" charset="0"/>
                        </a:rPr>
                        <a:t>26</a:t>
                      </a:r>
                      <a:endParaRPr kumimoji="0" lang="ar-BH" sz="28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57190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800" b="0" i="0" u="none" strike="noStrike" cap="none" normalizeH="0" baseline="0" dirty="0" smtClean="0">
                          <a:ln>
                            <a:noFill/>
                          </a:ln>
                          <a:solidFill>
                            <a:srgbClr val="000000"/>
                          </a:solidFill>
                          <a:effectLst/>
                          <a:latin typeface="Arial" pitchFamily="34" charset="0"/>
                          <a:cs typeface="Times New Roman" pitchFamily="18" charset="0"/>
                        </a:rPr>
                        <a:t>5</a:t>
                      </a:r>
                      <a:endParaRPr kumimoji="0" lang="ar-BH" sz="28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800" b="0" i="0" u="none" strike="noStrike" kern="1200" cap="none" normalizeH="0" baseline="0" dirty="0" smtClean="0">
                          <a:ln>
                            <a:noFill/>
                          </a:ln>
                          <a:solidFill>
                            <a:srgbClr val="000000"/>
                          </a:solidFill>
                          <a:effectLst/>
                          <a:latin typeface="Arial" pitchFamily="34" charset="0"/>
                          <a:ea typeface="+mn-ea"/>
                          <a:cs typeface="Times New Roman" pitchFamily="18" charset="0"/>
                        </a:rPr>
                        <a:t>16</a:t>
                      </a:r>
                      <a:endParaRPr kumimoji="0" lang="ar-BH" sz="2800" b="0" i="0" u="none" strike="noStrike" kern="1200" cap="none" normalizeH="0" baseline="0" dirty="0" smtClean="0">
                        <a:ln>
                          <a:noFill/>
                        </a:ln>
                        <a:solidFill>
                          <a:srgbClr val="000000"/>
                        </a:solidFill>
                        <a:effectLst/>
                        <a:latin typeface="Arial" pitchFamily="34" charset="0"/>
                        <a:ea typeface="+mn-ea"/>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800" b="0" i="0" u="none" strike="noStrike" cap="none" normalizeH="0" baseline="0" dirty="0" smtClean="0">
                          <a:ln>
                            <a:noFill/>
                          </a:ln>
                          <a:solidFill>
                            <a:srgbClr val="000000"/>
                          </a:solidFill>
                          <a:effectLst/>
                          <a:latin typeface="Arial" pitchFamily="34" charset="0"/>
                          <a:cs typeface="Times New Roman" pitchFamily="18" charset="0"/>
                        </a:rPr>
                        <a:t>21</a:t>
                      </a:r>
                      <a:endParaRPr kumimoji="0" lang="ar-BH" sz="28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BH" sz="2800" b="0" i="0" u="none" strike="noStrike" cap="none" normalizeH="0" baseline="0" smtClean="0">
                          <a:ln>
                            <a:noFill/>
                          </a:ln>
                          <a:solidFill>
                            <a:srgbClr val="000000"/>
                          </a:solidFill>
                          <a:effectLst/>
                          <a:latin typeface="Arial" pitchFamily="34" charset="0"/>
                          <a:cs typeface="Times New Roman" pitchFamily="18" charset="0"/>
                        </a:rPr>
                        <a:t>25</a:t>
                      </a:r>
                      <a:endParaRPr kumimoji="0" lang="ar-BH" sz="2800" b="0" i="0" u="none" strike="noStrike" cap="none" normalizeH="0" baseline="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800" b="0" i="0" u="none" strike="noStrike" cap="none" normalizeH="0" baseline="0" dirty="0" smtClean="0">
                          <a:ln>
                            <a:noFill/>
                          </a:ln>
                          <a:solidFill>
                            <a:srgbClr val="000000"/>
                          </a:solidFill>
                          <a:effectLst/>
                          <a:latin typeface="Arial" pitchFamily="34" charset="0"/>
                          <a:cs typeface="Times New Roman" pitchFamily="18" charset="0"/>
                        </a:rPr>
                        <a:t>27</a:t>
                      </a:r>
                      <a:endParaRPr kumimoji="0" lang="ar-BH" sz="28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44195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ar-SA" sz="28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54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800" b="0" i="0" u="none" strike="noStrike" kern="1200" cap="none" normalizeH="0" baseline="0" dirty="0" smtClean="0">
                          <a:ln>
                            <a:noFill/>
                          </a:ln>
                          <a:solidFill>
                            <a:srgbClr val="000000"/>
                          </a:solidFill>
                          <a:effectLst/>
                          <a:latin typeface="Arial" pitchFamily="34" charset="0"/>
                          <a:ea typeface="+mn-ea"/>
                          <a:cs typeface="Times New Roman" pitchFamily="18" charset="0"/>
                        </a:rPr>
                        <a:t>مصنع</a:t>
                      </a:r>
                      <a:r>
                        <a:rPr kumimoji="0" lang="ar-SA" sz="2800" b="0" i="0" u="none" strike="noStrike" cap="none" normalizeH="0" baseline="0" dirty="0" smtClean="0">
                          <a:ln>
                            <a:noFill/>
                          </a:ln>
                          <a:solidFill>
                            <a:srgbClr val="000000"/>
                          </a:solidFill>
                          <a:effectLst/>
                          <a:latin typeface="Arial" pitchFamily="34" charset="0"/>
                          <a:cs typeface="Arial" pitchFamily="34" charset="0"/>
                        </a:rPr>
                        <a:t> </a:t>
                      </a:r>
                      <a:r>
                        <a:rPr kumimoji="0" lang="ar-SA" sz="2800" b="0" i="0" u="none" strike="noStrike" kern="1200" cap="none" normalizeH="0" baseline="0" dirty="0" smtClean="0">
                          <a:ln>
                            <a:noFill/>
                          </a:ln>
                          <a:solidFill>
                            <a:srgbClr val="000000"/>
                          </a:solidFill>
                          <a:effectLst/>
                          <a:latin typeface="Arial" pitchFamily="34" charset="0"/>
                          <a:ea typeface="+mn-ea"/>
                          <a:cs typeface="Times New Roman" pitchFamily="18" charset="0"/>
                        </a:rPr>
                        <a:t>1</a:t>
                      </a:r>
                      <a:r>
                        <a:rPr kumimoji="0" lang="ar-SA" sz="2800" b="0" i="0" u="none" strike="noStrike" cap="none" normalizeH="0" baseline="0" dirty="0" smtClean="0">
                          <a:ln>
                            <a:noFill/>
                          </a:ln>
                          <a:solidFill>
                            <a:srgbClr val="000000"/>
                          </a:solidFill>
                          <a:effectLst/>
                          <a:latin typeface="Arial" pitchFamily="34" charset="0"/>
                          <a:cs typeface="Arial" pitchFamily="34" charset="0"/>
                        </a:rPr>
                        <a:t> </a:t>
                      </a:r>
                      <a:endParaRPr kumimoji="0" lang="ar-BH" sz="2800" b="0" i="0" u="none" strike="noStrike" kern="1200" cap="none" normalizeH="0" baseline="0" dirty="0" smtClean="0">
                        <a:ln>
                          <a:noFill/>
                        </a:ln>
                        <a:solidFill>
                          <a:srgbClr val="000000"/>
                        </a:solidFill>
                        <a:effectLst/>
                        <a:latin typeface="Arial" pitchFamily="34" charset="0"/>
                        <a:ea typeface="+mn-ea"/>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800" b="0" i="0" u="none" strike="noStrike" kern="1200" cap="none" normalizeH="0" baseline="0" dirty="0" smtClean="0">
                          <a:ln>
                            <a:noFill/>
                          </a:ln>
                          <a:solidFill>
                            <a:srgbClr val="000000"/>
                          </a:solidFill>
                          <a:effectLst/>
                          <a:latin typeface="Arial" pitchFamily="34" charset="0"/>
                          <a:ea typeface="+mn-ea"/>
                          <a:cs typeface="Times New Roman" pitchFamily="18" charset="0"/>
                        </a:rPr>
                        <a:t>مصنع</a:t>
                      </a:r>
                      <a:r>
                        <a:rPr kumimoji="0" lang="ar-SA" sz="2800" b="0" i="0" u="none" strike="noStrike" cap="none" normalizeH="0" baseline="0" dirty="0" smtClean="0">
                          <a:ln>
                            <a:noFill/>
                          </a:ln>
                          <a:solidFill>
                            <a:srgbClr val="000000"/>
                          </a:solidFill>
                          <a:effectLst/>
                          <a:latin typeface="Arial" pitchFamily="34" charset="0"/>
                          <a:cs typeface="Times New Roman" pitchFamily="18" charset="0"/>
                        </a:rPr>
                        <a:t> </a:t>
                      </a:r>
                      <a:r>
                        <a:rPr kumimoji="0" lang="ar-SA" sz="2800" b="0" i="0" u="none" strike="noStrike" kern="1200" cap="none" normalizeH="0" baseline="0" dirty="0" smtClean="0">
                          <a:ln>
                            <a:noFill/>
                          </a:ln>
                          <a:solidFill>
                            <a:srgbClr val="000000"/>
                          </a:solidFill>
                          <a:effectLst/>
                          <a:latin typeface="Arial" pitchFamily="34" charset="0"/>
                          <a:ea typeface="+mn-ea"/>
                          <a:cs typeface="Times New Roman" pitchFamily="18" charset="0"/>
                        </a:rPr>
                        <a:t>2</a:t>
                      </a:r>
                      <a:r>
                        <a:rPr kumimoji="0" lang="ar-SA" sz="2800" b="0" i="0" u="none" strike="noStrike" cap="none" normalizeH="0" baseline="0" dirty="0" smtClean="0">
                          <a:ln>
                            <a:noFill/>
                          </a:ln>
                          <a:solidFill>
                            <a:srgbClr val="000000"/>
                          </a:solidFill>
                          <a:effectLst/>
                          <a:latin typeface="Arial" pitchFamily="34" charset="0"/>
                          <a:cs typeface="Times New Roman" pitchFamily="18" charset="0"/>
                        </a:rPr>
                        <a:t> </a:t>
                      </a:r>
                      <a:endParaRPr kumimoji="0" lang="ar-BH" sz="28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800" b="0" i="0" u="none" strike="noStrike" kern="1200" cap="none" normalizeH="0" baseline="0" dirty="0" smtClean="0">
                          <a:ln>
                            <a:noFill/>
                          </a:ln>
                          <a:solidFill>
                            <a:srgbClr val="000000"/>
                          </a:solidFill>
                          <a:effectLst/>
                          <a:latin typeface="Arial" pitchFamily="34" charset="0"/>
                          <a:ea typeface="+mn-ea"/>
                          <a:cs typeface="Times New Roman" pitchFamily="18" charset="0"/>
                        </a:rPr>
                        <a:t>مصنع</a:t>
                      </a:r>
                      <a:r>
                        <a:rPr kumimoji="0" lang="ar-SA" sz="2800" b="0" i="0" u="none" strike="noStrike" cap="none" normalizeH="0" baseline="0" dirty="0" smtClean="0">
                          <a:ln>
                            <a:noFill/>
                          </a:ln>
                          <a:solidFill>
                            <a:srgbClr val="000000"/>
                          </a:solidFill>
                          <a:effectLst/>
                          <a:latin typeface="Arial" pitchFamily="34" charset="0"/>
                          <a:cs typeface="Times New Roman" pitchFamily="18" charset="0"/>
                        </a:rPr>
                        <a:t> </a:t>
                      </a:r>
                      <a:r>
                        <a:rPr kumimoji="0" lang="ar-SA" sz="2800" b="0" i="0" u="none" strike="noStrike" kern="1200" cap="none" normalizeH="0" baseline="0" dirty="0" smtClean="0">
                          <a:ln>
                            <a:noFill/>
                          </a:ln>
                          <a:solidFill>
                            <a:srgbClr val="000000"/>
                          </a:solidFill>
                          <a:effectLst/>
                          <a:latin typeface="Arial" pitchFamily="34" charset="0"/>
                          <a:ea typeface="+mn-ea"/>
                          <a:cs typeface="Times New Roman" pitchFamily="18" charset="0"/>
                        </a:rPr>
                        <a:t>3</a:t>
                      </a:r>
                      <a:r>
                        <a:rPr kumimoji="0" lang="ar-SA" sz="2800" b="0" i="0" u="none" strike="noStrike" cap="none" normalizeH="0" baseline="0" dirty="0" smtClean="0">
                          <a:ln>
                            <a:noFill/>
                          </a:ln>
                          <a:solidFill>
                            <a:srgbClr val="000000"/>
                          </a:solidFill>
                          <a:effectLst/>
                          <a:latin typeface="Arial" pitchFamily="34" charset="0"/>
                          <a:cs typeface="Times New Roman" pitchFamily="18" charset="0"/>
                        </a:rPr>
                        <a:t> </a:t>
                      </a:r>
                      <a:endParaRPr kumimoji="0" lang="ar-BH" sz="2800" b="0" i="0" u="none" strike="noStrike" cap="none" normalizeH="0" baseline="0" dirty="0" smtClean="0">
                        <a:ln>
                          <a:noFill/>
                        </a:ln>
                        <a:solidFill>
                          <a:srgbClr val="000000"/>
                        </a:solidFill>
                        <a:effectLst/>
                        <a:latin typeface="Arial" pitchFamily="34" charset="0"/>
                        <a:cs typeface="Arial" pitchFamily="34" charset="0"/>
                      </a:endParaRPr>
                    </a:p>
                  </a:txBody>
                  <a:tcPr marL="99060" marR="9906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800" b="0" i="0" u="none" strike="noStrike" kern="1200" cap="none" normalizeH="0" baseline="0" dirty="0" smtClean="0">
                          <a:ln>
                            <a:noFill/>
                          </a:ln>
                          <a:solidFill>
                            <a:srgbClr val="000000"/>
                          </a:solidFill>
                          <a:effectLst/>
                          <a:latin typeface="Arial" pitchFamily="34" charset="0"/>
                          <a:ea typeface="+mn-ea"/>
                          <a:cs typeface="Times New Roman" pitchFamily="18" charset="0"/>
                        </a:rPr>
                        <a:t>مصنع</a:t>
                      </a:r>
                      <a:r>
                        <a:rPr kumimoji="0" lang="ar-SA" sz="2800" b="0" i="0" u="none" strike="noStrike" cap="none" normalizeH="0" baseline="0" dirty="0" smtClean="0">
                          <a:ln>
                            <a:noFill/>
                          </a:ln>
                          <a:solidFill>
                            <a:srgbClr val="000000"/>
                          </a:solidFill>
                          <a:effectLst/>
                          <a:latin typeface="Arial" pitchFamily="34" charset="0"/>
                          <a:cs typeface="Times New Roman" pitchFamily="18" charset="0"/>
                        </a:rPr>
                        <a:t> </a:t>
                      </a:r>
                      <a:r>
                        <a:rPr kumimoji="0" lang="ar-SA" sz="2800" b="0" i="0" u="none" strike="noStrike" kern="1200" cap="none" normalizeH="0" baseline="0" dirty="0" smtClean="0">
                          <a:ln>
                            <a:noFill/>
                          </a:ln>
                          <a:solidFill>
                            <a:srgbClr val="000000"/>
                          </a:solidFill>
                          <a:effectLst/>
                          <a:latin typeface="Arial" pitchFamily="34" charset="0"/>
                          <a:ea typeface="+mn-ea"/>
                          <a:cs typeface="Times New Roman" pitchFamily="18" charset="0"/>
                        </a:rPr>
                        <a:t>4 </a:t>
                      </a:r>
                      <a:endParaRPr kumimoji="0" lang="ar-BH" sz="2800" b="0" i="0" u="none" strike="noStrike" kern="1200" cap="none" normalizeH="0" baseline="0" dirty="0" smtClean="0">
                        <a:ln>
                          <a:noFill/>
                        </a:ln>
                        <a:solidFill>
                          <a:srgbClr val="000000"/>
                        </a:solidFill>
                        <a:effectLst/>
                        <a:latin typeface="Arial" pitchFamily="34" charset="0"/>
                        <a:ea typeface="+mn-ea"/>
                        <a:cs typeface="Times New Roman" pitchFamily="18" charset="0"/>
                      </a:endParaRPr>
                    </a:p>
                  </a:txBody>
                  <a:tcPr marL="99060" marR="99060" anchor="ctr" horzOverflow="overflow">
                    <a:lnL w="28575"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r>
            </a:tbl>
          </a:graphicData>
        </a:graphic>
      </p:graphicFrame>
      <p:sp>
        <p:nvSpPr>
          <p:cNvPr id="30776" name="AutoShape 56">
            <a:hlinkClick r:id="" action="ppaction://hlinkshowjump?jump=firstslide" highlightClick="1"/>
          </p:cNvPr>
          <p:cNvSpPr>
            <a:spLocks noChangeArrowheads="1"/>
          </p:cNvSpPr>
          <p:nvPr/>
        </p:nvSpPr>
        <p:spPr bwMode="auto">
          <a:xfrm>
            <a:off x="194337" y="6237288"/>
            <a:ext cx="467783" cy="431800"/>
          </a:xfrm>
          <a:prstGeom prst="actionButtonHome">
            <a:avLst/>
          </a:prstGeom>
          <a:solidFill>
            <a:schemeClr val="accent1"/>
          </a:solidFill>
          <a:ln w="9525">
            <a:noFill/>
            <a:miter lim="800000"/>
            <a:headEnd/>
            <a:tailEnd/>
          </a:ln>
          <a:effectLst/>
        </p:spPr>
        <p:txBody>
          <a:bodyPr wrap="none" anchor="ctr"/>
          <a:lstStyle/>
          <a:p>
            <a:endParaRPr lang="ar-SA"/>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066800" y="1371602"/>
          <a:ext cx="7543799" cy="3462119"/>
        </p:xfrm>
        <a:graphic>
          <a:graphicData uri="http://schemas.openxmlformats.org/drawingml/2006/table">
            <a:tbl>
              <a:tblPr/>
              <a:tblGrid>
                <a:gridCol w="743842"/>
                <a:gridCol w="818225"/>
                <a:gridCol w="793432"/>
                <a:gridCol w="805829"/>
                <a:gridCol w="808928"/>
                <a:gridCol w="731445"/>
                <a:gridCol w="595074"/>
                <a:gridCol w="697353"/>
                <a:gridCol w="719047"/>
                <a:gridCol w="830624"/>
              </a:tblGrid>
              <a:tr h="491722">
                <a:tc>
                  <a:txBody>
                    <a:bodyPr/>
                    <a:lstStyle/>
                    <a:p>
                      <a:pPr algn="ctr" rtl="0" fontAlgn="ctr"/>
                      <a:r>
                        <a:rPr lang="en-US" sz="2400" b="0" i="0" u="none" strike="noStrike" dirty="0">
                          <a:solidFill>
                            <a:srgbClr val="000000"/>
                          </a:solidFill>
                          <a:latin typeface="Times New Roman"/>
                        </a:rPr>
                        <a:t>L/K</a:t>
                      </a:r>
                    </a:p>
                  </a:txBody>
                  <a:tcPr marL="8146" marR="8146" marT="814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00"/>
                          </a:solidFill>
                          <a:latin typeface="Arial"/>
                        </a:rPr>
                        <a:t>1</a:t>
                      </a:r>
                    </a:p>
                  </a:txBody>
                  <a:tcPr marL="8146" marR="8146" marT="814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00"/>
                          </a:solidFill>
                          <a:latin typeface="Arial"/>
                        </a:rPr>
                        <a:t>2</a:t>
                      </a:r>
                    </a:p>
                  </a:txBody>
                  <a:tcPr marL="8146" marR="8146" marT="814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00"/>
                          </a:solidFill>
                          <a:latin typeface="Arial"/>
                        </a:rPr>
                        <a:t>3</a:t>
                      </a:r>
                    </a:p>
                  </a:txBody>
                  <a:tcPr marL="8146" marR="8146" marT="814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00"/>
                          </a:solidFill>
                          <a:latin typeface="Arial"/>
                        </a:rPr>
                        <a:t>4</a:t>
                      </a:r>
                    </a:p>
                  </a:txBody>
                  <a:tcPr marL="8146" marR="8146" marT="814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900" b="0" i="0" u="none" strike="noStrike">
                        <a:solidFill>
                          <a:srgbClr val="000000"/>
                        </a:solidFill>
                        <a:latin typeface="Calibri"/>
                      </a:endParaRPr>
                    </a:p>
                  </a:txBody>
                  <a:tcPr marL="8146" marR="8146" marT="8146" marB="0" anchor="b">
                    <a:lnL w="19050" cap="flat" cmpd="sng" algn="ctr">
                      <a:solidFill>
                        <a:srgbClr val="000000"/>
                      </a:solidFill>
                      <a:prstDash val="solid"/>
                      <a:round/>
                      <a:headEnd type="none" w="med" len="med"/>
                      <a:tailEnd type="none" w="med" len="med"/>
                    </a:lnL>
                    <a:lnR>
                      <a:noFill/>
                    </a:lnR>
                    <a:lnT>
                      <a:noFill/>
                    </a:lnT>
                    <a:lnB w="1905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latin typeface="Calibri"/>
                      </a:endParaRPr>
                    </a:p>
                  </a:txBody>
                  <a:tcPr marL="8146" marR="8146" marT="8146"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latin typeface="Calibri"/>
                      </a:endParaRPr>
                    </a:p>
                  </a:txBody>
                  <a:tcPr marL="8146" marR="8146" marT="8146"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latin typeface="Calibri"/>
                      </a:endParaRPr>
                    </a:p>
                  </a:txBody>
                  <a:tcPr marL="8146" marR="8146" marT="8146"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latin typeface="Calibri"/>
                      </a:endParaRPr>
                    </a:p>
                  </a:txBody>
                  <a:tcPr marL="8146" marR="8146" marT="8146" marB="0" anchor="b">
                    <a:lnL>
                      <a:noFill/>
                    </a:lnL>
                    <a:lnR>
                      <a:noFill/>
                    </a:lnR>
                    <a:lnT>
                      <a:noFill/>
                    </a:lnT>
                    <a:lnB w="19050" cap="flat" cmpd="sng" algn="ctr">
                      <a:solidFill>
                        <a:srgbClr val="000000"/>
                      </a:solidFill>
                      <a:prstDash val="solid"/>
                      <a:round/>
                      <a:headEnd type="none" w="med" len="med"/>
                      <a:tailEnd type="none" w="med" len="med"/>
                    </a:lnB>
                  </a:tcPr>
                </a:tc>
              </a:tr>
              <a:tr h="481686">
                <a:tc>
                  <a:txBody>
                    <a:bodyPr/>
                    <a:lstStyle/>
                    <a:p>
                      <a:pPr algn="ctr" rtl="0" fontAlgn="ctr"/>
                      <a:r>
                        <a:rPr lang="en-US" sz="2400" b="0" i="0" u="none" strike="noStrike">
                          <a:solidFill>
                            <a:srgbClr val="000000"/>
                          </a:solidFill>
                          <a:latin typeface="Arial"/>
                        </a:rPr>
                        <a:t>1</a:t>
                      </a:r>
                    </a:p>
                  </a:txBody>
                  <a:tcPr marL="8146" marR="8146" marT="814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latin typeface="Arial"/>
                        </a:rPr>
                        <a:t>4</a:t>
                      </a:r>
                    </a:p>
                  </a:txBody>
                  <a:tcPr marL="8146" marR="8146" marT="814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latin typeface="Arial"/>
                        </a:rPr>
                        <a:t>10</a:t>
                      </a:r>
                    </a:p>
                  </a:txBody>
                  <a:tcPr marL="8146" marR="8146" marT="814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latin typeface="Arial"/>
                        </a:rPr>
                        <a:t>13</a:t>
                      </a:r>
                    </a:p>
                  </a:txBody>
                  <a:tcPr marL="8146" marR="8146" marT="814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latin typeface="Arial"/>
                        </a:rPr>
                        <a:t>15</a:t>
                      </a:r>
                    </a:p>
                  </a:txBody>
                  <a:tcPr marL="8146" marR="8146" marT="814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FF0000"/>
                          </a:solidFill>
                          <a:latin typeface="Arial"/>
                        </a:rPr>
                        <a:t>4</a:t>
                      </a:r>
                    </a:p>
                  </a:txBody>
                  <a:tcPr marL="8146" marR="8146" marT="814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dirty="0">
                          <a:solidFill>
                            <a:srgbClr val="FF0000"/>
                          </a:solidFill>
                          <a:latin typeface="Arial"/>
                        </a:rPr>
                        <a:t>6</a:t>
                      </a:r>
                    </a:p>
                  </a:txBody>
                  <a:tcPr marL="8146" marR="8146" marT="814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FF0000"/>
                          </a:solidFill>
                          <a:latin typeface="Arial"/>
                        </a:rPr>
                        <a:t>3</a:t>
                      </a:r>
                    </a:p>
                  </a:txBody>
                  <a:tcPr marL="8146" marR="8146" marT="814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FF0000"/>
                          </a:solidFill>
                          <a:latin typeface="Arial"/>
                        </a:rPr>
                        <a:t>2</a:t>
                      </a:r>
                    </a:p>
                  </a:txBody>
                  <a:tcPr marL="8146" marR="8146" marT="814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400" b="0" i="0" u="none" strike="noStrike" dirty="0">
                          <a:solidFill>
                            <a:srgbClr val="000000"/>
                          </a:solidFill>
                          <a:latin typeface="Times New Roman"/>
                        </a:rPr>
                        <a:t>MQ(L;1)</a:t>
                      </a:r>
                    </a:p>
                  </a:txBody>
                  <a:tcPr marL="8146" marR="8146" marT="814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r>
              <a:tr h="481686">
                <a:tc>
                  <a:txBody>
                    <a:bodyPr/>
                    <a:lstStyle/>
                    <a:p>
                      <a:pPr algn="ctr" rtl="0" fontAlgn="ctr"/>
                      <a:r>
                        <a:rPr lang="en-US" sz="2400" b="0" i="0" u="none" strike="noStrike">
                          <a:solidFill>
                            <a:srgbClr val="000000"/>
                          </a:solidFill>
                          <a:latin typeface="Arial"/>
                        </a:rPr>
                        <a:t>2</a:t>
                      </a:r>
                    </a:p>
                  </a:txBody>
                  <a:tcPr marL="8146" marR="8146" marT="814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latin typeface="Arial"/>
                        </a:rPr>
                        <a:t>6</a:t>
                      </a:r>
                    </a:p>
                  </a:txBody>
                  <a:tcPr marL="8146" marR="8146" marT="814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latin typeface="Arial"/>
                        </a:rPr>
                        <a:t>5</a:t>
                      </a:r>
                    </a:p>
                  </a:txBody>
                  <a:tcPr marL="8146" marR="8146" marT="814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latin typeface="Arial"/>
                        </a:rPr>
                        <a:t>5</a:t>
                      </a:r>
                    </a:p>
                  </a:txBody>
                  <a:tcPr marL="8146" marR="8146" marT="814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latin typeface="Arial"/>
                        </a:rPr>
                        <a:t>5</a:t>
                      </a:r>
                    </a:p>
                  </a:txBody>
                  <a:tcPr marL="8146" marR="8146" marT="814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FF0000"/>
                          </a:solidFill>
                          <a:latin typeface="Arial"/>
                        </a:rPr>
                        <a:t>10</a:t>
                      </a:r>
                    </a:p>
                  </a:txBody>
                  <a:tcPr marL="8146" marR="8146" marT="814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FF0000"/>
                          </a:solidFill>
                          <a:latin typeface="Arial"/>
                        </a:rPr>
                        <a:t>5</a:t>
                      </a:r>
                    </a:p>
                  </a:txBody>
                  <a:tcPr marL="8146" marR="8146" marT="814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FF0000"/>
                          </a:solidFill>
                          <a:latin typeface="Arial"/>
                        </a:rPr>
                        <a:t>3</a:t>
                      </a:r>
                    </a:p>
                  </a:txBody>
                  <a:tcPr marL="8146" marR="8146" marT="814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FF0000"/>
                          </a:solidFill>
                          <a:latin typeface="Arial"/>
                        </a:rPr>
                        <a:t>2</a:t>
                      </a:r>
                    </a:p>
                  </a:txBody>
                  <a:tcPr marL="8146" marR="8146" marT="814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400" b="0" i="0" u="none" strike="noStrike">
                          <a:solidFill>
                            <a:srgbClr val="000000"/>
                          </a:solidFill>
                          <a:latin typeface="Times New Roman"/>
                        </a:rPr>
                        <a:t>MQ(L;2)</a:t>
                      </a:r>
                    </a:p>
                  </a:txBody>
                  <a:tcPr marL="8146" marR="8146" marT="814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r>
              <a:tr h="481686">
                <a:tc>
                  <a:txBody>
                    <a:bodyPr/>
                    <a:lstStyle/>
                    <a:p>
                      <a:pPr algn="ctr" rtl="0" fontAlgn="ctr"/>
                      <a:r>
                        <a:rPr lang="en-US" sz="2400" b="0" i="0" u="none" strike="noStrike">
                          <a:solidFill>
                            <a:srgbClr val="000000"/>
                          </a:solidFill>
                          <a:latin typeface="Arial"/>
                        </a:rPr>
                        <a:t>3</a:t>
                      </a:r>
                    </a:p>
                  </a:txBody>
                  <a:tcPr marL="8146" marR="8146" marT="814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latin typeface="Arial"/>
                        </a:rPr>
                        <a:t>3</a:t>
                      </a:r>
                    </a:p>
                  </a:txBody>
                  <a:tcPr marL="8146" marR="8146" marT="814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latin typeface="Arial"/>
                        </a:rPr>
                        <a:t>3</a:t>
                      </a:r>
                    </a:p>
                  </a:txBody>
                  <a:tcPr marL="8146" marR="8146" marT="814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latin typeface="Arial"/>
                        </a:rPr>
                        <a:t>4</a:t>
                      </a:r>
                    </a:p>
                  </a:txBody>
                  <a:tcPr marL="8146" marR="8146" marT="814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latin typeface="Arial"/>
                        </a:rPr>
                        <a:t>4</a:t>
                      </a:r>
                    </a:p>
                  </a:txBody>
                  <a:tcPr marL="8146" marR="8146" marT="814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FF0000"/>
                          </a:solidFill>
                          <a:latin typeface="Arial"/>
                        </a:rPr>
                        <a:t>13</a:t>
                      </a:r>
                    </a:p>
                  </a:txBody>
                  <a:tcPr marL="8146" marR="8146" marT="814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FF0000"/>
                          </a:solidFill>
                          <a:latin typeface="Arial"/>
                        </a:rPr>
                        <a:t>5</a:t>
                      </a:r>
                    </a:p>
                  </a:txBody>
                  <a:tcPr marL="8146" marR="8146" marT="814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FF0000"/>
                          </a:solidFill>
                          <a:latin typeface="Arial"/>
                        </a:rPr>
                        <a:t>4</a:t>
                      </a:r>
                    </a:p>
                  </a:txBody>
                  <a:tcPr marL="8146" marR="8146" marT="814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FF0000"/>
                          </a:solidFill>
                          <a:latin typeface="Arial"/>
                        </a:rPr>
                        <a:t>2</a:t>
                      </a:r>
                    </a:p>
                  </a:txBody>
                  <a:tcPr marL="8146" marR="8146" marT="814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400" b="0" i="0" u="none" strike="noStrike">
                          <a:solidFill>
                            <a:srgbClr val="000000"/>
                          </a:solidFill>
                          <a:latin typeface="Times New Roman"/>
                        </a:rPr>
                        <a:t>MQ(L;3)</a:t>
                      </a:r>
                    </a:p>
                  </a:txBody>
                  <a:tcPr marL="8146" marR="8146" marT="814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r>
              <a:tr h="481686">
                <a:tc>
                  <a:txBody>
                    <a:bodyPr/>
                    <a:lstStyle/>
                    <a:p>
                      <a:pPr algn="ctr" rtl="0" fontAlgn="ctr"/>
                      <a:r>
                        <a:rPr lang="en-US" sz="2400" b="0" i="0" u="none" strike="noStrike">
                          <a:solidFill>
                            <a:srgbClr val="000000"/>
                          </a:solidFill>
                          <a:latin typeface="Arial"/>
                        </a:rPr>
                        <a:t>4</a:t>
                      </a:r>
                    </a:p>
                  </a:txBody>
                  <a:tcPr marL="8146" marR="8146" marT="814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latin typeface="Arial"/>
                        </a:rPr>
                        <a:t>2</a:t>
                      </a:r>
                    </a:p>
                  </a:txBody>
                  <a:tcPr marL="8146" marR="8146" marT="814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latin typeface="Arial"/>
                        </a:rPr>
                        <a:t>2</a:t>
                      </a:r>
                    </a:p>
                  </a:txBody>
                  <a:tcPr marL="8146" marR="8146" marT="814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latin typeface="Arial"/>
                        </a:rPr>
                        <a:t>2</a:t>
                      </a:r>
                    </a:p>
                  </a:txBody>
                  <a:tcPr marL="8146" marR="8146" marT="814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latin typeface="Arial"/>
                        </a:rPr>
                        <a:t>2</a:t>
                      </a:r>
                    </a:p>
                  </a:txBody>
                  <a:tcPr marL="8146" marR="8146" marT="814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FF0000"/>
                          </a:solidFill>
                          <a:latin typeface="Arial"/>
                        </a:rPr>
                        <a:t>15</a:t>
                      </a:r>
                    </a:p>
                  </a:txBody>
                  <a:tcPr marL="8146" marR="8146" marT="814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FF0000"/>
                          </a:solidFill>
                          <a:latin typeface="Arial"/>
                        </a:rPr>
                        <a:t>5</a:t>
                      </a:r>
                    </a:p>
                  </a:txBody>
                  <a:tcPr marL="8146" marR="8146" marT="814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FF0000"/>
                          </a:solidFill>
                          <a:latin typeface="Arial"/>
                        </a:rPr>
                        <a:t>4</a:t>
                      </a:r>
                    </a:p>
                  </a:txBody>
                  <a:tcPr marL="8146" marR="8146" marT="814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FF0000"/>
                          </a:solidFill>
                          <a:latin typeface="Arial"/>
                        </a:rPr>
                        <a:t>2</a:t>
                      </a:r>
                    </a:p>
                  </a:txBody>
                  <a:tcPr marL="8146" marR="8146" marT="814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400" b="0" i="0" u="none" strike="noStrike">
                          <a:solidFill>
                            <a:srgbClr val="000000"/>
                          </a:solidFill>
                          <a:latin typeface="Times New Roman"/>
                        </a:rPr>
                        <a:t>MQ(L;4)</a:t>
                      </a:r>
                    </a:p>
                  </a:txBody>
                  <a:tcPr marL="8146" marR="8146" marT="814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r>
              <a:tr h="481686">
                <a:tc>
                  <a:txBody>
                    <a:bodyPr/>
                    <a:lstStyle/>
                    <a:p>
                      <a:pPr algn="ctr" rtl="0" fontAlgn="ctr"/>
                      <a:r>
                        <a:rPr lang="en-US" sz="2400" b="0" i="0" u="none" strike="noStrike">
                          <a:solidFill>
                            <a:srgbClr val="000000"/>
                          </a:solidFill>
                          <a:latin typeface="Arial"/>
                        </a:rPr>
                        <a:t>5</a:t>
                      </a:r>
                    </a:p>
                  </a:txBody>
                  <a:tcPr marL="8146" marR="8146" marT="814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latin typeface="Arial"/>
                        </a:rPr>
                        <a:t>1</a:t>
                      </a:r>
                    </a:p>
                  </a:txBody>
                  <a:tcPr marL="8146" marR="8146" marT="814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latin typeface="Arial"/>
                        </a:rPr>
                        <a:t>1</a:t>
                      </a:r>
                    </a:p>
                  </a:txBody>
                  <a:tcPr marL="8146" marR="8146" marT="814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latin typeface="Arial"/>
                        </a:rPr>
                        <a:t>1</a:t>
                      </a:r>
                    </a:p>
                  </a:txBody>
                  <a:tcPr marL="8146" marR="8146" marT="814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0000FF"/>
                          </a:solidFill>
                          <a:latin typeface="Arial"/>
                        </a:rPr>
                        <a:t>1</a:t>
                      </a:r>
                    </a:p>
                  </a:txBody>
                  <a:tcPr marL="8146" marR="8146" marT="814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FF0000"/>
                          </a:solidFill>
                          <a:latin typeface="Arial"/>
                        </a:rPr>
                        <a:t>16</a:t>
                      </a:r>
                    </a:p>
                  </a:txBody>
                  <a:tcPr marL="8146" marR="8146" marT="814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FF0000"/>
                          </a:solidFill>
                          <a:latin typeface="Arial"/>
                        </a:rPr>
                        <a:t>5</a:t>
                      </a:r>
                    </a:p>
                  </a:txBody>
                  <a:tcPr marL="8146" marR="8146" marT="814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FF0000"/>
                          </a:solidFill>
                          <a:latin typeface="Arial"/>
                        </a:rPr>
                        <a:t>4</a:t>
                      </a:r>
                    </a:p>
                  </a:txBody>
                  <a:tcPr marL="8146" marR="8146" marT="814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2400" b="0" i="0" u="none" strike="noStrike">
                          <a:solidFill>
                            <a:srgbClr val="FF0000"/>
                          </a:solidFill>
                          <a:latin typeface="Arial"/>
                        </a:rPr>
                        <a:t>2</a:t>
                      </a:r>
                    </a:p>
                  </a:txBody>
                  <a:tcPr marL="8146" marR="8146" marT="814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400" b="0" i="0" u="none" strike="noStrike">
                          <a:solidFill>
                            <a:srgbClr val="000000"/>
                          </a:solidFill>
                          <a:latin typeface="Times New Roman"/>
                        </a:rPr>
                        <a:t>MQ(L;5)</a:t>
                      </a:r>
                    </a:p>
                  </a:txBody>
                  <a:tcPr marL="8146" marR="8146" marT="814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r>
              <a:tr h="561967">
                <a:tc>
                  <a:txBody>
                    <a:bodyPr/>
                    <a:lstStyle/>
                    <a:p>
                      <a:pPr algn="l" fontAlgn="b"/>
                      <a:endParaRPr lang="en-US" sz="900" b="0" i="0" u="none" strike="noStrike">
                        <a:solidFill>
                          <a:srgbClr val="000000"/>
                        </a:solidFill>
                        <a:latin typeface="Calibri"/>
                      </a:endParaRPr>
                    </a:p>
                  </a:txBody>
                  <a:tcPr marL="8146" marR="8146" marT="8146" marB="0" anchor="b">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tcPr>
                </a:tc>
                <a:tc>
                  <a:txBody>
                    <a:bodyPr/>
                    <a:lstStyle/>
                    <a:p>
                      <a:pPr algn="ctr" rtl="0" fontAlgn="ctr"/>
                      <a:r>
                        <a:rPr lang="en-US" sz="1400" b="0" i="0" u="none" strike="noStrike">
                          <a:solidFill>
                            <a:srgbClr val="000000"/>
                          </a:solidFill>
                          <a:latin typeface="Times New Roman"/>
                        </a:rPr>
                        <a:t>MQ(1;K)</a:t>
                      </a:r>
                    </a:p>
                  </a:txBody>
                  <a:tcPr marL="8146" marR="8146" marT="814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400" b="0" i="0" u="none" strike="noStrike">
                          <a:solidFill>
                            <a:srgbClr val="000000"/>
                          </a:solidFill>
                          <a:latin typeface="Times New Roman"/>
                        </a:rPr>
                        <a:t>MQ(2;K)</a:t>
                      </a:r>
                    </a:p>
                  </a:txBody>
                  <a:tcPr marL="8146" marR="8146" marT="814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400" b="0" i="0" u="none" strike="noStrike">
                          <a:solidFill>
                            <a:srgbClr val="000000"/>
                          </a:solidFill>
                          <a:latin typeface="Times New Roman"/>
                        </a:rPr>
                        <a:t>MQ(3;K)</a:t>
                      </a:r>
                    </a:p>
                  </a:txBody>
                  <a:tcPr marL="8146" marR="8146" marT="814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400" b="0" i="0" u="none" strike="noStrike" dirty="0">
                          <a:solidFill>
                            <a:srgbClr val="000000"/>
                          </a:solidFill>
                          <a:latin typeface="Times New Roman"/>
                        </a:rPr>
                        <a:t>MQ(4;K)</a:t>
                      </a:r>
                    </a:p>
                  </a:txBody>
                  <a:tcPr marL="8146" marR="8146" marT="8146"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900" b="0" i="0" u="none" strike="noStrike">
                        <a:solidFill>
                          <a:srgbClr val="000000"/>
                        </a:solidFill>
                        <a:latin typeface="Calibri"/>
                      </a:endParaRPr>
                    </a:p>
                  </a:txBody>
                  <a:tcPr marL="8146" marR="8146" marT="8146" marB="0" anchor="b">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Calibri"/>
                      </a:endParaRPr>
                    </a:p>
                  </a:txBody>
                  <a:tcPr marL="8146" marR="8146" marT="8146"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Calibri"/>
                      </a:endParaRPr>
                    </a:p>
                  </a:txBody>
                  <a:tcPr marL="8146" marR="8146" marT="8146"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latin typeface="Calibri"/>
                      </a:endParaRPr>
                    </a:p>
                  </a:txBody>
                  <a:tcPr marL="8146" marR="8146" marT="8146"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dirty="0">
                        <a:solidFill>
                          <a:srgbClr val="000000"/>
                        </a:solidFill>
                        <a:latin typeface="Calibri"/>
                      </a:endParaRPr>
                    </a:p>
                  </a:txBody>
                  <a:tcPr marL="8146" marR="8146" marT="8146" marB="0" anchor="b">
                    <a:lnL>
                      <a:noFill/>
                    </a:lnL>
                    <a:lnR>
                      <a:noFill/>
                    </a:lnR>
                    <a:lnT w="19050" cap="flat" cmpd="sng" algn="ctr">
                      <a:solidFill>
                        <a:srgbClr val="000000"/>
                      </a:solidFill>
                      <a:prstDash val="solid"/>
                      <a:round/>
                      <a:headEnd type="none" w="med" len="med"/>
                      <a:tailEnd type="none" w="med" len="med"/>
                    </a:lnT>
                    <a:lnB>
                      <a:noFill/>
                    </a:lnB>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Content Placeholder 2"/>
          <p:cNvSpPr>
            <a:spLocks noGrp="1"/>
          </p:cNvSpPr>
          <p:nvPr>
            <p:ph idx="1"/>
          </p:nvPr>
        </p:nvSpPr>
        <p:spPr>
          <a:xfrm>
            <a:off x="228600" y="1371600"/>
            <a:ext cx="9144000" cy="4114800"/>
          </a:xfrm>
        </p:spPr>
        <p:txBody>
          <a:bodyPr/>
          <a:lstStyle/>
          <a:p>
            <a:pPr rtl="1" eaLnBrk="1" hangingPunct="1"/>
            <a:r>
              <a:rPr lang="ar-SA" sz="2200" dirty="0" smtClean="0"/>
              <a:t>يعرض الرسم البياني التالي</a:t>
            </a:r>
            <a:r>
              <a:rPr lang="ar-BH" sz="2200" dirty="0" smtClean="0"/>
              <a:t> منحنيات متوسط التكاليف الكلية في المدى القريب لخمسة</a:t>
            </a:r>
            <a:r>
              <a:rPr lang="ar-SA" sz="2200" dirty="0" smtClean="0"/>
              <a:t> </a:t>
            </a:r>
            <a:r>
              <a:rPr lang="ar-BH" sz="2200" dirty="0" smtClean="0"/>
              <a:t>أحجام مختلفة </a:t>
            </a:r>
            <a:endParaRPr lang="ar-SA" sz="2200" dirty="0" smtClean="0"/>
          </a:p>
          <a:p>
            <a:pPr rtl="1" eaLnBrk="1" hangingPunct="1"/>
            <a:r>
              <a:rPr lang="ar-SA" sz="2200" dirty="0" smtClean="0"/>
              <a:t>      </a:t>
            </a:r>
            <a:r>
              <a:rPr lang="ar-BH" sz="2200" dirty="0" smtClean="0"/>
              <a:t>من المنشآت العاملة في إحدى الصناعات</a:t>
            </a:r>
            <a:r>
              <a:rPr lang="ar-SA" sz="2200" dirty="0" smtClean="0"/>
              <a:t>:</a:t>
            </a:r>
            <a:r>
              <a:rPr lang="ar-BH" sz="2200" dirty="0" smtClean="0"/>
              <a:t> </a:t>
            </a:r>
            <a:r>
              <a:rPr lang="en-US" sz="2200" dirty="0" smtClean="0"/>
              <a:t>SAC</a:t>
            </a:r>
            <a:r>
              <a:rPr lang="en-US" sz="2200" baseline="-25000" dirty="0" smtClean="0"/>
              <a:t>1</a:t>
            </a:r>
            <a:r>
              <a:rPr lang="ar-BH" sz="2200" dirty="0" smtClean="0"/>
              <a:t> إلى </a:t>
            </a:r>
            <a:r>
              <a:rPr lang="en-US" sz="2200" dirty="0" smtClean="0"/>
              <a:t>SAC</a:t>
            </a:r>
            <a:r>
              <a:rPr lang="en-US" sz="2200" baseline="-25000" dirty="0" smtClean="0"/>
              <a:t>5</a:t>
            </a:r>
            <a:r>
              <a:rPr lang="ar-BH" sz="2200" dirty="0" smtClean="0"/>
              <a:t>.</a:t>
            </a:r>
            <a:r>
              <a:rPr lang="ar-SA" sz="2200" dirty="0" smtClean="0"/>
              <a:t> ونفترض أنه </a:t>
            </a:r>
            <a:r>
              <a:rPr lang="ar-SA" sz="2200" dirty="0" smtClean="0">
                <a:solidFill>
                  <a:srgbClr val="0000FF"/>
                </a:solidFill>
              </a:rPr>
              <a:t>كلما زاد حجم المنشأة </a:t>
            </a:r>
            <a:r>
              <a:rPr lang="ar-SA" sz="2200" dirty="0" smtClean="0">
                <a:solidFill>
                  <a:srgbClr val="000000"/>
                </a:solidFill>
              </a:rPr>
              <a:t>كلما </a:t>
            </a:r>
            <a:r>
              <a:rPr lang="ar-SA" sz="2200" dirty="0" smtClean="0">
                <a:solidFill>
                  <a:srgbClr val="0000FF"/>
                </a:solidFill>
              </a:rPr>
              <a:t>زاد حجم الإنتاج، </a:t>
            </a:r>
            <a:r>
              <a:rPr lang="ar-SA" sz="2200" dirty="0" smtClean="0">
                <a:solidFill>
                  <a:srgbClr val="000000"/>
                </a:solidFill>
              </a:rPr>
              <a:t>و</a:t>
            </a:r>
            <a:r>
              <a:rPr lang="ar-SA" sz="2200" dirty="0" smtClean="0"/>
              <a:t>الذي يصل عنده متوسط التكاليف إلى أدنى مستوياته. وبالتالي يكون ترتيب التكاليف المتوسطة على المدى القريب من الأدنى إلى الأعلى هو كما يلي:</a:t>
            </a:r>
          </a:p>
          <a:p>
            <a:pPr algn="ctr" rtl="1" eaLnBrk="1" hangingPunct="1"/>
            <a:r>
              <a:rPr lang="en-US" sz="2200" dirty="0" smtClean="0"/>
              <a:t>SAC</a:t>
            </a:r>
            <a:r>
              <a:rPr lang="en-US" sz="2200" baseline="-25000" dirty="0" smtClean="0"/>
              <a:t>5</a:t>
            </a:r>
            <a:r>
              <a:rPr lang="en-US" sz="2200" dirty="0" smtClean="0"/>
              <a:t> </a:t>
            </a:r>
            <a:r>
              <a:rPr lang="ar-SA" sz="2200" dirty="0" smtClean="0"/>
              <a:t>   </a:t>
            </a:r>
            <a:r>
              <a:rPr lang="en-US" sz="2200" dirty="0" smtClean="0"/>
              <a:t>SAC</a:t>
            </a:r>
            <a:r>
              <a:rPr lang="en-US" sz="2200" baseline="-25000" dirty="0" smtClean="0"/>
              <a:t>4</a:t>
            </a:r>
            <a:r>
              <a:rPr lang="en-US" sz="2200" dirty="0" smtClean="0"/>
              <a:t> </a:t>
            </a:r>
            <a:r>
              <a:rPr lang="ar-SA" sz="2200" dirty="0" smtClean="0"/>
              <a:t>    </a:t>
            </a:r>
            <a:r>
              <a:rPr lang="en-US" sz="2200" dirty="0" smtClean="0"/>
              <a:t>SAC</a:t>
            </a:r>
            <a:r>
              <a:rPr lang="en-US" sz="2200" baseline="-25000" dirty="0" smtClean="0"/>
              <a:t>3</a:t>
            </a:r>
            <a:r>
              <a:rPr lang="ar-SA" sz="2200" baseline="-25000" dirty="0" smtClean="0"/>
              <a:t> </a:t>
            </a:r>
            <a:r>
              <a:rPr lang="en-US" sz="2200" dirty="0" smtClean="0"/>
              <a:t> </a:t>
            </a:r>
            <a:r>
              <a:rPr lang="ar-SA" sz="2200" dirty="0" smtClean="0"/>
              <a:t>   </a:t>
            </a:r>
            <a:r>
              <a:rPr lang="en-US" sz="2200" dirty="0" smtClean="0"/>
              <a:t>SAC</a:t>
            </a:r>
            <a:r>
              <a:rPr lang="en-US" sz="2200" baseline="-25000" dirty="0" smtClean="0"/>
              <a:t>2</a:t>
            </a:r>
            <a:r>
              <a:rPr lang="ar-SA" sz="2200" baseline="-25000" dirty="0" smtClean="0"/>
              <a:t>   </a:t>
            </a:r>
            <a:r>
              <a:rPr lang="ar-SA" sz="2200" dirty="0" smtClean="0"/>
              <a:t> </a:t>
            </a:r>
            <a:r>
              <a:rPr lang="en-US" sz="2200" dirty="0" smtClean="0"/>
              <a:t>SAC</a:t>
            </a:r>
            <a:r>
              <a:rPr lang="en-US" sz="2200" baseline="-25000" dirty="0" smtClean="0"/>
              <a:t>1</a:t>
            </a:r>
            <a:endParaRPr lang="fr-MA" sz="2200" dirty="0" smtClean="0"/>
          </a:p>
          <a:p>
            <a:pPr rtl="1" eaLnBrk="1" hangingPunct="1"/>
            <a:endParaRPr lang="ar-BH" sz="2000" dirty="0" smtClean="0"/>
          </a:p>
          <a:p>
            <a:pPr rtl="1" eaLnBrk="1" hangingPunct="1"/>
            <a:r>
              <a:rPr lang="ar-SA" sz="2000" dirty="0" smtClean="0"/>
              <a:t> في الأجل الطويل تستطيع المنشأة اختيار أي حجم ترجحه للمشروع وذلك لتغييب التكاليف المتوسطة الثابتة، وستكون التكلفة المتوسطة على المدى الطويل هي </a:t>
            </a:r>
            <a:r>
              <a:rPr lang="en-US" sz="2000" dirty="0" smtClean="0"/>
              <a:t>LAC</a:t>
            </a:r>
            <a:r>
              <a:rPr lang="ar-SA" sz="2000" dirty="0" smtClean="0"/>
              <a:t>. ويعتبر الأجل الطويل كسلسلة من حالات الأجل القصير المتاحة للمنشأة الإنتاجية وتتحدد التكلفة المتوسطة على المدى القصير بالكمية </a:t>
            </a:r>
            <a:r>
              <a:rPr lang="en-US" sz="2000" dirty="0" smtClean="0"/>
              <a:t>SAC</a:t>
            </a:r>
            <a:r>
              <a:rPr lang="ar-SA" sz="2000" dirty="0" smtClean="0"/>
              <a:t>.  </a:t>
            </a:r>
            <a:endParaRPr lang="ar-BH" sz="2000" dirty="0" smtClean="0"/>
          </a:p>
        </p:txBody>
      </p:sp>
      <p:sp>
        <p:nvSpPr>
          <p:cNvPr id="7" name="Title 1"/>
          <p:cNvSpPr>
            <a:spLocks noGrp="1"/>
          </p:cNvSpPr>
          <p:nvPr>
            <p:ph type="title"/>
          </p:nvPr>
        </p:nvSpPr>
        <p:spPr>
          <a:xfrm>
            <a:off x="495300" y="304800"/>
            <a:ext cx="8915400" cy="609600"/>
          </a:xfrm>
          <a:noFill/>
          <a:ln>
            <a:noFill/>
          </a:ln>
        </p:spPr>
        <p:txBody>
          <a:bodyPr/>
          <a:lstStyle/>
          <a:p>
            <a:pPr rtl="1" eaLnBrk="1" hangingPunct="1">
              <a:defRPr/>
            </a:pPr>
            <a:r>
              <a:rPr lang="ar-SA" sz="3600" dirty="0" smtClean="0">
                <a:solidFill>
                  <a:srgbClr val="0000FF"/>
                </a:solidFill>
              </a:rPr>
              <a:t>منحنى متوسط التكاليف في المدى البعيد</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4572000"/>
            <a:ext cx="8191500" cy="1066800"/>
          </a:xfrm>
        </p:spPr>
        <p:txBody>
          <a:bodyPr/>
          <a:lstStyle/>
          <a:p>
            <a:pPr algn="ctr" rtl="1"/>
            <a:r>
              <a:rPr lang="ar-SA" altLang="zh-CN" sz="2000" dirty="0" smtClean="0">
                <a:solidFill>
                  <a:srgbClr val="0000FF"/>
                </a:solidFill>
                <a:latin typeface="Times New Roman" pitchFamily="18" charset="0"/>
                <a:ea typeface="SimSun" pitchFamily="2" charset="-122"/>
                <a:cs typeface="Times New Roman" pitchFamily="18" charset="0"/>
              </a:rPr>
              <a:t/>
            </a:r>
            <a:br>
              <a:rPr lang="ar-SA" altLang="zh-CN" sz="2000" dirty="0" smtClean="0">
                <a:solidFill>
                  <a:srgbClr val="0000FF"/>
                </a:solidFill>
                <a:latin typeface="Times New Roman" pitchFamily="18" charset="0"/>
                <a:ea typeface="SimSun" pitchFamily="2" charset="-122"/>
                <a:cs typeface="Times New Roman" pitchFamily="18" charset="0"/>
              </a:rPr>
            </a:br>
            <a:r>
              <a:rPr lang="ar-SA" altLang="zh-CN" sz="2000" dirty="0" smtClean="0">
                <a:solidFill>
                  <a:srgbClr val="0000FF"/>
                </a:solidFill>
                <a:latin typeface="Times New Roman" pitchFamily="18" charset="0"/>
                <a:ea typeface="SimSun" pitchFamily="2" charset="-122"/>
                <a:cs typeface="Times New Roman" pitchFamily="18" charset="0"/>
              </a:rPr>
              <a:t>منحنيات التكاليف المتوسطة في المدى القريب لأحجام مختلفة من المنشآت، ويغلفها منحنى التكاليف المتوسطة في المدى البعيد، والذي يمثل أدنى تكلفة ممكنة  للوحدة عند مستويات مختلفة للإنتاج. نلاحظ أن متوسط التكلفة على المدى الطويل تأخذ شكل حرف </a:t>
            </a:r>
            <a:r>
              <a:rPr lang="en-US" altLang="zh-CN" sz="2000" dirty="0" smtClean="0">
                <a:solidFill>
                  <a:srgbClr val="0000FF"/>
                </a:solidFill>
                <a:latin typeface="Times New Roman" pitchFamily="18" charset="0"/>
                <a:ea typeface="SimSun" pitchFamily="2" charset="-122"/>
                <a:cs typeface="Times New Roman" pitchFamily="18" charset="0"/>
              </a:rPr>
              <a:t>U</a:t>
            </a:r>
            <a:r>
              <a:rPr lang="ar-SA" altLang="zh-CN" sz="2000" dirty="0" smtClean="0">
                <a:solidFill>
                  <a:srgbClr val="0000FF"/>
                </a:solidFill>
                <a:latin typeface="Times New Roman" pitchFamily="18" charset="0"/>
                <a:ea typeface="SimSun" pitchFamily="2" charset="-122"/>
                <a:cs typeface="Times New Roman" pitchFamily="18" charset="0"/>
              </a:rPr>
              <a:t>. </a:t>
            </a:r>
            <a:r>
              <a:rPr lang="en-US" sz="2000" dirty="0" smtClean="0">
                <a:solidFill>
                  <a:srgbClr val="0000FF"/>
                </a:solidFill>
                <a:ea typeface="SimSun" pitchFamily="2" charset="-122"/>
                <a:cs typeface="Times New Roman" pitchFamily="18" charset="0"/>
              </a:rPr>
              <a:t/>
            </a:r>
            <a:br>
              <a:rPr lang="en-US" sz="2000" dirty="0" smtClean="0">
                <a:solidFill>
                  <a:srgbClr val="0000FF"/>
                </a:solidFill>
                <a:ea typeface="SimSun" pitchFamily="2" charset="-122"/>
                <a:cs typeface="Times New Roman" pitchFamily="18" charset="0"/>
              </a:rPr>
            </a:br>
            <a:endParaRPr lang="en-US" sz="2000" dirty="0">
              <a:solidFill>
                <a:srgbClr val="0000FF"/>
              </a:solidFill>
            </a:endParaRPr>
          </a:p>
        </p:txBody>
      </p:sp>
      <p:sp>
        <p:nvSpPr>
          <p:cNvPr id="4" name="Text Box 5"/>
          <p:cNvSpPr txBox="1">
            <a:spLocks noChangeArrowheads="1"/>
          </p:cNvSpPr>
          <p:nvPr/>
        </p:nvSpPr>
        <p:spPr bwMode="auto">
          <a:xfrm>
            <a:off x="6477000" y="1447800"/>
            <a:ext cx="838200" cy="473075"/>
          </a:xfrm>
          <a:prstGeom prst="rect">
            <a:avLst/>
          </a:prstGeom>
          <a:noFill/>
          <a:ln w="9525">
            <a:noFill/>
            <a:miter lim="800000"/>
            <a:headEnd/>
            <a:tailEnd/>
          </a:ln>
        </p:spPr>
        <p:txBody>
          <a:bodyPr/>
          <a:lstStyle/>
          <a:p>
            <a:pPr rtl="1"/>
            <a:r>
              <a:rPr lang="en-US" altLang="zh-CN" dirty="0" smtClean="0">
                <a:latin typeface="Times New Roman" pitchFamily="18" charset="0"/>
                <a:ea typeface="SimSun" pitchFamily="2" charset="-122"/>
              </a:rPr>
              <a:t>SAC</a:t>
            </a:r>
            <a:r>
              <a:rPr lang="en-US" altLang="zh-CN" baseline="-25000" dirty="0" smtClean="0">
                <a:latin typeface="Times New Roman" pitchFamily="18" charset="0"/>
                <a:ea typeface="SimSun" pitchFamily="2" charset="-122"/>
              </a:rPr>
              <a:t>2</a:t>
            </a:r>
            <a:endParaRPr lang="en-US" sz="3200" dirty="0"/>
          </a:p>
        </p:txBody>
      </p:sp>
      <p:sp>
        <p:nvSpPr>
          <p:cNvPr id="5" name="Text Box 6"/>
          <p:cNvSpPr txBox="1">
            <a:spLocks noChangeArrowheads="1"/>
          </p:cNvSpPr>
          <p:nvPr/>
        </p:nvSpPr>
        <p:spPr bwMode="auto">
          <a:xfrm>
            <a:off x="5698727" y="2514600"/>
            <a:ext cx="854473" cy="473075"/>
          </a:xfrm>
          <a:prstGeom prst="rect">
            <a:avLst/>
          </a:prstGeom>
          <a:noFill/>
          <a:ln w="9525">
            <a:noFill/>
            <a:miter lim="800000"/>
            <a:headEnd/>
            <a:tailEnd/>
          </a:ln>
        </p:spPr>
        <p:txBody>
          <a:bodyPr/>
          <a:lstStyle/>
          <a:p>
            <a:pPr rtl="1"/>
            <a:r>
              <a:rPr lang="en-US" altLang="zh-CN" dirty="0" smtClean="0">
                <a:latin typeface="Times New Roman" pitchFamily="18" charset="0"/>
                <a:ea typeface="SimSun" pitchFamily="2" charset="-122"/>
              </a:rPr>
              <a:t>SAC</a:t>
            </a:r>
            <a:r>
              <a:rPr lang="en-US" altLang="zh-CN" baseline="-25000" dirty="0" smtClean="0">
                <a:latin typeface="Times New Roman" pitchFamily="18" charset="0"/>
                <a:ea typeface="SimSun" pitchFamily="2" charset="-122"/>
              </a:rPr>
              <a:t>4</a:t>
            </a:r>
            <a:endParaRPr lang="en-US" sz="3200" dirty="0"/>
          </a:p>
        </p:txBody>
      </p:sp>
      <p:sp>
        <p:nvSpPr>
          <p:cNvPr id="6" name="Text Box 7"/>
          <p:cNvSpPr txBox="1">
            <a:spLocks noChangeArrowheads="1"/>
          </p:cNvSpPr>
          <p:nvPr/>
        </p:nvSpPr>
        <p:spPr bwMode="auto">
          <a:xfrm>
            <a:off x="3200400" y="2286000"/>
            <a:ext cx="760811" cy="473075"/>
          </a:xfrm>
          <a:prstGeom prst="rect">
            <a:avLst/>
          </a:prstGeom>
          <a:noFill/>
          <a:ln w="9525">
            <a:noFill/>
            <a:miter lim="800000"/>
            <a:headEnd/>
            <a:tailEnd/>
          </a:ln>
        </p:spPr>
        <p:txBody>
          <a:bodyPr/>
          <a:lstStyle/>
          <a:p>
            <a:pPr rtl="1"/>
            <a:r>
              <a:rPr lang="en-US" altLang="zh-CN" dirty="0" smtClean="0">
                <a:latin typeface="Times New Roman" pitchFamily="18" charset="0"/>
                <a:ea typeface="SimSun" pitchFamily="2" charset="-122"/>
              </a:rPr>
              <a:t>SAC</a:t>
            </a:r>
            <a:r>
              <a:rPr lang="en-US" altLang="zh-CN" baseline="-25000" dirty="0" smtClean="0">
                <a:latin typeface="Times New Roman" pitchFamily="18" charset="0"/>
                <a:ea typeface="SimSun" pitchFamily="2" charset="-122"/>
              </a:rPr>
              <a:t>3</a:t>
            </a:r>
            <a:endParaRPr lang="en-US" sz="3200" dirty="0"/>
          </a:p>
        </p:txBody>
      </p:sp>
      <p:sp>
        <p:nvSpPr>
          <p:cNvPr id="7" name="Text Box 8"/>
          <p:cNvSpPr txBox="1">
            <a:spLocks noChangeArrowheads="1"/>
          </p:cNvSpPr>
          <p:nvPr/>
        </p:nvSpPr>
        <p:spPr bwMode="auto">
          <a:xfrm>
            <a:off x="6931290" y="2438400"/>
            <a:ext cx="841110" cy="474662"/>
          </a:xfrm>
          <a:prstGeom prst="rect">
            <a:avLst/>
          </a:prstGeom>
          <a:noFill/>
          <a:ln w="9525">
            <a:noFill/>
            <a:miter lim="800000"/>
            <a:headEnd/>
            <a:tailEnd/>
          </a:ln>
        </p:spPr>
        <p:txBody>
          <a:bodyPr/>
          <a:lstStyle/>
          <a:p>
            <a:pPr rtl="1"/>
            <a:r>
              <a:rPr lang="en-US" altLang="zh-CN" dirty="0" smtClean="0">
                <a:latin typeface="Times New Roman" pitchFamily="18" charset="0"/>
                <a:ea typeface="SimSun" pitchFamily="2" charset="-122"/>
              </a:rPr>
              <a:t>LAC</a:t>
            </a:r>
            <a:endParaRPr lang="en-US" sz="2800" dirty="0"/>
          </a:p>
        </p:txBody>
      </p:sp>
      <p:sp>
        <p:nvSpPr>
          <p:cNvPr id="8" name="Text Box 9"/>
          <p:cNvSpPr txBox="1">
            <a:spLocks noChangeArrowheads="1"/>
          </p:cNvSpPr>
          <p:nvPr/>
        </p:nvSpPr>
        <p:spPr bwMode="auto">
          <a:xfrm>
            <a:off x="2438400" y="1371600"/>
            <a:ext cx="762000" cy="584775"/>
          </a:xfrm>
          <a:prstGeom prst="rect">
            <a:avLst/>
          </a:prstGeom>
          <a:noFill/>
          <a:ln w="9525">
            <a:noFill/>
            <a:miter lim="800000"/>
            <a:headEnd/>
            <a:tailEnd/>
          </a:ln>
        </p:spPr>
        <p:txBody>
          <a:bodyPr wrap="square">
            <a:spAutoFit/>
          </a:bodyPr>
          <a:lstStyle/>
          <a:p>
            <a:pPr algn="r" rtl="1"/>
            <a:r>
              <a:rPr lang="en-US" altLang="zh-CN" dirty="0" smtClean="0">
                <a:latin typeface="Times New Roman" pitchFamily="18" charset="0"/>
                <a:ea typeface="SimSun" pitchFamily="2" charset="-122"/>
              </a:rPr>
              <a:t>SAC</a:t>
            </a:r>
            <a:r>
              <a:rPr lang="en-US" altLang="zh-CN" baseline="-25000" dirty="0" smtClean="0">
                <a:latin typeface="Times New Roman" pitchFamily="18" charset="0"/>
                <a:ea typeface="SimSun" pitchFamily="2" charset="-122"/>
              </a:rPr>
              <a:t>1</a:t>
            </a:r>
            <a:endParaRPr lang="en-US" sz="3200" dirty="0"/>
          </a:p>
        </p:txBody>
      </p:sp>
      <p:sp>
        <p:nvSpPr>
          <p:cNvPr id="9" name="Line 10"/>
          <p:cNvSpPr>
            <a:spLocks noChangeShapeType="1"/>
          </p:cNvSpPr>
          <p:nvPr/>
        </p:nvSpPr>
        <p:spPr bwMode="auto">
          <a:xfrm>
            <a:off x="2362201" y="1447800"/>
            <a:ext cx="0" cy="2743200"/>
          </a:xfrm>
          <a:prstGeom prst="line">
            <a:avLst/>
          </a:prstGeom>
          <a:noFill/>
          <a:ln w="25400">
            <a:solidFill>
              <a:srgbClr val="000000"/>
            </a:solidFill>
            <a:round/>
            <a:headEnd type="triangle"/>
            <a:tailEnd/>
          </a:ln>
        </p:spPr>
        <p:txBody>
          <a:bodyPr/>
          <a:lstStyle/>
          <a:p>
            <a:endParaRPr lang="ar-SA"/>
          </a:p>
        </p:txBody>
      </p:sp>
      <p:sp>
        <p:nvSpPr>
          <p:cNvPr id="10" name="Line 11"/>
          <p:cNvSpPr>
            <a:spLocks noChangeShapeType="1"/>
          </p:cNvSpPr>
          <p:nvPr/>
        </p:nvSpPr>
        <p:spPr bwMode="auto">
          <a:xfrm>
            <a:off x="2348309" y="4191000"/>
            <a:ext cx="5195491" cy="0"/>
          </a:xfrm>
          <a:prstGeom prst="line">
            <a:avLst/>
          </a:prstGeom>
          <a:noFill/>
          <a:ln w="25400">
            <a:solidFill>
              <a:srgbClr val="000000"/>
            </a:solidFill>
            <a:round/>
            <a:headEnd/>
            <a:tailEnd type="triangle"/>
          </a:ln>
        </p:spPr>
        <p:txBody>
          <a:bodyPr/>
          <a:lstStyle/>
          <a:p>
            <a:endParaRPr lang="ar-SA"/>
          </a:p>
        </p:txBody>
      </p:sp>
      <p:sp>
        <p:nvSpPr>
          <p:cNvPr id="11" name="Arc 13"/>
          <p:cNvSpPr>
            <a:spLocks/>
          </p:cNvSpPr>
          <p:nvPr/>
        </p:nvSpPr>
        <p:spPr bwMode="auto">
          <a:xfrm rot="8990664">
            <a:off x="2570823" y="1525156"/>
            <a:ext cx="573353" cy="985054"/>
          </a:xfrm>
          <a:custGeom>
            <a:avLst/>
            <a:gdLst>
              <a:gd name="G0" fmla="+- 4072 0 0"/>
              <a:gd name="G1" fmla="+- 21600 0 0"/>
              <a:gd name="G2" fmla="+- 21600 0 0"/>
              <a:gd name="T0" fmla="*/ 0 w 25672"/>
              <a:gd name="T1" fmla="*/ 387 h 38421"/>
              <a:gd name="T2" fmla="*/ 17623 w 25672"/>
              <a:gd name="T3" fmla="*/ 38421 h 38421"/>
              <a:gd name="T4" fmla="*/ 4072 w 25672"/>
              <a:gd name="T5" fmla="*/ 21600 h 38421"/>
            </a:gdLst>
            <a:ahLst/>
            <a:cxnLst>
              <a:cxn ang="0">
                <a:pos x="T0" y="T1"/>
              </a:cxn>
              <a:cxn ang="0">
                <a:pos x="T2" y="T3"/>
              </a:cxn>
              <a:cxn ang="0">
                <a:pos x="T4" y="T5"/>
              </a:cxn>
            </a:cxnLst>
            <a:rect l="0" t="0" r="r" b="b"/>
            <a:pathLst>
              <a:path w="25672" h="38421" fill="none" extrusionOk="0">
                <a:moveTo>
                  <a:pt x="0" y="387"/>
                </a:moveTo>
                <a:cubicBezTo>
                  <a:pt x="1342" y="129"/>
                  <a:pt x="2705" y="-1"/>
                  <a:pt x="4072" y="0"/>
                </a:cubicBezTo>
                <a:cubicBezTo>
                  <a:pt x="16001" y="0"/>
                  <a:pt x="25672" y="9670"/>
                  <a:pt x="25672" y="21600"/>
                </a:cubicBezTo>
                <a:cubicBezTo>
                  <a:pt x="25672" y="28135"/>
                  <a:pt x="22712" y="34320"/>
                  <a:pt x="17622" y="38420"/>
                </a:cubicBezTo>
              </a:path>
              <a:path w="25672" h="38421" stroke="0" extrusionOk="0">
                <a:moveTo>
                  <a:pt x="0" y="387"/>
                </a:moveTo>
                <a:cubicBezTo>
                  <a:pt x="1342" y="129"/>
                  <a:pt x="2705" y="-1"/>
                  <a:pt x="4072" y="0"/>
                </a:cubicBezTo>
                <a:cubicBezTo>
                  <a:pt x="16001" y="0"/>
                  <a:pt x="25672" y="9670"/>
                  <a:pt x="25672" y="21600"/>
                </a:cubicBezTo>
                <a:cubicBezTo>
                  <a:pt x="25672" y="28135"/>
                  <a:pt x="22712" y="34320"/>
                  <a:pt x="17622" y="38420"/>
                </a:cubicBezTo>
                <a:lnTo>
                  <a:pt x="4072" y="21600"/>
                </a:lnTo>
                <a:close/>
              </a:path>
            </a:pathLst>
          </a:custGeom>
          <a:noFill/>
          <a:ln w="28575">
            <a:solidFill>
              <a:srgbClr val="0000FF"/>
            </a:solidFill>
            <a:round/>
            <a:headEnd/>
            <a:tailEnd/>
          </a:ln>
        </p:spPr>
        <p:txBody>
          <a:bodyPr/>
          <a:lstStyle/>
          <a:p>
            <a:endParaRPr lang="ar-SA"/>
          </a:p>
        </p:txBody>
      </p:sp>
      <p:sp>
        <p:nvSpPr>
          <p:cNvPr id="12" name="Arc 14"/>
          <p:cNvSpPr>
            <a:spLocks/>
          </p:cNvSpPr>
          <p:nvPr/>
        </p:nvSpPr>
        <p:spPr bwMode="auto">
          <a:xfrm rot="8990664">
            <a:off x="4493817" y="3021920"/>
            <a:ext cx="994040" cy="696913"/>
          </a:xfrm>
          <a:custGeom>
            <a:avLst/>
            <a:gdLst>
              <a:gd name="G0" fmla="+- 15905 0 0"/>
              <a:gd name="G1" fmla="+- 21600 0 0"/>
              <a:gd name="G2" fmla="+- 21600 0 0"/>
              <a:gd name="T0" fmla="*/ 0 w 37505"/>
              <a:gd name="T1" fmla="*/ 6985 h 29733"/>
              <a:gd name="T2" fmla="*/ 35916 w 37505"/>
              <a:gd name="T3" fmla="*/ 29733 h 29733"/>
              <a:gd name="T4" fmla="*/ 15905 w 37505"/>
              <a:gd name="T5" fmla="*/ 21600 h 29733"/>
            </a:gdLst>
            <a:ahLst/>
            <a:cxnLst>
              <a:cxn ang="0">
                <a:pos x="T0" y="T1"/>
              </a:cxn>
              <a:cxn ang="0">
                <a:pos x="T2" y="T3"/>
              </a:cxn>
              <a:cxn ang="0">
                <a:pos x="T4" y="T5"/>
              </a:cxn>
            </a:cxnLst>
            <a:rect l="0" t="0" r="r" b="b"/>
            <a:pathLst>
              <a:path w="37505" h="29733" fill="none" extrusionOk="0">
                <a:moveTo>
                  <a:pt x="0" y="6985"/>
                </a:moveTo>
                <a:cubicBezTo>
                  <a:pt x="4090" y="2533"/>
                  <a:pt x="9859" y="-1"/>
                  <a:pt x="15905" y="0"/>
                </a:cubicBezTo>
                <a:cubicBezTo>
                  <a:pt x="27834" y="0"/>
                  <a:pt x="37505" y="9670"/>
                  <a:pt x="37505" y="21600"/>
                </a:cubicBezTo>
                <a:cubicBezTo>
                  <a:pt x="37505" y="24388"/>
                  <a:pt x="36965" y="27149"/>
                  <a:pt x="35915" y="29732"/>
                </a:cubicBezTo>
              </a:path>
              <a:path w="37505" h="29733" stroke="0" extrusionOk="0">
                <a:moveTo>
                  <a:pt x="0" y="6985"/>
                </a:moveTo>
                <a:cubicBezTo>
                  <a:pt x="4090" y="2533"/>
                  <a:pt x="9859" y="-1"/>
                  <a:pt x="15905" y="0"/>
                </a:cubicBezTo>
                <a:cubicBezTo>
                  <a:pt x="27834" y="0"/>
                  <a:pt x="37505" y="9670"/>
                  <a:pt x="37505" y="21600"/>
                </a:cubicBezTo>
                <a:cubicBezTo>
                  <a:pt x="37505" y="24388"/>
                  <a:pt x="36965" y="27149"/>
                  <a:pt x="35915" y="29732"/>
                </a:cubicBezTo>
                <a:lnTo>
                  <a:pt x="15905" y="21600"/>
                </a:lnTo>
                <a:close/>
              </a:path>
            </a:pathLst>
          </a:custGeom>
          <a:noFill/>
          <a:ln w="28575">
            <a:solidFill>
              <a:srgbClr val="0000FF"/>
            </a:solidFill>
            <a:round/>
            <a:headEnd/>
            <a:tailEnd/>
          </a:ln>
        </p:spPr>
        <p:txBody>
          <a:bodyPr/>
          <a:lstStyle/>
          <a:p>
            <a:endParaRPr lang="ar-SA"/>
          </a:p>
        </p:txBody>
      </p:sp>
      <p:sp>
        <p:nvSpPr>
          <p:cNvPr id="13" name="Arc 15"/>
          <p:cNvSpPr>
            <a:spLocks/>
          </p:cNvSpPr>
          <p:nvPr/>
        </p:nvSpPr>
        <p:spPr bwMode="auto">
          <a:xfrm rot="6940312">
            <a:off x="5718506" y="2810871"/>
            <a:ext cx="809625" cy="672438"/>
          </a:xfrm>
          <a:custGeom>
            <a:avLst/>
            <a:gdLst>
              <a:gd name="G0" fmla="+- 7937 0 0"/>
              <a:gd name="G1" fmla="+- 21600 0 0"/>
              <a:gd name="G2" fmla="+- 21600 0 0"/>
              <a:gd name="T0" fmla="*/ 0 w 29537"/>
              <a:gd name="T1" fmla="*/ 1511 h 29733"/>
              <a:gd name="T2" fmla="*/ 27948 w 29537"/>
              <a:gd name="T3" fmla="*/ 29733 h 29733"/>
              <a:gd name="T4" fmla="*/ 7937 w 29537"/>
              <a:gd name="T5" fmla="*/ 21600 h 29733"/>
            </a:gdLst>
            <a:ahLst/>
            <a:cxnLst>
              <a:cxn ang="0">
                <a:pos x="T0" y="T1"/>
              </a:cxn>
              <a:cxn ang="0">
                <a:pos x="T2" y="T3"/>
              </a:cxn>
              <a:cxn ang="0">
                <a:pos x="T4" y="T5"/>
              </a:cxn>
            </a:cxnLst>
            <a:rect l="0" t="0" r="r" b="b"/>
            <a:pathLst>
              <a:path w="29537" h="29733" fill="none" extrusionOk="0">
                <a:moveTo>
                  <a:pt x="0" y="1511"/>
                </a:moveTo>
                <a:cubicBezTo>
                  <a:pt x="2527" y="512"/>
                  <a:pt x="5219" y="-1"/>
                  <a:pt x="7937" y="0"/>
                </a:cubicBezTo>
                <a:cubicBezTo>
                  <a:pt x="19866" y="0"/>
                  <a:pt x="29537" y="9670"/>
                  <a:pt x="29537" y="21600"/>
                </a:cubicBezTo>
                <a:cubicBezTo>
                  <a:pt x="29537" y="24388"/>
                  <a:pt x="28997" y="27149"/>
                  <a:pt x="27947" y="29732"/>
                </a:cubicBezTo>
              </a:path>
              <a:path w="29537" h="29733" stroke="0" extrusionOk="0">
                <a:moveTo>
                  <a:pt x="0" y="1511"/>
                </a:moveTo>
                <a:cubicBezTo>
                  <a:pt x="2527" y="512"/>
                  <a:pt x="5219" y="-1"/>
                  <a:pt x="7937" y="0"/>
                </a:cubicBezTo>
                <a:cubicBezTo>
                  <a:pt x="19866" y="0"/>
                  <a:pt x="29537" y="9670"/>
                  <a:pt x="29537" y="21600"/>
                </a:cubicBezTo>
                <a:cubicBezTo>
                  <a:pt x="29537" y="24388"/>
                  <a:pt x="28997" y="27149"/>
                  <a:pt x="27947" y="29732"/>
                </a:cubicBezTo>
                <a:lnTo>
                  <a:pt x="7937" y="21600"/>
                </a:lnTo>
                <a:close/>
              </a:path>
            </a:pathLst>
          </a:custGeom>
          <a:noFill/>
          <a:ln w="28575">
            <a:solidFill>
              <a:srgbClr val="0000FF"/>
            </a:solidFill>
            <a:round/>
            <a:headEnd/>
            <a:tailEnd/>
          </a:ln>
        </p:spPr>
        <p:txBody>
          <a:bodyPr/>
          <a:lstStyle/>
          <a:p>
            <a:endParaRPr lang="ar-SA" dirty="0"/>
          </a:p>
        </p:txBody>
      </p:sp>
      <p:sp>
        <p:nvSpPr>
          <p:cNvPr id="14" name="Arc 16"/>
          <p:cNvSpPr>
            <a:spLocks/>
          </p:cNvSpPr>
          <p:nvPr/>
        </p:nvSpPr>
        <p:spPr bwMode="auto">
          <a:xfrm rot="7529067">
            <a:off x="5107981" y="3025183"/>
            <a:ext cx="809625" cy="672439"/>
          </a:xfrm>
          <a:custGeom>
            <a:avLst/>
            <a:gdLst>
              <a:gd name="G0" fmla="+- 7937 0 0"/>
              <a:gd name="G1" fmla="+- 21600 0 0"/>
              <a:gd name="G2" fmla="+- 21600 0 0"/>
              <a:gd name="T0" fmla="*/ 0 w 29537"/>
              <a:gd name="T1" fmla="*/ 1511 h 29733"/>
              <a:gd name="T2" fmla="*/ 27948 w 29537"/>
              <a:gd name="T3" fmla="*/ 29733 h 29733"/>
              <a:gd name="T4" fmla="*/ 7937 w 29537"/>
              <a:gd name="T5" fmla="*/ 21600 h 29733"/>
            </a:gdLst>
            <a:ahLst/>
            <a:cxnLst>
              <a:cxn ang="0">
                <a:pos x="T0" y="T1"/>
              </a:cxn>
              <a:cxn ang="0">
                <a:pos x="T2" y="T3"/>
              </a:cxn>
              <a:cxn ang="0">
                <a:pos x="T4" y="T5"/>
              </a:cxn>
            </a:cxnLst>
            <a:rect l="0" t="0" r="r" b="b"/>
            <a:pathLst>
              <a:path w="29537" h="29733" fill="none" extrusionOk="0">
                <a:moveTo>
                  <a:pt x="0" y="1511"/>
                </a:moveTo>
                <a:cubicBezTo>
                  <a:pt x="2527" y="512"/>
                  <a:pt x="5219" y="-1"/>
                  <a:pt x="7937" y="0"/>
                </a:cubicBezTo>
                <a:cubicBezTo>
                  <a:pt x="19866" y="0"/>
                  <a:pt x="29537" y="9670"/>
                  <a:pt x="29537" y="21600"/>
                </a:cubicBezTo>
                <a:cubicBezTo>
                  <a:pt x="29537" y="24388"/>
                  <a:pt x="28997" y="27149"/>
                  <a:pt x="27947" y="29732"/>
                </a:cubicBezTo>
              </a:path>
              <a:path w="29537" h="29733" stroke="0" extrusionOk="0">
                <a:moveTo>
                  <a:pt x="0" y="1511"/>
                </a:moveTo>
                <a:cubicBezTo>
                  <a:pt x="2527" y="512"/>
                  <a:pt x="5219" y="-1"/>
                  <a:pt x="7937" y="0"/>
                </a:cubicBezTo>
                <a:cubicBezTo>
                  <a:pt x="19866" y="0"/>
                  <a:pt x="29537" y="9670"/>
                  <a:pt x="29537" y="21600"/>
                </a:cubicBezTo>
                <a:cubicBezTo>
                  <a:pt x="29537" y="24388"/>
                  <a:pt x="28997" y="27149"/>
                  <a:pt x="27947" y="29732"/>
                </a:cubicBezTo>
                <a:lnTo>
                  <a:pt x="7937" y="21600"/>
                </a:lnTo>
                <a:close/>
              </a:path>
            </a:pathLst>
          </a:custGeom>
          <a:noFill/>
          <a:ln w="28575">
            <a:solidFill>
              <a:srgbClr val="000000"/>
            </a:solidFill>
            <a:round/>
            <a:headEnd/>
            <a:tailEnd/>
          </a:ln>
        </p:spPr>
        <p:txBody>
          <a:bodyPr/>
          <a:lstStyle/>
          <a:p>
            <a:endParaRPr lang="ar-SA"/>
          </a:p>
        </p:txBody>
      </p:sp>
      <p:sp>
        <p:nvSpPr>
          <p:cNvPr id="15" name="Arc 17"/>
          <p:cNvSpPr>
            <a:spLocks/>
          </p:cNvSpPr>
          <p:nvPr/>
        </p:nvSpPr>
        <p:spPr bwMode="auto">
          <a:xfrm rot="8990664">
            <a:off x="3867812" y="2808116"/>
            <a:ext cx="782505" cy="819150"/>
          </a:xfrm>
          <a:custGeom>
            <a:avLst/>
            <a:gdLst>
              <a:gd name="G0" fmla="+- 7937 0 0"/>
              <a:gd name="G1" fmla="+- 21600 0 0"/>
              <a:gd name="G2" fmla="+- 21600 0 0"/>
              <a:gd name="T0" fmla="*/ 0 w 29537"/>
              <a:gd name="T1" fmla="*/ 1511 h 34981"/>
              <a:gd name="T2" fmla="*/ 24893 w 29537"/>
              <a:gd name="T3" fmla="*/ 34981 h 34981"/>
              <a:gd name="T4" fmla="*/ 7937 w 29537"/>
              <a:gd name="T5" fmla="*/ 21600 h 34981"/>
            </a:gdLst>
            <a:ahLst/>
            <a:cxnLst>
              <a:cxn ang="0">
                <a:pos x="T0" y="T1"/>
              </a:cxn>
              <a:cxn ang="0">
                <a:pos x="T2" y="T3"/>
              </a:cxn>
              <a:cxn ang="0">
                <a:pos x="T4" y="T5"/>
              </a:cxn>
            </a:cxnLst>
            <a:rect l="0" t="0" r="r" b="b"/>
            <a:pathLst>
              <a:path w="29537" h="34981" fill="none" extrusionOk="0">
                <a:moveTo>
                  <a:pt x="0" y="1511"/>
                </a:moveTo>
                <a:cubicBezTo>
                  <a:pt x="2527" y="512"/>
                  <a:pt x="5219" y="-1"/>
                  <a:pt x="7937" y="0"/>
                </a:cubicBezTo>
                <a:cubicBezTo>
                  <a:pt x="19866" y="0"/>
                  <a:pt x="29537" y="9670"/>
                  <a:pt x="29537" y="21600"/>
                </a:cubicBezTo>
                <a:cubicBezTo>
                  <a:pt x="29537" y="26455"/>
                  <a:pt x="27901" y="31169"/>
                  <a:pt x="24893" y="34981"/>
                </a:cubicBezTo>
              </a:path>
              <a:path w="29537" h="34981" stroke="0" extrusionOk="0">
                <a:moveTo>
                  <a:pt x="0" y="1511"/>
                </a:moveTo>
                <a:cubicBezTo>
                  <a:pt x="2527" y="512"/>
                  <a:pt x="5219" y="-1"/>
                  <a:pt x="7937" y="0"/>
                </a:cubicBezTo>
                <a:cubicBezTo>
                  <a:pt x="19866" y="0"/>
                  <a:pt x="29537" y="9670"/>
                  <a:pt x="29537" y="21600"/>
                </a:cubicBezTo>
                <a:cubicBezTo>
                  <a:pt x="29537" y="26455"/>
                  <a:pt x="27901" y="31169"/>
                  <a:pt x="24893" y="34981"/>
                </a:cubicBezTo>
                <a:lnTo>
                  <a:pt x="7937" y="21600"/>
                </a:lnTo>
                <a:close/>
              </a:path>
            </a:pathLst>
          </a:custGeom>
          <a:noFill/>
          <a:ln w="28575">
            <a:solidFill>
              <a:srgbClr val="000000"/>
            </a:solidFill>
            <a:round/>
            <a:headEnd/>
            <a:tailEnd/>
          </a:ln>
        </p:spPr>
        <p:txBody>
          <a:bodyPr/>
          <a:lstStyle/>
          <a:p>
            <a:endParaRPr lang="ar-SA"/>
          </a:p>
        </p:txBody>
      </p:sp>
      <p:sp>
        <p:nvSpPr>
          <p:cNvPr id="16" name="Arc 18"/>
          <p:cNvSpPr>
            <a:spLocks/>
          </p:cNvSpPr>
          <p:nvPr/>
        </p:nvSpPr>
        <p:spPr bwMode="auto">
          <a:xfrm rot="10187424">
            <a:off x="2839377" y="2036688"/>
            <a:ext cx="944165" cy="935038"/>
          </a:xfrm>
          <a:custGeom>
            <a:avLst/>
            <a:gdLst>
              <a:gd name="G0" fmla="+- 7937 0 0"/>
              <a:gd name="G1" fmla="+- 21600 0 0"/>
              <a:gd name="G2" fmla="+- 21600 0 0"/>
              <a:gd name="T0" fmla="*/ 0 w 29537"/>
              <a:gd name="T1" fmla="*/ 1511 h 29733"/>
              <a:gd name="T2" fmla="*/ 27948 w 29537"/>
              <a:gd name="T3" fmla="*/ 29733 h 29733"/>
              <a:gd name="T4" fmla="*/ 7937 w 29537"/>
              <a:gd name="T5" fmla="*/ 21600 h 29733"/>
            </a:gdLst>
            <a:ahLst/>
            <a:cxnLst>
              <a:cxn ang="0">
                <a:pos x="T0" y="T1"/>
              </a:cxn>
              <a:cxn ang="0">
                <a:pos x="T2" y="T3"/>
              </a:cxn>
              <a:cxn ang="0">
                <a:pos x="T4" y="T5"/>
              </a:cxn>
            </a:cxnLst>
            <a:rect l="0" t="0" r="r" b="b"/>
            <a:pathLst>
              <a:path w="29537" h="29733" fill="none" extrusionOk="0">
                <a:moveTo>
                  <a:pt x="0" y="1511"/>
                </a:moveTo>
                <a:cubicBezTo>
                  <a:pt x="2527" y="512"/>
                  <a:pt x="5219" y="-1"/>
                  <a:pt x="7937" y="0"/>
                </a:cubicBezTo>
                <a:cubicBezTo>
                  <a:pt x="19866" y="0"/>
                  <a:pt x="29537" y="9670"/>
                  <a:pt x="29537" y="21600"/>
                </a:cubicBezTo>
                <a:cubicBezTo>
                  <a:pt x="29537" y="24388"/>
                  <a:pt x="28997" y="27149"/>
                  <a:pt x="27947" y="29732"/>
                </a:cubicBezTo>
              </a:path>
              <a:path w="29537" h="29733" stroke="0" extrusionOk="0">
                <a:moveTo>
                  <a:pt x="0" y="1511"/>
                </a:moveTo>
                <a:cubicBezTo>
                  <a:pt x="2527" y="512"/>
                  <a:pt x="5219" y="-1"/>
                  <a:pt x="7937" y="0"/>
                </a:cubicBezTo>
                <a:cubicBezTo>
                  <a:pt x="19866" y="0"/>
                  <a:pt x="29537" y="9670"/>
                  <a:pt x="29537" y="21600"/>
                </a:cubicBezTo>
                <a:cubicBezTo>
                  <a:pt x="29537" y="24388"/>
                  <a:pt x="28997" y="27149"/>
                  <a:pt x="27947" y="29732"/>
                </a:cubicBezTo>
                <a:lnTo>
                  <a:pt x="7937" y="21600"/>
                </a:lnTo>
                <a:close/>
              </a:path>
            </a:pathLst>
          </a:custGeom>
          <a:noFill/>
          <a:ln w="28575">
            <a:solidFill>
              <a:srgbClr val="0000FF"/>
            </a:solidFill>
            <a:round/>
            <a:headEnd/>
            <a:tailEnd/>
          </a:ln>
        </p:spPr>
        <p:txBody>
          <a:bodyPr/>
          <a:lstStyle/>
          <a:p>
            <a:endParaRPr lang="ar-SA"/>
          </a:p>
        </p:txBody>
      </p:sp>
      <p:sp>
        <p:nvSpPr>
          <p:cNvPr id="17" name="Arc 19"/>
          <p:cNvSpPr>
            <a:spLocks/>
          </p:cNvSpPr>
          <p:nvPr/>
        </p:nvSpPr>
        <p:spPr bwMode="auto">
          <a:xfrm rot="7972939">
            <a:off x="3221898" y="2239398"/>
            <a:ext cx="863600" cy="1129904"/>
          </a:xfrm>
          <a:custGeom>
            <a:avLst/>
            <a:gdLst>
              <a:gd name="G0" fmla="+- 0 0 0"/>
              <a:gd name="G1" fmla="+- 20194 0 0"/>
              <a:gd name="G2" fmla="+- 21600 0 0"/>
              <a:gd name="T0" fmla="*/ 7666 w 21600"/>
              <a:gd name="T1" fmla="*/ 0 h 36119"/>
              <a:gd name="T2" fmla="*/ 14593 w 21600"/>
              <a:gd name="T3" fmla="*/ 36119 h 36119"/>
              <a:gd name="T4" fmla="*/ 0 w 21600"/>
              <a:gd name="T5" fmla="*/ 20194 h 36119"/>
            </a:gdLst>
            <a:ahLst/>
            <a:cxnLst>
              <a:cxn ang="0">
                <a:pos x="T0" y="T1"/>
              </a:cxn>
              <a:cxn ang="0">
                <a:pos x="T2" y="T3"/>
              </a:cxn>
              <a:cxn ang="0">
                <a:pos x="T4" y="T5"/>
              </a:cxn>
            </a:cxnLst>
            <a:rect l="0" t="0" r="r" b="b"/>
            <a:pathLst>
              <a:path w="21600" h="36119" fill="none" extrusionOk="0">
                <a:moveTo>
                  <a:pt x="7665" y="0"/>
                </a:moveTo>
                <a:cubicBezTo>
                  <a:pt x="16053" y="3184"/>
                  <a:pt x="21600" y="11222"/>
                  <a:pt x="21600" y="20194"/>
                </a:cubicBezTo>
                <a:cubicBezTo>
                  <a:pt x="21600" y="26249"/>
                  <a:pt x="19057" y="32027"/>
                  <a:pt x="14592" y="36118"/>
                </a:cubicBezTo>
              </a:path>
              <a:path w="21600" h="36119" stroke="0" extrusionOk="0">
                <a:moveTo>
                  <a:pt x="7665" y="0"/>
                </a:moveTo>
                <a:cubicBezTo>
                  <a:pt x="16053" y="3184"/>
                  <a:pt x="21600" y="11222"/>
                  <a:pt x="21600" y="20194"/>
                </a:cubicBezTo>
                <a:cubicBezTo>
                  <a:pt x="21600" y="26249"/>
                  <a:pt x="19057" y="32027"/>
                  <a:pt x="14592" y="36118"/>
                </a:cubicBezTo>
                <a:lnTo>
                  <a:pt x="0" y="20194"/>
                </a:lnTo>
                <a:close/>
              </a:path>
            </a:pathLst>
          </a:custGeom>
          <a:noFill/>
          <a:ln w="28575">
            <a:solidFill>
              <a:srgbClr val="000000"/>
            </a:solidFill>
            <a:round/>
            <a:headEnd/>
            <a:tailEnd/>
          </a:ln>
        </p:spPr>
        <p:txBody>
          <a:bodyPr/>
          <a:lstStyle/>
          <a:p>
            <a:endParaRPr lang="ar-SA"/>
          </a:p>
        </p:txBody>
      </p:sp>
      <p:sp>
        <p:nvSpPr>
          <p:cNvPr id="18" name="Arc 20"/>
          <p:cNvSpPr>
            <a:spLocks/>
          </p:cNvSpPr>
          <p:nvPr/>
        </p:nvSpPr>
        <p:spPr bwMode="auto">
          <a:xfrm rot="6090948">
            <a:off x="6491848" y="1764498"/>
            <a:ext cx="929912" cy="727918"/>
          </a:xfrm>
          <a:custGeom>
            <a:avLst/>
            <a:gdLst>
              <a:gd name="G0" fmla="+- 8934 0 0"/>
              <a:gd name="G1" fmla="+- 21600 0 0"/>
              <a:gd name="G2" fmla="+- 21600 0 0"/>
              <a:gd name="T0" fmla="*/ 0 w 30336"/>
              <a:gd name="T1" fmla="*/ 1934 h 21600"/>
              <a:gd name="T2" fmla="*/ 30336 w 30336"/>
              <a:gd name="T3" fmla="*/ 18680 h 21600"/>
              <a:gd name="T4" fmla="*/ 8934 w 30336"/>
              <a:gd name="T5" fmla="*/ 21600 h 21600"/>
            </a:gdLst>
            <a:ahLst/>
            <a:cxnLst>
              <a:cxn ang="0">
                <a:pos x="T0" y="T1"/>
              </a:cxn>
              <a:cxn ang="0">
                <a:pos x="T2" y="T3"/>
              </a:cxn>
              <a:cxn ang="0">
                <a:pos x="T4" y="T5"/>
              </a:cxn>
            </a:cxnLst>
            <a:rect l="0" t="0" r="r" b="b"/>
            <a:pathLst>
              <a:path w="30336" h="21600" fill="none" extrusionOk="0">
                <a:moveTo>
                  <a:pt x="0" y="1934"/>
                </a:moveTo>
                <a:cubicBezTo>
                  <a:pt x="2805" y="659"/>
                  <a:pt x="5852" y="-1"/>
                  <a:pt x="8934" y="0"/>
                </a:cubicBezTo>
                <a:cubicBezTo>
                  <a:pt x="19734" y="0"/>
                  <a:pt x="28875" y="7978"/>
                  <a:pt x="30335" y="18680"/>
                </a:cubicBezTo>
              </a:path>
              <a:path w="30336" h="21600" stroke="0" extrusionOk="0">
                <a:moveTo>
                  <a:pt x="0" y="1934"/>
                </a:moveTo>
                <a:cubicBezTo>
                  <a:pt x="2805" y="659"/>
                  <a:pt x="5852" y="-1"/>
                  <a:pt x="8934" y="0"/>
                </a:cubicBezTo>
                <a:cubicBezTo>
                  <a:pt x="19734" y="0"/>
                  <a:pt x="28875" y="7978"/>
                  <a:pt x="30335" y="18680"/>
                </a:cubicBezTo>
                <a:lnTo>
                  <a:pt x="8934" y="21600"/>
                </a:lnTo>
                <a:close/>
              </a:path>
            </a:pathLst>
          </a:custGeom>
          <a:noFill/>
          <a:ln w="28575">
            <a:solidFill>
              <a:srgbClr val="0000FF"/>
            </a:solidFill>
            <a:round/>
            <a:headEnd/>
            <a:tailEnd/>
          </a:ln>
        </p:spPr>
        <p:txBody>
          <a:bodyPr/>
          <a:lstStyle/>
          <a:p>
            <a:endParaRPr lang="ar-SA"/>
          </a:p>
        </p:txBody>
      </p:sp>
      <p:sp>
        <p:nvSpPr>
          <p:cNvPr id="19" name="Arc 21"/>
          <p:cNvSpPr>
            <a:spLocks/>
          </p:cNvSpPr>
          <p:nvPr/>
        </p:nvSpPr>
        <p:spPr bwMode="auto">
          <a:xfrm rot="7159649">
            <a:off x="6007895" y="2123021"/>
            <a:ext cx="1006475" cy="959644"/>
          </a:xfrm>
          <a:custGeom>
            <a:avLst/>
            <a:gdLst>
              <a:gd name="G0" fmla="+- 12340 0 0"/>
              <a:gd name="G1" fmla="+- 21600 0 0"/>
              <a:gd name="G2" fmla="+- 21600 0 0"/>
              <a:gd name="T0" fmla="*/ 0 w 29855"/>
              <a:gd name="T1" fmla="*/ 3872 h 21600"/>
              <a:gd name="T2" fmla="*/ 29855 w 29855"/>
              <a:gd name="T3" fmla="*/ 8960 h 21600"/>
              <a:gd name="T4" fmla="*/ 12340 w 29855"/>
              <a:gd name="T5" fmla="*/ 21600 h 21600"/>
            </a:gdLst>
            <a:ahLst/>
            <a:cxnLst>
              <a:cxn ang="0">
                <a:pos x="T0" y="T1"/>
              </a:cxn>
              <a:cxn ang="0">
                <a:pos x="T2" y="T3"/>
              </a:cxn>
              <a:cxn ang="0">
                <a:pos x="T4" y="T5"/>
              </a:cxn>
            </a:cxnLst>
            <a:rect l="0" t="0" r="r" b="b"/>
            <a:pathLst>
              <a:path w="29855" h="21600" fill="none" extrusionOk="0">
                <a:moveTo>
                  <a:pt x="-1" y="3871"/>
                </a:moveTo>
                <a:cubicBezTo>
                  <a:pt x="3621" y="1351"/>
                  <a:pt x="7927" y="-1"/>
                  <a:pt x="12340" y="0"/>
                </a:cubicBezTo>
                <a:cubicBezTo>
                  <a:pt x="19278" y="0"/>
                  <a:pt x="25794" y="3333"/>
                  <a:pt x="29855" y="8959"/>
                </a:cubicBezTo>
              </a:path>
              <a:path w="29855" h="21600" stroke="0" extrusionOk="0">
                <a:moveTo>
                  <a:pt x="-1" y="3871"/>
                </a:moveTo>
                <a:cubicBezTo>
                  <a:pt x="3621" y="1351"/>
                  <a:pt x="7927" y="-1"/>
                  <a:pt x="12340" y="0"/>
                </a:cubicBezTo>
                <a:cubicBezTo>
                  <a:pt x="19278" y="0"/>
                  <a:pt x="25794" y="3333"/>
                  <a:pt x="29855" y="8959"/>
                </a:cubicBezTo>
                <a:lnTo>
                  <a:pt x="12340" y="21600"/>
                </a:lnTo>
                <a:close/>
              </a:path>
            </a:pathLst>
          </a:custGeom>
          <a:noFill/>
          <a:ln w="28575">
            <a:solidFill>
              <a:srgbClr val="000000"/>
            </a:solidFill>
            <a:round/>
            <a:headEnd/>
            <a:tailEnd/>
          </a:ln>
        </p:spPr>
        <p:txBody>
          <a:bodyPr/>
          <a:lstStyle/>
          <a:p>
            <a:endParaRPr lang="ar-SA"/>
          </a:p>
        </p:txBody>
      </p:sp>
      <p:sp>
        <p:nvSpPr>
          <p:cNvPr id="20" name="Text Box 23"/>
          <p:cNvSpPr txBox="1">
            <a:spLocks noChangeArrowheads="1"/>
          </p:cNvSpPr>
          <p:nvPr/>
        </p:nvSpPr>
        <p:spPr bwMode="auto">
          <a:xfrm>
            <a:off x="1371600" y="2335213"/>
            <a:ext cx="990600" cy="788987"/>
          </a:xfrm>
          <a:prstGeom prst="rect">
            <a:avLst/>
          </a:prstGeom>
          <a:noFill/>
          <a:ln w="9525">
            <a:noFill/>
            <a:miter lim="800000"/>
            <a:headEnd/>
            <a:tailEnd/>
          </a:ln>
        </p:spPr>
        <p:txBody>
          <a:bodyPr/>
          <a:lstStyle/>
          <a:p>
            <a:pPr algn="ctr" rtl="1"/>
            <a:r>
              <a:rPr lang="en-US" altLang="zh-CN" sz="2200" dirty="0" smtClean="0">
                <a:latin typeface="Times New Roman" pitchFamily="18" charset="0"/>
                <a:ea typeface="SimSun" pitchFamily="2" charset="-122"/>
              </a:rPr>
              <a:t>SAC</a:t>
            </a:r>
            <a:endParaRPr lang="en-US" altLang="zh-CN" sz="2200" dirty="0">
              <a:latin typeface="Times New Roman" pitchFamily="18" charset="0"/>
              <a:ea typeface="SimSun" pitchFamily="2" charset="-122"/>
            </a:endParaRPr>
          </a:p>
          <a:p>
            <a:pPr algn="ctr" rtl="1"/>
            <a:r>
              <a:rPr lang="en-US" altLang="zh-CN" sz="2200" dirty="0" smtClean="0">
                <a:latin typeface="Times New Roman" pitchFamily="18" charset="0"/>
                <a:ea typeface="SimSun" pitchFamily="2" charset="-122"/>
              </a:rPr>
              <a:t>LAC</a:t>
            </a:r>
            <a:endParaRPr lang="en-US" sz="2200" dirty="0"/>
          </a:p>
        </p:txBody>
      </p:sp>
      <p:sp>
        <p:nvSpPr>
          <p:cNvPr id="21" name="Text Box 24"/>
          <p:cNvSpPr txBox="1">
            <a:spLocks noChangeArrowheads="1"/>
          </p:cNvSpPr>
          <p:nvPr/>
        </p:nvSpPr>
        <p:spPr bwMode="auto">
          <a:xfrm>
            <a:off x="4572000" y="2819400"/>
            <a:ext cx="904479" cy="473075"/>
          </a:xfrm>
          <a:prstGeom prst="rect">
            <a:avLst/>
          </a:prstGeom>
          <a:noFill/>
          <a:ln w="9525">
            <a:noFill/>
            <a:miter lim="800000"/>
            <a:headEnd/>
            <a:tailEnd/>
          </a:ln>
        </p:spPr>
        <p:txBody>
          <a:bodyPr/>
          <a:lstStyle/>
          <a:p>
            <a:pPr rtl="1"/>
            <a:r>
              <a:rPr lang="en-US" altLang="zh-CN" dirty="0" smtClean="0">
                <a:latin typeface="Times New Roman" pitchFamily="18" charset="0"/>
                <a:ea typeface="SimSun" pitchFamily="2" charset="-122"/>
              </a:rPr>
              <a:t>SAC</a:t>
            </a:r>
            <a:r>
              <a:rPr lang="en-US" altLang="zh-CN" baseline="-25000" dirty="0" smtClean="0">
                <a:latin typeface="Times New Roman" pitchFamily="18" charset="0"/>
                <a:ea typeface="SimSun" pitchFamily="2" charset="-122"/>
              </a:rPr>
              <a:t>5</a:t>
            </a:r>
            <a:endParaRPr lang="en-US" sz="3200" dirty="0"/>
          </a:p>
        </p:txBody>
      </p:sp>
      <p:sp>
        <p:nvSpPr>
          <p:cNvPr id="22" name="Text Box 8"/>
          <p:cNvSpPr txBox="1">
            <a:spLocks noChangeArrowheads="1"/>
          </p:cNvSpPr>
          <p:nvPr/>
        </p:nvSpPr>
        <p:spPr bwMode="auto">
          <a:xfrm>
            <a:off x="7315200" y="4114800"/>
            <a:ext cx="460110" cy="474662"/>
          </a:xfrm>
          <a:prstGeom prst="rect">
            <a:avLst/>
          </a:prstGeom>
          <a:noFill/>
          <a:ln w="9525">
            <a:noFill/>
            <a:miter lim="800000"/>
            <a:headEnd/>
            <a:tailEnd/>
          </a:ln>
        </p:spPr>
        <p:txBody>
          <a:bodyPr/>
          <a:lstStyle/>
          <a:p>
            <a:pPr rtl="1"/>
            <a:r>
              <a:rPr lang="en-US" altLang="zh-CN" sz="2200" dirty="0" smtClean="0">
                <a:latin typeface="Times New Roman" pitchFamily="18" charset="0"/>
                <a:ea typeface="SimSun" pitchFamily="2" charset="-122"/>
              </a:rPr>
              <a:t>Q</a:t>
            </a:r>
            <a:endParaRPr lang="en-US" sz="2200" dirty="0"/>
          </a:p>
        </p:txBody>
      </p:sp>
      <p:sp>
        <p:nvSpPr>
          <p:cNvPr id="23" name="Arc 12"/>
          <p:cNvSpPr>
            <a:spLocks/>
          </p:cNvSpPr>
          <p:nvPr/>
        </p:nvSpPr>
        <p:spPr bwMode="auto">
          <a:xfrm rot="7922648">
            <a:off x="3071866" y="-2086"/>
            <a:ext cx="3838466" cy="4028884"/>
          </a:xfrm>
          <a:custGeom>
            <a:avLst/>
            <a:gdLst>
              <a:gd name="G0" fmla="+- 12040 0 0"/>
              <a:gd name="G1" fmla="+- 21600 0 0"/>
              <a:gd name="G2" fmla="+- 21600 0 0"/>
              <a:gd name="T0" fmla="*/ 0 w 33640"/>
              <a:gd name="T1" fmla="*/ 3667 h 32371"/>
              <a:gd name="T2" fmla="*/ 30763 w 33640"/>
              <a:gd name="T3" fmla="*/ 32371 h 32371"/>
              <a:gd name="T4" fmla="*/ 12040 w 33640"/>
              <a:gd name="T5" fmla="*/ 21600 h 32371"/>
            </a:gdLst>
            <a:ahLst/>
            <a:cxnLst>
              <a:cxn ang="0">
                <a:pos x="T0" y="T1"/>
              </a:cxn>
              <a:cxn ang="0">
                <a:pos x="T2" y="T3"/>
              </a:cxn>
              <a:cxn ang="0">
                <a:pos x="T4" y="T5"/>
              </a:cxn>
            </a:cxnLst>
            <a:rect l="0" t="0" r="r" b="b"/>
            <a:pathLst>
              <a:path w="33640" h="32371" fill="none" extrusionOk="0">
                <a:moveTo>
                  <a:pt x="-1" y="3666"/>
                </a:moveTo>
                <a:cubicBezTo>
                  <a:pt x="3560" y="1276"/>
                  <a:pt x="7751" y="-1"/>
                  <a:pt x="12040" y="0"/>
                </a:cubicBezTo>
                <a:cubicBezTo>
                  <a:pt x="23969" y="0"/>
                  <a:pt x="33640" y="9670"/>
                  <a:pt x="33640" y="21600"/>
                </a:cubicBezTo>
                <a:cubicBezTo>
                  <a:pt x="33640" y="25380"/>
                  <a:pt x="32647" y="29094"/>
                  <a:pt x="30762" y="32370"/>
                </a:cubicBezTo>
              </a:path>
              <a:path w="33640" h="32371" stroke="0" extrusionOk="0">
                <a:moveTo>
                  <a:pt x="-1" y="3666"/>
                </a:moveTo>
                <a:cubicBezTo>
                  <a:pt x="3560" y="1276"/>
                  <a:pt x="7751" y="-1"/>
                  <a:pt x="12040" y="0"/>
                </a:cubicBezTo>
                <a:cubicBezTo>
                  <a:pt x="23969" y="0"/>
                  <a:pt x="33640" y="9670"/>
                  <a:pt x="33640" y="21600"/>
                </a:cubicBezTo>
                <a:cubicBezTo>
                  <a:pt x="33640" y="25380"/>
                  <a:pt x="32647" y="29094"/>
                  <a:pt x="30762" y="32370"/>
                </a:cubicBezTo>
                <a:lnTo>
                  <a:pt x="12040" y="21600"/>
                </a:lnTo>
                <a:close/>
              </a:path>
            </a:pathLst>
          </a:custGeom>
          <a:noFill/>
          <a:ln w="28575">
            <a:solidFill>
              <a:srgbClr val="000000"/>
            </a:solidFill>
            <a:round/>
            <a:headEnd/>
            <a:tailEnd/>
          </a:ln>
        </p:spPr>
        <p:txBody>
          <a:bodyPr/>
          <a:lstStyle/>
          <a:p>
            <a:endParaRPr lang="ar-SA"/>
          </a:p>
        </p:txBody>
      </p:sp>
      <p:cxnSp>
        <p:nvCxnSpPr>
          <p:cNvPr id="26" name="Straight Connector 25"/>
          <p:cNvCxnSpPr/>
          <p:nvPr/>
        </p:nvCxnSpPr>
        <p:spPr>
          <a:xfrm rot="5400000">
            <a:off x="4648200" y="3962400"/>
            <a:ext cx="457200" cy="0"/>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28" name="Text Box 25"/>
          <p:cNvSpPr txBox="1">
            <a:spLocks noChangeArrowheads="1"/>
          </p:cNvSpPr>
          <p:nvPr/>
        </p:nvSpPr>
        <p:spPr bwMode="auto">
          <a:xfrm>
            <a:off x="4708525" y="4114800"/>
            <a:ext cx="473075" cy="381000"/>
          </a:xfrm>
          <a:prstGeom prst="rect">
            <a:avLst/>
          </a:prstGeom>
          <a:noFill/>
          <a:ln w="9525">
            <a:noFill/>
            <a:miter lim="800000"/>
            <a:headEnd/>
            <a:tailEnd/>
          </a:ln>
        </p:spPr>
        <p:txBody>
          <a:bodyPr/>
          <a:lstStyle/>
          <a:p>
            <a:pPr algn="ctr" rtl="1"/>
            <a:r>
              <a:rPr lang="en-US" altLang="zh-CN" sz="2000" dirty="0" smtClean="0">
                <a:latin typeface="Garamond" pitchFamily="18" charset="0"/>
                <a:ea typeface="SimSun" pitchFamily="2" charset="-122"/>
              </a:rPr>
              <a:t>Q</a:t>
            </a:r>
            <a:r>
              <a:rPr lang="en-US" altLang="zh-CN" sz="2000" baseline="-25000" dirty="0" smtClean="0">
                <a:latin typeface="Garamond" pitchFamily="18" charset="0"/>
                <a:ea typeface="SimSun" pitchFamily="2" charset="-122"/>
              </a:rPr>
              <a:t>2</a:t>
            </a:r>
            <a:endParaRPr lang="en-US" sz="2000" baseline="-25000" dirty="0">
              <a:latin typeface="Garamond"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05500" y="1371600"/>
            <a:ext cx="3543300" cy="4343400"/>
          </a:xfrm>
        </p:spPr>
        <p:txBody>
          <a:bodyPr/>
          <a:lstStyle/>
          <a:p>
            <a:pPr rtl="1"/>
            <a:r>
              <a:rPr lang="ar-SA" sz="2000" dirty="0" smtClean="0">
                <a:solidFill>
                  <a:srgbClr val="000000"/>
                </a:solidFill>
              </a:rPr>
              <a:t>نفترض أن المنشأة تستطيع الاختيار من بين ثلاثة أحجام مختلفة لمشروع معين في المدى البعيد، وأن لكل مشروع تكلفة متوسطة على المدى القريب. </a:t>
            </a:r>
            <a:br>
              <a:rPr lang="ar-SA" sz="2000" dirty="0" smtClean="0">
                <a:solidFill>
                  <a:srgbClr val="000000"/>
                </a:solidFill>
              </a:rPr>
            </a:br>
            <a:r>
              <a:rPr lang="ar-SA" sz="2000" dirty="0" smtClean="0">
                <a:solidFill>
                  <a:srgbClr val="000000"/>
                </a:solidFill>
              </a:rPr>
              <a:t>ونفترض أن المنشأة تسعى إلى اختيار مستوى الإنتاج، الذي يحقق أدنى تكلفة متوسطة. فإذا أراد المنتج الكمية </a:t>
            </a:r>
            <a:r>
              <a:rPr lang="en-US" sz="2000" dirty="0" smtClean="0">
                <a:solidFill>
                  <a:srgbClr val="000000"/>
                </a:solidFill>
                <a:latin typeface="Garamond" pitchFamily="18" charset="0"/>
              </a:rPr>
              <a:t>Q</a:t>
            </a:r>
            <a:r>
              <a:rPr lang="en-US" sz="2000" baseline="-25000" dirty="0" smtClean="0">
                <a:solidFill>
                  <a:srgbClr val="000000"/>
                </a:solidFill>
                <a:latin typeface="Garamond" pitchFamily="18" charset="0"/>
              </a:rPr>
              <a:t>0</a:t>
            </a:r>
            <a:r>
              <a:rPr lang="ar-SA" sz="2000" dirty="0" smtClean="0">
                <a:solidFill>
                  <a:srgbClr val="000000"/>
                </a:solidFill>
              </a:rPr>
              <a:t> فالأفضل أن يختار المشروع الأول، لأنه يحقق أقل تكلفة متوسطة. أما عند إنتاج </a:t>
            </a:r>
            <a:r>
              <a:rPr lang="en-US" sz="2000" dirty="0" smtClean="0">
                <a:solidFill>
                  <a:srgbClr val="000000"/>
                </a:solidFill>
                <a:latin typeface="Garamond" pitchFamily="18" charset="0"/>
              </a:rPr>
              <a:t>Q</a:t>
            </a:r>
            <a:r>
              <a:rPr lang="en-US" sz="2000" baseline="-25000" dirty="0" smtClean="0">
                <a:solidFill>
                  <a:srgbClr val="000000"/>
                </a:solidFill>
                <a:latin typeface="Garamond" pitchFamily="18" charset="0"/>
              </a:rPr>
              <a:t>1</a:t>
            </a:r>
            <a:r>
              <a:rPr lang="ar-SA" sz="2000" dirty="0" smtClean="0">
                <a:solidFill>
                  <a:srgbClr val="000000"/>
                </a:solidFill>
              </a:rPr>
              <a:t> فإن المشروع الأول يحقق نفس التكلفة المتوسطة للمشروع الثاني. وعند مستوى إنتاج </a:t>
            </a:r>
            <a:r>
              <a:rPr lang="en-US" sz="2000" dirty="0" smtClean="0">
                <a:solidFill>
                  <a:srgbClr val="000000"/>
                </a:solidFill>
                <a:latin typeface="Garamond" pitchFamily="18" charset="0"/>
              </a:rPr>
              <a:t>Q</a:t>
            </a:r>
            <a:r>
              <a:rPr lang="en-US" sz="2000" baseline="-25000" dirty="0" smtClean="0">
                <a:solidFill>
                  <a:srgbClr val="000000"/>
                </a:solidFill>
                <a:latin typeface="Garamond" pitchFamily="18" charset="0"/>
              </a:rPr>
              <a:t>2</a:t>
            </a:r>
            <a:r>
              <a:rPr lang="ar-SA" sz="2000" dirty="0" smtClean="0">
                <a:solidFill>
                  <a:srgbClr val="000000"/>
                </a:solidFill>
              </a:rPr>
              <a:t> فتفضل المنشأة المشروع الثاني أي تنخرط في المدى البعيد، لأنها تحقق أدنى تكلفة متوسطة.    </a:t>
            </a:r>
            <a:endParaRPr lang="en-US" sz="2000" dirty="0">
              <a:solidFill>
                <a:srgbClr val="000000"/>
              </a:solidFill>
            </a:endParaRPr>
          </a:p>
        </p:txBody>
      </p:sp>
      <p:sp>
        <p:nvSpPr>
          <p:cNvPr id="3" name="Content Placeholder 2"/>
          <p:cNvSpPr>
            <a:spLocks noGrp="1"/>
          </p:cNvSpPr>
          <p:nvPr>
            <p:ph idx="1"/>
          </p:nvPr>
        </p:nvSpPr>
        <p:spPr>
          <a:xfrm>
            <a:off x="495300" y="5181601"/>
            <a:ext cx="8915400" cy="609600"/>
          </a:xfrm>
        </p:spPr>
        <p:txBody>
          <a:bodyPr/>
          <a:lstStyle/>
          <a:p>
            <a:r>
              <a:rPr lang="ar-SA" dirty="0" smtClean="0"/>
              <a:t> </a:t>
            </a:r>
            <a:endParaRPr lang="en-US" dirty="0"/>
          </a:p>
        </p:txBody>
      </p:sp>
      <p:cxnSp>
        <p:nvCxnSpPr>
          <p:cNvPr id="5" name="Straight Arrow Connector 4"/>
          <p:cNvCxnSpPr/>
          <p:nvPr/>
        </p:nvCxnSpPr>
        <p:spPr>
          <a:xfrm>
            <a:off x="2286000" y="4572000"/>
            <a:ext cx="3352800"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rot="5400000" flipH="1" flipV="1">
            <a:off x="1143000" y="3428206"/>
            <a:ext cx="2286000" cy="1588"/>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10" name="Arc 9"/>
          <p:cNvSpPr/>
          <p:nvPr/>
        </p:nvSpPr>
        <p:spPr>
          <a:xfrm rot="11203820">
            <a:off x="2747662" y="2888506"/>
            <a:ext cx="1237355" cy="987159"/>
          </a:xfrm>
          <a:prstGeom prst="arc">
            <a:avLst/>
          </a:pr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Arc 10"/>
          <p:cNvSpPr/>
          <p:nvPr/>
        </p:nvSpPr>
        <p:spPr>
          <a:xfrm rot="6299921">
            <a:off x="2530217" y="2334959"/>
            <a:ext cx="2025462" cy="1113237"/>
          </a:xfrm>
          <a:prstGeom prst="arc">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Arc 11"/>
          <p:cNvSpPr/>
          <p:nvPr/>
        </p:nvSpPr>
        <p:spPr>
          <a:xfrm rot="8894322">
            <a:off x="2838738" y="2087187"/>
            <a:ext cx="1637724" cy="1987014"/>
          </a:xfrm>
          <a:prstGeom prst="arc">
            <a:avLst/>
          </a:pr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Arc 12"/>
          <p:cNvSpPr/>
          <p:nvPr/>
        </p:nvSpPr>
        <p:spPr>
          <a:xfrm rot="6354913">
            <a:off x="3231314" y="2412910"/>
            <a:ext cx="2569749" cy="492642"/>
          </a:xfrm>
          <a:prstGeom prst="arc">
            <a:avLst/>
          </a:prstGeom>
          <a:ln w="12700">
            <a:solidFill>
              <a:srgbClr val="FF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Arc 16"/>
          <p:cNvSpPr/>
          <p:nvPr/>
        </p:nvSpPr>
        <p:spPr>
          <a:xfrm rot="6798857">
            <a:off x="3069774" y="1864124"/>
            <a:ext cx="3134607" cy="1162574"/>
          </a:xfrm>
          <a:prstGeom prst="arc">
            <a:avLst>
              <a:gd name="adj1" fmla="val 16200000"/>
              <a:gd name="adj2" fmla="val 15963"/>
            </a:avLst>
          </a:pr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Text Box 8"/>
          <p:cNvSpPr txBox="1">
            <a:spLocks noChangeArrowheads="1"/>
          </p:cNvSpPr>
          <p:nvPr/>
        </p:nvSpPr>
        <p:spPr bwMode="auto">
          <a:xfrm>
            <a:off x="5181600" y="4572000"/>
            <a:ext cx="460110" cy="474662"/>
          </a:xfrm>
          <a:prstGeom prst="rect">
            <a:avLst/>
          </a:prstGeom>
          <a:noFill/>
          <a:ln w="9525">
            <a:noFill/>
            <a:miter lim="800000"/>
            <a:headEnd/>
            <a:tailEnd/>
          </a:ln>
        </p:spPr>
        <p:txBody>
          <a:bodyPr/>
          <a:lstStyle/>
          <a:p>
            <a:pPr rtl="1"/>
            <a:r>
              <a:rPr lang="en-US" altLang="zh-CN" sz="2200" dirty="0" smtClean="0">
                <a:latin typeface="Garamond" pitchFamily="18" charset="0"/>
                <a:ea typeface="SimSun" pitchFamily="2" charset="-122"/>
              </a:rPr>
              <a:t>Q</a:t>
            </a:r>
            <a:endParaRPr lang="en-US" sz="2200" dirty="0">
              <a:latin typeface="Garamond" pitchFamily="18" charset="0"/>
            </a:endParaRPr>
          </a:p>
        </p:txBody>
      </p:sp>
      <p:sp>
        <p:nvSpPr>
          <p:cNvPr id="21" name="Text Box 8"/>
          <p:cNvSpPr txBox="1">
            <a:spLocks noChangeArrowheads="1"/>
          </p:cNvSpPr>
          <p:nvPr/>
        </p:nvSpPr>
        <p:spPr bwMode="auto">
          <a:xfrm>
            <a:off x="1600200" y="2133600"/>
            <a:ext cx="609600" cy="474662"/>
          </a:xfrm>
          <a:prstGeom prst="rect">
            <a:avLst/>
          </a:prstGeom>
          <a:noFill/>
          <a:ln w="9525">
            <a:noFill/>
            <a:miter lim="800000"/>
            <a:headEnd/>
            <a:tailEnd/>
          </a:ln>
        </p:spPr>
        <p:txBody>
          <a:bodyPr/>
          <a:lstStyle/>
          <a:p>
            <a:pPr rtl="1"/>
            <a:r>
              <a:rPr lang="en-US" altLang="zh-CN" sz="2200" dirty="0" smtClean="0">
                <a:latin typeface="Garamond" pitchFamily="18" charset="0"/>
                <a:ea typeface="SimSun" pitchFamily="2" charset="-122"/>
              </a:rPr>
              <a:t>AC</a:t>
            </a:r>
            <a:endParaRPr lang="en-US" sz="2200" dirty="0">
              <a:latin typeface="Garamond" pitchFamily="18" charset="0"/>
            </a:endParaRPr>
          </a:p>
        </p:txBody>
      </p:sp>
      <p:sp>
        <p:nvSpPr>
          <p:cNvPr id="22" name="Rectangle 21"/>
          <p:cNvSpPr/>
          <p:nvPr/>
        </p:nvSpPr>
        <p:spPr>
          <a:xfrm>
            <a:off x="4572000" y="3593068"/>
            <a:ext cx="610295" cy="369332"/>
          </a:xfrm>
          <a:prstGeom prst="rect">
            <a:avLst/>
          </a:prstGeom>
        </p:spPr>
        <p:txBody>
          <a:bodyPr wrap="none">
            <a:spAutoFit/>
          </a:bodyPr>
          <a:lstStyle/>
          <a:p>
            <a:r>
              <a:rPr lang="en-US" altLang="zh-CN" dirty="0" smtClean="0">
                <a:latin typeface="Garamond" pitchFamily="18" charset="0"/>
                <a:ea typeface="SimSun" pitchFamily="2" charset="-122"/>
              </a:rPr>
              <a:t>LAC</a:t>
            </a:r>
            <a:endParaRPr lang="en-US" dirty="0"/>
          </a:p>
        </p:txBody>
      </p:sp>
      <p:sp>
        <p:nvSpPr>
          <p:cNvPr id="23" name="Rectangle 22"/>
          <p:cNvSpPr/>
          <p:nvPr/>
        </p:nvSpPr>
        <p:spPr>
          <a:xfrm>
            <a:off x="5181600" y="2450068"/>
            <a:ext cx="661591" cy="369332"/>
          </a:xfrm>
          <a:prstGeom prst="rect">
            <a:avLst/>
          </a:prstGeom>
        </p:spPr>
        <p:txBody>
          <a:bodyPr wrap="none">
            <a:spAutoFit/>
          </a:bodyPr>
          <a:lstStyle/>
          <a:p>
            <a:r>
              <a:rPr lang="en-US" altLang="zh-CN" dirty="0" smtClean="0">
                <a:latin typeface="Garamond" pitchFamily="18" charset="0"/>
                <a:ea typeface="SimSun" pitchFamily="2" charset="-122"/>
              </a:rPr>
              <a:t>SAC</a:t>
            </a:r>
            <a:r>
              <a:rPr lang="en-US" altLang="zh-CN" baseline="-25000" dirty="0" smtClean="0">
                <a:latin typeface="Garamond" pitchFamily="18" charset="0"/>
                <a:ea typeface="SimSun" pitchFamily="2" charset="-122"/>
              </a:rPr>
              <a:t>3</a:t>
            </a:r>
            <a:endParaRPr lang="en-US" baseline="-25000" dirty="0"/>
          </a:p>
        </p:txBody>
      </p:sp>
      <p:sp>
        <p:nvSpPr>
          <p:cNvPr id="25" name="Rectangle 24"/>
          <p:cNvSpPr/>
          <p:nvPr/>
        </p:nvSpPr>
        <p:spPr>
          <a:xfrm>
            <a:off x="4139009" y="2450068"/>
            <a:ext cx="661591" cy="369332"/>
          </a:xfrm>
          <a:prstGeom prst="rect">
            <a:avLst/>
          </a:prstGeom>
        </p:spPr>
        <p:txBody>
          <a:bodyPr wrap="none">
            <a:spAutoFit/>
          </a:bodyPr>
          <a:lstStyle/>
          <a:p>
            <a:r>
              <a:rPr lang="en-US" altLang="zh-CN" dirty="0" smtClean="0">
                <a:latin typeface="Garamond" pitchFamily="18" charset="0"/>
                <a:ea typeface="SimSun" pitchFamily="2" charset="-122"/>
              </a:rPr>
              <a:t>SAC</a:t>
            </a:r>
            <a:r>
              <a:rPr lang="en-US" altLang="zh-CN" baseline="-25000" dirty="0" smtClean="0">
                <a:latin typeface="Garamond" pitchFamily="18" charset="0"/>
                <a:ea typeface="SimSun" pitchFamily="2" charset="-122"/>
              </a:rPr>
              <a:t>2</a:t>
            </a:r>
            <a:endParaRPr lang="en-US" baseline="-25000" dirty="0"/>
          </a:p>
        </p:txBody>
      </p:sp>
      <p:sp>
        <p:nvSpPr>
          <p:cNvPr id="26" name="Rectangle 25"/>
          <p:cNvSpPr/>
          <p:nvPr/>
        </p:nvSpPr>
        <p:spPr>
          <a:xfrm>
            <a:off x="2743200" y="3135868"/>
            <a:ext cx="661591" cy="369332"/>
          </a:xfrm>
          <a:prstGeom prst="rect">
            <a:avLst/>
          </a:prstGeom>
        </p:spPr>
        <p:txBody>
          <a:bodyPr wrap="none">
            <a:spAutoFit/>
          </a:bodyPr>
          <a:lstStyle/>
          <a:p>
            <a:r>
              <a:rPr lang="en-US" altLang="zh-CN" dirty="0" smtClean="0">
                <a:latin typeface="Garamond" pitchFamily="18" charset="0"/>
                <a:ea typeface="SimSun" pitchFamily="2" charset="-122"/>
              </a:rPr>
              <a:t>SAC</a:t>
            </a:r>
            <a:r>
              <a:rPr lang="en-US" altLang="zh-CN" baseline="-25000" dirty="0" smtClean="0">
                <a:latin typeface="Garamond" pitchFamily="18" charset="0"/>
                <a:ea typeface="SimSun" pitchFamily="2" charset="-122"/>
              </a:rPr>
              <a:t>1</a:t>
            </a:r>
            <a:endParaRPr lang="en-US" baseline="-25000" dirty="0"/>
          </a:p>
        </p:txBody>
      </p:sp>
      <p:cxnSp>
        <p:nvCxnSpPr>
          <p:cNvPr id="28" name="Straight Connector 27"/>
          <p:cNvCxnSpPr/>
          <p:nvPr/>
        </p:nvCxnSpPr>
        <p:spPr>
          <a:xfrm rot="5400000">
            <a:off x="2933700" y="4229100"/>
            <a:ext cx="685800" cy="0"/>
          </a:xfrm>
          <a:prstGeom prst="line">
            <a:avLst/>
          </a:prstGeom>
          <a:ln>
            <a:solidFill>
              <a:srgbClr val="000000"/>
            </a:solidFill>
            <a:prstDash val="dash"/>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5400000">
            <a:off x="3848100" y="4229100"/>
            <a:ext cx="685800" cy="0"/>
          </a:xfrm>
          <a:prstGeom prst="line">
            <a:avLst/>
          </a:prstGeom>
          <a:ln>
            <a:solidFill>
              <a:srgbClr val="000000"/>
            </a:solidFill>
            <a:prstDash val="dash"/>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5400000">
            <a:off x="3314700" y="4076700"/>
            <a:ext cx="990600" cy="1"/>
          </a:xfrm>
          <a:prstGeom prst="line">
            <a:avLst/>
          </a:prstGeom>
          <a:ln>
            <a:solidFill>
              <a:srgbClr val="000000"/>
            </a:solidFill>
            <a:prstDash val="dash"/>
          </a:ln>
        </p:spPr>
        <p:style>
          <a:lnRef idx="1">
            <a:schemeClr val="accent1"/>
          </a:lnRef>
          <a:fillRef idx="0">
            <a:schemeClr val="accent1"/>
          </a:fillRef>
          <a:effectRef idx="0">
            <a:schemeClr val="accent1"/>
          </a:effectRef>
          <a:fontRef idx="minor">
            <a:schemeClr val="tx1"/>
          </a:fontRef>
        </p:style>
      </p:cxnSp>
      <p:sp>
        <p:nvSpPr>
          <p:cNvPr id="33" name="Text Box 25"/>
          <p:cNvSpPr txBox="1">
            <a:spLocks noChangeArrowheads="1"/>
          </p:cNvSpPr>
          <p:nvPr/>
        </p:nvSpPr>
        <p:spPr bwMode="auto">
          <a:xfrm>
            <a:off x="3124200" y="4572000"/>
            <a:ext cx="473075" cy="381000"/>
          </a:xfrm>
          <a:prstGeom prst="rect">
            <a:avLst/>
          </a:prstGeom>
          <a:noFill/>
          <a:ln w="9525">
            <a:noFill/>
            <a:miter lim="800000"/>
            <a:headEnd/>
            <a:tailEnd/>
          </a:ln>
        </p:spPr>
        <p:txBody>
          <a:bodyPr/>
          <a:lstStyle/>
          <a:p>
            <a:pPr algn="ctr" rtl="1"/>
            <a:r>
              <a:rPr lang="en-US" altLang="zh-CN" sz="2000" dirty="0" smtClean="0">
                <a:latin typeface="Garamond" pitchFamily="18" charset="0"/>
                <a:ea typeface="SimSun" pitchFamily="2" charset="-122"/>
              </a:rPr>
              <a:t>Q</a:t>
            </a:r>
            <a:r>
              <a:rPr lang="en-US" altLang="zh-CN" sz="2000" baseline="-25000" dirty="0" smtClean="0">
                <a:latin typeface="Garamond" pitchFamily="18" charset="0"/>
                <a:ea typeface="SimSun" pitchFamily="2" charset="-122"/>
              </a:rPr>
              <a:t>1</a:t>
            </a:r>
            <a:endParaRPr lang="en-US" sz="2000" baseline="-25000" dirty="0">
              <a:latin typeface="Garamond" pitchFamily="18" charset="0"/>
            </a:endParaRPr>
          </a:p>
        </p:txBody>
      </p:sp>
      <p:sp>
        <p:nvSpPr>
          <p:cNvPr id="34" name="Text Box 25"/>
          <p:cNvSpPr txBox="1">
            <a:spLocks noChangeArrowheads="1"/>
          </p:cNvSpPr>
          <p:nvPr/>
        </p:nvSpPr>
        <p:spPr bwMode="auto">
          <a:xfrm>
            <a:off x="3581400" y="4572000"/>
            <a:ext cx="473075" cy="381000"/>
          </a:xfrm>
          <a:prstGeom prst="rect">
            <a:avLst/>
          </a:prstGeom>
          <a:noFill/>
          <a:ln w="9525">
            <a:noFill/>
            <a:miter lim="800000"/>
            <a:headEnd/>
            <a:tailEnd/>
          </a:ln>
        </p:spPr>
        <p:txBody>
          <a:bodyPr/>
          <a:lstStyle/>
          <a:p>
            <a:pPr algn="ctr" rtl="1"/>
            <a:r>
              <a:rPr lang="en-US" altLang="zh-CN" sz="2000" dirty="0" smtClean="0">
                <a:latin typeface="Garamond" pitchFamily="18" charset="0"/>
                <a:ea typeface="SimSun" pitchFamily="2" charset="-122"/>
              </a:rPr>
              <a:t>Q</a:t>
            </a:r>
            <a:r>
              <a:rPr lang="en-US" altLang="zh-CN" sz="2000" baseline="-25000" dirty="0" smtClean="0">
                <a:latin typeface="Garamond" pitchFamily="18" charset="0"/>
                <a:ea typeface="SimSun" pitchFamily="2" charset="-122"/>
              </a:rPr>
              <a:t>2</a:t>
            </a:r>
            <a:endParaRPr lang="en-US" sz="2000" baseline="-25000" dirty="0">
              <a:latin typeface="Garamond" pitchFamily="18" charset="0"/>
            </a:endParaRPr>
          </a:p>
        </p:txBody>
      </p:sp>
      <p:sp>
        <p:nvSpPr>
          <p:cNvPr id="35" name="Text Box 25"/>
          <p:cNvSpPr txBox="1">
            <a:spLocks noChangeArrowheads="1"/>
          </p:cNvSpPr>
          <p:nvPr/>
        </p:nvSpPr>
        <p:spPr bwMode="auto">
          <a:xfrm>
            <a:off x="4098925" y="4572000"/>
            <a:ext cx="473075" cy="381000"/>
          </a:xfrm>
          <a:prstGeom prst="rect">
            <a:avLst/>
          </a:prstGeom>
          <a:noFill/>
          <a:ln w="9525">
            <a:noFill/>
            <a:miter lim="800000"/>
            <a:headEnd/>
            <a:tailEnd/>
          </a:ln>
        </p:spPr>
        <p:txBody>
          <a:bodyPr/>
          <a:lstStyle/>
          <a:p>
            <a:pPr algn="ctr" rtl="1"/>
            <a:r>
              <a:rPr lang="en-US" altLang="zh-CN" sz="2000" dirty="0" smtClean="0">
                <a:latin typeface="Garamond" pitchFamily="18" charset="0"/>
                <a:ea typeface="SimSun" pitchFamily="2" charset="-122"/>
              </a:rPr>
              <a:t>Q</a:t>
            </a:r>
            <a:r>
              <a:rPr lang="en-US" altLang="zh-CN" sz="2000" baseline="-25000" dirty="0" smtClean="0">
                <a:latin typeface="Garamond" pitchFamily="18" charset="0"/>
                <a:ea typeface="SimSun" pitchFamily="2" charset="-122"/>
              </a:rPr>
              <a:t>3</a:t>
            </a:r>
            <a:endParaRPr lang="en-US" sz="2000" baseline="-25000" dirty="0">
              <a:latin typeface="Garamond" pitchFamily="18" charset="0"/>
            </a:endParaRPr>
          </a:p>
        </p:txBody>
      </p:sp>
      <p:cxnSp>
        <p:nvCxnSpPr>
          <p:cNvPr id="36" name="Straight Connector 35"/>
          <p:cNvCxnSpPr/>
          <p:nvPr/>
        </p:nvCxnSpPr>
        <p:spPr>
          <a:xfrm rot="5400000">
            <a:off x="2590800" y="4114800"/>
            <a:ext cx="914400" cy="0"/>
          </a:xfrm>
          <a:prstGeom prst="line">
            <a:avLst/>
          </a:prstGeom>
          <a:ln>
            <a:solidFill>
              <a:srgbClr val="000000"/>
            </a:solidFill>
            <a:prstDash val="dash"/>
          </a:ln>
        </p:spPr>
        <p:style>
          <a:lnRef idx="1">
            <a:schemeClr val="accent1"/>
          </a:lnRef>
          <a:fillRef idx="0">
            <a:schemeClr val="accent1"/>
          </a:fillRef>
          <a:effectRef idx="0">
            <a:schemeClr val="accent1"/>
          </a:effectRef>
          <a:fontRef idx="minor">
            <a:schemeClr val="tx1"/>
          </a:fontRef>
        </p:style>
      </p:cxnSp>
      <p:sp>
        <p:nvSpPr>
          <p:cNvPr id="38" name="Text Box 25"/>
          <p:cNvSpPr txBox="1">
            <a:spLocks noChangeArrowheads="1"/>
          </p:cNvSpPr>
          <p:nvPr/>
        </p:nvSpPr>
        <p:spPr bwMode="auto">
          <a:xfrm>
            <a:off x="2803525" y="4572000"/>
            <a:ext cx="473075" cy="381000"/>
          </a:xfrm>
          <a:prstGeom prst="rect">
            <a:avLst/>
          </a:prstGeom>
          <a:noFill/>
          <a:ln w="9525">
            <a:noFill/>
            <a:miter lim="800000"/>
            <a:headEnd/>
            <a:tailEnd/>
          </a:ln>
        </p:spPr>
        <p:txBody>
          <a:bodyPr/>
          <a:lstStyle/>
          <a:p>
            <a:pPr algn="ctr" rtl="1"/>
            <a:r>
              <a:rPr lang="en-US" altLang="zh-CN" sz="2000" dirty="0" smtClean="0">
                <a:latin typeface="Garamond" pitchFamily="18" charset="0"/>
                <a:ea typeface="SimSun" pitchFamily="2" charset="-122"/>
              </a:rPr>
              <a:t>Q</a:t>
            </a:r>
            <a:r>
              <a:rPr lang="en-US" altLang="zh-CN" sz="2000" baseline="-25000" dirty="0" smtClean="0">
                <a:latin typeface="Garamond" pitchFamily="18" charset="0"/>
                <a:ea typeface="SimSun" pitchFamily="2" charset="-122"/>
              </a:rPr>
              <a:t>0</a:t>
            </a:r>
            <a:endParaRPr lang="en-US" sz="2000" baseline="-25000" dirty="0">
              <a:latin typeface="Garamond" pitchFamily="18" charset="0"/>
            </a:endParaRPr>
          </a:p>
        </p:txBody>
      </p:sp>
      <p:sp>
        <p:nvSpPr>
          <p:cNvPr id="40" name="Text Box 25"/>
          <p:cNvSpPr txBox="1">
            <a:spLocks noChangeArrowheads="1"/>
          </p:cNvSpPr>
          <p:nvPr/>
        </p:nvSpPr>
        <p:spPr bwMode="auto">
          <a:xfrm>
            <a:off x="3581400" y="4724400"/>
            <a:ext cx="473075" cy="685800"/>
          </a:xfrm>
          <a:prstGeom prst="rect">
            <a:avLst/>
          </a:prstGeom>
          <a:noFill/>
          <a:ln w="9525">
            <a:noFill/>
            <a:miter lim="800000"/>
            <a:headEnd/>
            <a:tailEnd/>
          </a:ln>
        </p:spPr>
        <p:txBody>
          <a:bodyPr/>
          <a:lstStyle/>
          <a:p>
            <a:pPr algn="ctr" rtl="1"/>
            <a:endParaRPr lang="ar-SA" altLang="zh-CN" sz="2000" dirty="0" smtClean="0">
              <a:latin typeface="Garamond" pitchFamily="18" charset="0"/>
              <a:ea typeface="SimSun" pitchFamily="2" charset="-122"/>
            </a:endParaRPr>
          </a:p>
          <a:p>
            <a:pPr algn="ctr" rtl="1"/>
            <a:r>
              <a:rPr lang="en-US" altLang="zh-CN" sz="2000" dirty="0" smtClean="0">
                <a:latin typeface="Garamond" pitchFamily="18" charset="0"/>
                <a:ea typeface="SimSun" pitchFamily="2" charset="-122"/>
              </a:rPr>
              <a:t>Q</a:t>
            </a:r>
            <a:r>
              <a:rPr lang="en-US" altLang="zh-CN" sz="2000" baseline="30000" dirty="0" smtClean="0">
                <a:latin typeface="Garamond" pitchFamily="18" charset="0"/>
                <a:ea typeface="SimSun" pitchFamily="2" charset="-122"/>
              </a:rPr>
              <a:t>*</a:t>
            </a:r>
            <a:endParaRPr lang="en-US" sz="2000" baseline="30000" dirty="0">
              <a:latin typeface="Garamond" pitchFamily="18" charset="0"/>
            </a:endParaRPr>
          </a:p>
        </p:txBody>
      </p:sp>
      <p:sp>
        <p:nvSpPr>
          <p:cNvPr id="41" name="Text Box 25"/>
          <p:cNvSpPr txBox="1">
            <a:spLocks noChangeArrowheads="1"/>
          </p:cNvSpPr>
          <p:nvPr/>
        </p:nvSpPr>
        <p:spPr bwMode="auto">
          <a:xfrm rot="16200000">
            <a:off x="3535363" y="4846638"/>
            <a:ext cx="473075" cy="381000"/>
          </a:xfrm>
          <a:prstGeom prst="rect">
            <a:avLst/>
          </a:prstGeom>
          <a:noFill/>
          <a:ln w="9525">
            <a:noFill/>
            <a:miter lim="800000"/>
            <a:headEnd/>
            <a:tailEnd/>
          </a:ln>
        </p:spPr>
        <p:txBody>
          <a:bodyPr/>
          <a:lstStyle/>
          <a:p>
            <a:pPr algn="ctr" rtl="1"/>
            <a:r>
              <a:rPr lang="en-US" altLang="zh-CN" sz="2000" dirty="0" smtClean="0">
                <a:latin typeface="Garamond" pitchFamily="18" charset="0"/>
                <a:ea typeface="SimSun" pitchFamily="2" charset="-122"/>
              </a:rPr>
              <a:t>=</a:t>
            </a:r>
            <a:endParaRPr lang="en-US" sz="2000" baseline="-25000" dirty="0">
              <a:latin typeface="Garamond" pitchFamily="18" charset="0"/>
            </a:endParaRPr>
          </a:p>
        </p:txBody>
      </p:sp>
      <p:cxnSp>
        <p:nvCxnSpPr>
          <p:cNvPr id="43" name="Straight Arrow Connector 42"/>
          <p:cNvCxnSpPr/>
          <p:nvPr/>
        </p:nvCxnSpPr>
        <p:spPr>
          <a:xfrm>
            <a:off x="3581400" y="4038600"/>
            <a:ext cx="457200" cy="1588"/>
          </a:xfrm>
          <a:prstGeom prst="straightConnector1">
            <a:avLst/>
          </a:prstGeom>
          <a:ln>
            <a:solidFill>
              <a:srgbClr val="009900"/>
            </a:solidFill>
            <a:prstDash val="dash"/>
            <a:headEnd type="arrow"/>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Content Placeholder 2"/>
          <p:cNvSpPr>
            <a:spLocks noGrp="1"/>
          </p:cNvSpPr>
          <p:nvPr>
            <p:ph idx="1"/>
          </p:nvPr>
        </p:nvSpPr>
        <p:spPr>
          <a:xfrm>
            <a:off x="228600" y="1371600"/>
            <a:ext cx="9144000" cy="4419600"/>
          </a:xfrm>
        </p:spPr>
        <p:txBody>
          <a:bodyPr/>
          <a:lstStyle/>
          <a:p>
            <a:pPr rtl="1" eaLnBrk="1" hangingPunct="1"/>
            <a:r>
              <a:rPr lang="ar-SA" altLang="zh-CN" sz="2200" dirty="0" smtClean="0">
                <a:solidFill>
                  <a:srgbClr val="000000"/>
                </a:solidFill>
                <a:latin typeface="Times New Roman" pitchFamily="18" charset="0"/>
                <a:ea typeface="SimSun" pitchFamily="2" charset="-122"/>
                <a:cs typeface="Times New Roman" pitchFamily="18" charset="0"/>
              </a:rPr>
              <a:t>في المدى البعيد تتناقص التكاليف المتوسطة في البداية مع زيادة حجم الإنتاج حتى يصل إلى أدنى مستوى لها عند </a:t>
            </a:r>
            <a:r>
              <a:rPr lang="en-US" sz="2200" dirty="0" smtClean="0">
                <a:solidFill>
                  <a:srgbClr val="000000"/>
                </a:solidFill>
                <a:latin typeface="Garamond" pitchFamily="18" charset="0"/>
              </a:rPr>
              <a:t>Q</a:t>
            </a:r>
            <a:r>
              <a:rPr lang="en-US" sz="2200" baseline="30000" dirty="0" smtClean="0">
                <a:solidFill>
                  <a:srgbClr val="000000"/>
                </a:solidFill>
                <a:latin typeface="Garamond" pitchFamily="18" charset="0"/>
              </a:rPr>
              <a:t>*</a:t>
            </a:r>
            <a:r>
              <a:rPr lang="en-US" altLang="zh-CN" sz="2200" dirty="0" smtClean="0">
                <a:solidFill>
                  <a:srgbClr val="000000"/>
                </a:solidFill>
                <a:latin typeface="Times New Roman" pitchFamily="18" charset="0"/>
                <a:ea typeface="SimSun" pitchFamily="2" charset="-122"/>
                <a:cs typeface="Times New Roman" pitchFamily="18" charset="0"/>
              </a:rPr>
              <a:t>=</a:t>
            </a:r>
            <a:r>
              <a:rPr lang="en-US" sz="2200" dirty="0" smtClean="0">
                <a:solidFill>
                  <a:srgbClr val="000000"/>
                </a:solidFill>
                <a:latin typeface="Garamond" pitchFamily="18" charset="0"/>
              </a:rPr>
              <a:t>Q</a:t>
            </a:r>
            <a:r>
              <a:rPr lang="en-US" sz="2200" baseline="-25000" dirty="0" smtClean="0">
                <a:solidFill>
                  <a:srgbClr val="000000"/>
                </a:solidFill>
                <a:latin typeface="Garamond" pitchFamily="18" charset="0"/>
              </a:rPr>
              <a:t>2</a:t>
            </a:r>
            <a:r>
              <a:rPr lang="ar-SA" altLang="zh-CN" sz="2200" dirty="0" smtClean="0">
                <a:solidFill>
                  <a:srgbClr val="000000"/>
                </a:solidFill>
                <a:latin typeface="Times New Roman" pitchFamily="18" charset="0"/>
                <a:ea typeface="SimSun" pitchFamily="2" charset="-122"/>
                <a:cs typeface="Times New Roman" pitchFamily="18" charset="0"/>
              </a:rPr>
              <a:t>، ثم تأخذ في التزايد، مما يؤدي إلى التوسع في حجم الإنتاج عبر حجم أكبر للمشروع أكثر كفاءة من الحجم الأصغر، وهذا </a:t>
            </a:r>
            <a:r>
              <a:rPr lang="ar-SA" altLang="zh-CN" sz="2200" dirty="0" smtClean="0">
                <a:solidFill>
                  <a:srgbClr val="0000FF"/>
                </a:solidFill>
                <a:latin typeface="Times New Roman" pitchFamily="18" charset="0"/>
                <a:ea typeface="SimSun" pitchFamily="2" charset="-122"/>
                <a:cs typeface="Times New Roman" pitchFamily="18" charset="0"/>
              </a:rPr>
              <a:t>ما يسمى باقتصاديات الحجم. </a:t>
            </a:r>
            <a:r>
              <a:rPr lang="ar-SA" altLang="zh-CN" sz="2200" dirty="0" smtClean="0">
                <a:solidFill>
                  <a:srgbClr val="000000"/>
                </a:solidFill>
                <a:latin typeface="Times New Roman" pitchFamily="18" charset="0"/>
                <a:ea typeface="SimSun" pitchFamily="2" charset="-122"/>
                <a:cs typeface="Times New Roman" pitchFamily="18" charset="0"/>
              </a:rPr>
              <a:t>ونلاحظ في الرسم البياني السابق أن المشروع الثاني أعلى كفاءة. وقد </a:t>
            </a:r>
            <a:r>
              <a:rPr lang="ar-SA" altLang="zh-CN" sz="2200" dirty="0" smtClean="0">
                <a:solidFill>
                  <a:srgbClr val="0000FF"/>
                </a:solidFill>
                <a:latin typeface="Times New Roman" pitchFamily="18" charset="0"/>
                <a:ea typeface="SimSun" pitchFamily="2" charset="-122"/>
                <a:cs typeface="Times New Roman" pitchFamily="18" charset="0"/>
              </a:rPr>
              <a:t>تستمر هذه الكفاءة بثبات العائد إلى الحجم</a:t>
            </a:r>
            <a:r>
              <a:rPr lang="ar-SA" altLang="zh-CN" sz="2200" dirty="0" smtClean="0">
                <a:solidFill>
                  <a:srgbClr val="000000"/>
                </a:solidFill>
                <a:latin typeface="Times New Roman" pitchFamily="18" charset="0"/>
                <a:ea typeface="SimSun" pitchFamily="2" charset="-122"/>
                <a:cs typeface="Times New Roman" pitchFamily="18" charset="0"/>
              </a:rPr>
              <a:t>، حيث يصبح متوسط التكاليف مستقلا إلى حد ما عن زيادة حجم المنشأة. </a:t>
            </a:r>
          </a:p>
          <a:p>
            <a:pPr rtl="1" eaLnBrk="1" hangingPunct="1"/>
            <a:endParaRPr lang="ar-SA" altLang="zh-CN" sz="2200" dirty="0" smtClean="0">
              <a:solidFill>
                <a:srgbClr val="000000"/>
              </a:solidFill>
              <a:latin typeface="Times New Roman" pitchFamily="18" charset="0"/>
              <a:ea typeface="SimSun" pitchFamily="2" charset="-122"/>
              <a:cs typeface="Times New Roman" pitchFamily="18" charset="0"/>
            </a:endParaRPr>
          </a:p>
          <a:p>
            <a:pPr rtl="1" eaLnBrk="1" hangingPunct="1"/>
            <a:r>
              <a:rPr lang="ar-SA" altLang="zh-CN" sz="2200" dirty="0" smtClean="0">
                <a:solidFill>
                  <a:srgbClr val="000000"/>
                </a:solidFill>
                <a:latin typeface="Times New Roman" pitchFamily="18" charset="0"/>
                <a:ea typeface="SimSun" pitchFamily="2" charset="-122"/>
                <a:cs typeface="Times New Roman" pitchFamily="18" charset="0"/>
              </a:rPr>
              <a:t>إذا تجاوز المنتج هذا المستوى الأمثل من كمية الإنتاج، فإنه سيتحمل تكاليف متوسطة أكبر مما كانت عليه. وتكون المنشأة في حالة </a:t>
            </a:r>
            <a:r>
              <a:rPr lang="ar-SA" altLang="zh-CN" sz="2200" dirty="0" smtClean="0">
                <a:solidFill>
                  <a:srgbClr val="0000FF"/>
                </a:solidFill>
                <a:latin typeface="Times New Roman" pitchFamily="18" charset="0"/>
                <a:ea typeface="SimSun" pitchFamily="2" charset="-122"/>
                <a:cs typeface="Times New Roman" pitchFamily="18" charset="0"/>
              </a:rPr>
              <a:t>تسمى بلا اقتصاديات الحجم، </a:t>
            </a:r>
            <a:r>
              <a:rPr lang="ar-SA" altLang="zh-CN" sz="2200" dirty="0" smtClean="0">
                <a:solidFill>
                  <a:srgbClr val="000000"/>
                </a:solidFill>
                <a:latin typeface="Times New Roman" pitchFamily="18" charset="0"/>
                <a:ea typeface="SimSun" pitchFamily="2" charset="-122"/>
                <a:cs typeface="Times New Roman" pitchFamily="18" charset="0"/>
              </a:rPr>
              <a:t>مما يؤدي إلى </a:t>
            </a:r>
            <a:r>
              <a:rPr lang="ar-SA" altLang="zh-CN" sz="2200" dirty="0" smtClean="0">
                <a:solidFill>
                  <a:srgbClr val="0000FF"/>
                </a:solidFill>
                <a:latin typeface="Times New Roman" pitchFamily="18" charset="0"/>
                <a:ea typeface="SimSun" pitchFamily="2" charset="-122"/>
                <a:cs typeface="Times New Roman" pitchFamily="18" charset="0"/>
              </a:rPr>
              <a:t>عوائد متناقصة إلى الحجم. </a:t>
            </a:r>
          </a:p>
          <a:p>
            <a:pPr rtl="1" eaLnBrk="1" hangingPunct="1"/>
            <a:endParaRPr lang="ar-SA" altLang="zh-CN" sz="2200" dirty="0" smtClean="0">
              <a:solidFill>
                <a:srgbClr val="0000FF"/>
              </a:solidFill>
              <a:latin typeface="Times New Roman" pitchFamily="18" charset="0"/>
              <a:ea typeface="SimSun" pitchFamily="2" charset="-122"/>
              <a:cs typeface="Times New Roman" pitchFamily="18" charset="0"/>
            </a:endParaRPr>
          </a:p>
          <a:p>
            <a:pPr rtl="1" eaLnBrk="1" hangingPunct="1"/>
            <a:r>
              <a:rPr lang="ar-SA" altLang="zh-CN" sz="2200" dirty="0" smtClean="0">
                <a:solidFill>
                  <a:srgbClr val="000000"/>
                </a:solidFill>
                <a:latin typeface="Times New Roman" pitchFamily="18" charset="0"/>
                <a:ea typeface="SimSun" pitchFamily="2" charset="-122"/>
                <a:cs typeface="Times New Roman" pitchFamily="18" charset="0"/>
              </a:rPr>
              <a:t>تتأثر اقتصاديات الحجم بعدة عوامل من أهمها: </a:t>
            </a:r>
          </a:p>
          <a:p>
            <a:pPr rtl="1" eaLnBrk="1" hangingPunct="1">
              <a:buFont typeface="Arial" pitchFamily="34" charset="0"/>
              <a:buChar char="•"/>
            </a:pPr>
            <a:r>
              <a:rPr lang="ar-SA" altLang="zh-CN" sz="2200" dirty="0" smtClean="0">
                <a:solidFill>
                  <a:srgbClr val="000000"/>
                </a:solidFill>
                <a:latin typeface="Times New Roman" pitchFamily="18" charset="0"/>
                <a:ea typeface="SimSun" pitchFamily="2" charset="-122"/>
                <a:cs typeface="Times New Roman" pitchFamily="18" charset="0"/>
              </a:rPr>
              <a:t>مزايا التخصص وتقسيم عناصر الإنتاج سواء عنصر العمل أو عنصر الآلات. </a:t>
            </a:r>
          </a:p>
          <a:p>
            <a:pPr rtl="1" eaLnBrk="1" hangingPunct="1">
              <a:buFont typeface="Arial" pitchFamily="34" charset="0"/>
              <a:buChar char="•"/>
            </a:pPr>
            <a:r>
              <a:rPr lang="ar-SA" altLang="zh-CN" sz="2200" dirty="0" smtClean="0">
                <a:solidFill>
                  <a:srgbClr val="000000"/>
                </a:solidFill>
                <a:latin typeface="Times New Roman" pitchFamily="18" charset="0"/>
                <a:ea typeface="SimSun" pitchFamily="2" charset="-122"/>
                <a:cs typeface="Times New Roman" pitchFamily="18" charset="0"/>
              </a:rPr>
              <a:t>أساليب وطرق الإنتاج من مهارات وأدوات تكنولوجية متطورة. </a:t>
            </a:r>
            <a:endParaRPr lang="ar-SA" sz="2200" dirty="0" smtClean="0">
              <a:solidFill>
                <a:srgbClr val="000000"/>
              </a:solidFill>
            </a:endParaRPr>
          </a:p>
          <a:p>
            <a:pPr rtl="1" eaLnBrk="1" hangingPunct="1">
              <a:buFont typeface="Arial" pitchFamily="34" charset="0"/>
              <a:buChar char="•"/>
            </a:pPr>
            <a:endParaRPr lang="ar-SA" sz="2200" dirty="0" smtClean="0">
              <a:solidFill>
                <a:srgbClr val="0000FF"/>
              </a:solidFill>
            </a:endParaRPr>
          </a:p>
          <a:p>
            <a:pPr rtl="1" eaLnBrk="1" hangingPunct="1">
              <a:buFont typeface="Arial" pitchFamily="34" charset="0"/>
              <a:buChar char="•"/>
            </a:pPr>
            <a:endParaRPr lang="ar-SA" sz="2200" dirty="0" smtClean="0">
              <a:solidFill>
                <a:srgbClr val="000000"/>
              </a:solidFill>
            </a:endParaRPr>
          </a:p>
          <a:p>
            <a:pPr rtl="1" eaLnBrk="1" hangingPunct="1">
              <a:buFont typeface="Arial" pitchFamily="34" charset="0"/>
              <a:buChar char="•"/>
            </a:pPr>
            <a:endParaRPr lang="ar-SA" sz="2200" dirty="0" smtClean="0">
              <a:solidFill>
                <a:srgbClr val="0000FF"/>
              </a:solidFill>
            </a:endParaRPr>
          </a:p>
          <a:p>
            <a:pPr rtl="1" eaLnBrk="1" hangingPunct="1">
              <a:buFont typeface="Arial" pitchFamily="34" charset="0"/>
              <a:buChar char="•"/>
            </a:pPr>
            <a:endParaRPr lang="ar-SA" sz="2200" dirty="0" smtClean="0">
              <a:solidFill>
                <a:srgbClr val="000000"/>
              </a:solidFill>
            </a:endParaRPr>
          </a:p>
          <a:p>
            <a:pPr rtl="1" eaLnBrk="1" hangingPunct="1">
              <a:buFont typeface="Arial" pitchFamily="34" charset="0"/>
              <a:buChar char="•"/>
            </a:pPr>
            <a:endParaRPr lang="ar-SA" sz="2200" dirty="0" smtClean="0">
              <a:solidFill>
                <a:srgbClr val="0000FF"/>
              </a:solidFill>
            </a:endParaRPr>
          </a:p>
          <a:p>
            <a:pPr rtl="1" eaLnBrk="1" hangingPunct="1">
              <a:buFont typeface="Arial" pitchFamily="34" charset="0"/>
              <a:buChar char="•"/>
            </a:pPr>
            <a:endParaRPr lang="ar-SA" sz="2200" dirty="0" smtClean="0">
              <a:solidFill>
                <a:srgbClr val="000000"/>
              </a:solidFill>
            </a:endParaRPr>
          </a:p>
          <a:p>
            <a:pPr rtl="1" eaLnBrk="1" hangingPunct="1"/>
            <a:endParaRPr lang="ar-BH" sz="2200" dirty="0" smtClean="0">
              <a:solidFill>
                <a:srgbClr val="0000FF"/>
              </a:solidFill>
            </a:endParaRPr>
          </a:p>
          <a:p>
            <a:pPr rtl="1" eaLnBrk="1" hangingPunct="1"/>
            <a:endParaRPr lang="ar-BH" sz="2000" dirty="0" smtClean="0"/>
          </a:p>
          <a:p>
            <a:pPr rtl="1" eaLnBrk="1" hangingPunct="1"/>
            <a:endParaRPr lang="ar-BH" sz="2000" dirty="0" smtClean="0"/>
          </a:p>
        </p:txBody>
      </p:sp>
      <p:sp>
        <p:nvSpPr>
          <p:cNvPr id="7" name="Title 1"/>
          <p:cNvSpPr>
            <a:spLocks noGrp="1"/>
          </p:cNvSpPr>
          <p:nvPr>
            <p:ph type="title"/>
          </p:nvPr>
        </p:nvSpPr>
        <p:spPr>
          <a:xfrm>
            <a:off x="495300" y="533400"/>
            <a:ext cx="8915400" cy="762000"/>
          </a:xfrm>
          <a:noFill/>
          <a:ln>
            <a:noFill/>
          </a:ln>
        </p:spPr>
        <p:txBody>
          <a:bodyPr/>
          <a:lstStyle/>
          <a:p>
            <a:pPr rtl="1" eaLnBrk="1" hangingPunct="1">
              <a:defRPr/>
            </a:pPr>
            <a:r>
              <a:rPr lang="ar-SA" sz="4000" dirty="0" smtClean="0">
                <a:solidFill>
                  <a:srgbClr val="0000FF"/>
                </a:solidFill>
              </a:rPr>
              <a:t>اقتصاديات الحجم</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457200"/>
            <a:ext cx="8915400" cy="838200"/>
          </a:xfrm>
        </p:spPr>
        <p:txBody>
          <a:bodyPr/>
          <a:lstStyle/>
          <a:p>
            <a:r>
              <a:rPr lang="ar-SA" sz="3800" dirty="0" smtClean="0">
                <a:solidFill>
                  <a:srgbClr val="0000FF"/>
                </a:solidFill>
              </a:rPr>
              <a:t>اقتصاديات الحجم وأنواع العائد</a:t>
            </a:r>
            <a:endParaRPr lang="en-US" sz="3800" dirty="0"/>
          </a:p>
        </p:txBody>
      </p:sp>
      <p:sp>
        <p:nvSpPr>
          <p:cNvPr id="3" name="Content Placeholder 2"/>
          <p:cNvSpPr>
            <a:spLocks noGrp="1"/>
          </p:cNvSpPr>
          <p:nvPr>
            <p:ph idx="1"/>
          </p:nvPr>
        </p:nvSpPr>
        <p:spPr>
          <a:xfrm>
            <a:off x="304800" y="1371600"/>
            <a:ext cx="9105900" cy="4419599"/>
          </a:xfrm>
        </p:spPr>
        <p:txBody>
          <a:bodyPr/>
          <a:lstStyle/>
          <a:p>
            <a:pPr rtl="1">
              <a:buSzPts val="2200"/>
            </a:pPr>
            <a:r>
              <a:rPr lang="ar-SA" sz="2200" dirty="0" smtClean="0">
                <a:solidFill>
                  <a:srgbClr val="000000"/>
                </a:solidFill>
                <a:cs typeface="Arial"/>
              </a:rPr>
              <a:t>تنطبق اقتصاديات الحجم على متوسط التكاليف على المدى الطويل عندما يتناقص هذا المتوسط. أما العائد إلى الحجم فيرتبط بمنحنى الإنتاج في المدى الطويل، والذي يخضع بشكل كلي لقانون تناقص إنتاجية عناصر الإنتاج عبر منحنيات </a:t>
            </a:r>
            <a:r>
              <a:rPr lang="ar-SA" sz="2200" smtClean="0">
                <a:solidFill>
                  <a:srgbClr val="000000"/>
                </a:solidFill>
                <a:cs typeface="Arial"/>
              </a:rPr>
              <a:t>سواء الإنتاج. </a:t>
            </a:r>
            <a:endParaRPr lang="ar-SA" sz="2200" dirty="0" smtClean="0">
              <a:solidFill>
                <a:srgbClr val="000000"/>
              </a:solidFill>
              <a:cs typeface="Arial"/>
            </a:endParaRPr>
          </a:p>
          <a:p>
            <a:pPr rtl="1">
              <a:buSzPts val="2200"/>
              <a:buFont typeface="Arial"/>
              <a:buChar char="•"/>
            </a:pPr>
            <a:r>
              <a:rPr lang="ar-SA" sz="2200" dirty="0" smtClean="0">
                <a:solidFill>
                  <a:srgbClr val="0000FF"/>
                </a:solidFill>
                <a:cs typeface="Arial"/>
              </a:rPr>
              <a:t>اقتصاديات الحجم والعائد</a:t>
            </a:r>
            <a:r>
              <a:rPr lang="ar-BH" sz="2200" dirty="0" smtClean="0">
                <a:solidFill>
                  <a:srgbClr val="0000FF"/>
                </a:solidFill>
                <a:cs typeface="Arial"/>
              </a:rPr>
              <a:t> المتزايد على الحجم</a:t>
            </a:r>
            <a:r>
              <a:rPr lang="ar-SA" sz="2200" dirty="0" smtClean="0">
                <a:solidFill>
                  <a:srgbClr val="0000FF"/>
                </a:solidFill>
                <a:cs typeface="Arial"/>
              </a:rPr>
              <a:t>: </a:t>
            </a:r>
            <a:r>
              <a:rPr lang="ar-SA" sz="2200" dirty="0" smtClean="0">
                <a:solidFill>
                  <a:srgbClr val="000000"/>
                </a:solidFill>
                <a:cs typeface="Arial"/>
              </a:rPr>
              <a:t>تؤدي زيادة جميع عناصر الإنتاج (زيادة حجم المنشأة) بنسبة معينة إلى زيادة الإنتاج بنسبة أكبر. حيث تتفوق إيجابيات الحجم الكبير في الإنتاج على سلبياته الإدارية.</a:t>
            </a:r>
          </a:p>
          <a:p>
            <a:pPr rtl="1">
              <a:buSzPts val="2200"/>
              <a:buFont typeface="Arial"/>
              <a:buChar char="•"/>
            </a:pPr>
            <a:r>
              <a:rPr lang="ar-SA" sz="2200" dirty="0" smtClean="0">
                <a:solidFill>
                  <a:srgbClr val="0000FF"/>
                </a:solidFill>
                <a:cs typeface="Arial"/>
              </a:rPr>
              <a:t>اقتصاديات الحجم والعائد الثابت على الحجم: </a:t>
            </a:r>
            <a:r>
              <a:rPr lang="ar-SA" sz="2200" dirty="0" smtClean="0">
                <a:solidFill>
                  <a:srgbClr val="000000"/>
                </a:solidFill>
                <a:cs typeface="Arial"/>
              </a:rPr>
              <a:t>تؤدي زيادة حجم المنشأة بنسبة معينة إلى زيادة الإنتاج بنسبة متساوية، فعبر هذه المرحلة يتعادل أثر سلبيات المشكلات الإدارية للحجم الكبير تماماً مع إيجابيات التخصص وتقسيم العمل.</a:t>
            </a:r>
          </a:p>
          <a:p>
            <a:pPr rtl="1">
              <a:buSzPts val="2200"/>
              <a:buFont typeface="Arial"/>
              <a:buChar char="•"/>
            </a:pPr>
            <a:r>
              <a:rPr lang="ar-SA" sz="2200" dirty="0" smtClean="0">
                <a:solidFill>
                  <a:srgbClr val="0000FF"/>
                </a:solidFill>
                <a:cs typeface="Arial"/>
              </a:rPr>
              <a:t>اقتصاديات الحجم والعائد المتناقص على الحجم: </a:t>
            </a:r>
            <a:r>
              <a:rPr lang="ar-SA" sz="2200" dirty="0" smtClean="0">
                <a:solidFill>
                  <a:srgbClr val="000000"/>
                </a:solidFill>
                <a:cs typeface="Arial"/>
              </a:rPr>
              <a:t>تؤدي زيادة جميع عناصر الإنتاج بنسبة معينة إلى زيادة الإنتاج بنسبة أقل، حيث تتفوق سلبيات المصاعب الإدارية على أي إيجابيات للتخصص وتقسيم العمل المصاحبة لزيادة حجم المنشأة.</a:t>
            </a:r>
            <a:endParaRPr lang="en-US" sz="2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3753</TotalTime>
  <Words>950</Words>
  <Application>Microsoft Office PowerPoint</Application>
  <PresentationFormat>A4 Paper (210x297 mm)</PresentationFormat>
  <Paragraphs>183</Paragraphs>
  <Slides>14</Slides>
  <Notes>1</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Slide 1</vt:lpstr>
      <vt:lpstr>المحاضرة الحادية عشرة</vt:lpstr>
      <vt:lpstr>عناصر المحاضرة 11</vt:lpstr>
      <vt:lpstr>انتقال منحنيات التكاليف</vt:lpstr>
      <vt:lpstr>Slide 5</vt:lpstr>
      <vt:lpstr>تكاليف الإنتاج في المدى البعيد</vt:lpstr>
      <vt:lpstr>Slide 7</vt:lpstr>
      <vt:lpstr>Slide 8</vt:lpstr>
      <vt:lpstr>منحنى متوسط التكاليف في المدى البعيد</vt:lpstr>
      <vt:lpstr> منحنيات التكاليف المتوسطة في المدى القريب لأحجام مختلفة من المنشآت، ويغلفها منحنى التكاليف المتوسطة في المدى البعيد، والذي يمثل أدنى تكلفة ممكنة  للوحدة عند مستويات مختلفة للإنتاج. نلاحظ أن متوسط التكلفة على المدى الطويل تأخذ شكل حرف U.  </vt:lpstr>
      <vt:lpstr>نفترض أن المنشأة تستطيع الاختيار من بين ثلاثة أحجام مختلفة لمشروع معين في المدى البعيد، وأن لكل مشروع تكلفة متوسطة على المدى القريب.  ونفترض أن المنشأة تسعى إلى اختيار مستوى الإنتاج، الذي يحقق أدنى تكلفة متوسطة. فإذا أراد المنتج الكمية Q0 فالأفضل أن يختار المشروع الأول، لأنه يحقق أقل تكلفة متوسطة. أما عند إنتاج Q1 فإن المشروع الأول يحقق نفس التكلفة المتوسطة للمشروع الثاني. وعند مستوى إنتاج Q2 فتفضل المنشأة المشروع الثاني أي تنخرط في المدى البعيد، لأنها تحقق أدنى تكلفة متوسطة.    </vt:lpstr>
      <vt:lpstr>اقتصاديات الحجم</vt:lpstr>
      <vt:lpstr>اقتصاديات الحجم وأنواع العائد</vt:lpstr>
      <vt:lpstr>Slide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354</cp:revision>
  <dcterms:created xsi:type="dcterms:W3CDTF">2009-10-14T19:14:34Z</dcterms:created>
  <dcterms:modified xsi:type="dcterms:W3CDTF">2011-04-25T11:53:39Z</dcterms:modified>
</cp:coreProperties>
</file>