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67" r:id="rId4"/>
    <p:sldId id="307" r:id="rId5"/>
    <p:sldId id="315" r:id="rId6"/>
    <p:sldId id="308" r:id="rId7"/>
    <p:sldId id="316" r:id="rId8"/>
    <p:sldId id="345" r:id="rId9"/>
    <p:sldId id="346" r:id="rId10"/>
    <p:sldId id="347" r:id="rId11"/>
    <p:sldId id="350" r:id="rId12"/>
    <p:sldId id="348" r:id="rId13"/>
    <p:sldId id="349" r:id="rId14"/>
    <p:sldId id="352" r:id="rId15"/>
    <p:sldId id="332" r:id="rId16"/>
    <p:sldId id="334" r:id="rId17"/>
    <p:sldId id="35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9900"/>
    <a:srgbClr val="66FF66"/>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4709" autoAdjust="0"/>
  </p:normalViewPr>
  <p:slideViewPr>
    <p:cSldViewPr>
      <p:cViewPr varScale="1">
        <p:scale>
          <a:sx n="70" d="100"/>
          <a:sy n="70" d="100"/>
        </p:scale>
        <p:origin x="-360" y="-102"/>
      </p:cViewPr>
      <p:guideLst>
        <p:guide orient="horz" pos="2160"/>
        <p:guide pos="3120"/>
      </p:guideLst>
    </p:cSldViewPr>
  </p:slid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FEAA949-4498-4279-B7FB-0FD645E2BBA6}" type="datetimeFigureOut">
              <a:rPr lang="ar-SA" smtClean="0"/>
              <a:t>04/06/1432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3AAF86F-1DB5-49AB-A310-4FFF04A55838}" type="slidenum">
              <a:rPr lang="ar-SA" smtClean="0"/>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FE2D2-B7CD-4109-B5D0-7B79E93898F3}" type="slidenum">
              <a:rPr lang="ar-SA"/>
              <a:pPr/>
              <a:t>8</a:t>
            </a:fld>
            <a:endParaRPr lang="en-US"/>
          </a:p>
        </p:txBody>
      </p:sp>
      <p:sp>
        <p:nvSpPr>
          <p:cNvPr id="13314" name="Rectangle 2"/>
          <p:cNvSpPr>
            <a:spLocks noGrp="1" noRot="1" noChangeAspect="1" noChangeArrowheads="1" noTextEdit="1"/>
          </p:cNvSpPr>
          <p:nvPr>
            <p:ph type="sldImg"/>
          </p:nvPr>
        </p:nvSpPr>
        <p:spPr>
          <a:xfrm>
            <a:off x="952500" y="685800"/>
            <a:ext cx="4953000" cy="3429000"/>
          </a:xfrm>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702959-2F73-4F4C-9B21-A9C19987722E}" type="slidenum">
              <a:rPr lang="ar-SA"/>
              <a:pPr/>
              <a:t>9</a:t>
            </a:fld>
            <a:endParaRPr lang="en-US"/>
          </a:p>
        </p:txBody>
      </p:sp>
      <p:sp>
        <p:nvSpPr>
          <p:cNvPr id="15362" name="Rectangle 2"/>
          <p:cNvSpPr>
            <a:spLocks noGrp="1" noRot="1" noChangeAspect="1" noChangeArrowheads="1" noTextEdit="1"/>
          </p:cNvSpPr>
          <p:nvPr>
            <p:ph type="sldImg"/>
          </p:nvPr>
        </p:nvSpPr>
        <p:spPr>
          <a:xfrm>
            <a:off x="952500" y="685800"/>
            <a:ext cx="4953000" cy="3429000"/>
          </a:xfrm>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19CA4-B047-408A-80E7-C7AC8E4C15CA}" type="slidenum">
              <a:rPr lang="ar-SA"/>
              <a:pPr/>
              <a:t>11</a:t>
            </a:fld>
            <a:endParaRPr lang="en-US"/>
          </a:p>
        </p:txBody>
      </p:sp>
      <p:sp>
        <p:nvSpPr>
          <p:cNvPr id="19458" name="Rectangle 2"/>
          <p:cNvSpPr>
            <a:spLocks noGrp="1" noRot="1" noChangeAspect="1" noChangeArrowheads="1" noTextEdit="1"/>
          </p:cNvSpPr>
          <p:nvPr>
            <p:ph type="sldImg"/>
          </p:nvPr>
        </p:nvSpPr>
        <p:spPr>
          <a:xfrm>
            <a:off x="952500" y="685800"/>
            <a:ext cx="4953000" cy="3429000"/>
          </a:xfrm>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548ED0-950F-4A46-A35E-E7FD3E0AC9BF}" type="slidenum">
              <a:rPr lang="ar-SA"/>
              <a:pPr/>
              <a:t>14</a:t>
            </a:fld>
            <a:endParaRPr lang="en-US"/>
          </a:p>
        </p:txBody>
      </p:sp>
      <p:sp>
        <p:nvSpPr>
          <p:cNvPr id="23554" name="Rectangle 2"/>
          <p:cNvSpPr>
            <a:spLocks noGrp="1" noRot="1" noChangeAspect="1" noChangeArrowheads="1" noTextEdit="1"/>
          </p:cNvSpPr>
          <p:nvPr>
            <p:ph type="sldImg"/>
          </p:nvPr>
        </p:nvSpPr>
        <p:spPr>
          <a:xfrm>
            <a:off x="952500" y="685800"/>
            <a:ext cx="4953000" cy="3429000"/>
          </a:xfrm>
          <a:ln/>
        </p:spPr>
      </p:sp>
      <p:sp>
        <p:nvSpPr>
          <p:cNvPr id="235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D27ED6-3D91-4FEF-AE1A-75B02BA252B0}" type="slidenum">
              <a:rPr lang="ar-SA"/>
              <a:pPr/>
              <a:t>17</a:t>
            </a:fld>
            <a:endParaRPr lang="en-US"/>
          </a:p>
        </p:txBody>
      </p:sp>
      <p:sp>
        <p:nvSpPr>
          <p:cNvPr id="29698" name="Rectangle 2"/>
          <p:cNvSpPr>
            <a:spLocks noGrp="1" noRot="1" noChangeAspect="1" noChangeArrowheads="1" noTextEdit="1"/>
          </p:cNvSpPr>
          <p:nvPr>
            <p:ph type="sldImg"/>
          </p:nvPr>
        </p:nvSpPr>
        <p:spPr>
          <a:xfrm>
            <a:off x="952500" y="685800"/>
            <a:ext cx="4953000" cy="3429000"/>
          </a:xfrm>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الاحتكار</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4000" dirty="0" smtClean="0">
                <a:solidFill>
                  <a:srgbClr val="0000FF"/>
                </a:solidFill>
              </a:rPr>
              <a:t>عناصر المحاضرة 13</a:t>
            </a:r>
            <a:endParaRPr lang="en-US" sz="4000" dirty="0">
              <a:solidFill>
                <a:srgbClr val="0000FF"/>
              </a:solidFill>
            </a:endParaRPr>
          </a:p>
        </p:txBody>
      </p:sp>
      <p:sp>
        <p:nvSpPr>
          <p:cNvPr id="7171" name="Text Placeholder 5"/>
          <p:cNvSpPr>
            <a:spLocks noGrp="1"/>
          </p:cNvSpPr>
          <p:nvPr>
            <p:ph idx="1"/>
          </p:nvPr>
        </p:nvSpPr>
        <p:spPr>
          <a:xfrm>
            <a:off x="495300" y="1600201"/>
            <a:ext cx="8915400" cy="4190999"/>
          </a:xfrm>
        </p:spPr>
        <p:txBody>
          <a:bodyPr/>
          <a:lstStyle/>
          <a:p>
            <a:pPr rtl="1" eaLnBrk="1" hangingPunct="1">
              <a:buFont typeface="Arial" pitchFamily="34" charset="0"/>
              <a:buChar char="•"/>
            </a:pPr>
            <a:r>
              <a:rPr lang="ar-SA" sz="2600" dirty="0" smtClean="0">
                <a:cs typeface="Arial" pitchFamily="34" charset="0"/>
              </a:rPr>
              <a:t>مقدمة</a:t>
            </a:r>
          </a:p>
          <a:p>
            <a:pPr rtl="1" eaLnBrk="1" hangingPunct="1">
              <a:buFont typeface="Arial" pitchFamily="34" charset="0"/>
              <a:buChar char="•"/>
            </a:pPr>
            <a:r>
              <a:rPr lang="ar-SA" sz="2600" dirty="0" smtClean="0">
                <a:cs typeface="Arial" pitchFamily="34" charset="0"/>
              </a:rPr>
              <a:t>الاحتكار التام</a:t>
            </a:r>
          </a:p>
          <a:p>
            <a:pPr rtl="1" eaLnBrk="1" hangingPunct="1">
              <a:buFont typeface="Arial" pitchFamily="34" charset="0"/>
              <a:buChar char="•"/>
            </a:pPr>
            <a:r>
              <a:rPr lang="ar-SA" sz="2600" dirty="0" smtClean="0">
                <a:cs typeface="Arial" pitchFamily="34" charset="0"/>
              </a:rPr>
              <a:t>شروط أساسية للاحتكار التام </a:t>
            </a:r>
          </a:p>
          <a:p>
            <a:pPr rtl="1" eaLnBrk="1" hangingPunct="1">
              <a:buFont typeface="Arial" pitchFamily="34" charset="0"/>
              <a:buChar char="•"/>
            </a:pPr>
            <a:r>
              <a:rPr lang="ar-SA" sz="2600" dirty="0" smtClean="0">
                <a:cs typeface="Arial" pitchFamily="34" charset="0"/>
              </a:rPr>
              <a:t>عوائق دخول السوق </a:t>
            </a:r>
          </a:p>
          <a:p>
            <a:pPr rtl="1" eaLnBrk="1" hangingPunct="1">
              <a:buFont typeface="Arial" pitchFamily="34" charset="0"/>
              <a:buChar char="•"/>
            </a:pPr>
            <a:r>
              <a:rPr lang="ar-SA" sz="2600" dirty="0" smtClean="0">
                <a:cs typeface="Arial" pitchFamily="34" charset="0"/>
              </a:rPr>
              <a:t>توازن المحتكر في المدى القصير</a:t>
            </a:r>
          </a:p>
          <a:p>
            <a:pPr rtl="1" eaLnBrk="1" hangingPunct="1">
              <a:buFont typeface="Arial" pitchFamily="34" charset="0"/>
              <a:buChar char="•"/>
            </a:pPr>
            <a:r>
              <a:rPr lang="ar-SA" sz="2600" dirty="0" smtClean="0">
                <a:cs typeface="Arial" pitchFamily="34" charset="0"/>
              </a:rPr>
              <a:t>توازن المحتكر في المدى البعيد</a:t>
            </a:r>
          </a:p>
          <a:p>
            <a:pPr rtl="1" eaLnBrk="1" hangingPunct="1">
              <a:buFont typeface="Arial" pitchFamily="34" charset="0"/>
              <a:buChar char="•"/>
            </a:pPr>
            <a:r>
              <a:rPr lang="ar-SA" sz="2600" dirty="0" smtClean="0">
                <a:cs typeface="Arial" pitchFamily="34" charset="0"/>
              </a:rPr>
              <a:t>الأضرار الاقتصادية للاحتكار</a:t>
            </a:r>
          </a:p>
          <a:p>
            <a:pPr rtl="1" eaLnBrk="1" hangingPunct="1">
              <a:buFont typeface="Arial" pitchFamily="34" charset="0"/>
              <a:buChar char="•"/>
            </a:pPr>
            <a:r>
              <a:rPr lang="ar-SA" sz="2600" dirty="0" smtClean="0">
                <a:cs typeface="Arial" pitchFamily="34" charset="0"/>
              </a:rPr>
              <a:t>الأضرار التوزيعية للاحتكار</a:t>
            </a:r>
            <a:r>
              <a:rPr lang="en-US" sz="2600" dirty="0" smtClean="0">
                <a:cs typeface="Arial" pitchFamily="34" charset="0"/>
              </a:rPr>
              <a:t> </a:t>
            </a:r>
            <a:endParaRPr lang="ar-SA" sz="2600" dirty="0" smtClean="0">
              <a:solidFill>
                <a:srgbClr val="0000FF"/>
              </a:solidFill>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الاحتكار التام </a:t>
            </a:r>
          </a:p>
        </p:txBody>
      </p:sp>
      <p:sp>
        <p:nvSpPr>
          <p:cNvPr id="8195" name="Content Placeholder 2"/>
          <p:cNvSpPr>
            <a:spLocks noGrp="1"/>
          </p:cNvSpPr>
          <p:nvPr>
            <p:ph idx="1"/>
          </p:nvPr>
        </p:nvSpPr>
        <p:spPr>
          <a:xfrm>
            <a:off x="304800" y="1371601"/>
            <a:ext cx="9067800" cy="4191000"/>
          </a:xfrm>
        </p:spPr>
        <p:txBody>
          <a:bodyPr/>
          <a:lstStyle/>
          <a:p>
            <a:pPr algn="just" rtl="1">
              <a:spcBef>
                <a:spcPct val="50000"/>
              </a:spcBef>
            </a:pPr>
            <a:r>
              <a:rPr lang="ar-BH" sz="2400" dirty="0" smtClean="0"/>
              <a:t>إذا كان هناك منتج أو بائع واحد في سوق سلعة أو خدمة معينة، ف</a:t>
            </a:r>
            <a:r>
              <a:rPr lang="ar-SA" sz="2400" dirty="0" smtClean="0"/>
              <a:t>يعتبر </a:t>
            </a:r>
            <a:r>
              <a:rPr lang="ar-BH" sz="2400" dirty="0" smtClean="0">
                <a:solidFill>
                  <a:srgbClr val="0000FF"/>
                </a:solidFill>
              </a:rPr>
              <a:t>سوق الاحتكار التام</a:t>
            </a:r>
            <a:r>
              <a:rPr lang="ar-BH" sz="2400" dirty="0" smtClean="0"/>
              <a:t>.</a:t>
            </a:r>
            <a:endParaRPr lang="en-US" sz="2400" dirty="0" smtClean="0"/>
          </a:p>
          <a:p>
            <a:pPr algn="just" rtl="1">
              <a:spcBef>
                <a:spcPct val="50000"/>
              </a:spcBef>
            </a:pPr>
            <a:endParaRPr lang="en-US" sz="2400" dirty="0" smtClean="0"/>
          </a:p>
          <a:p>
            <a:pPr rtl="1" eaLnBrk="1" hangingPunct="1"/>
            <a:r>
              <a:rPr lang="ar-SA" sz="2400" dirty="0" smtClean="0"/>
              <a:t>وباعتبار أن </a:t>
            </a:r>
            <a:r>
              <a:rPr lang="ar-BH" sz="2400" dirty="0" smtClean="0"/>
              <a:t>المحتكر </a:t>
            </a:r>
            <a:r>
              <a:rPr lang="ar-SA" sz="2400" dirty="0" smtClean="0"/>
              <a:t>يتحكم تماما في عرض السوق فهو إذا</a:t>
            </a:r>
            <a:r>
              <a:rPr lang="ar-BH" sz="2400" dirty="0" smtClean="0"/>
              <a:t> </a:t>
            </a:r>
            <a:r>
              <a:rPr lang="ar-BH" sz="2400" dirty="0" smtClean="0">
                <a:solidFill>
                  <a:srgbClr val="0000FF"/>
                </a:solidFill>
              </a:rPr>
              <a:t>صانع للسعر </a:t>
            </a:r>
            <a:r>
              <a:rPr lang="ar-BH" sz="2400" dirty="0" smtClean="0"/>
              <a:t>وليس آخذاً للسعر</a:t>
            </a:r>
            <a:r>
              <a:rPr lang="ar-SA" sz="2400" dirty="0" smtClean="0"/>
              <a:t>،</a:t>
            </a:r>
            <a:r>
              <a:rPr lang="ar-BH" sz="2400" dirty="0" smtClean="0"/>
              <a:t> كما هو الحال بالنسبة للمنشأة في ظل المنافسة التامة.</a:t>
            </a:r>
            <a:endParaRPr lang="ar-SA" sz="2400" dirty="0" smtClean="0"/>
          </a:p>
          <a:p>
            <a:pPr rtl="1" eaLnBrk="1" hangingPunct="1"/>
            <a:endParaRPr lang="ar-SA" sz="2400" dirty="0" smtClean="0"/>
          </a:p>
          <a:p>
            <a:pPr rtl="1" eaLnBrk="1" hangingPunct="1"/>
            <a:r>
              <a:rPr lang="ar-SA" sz="2400" dirty="0" smtClean="0"/>
              <a:t>لكن اشتراط التحكم في الكمية المعروضة لا يكفي، لأن بعض المنتجين سيعملون على </a:t>
            </a:r>
            <a:r>
              <a:rPr lang="ar-SA" sz="2400" dirty="0" smtClean="0">
                <a:solidFill>
                  <a:srgbClr val="0000FF"/>
                </a:solidFill>
              </a:rPr>
              <a:t>تقليد</a:t>
            </a:r>
            <a:r>
              <a:rPr lang="ar-SA" sz="2400" dirty="0" smtClean="0"/>
              <a:t> سلعهم بشكل أو بآخر وإن كانت دونها في الجودة والإتقان، مما قد يؤثر في مسار الأسعار. </a:t>
            </a:r>
            <a:endParaRPr lang="en-US" sz="24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905000"/>
            <a:ext cx="8915400" cy="3505200"/>
          </a:xfrm>
        </p:spPr>
        <p:txBody>
          <a:bodyPr/>
          <a:lstStyle/>
          <a:p>
            <a:pPr algn="just" rtl="1">
              <a:spcBef>
                <a:spcPct val="50000"/>
              </a:spcBef>
              <a:buFont typeface="Arial" pitchFamily="34" charset="0"/>
              <a:buChar char="•"/>
            </a:pPr>
            <a:r>
              <a:rPr lang="ar-BH" sz="2000" dirty="0" smtClean="0"/>
              <a:t> </a:t>
            </a:r>
            <a:r>
              <a:rPr lang="ar-BH" sz="2200" dirty="0" smtClean="0"/>
              <a:t>أن تكون المنشأة هي المنتج أو البائع الوحيد في السوق.</a:t>
            </a:r>
            <a:endParaRPr lang="en-US" sz="2200" dirty="0" smtClean="0"/>
          </a:p>
          <a:p>
            <a:pPr rtl="1">
              <a:buFont typeface="Arial" pitchFamily="34" charset="0"/>
              <a:buChar char="•"/>
            </a:pPr>
            <a:endParaRPr lang="ar-SA" sz="2200" dirty="0" smtClean="0">
              <a:solidFill>
                <a:srgbClr val="000000"/>
              </a:solidFill>
            </a:endParaRPr>
          </a:p>
          <a:p>
            <a:pPr algn="just" rtl="1">
              <a:spcBef>
                <a:spcPct val="50000"/>
              </a:spcBef>
              <a:buFont typeface="Arial" pitchFamily="34" charset="0"/>
              <a:buChar char="•"/>
            </a:pPr>
            <a:r>
              <a:rPr lang="ar-BH" sz="2200" dirty="0" smtClean="0"/>
              <a:t> ألا تتوفر البدائل القريبة لمنتجات المنشأة المحتكرة.</a:t>
            </a:r>
            <a:endParaRPr lang="en-US" sz="2200" dirty="0" smtClean="0"/>
          </a:p>
          <a:p>
            <a:pPr rtl="1">
              <a:buFont typeface="Arial" pitchFamily="34" charset="0"/>
              <a:buChar char="•"/>
            </a:pPr>
            <a:endParaRPr lang="ar-SA" sz="2200" dirty="0" smtClean="0">
              <a:solidFill>
                <a:srgbClr val="000000"/>
              </a:solidFill>
            </a:endParaRPr>
          </a:p>
          <a:p>
            <a:pPr algn="just" rtl="1">
              <a:spcBef>
                <a:spcPct val="50000"/>
              </a:spcBef>
              <a:buFont typeface="Arial" pitchFamily="34" charset="0"/>
              <a:buChar char="•"/>
            </a:pPr>
            <a:r>
              <a:rPr lang="ar-BH" sz="2200" dirty="0" smtClean="0">
                <a:solidFill>
                  <a:srgbClr val="0000FF"/>
                </a:solidFill>
              </a:rPr>
              <a:t> أن تكون هناك موانع لدخول منشآت منافسة.</a:t>
            </a:r>
            <a:endParaRPr lang="en-US" sz="2200" dirty="0" smtClean="0">
              <a:solidFill>
                <a:srgbClr val="0000FF"/>
              </a:solidFill>
            </a:endParaRPr>
          </a:p>
          <a:p>
            <a:pPr rtl="1">
              <a:buFont typeface="Arial" pitchFamily="34" charset="0"/>
              <a:buChar char="•"/>
            </a:pPr>
            <a:endParaRPr lang="ar-SA" sz="2200" dirty="0" smtClean="0">
              <a:solidFill>
                <a:srgbClr val="000000"/>
              </a:solidFill>
            </a:endParaRPr>
          </a:p>
          <a:p>
            <a:pPr algn="just" rtl="1">
              <a:spcBef>
                <a:spcPct val="50000"/>
              </a:spcBef>
              <a:buFont typeface="Arial" pitchFamily="34" charset="0"/>
              <a:buChar char="•"/>
            </a:pPr>
            <a:r>
              <a:rPr lang="ar-BH" sz="2200" dirty="0" smtClean="0"/>
              <a:t> ألا تتدخل الدولة لمنع الاحتكار.</a:t>
            </a:r>
            <a:endParaRPr lang="en-US" sz="2200" dirty="0" smtClean="0"/>
          </a:p>
          <a:p>
            <a:pPr rtl="1"/>
            <a:endParaRPr lang="ar-SA" sz="2200" dirty="0" smtClean="0">
              <a:solidFill>
                <a:srgbClr val="000000"/>
              </a:solidFill>
            </a:endParaRPr>
          </a:p>
        </p:txBody>
      </p:sp>
      <p:sp>
        <p:nvSpPr>
          <p:cNvPr id="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شروط أساسية للإحتكار التام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عوائق دخول السوق</a:t>
            </a:r>
          </a:p>
        </p:txBody>
      </p:sp>
      <p:sp>
        <p:nvSpPr>
          <p:cNvPr id="8195" name="Content Placeholder 2"/>
          <p:cNvSpPr>
            <a:spLocks noGrp="1"/>
          </p:cNvSpPr>
          <p:nvPr>
            <p:ph idx="1"/>
          </p:nvPr>
        </p:nvSpPr>
        <p:spPr>
          <a:xfrm>
            <a:off x="533400" y="1371600"/>
            <a:ext cx="8839200" cy="4267200"/>
          </a:xfrm>
        </p:spPr>
        <p:txBody>
          <a:bodyPr/>
          <a:lstStyle/>
          <a:p>
            <a:pPr algn="just" rtl="1">
              <a:spcBef>
                <a:spcPct val="50000"/>
              </a:spcBef>
              <a:buFont typeface="Arial" pitchFamily="34" charset="0"/>
              <a:buChar char="•"/>
            </a:pPr>
            <a:r>
              <a:rPr lang="ar-BH" sz="2200" dirty="0" smtClean="0">
                <a:solidFill>
                  <a:srgbClr val="0000FF"/>
                </a:solidFill>
              </a:rPr>
              <a:t>عوائق قانونية</a:t>
            </a:r>
            <a:r>
              <a:rPr lang="ar-SA" sz="2200" dirty="0" smtClean="0">
                <a:solidFill>
                  <a:srgbClr val="0000FF"/>
                </a:solidFill>
              </a:rPr>
              <a:t>: </a:t>
            </a:r>
            <a:r>
              <a:rPr lang="ar-SA" sz="1700" dirty="0" smtClean="0"/>
              <a:t>تمنح حق احتكار إنتاج بعض السلع والخدمات لمؤسسات حكومية أو خاصة (الكهرباء، الماء، النقل البري والجوي، النفط، خدمات البريد، الهاتف، البث الإذاعي والتلفزي،...)  </a:t>
            </a:r>
          </a:p>
          <a:p>
            <a:pPr algn="just" rtl="1">
              <a:spcBef>
                <a:spcPct val="50000"/>
              </a:spcBef>
              <a:buFont typeface="Arial" pitchFamily="34" charset="0"/>
              <a:buChar char="•"/>
            </a:pPr>
            <a:r>
              <a:rPr lang="ar-BH" sz="2200" dirty="0" smtClean="0"/>
              <a:t> </a:t>
            </a:r>
            <a:r>
              <a:rPr lang="ar-BH" sz="2200" dirty="0" smtClean="0">
                <a:solidFill>
                  <a:srgbClr val="0000FF"/>
                </a:solidFill>
              </a:rPr>
              <a:t>براءة الاختراع</a:t>
            </a:r>
            <a:r>
              <a:rPr lang="ar-SA" sz="2200" dirty="0" smtClean="0">
                <a:solidFill>
                  <a:srgbClr val="0000FF"/>
                </a:solidFill>
              </a:rPr>
              <a:t>: </a:t>
            </a:r>
            <a:r>
              <a:rPr lang="ar-SA" sz="1700" dirty="0" smtClean="0"/>
              <a:t>شهادة تصدرها الجهات الحكومية فتمنح للمخترع حق الاستغلال في المجال الإنتاجي لفترة زمنية محددة. وتهدف إلى خفض مخاطر الإنفاق الاستثماري على البحث والتطوير، لكي تحصل المنشأة المخترعة على عوائد احتكارية.   </a:t>
            </a:r>
            <a:endParaRPr lang="en-US" sz="1700" dirty="0" smtClean="0"/>
          </a:p>
          <a:p>
            <a:pPr algn="just" rtl="1">
              <a:spcBef>
                <a:spcPct val="50000"/>
              </a:spcBef>
              <a:buFont typeface="Arial" pitchFamily="34" charset="0"/>
              <a:buChar char="•"/>
            </a:pPr>
            <a:r>
              <a:rPr lang="ar-BH" sz="2200" dirty="0" smtClean="0"/>
              <a:t> </a:t>
            </a:r>
            <a:r>
              <a:rPr lang="ar-BH" sz="2200" dirty="0" smtClean="0">
                <a:solidFill>
                  <a:srgbClr val="0000FF"/>
                </a:solidFill>
              </a:rPr>
              <a:t>امتلاك مورد أساسي</a:t>
            </a:r>
            <a:r>
              <a:rPr lang="ar-SA" sz="2200" dirty="0" smtClean="0">
                <a:solidFill>
                  <a:srgbClr val="0000FF"/>
                </a:solidFill>
              </a:rPr>
              <a:t>: </a:t>
            </a:r>
            <a:r>
              <a:rPr lang="ar-SA" sz="1700" dirty="0" smtClean="0"/>
              <a:t>مثل امتلاك حقول البن، مناجم الحديد، آبار النفط،...</a:t>
            </a:r>
            <a:endParaRPr lang="en-US" sz="1700" dirty="0" smtClean="0">
              <a:solidFill>
                <a:srgbClr val="0000FF"/>
              </a:solidFill>
            </a:endParaRPr>
          </a:p>
          <a:p>
            <a:pPr algn="just" rtl="1">
              <a:spcBef>
                <a:spcPct val="50000"/>
              </a:spcBef>
              <a:buFont typeface="Arial" pitchFamily="34" charset="0"/>
              <a:buChar char="•"/>
            </a:pPr>
            <a:r>
              <a:rPr lang="ar-BH" sz="2200" dirty="0" smtClean="0">
                <a:solidFill>
                  <a:srgbClr val="0000FF"/>
                </a:solidFill>
              </a:rPr>
              <a:t> الدعاية والإعلان</a:t>
            </a:r>
            <a:r>
              <a:rPr lang="ar-SA" sz="2200" dirty="0" smtClean="0">
                <a:solidFill>
                  <a:srgbClr val="0000FF"/>
                </a:solidFill>
              </a:rPr>
              <a:t>: </a:t>
            </a:r>
            <a:r>
              <a:rPr lang="ar-SA" sz="1700" dirty="0" smtClean="0"/>
              <a:t>وهي عوائق مصطنعة تهدف إلى رفع تكاليف دخول المنشآت المنافسة، وتسمى </a:t>
            </a:r>
            <a:r>
              <a:rPr lang="ar-SA" sz="1700" dirty="0" smtClean="0">
                <a:solidFill>
                  <a:srgbClr val="0000FF"/>
                </a:solidFill>
              </a:rPr>
              <a:t>الإعلان الدفاعي</a:t>
            </a:r>
            <a:r>
              <a:rPr lang="ar-SA" sz="1700" dirty="0" smtClean="0"/>
              <a:t>.  </a:t>
            </a:r>
            <a:endParaRPr lang="en-US" sz="1700" dirty="0" smtClean="0"/>
          </a:p>
          <a:p>
            <a:pPr algn="just" rtl="1">
              <a:spcBef>
                <a:spcPct val="50000"/>
              </a:spcBef>
              <a:buFont typeface="Arial" pitchFamily="34" charset="0"/>
              <a:buChar char="•"/>
            </a:pPr>
            <a:r>
              <a:rPr lang="ar-BH" sz="2200" dirty="0" smtClean="0">
                <a:solidFill>
                  <a:srgbClr val="0000FF"/>
                </a:solidFill>
              </a:rPr>
              <a:t> ارتفاع تكلفة الاستثمار</a:t>
            </a:r>
            <a:r>
              <a:rPr lang="ar-SA" sz="2200" dirty="0" smtClean="0">
                <a:solidFill>
                  <a:srgbClr val="0000FF"/>
                </a:solidFill>
              </a:rPr>
              <a:t>: </a:t>
            </a:r>
            <a:r>
              <a:rPr lang="ar-SA" sz="1700" dirty="0" smtClean="0"/>
              <a:t>الحاجة إلى أصول استثمارية ضخمة، تتطلب فترات طويلة لاسترداد قيمتها. مثل وكالة الفضاء الأمريكية التي كانت تحتكر خدمات نقل الأقمار الاصطناعية للاتصالات قبل دخول فرنسا واليابان.  </a:t>
            </a:r>
            <a:endParaRPr lang="en-US" sz="1700" dirty="0" smtClean="0">
              <a:solidFill>
                <a:srgbClr val="0000FF"/>
              </a:solidFill>
            </a:endParaRPr>
          </a:p>
          <a:p>
            <a:pPr algn="just" rtl="1">
              <a:spcBef>
                <a:spcPct val="50000"/>
              </a:spcBef>
              <a:buFont typeface="Arial" pitchFamily="34" charset="0"/>
              <a:buChar char="•"/>
            </a:pPr>
            <a:r>
              <a:rPr lang="ar-BH" sz="2200" dirty="0" smtClean="0">
                <a:solidFill>
                  <a:srgbClr val="0000FF"/>
                </a:solidFill>
              </a:rPr>
              <a:t>الاحتكار الطبيعي</a:t>
            </a:r>
            <a:r>
              <a:rPr lang="ar-SA" sz="2200" dirty="0" smtClean="0">
                <a:solidFill>
                  <a:srgbClr val="0000FF"/>
                </a:solidFill>
              </a:rPr>
              <a:t>: </a:t>
            </a:r>
            <a:r>
              <a:rPr lang="ar-SA" sz="1700" dirty="0" smtClean="0"/>
              <a:t>وجود تكاليف متوسطة قابلة للتناقص عندما يتسع الإنتاج، مما يمكن من خفض الأسعار بشكل مستمر. وبالتالي يجبر المنشآت المنافسة على الخروج من السوق في المدى البعيد.  </a:t>
            </a:r>
            <a:endParaRPr lang="en-US" sz="1700" dirty="0" smtClean="0"/>
          </a:p>
          <a:p>
            <a:pPr algn="just" rtl="1">
              <a:spcBef>
                <a:spcPct val="50000"/>
              </a:spcBef>
            </a:pPr>
            <a:endParaRPr lang="en-US" sz="20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419600"/>
          </a:xfrm>
        </p:spPr>
        <p:txBody>
          <a:bodyPr/>
          <a:lstStyle/>
          <a:p>
            <a:pPr rtl="1" eaLnBrk="1" hangingPunct="1"/>
            <a:r>
              <a:rPr lang="ar-SA" sz="1900" dirty="0" smtClean="0"/>
              <a:t>ويدل على بلوغ مستوى الإنتاج الذي يعظم ربح المحتكر، رغم أن الاحتكار لا يضمن دائما تحقيق الربح تحت جميع الظروف. كما أن العمل بتكاليف عالية، قد يؤدي إلى خسائر تجبر المنشأة في نهاية المطاف على الخروج من السوق في المدى البعيد. </a:t>
            </a:r>
          </a:p>
          <a:p>
            <a:pPr rtl="1" eaLnBrk="1" hangingPunct="1"/>
            <a:r>
              <a:rPr lang="ar-SA" sz="1900" dirty="0" smtClean="0"/>
              <a:t>تواجه المنشأة </a:t>
            </a:r>
            <a:r>
              <a:rPr lang="ar-SA" sz="1900" dirty="0" smtClean="0">
                <a:solidFill>
                  <a:srgbClr val="0000FF"/>
                </a:solidFill>
              </a:rPr>
              <a:t>منحنى طلب السوق ذو ميل سالب</a:t>
            </a:r>
            <a:r>
              <a:rPr lang="ar-SA" sz="1900" dirty="0" smtClean="0"/>
              <a:t>، مما تمكنه من تحديد مستوى الأسعار كلما سعى لتعظيم الربح. بينما تتحدد الكمية المعروضة انطلاقا من كمية الطلب التي تعظم الربح. ويعتبر المحتكر صانعا للسعر، ويحدد هذا السعر الكمية المطلوبة مبدئيا من طرف المستهلك. وإما أن يختار المنتج الكمية المعروضة التي تعظم من ربحه، طمعا في أسعار مرتفعة عند تحقق الطلب. وقد يصل في الحالتين إلى أقصى ربح ممكن. </a:t>
            </a:r>
          </a:p>
          <a:p>
            <a:pPr rtl="1" eaLnBrk="1" hangingPunct="1"/>
            <a:r>
              <a:rPr lang="ar-SA" sz="1900" dirty="0" smtClean="0"/>
              <a:t> </a:t>
            </a:r>
            <a:r>
              <a:rPr lang="ar-SA" sz="1900" dirty="0" smtClean="0">
                <a:solidFill>
                  <a:srgbClr val="000000"/>
                </a:solidFill>
              </a:rPr>
              <a:t>رغم ذلك </a:t>
            </a:r>
            <a:r>
              <a:rPr lang="ar-SA" sz="1900" dirty="0" smtClean="0">
                <a:solidFill>
                  <a:srgbClr val="0000FF"/>
                </a:solidFill>
              </a:rPr>
              <a:t>لا يمتلك المحتكر الحرية التامة في زيادة الأسعار، </a:t>
            </a:r>
            <a:r>
              <a:rPr lang="ar-SA" sz="1900" dirty="0" smtClean="0">
                <a:solidFill>
                  <a:srgbClr val="000000"/>
                </a:solidFill>
              </a:rPr>
              <a:t>لأنه مرتبط بتفاعل الطلب أي </a:t>
            </a:r>
            <a:r>
              <a:rPr lang="ar-SA" sz="1900" dirty="0" smtClean="0">
                <a:solidFill>
                  <a:srgbClr val="0000FF"/>
                </a:solidFill>
              </a:rPr>
              <a:t>بمدى مرونة الطلب تجاه الأسعار.  </a:t>
            </a:r>
          </a:p>
          <a:p>
            <a:pPr rtl="1" eaLnBrk="1" hangingPunct="1"/>
            <a:r>
              <a:rPr lang="ar-BH" sz="2000" dirty="0" smtClean="0"/>
              <a:t>يوضح </a:t>
            </a:r>
            <a:r>
              <a:rPr lang="ar-SA" sz="2000" dirty="0" smtClean="0">
                <a:solidFill>
                  <a:srgbClr val="0000FF"/>
                </a:solidFill>
              </a:rPr>
              <a:t>الرسم البياني التالي</a:t>
            </a:r>
            <a:r>
              <a:rPr lang="ar-BH" sz="2000" dirty="0" smtClean="0">
                <a:solidFill>
                  <a:srgbClr val="0000FF"/>
                </a:solidFill>
              </a:rPr>
              <a:t> </a:t>
            </a:r>
            <a:r>
              <a:rPr lang="ar-BH" sz="2000" dirty="0" smtClean="0"/>
              <a:t>منحنى الإيراد الكلي </a:t>
            </a:r>
            <a:r>
              <a:rPr lang="en-US" sz="2000" dirty="0" smtClean="0">
                <a:latin typeface="Times New Roman" pitchFamily="18" charset="0"/>
                <a:cs typeface="Times New Roman" pitchFamily="18" charset="0"/>
              </a:rPr>
              <a:t>TR</a:t>
            </a:r>
            <a:r>
              <a:rPr lang="ar-BH" sz="2000" dirty="0" smtClean="0"/>
              <a:t> ومنحنى التكاليف الكلية </a:t>
            </a:r>
            <a:r>
              <a:rPr lang="en-US" sz="2000" dirty="0" smtClean="0">
                <a:latin typeface="Times New Roman" pitchFamily="18" charset="0"/>
                <a:cs typeface="Times New Roman" pitchFamily="18" charset="0"/>
              </a:rPr>
              <a:t>TC</a:t>
            </a:r>
            <a:r>
              <a:rPr lang="ar-BH" sz="2000" dirty="0" smtClean="0"/>
              <a:t> للمنشأة المحتكرة</a:t>
            </a:r>
            <a:r>
              <a:rPr lang="ar-SA" sz="2000" dirty="0" smtClean="0"/>
              <a:t>.</a:t>
            </a:r>
            <a:r>
              <a:rPr lang="ar-BH" sz="2000" dirty="0" smtClean="0"/>
              <a:t> وتقيس المسافة الرأسية بين منحن</a:t>
            </a:r>
            <a:r>
              <a:rPr lang="ar-SA" sz="2000" dirty="0" smtClean="0"/>
              <a:t>ى الإيراد ومنحنى التكلفة،</a:t>
            </a:r>
            <a:r>
              <a:rPr lang="ar-BH" sz="2000" dirty="0" smtClean="0"/>
              <a:t> الربح </a:t>
            </a:r>
            <a:r>
              <a:rPr lang="ar-SA" sz="2000" dirty="0" smtClean="0"/>
              <a:t>أو الخسارة </a:t>
            </a:r>
            <a:r>
              <a:rPr lang="ar-BH" sz="2000" dirty="0" smtClean="0"/>
              <a:t>للوحدة عند كل مستوى من الإنتاج.</a:t>
            </a:r>
            <a:r>
              <a:rPr lang="ar-SA" sz="2000" dirty="0" smtClean="0"/>
              <a:t> ويصل المنتج إلى أقصى ربح عندما:   </a:t>
            </a:r>
            <a:r>
              <a:rPr lang="ar-BH" sz="2000" dirty="0" smtClean="0">
                <a:solidFill>
                  <a:srgbClr val="0000FF"/>
                </a:solidFill>
              </a:rPr>
              <a:t>ميل منحنى الإيراد الكلي = ميل منحنى التكاليف الكلية</a:t>
            </a:r>
            <a:endParaRPr lang="en-US" sz="2000" dirty="0" smtClean="0">
              <a:solidFill>
                <a:srgbClr val="0000FF"/>
              </a:solidFill>
            </a:endParaRPr>
          </a:p>
          <a:p>
            <a:pPr rtl="1" eaLnBrk="1" hangingPunct="1"/>
            <a:endParaRPr lang="ar-BH" sz="2000" dirty="0" smtClean="0"/>
          </a:p>
        </p:txBody>
      </p:sp>
      <p:sp>
        <p:nvSpPr>
          <p:cNvPr id="7" name="Title 1"/>
          <p:cNvSpPr>
            <a:spLocks noGrp="1"/>
          </p:cNvSpPr>
          <p:nvPr>
            <p:ph type="title"/>
          </p:nvPr>
        </p:nvSpPr>
        <p:spPr>
          <a:xfrm>
            <a:off x="495300" y="533400"/>
            <a:ext cx="8915400" cy="609600"/>
          </a:xfrm>
          <a:noFill/>
          <a:ln>
            <a:noFill/>
          </a:ln>
        </p:spPr>
        <p:txBody>
          <a:bodyPr/>
          <a:lstStyle/>
          <a:p>
            <a:pPr rtl="1" eaLnBrk="1" hangingPunct="1">
              <a:defRPr/>
            </a:pPr>
            <a:r>
              <a:rPr lang="ar-SA" sz="3600" dirty="0" smtClean="0">
                <a:solidFill>
                  <a:srgbClr val="0000FF"/>
                </a:solidFill>
              </a:rPr>
              <a:t>توازن المحتكر في المدى القصير</a:t>
            </a:r>
          </a:p>
        </p:txBody>
      </p:sp>
      <p:graphicFrame>
        <p:nvGraphicFramePr>
          <p:cNvPr id="10242" name="Object 2"/>
          <p:cNvGraphicFramePr>
            <a:graphicFrameLocks noChangeAspect="1"/>
          </p:cNvGraphicFramePr>
          <p:nvPr/>
        </p:nvGraphicFramePr>
        <p:xfrm>
          <a:off x="3355975" y="5105400"/>
          <a:ext cx="3425825" cy="685800"/>
        </p:xfrm>
        <a:graphic>
          <a:graphicData uri="http://schemas.openxmlformats.org/presentationml/2006/ole">
            <p:oleObj spid="_x0000_s10242" name="Equation" r:id="rId3" imgW="166356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fltVal val="0"/>
                                          </p:val>
                                        </p:tav>
                                        <p:tav tm="100000">
                                          <p:val>
                                            <p:strVal val="#ppt_w"/>
                                          </p:val>
                                        </p:tav>
                                      </p:tavLst>
                                    </p:anim>
                                    <p:anim calcmode="lin" valueType="num">
                                      <p:cBhvr>
                                        <p:cTn id="8" dur="1000" fill="hold"/>
                                        <p:tgtEl>
                                          <p:spTgt spid="10242"/>
                                        </p:tgtEl>
                                        <p:attrNameLst>
                                          <p:attrName>ppt_h</p:attrName>
                                        </p:attrNameLst>
                                      </p:cBhvr>
                                      <p:tavLst>
                                        <p:tav tm="0">
                                          <p:val>
                                            <p:fltVal val="0"/>
                                          </p:val>
                                        </p:tav>
                                        <p:tav tm="100000">
                                          <p:val>
                                            <p:strVal val="#ppt_h"/>
                                          </p:val>
                                        </p:tav>
                                      </p:tavLst>
                                    </p:anim>
                                    <p:anim calcmode="lin" valueType="num">
                                      <p:cBhvr>
                                        <p:cTn id="9" dur="1000" fill="hold"/>
                                        <p:tgtEl>
                                          <p:spTgt spid="10242"/>
                                        </p:tgtEl>
                                        <p:attrNameLst>
                                          <p:attrName>style.rotation</p:attrName>
                                        </p:attrNameLst>
                                      </p:cBhvr>
                                      <p:tavLst>
                                        <p:tav tm="0">
                                          <p:val>
                                            <p:fltVal val="90"/>
                                          </p:val>
                                        </p:tav>
                                        <p:tav tm="100000">
                                          <p:val>
                                            <p:fltVal val="0"/>
                                          </p:val>
                                        </p:tav>
                                      </p:tavLst>
                                    </p:anim>
                                    <p:animEffect transition="in" filter="fade">
                                      <p:cBhvr>
                                        <p:cTn id="10"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rot="16200000">
            <a:off x="4365955" y="2034845"/>
            <a:ext cx="1259814" cy="390524"/>
          </a:xfrm>
          <a:prstGeom prst="rect">
            <a:avLst/>
          </a:prstGeom>
          <a:noFill/>
          <a:ln w="9525">
            <a:noFill/>
            <a:miter lim="800000"/>
            <a:headEnd/>
            <a:tailEnd/>
          </a:ln>
          <a:effectLst/>
        </p:spPr>
        <p:txBody>
          <a:bodyPr/>
          <a:lstStyle/>
          <a:p>
            <a:pPr algn="ctr"/>
            <a:r>
              <a:rPr lang="ar-SA" sz="2000" dirty="0">
                <a:latin typeface="Times New Roman" pitchFamily="18" charset="0"/>
                <a:ea typeface="SimSun" pitchFamily="2" charset="-122"/>
                <a:cs typeface="Times New Roman" pitchFamily="18" charset="0"/>
              </a:rPr>
              <a:t>أقصى ربح</a:t>
            </a:r>
            <a:endParaRPr lang="en-US" sz="2000" dirty="0">
              <a:ea typeface="SimSun" pitchFamily="2" charset="-122"/>
              <a:cs typeface="Times New Roman" pitchFamily="18" charset="0"/>
            </a:endParaRPr>
          </a:p>
        </p:txBody>
      </p:sp>
      <p:sp>
        <p:nvSpPr>
          <p:cNvPr id="12292" name="Line 4"/>
          <p:cNvSpPr>
            <a:spLocks noChangeShapeType="1"/>
          </p:cNvSpPr>
          <p:nvPr/>
        </p:nvSpPr>
        <p:spPr bwMode="auto">
          <a:xfrm>
            <a:off x="1828800" y="4572000"/>
            <a:ext cx="6134496" cy="0"/>
          </a:xfrm>
          <a:prstGeom prst="line">
            <a:avLst/>
          </a:prstGeom>
          <a:noFill/>
          <a:ln w="25400">
            <a:solidFill>
              <a:srgbClr val="000000"/>
            </a:solidFill>
            <a:round/>
            <a:headEnd/>
            <a:tailEnd type="triangle"/>
          </a:ln>
          <a:effectLst/>
        </p:spPr>
        <p:txBody>
          <a:bodyPr/>
          <a:lstStyle/>
          <a:p>
            <a:endParaRPr lang="ar-SA"/>
          </a:p>
        </p:txBody>
      </p:sp>
      <p:sp>
        <p:nvSpPr>
          <p:cNvPr id="12293" name="Line 5"/>
          <p:cNvSpPr>
            <a:spLocks noChangeShapeType="1"/>
          </p:cNvSpPr>
          <p:nvPr/>
        </p:nvSpPr>
        <p:spPr bwMode="auto">
          <a:xfrm>
            <a:off x="7162800" y="1295400"/>
            <a:ext cx="0" cy="3262312"/>
          </a:xfrm>
          <a:prstGeom prst="line">
            <a:avLst/>
          </a:prstGeom>
          <a:noFill/>
          <a:ln w="15875">
            <a:solidFill>
              <a:srgbClr val="000000"/>
            </a:solidFill>
            <a:prstDash val="dash"/>
            <a:round/>
            <a:headEnd/>
            <a:tailEnd/>
          </a:ln>
          <a:effectLst/>
        </p:spPr>
        <p:txBody>
          <a:bodyPr/>
          <a:lstStyle/>
          <a:p>
            <a:endParaRPr lang="ar-SA"/>
          </a:p>
        </p:txBody>
      </p:sp>
      <p:sp>
        <p:nvSpPr>
          <p:cNvPr id="12294" name="Text Box 6"/>
          <p:cNvSpPr txBox="1">
            <a:spLocks noChangeArrowheads="1"/>
          </p:cNvSpPr>
          <p:nvPr/>
        </p:nvSpPr>
        <p:spPr bwMode="auto">
          <a:xfrm>
            <a:off x="6629400" y="4586288"/>
            <a:ext cx="769939" cy="442912"/>
          </a:xfrm>
          <a:prstGeom prst="rect">
            <a:avLst/>
          </a:prstGeom>
          <a:noFill/>
          <a:ln w="9525">
            <a:noFill/>
            <a:miter lim="800000"/>
            <a:headEnd/>
            <a:tailEnd/>
          </a:ln>
          <a:effectLst/>
        </p:spPr>
        <p:txBody>
          <a:bodyPr/>
          <a:lstStyle/>
          <a:p>
            <a:pPr algn="ctr"/>
            <a:r>
              <a:rPr lang="en-US" altLang="zh-CN" sz="2200" dirty="0">
                <a:latin typeface="Times New Roman" pitchFamily="18" charset="0"/>
                <a:ea typeface="SimSun" pitchFamily="2" charset="-122"/>
              </a:rPr>
              <a:t>    B</a:t>
            </a:r>
            <a:endParaRPr lang="en-US" sz="2200" dirty="0"/>
          </a:p>
        </p:txBody>
      </p:sp>
      <p:sp>
        <p:nvSpPr>
          <p:cNvPr id="12295" name="Text Box 7"/>
          <p:cNvSpPr txBox="1">
            <a:spLocks noChangeArrowheads="1"/>
          </p:cNvSpPr>
          <p:nvPr/>
        </p:nvSpPr>
        <p:spPr bwMode="auto">
          <a:xfrm>
            <a:off x="4953000" y="4572000"/>
            <a:ext cx="693606" cy="381000"/>
          </a:xfrm>
          <a:prstGeom prst="rect">
            <a:avLst/>
          </a:prstGeom>
          <a:noFill/>
          <a:ln w="9525">
            <a:noFill/>
            <a:miter lim="800000"/>
            <a:headEnd/>
            <a:tailEnd/>
          </a:ln>
          <a:effectLst/>
        </p:spPr>
        <p:txBody>
          <a:bodyPr/>
          <a:lstStyle/>
          <a:p>
            <a:pPr algn="ctr"/>
            <a:r>
              <a:rPr lang="en-US" altLang="zh-CN" sz="2200" dirty="0">
                <a:latin typeface="Times New Roman" pitchFamily="18" charset="0"/>
                <a:ea typeface="SimSun" pitchFamily="2" charset="-122"/>
              </a:rPr>
              <a:t>Q</a:t>
            </a:r>
            <a:r>
              <a:rPr lang="en-US" altLang="zh-CN" sz="2200" baseline="30000" dirty="0">
                <a:latin typeface="Times New Roman" pitchFamily="18" charset="0"/>
                <a:ea typeface="SimSun" pitchFamily="2" charset="-122"/>
              </a:rPr>
              <a:t>*</a:t>
            </a:r>
            <a:endParaRPr lang="en-US" sz="2200" baseline="30000" dirty="0"/>
          </a:p>
        </p:txBody>
      </p:sp>
      <p:sp>
        <p:nvSpPr>
          <p:cNvPr id="12296" name="Text Box 8"/>
          <p:cNvSpPr txBox="1">
            <a:spLocks noChangeArrowheads="1"/>
          </p:cNvSpPr>
          <p:nvPr/>
        </p:nvSpPr>
        <p:spPr bwMode="auto">
          <a:xfrm>
            <a:off x="2514600" y="4592638"/>
            <a:ext cx="711599" cy="360362"/>
          </a:xfrm>
          <a:prstGeom prst="rect">
            <a:avLst/>
          </a:prstGeom>
          <a:noFill/>
          <a:ln w="9525">
            <a:noFill/>
            <a:miter lim="800000"/>
            <a:headEnd/>
            <a:tailEnd/>
          </a:ln>
          <a:effectLst/>
        </p:spPr>
        <p:txBody>
          <a:bodyPr/>
          <a:lstStyle/>
          <a:p>
            <a:pPr algn="ctr"/>
            <a:r>
              <a:rPr lang="en-US" altLang="zh-CN" sz="2200" dirty="0">
                <a:latin typeface="Times New Roman" pitchFamily="18" charset="0"/>
                <a:ea typeface="SimSun" pitchFamily="2" charset="-122"/>
              </a:rPr>
              <a:t>A</a:t>
            </a:r>
            <a:endParaRPr lang="en-US" sz="2200" dirty="0"/>
          </a:p>
        </p:txBody>
      </p:sp>
      <p:sp>
        <p:nvSpPr>
          <p:cNvPr id="12297" name="Arc 9"/>
          <p:cNvSpPr>
            <a:spLocks/>
          </p:cNvSpPr>
          <p:nvPr/>
        </p:nvSpPr>
        <p:spPr bwMode="auto">
          <a:xfrm rot="11789864" flipV="1">
            <a:off x="2290100" y="616440"/>
            <a:ext cx="4953000" cy="5576887"/>
          </a:xfrm>
          <a:custGeom>
            <a:avLst/>
            <a:gdLst>
              <a:gd name="G0" fmla="+- 1020 0 0"/>
              <a:gd name="G1" fmla="+- 21600 0 0"/>
              <a:gd name="G2" fmla="+- 21600 0 0"/>
              <a:gd name="T0" fmla="*/ 0 w 22370"/>
              <a:gd name="T1" fmla="*/ 24 h 21600"/>
              <a:gd name="T2" fmla="*/ 22370 w 22370"/>
              <a:gd name="T3" fmla="*/ 18320 h 21600"/>
              <a:gd name="T4" fmla="*/ 1020 w 22370"/>
              <a:gd name="T5" fmla="*/ 21600 h 21600"/>
            </a:gdLst>
            <a:ahLst/>
            <a:cxnLst>
              <a:cxn ang="0">
                <a:pos x="T0" y="T1"/>
              </a:cxn>
              <a:cxn ang="0">
                <a:pos x="T2" y="T3"/>
              </a:cxn>
              <a:cxn ang="0">
                <a:pos x="T4" y="T5"/>
              </a:cxn>
            </a:cxnLst>
            <a:rect l="0" t="0" r="r" b="b"/>
            <a:pathLst>
              <a:path w="22370" h="21600" fill="none" extrusionOk="0">
                <a:moveTo>
                  <a:pt x="0" y="24"/>
                </a:moveTo>
                <a:cubicBezTo>
                  <a:pt x="339" y="8"/>
                  <a:pt x="679" y="-1"/>
                  <a:pt x="1020" y="0"/>
                </a:cubicBezTo>
                <a:cubicBezTo>
                  <a:pt x="11682" y="0"/>
                  <a:pt x="20750" y="7780"/>
                  <a:pt x="22369" y="18320"/>
                </a:cubicBezTo>
              </a:path>
              <a:path w="22370" h="21600" stroke="0" extrusionOk="0">
                <a:moveTo>
                  <a:pt x="0" y="24"/>
                </a:moveTo>
                <a:cubicBezTo>
                  <a:pt x="339" y="8"/>
                  <a:pt x="679" y="-1"/>
                  <a:pt x="1020" y="0"/>
                </a:cubicBezTo>
                <a:cubicBezTo>
                  <a:pt x="11682" y="0"/>
                  <a:pt x="20750" y="7780"/>
                  <a:pt x="22369" y="18320"/>
                </a:cubicBezTo>
                <a:lnTo>
                  <a:pt x="1020" y="21600"/>
                </a:lnTo>
                <a:close/>
              </a:path>
            </a:pathLst>
          </a:custGeom>
          <a:noFill/>
          <a:ln w="19050">
            <a:solidFill>
              <a:srgbClr val="0000FF"/>
            </a:solidFill>
            <a:round/>
            <a:headEnd/>
            <a:tailEnd/>
          </a:ln>
          <a:effectLst/>
        </p:spPr>
        <p:txBody>
          <a:bodyPr/>
          <a:lstStyle/>
          <a:p>
            <a:endParaRPr lang="ar-SA"/>
          </a:p>
        </p:txBody>
      </p:sp>
      <p:sp>
        <p:nvSpPr>
          <p:cNvPr id="12298" name="Text Box 10"/>
          <p:cNvSpPr txBox="1">
            <a:spLocks noChangeArrowheads="1"/>
          </p:cNvSpPr>
          <p:nvPr/>
        </p:nvSpPr>
        <p:spPr bwMode="auto">
          <a:xfrm>
            <a:off x="6808788" y="533400"/>
            <a:ext cx="658812" cy="430210"/>
          </a:xfrm>
          <a:prstGeom prst="rect">
            <a:avLst/>
          </a:prstGeom>
          <a:noFill/>
          <a:ln w="9525">
            <a:noFill/>
            <a:miter lim="800000"/>
            <a:headEnd/>
            <a:tailEnd/>
          </a:ln>
          <a:effectLst/>
        </p:spPr>
        <p:txBody>
          <a:bodyPr/>
          <a:lstStyle/>
          <a:p>
            <a:r>
              <a:rPr lang="en-US" sz="2200" dirty="0">
                <a:latin typeface="Times New Roman" pitchFamily="18" charset="0"/>
                <a:ea typeface="SimSun" pitchFamily="2" charset="-122"/>
                <a:cs typeface="Traditional Arabic" pitchFamily="2" charset="-78"/>
              </a:rPr>
              <a:t>TC</a:t>
            </a:r>
            <a:endParaRPr lang="en-US" sz="2200" dirty="0">
              <a:ea typeface="SimSun" pitchFamily="2" charset="-122"/>
              <a:cs typeface="Traditional Arabic" pitchFamily="2" charset="-78"/>
            </a:endParaRPr>
          </a:p>
        </p:txBody>
      </p:sp>
      <p:sp>
        <p:nvSpPr>
          <p:cNvPr id="12299" name="Text Box 11"/>
          <p:cNvSpPr txBox="1">
            <a:spLocks noChangeArrowheads="1"/>
          </p:cNvSpPr>
          <p:nvPr/>
        </p:nvSpPr>
        <p:spPr bwMode="auto">
          <a:xfrm>
            <a:off x="7315200" y="1400179"/>
            <a:ext cx="647570" cy="504821"/>
          </a:xfrm>
          <a:prstGeom prst="rect">
            <a:avLst/>
          </a:prstGeom>
          <a:noFill/>
          <a:ln w="9525">
            <a:noFill/>
            <a:miter lim="800000"/>
            <a:headEnd/>
            <a:tailEnd/>
          </a:ln>
          <a:effectLst/>
        </p:spPr>
        <p:txBody>
          <a:bodyPr/>
          <a:lstStyle/>
          <a:p>
            <a:r>
              <a:rPr lang="en-US" sz="2200" dirty="0">
                <a:latin typeface="Times New Roman" pitchFamily="18" charset="0"/>
                <a:ea typeface="SimSun" pitchFamily="2" charset="-122"/>
                <a:cs typeface="Traditional Arabic" pitchFamily="2" charset="-78"/>
              </a:rPr>
              <a:t>TR</a:t>
            </a:r>
            <a:endParaRPr lang="en-US" sz="2200" dirty="0">
              <a:ea typeface="SimSun" pitchFamily="2" charset="-122"/>
              <a:cs typeface="Traditional Arabic" pitchFamily="2" charset="-78"/>
            </a:endParaRPr>
          </a:p>
        </p:txBody>
      </p:sp>
      <p:sp>
        <p:nvSpPr>
          <p:cNvPr id="12300" name="Text Box 12"/>
          <p:cNvSpPr txBox="1">
            <a:spLocks noChangeArrowheads="1"/>
          </p:cNvSpPr>
          <p:nvPr/>
        </p:nvSpPr>
        <p:spPr bwMode="auto">
          <a:xfrm>
            <a:off x="7696200" y="4495800"/>
            <a:ext cx="634735" cy="476250"/>
          </a:xfrm>
          <a:prstGeom prst="rect">
            <a:avLst/>
          </a:prstGeom>
          <a:noFill/>
          <a:ln w="9525">
            <a:noFill/>
            <a:miter lim="800000"/>
            <a:headEnd/>
            <a:tailEnd/>
          </a:ln>
          <a:effectLst/>
        </p:spPr>
        <p:txBody>
          <a:bodyPr/>
          <a:lstStyle/>
          <a:p>
            <a:r>
              <a:rPr lang="en-US" altLang="zh-CN" sz="2200" dirty="0">
                <a:latin typeface="Times New Roman" pitchFamily="18" charset="0"/>
                <a:ea typeface="SimSun" pitchFamily="2" charset="-122"/>
                <a:cs typeface="Arabic Transparent" pitchFamily="2" charset="-78"/>
              </a:rPr>
              <a:t>Q</a:t>
            </a:r>
            <a:endParaRPr lang="en-US" sz="2200" dirty="0">
              <a:ea typeface="SimSun" pitchFamily="2" charset="-122"/>
              <a:cs typeface="Arabic Transparent" pitchFamily="2" charset="-78"/>
            </a:endParaRPr>
          </a:p>
        </p:txBody>
      </p:sp>
      <p:sp>
        <p:nvSpPr>
          <p:cNvPr id="12301" name="Line 13"/>
          <p:cNvSpPr>
            <a:spLocks noChangeShapeType="1"/>
          </p:cNvSpPr>
          <p:nvPr/>
        </p:nvSpPr>
        <p:spPr bwMode="auto">
          <a:xfrm>
            <a:off x="1810279" y="533400"/>
            <a:ext cx="18521" cy="4038600"/>
          </a:xfrm>
          <a:prstGeom prst="line">
            <a:avLst/>
          </a:prstGeom>
          <a:noFill/>
          <a:ln w="25400">
            <a:solidFill>
              <a:srgbClr val="000000"/>
            </a:solidFill>
            <a:round/>
            <a:headEnd type="triangle"/>
            <a:tailEnd/>
          </a:ln>
          <a:effectLst/>
        </p:spPr>
        <p:txBody>
          <a:bodyPr/>
          <a:lstStyle/>
          <a:p>
            <a:endParaRPr lang="ar-SA"/>
          </a:p>
        </p:txBody>
      </p:sp>
      <p:sp>
        <p:nvSpPr>
          <p:cNvPr id="12302" name="Text Box 14"/>
          <p:cNvSpPr txBox="1">
            <a:spLocks noChangeArrowheads="1"/>
          </p:cNvSpPr>
          <p:nvPr/>
        </p:nvSpPr>
        <p:spPr bwMode="auto">
          <a:xfrm>
            <a:off x="880533" y="5029200"/>
            <a:ext cx="8034867" cy="990600"/>
          </a:xfrm>
          <a:prstGeom prst="rect">
            <a:avLst/>
          </a:prstGeom>
          <a:noFill/>
          <a:ln w="28575">
            <a:noFill/>
            <a:miter lim="800000"/>
            <a:headEnd/>
            <a:tailEnd/>
          </a:ln>
          <a:effectLst/>
        </p:spPr>
        <p:txBody>
          <a:bodyPr/>
          <a:lstStyle/>
          <a:p>
            <a:pPr algn="ctr"/>
            <a:r>
              <a:rPr lang="ar-SA" altLang="zh-CN" sz="2000" dirty="0" smtClean="0">
                <a:latin typeface="Times New Roman" pitchFamily="18" charset="0"/>
                <a:ea typeface="SimSun" pitchFamily="2" charset="-122"/>
                <a:cs typeface="Times New Roman" pitchFamily="18" charset="0"/>
              </a:rPr>
              <a:t>تقيس المسافة الرأسية</a:t>
            </a:r>
            <a:r>
              <a:rPr lang="en-US" altLang="zh-CN" sz="2000" dirty="0" smtClean="0">
                <a:latin typeface="Times New Roman" pitchFamily="18" charset="0"/>
                <a:ea typeface="SimSun" pitchFamily="2" charset="-122"/>
                <a:cs typeface="Times New Roman" pitchFamily="18" charset="0"/>
              </a:rPr>
              <a:t> </a:t>
            </a:r>
            <a:r>
              <a:rPr lang="ar-SA" altLang="zh-CN" sz="2000" dirty="0" smtClean="0">
                <a:latin typeface="Times New Roman" pitchFamily="18" charset="0"/>
                <a:ea typeface="SimSun" pitchFamily="2" charset="-122"/>
                <a:cs typeface="Times New Roman" pitchFamily="18" charset="0"/>
              </a:rPr>
              <a:t>بين منحنى التكلفة الكلية </a:t>
            </a:r>
            <a:r>
              <a:rPr lang="en-US" altLang="zh-CN" sz="2000" dirty="0" smtClean="0">
                <a:latin typeface="Times New Roman" pitchFamily="18" charset="0"/>
                <a:ea typeface="SimSun" pitchFamily="2" charset="-122"/>
                <a:cs typeface="Times New Roman" pitchFamily="18" charset="0"/>
              </a:rPr>
              <a:t>TC</a:t>
            </a:r>
            <a:r>
              <a:rPr lang="ar-SA" altLang="zh-CN" sz="2000" dirty="0" smtClean="0">
                <a:latin typeface="Times New Roman" pitchFamily="18" charset="0"/>
                <a:ea typeface="SimSun" pitchFamily="2" charset="-122"/>
                <a:cs typeface="Times New Roman" pitchFamily="18" charset="0"/>
              </a:rPr>
              <a:t> والإيراد الكلي </a:t>
            </a:r>
            <a:r>
              <a:rPr lang="en-US" altLang="zh-CN" sz="2000" dirty="0" smtClean="0">
                <a:latin typeface="Times New Roman" pitchFamily="18" charset="0"/>
                <a:ea typeface="SimSun" pitchFamily="2" charset="-122"/>
                <a:cs typeface="Times New Roman" pitchFamily="18" charset="0"/>
              </a:rPr>
              <a:t>TR</a:t>
            </a:r>
            <a:r>
              <a:rPr lang="ar-SA" altLang="zh-CN" sz="2000" dirty="0" smtClean="0">
                <a:latin typeface="Times New Roman" pitchFamily="18" charset="0"/>
                <a:ea typeface="SimSun" pitchFamily="2" charset="-122"/>
                <a:cs typeface="Times New Roman" pitchFamily="18" charset="0"/>
              </a:rPr>
              <a:t> الربح أو الخسارة الكلية. </a:t>
            </a:r>
            <a:r>
              <a:rPr lang="ar-SA" altLang="zh-CN" sz="2000" dirty="0">
                <a:latin typeface="Times New Roman" pitchFamily="18" charset="0"/>
                <a:ea typeface="SimSun" pitchFamily="2" charset="-122"/>
                <a:cs typeface="Times New Roman" pitchFamily="18" charset="0"/>
              </a:rPr>
              <a:t>عند إنتاج </a:t>
            </a:r>
            <a:r>
              <a:rPr lang="ar-BH" altLang="zh-CN" sz="2000" baseline="30000" dirty="0" smtClean="0">
                <a:latin typeface="Times New Roman" pitchFamily="18" charset="0"/>
                <a:ea typeface="SimSun" pitchFamily="2" charset="-122"/>
                <a:cs typeface="Times New Roman" pitchFamily="18" charset="0"/>
              </a:rPr>
              <a:t>*</a:t>
            </a:r>
            <a:r>
              <a:rPr lang="en-US" altLang="zh-CN" sz="2000" dirty="0" smtClean="0">
                <a:latin typeface="Times New Roman" pitchFamily="18" charset="0"/>
                <a:ea typeface="SimSun" pitchFamily="2" charset="-122"/>
                <a:cs typeface="Times New Roman" pitchFamily="18" charset="0"/>
              </a:rPr>
              <a:t>Q</a:t>
            </a:r>
            <a:r>
              <a:rPr lang="ar-BH" altLang="zh-CN" sz="2000" dirty="0" smtClean="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يحقق المحتكر أقصى ربح، </a:t>
            </a:r>
            <a:r>
              <a:rPr lang="ar-SA" altLang="zh-CN" sz="2000" dirty="0" smtClean="0">
                <a:latin typeface="Times New Roman" pitchFamily="18" charset="0"/>
                <a:ea typeface="SimSun" pitchFamily="2" charset="-122"/>
                <a:cs typeface="Times New Roman" pitchFamily="18" charset="0"/>
              </a:rPr>
              <a:t>وذلك عندها </a:t>
            </a:r>
            <a:r>
              <a:rPr lang="ar-SA" altLang="zh-CN" sz="2000" dirty="0">
                <a:latin typeface="Times New Roman" pitchFamily="18" charset="0"/>
                <a:ea typeface="SimSun" pitchFamily="2" charset="-122"/>
                <a:cs typeface="Times New Roman" pitchFamily="18" charset="0"/>
              </a:rPr>
              <a:t>يتساوى ميل منحنى </a:t>
            </a:r>
            <a:r>
              <a:rPr lang="ar-SA" altLang="zh-CN" sz="2000" dirty="0" smtClean="0">
                <a:latin typeface="Times New Roman" pitchFamily="18" charset="0"/>
                <a:ea typeface="SimSun" pitchFamily="2" charset="-122"/>
                <a:cs typeface="Times New Roman" pitchFamily="18" charset="0"/>
              </a:rPr>
              <a:t>التكلفة </a:t>
            </a:r>
            <a:r>
              <a:rPr lang="ar-SA" altLang="zh-CN" sz="2000" dirty="0">
                <a:latin typeface="Times New Roman" pitchFamily="18" charset="0"/>
                <a:ea typeface="SimSun" pitchFamily="2" charset="-122"/>
                <a:cs typeface="Times New Roman" pitchFamily="18" charset="0"/>
              </a:rPr>
              <a:t>الكلية مع ميل منحنى الإيراد الكلي، أي </a:t>
            </a:r>
            <a:r>
              <a:rPr lang="ar-SA" altLang="zh-CN" sz="2000" dirty="0" smtClean="0">
                <a:latin typeface="Times New Roman" pitchFamily="18" charset="0"/>
                <a:ea typeface="SimSun" pitchFamily="2" charset="-122"/>
                <a:cs typeface="Times New Roman" pitchFamily="18" charset="0"/>
              </a:rPr>
              <a:t>يكون لدينا: </a:t>
            </a:r>
            <a:r>
              <a:rPr lang="en-US" altLang="zh-CN" sz="2000" dirty="0">
                <a:solidFill>
                  <a:srgbClr val="0000FF"/>
                </a:solidFill>
                <a:latin typeface="Times New Roman" pitchFamily="18" charset="0"/>
                <a:ea typeface="SimSun" pitchFamily="2" charset="-122"/>
              </a:rPr>
              <a:t>MC = MR</a:t>
            </a:r>
            <a:r>
              <a:rPr lang="ar-BH" altLang="zh-CN" sz="2000" dirty="0">
                <a:latin typeface="Times New Roman" pitchFamily="18" charset="0"/>
                <a:ea typeface="SimSun" pitchFamily="2" charset="-122"/>
              </a:rPr>
              <a:t>.</a:t>
            </a:r>
            <a:endParaRPr lang="en-US" sz="3200" dirty="0"/>
          </a:p>
        </p:txBody>
      </p:sp>
      <p:sp>
        <p:nvSpPr>
          <p:cNvPr id="12303" name="Freeform 15"/>
          <p:cNvSpPr>
            <a:spLocks/>
          </p:cNvSpPr>
          <p:nvPr/>
        </p:nvSpPr>
        <p:spPr bwMode="auto">
          <a:xfrm>
            <a:off x="1828800" y="761999"/>
            <a:ext cx="5714999" cy="3124201"/>
          </a:xfrm>
          <a:custGeom>
            <a:avLst/>
            <a:gdLst/>
            <a:ahLst/>
            <a:cxnLst>
              <a:cxn ang="0">
                <a:pos x="0" y="3060"/>
              </a:cxn>
              <a:cxn ang="0">
                <a:pos x="540" y="2160"/>
              </a:cxn>
              <a:cxn ang="0">
                <a:pos x="3060" y="2160"/>
              </a:cxn>
              <a:cxn ang="0">
                <a:pos x="4860" y="0"/>
              </a:cxn>
            </a:cxnLst>
            <a:rect l="0" t="0" r="r" b="b"/>
            <a:pathLst>
              <a:path w="4860" h="3060">
                <a:moveTo>
                  <a:pt x="0" y="3060"/>
                </a:moveTo>
                <a:cubicBezTo>
                  <a:pt x="15" y="2685"/>
                  <a:pt x="30" y="2310"/>
                  <a:pt x="540" y="2160"/>
                </a:cubicBezTo>
                <a:cubicBezTo>
                  <a:pt x="1050" y="2010"/>
                  <a:pt x="2340" y="2520"/>
                  <a:pt x="3060" y="2160"/>
                </a:cubicBezTo>
                <a:cubicBezTo>
                  <a:pt x="3780" y="1800"/>
                  <a:pt x="4320" y="900"/>
                  <a:pt x="4860" y="0"/>
                </a:cubicBezTo>
              </a:path>
            </a:pathLst>
          </a:custGeom>
          <a:noFill/>
          <a:ln w="19050" cap="flat" cmpd="sng">
            <a:solidFill>
              <a:srgbClr val="000000"/>
            </a:solidFill>
            <a:prstDash val="solid"/>
            <a:round/>
            <a:headEnd/>
            <a:tailEnd/>
          </a:ln>
          <a:effectLst/>
        </p:spPr>
        <p:txBody>
          <a:bodyPr/>
          <a:lstStyle/>
          <a:p>
            <a:endParaRPr lang="ar-SA"/>
          </a:p>
        </p:txBody>
      </p:sp>
      <p:sp>
        <p:nvSpPr>
          <p:cNvPr id="12304" name="Line 16"/>
          <p:cNvSpPr>
            <a:spLocks noChangeShapeType="1"/>
          </p:cNvSpPr>
          <p:nvPr/>
        </p:nvSpPr>
        <p:spPr bwMode="auto">
          <a:xfrm>
            <a:off x="5257800" y="1371600"/>
            <a:ext cx="0" cy="1676400"/>
          </a:xfrm>
          <a:prstGeom prst="line">
            <a:avLst/>
          </a:prstGeom>
          <a:noFill/>
          <a:ln w="19050">
            <a:solidFill>
              <a:srgbClr val="009900"/>
            </a:solidFill>
            <a:round/>
            <a:headEnd type="arrow" w="med" len="med"/>
            <a:tailEnd type="arrow" w="med" len="med"/>
          </a:ln>
          <a:effectLst/>
        </p:spPr>
        <p:txBody>
          <a:bodyPr/>
          <a:lstStyle/>
          <a:p>
            <a:endParaRPr lang="ar-SA"/>
          </a:p>
        </p:txBody>
      </p:sp>
      <p:sp>
        <p:nvSpPr>
          <p:cNvPr id="12305" name="Line 17"/>
          <p:cNvSpPr>
            <a:spLocks noChangeShapeType="1"/>
          </p:cNvSpPr>
          <p:nvPr/>
        </p:nvSpPr>
        <p:spPr bwMode="auto">
          <a:xfrm>
            <a:off x="5257800" y="3048000"/>
            <a:ext cx="0" cy="1524000"/>
          </a:xfrm>
          <a:prstGeom prst="line">
            <a:avLst/>
          </a:prstGeom>
          <a:noFill/>
          <a:ln w="15875">
            <a:solidFill>
              <a:srgbClr val="000000"/>
            </a:solidFill>
            <a:prstDash val="dash"/>
            <a:round/>
            <a:headEnd/>
            <a:tailEnd/>
          </a:ln>
          <a:effectLst/>
        </p:spPr>
        <p:txBody>
          <a:bodyPr/>
          <a:lstStyle/>
          <a:p>
            <a:endParaRPr lang="ar-SA"/>
          </a:p>
        </p:txBody>
      </p:sp>
      <p:sp>
        <p:nvSpPr>
          <p:cNvPr id="12306" name="Line 18"/>
          <p:cNvSpPr>
            <a:spLocks noChangeShapeType="1"/>
          </p:cNvSpPr>
          <p:nvPr/>
        </p:nvSpPr>
        <p:spPr bwMode="auto">
          <a:xfrm>
            <a:off x="2895600" y="2971800"/>
            <a:ext cx="0" cy="1600200"/>
          </a:xfrm>
          <a:prstGeom prst="line">
            <a:avLst/>
          </a:prstGeom>
          <a:noFill/>
          <a:ln w="15875">
            <a:solidFill>
              <a:srgbClr val="000000"/>
            </a:solidFill>
            <a:prstDash val="dash"/>
            <a:round/>
            <a:headEnd/>
            <a:tailEnd/>
          </a:ln>
          <a:effectLst/>
        </p:spPr>
        <p:txBody>
          <a:bodyPr/>
          <a:lstStyle/>
          <a:p>
            <a:endParaRPr lang="ar-SA"/>
          </a:p>
        </p:txBody>
      </p:sp>
      <p:sp>
        <p:nvSpPr>
          <p:cNvPr id="12307" name="Text Box 19"/>
          <p:cNvSpPr txBox="1">
            <a:spLocks noChangeArrowheads="1"/>
          </p:cNvSpPr>
          <p:nvPr/>
        </p:nvSpPr>
        <p:spPr bwMode="auto">
          <a:xfrm rot="16200000">
            <a:off x="762000" y="1143001"/>
            <a:ext cx="1524000" cy="457200"/>
          </a:xfrm>
          <a:prstGeom prst="rect">
            <a:avLst/>
          </a:prstGeom>
          <a:noFill/>
          <a:ln w="9525">
            <a:noFill/>
            <a:miter lim="800000"/>
            <a:headEnd/>
            <a:tailEnd/>
          </a:ln>
          <a:effectLst/>
        </p:spPr>
        <p:txBody>
          <a:bodyPr/>
          <a:lstStyle/>
          <a:p>
            <a:pPr algn="ctr"/>
            <a:r>
              <a:rPr lang="en-US" altLang="zh-CN" sz="2200" dirty="0" smtClean="0">
                <a:latin typeface="Times New Roman" pitchFamily="18" charset="0"/>
                <a:ea typeface="SimSun" pitchFamily="2" charset="-122"/>
              </a:rPr>
              <a:t>TR, TC</a:t>
            </a:r>
            <a:endParaRPr lang="en-US" sz="2200" dirty="0"/>
          </a:p>
        </p:txBody>
      </p:sp>
      <p:sp>
        <p:nvSpPr>
          <p:cNvPr id="19" name="Text Box 8"/>
          <p:cNvSpPr txBox="1">
            <a:spLocks noChangeArrowheads="1"/>
          </p:cNvSpPr>
          <p:nvPr/>
        </p:nvSpPr>
        <p:spPr bwMode="auto">
          <a:xfrm>
            <a:off x="1447800" y="4495800"/>
            <a:ext cx="482999" cy="360362"/>
          </a:xfrm>
          <a:prstGeom prst="rect">
            <a:avLst/>
          </a:prstGeom>
          <a:noFill/>
          <a:ln w="9525">
            <a:noFill/>
            <a:miter lim="800000"/>
            <a:headEnd/>
            <a:tailEnd/>
          </a:ln>
          <a:effectLst/>
        </p:spPr>
        <p:txBody>
          <a:bodyPr/>
          <a:lstStyle/>
          <a:p>
            <a:pPr algn="ctr"/>
            <a:r>
              <a:rPr lang="ar-SA" altLang="zh-CN" sz="2000" dirty="0" smtClean="0">
                <a:latin typeface="Times New Roman" pitchFamily="18" charset="0"/>
                <a:ea typeface="SimSun" pitchFamily="2" charset="-122"/>
              </a:rPr>
              <a:t>0</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2743200" y="3200400"/>
            <a:ext cx="596767" cy="390525"/>
          </a:xfrm>
          <a:prstGeom prst="rect">
            <a:avLst/>
          </a:prstGeom>
          <a:noFill/>
          <a:ln w="9525">
            <a:noFill/>
            <a:miter lim="800000"/>
            <a:headEnd/>
            <a:tailEnd/>
          </a:ln>
          <a:effectLst/>
        </p:spPr>
        <p:txBody>
          <a:bodyPr/>
          <a:lstStyle/>
          <a:p>
            <a:pPr algn="r" rtl="1"/>
            <a:r>
              <a:rPr lang="en-US" altLang="zh-CN" sz="2400" dirty="0">
                <a:latin typeface="Times New Roman" pitchFamily="18" charset="0"/>
                <a:ea typeface="SimSun" pitchFamily="2" charset="-122"/>
              </a:rPr>
              <a:t>E</a:t>
            </a:r>
            <a:endParaRPr lang="en-US" sz="3600" dirty="0"/>
          </a:p>
        </p:txBody>
      </p:sp>
      <p:sp>
        <p:nvSpPr>
          <p:cNvPr id="14340" name="Text Box 4"/>
          <p:cNvSpPr txBox="1">
            <a:spLocks noChangeArrowheads="1"/>
          </p:cNvSpPr>
          <p:nvPr/>
        </p:nvSpPr>
        <p:spPr bwMode="auto">
          <a:xfrm rot="16200000">
            <a:off x="520833" y="1384168"/>
            <a:ext cx="2184135" cy="482600"/>
          </a:xfrm>
          <a:prstGeom prst="rect">
            <a:avLst/>
          </a:prstGeom>
          <a:noFill/>
          <a:ln w="9525">
            <a:noFill/>
            <a:miter lim="800000"/>
            <a:headEnd/>
            <a:tailEnd/>
          </a:ln>
          <a:effectLst/>
        </p:spPr>
        <p:txBody>
          <a:bodyPr/>
          <a:lstStyle/>
          <a:p>
            <a:pPr algn="ctr" rtl="1"/>
            <a:r>
              <a:rPr lang="en-US" altLang="zh-CN" sz="2400" dirty="0">
                <a:latin typeface="Times New Roman" pitchFamily="18" charset="0"/>
                <a:ea typeface="SimSun" pitchFamily="2" charset="-122"/>
              </a:rPr>
              <a:t>P, MC &amp; AC</a:t>
            </a:r>
            <a:endParaRPr lang="en-US" sz="3600" dirty="0"/>
          </a:p>
        </p:txBody>
      </p:sp>
      <p:sp>
        <p:nvSpPr>
          <p:cNvPr id="14341" name="Text Box 5"/>
          <p:cNvSpPr txBox="1">
            <a:spLocks noChangeArrowheads="1"/>
          </p:cNvSpPr>
          <p:nvPr/>
        </p:nvSpPr>
        <p:spPr bwMode="auto">
          <a:xfrm>
            <a:off x="1600200" y="2433641"/>
            <a:ext cx="703394" cy="390525"/>
          </a:xfrm>
          <a:prstGeom prst="rect">
            <a:avLst/>
          </a:prstGeom>
          <a:noFill/>
          <a:ln w="9525">
            <a:noFill/>
            <a:miter lim="800000"/>
            <a:headEnd/>
            <a:tailEnd/>
          </a:ln>
          <a:effectLst/>
        </p:spPr>
        <p:txBody>
          <a:bodyPr/>
          <a:lstStyle/>
          <a:p>
            <a:pPr algn="r" rtl="1"/>
            <a:r>
              <a:rPr lang="en-US" altLang="zh-CN" sz="2400" dirty="0">
                <a:latin typeface="Times New Roman" pitchFamily="18" charset="0"/>
                <a:ea typeface="SimSun" pitchFamily="2" charset="-122"/>
              </a:rPr>
              <a:t>AC</a:t>
            </a:r>
            <a:endParaRPr lang="en-US" sz="3600" dirty="0"/>
          </a:p>
        </p:txBody>
      </p:sp>
      <p:sp>
        <p:nvSpPr>
          <p:cNvPr id="14342" name="Rectangle 6"/>
          <p:cNvSpPr>
            <a:spLocks noChangeArrowheads="1"/>
          </p:cNvSpPr>
          <p:nvPr/>
        </p:nvSpPr>
        <p:spPr bwMode="auto">
          <a:xfrm>
            <a:off x="2362200" y="1871663"/>
            <a:ext cx="1023276" cy="811212"/>
          </a:xfrm>
          <a:prstGeom prst="rect">
            <a:avLst/>
          </a:prstGeom>
          <a:solidFill>
            <a:schemeClr val="bg2">
              <a:lumMod val="20000"/>
              <a:lumOff val="80000"/>
            </a:schemeClr>
          </a:solidFill>
          <a:ln w="9525">
            <a:solidFill>
              <a:srgbClr val="FFFFFF"/>
            </a:solidFill>
            <a:miter lim="800000"/>
            <a:headEnd/>
            <a:tailEnd/>
          </a:ln>
          <a:effectLst/>
        </p:spPr>
        <p:txBody>
          <a:bodyPr/>
          <a:lstStyle/>
          <a:p>
            <a:endParaRPr lang="ar-SA"/>
          </a:p>
        </p:txBody>
      </p:sp>
      <p:sp>
        <p:nvSpPr>
          <p:cNvPr id="14343" name="Line 7"/>
          <p:cNvSpPr>
            <a:spLocks noChangeShapeType="1"/>
          </p:cNvSpPr>
          <p:nvPr/>
        </p:nvSpPr>
        <p:spPr bwMode="auto">
          <a:xfrm>
            <a:off x="2362200" y="836613"/>
            <a:ext cx="0" cy="3956050"/>
          </a:xfrm>
          <a:prstGeom prst="line">
            <a:avLst/>
          </a:prstGeom>
          <a:noFill/>
          <a:ln w="25400">
            <a:solidFill>
              <a:srgbClr val="000000"/>
            </a:solidFill>
            <a:round/>
            <a:headEnd type="triangle"/>
            <a:tailEnd/>
          </a:ln>
        </p:spPr>
        <p:txBody>
          <a:bodyPr/>
          <a:lstStyle/>
          <a:p>
            <a:endParaRPr lang="ar-SA"/>
          </a:p>
        </p:txBody>
      </p:sp>
      <p:sp>
        <p:nvSpPr>
          <p:cNvPr id="14344" name="Line 8"/>
          <p:cNvSpPr>
            <a:spLocks noChangeShapeType="1"/>
          </p:cNvSpPr>
          <p:nvPr/>
        </p:nvSpPr>
        <p:spPr bwMode="auto">
          <a:xfrm>
            <a:off x="2362200" y="4792663"/>
            <a:ext cx="4225529" cy="0"/>
          </a:xfrm>
          <a:prstGeom prst="line">
            <a:avLst/>
          </a:prstGeom>
          <a:noFill/>
          <a:ln w="25400">
            <a:solidFill>
              <a:srgbClr val="000000"/>
            </a:solidFill>
            <a:round/>
            <a:headEnd/>
            <a:tailEnd type="triangle"/>
          </a:ln>
        </p:spPr>
        <p:txBody>
          <a:bodyPr/>
          <a:lstStyle/>
          <a:p>
            <a:endParaRPr lang="ar-SA"/>
          </a:p>
        </p:txBody>
      </p:sp>
      <p:sp>
        <p:nvSpPr>
          <p:cNvPr id="14345" name="Line 9"/>
          <p:cNvSpPr>
            <a:spLocks noChangeShapeType="1"/>
          </p:cNvSpPr>
          <p:nvPr/>
        </p:nvSpPr>
        <p:spPr bwMode="auto">
          <a:xfrm>
            <a:off x="2362200" y="1066800"/>
            <a:ext cx="3200400" cy="2590800"/>
          </a:xfrm>
          <a:prstGeom prst="line">
            <a:avLst/>
          </a:prstGeom>
          <a:noFill/>
          <a:ln w="19050">
            <a:solidFill>
              <a:srgbClr val="000000"/>
            </a:solidFill>
            <a:round/>
            <a:headEnd/>
            <a:tailEnd/>
          </a:ln>
        </p:spPr>
        <p:txBody>
          <a:bodyPr/>
          <a:lstStyle/>
          <a:p>
            <a:endParaRPr lang="ar-SA"/>
          </a:p>
        </p:txBody>
      </p:sp>
      <p:sp>
        <p:nvSpPr>
          <p:cNvPr id="14346" name="Line 10"/>
          <p:cNvSpPr>
            <a:spLocks noChangeShapeType="1"/>
          </p:cNvSpPr>
          <p:nvPr/>
        </p:nvSpPr>
        <p:spPr bwMode="auto">
          <a:xfrm>
            <a:off x="2362201" y="1066800"/>
            <a:ext cx="1523999" cy="3276600"/>
          </a:xfrm>
          <a:prstGeom prst="line">
            <a:avLst/>
          </a:prstGeom>
          <a:noFill/>
          <a:ln w="19050">
            <a:solidFill>
              <a:srgbClr val="000000"/>
            </a:solidFill>
            <a:round/>
            <a:headEnd/>
            <a:tailEnd/>
          </a:ln>
        </p:spPr>
        <p:txBody>
          <a:bodyPr/>
          <a:lstStyle/>
          <a:p>
            <a:endParaRPr lang="ar-SA"/>
          </a:p>
        </p:txBody>
      </p:sp>
      <p:sp>
        <p:nvSpPr>
          <p:cNvPr id="14347" name="Arc 11"/>
          <p:cNvSpPr>
            <a:spLocks/>
          </p:cNvSpPr>
          <p:nvPr/>
        </p:nvSpPr>
        <p:spPr bwMode="auto">
          <a:xfrm flipV="1">
            <a:off x="2667000" y="1381125"/>
            <a:ext cx="1688835" cy="19494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FF"/>
            </a:solidFill>
            <a:round/>
            <a:headEnd/>
            <a:tailEnd/>
          </a:ln>
        </p:spPr>
        <p:txBody>
          <a:bodyPr/>
          <a:lstStyle/>
          <a:p>
            <a:endParaRPr lang="ar-SA"/>
          </a:p>
        </p:txBody>
      </p:sp>
      <p:sp>
        <p:nvSpPr>
          <p:cNvPr id="14348" name="Text Box 12"/>
          <p:cNvSpPr txBox="1">
            <a:spLocks noChangeArrowheads="1"/>
          </p:cNvSpPr>
          <p:nvPr/>
        </p:nvSpPr>
        <p:spPr bwMode="auto">
          <a:xfrm>
            <a:off x="4305697" y="1235075"/>
            <a:ext cx="799703" cy="5175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MC</a:t>
            </a:r>
            <a:endParaRPr lang="en-US" sz="3600" dirty="0"/>
          </a:p>
        </p:txBody>
      </p:sp>
      <p:sp>
        <p:nvSpPr>
          <p:cNvPr id="14349" name="Text Box 13"/>
          <p:cNvSpPr txBox="1">
            <a:spLocks noChangeArrowheads="1"/>
          </p:cNvSpPr>
          <p:nvPr/>
        </p:nvSpPr>
        <p:spPr bwMode="auto">
          <a:xfrm>
            <a:off x="5149189" y="2962275"/>
            <a:ext cx="565811" cy="390525"/>
          </a:xfrm>
          <a:prstGeom prst="rect">
            <a:avLst/>
          </a:prstGeom>
          <a:noFill/>
          <a:ln w="9525">
            <a:noFill/>
            <a:miter lim="800000"/>
            <a:headEnd/>
            <a:tailEnd/>
          </a:ln>
          <a:effectLst/>
        </p:spPr>
        <p:txBody>
          <a:bodyPr/>
          <a:lstStyle/>
          <a:p>
            <a:pPr rtl="1"/>
            <a:r>
              <a:rPr lang="en-US" sz="2400" dirty="0">
                <a:latin typeface="Times New Roman" pitchFamily="18" charset="0"/>
                <a:ea typeface="SimSun" pitchFamily="2" charset="-122"/>
                <a:cs typeface="Times New Roman" pitchFamily="18" charset="0"/>
              </a:rPr>
              <a:t>D</a:t>
            </a:r>
            <a:endParaRPr lang="en-US" sz="3600" dirty="0">
              <a:latin typeface="Times New Roman" pitchFamily="18" charset="0"/>
              <a:ea typeface="SimSun" pitchFamily="2" charset="-122"/>
              <a:cs typeface="Times New Roman" pitchFamily="18" charset="0"/>
            </a:endParaRPr>
          </a:p>
        </p:txBody>
      </p:sp>
      <p:sp>
        <p:nvSpPr>
          <p:cNvPr id="14350" name="Text Box 14"/>
          <p:cNvSpPr txBox="1">
            <a:spLocks noChangeArrowheads="1"/>
          </p:cNvSpPr>
          <p:nvPr/>
        </p:nvSpPr>
        <p:spPr bwMode="auto">
          <a:xfrm>
            <a:off x="3810000" y="3810000"/>
            <a:ext cx="699956" cy="493709"/>
          </a:xfrm>
          <a:prstGeom prst="rect">
            <a:avLst/>
          </a:prstGeom>
          <a:noFill/>
          <a:ln w="9525">
            <a:noFill/>
            <a:miter lim="800000"/>
            <a:headEnd/>
            <a:tailEnd/>
          </a:ln>
          <a:effectLst/>
        </p:spPr>
        <p:txBody>
          <a:bodyPr/>
          <a:lstStyle/>
          <a:p>
            <a:pPr algn="r" rtl="1"/>
            <a:r>
              <a:rPr lang="en-US" altLang="zh-CN" sz="2400" dirty="0">
                <a:latin typeface="Times New Roman" pitchFamily="18" charset="0"/>
                <a:ea typeface="SimSun" pitchFamily="2" charset="-122"/>
              </a:rPr>
              <a:t>MR</a:t>
            </a:r>
            <a:endParaRPr lang="en-US" sz="3600" dirty="0"/>
          </a:p>
        </p:txBody>
      </p:sp>
      <p:sp>
        <p:nvSpPr>
          <p:cNvPr id="14351" name="Line 15"/>
          <p:cNvSpPr>
            <a:spLocks noChangeShapeType="1"/>
          </p:cNvSpPr>
          <p:nvPr/>
        </p:nvSpPr>
        <p:spPr bwMode="auto">
          <a:xfrm>
            <a:off x="3352800" y="1868491"/>
            <a:ext cx="0" cy="2924175"/>
          </a:xfrm>
          <a:prstGeom prst="line">
            <a:avLst/>
          </a:prstGeom>
          <a:noFill/>
          <a:ln w="15875">
            <a:solidFill>
              <a:srgbClr val="000000"/>
            </a:solidFill>
            <a:prstDash val="dash"/>
            <a:round/>
            <a:headEnd/>
            <a:tailEnd/>
          </a:ln>
          <a:effectLst/>
        </p:spPr>
        <p:txBody>
          <a:bodyPr/>
          <a:lstStyle/>
          <a:p>
            <a:endParaRPr lang="ar-SA"/>
          </a:p>
        </p:txBody>
      </p:sp>
      <p:sp>
        <p:nvSpPr>
          <p:cNvPr id="14352" name="Line 16"/>
          <p:cNvSpPr>
            <a:spLocks noChangeShapeType="1"/>
          </p:cNvSpPr>
          <p:nvPr/>
        </p:nvSpPr>
        <p:spPr bwMode="auto">
          <a:xfrm flipH="1">
            <a:off x="2362200" y="1868488"/>
            <a:ext cx="985440" cy="0"/>
          </a:xfrm>
          <a:prstGeom prst="line">
            <a:avLst/>
          </a:prstGeom>
          <a:noFill/>
          <a:ln w="15875">
            <a:solidFill>
              <a:srgbClr val="000000"/>
            </a:solidFill>
            <a:prstDash val="dash"/>
            <a:round/>
            <a:headEnd/>
            <a:tailEnd/>
          </a:ln>
          <a:effectLst/>
        </p:spPr>
        <p:txBody>
          <a:bodyPr/>
          <a:lstStyle/>
          <a:p>
            <a:endParaRPr lang="ar-SA"/>
          </a:p>
        </p:txBody>
      </p:sp>
      <p:sp>
        <p:nvSpPr>
          <p:cNvPr id="14353" name="Text Box 17"/>
          <p:cNvSpPr txBox="1">
            <a:spLocks noChangeArrowheads="1"/>
          </p:cNvSpPr>
          <p:nvPr/>
        </p:nvSpPr>
        <p:spPr bwMode="auto">
          <a:xfrm>
            <a:off x="6248400" y="4679953"/>
            <a:ext cx="695987" cy="425447"/>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cs typeface="Arabic Transparent" pitchFamily="2" charset="-78"/>
              </a:rPr>
              <a:t>Q</a:t>
            </a:r>
            <a:endParaRPr lang="en-US" sz="3600" dirty="0">
              <a:ea typeface="SimSun" pitchFamily="2" charset="-122"/>
              <a:cs typeface="Arabic Transparent" pitchFamily="2" charset="-78"/>
            </a:endParaRPr>
          </a:p>
        </p:txBody>
      </p:sp>
      <p:sp>
        <p:nvSpPr>
          <p:cNvPr id="14354" name="Text Box 18"/>
          <p:cNvSpPr txBox="1">
            <a:spLocks noChangeArrowheads="1"/>
          </p:cNvSpPr>
          <p:nvPr/>
        </p:nvSpPr>
        <p:spPr bwMode="auto">
          <a:xfrm>
            <a:off x="1752600" y="1614488"/>
            <a:ext cx="634603" cy="520700"/>
          </a:xfrm>
          <a:prstGeom prst="rect">
            <a:avLst/>
          </a:prstGeom>
          <a:noFill/>
          <a:ln w="9525">
            <a:noFill/>
            <a:miter lim="800000"/>
            <a:headEnd/>
            <a:tailEnd/>
          </a:ln>
          <a:effectLst/>
        </p:spPr>
        <p:txBody>
          <a:bodyPr/>
          <a:lstStyle/>
          <a:p>
            <a:pPr algn="ctr"/>
            <a:r>
              <a:rPr lang="en-US" sz="2400" dirty="0">
                <a:latin typeface="Times New Roman" pitchFamily="18" charset="0"/>
                <a:ea typeface="SimSun" pitchFamily="2" charset="-122"/>
              </a:rPr>
              <a:t>P*</a:t>
            </a:r>
            <a:endParaRPr lang="en-US" sz="3600" dirty="0"/>
          </a:p>
        </p:txBody>
      </p:sp>
      <p:sp>
        <p:nvSpPr>
          <p:cNvPr id="14355" name="Text Box 19"/>
          <p:cNvSpPr txBox="1">
            <a:spLocks noChangeArrowheads="1"/>
          </p:cNvSpPr>
          <p:nvPr/>
        </p:nvSpPr>
        <p:spPr bwMode="auto">
          <a:xfrm>
            <a:off x="2971800" y="4724400"/>
            <a:ext cx="703395" cy="504825"/>
          </a:xfrm>
          <a:prstGeom prst="rect">
            <a:avLst/>
          </a:prstGeom>
          <a:noFill/>
          <a:ln w="25400">
            <a:noFill/>
            <a:miter lim="800000"/>
            <a:headEnd/>
            <a:tailEnd/>
          </a:ln>
          <a:effectLst/>
        </p:spPr>
        <p:txBody>
          <a:bodyPr/>
          <a:lstStyle/>
          <a:p>
            <a:pPr algn="r" rtl="1"/>
            <a:r>
              <a:rPr lang="en-US" altLang="zh-CN" sz="2400" dirty="0">
                <a:latin typeface="Times New Roman" pitchFamily="18" charset="0"/>
                <a:ea typeface="SimSun" pitchFamily="2" charset="-122"/>
              </a:rPr>
              <a:t>Q*</a:t>
            </a:r>
            <a:endParaRPr lang="en-US" sz="3600" dirty="0"/>
          </a:p>
        </p:txBody>
      </p:sp>
      <p:sp>
        <p:nvSpPr>
          <p:cNvPr id="14356" name="Arc 20"/>
          <p:cNvSpPr>
            <a:spLocks/>
          </p:cNvSpPr>
          <p:nvPr/>
        </p:nvSpPr>
        <p:spPr bwMode="auto">
          <a:xfrm flipV="1">
            <a:off x="2895601" y="1676400"/>
            <a:ext cx="1828799" cy="1143000"/>
          </a:xfrm>
          <a:custGeom>
            <a:avLst/>
            <a:gdLst>
              <a:gd name="G0" fmla="+- 19830 0 0"/>
              <a:gd name="G1" fmla="+- 21600 0 0"/>
              <a:gd name="G2" fmla="+- 21600 0 0"/>
              <a:gd name="T0" fmla="*/ 0 w 40573"/>
              <a:gd name="T1" fmla="*/ 13037 h 21600"/>
              <a:gd name="T2" fmla="*/ 40573 w 40573"/>
              <a:gd name="T3" fmla="*/ 15577 h 21600"/>
              <a:gd name="T4" fmla="*/ 19830 w 40573"/>
              <a:gd name="T5" fmla="*/ 21600 h 21600"/>
            </a:gdLst>
            <a:ahLst/>
            <a:cxnLst>
              <a:cxn ang="0">
                <a:pos x="T0" y="T1"/>
              </a:cxn>
              <a:cxn ang="0">
                <a:pos x="T2" y="T3"/>
              </a:cxn>
              <a:cxn ang="0">
                <a:pos x="T4" y="T5"/>
              </a:cxn>
            </a:cxnLst>
            <a:rect l="0" t="0" r="r" b="b"/>
            <a:pathLst>
              <a:path w="40573" h="21600" fill="none" extrusionOk="0">
                <a:moveTo>
                  <a:pt x="-1" y="13036"/>
                </a:moveTo>
                <a:cubicBezTo>
                  <a:pt x="3416" y="5124"/>
                  <a:pt x="11210" y="-1"/>
                  <a:pt x="19830" y="0"/>
                </a:cubicBezTo>
                <a:cubicBezTo>
                  <a:pt x="29439" y="0"/>
                  <a:pt x="37893" y="6348"/>
                  <a:pt x="40573" y="15576"/>
                </a:cubicBezTo>
              </a:path>
              <a:path w="40573" h="21600" stroke="0" extrusionOk="0">
                <a:moveTo>
                  <a:pt x="-1" y="13036"/>
                </a:moveTo>
                <a:cubicBezTo>
                  <a:pt x="3416" y="5124"/>
                  <a:pt x="11210" y="-1"/>
                  <a:pt x="19830" y="0"/>
                </a:cubicBezTo>
                <a:cubicBezTo>
                  <a:pt x="29439" y="0"/>
                  <a:pt x="37893" y="6348"/>
                  <a:pt x="40573" y="15576"/>
                </a:cubicBezTo>
                <a:lnTo>
                  <a:pt x="19830" y="21600"/>
                </a:lnTo>
                <a:close/>
              </a:path>
            </a:pathLst>
          </a:custGeom>
          <a:noFill/>
          <a:ln w="19050">
            <a:solidFill>
              <a:srgbClr val="0000FF"/>
            </a:solidFill>
            <a:round/>
            <a:headEnd/>
            <a:tailEnd/>
          </a:ln>
          <a:effectLst/>
        </p:spPr>
        <p:txBody>
          <a:bodyPr rot="10800000"/>
          <a:lstStyle/>
          <a:p>
            <a:pPr algn="r" rtl="1"/>
            <a:endParaRPr lang="ar-SA"/>
          </a:p>
        </p:txBody>
      </p:sp>
      <p:sp>
        <p:nvSpPr>
          <p:cNvPr id="14357" name="Text Box 21"/>
          <p:cNvSpPr txBox="1">
            <a:spLocks noChangeArrowheads="1"/>
          </p:cNvSpPr>
          <p:nvPr/>
        </p:nvSpPr>
        <p:spPr bwMode="auto">
          <a:xfrm>
            <a:off x="4792000" y="1973262"/>
            <a:ext cx="694400" cy="388938"/>
          </a:xfrm>
          <a:prstGeom prst="rect">
            <a:avLst/>
          </a:prstGeom>
          <a:noFill/>
          <a:ln w="9525">
            <a:noFill/>
            <a:miter lim="800000"/>
            <a:headEnd/>
            <a:tailEnd/>
          </a:ln>
          <a:effectLst/>
        </p:spPr>
        <p:txBody>
          <a:bodyPr/>
          <a:lstStyle/>
          <a:p>
            <a:pPr algn="ctr" rtl="1"/>
            <a:r>
              <a:rPr lang="en-US" altLang="zh-CN" sz="2400" dirty="0">
                <a:latin typeface="Times New Roman" pitchFamily="18" charset="0"/>
                <a:ea typeface="SimSun" pitchFamily="2" charset="-122"/>
              </a:rPr>
              <a:t>AC</a:t>
            </a:r>
            <a:endParaRPr lang="en-US" sz="3600" dirty="0"/>
          </a:p>
        </p:txBody>
      </p:sp>
      <p:sp>
        <p:nvSpPr>
          <p:cNvPr id="14358" name="Line 22"/>
          <p:cNvSpPr>
            <a:spLocks noChangeShapeType="1"/>
          </p:cNvSpPr>
          <p:nvPr/>
        </p:nvSpPr>
        <p:spPr bwMode="auto">
          <a:xfrm flipH="1">
            <a:off x="2362200" y="2679700"/>
            <a:ext cx="985440" cy="0"/>
          </a:xfrm>
          <a:prstGeom prst="line">
            <a:avLst/>
          </a:prstGeom>
          <a:noFill/>
          <a:ln w="15875">
            <a:solidFill>
              <a:srgbClr val="000000"/>
            </a:solidFill>
            <a:prstDash val="dash"/>
            <a:round/>
            <a:headEnd/>
            <a:tailEnd/>
          </a:ln>
          <a:effectLst/>
        </p:spPr>
        <p:txBody>
          <a:bodyPr/>
          <a:lstStyle/>
          <a:p>
            <a:endParaRPr lang="ar-SA"/>
          </a:p>
        </p:txBody>
      </p:sp>
      <p:sp>
        <p:nvSpPr>
          <p:cNvPr id="14359" name="Text Box 23"/>
          <p:cNvSpPr txBox="1">
            <a:spLocks noChangeArrowheads="1"/>
          </p:cNvSpPr>
          <p:nvPr/>
        </p:nvSpPr>
        <p:spPr bwMode="auto">
          <a:xfrm>
            <a:off x="955013" y="5105400"/>
            <a:ext cx="8036587" cy="990600"/>
          </a:xfrm>
          <a:prstGeom prst="rect">
            <a:avLst/>
          </a:prstGeom>
          <a:noFill/>
          <a:ln w="28575">
            <a:noFill/>
            <a:miter lim="800000"/>
            <a:headEnd/>
            <a:tailEnd/>
          </a:ln>
          <a:effectLst/>
        </p:spPr>
        <p:txBody>
          <a:bodyPr/>
          <a:lstStyle/>
          <a:p>
            <a:pPr algn="ctr"/>
            <a:r>
              <a:rPr lang="ar-SA" altLang="zh-CN" sz="2000" dirty="0" smtClean="0">
                <a:latin typeface="Times New Roman" pitchFamily="18" charset="0"/>
                <a:ea typeface="SimSun" pitchFamily="2" charset="-122"/>
                <a:cs typeface="Times New Roman" pitchFamily="18" charset="0"/>
              </a:rPr>
              <a:t>تحقق </a:t>
            </a:r>
            <a:r>
              <a:rPr lang="ar-SA" altLang="zh-CN" sz="2000" dirty="0">
                <a:latin typeface="Times New Roman" pitchFamily="18" charset="0"/>
                <a:ea typeface="SimSun" pitchFamily="2" charset="-122"/>
                <a:cs typeface="Times New Roman" pitchFamily="18" charset="0"/>
              </a:rPr>
              <a:t>المنشأة المحتكرة </a:t>
            </a:r>
            <a:r>
              <a:rPr lang="ar-SA" altLang="zh-CN" sz="2000" dirty="0" smtClean="0">
                <a:latin typeface="Times New Roman" pitchFamily="18" charset="0"/>
                <a:ea typeface="SimSun" pitchFamily="2" charset="-122"/>
                <a:cs typeface="Times New Roman" pitchFamily="18" charset="0"/>
              </a:rPr>
              <a:t>أقصى </a:t>
            </a:r>
            <a:r>
              <a:rPr lang="ar-SA" altLang="zh-CN" sz="2000" dirty="0">
                <a:latin typeface="Times New Roman" pitchFamily="18" charset="0"/>
                <a:ea typeface="SimSun" pitchFamily="2" charset="-122"/>
                <a:cs typeface="Times New Roman" pitchFamily="18" charset="0"/>
              </a:rPr>
              <a:t>ربح في المدى القصير والبعيد عندما تنتج </a:t>
            </a:r>
            <a:r>
              <a:rPr lang="ar-BH" altLang="zh-CN" sz="2000" baseline="30000" dirty="0" smtClean="0">
                <a:latin typeface="Times New Roman" pitchFamily="18" charset="0"/>
                <a:ea typeface="SimSun" pitchFamily="2" charset="-122"/>
                <a:cs typeface="Times New Roman" pitchFamily="18" charset="0"/>
              </a:rPr>
              <a:t>*</a:t>
            </a:r>
            <a:r>
              <a:rPr lang="en-US" altLang="zh-CN" sz="2000" dirty="0" smtClean="0">
                <a:latin typeface="Times New Roman" pitchFamily="18" charset="0"/>
                <a:ea typeface="SimSun" pitchFamily="2" charset="-122"/>
                <a:cs typeface="Times New Roman" pitchFamily="18" charset="0"/>
              </a:rPr>
              <a:t>Q</a:t>
            </a:r>
            <a:r>
              <a:rPr lang="ar-SA" altLang="zh-CN" sz="2000" dirty="0" smtClean="0">
                <a:latin typeface="Times New Roman" pitchFamily="18" charset="0"/>
                <a:ea typeface="SimSun" pitchFamily="2" charset="-122"/>
                <a:cs typeface="Times New Roman" pitchFamily="18" charset="0"/>
              </a:rPr>
              <a:t>،</a:t>
            </a:r>
            <a:r>
              <a:rPr lang="ar-BH" altLang="zh-CN" sz="2000" dirty="0" smtClean="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حيث يتعادل عندها الإيراد الحدي </a:t>
            </a:r>
            <a:r>
              <a:rPr lang="en-US" altLang="zh-CN" sz="2000" dirty="0" smtClean="0">
                <a:latin typeface="Times New Roman" pitchFamily="18" charset="0"/>
                <a:ea typeface="SimSun" pitchFamily="2" charset="-122"/>
                <a:cs typeface="Times New Roman" pitchFamily="18" charset="0"/>
              </a:rPr>
              <a:t>MR</a:t>
            </a:r>
            <a:r>
              <a:rPr lang="ar-SA" altLang="zh-CN" sz="2000" dirty="0" smtClean="0">
                <a:latin typeface="Times New Roman" pitchFamily="18" charset="0"/>
                <a:ea typeface="SimSun" pitchFamily="2" charset="-122"/>
                <a:cs typeface="Times New Roman" pitchFamily="18" charset="0"/>
              </a:rPr>
              <a:t> مع </a:t>
            </a:r>
            <a:r>
              <a:rPr lang="ar-SA" altLang="zh-CN" sz="2000" dirty="0">
                <a:latin typeface="Times New Roman" pitchFamily="18" charset="0"/>
                <a:ea typeface="SimSun" pitchFamily="2" charset="-122"/>
                <a:cs typeface="Times New Roman" pitchFamily="18" charset="0"/>
              </a:rPr>
              <a:t>التكلفة </a:t>
            </a:r>
            <a:r>
              <a:rPr lang="ar-SA" altLang="zh-CN" sz="2000" dirty="0" smtClean="0">
                <a:latin typeface="Times New Roman" pitchFamily="18" charset="0"/>
                <a:ea typeface="SimSun" pitchFamily="2" charset="-122"/>
                <a:cs typeface="Times New Roman" pitchFamily="18" charset="0"/>
              </a:rPr>
              <a:t>الحدية </a:t>
            </a:r>
            <a:r>
              <a:rPr lang="en-US" altLang="zh-CN" sz="2000" dirty="0" smtClean="0">
                <a:latin typeface="Times New Roman" pitchFamily="18" charset="0"/>
                <a:ea typeface="SimSun" pitchFamily="2" charset="-122"/>
                <a:cs typeface="Times New Roman" pitchFamily="18" charset="0"/>
              </a:rPr>
              <a:t>MC</a:t>
            </a:r>
            <a:r>
              <a:rPr lang="ar-SA" altLang="zh-CN" sz="2000" dirty="0" smtClean="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وتبيع </a:t>
            </a:r>
            <a:r>
              <a:rPr lang="ar-SA" altLang="zh-CN" sz="2000" dirty="0" smtClean="0">
                <a:latin typeface="Times New Roman" pitchFamily="18" charset="0"/>
                <a:ea typeface="SimSun" pitchFamily="2" charset="-122"/>
                <a:cs typeface="Times New Roman" pitchFamily="18" charset="0"/>
              </a:rPr>
              <a:t>المنشأة بسعر </a:t>
            </a:r>
            <a:r>
              <a:rPr lang="ar-BH" altLang="zh-CN" sz="2000" baseline="30000" dirty="0" smtClean="0">
                <a:latin typeface="Times New Roman" pitchFamily="18" charset="0"/>
                <a:cs typeface="Times New Roman" pitchFamily="18" charset="0"/>
              </a:rPr>
              <a:t>*</a:t>
            </a:r>
            <a:r>
              <a:rPr lang="en-US" altLang="zh-CN" sz="2000" dirty="0" smtClean="0">
                <a:latin typeface="Times New Roman" pitchFamily="18" charset="0"/>
                <a:ea typeface="SimSun" pitchFamily="2" charset="-122"/>
              </a:rPr>
              <a:t> P</a:t>
            </a:r>
            <a:r>
              <a:rPr lang="ar-SA" altLang="zh-CN" sz="2000" dirty="0" smtClean="0">
                <a:latin typeface="Times New Roman" pitchFamily="18" charset="0"/>
                <a:cs typeface="Times New Roman" pitchFamily="18" charset="0"/>
              </a:rPr>
              <a:t>ويقاس </a:t>
            </a:r>
            <a:r>
              <a:rPr lang="ar-SA" altLang="zh-CN" sz="2000" dirty="0">
                <a:latin typeface="Times New Roman" pitchFamily="18" charset="0"/>
                <a:cs typeface="Times New Roman" pitchFamily="18" charset="0"/>
              </a:rPr>
              <a:t>ما تحققه من ربح بالمساحة </a:t>
            </a:r>
            <a:r>
              <a:rPr lang="ar-SA" altLang="zh-CN" sz="2000" dirty="0" smtClean="0">
                <a:latin typeface="Times New Roman" pitchFamily="18" charset="0"/>
                <a:cs typeface="Times New Roman" pitchFamily="18" charset="0"/>
              </a:rPr>
              <a:t>المظللة والتي تساوي: </a:t>
            </a:r>
            <a:r>
              <a:rPr lang="en-US" altLang="zh-CN" sz="2000" dirty="0" smtClean="0">
                <a:latin typeface="Times New Roman" pitchFamily="18" charset="0"/>
                <a:ea typeface="SimSun" pitchFamily="2" charset="-122"/>
              </a:rPr>
              <a:t>Q</a:t>
            </a:r>
            <a:r>
              <a:rPr lang="en-US" altLang="zh-CN" sz="2000" baseline="30000" dirty="0">
                <a:latin typeface="Times New Roman" pitchFamily="18" charset="0"/>
                <a:ea typeface="SimSun" pitchFamily="2" charset="-122"/>
              </a:rPr>
              <a:t>*</a:t>
            </a:r>
            <a:r>
              <a:rPr lang="en-US" altLang="zh-CN" sz="2000" dirty="0">
                <a:latin typeface="Times New Roman" pitchFamily="18" charset="0"/>
                <a:ea typeface="SimSun" pitchFamily="2" charset="-122"/>
              </a:rPr>
              <a:t>(P</a:t>
            </a:r>
            <a:r>
              <a:rPr lang="en-US" altLang="zh-CN" sz="2000" baseline="30000" dirty="0">
                <a:latin typeface="Times New Roman" pitchFamily="18" charset="0"/>
                <a:ea typeface="SimSun" pitchFamily="2" charset="-122"/>
              </a:rPr>
              <a:t>*</a:t>
            </a:r>
            <a:r>
              <a:rPr lang="en-US" altLang="zh-CN" sz="2000" dirty="0">
                <a:latin typeface="Times New Roman" pitchFamily="18" charset="0"/>
                <a:ea typeface="SimSun" pitchFamily="2" charset="-122"/>
              </a:rPr>
              <a:t>-</a:t>
            </a:r>
            <a:r>
              <a:rPr lang="en-US" altLang="zh-CN" sz="2000" dirty="0" smtClean="0">
                <a:latin typeface="Times New Roman" pitchFamily="18" charset="0"/>
                <a:ea typeface="SimSun" pitchFamily="2" charset="-122"/>
              </a:rPr>
              <a:t>AC)</a:t>
            </a:r>
            <a:r>
              <a:rPr lang="ar-SA" altLang="zh-CN" sz="2000" dirty="0" smtClean="0">
                <a:latin typeface="Times New Roman" pitchFamily="18" charset="0"/>
                <a:cs typeface="Times New Roman" pitchFamily="18" charset="0"/>
              </a:rPr>
              <a:t>.</a:t>
            </a:r>
            <a:endParaRPr lang="en-US" sz="3200" dirty="0"/>
          </a:p>
        </p:txBody>
      </p:sp>
      <p:sp>
        <p:nvSpPr>
          <p:cNvPr id="25" name="Rectangle 24"/>
          <p:cNvSpPr/>
          <p:nvPr/>
        </p:nvSpPr>
        <p:spPr>
          <a:xfrm>
            <a:off x="5791200" y="1161871"/>
            <a:ext cx="3886200" cy="1200329"/>
          </a:xfrm>
          <a:prstGeom prst="rect">
            <a:avLst/>
          </a:prstGeom>
        </p:spPr>
        <p:txBody>
          <a:bodyPr wrap="square">
            <a:spAutoFit/>
          </a:bodyPr>
          <a:lstStyle/>
          <a:p>
            <a:r>
              <a:rPr lang="ar-BH" dirty="0" smtClean="0"/>
              <a:t>يوضح </a:t>
            </a:r>
            <a:r>
              <a:rPr lang="ar-SA" dirty="0" smtClean="0">
                <a:solidFill>
                  <a:srgbClr val="0000FF"/>
                </a:solidFill>
              </a:rPr>
              <a:t>الرسم البياني على اليسار</a:t>
            </a:r>
            <a:r>
              <a:rPr lang="ar-BH" dirty="0" smtClean="0">
                <a:solidFill>
                  <a:srgbClr val="0000FF"/>
                </a:solidFill>
              </a:rPr>
              <a:t> </a:t>
            </a:r>
            <a:r>
              <a:rPr lang="ar-BH" dirty="0" smtClean="0"/>
              <a:t>منحنى طلب خطي للسوق </a:t>
            </a:r>
            <a:r>
              <a:rPr lang="en-US" dirty="0" smtClean="0">
                <a:latin typeface="Times New Roman" pitchFamily="18" charset="0"/>
                <a:cs typeface="Times New Roman" pitchFamily="18" charset="0"/>
              </a:rPr>
              <a:t>D</a:t>
            </a:r>
            <a:r>
              <a:rPr lang="ar-BH" dirty="0" smtClean="0"/>
              <a:t> ومنحنى الإيراد الحدي </a:t>
            </a:r>
            <a:r>
              <a:rPr lang="en-US" dirty="0" smtClean="0">
                <a:latin typeface="Times New Roman" pitchFamily="18" charset="0"/>
                <a:cs typeface="Times New Roman" pitchFamily="18" charset="0"/>
              </a:rPr>
              <a:t>MR</a:t>
            </a:r>
            <a:r>
              <a:rPr lang="ar-BH" dirty="0" smtClean="0"/>
              <a:t> و</a:t>
            </a:r>
            <a:r>
              <a:rPr lang="ar-SA" dirty="0" smtClean="0"/>
              <a:t>الذي </a:t>
            </a:r>
            <a:r>
              <a:rPr lang="ar-BH" dirty="0" smtClean="0"/>
              <a:t>يقع أسفل منحنى الطلب</a:t>
            </a:r>
            <a:r>
              <a:rPr lang="ar-SA" dirty="0" smtClean="0"/>
              <a:t>.</a:t>
            </a:r>
            <a:r>
              <a:rPr lang="ar-BH" dirty="0" smtClean="0"/>
              <a:t> </a:t>
            </a:r>
            <a:r>
              <a:rPr lang="ar-SA" dirty="0" smtClean="0"/>
              <a:t>وبافتراض أن الطلب خطي، يمثل ميل خط الإيراد الحدي نصف ميل خط الطلب.  </a:t>
            </a:r>
            <a:endParaRPr lang="en-US" dirty="0" smtClean="0"/>
          </a:p>
        </p:txBody>
      </p:sp>
      <p:sp>
        <p:nvSpPr>
          <p:cNvPr id="26" name="Line 22"/>
          <p:cNvSpPr>
            <a:spLocks noChangeShapeType="1"/>
          </p:cNvSpPr>
          <p:nvPr/>
        </p:nvSpPr>
        <p:spPr bwMode="auto">
          <a:xfrm flipH="1">
            <a:off x="3505200" y="2819400"/>
            <a:ext cx="609600" cy="0"/>
          </a:xfrm>
          <a:prstGeom prst="line">
            <a:avLst/>
          </a:prstGeom>
          <a:noFill/>
          <a:ln w="15875">
            <a:solidFill>
              <a:srgbClr val="009900"/>
            </a:solidFill>
            <a:prstDash val="solid"/>
            <a:round/>
            <a:headEnd type="arrow"/>
            <a:tailEnd type="arrow"/>
          </a:ln>
          <a:effectLst/>
        </p:spPr>
        <p:txBody>
          <a:bodyPr/>
          <a:lstStyle/>
          <a:p>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343400"/>
          </a:xfrm>
        </p:spPr>
        <p:txBody>
          <a:bodyPr/>
          <a:lstStyle/>
          <a:p>
            <a:pPr rtl="1" eaLnBrk="1" hangingPunct="1"/>
            <a:r>
              <a:rPr lang="ar-SA" sz="2200" dirty="0" smtClean="0"/>
              <a:t>ويتضح أن </a:t>
            </a:r>
            <a:r>
              <a:rPr lang="ar-BH" sz="2200" dirty="0" smtClean="0"/>
              <a:t>زيادة التكاليف (</a:t>
            </a:r>
            <a:r>
              <a:rPr lang="ar-SA" sz="2200" dirty="0" smtClean="0"/>
              <a:t>أي </a:t>
            </a:r>
            <a:r>
              <a:rPr lang="ar-BH" sz="2200" dirty="0" smtClean="0"/>
              <a:t>انتقال منحنى </a:t>
            </a:r>
            <a:r>
              <a:rPr lang="en-US" sz="2200" dirty="0" smtClean="0">
                <a:latin typeface="Times New Roman" pitchFamily="18" charset="0"/>
                <a:cs typeface="Times New Roman" pitchFamily="18" charset="0"/>
              </a:rPr>
              <a:t>AC</a:t>
            </a:r>
            <a:r>
              <a:rPr lang="ar-BH" sz="2200" dirty="0" smtClean="0"/>
              <a:t> إلى أعلى) أو نقصان الطلب (</a:t>
            </a:r>
            <a:r>
              <a:rPr lang="ar-SA" sz="2200" dirty="0" smtClean="0"/>
              <a:t>أي </a:t>
            </a:r>
            <a:r>
              <a:rPr lang="ar-BH" sz="2200" dirty="0" smtClean="0"/>
              <a:t>انتقال منحنى الطلب إلى جهة </a:t>
            </a:r>
            <a:r>
              <a:rPr lang="ar-SA" sz="2200" dirty="0" smtClean="0"/>
              <a:t>اليسار</a:t>
            </a:r>
            <a:r>
              <a:rPr lang="ar-BH" sz="2200" dirty="0" smtClean="0"/>
              <a:t>) يؤدي إلى تقليص أرباح المحتكر، وربما عرضت المحتكر للخسارة إذا ما صار</a:t>
            </a:r>
            <a:r>
              <a:rPr lang="ar-SA" sz="2200" dirty="0" smtClean="0"/>
              <a:t>ت الأسعار أقل من متوسط التكاليف:</a:t>
            </a:r>
          </a:p>
          <a:p>
            <a:pPr rtl="1" eaLnBrk="1" hangingPunct="1"/>
            <a:r>
              <a:rPr lang="ar-SA" sz="2200" dirty="0" smtClean="0"/>
              <a:t>                                                </a:t>
            </a:r>
            <a:r>
              <a:rPr lang="ar-BH" sz="2200" dirty="0" smtClean="0"/>
              <a:t> </a:t>
            </a:r>
            <a:r>
              <a:rPr lang="en-US" sz="2200" dirty="0" smtClean="0">
                <a:solidFill>
                  <a:srgbClr val="0000FF"/>
                </a:solidFill>
                <a:latin typeface="Times New Roman" pitchFamily="18" charset="0"/>
                <a:cs typeface="Times New Roman" pitchFamily="18" charset="0"/>
              </a:rPr>
              <a:t>AC</a:t>
            </a:r>
            <a:r>
              <a:rPr lang="ar-BH" sz="2200" dirty="0" smtClean="0">
                <a:solidFill>
                  <a:srgbClr val="0000FF"/>
                </a:solidFill>
              </a:rPr>
              <a:t> &gt; </a:t>
            </a:r>
            <a:r>
              <a:rPr lang="en-US" sz="2200" dirty="0" smtClean="0">
                <a:solidFill>
                  <a:srgbClr val="0000FF"/>
                </a:solidFill>
                <a:latin typeface="Times New Roman" pitchFamily="18" charset="0"/>
                <a:cs typeface="Times New Roman" pitchFamily="18" charset="0"/>
              </a:rPr>
              <a:t>P*</a:t>
            </a:r>
            <a:r>
              <a:rPr lang="ar-BH" sz="2200" dirty="0" smtClean="0">
                <a:solidFill>
                  <a:srgbClr val="0000FF"/>
                </a:solidFill>
              </a:rPr>
              <a:t> </a:t>
            </a:r>
            <a:r>
              <a:rPr lang="ar-SA" sz="2200" dirty="0" smtClean="0">
                <a:solidFill>
                  <a:srgbClr val="0000FF"/>
                </a:solidFill>
              </a:rPr>
              <a:t>   </a:t>
            </a:r>
            <a:r>
              <a:rPr lang="ar-BH" sz="2200" dirty="0" smtClean="0">
                <a:solidFill>
                  <a:srgbClr val="0000FF"/>
                </a:solidFill>
              </a:rPr>
              <a:t>عند </a:t>
            </a:r>
            <a:r>
              <a:rPr lang="en-US" sz="2200" dirty="0" smtClean="0">
                <a:solidFill>
                  <a:srgbClr val="0000FF"/>
                </a:solidFill>
                <a:latin typeface="Times New Roman" pitchFamily="18" charset="0"/>
                <a:cs typeface="Times New Roman" pitchFamily="18" charset="0"/>
              </a:rPr>
              <a:t>Q*</a:t>
            </a:r>
            <a:endParaRPr lang="ar-SA" sz="2200" dirty="0" smtClean="0">
              <a:solidFill>
                <a:srgbClr val="0000FF"/>
              </a:solidFill>
            </a:endParaRPr>
          </a:p>
          <a:p>
            <a:pPr rtl="1" eaLnBrk="1" hangingPunct="1"/>
            <a:endParaRPr lang="en-US" sz="2200" dirty="0" smtClean="0"/>
          </a:p>
          <a:p>
            <a:pPr rtl="1" eaLnBrk="1" hangingPunct="1"/>
            <a:r>
              <a:rPr lang="ar-BH" sz="2200" dirty="0" smtClean="0"/>
              <a:t>يوضح </a:t>
            </a:r>
            <a:r>
              <a:rPr lang="ar-SA" sz="2200" dirty="0" smtClean="0">
                <a:solidFill>
                  <a:srgbClr val="0000FF"/>
                </a:solidFill>
              </a:rPr>
              <a:t>الرسم البياني التالي </a:t>
            </a:r>
            <a:r>
              <a:rPr lang="ar-BH" sz="2200" dirty="0" smtClean="0"/>
              <a:t>حالة المحتكر</a:t>
            </a:r>
            <a:r>
              <a:rPr lang="ar-SA" sz="2200" dirty="0" smtClean="0"/>
              <a:t>،</a:t>
            </a:r>
            <a:r>
              <a:rPr lang="ar-BH" sz="2200" dirty="0" smtClean="0"/>
              <a:t> الذي يتحمل بعض الخسارة في المدى القصير</a:t>
            </a:r>
            <a:r>
              <a:rPr lang="ar-SA" sz="2200" dirty="0" smtClean="0"/>
              <a:t>.</a:t>
            </a:r>
            <a:r>
              <a:rPr lang="ar-BH" sz="2200" dirty="0" smtClean="0"/>
              <a:t> أما في المدى البعيد</a:t>
            </a:r>
            <a:r>
              <a:rPr lang="ar-SA" sz="2200" dirty="0" smtClean="0"/>
              <a:t>،</a:t>
            </a:r>
            <a:r>
              <a:rPr lang="ar-BH" sz="2200" dirty="0" smtClean="0"/>
              <a:t> فإن استمرار الخسارة تعني ضرورة خروج المحتكر من السوق.</a:t>
            </a:r>
            <a:endParaRPr lang="en-US" sz="22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4341680" y="4343400"/>
            <a:ext cx="611320" cy="419100"/>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Q*</a:t>
            </a:r>
            <a:endParaRPr lang="en-US" sz="2200" dirty="0"/>
          </a:p>
        </p:txBody>
      </p:sp>
      <p:sp>
        <p:nvSpPr>
          <p:cNvPr id="18436" name="Text Box 4"/>
          <p:cNvSpPr txBox="1">
            <a:spLocks noChangeArrowheads="1"/>
          </p:cNvSpPr>
          <p:nvPr/>
        </p:nvSpPr>
        <p:spPr bwMode="auto">
          <a:xfrm>
            <a:off x="6356215" y="1676400"/>
            <a:ext cx="806585" cy="45720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AC</a:t>
            </a:r>
            <a:endParaRPr lang="en-US" sz="2200" dirty="0"/>
          </a:p>
        </p:txBody>
      </p:sp>
      <p:sp>
        <p:nvSpPr>
          <p:cNvPr id="18437" name="Line 5"/>
          <p:cNvSpPr>
            <a:spLocks noChangeShapeType="1"/>
          </p:cNvSpPr>
          <p:nvPr/>
        </p:nvSpPr>
        <p:spPr bwMode="auto">
          <a:xfrm>
            <a:off x="3324358" y="561979"/>
            <a:ext cx="28442" cy="3857622"/>
          </a:xfrm>
          <a:prstGeom prst="line">
            <a:avLst/>
          </a:prstGeom>
          <a:noFill/>
          <a:ln w="25400">
            <a:solidFill>
              <a:srgbClr val="000000"/>
            </a:solidFill>
            <a:round/>
            <a:headEnd type="triangle"/>
            <a:tailEnd/>
          </a:ln>
        </p:spPr>
        <p:txBody>
          <a:bodyPr/>
          <a:lstStyle/>
          <a:p>
            <a:endParaRPr lang="ar-SA"/>
          </a:p>
        </p:txBody>
      </p:sp>
      <p:sp>
        <p:nvSpPr>
          <p:cNvPr id="18438" name="Line 6"/>
          <p:cNvSpPr>
            <a:spLocks noChangeShapeType="1"/>
          </p:cNvSpPr>
          <p:nvPr/>
        </p:nvSpPr>
        <p:spPr bwMode="auto">
          <a:xfrm>
            <a:off x="3324360" y="1111253"/>
            <a:ext cx="3381240" cy="3232147"/>
          </a:xfrm>
          <a:prstGeom prst="line">
            <a:avLst/>
          </a:prstGeom>
          <a:noFill/>
          <a:ln w="19050">
            <a:solidFill>
              <a:srgbClr val="000000"/>
            </a:solidFill>
            <a:round/>
            <a:headEnd/>
            <a:tailEnd/>
          </a:ln>
        </p:spPr>
        <p:txBody>
          <a:bodyPr/>
          <a:lstStyle/>
          <a:p>
            <a:endParaRPr lang="ar-SA"/>
          </a:p>
        </p:txBody>
      </p:sp>
      <p:sp>
        <p:nvSpPr>
          <p:cNvPr id="18439" name="Line 7"/>
          <p:cNvSpPr>
            <a:spLocks noChangeShapeType="1"/>
          </p:cNvSpPr>
          <p:nvPr/>
        </p:nvSpPr>
        <p:spPr bwMode="auto">
          <a:xfrm>
            <a:off x="3324359" y="1111250"/>
            <a:ext cx="1781041" cy="3155950"/>
          </a:xfrm>
          <a:prstGeom prst="line">
            <a:avLst/>
          </a:prstGeom>
          <a:noFill/>
          <a:ln w="19050">
            <a:solidFill>
              <a:srgbClr val="000000"/>
            </a:solidFill>
            <a:round/>
            <a:headEnd/>
            <a:tailEnd/>
          </a:ln>
        </p:spPr>
        <p:txBody>
          <a:bodyPr/>
          <a:lstStyle/>
          <a:p>
            <a:endParaRPr lang="ar-SA"/>
          </a:p>
        </p:txBody>
      </p:sp>
      <p:sp>
        <p:nvSpPr>
          <p:cNvPr id="18440" name="Arc 8"/>
          <p:cNvSpPr>
            <a:spLocks/>
          </p:cNvSpPr>
          <p:nvPr/>
        </p:nvSpPr>
        <p:spPr bwMode="auto">
          <a:xfrm flipV="1">
            <a:off x="3903929" y="1214438"/>
            <a:ext cx="1695715" cy="22907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FF"/>
            </a:solidFill>
            <a:round/>
            <a:headEnd/>
            <a:tailEnd/>
          </a:ln>
        </p:spPr>
        <p:txBody>
          <a:bodyPr/>
          <a:lstStyle/>
          <a:p>
            <a:endParaRPr lang="ar-SA"/>
          </a:p>
        </p:txBody>
      </p:sp>
      <p:sp>
        <p:nvSpPr>
          <p:cNvPr id="18441" name="Text Box 9"/>
          <p:cNvSpPr txBox="1">
            <a:spLocks noChangeArrowheads="1"/>
          </p:cNvSpPr>
          <p:nvPr/>
        </p:nvSpPr>
        <p:spPr bwMode="auto">
          <a:xfrm>
            <a:off x="5486400" y="914400"/>
            <a:ext cx="753401" cy="434975"/>
          </a:xfrm>
          <a:prstGeom prst="rect">
            <a:avLst/>
          </a:prstGeom>
          <a:noFill/>
          <a:ln w="9525">
            <a:noFill/>
            <a:miter lim="800000"/>
            <a:headEnd/>
            <a:tailEnd/>
          </a:ln>
        </p:spPr>
        <p:txBody>
          <a:bodyPr/>
          <a:lstStyle/>
          <a:p>
            <a:pPr algn="r" rtl="1"/>
            <a:r>
              <a:rPr lang="en-US" altLang="zh-CN" sz="2200" dirty="0">
                <a:latin typeface="Times New Roman" pitchFamily="18" charset="0"/>
                <a:ea typeface="SimSun" pitchFamily="2" charset="-122"/>
              </a:rPr>
              <a:t>MC</a:t>
            </a:r>
            <a:endParaRPr lang="en-US" sz="2200" dirty="0"/>
          </a:p>
        </p:txBody>
      </p:sp>
      <p:sp>
        <p:nvSpPr>
          <p:cNvPr id="18442" name="Text Box 10"/>
          <p:cNvSpPr txBox="1">
            <a:spLocks noChangeArrowheads="1"/>
          </p:cNvSpPr>
          <p:nvPr/>
        </p:nvSpPr>
        <p:spPr bwMode="auto">
          <a:xfrm>
            <a:off x="6400800" y="3733800"/>
            <a:ext cx="663840" cy="457200"/>
          </a:xfrm>
          <a:prstGeom prst="rect">
            <a:avLst/>
          </a:prstGeom>
          <a:noFill/>
          <a:ln w="9525">
            <a:noFill/>
            <a:miter lim="800000"/>
            <a:headEnd/>
            <a:tailEnd/>
          </a:ln>
          <a:effectLst/>
        </p:spPr>
        <p:txBody>
          <a:bodyPr/>
          <a:lstStyle/>
          <a:p>
            <a:pPr rtl="1"/>
            <a:r>
              <a:rPr lang="en-US" sz="2200" dirty="0">
                <a:latin typeface="Times New Roman" pitchFamily="18" charset="0"/>
                <a:ea typeface="SimSun" pitchFamily="2" charset="-122"/>
                <a:cs typeface="Times New Roman" pitchFamily="18" charset="0"/>
              </a:rPr>
              <a:t>D</a:t>
            </a:r>
          </a:p>
        </p:txBody>
      </p:sp>
      <p:sp>
        <p:nvSpPr>
          <p:cNvPr id="18443" name="Text Box 11"/>
          <p:cNvSpPr txBox="1">
            <a:spLocks noChangeArrowheads="1"/>
          </p:cNvSpPr>
          <p:nvPr/>
        </p:nvSpPr>
        <p:spPr bwMode="auto">
          <a:xfrm>
            <a:off x="4887780" y="3657600"/>
            <a:ext cx="827220" cy="458787"/>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MR</a:t>
            </a:r>
            <a:endParaRPr lang="en-US" sz="2200" dirty="0"/>
          </a:p>
        </p:txBody>
      </p:sp>
      <p:sp>
        <p:nvSpPr>
          <p:cNvPr id="18444" name="Line 12"/>
          <p:cNvSpPr>
            <a:spLocks noChangeShapeType="1"/>
          </p:cNvSpPr>
          <p:nvPr/>
        </p:nvSpPr>
        <p:spPr bwMode="auto">
          <a:xfrm>
            <a:off x="4564326" y="1743075"/>
            <a:ext cx="7673" cy="2676525"/>
          </a:xfrm>
          <a:prstGeom prst="line">
            <a:avLst/>
          </a:prstGeom>
          <a:noFill/>
          <a:ln w="19050">
            <a:solidFill>
              <a:srgbClr val="000000"/>
            </a:solidFill>
            <a:prstDash val="dash"/>
            <a:round/>
            <a:headEnd/>
            <a:tailEnd/>
          </a:ln>
          <a:effectLst/>
        </p:spPr>
        <p:txBody>
          <a:bodyPr/>
          <a:lstStyle/>
          <a:p>
            <a:endParaRPr lang="ar-SA"/>
          </a:p>
        </p:txBody>
      </p:sp>
      <p:sp>
        <p:nvSpPr>
          <p:cNvPr id="18445" name="Line 13"/>
          <p:cNvSpPr>
            <a:spLocks noChangeShapeType="1"/>
          </p:cNvSpPr>
          <p:nvPr/>
        </p:nvSpPr>
        <p:spPr bwMode="auto">
          <a:xfrm flipH="1">
            <a:off x="3352800" y="2286000"/>
            <a:ext cx="1160859" cy="0"/>
          </a:xfrm>
          <a:prstGeom prst="line">
            <a:avLst/>
          </a:prstGeom>
          <a:noFill/>
          <a:ln w="19050">
            <a:solidFill>
              <a:srgbClr val="000000"/>
            </a:solidFill>
            <a:prstDash val="dash"/>
            <a:round/>
            <a:headEnd/>
            <a:tailEnd/>
          </a:ln>
          <a:effectLst/>
        </p:spPr>
        <p:txBody>
          <a:bodyPr/>
          <a:lstStyle/>
          <a:p>
            <a:endParaRPr lang="ar-SA"/>
          </a:p>
        </p:txBody>
      </p:sp>
      <p:sp>
        <p:nvSpPr>
          <p:cNvPr id="18446" name="Text Box 14"/>
          <p:cNvSpPr txBox="1">
            <a:spLocks noChangeArrowheads="1"/>
          </p:cNvSpPr>
          <p:nvPr/>
        </p:nvSpPr>
        <p:spPr bwMode="auto">
          <a:xfrm>
            <a:off x="6858000" y="4343400"/>
            <a:ext cx="660401" cy="457199"/>
          </a:xfrm>
          <a:prstGeom prst="rect">
            <a:avLst/>
          </a:prstGeom>
          <a:noFill/>
          <a:ln w="9525">
            <a:noFill/>
            <a:miter lim="800000"/>
            <a:headEnd/>
            <a:tailEnd/>
          </a:ln>
          <a:effectLst/>
        </p:spPr>
        <p:txBody>
          <a:bodyPr/>
          <a:lstStyle/>
          <a:p>
            <a:pPr rtl="1"/>
            <a:r>
              <a:rPr lang="en-US" altLang="zh-CN" sz="2200" dirty="0">
                <a:latin typeface="Times New Roman" pitchFamily="18" charset="0"/>
                <a:ea typeface="SimSun" pitchFamily="2" charset="-122"/>
                <a:cs typeface="Arabic Transparent" pitchFamily="2" charset="-78"/>
              </a:rPr>
              <a:t>Q</a:t>
            </a:r>
            <a:endParaRPr lang="en-US" sz="2200" dirty="0">
              <a:ea typeface="SimSun" pitchFamily="2" charset="-122"/>
              <a:cs typeface="Arabic Transparent" pitchFamily="2" charset="-78"/>
            </a:endParaRPr>
          </a:p>
        </p:txBody>
      </p:sp>
      <p:sp>
        <p:nvSpPr>
          <p:cNvPr id="18447" name="Text Box 15"/>
          <p:cNvSpPr txBox="1">
            <a:spLocks noChangeArrowheads="1"/>
          </p:cNvSpPr>
          <p:nvPr/>
        </p:nvSpPr>
        <p:spPr bwMode="auto">
          <a:xfrm rot="16200000">
            <a:off x="1295665" y="1195521"/>
            <a:ext cx="1904735" cy="428622"/>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P, </a:t>
            </a:r>
            <a:r>
              <a:rPr lang="en-US" altLang="zh-CN" sz="2200" dirty="0" smtClean="0">
                <a:latin typeface="Times New Roman" pitchFamily="18" charset="0"/>
                <a:ea typeface="SimSun" pitchFamily="2" charset="-122"/>
              </a:rPr>
              <a:t>MC, AC</a:t>
            </a:r>
            <a:endParaRPr lang="en-US" sz="2200" dirty="0"/>
          </a:p>
        </p:txBody>
      </p:sp>
      <p:sp>
        <p:nvSpPr>
          <p:cNvPr id="18448" name="Text Box 16"/>
          <p:cNvSpPr txBox="1">
            <a:spLocks noChangeArrowheads="1"/>
          </p:cNvSpPr>
          <p:nvPr/>
        </p:nvSpPr>
        <p:spPr bwMode="auto">
          <a:xfrm>
            <a:off x="2718993" y="1882775"/>
            <a:ext cx="662119" cy="609600"/>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endParaRPr lang="en-US" sz="2200" dirty="0"/>
          </a:p>
        </p:txBody>
      </p:sp>
      <p:sp>
        <p:nvSpPr>
          <p:cNvPr id="18449" name="Text Box 17"/>
          <p:cNvSpPr txBox="1">
            <a:spLocks noChangeArrowheads="1"/>
          </p:cNvSpPr>
          <p:nvPr/>
        </p:nvSpPr>
        <p:spPr bwMode="auto">
          <a:xfrm>
            <a:off x="2486819" y="1506538"/>
            <a:ext cx="827220" cy="455612"/>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AC</a:t>
            </a:r>
            <a:endParaRPr lang="en-US" sz="2200" dirty="0"/>
          </a:p>
        </p:txBody>
      </p:sp>
      <p:sp>
        <p:nvSpPr>
          <p:cNvPr id="18450" name="Text Box 18"/>
          <p:cNvSpPr txBox="1">
            <a:spLocks noChangeArrowheads="1"/>
          </p:cNvSpPr>
          <p:nvPr/>
        </p:nvSpPr>
        <p:spPr bwMode="auto">
          <a:xfrm>
            <a:off x="3962400" y="2895600"/>
            <a:ext cx="495300" cy="458788"/>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E</a:t>
            </a:r>
            <a:endParaRPr lang="en-US" sz="2200" dirty="0"/>
          </a:p>
        </p:txBody>
      </p:sp>
      <p:sp>
        <p:nvSpPr>
          <p:cNvPr id="18451" name="Freeform 19"/>
          <p:cNvSpPr>
            <a:spLocks/>
          </p:cNvSpPr>
          <p:nvPr/>
        </p:nvSpPr>
        <p:spPr bwMode="auto">
          <a:xfrm>
            <a:off x="4267200" y="1143000"/>
            <a:ext cx="2362200" cy="1374777"/>
          </a:xfrm>
          <a:custGeom>
            <a:avLst/>
            <a:gdLst/>
            <a:ahLst/>
            <a:cxnLst>
              <a:cxn ang="0">
                <a:pos x="0" y="0"/>
              </a:cxn>
              <a:cxn ang="0">
                <a:pos x="1080" y="1260"/>
              </a:cxn>
              <a:cxn ang="0">
                <a:pos x="2520" y="540"/>
              </a:cxn>
            </a:cxnLst>
            <a:rect l="0" t="0" r="r" b="b"/>
            <a:pathLst>
              <a:path w="2520" h="1350">
                <a:moveTo>
                  <a:pt x="0" y="0"/>
                </a:moveTo>
                <a:cubicBezTo>
                  <a:pt x="330" y="585"/>
                  <a:pt x="660" y="1170"/>
                  <a:pt x="1080" y="1260"/>
                </a:cubicBezTo>
                <a:cubicBezTo>
                  <a:pt x="1500" y="1350"/>
                  <a:pt x="2280" y="660"/>
                  <a:pt x="2520" y="540"/>
                </a:cubicBezTo>
              </a:path>
            </a:pathLst>
          </a:custGeom>
          <a:noFill/>
          <a:ln w="19050" cap="flat" cmpd="sng">
            <a:solidFill>
              <a:srgbClr val="0000FF"/>
            </a:solidFill>
            <a:prstDash val="solid"/>
            <a:round/>
            <a:headEnd/>
            <a:tailEnd/>
          </a:ln>
          <a:effectLst/>
        </p:spPr>
        <p:txBody>
          <a:bodyPr/>
          <a:lstStyle/>
          <a:p>
            <a:endParaRPr lang="ar-SA"/>
          </a:p>
        </p:txBody>
      </p:sp>
      <p:sp>
        <p:nvSpPr>
          <p:cNvPr id="18452" name="Line 20"/>
          <p:cNvSpPr>
            <a:spLocks noChangeShapeType="1"/>
          </p:cNvSpPr>
          <p:nvPr/>
        </p:nvSpPr>
        <p:spPr bwMode="auto">
          <a:xfrm>
            <a:off x="3324360" y="1743075"/>
            <a:ext cx="1239969" cy="0"/>
          </a:xfrm>
          <a:prstGeom prst="line">
            <a:avLst/>
          </a:prstGeom>
          <a:noFill/>
          <a:ln w="19050">
            <a:solidFill>
              <a:srgbClr val="000000"/>
            </a:solidFill>
            <a:prstDash val="dash"/>
            <a:round/>
            <a:headEnd/>
            <a:tailEnd/>
          </a:ln>
          <a:effectLst/>
        </p:spPr>
        <p:txBody>
          <a:bodyPr/>
          <a:lstStyle/>
          <a:p>
            <a:endParaRPr lang="ar-SA"/>
          </a:p>
        </p:txBody>
      </p:sp>
      <p:sp>
        <p:nvSpPr>
          <p:cNvPr id="18453" name="Text Box 21"/>
          <p:cNvSpPr txBox="1">
            <a:spLocks noChangeArrowheads="1"/>
          </p:cNvSpPr>
          <p:nvPr/>
        </p:nvSpPr>
        <p:spPr bwMode="auto">
          <a:xfrm>
            <a:off x="1143000" y="4800600"/>
            <a:ext cx="7677150" cy="990600"/>
          </a:xfrm>
          <a:prstGeom prst="rect">
            <a:avLst/>
          </a:prstGeom>
          <a:noFill/>
          <a:ln w="28575">
            <a:noFill/>
            <a:miter lim="800000"/>
            <a:headEnd/>
            <a:tailEnd/>
          </a:ln>
          <a:effectLst/>
        </p:spPr>
        <p:txBody>
          <a:bodyPr/>
          <a:lstStyle/>
          <a:p>
            <a:pPr algn="ctr"/>
            <a:r>
              <a:rPr lang="ar-SA" altLang="zh-CN" sz="2000" dirty="0" smtClean="0">
                <a:latin typeface="Times New Roman" pitchFamily="18" charset="0"/>
                <a:ea typeface="SimSun" pitchFamily="2" charset="-122"/>
                <a:cs typeface="Times New Roman" pitchFamily="18" charset="0"/>
              </a:rPr>
              <a:t>تحقق </a:t>
            </a:r>
            <a:r>
              <a:rPr lang="ar-SA" altLang="zh-CN" sz="2000" dirty="0">
                <a:latin typeface="Times New Roman" pitchFamily="18" charset="0"/>
                <a:ea typeface="SimSun" pitchFamily="2" charset="-122"/>
                <a:cs typeface="Times New Roman" pitchFamily="18" charset="0"/>
              </a:rPr>
              <a:t>المنشأة </a:t>
            </a:r>
            <a:r>
              <a:rPr lang="ar-SA" altLang="zh-CN" sz="2000" dirty="0" smtClean="0">
                <a:latin typeface="Times New Roman" pitchFamily="18" charset="0"/>
                <a:ea typeface="SimSun" pitchFamily="2" charset="-122"/>
                <a:cs typeface="Times New Roman" pitchFamily="18" charset="0"/>
              </a:rPr>
              <a:t>المحتكرة أدنى </a:t>
            </a:r>
            <a:r>
              <a:rPr lang="ar-SA" altLang="zh-CN" sz="2000" dirty="0">
                <a:latin typeface="Times New Roman" pitchFamily="18" charset="0"/>
                <a:ea typeface="SimSun" pitchFamily="2" charset="-122"/>
                <a:cs typeface="Times New Roman" pitchFamily="18" charset="0"/>
              </a:rPr>
              <a:t>خسارة في المدى القصير عندما تنتج </a:t>
            </a:r>
            <a:r>
              <a:rPr lang="ar-BH" altLang="zh-CN" sz="2000" baseline="30000" dirty="0" smtClean="0">
                <a:latin typeface="Times New Roman" pitchFamily="18" charset="0"/>
                <a:ea typeface="SimSun" pitchFamily="2" charset="-122"/>
                <a:cs typeface="Times New Roman" pitchFamily="18" charset="0"/>
              </a:rPr>
              <a:t>*</a:t>
            </a:r>
            <a:r>
              <a:rPr lang="en-US" altLang="zh-CN" sz="2000" dirty="0" smtClean="0">
                <a:latin typeface="Times New Roman" pitchFamily="18" charset="0"/>
                <a:ea typeface="SimSun" pitchFamily="2" charset="-122"/>
                <a:cs typeface="Times New Roman" pitchFamily="18" charset="0"/>
              </a:rPr>
              <a:t>Q</a:t>
            </a:r>
            <a:r>
              <a:rPr lang="ar-SA" altLang="zh-CN" sz="2000" dirty="0" smtClean="0">
                <a:latin typeface="Times New Roman" pitchFamily="18" charset="0"/>
                <a:ea typeface="SimSun" pitchFamily="2" charset="-122"/>
                <a:cs typeface="Times New Roman" pitchFamily="18" charset="0"/>
              </a:rPr>
              <a:t>، حيث </a:t>
            </a:r>
            <a:r>
              <a:rPr lang="ar-SA" altLang="zh-CN" sz="2000" dirty="0">
                <a:latin typeface="Times New Roman" pitchFamily="18" charset="0"/>
                <a:ea typeface="SimSun" pitchFamily="2" charset="-122"/>
                <a:cs typeface="Times New Roman" pitchFamily="18" charset="0"/>
              </a:rPr>
              <a:t>يتعادل عندها الإيراد الحدي مع التكلفة الحدية، وتبيع </a:t>
            </a:r>
            <a:r>
              <a:rPr lang="ar-SA" altLang="zh-CN" sz="2000" dirty="0" smtClean="0">
                <a:latin typeface="Times New Roman" pitchFamily="18" charset="0"/>
                <a:ea typeface="SimSun" pitchFamily="2" charset="-122"/>
                <a:cs typeface="Times New Roman" pitchFamily="18" charset="0"/>
              </a:rPr>
              <a:t>المنشأة بسعر </a:t>
            </a:r>
            <a:r>
              <a:rPr lang="ar-BH" altLang="zh-CN" sz="2000" baseline="30000" dirty="0" smtClean="0">
                <a:latin typeface="Times New Roman" pitchFamily="18" charset="0"/>
                <a:cs typeface="Times New Roman" pitchFamily="18" charset="0"/>
              </a:rPr>
              <a:t>*</a:t>
            </a:r>
            <a:r>
              <a:rPr lang="en-US" altLang="zh-CN" sz="2000" dirty="0" smtClean="0">
                <a:latin typeface="Times New Roman" pitchFamily="18" charset="0"/>
                <a:ea typeface="SimSun" pitchFamily="2" charset="-122"/>
              </a:rPr>
              <a:t>P</a:t>
            </a:r>
            <a:r>
              <a:rPr lang="ar-BH" altLang="zh-CN" sz="2000" dirty="0" smtClean="0">
                <a:latin typeface="Times New Roman" pitchFamily="18" charset="0"/>
                <a:cs typeface="Times New Roman" pitchFamily="18" charset="0"/>
              </a:rPr>
              <a:t>. </a:t>
            </a:r>
            <a:r>
              <a:rPr lang="ar-SA" altLang="zh-CN" sz="2000" dirty="0">
                <a:latin typeface="Times New Roman" pitchFamily="18" charset="0"/>
                <a:cs typeface="Times New Roman" pitchFamily="18" charset="0"/>
              </a:rPr>
              <a:t>وتقاس الخسارة  </a:t>
            </a:r>
            <a:r>
              <a:rPr lang="ar-SA" altLang="zh-CN" sz="2000" dirty="0" smtClean="0">
                <a:latin typeface="Times New Roman" pitchFamily="18" charset="0"/>
                <a:cs typeface="Times New Roman" pitchFamily="18" charset="0"/>
              </a:rPr>
              <a:t>بالمساحة المظللة والتي تساوي: </a:t>
            </a:r>
            <a:r>
              <a:rPr lang="en-US" altLang="zh-CN" sz="2000" dirty="0" smtClean="0">
                <a:latin typeface="Times New Roman" pitchFamily="18" charset="0"/>
                <a:ea typeface="SimSun" pitchFamily="2" charset="-122"/>
              </a:rPr>
              <a:t>Q</a:t>
            </a:r>
            <a:r>
              <a:rPr lang="en-US" altLang="zh-CN" sz="2000" baseline="30000" dirty="0" smtClean="0">
                <a:latin typeface="Times New Roman" pitchFamily="18" charset="0"/>
                <a:ea typeface="SimSun" pitchFamily="2" charset="-122"/>
              </a:rPr>
              <a:t>*</a:t>
            </a:r>
            <a:r>
              <a:rPr lang="en-US" altLang="zh-CN" sz="2000" dirty="0" smtClean="0">
                <a:latin typeface="Times New Roman" pitchFamily="18" charset="0"/>
                <a:ea typeface="SimSun" pitchFamily="2" charset="-122"/>
              </a:rPr>
              <a:t>(AC-P</a:t>
            </a:r>
            <a:r>
              <a:rPr lang="en-US" altLang="zh-CN" sz="2000" baseline="30000" dirty="0" smtClean="0">
                <a:latin typeface="Times New Roman" pitchFamily="18" charset="0"/>
                <a:ea typeface="SimSun" pitchFamily="2" charset="-122"/>
              </a:rPr>
              <a:t>*</a:t>
            </a:r>
            <a:r>
              <a:rPr lang="en-US" altLang="zh-CN" sz="2000" dirty="0" smtClean="0">
                <a:latin typeface="Times New Roman" pitchFamily="18" charset="0"/>
                <a:ea typeface="SimSun" pitchFamily="2" charset="-122"/>
              </a:rPr>
              <a:t>)</a:t>
            </a:r>
            <a:r>
              <a:rPr lang="ar-BH" altLang="zh-CN" sz="2000" dirty="0" smtClean="0">
                <a:latin typeface="Times New Roman" pitchFamily="18" charset="0"/>
                <a:ea typeface="SimSun" pitchFamily="2" charset="-122"/>
              </a:rPr>
              <a:t>.</a:t>
            </a:r>
            <a:endParaRPr lang="en-US" sz="2000" dirty="0"/>
          </a:p>
        </p:txBody>
      </p:sp>
      <p:sp>
        <p:nvSpPr>
          <p:cNvPr id="18454" name="Line 22"/>
          <p:cNvSpPr>
            <a:spLocks noChangeShapeType="1"/>
          </p:cNvSpPr>
          <p:nvPr/>
        </p:nvSpPr>
        <p:spPr bwMode="auto">
          <a:xfrm>
            <a:off x="3352801" y="4419600"/>
            <a:ext cx="3886200" cy="0"/>
          </a:xfrm>
          <a:prstGeom prst="line">
            <a:avLst/>
          </a:prstGeom>
          <a:noFill/>
          <a:ln w="25400">
            <a:solidFill>
              <a:srgbClr val="000000"/>
            </a:solidFill>
            <a:round/>
            <a:headEnd/>
            <a:tailEnd type="triangle"/>
          </a:ln>
          <a:effectLst/>
        </p:spPr>
        <p:txBody>
          <a:bodyPr/>
          <a:lstStyle/>
          <a:p>
            <a:endParaRPr lang="ar-SA"/>
          </a:p>
        </p:txBody>
      </p:sp>
      <p:sp>
        <p:nvSpPr>
          <p:cNvPr id="22" name="Rectangle 6"/>
          <p:cNvSpPr>
            <a:spLocks noChangeArrowheads="1"/>
          </p:cNvSpPr>
          <p:nvPr/>
        </p:nvSpPr>
        <p:spPr bwMode="auto">
          <a:xfrm>
            <a:off x="3352800" y="1752600"/>
            <a:ext cx="1143000" cy="457200"/>
          </a:xfrm>
          <a:prstGeom prst="rect">
            <a:avLst/>
          </a:prstGeom>
          <a:solidFill>
            <a:schemeClr val="bg2">
              <a:lumMod val="20000"/>
              <a:lumOff val="80000"/>
            </a:schemeClr>
          </a:solidFill>
          <a:ln w="9525">
            <a:solidFill>
              <a:srgbClr val="FFFFFF"/>
            </a:solidFill>
            <a:miter lim="800000"/>
            <a:headEnd/>
            <a:tailEnd/>
          </a:ln>
          <a:effectLst/>
        </p:spPr>
        <p:txBody>
          <a:bodyPr/>
          <a:lstStyle/>
          <a:p>
            <a:pPr algn="ct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343400"/>
          </a:xfrm>
        </p:spPr>
        <p:txBody>
          <a:bodyPr/>
          <a:lstStyle/>
          <a:p>
            <a:pPr rtl="1" eaLnBrk="1" hangingPunct="1"/>
            <a:r>
              <a:rPr lang="ar-SA" sz="2000" dirty="0" smtClean="0"/>
              <a:t>بإمكان المحتكر أن يحتفظ بربح احتكاري في المدى البعيد، وذلك </a:t>
            </a:r>
            <a:r>
              <a:rPr lang="ar-SA" sz="2000" dirty="0" smtClean="0">
                <a:solidFill>
                  <a:srgbClr val="0000FF"/>
                </a:solidFill>
              </a:rPr>
              <a:t>لعدم تمكن المنافسين من الدخول إلى السوق</a:t>
            </a:r>
            <a:r>
              <a:rPr lang="ar-SA" sz="2000" dirty="0" smtClean="0"/>
              <a:t>، </a:t>
            </a:r>
            <a:r>
              <a:rPr lang="ar-BH" sz="2000" dirty="0" smtClean="0"/>
              <a:t>م</a:t>
            </a:r>
            <a:r>
              <a:rPr lang="ar-SA" sz="2000" dirty="0" smtClean="0"/>
              <a:t>ما يمثل</a:t>
            </a:r>
            <a:r>
              <a:rPr lang="ar-BH" sz="2000" dirty="0" smtClean="0"/>
              <a:t> أهم شروط الاحتكار التام</a:t>
            </a:r>
            <a:r>
              <a:rPr lang="ar-SA" sz="2000" dirty="0" smtClean="0"/>
              <a:t> (</a:t>
            </a:r>
            <a:r>
              <a:rPr lang="ar-BH" sz="2000" dirty="0" smtClean="0"/>
              <a:t>وجود قيود مانعة لدخول المنافسين</a:t>
            </a:r>
            <a:r>
              <a:rPr lang="ar-SA" sz="2000" dirty="0" smtClean="0"/>
              <a:t>)</a:t>
            </a:r>
            <a:r>
              <a:rPr lang="ar-BH" sz="2000" dirty="0" smtClean="0"/>
              <a:t>. </a:t>
            </a:r>
            <a:endParaRPr lang="ar-SA" sz="2000" dirty="0" smtClean="0"/>
          </a:p>
          <a:p>
            <a:pPr rtl="1" eaLnBrk="1" hangingPunct="1"/>
            <a:r>
              <a:rPr lang="ar-BH" sz="2000" dirty="0" smtClean="0"/>
              <a:t>لذا </a:t>
            </a:r>
            <a:r>
              <a:rPr lang="ar-SA" sz="2000" dirty="0" smtClean="0"/>
              <a:t>إذا استطاع</a:t>
            </a:r>
            <a:r>
              <a:rPr lang="ar-BH" sz="2000" dirty="0" smtClean="0"/>
              <a:t> المحتكر </a:t>
            </a:r>
            <a:r>
              <a:rPr lang="ar-SA" sz="2000" dirty="0" smtClean="0"/>
              <a:t>أن</a:t>
            </a:r>
            <a:r>
              <a:rPr lang="ar-BH" sz="2000" dirty="0" smtClean="0"/>
              <a:t> يحقق أرباحاً اقتصادية موجبة في المدى القصير</a:t>
            </a:r>
            <a:r>
              <a:rPr lang="ar-SA" sz="2000" dirty="0" smtClean="0"/>
              <a:t>،</a:t>
            </a:r>
            <a:r>
              <a:rPr lang="ar-BH" sz="2000" dirty="0" smtClean="0"/>
              <a:t> </a:t>
            </a:r>
            <a:r>
              <a:rPr lang="ar-SA" sz="2000" dirty="0" smtClean="0"/>
              <a:t>فيمكنه أيضا </a:t>
            </a:r>
            <a:r>
              <a:rPr lang="ar-BH" sz="2000" dirty="0" smtClean="0"/>
              <a:t>أن يحتفظ بهذه الأرباح حتى في المدى البعيد. ولمزيد من الإيضاح يمكن متابعة المثال في </a:t>
            </a:r>
            <a:r>
              <a:rPr lang="ar-SA" sz="2000" dirty="0" smtClean="0">
                <a:solidFill>
                  <a:srgbClr val="0000FF"/>
                </a:solidFill>
              </a:rPr>
              <a:t>الجدول التالي.</a:t>
            </a:r>
            <a:endParaRPr lang="en-US" sz="2000" dirty="0" smtClean="0">
              <a:solidFill>
                <a:srgbClr val="0000FF"/>
              </a:solidFill>
            </a:endParaRPr>
          </a:p>
          <a:p>
            <a:pPr rtl="1" eaLnBrk="1" hangingPunct="1"/>
            <a:endParaRPr lang="ar-BH" sz="2000" dirty="0" smtClean="0"/>
          </a:p>
        </p:txBody>
      </p:sp>
      <p:sp>
        <p:nvSpPr>
          <p:cNvPr id="7" name="Title 1"/>
          <p:cNvSpPr>
            <a:spLocks noGrp="1"/>
          </p:cNvSpPr>
          <p:nvPr>
            <p:ph type="title"/>
          </p:nvPr>
        </p:nvSpPr>
        <p:spPr>
          <a:xfrm>
            <a:off x="495300" y="533400"/>
            <a:ext cx="8915400" cy="609600"/>
          </a:xfrm>
          <a:noFill/>
          <a:ln>
            <a:noFill/>
          </a:ln>
        </p:spPr>
        <p:txBody>
          <a:bodyPr/>
          <a:lstStyle/>
          <a:p>
            <a:pPr rtl="1" eaLnBrk="1" hangingPunct="1">
              <a:defRPr/>
            </a:pPr>
            <a:r>
              <a:rPr lang="ar-SA" sz="3600" dirty="0" smtClean="0">
                <a:solidFill>
                  <a:srgbClr val="0000FF"/>
                </a:solidFill>
              </a:rPr>
              <a:t>توازن المحتكر في المدى البعيد</a:t>
            </a:r>
          </a:p>
        </p:txBody>
      </p:sp>
      <p:graphicFrame>
        <p:nvGraphicFramePr>
          <p:cNvPr id="6" name="Table 5"/>
          <p:cNvGraphicFramePr>
            <a:graphicFrameLocks noGrp="1"/>
          </p:cNvGraphicFramePr>
          <p:nvPr/>
        </p:nvGraphicFramePr>
        <p:xfrm>
          <a:off x="1676400" y="2819400"/>
          <a:ext cx="6553197" cy="2895601"/>
        </p:xfrm>
        <a:graphic>
          <a:graphicData uri="http://schemas.openxmlformats.org/drawingml/2006/table">
            <a:tbl>
              <a:tblPr/>
              <a:tblGrid>
                <a:gridCol w="936171"/>
                <a:gridCol w="936171"/>
                <a:gridCol w="936171"/>
                <a:gridCol w="936171"/>
                <a:gridCol w="936171"/>
                <a:gridCol w="936171"/>
                <a:gridCol w="936171"/>
              </a:tblGrid>
              <a:tr h="402166">
                <a:tc>
                  <a:txBody>
                    <a:bodyPr/>
                    <a:lstStyle/>
                    <a:p>
                      <a:pPr algn="ctr" rtl="0" fontAlgn="ctr"/>
                      <a:r>
                        <a:rPr lang="en-US" sz="2000" b="0" i="0" u="none" strike="noStrike">
                          <a:solidFill>
                            <a:srgbClr val="000000"/>
                          </a:solidFill>
                          <a:latin typeface="Times New Roman"/>
                        </a:rPr>
                        <a:t>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TR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MR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000" b="0" i="0" u="none" strike="noStrike">
                          <a:solidFill>
                            <a:srgbClr val="000000"/>
                          </a:solidFill>
                          <a:latin typeface="Times New Roman"/>
                        </a:rPr>
                        <a:t>MC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az-Cyrl-AZ" sz="2000" b="0" i="0" u="none" strike="noStrike">
                          <a:solidFill>
                            <a:srgbClr val="000000"/>
                          </a:solidFill>
                          <a:latin typeface="Times New Roman"/>
                        </a:rPr>
                        <a:t>Л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800" b="0" i="0" u="none" strike="noStrike">
                          <a:solidFill>
                            <a:srgbClr val="000000"/>
                          </a:solidFill>
                          <a:latin typeface="Times New Roman"/>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800" b="1" i="0" u="none" strike="noStrike">
                          <a:solidFill>
                            <a:srgbClr val="00B050"/>
                          </a:solidFill>
                          <a:latin typeface="Times New Roman"/>
                        </a:rPr>
                        <a:t>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6205">
                <a:tc>
                  <a:txBody>
                    <a:bodyPr/>
                    <a:lstStyle/>
                    <a:p>
                      <a:pPr algn="ctr" rtl="0" fontAlgn="ctr"/>
                      <a:r>
                        <a:rPr lang="en-US" sz="1800" b="0" i="0" u="none" strike="noStrike">
                          <a:solidFill>
                            <a:srgbClr val="000000"/>
                          </a:solidFill>
                          <a:latin typeface="Times New Roman"/>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a:solidFill>
                            <a:srgbClr val="000000"/>
                          </a:solidFill>
                          <a:latin typeface="Times New Roman"/>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800" b="0" i="0" u="none" strike="noStrike" dirty="0">
                          <a:solidFill>
                            <a:srgbClr val="000000"/>
                          </a:solidFill>
                          <a:latin typeface="Times New Roman"/>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343400"/>
          </a:xfrm>
        </p:spPr>
        <p:txBody>
          <a:bodyPr/>
          <a:lstStyle/>
          <a:p>
            <a:pPr algn="just" rtl="1">
              <a:spcBef>
                <a:spcPct val="50000"/>
              </a:spcBef>
            </a:pPr>
            <a:r>
              <a:rPr lang="ar-BH" sz="2000" dirty="0" smtClean="0"/>
              <a:t>يعمل المحتكر على تقليص الإنتاج ورفع السعر بحيث يحقق أقصى ربح ممكن</a:t>
            </a:r>
            <a:r>
              <a:rPr lang="ar-SA" sz="2000" dirty="0" smtClean="0"/>
              <a:t>.</a:t>
            </a:r>
            <a:r>
              <a:rPr lang="ar-BH" sz="2000" dirty="0" smtClean="0"/>
              <a:t> </a:t>
            </a:r>
            <a:r>
              <a:rPr lang="ar-SA" sz="2000" dirty="0" smtClean="0"/>
              <a:t>ولمعرفة أضرار الاحتكار، نقارن إنتاج وسعر المحتكر بإنتاج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c </a:t>
            </a:r>
            <a:r>
              <a:rPr lang="ar-SA" sz="2000" baseline="-25000" dirty="0" smtClean="0">
                <a:latin typeface="Times New Roman" pitchFamily="18" charset="0"/>
                <a:cs typeface="Times New Roman" pitchFamily="18" charset="0"/>
              </a:rPr>
              <a:t>  </a:t>
            </a:r>
            <a:r>
              <a:rPr lang="ar-SA" sz="2000" dirty="0" smtClean="0"/>
              <a:t>وسعر </a:t>
            </a:r>
            <a:r>
              <a:rPr lang="en-US" sz="2000" dirty="0" smtClean="0">
                <a:latin typeface="Times New Roman" pitchFamily="18" charset="0"/>
                <a:cs typeface="Times New Roman" pitchFamily="18" charset="0"/>
              </a:rPr>
              <a:t>P</a:t>
            </a:r>
            <a:r>
              <a:rPr lang="en-US" sz="2000" baseline="-25000" dirty="0" smtClean="0">
                <a:latin typeface="Times New Roman" pitchFamily="18" charset="0"/>
                <a:cs typeface="Times New Roman" pitchFamily="18" charset="0"/>
              </a:rPr>
              <a:t>c </a:t>
            </a:r>
            <a:r>
              <a:rPr lang="ar-SA" sz="2000" baseline="-25000" dirty="0" smtClean="0">
                <a:latin typeface="Times New Roman" pitchFamily="18" charset="0"/>
                <a:cs typeface="Times New Roman" pitchFamily="18" charset="0"/>
              </a:rPr>
              <a:t>  </a:t>
            </a:r>
            <a:r>
              <a:rPr lang="ar-SA" sz="2000" dirty="0" smtClean="0"/>
              <a:t>في نموذج المنافسة التامة. ونفترض أن حجم الطلب لم يتغير، وأن منحنيات التكلفة الحدية للمنشآت المتنافسة تنطبق مع منحنى التكلفة الحدية للمحتكر. كم نفترض أن العوائد إلى الحجم ثابتة.   </a:t>
            </a:r>
          </a:p>
          <a:p>
            <a:pPr algn="just" rtl="1">
              <a:spcBef>
                <a:spcPct val="50000"/>
              </a:spcBef>
            </a:pPr>
            <a:endParaRPr lang="ar-SA" sz="2000" dirty="0" smtClean="0"/>
          </a:p>
          <a:p>
            <a:pPr algn="just" rtl="1">
              <a:spcBef>
                <a:spcPct val="50000"/>
              </a:spcBef>
            </a:pPr>
            <a:r>
              <a:rPr lang="ar-BH" sz="2000" dirty="0" smtClean="0"/>
              <a:t>ويتضح من </a:t>
            </a:r>
            <a:r>
              <a:rPr lang="ar-SA" sz="2000" dirty="0" smtClean="0">
                <a:solidFill>
                  <a:srgbClr val="0000FF"/>
                </a:solidFill>
              </a:rPr>
              <a:t>الرسم البياني التالي </a:t>
            </a:r>
            <a:r>
              <a:rPr lang="ar-BH" sz="2000" dirty="0" smtClean="0"/>
              <a:t>أن تعظيم الربح يقتضي</a:t>
            </a:r>
            <a:r>
              <a:rPr lang="ar-SA" sz="2000" dirty="0" smtClean="0"/>
              <a:t>:</a:t>
            </a:r>
          </a:p>
          <a:p>
            <a:pPr algn="just" rtl="1">
              <a:spcBef>
                <a:spcPct val="50000"/>
              </a:spcBef>
              <a:buFont typeface="Arial" pitchFamily="34" charset="0"/>
              <a:buChar char="•"/>
            </a:pPr>
            <a:r>
              <a:rPr lang="ar-SA" sz="2000" dirty="0" smtClean="0"/>
              <a:t>أن ينتج المتنافس الكمية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c</a:t>
            </a:r>
            <a:r>
              <a:rPr lang="ar-SA" sz="2000" baseline="-25000" dirty="0" smtClean="0">
                <a:latin typeface="Times New Roman" pitchFamily="18" charset="0"/>
                <a:cs typeface="Times New Roman" pitchFamily="18" charset="0"/>
              </a:rPr>
              <a:t> </a:t>
            </a:r>
            <a:r>
              <a:rPr lang="ar-BH" sz="2000" dirty="0" smtClean="0"/>
              <a:t> </a:t>
            </a:r>
            <a:r>
              <a:rPr lang="ar-SA" sz="2000" dirty="0" smtClean="0"/>
              <a:t>بالسعر السائد في السوق </a:t>
            </a:r>
            <a:r>
              <a:rPr lang="en-US" sz="2000" dirty="0" smtClean="0">
                <a:latin typeface="Times New Roman" pitchFamily="18" charset="0"/>
                <a:cs typeface="Times New Roman" pitchFamily="18" charset="0"/>
              </a:rPr>
              <a:t>P</a:t>
            </a:r>
            <a:r>
              <a:rPr lang="en-US" sz="2000" baseline="-25000" dirty="0" smtClean="0">
                <a:latin typeface="Times New Roman" pitchFamily="18" charset="0"/>
                <a:cs typeface="Times New Roman" pitchFamily="18" charset="0"/>
              </a:rPr>
              <a:t>c</a:t>
            </a:r>
            <a:r>
              <a:rPr lang="ar-SA" sz="2000" baseline="-25000" dirty="0" smtClean="0">
                <a:latin typeface="Times New Roman" pitchFamily="18" charset="0"/>
                <a:cs typeface="Times New Roman" pitchFamily="18" charset="0"/>
              </a:rPr>
              <a:t> </a:t>
            </a:r>
            <a:r>
              <a:rPr lang="ar-SA" sz="2000" dirty="0" smtClean="0"/>
              <a:t>ويكون الربح الاقتصادي للمنشأة مساويا للصفر في المدى البعيد.</a:t>
            </a:r>
          </a:p>
          <a:p>
            <a:pPr algn="just" rtl="1">
              <a:spcBef>
                <a:spcPct val="50000"/>
              </a:spcBef>
              <a:buFont typeface="Arial" pitchFamily="34" charset="0"/>
              <a:buChar char="•"/>
            </a:pPr>
            <a:r>
              <a:rPr lang="ar-SA" sz="2000" dirty="0" smtClean="0"/>
              <a:t>و</a:t>
            </a:r>
            <a:r>
              <a:rPr lang="ar-BH" sz="2000" dirty="0" smtClean="0"/>
              <a:t>أن المحتكر ينتج المستوى</a:t>
            </a:r>
            <a:r>
              <a:rPr lang="ar-SA" sz="2000" dirty="0" smtClean="0"/>
              <a:t> </a:t>
            </a:r>
            <a:r>
              <a:rPr lang="en-US" sz="2000" dirty="0" smtClean="0">
                <a:latin typeface="Times New Roman" pitchFamily="18" charset="0"/>
                <a:cs typeface="Times New Roman" pitchFamily="18" charset="0"/>
              </a:rPr>
              <a:t>Q</a:t>
            </a:r>
            <a:r>
              <a:rPr lang="en-US" sz="1800" baseline="-25000" dirty="0" smtClean="0">
                <a:latin typeface="Times New Roman" pitchFamily="18" charset="0"/>
                <a:cs typeface="Times New Roman" pitchFamily="18" charset="0"/>
              </a:rPr>
              <a:t>m</a:t>
            </a:r>
            <a:r>
              <a:rPr lang="ar-SA" sz="2000" dirty="0" smtClean="0"/>
              <a:t> مع </a:t>
            </a:r>
            <a:r>
              <a:rPr lang="en-US" sz="2000" dirty="0" smtClean="0"/>
              <a:t>&gt;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c </a:t>
            </a:r>
            <a:r>
              <a:rPr lang="ar-BH" sz="2000" dirty="0" smtClean="0"/>
              <a:t> </a:t>
            </a:r>
            <a:r>
              <a:rPr lang="en-US" sz="2000" dirty="0" smtClean="0">
                <a:latin typeface="Times New Roman" pitchFamily="18" charset="0"/>
                <a:cs typeface="Times New Roman" pitchFamily="18" charset="0"/>
              </a:rPr>
              <a:t>Q</a:t>
            </a:r>
            <a:r>
              <a:rPr lang="en-US" sz="1800" baseline="-25000" dirty="0" smtClean="0">
                <a:latin typeface="Times New Roman" pitchFamily="18" charset="0"/>
                <a:cs typeface="Times New Roman" pitchFamily="18" charset="0"/>
              </a:rPr>
              <a:t>m</a:t>
            </a:r>
            <a:r>
              <a:rPr lang="ar-BH" sz="2000" dirty="0" smtClean="0"/>
              <a:t> الذي يقابل تقاطع منحنى </a:t>
            </a:r>
            <a:r>
              <a:rPr lang="en-US" sz="2000" dirty="0" smtClean="0">
                <a:latin typeface="Times New Roman" pitchFamily="18" charset="0"/>
                <a:cs typeface="Times New Roman" pitchFamily="18" charset="0"/>
              </a:rPr>
              <a:t>MC</a:t>
            </a:r>
            <a:r>
              <a:rPr lang="ar-BH" sz="2000" dirty="0" smtClean="0"/>
              <a:t> مع منحنى </a:t>
            </a:r>
            <a:r>
              <a:rPr lang="en-US" sz="2000" dirty="0" smtClean="0">
                <a:latin typeface="Times New Roman" pitchFamily="18" charset="0"/>
                <a:cs typeface="Times New Roman" pitchFamily="18" charset="0"/>
              </a:rPr>
              <a:t>MR</a:t>
            </a:r>
            <a:r>
              <a:rPr lang="ar-BH" sz="2000" dirty="0" smtClean="0"/>
              <a:t> حيث تتساوي </a:t>
            </a:r>
            <a:r>
              <a:rPr lang="ar-SA" sz="2000" dirty="0" smtClean="0"/>
              <a:t>التكلفة </a:t>
            </a:r>
            <a:r>
              <a:rPr lang="ar-BH" sz="2000" dirty="0" smtClean="0"/>
              <a:t>الحدية </a:t>
            </a:r>
            <a:r>
              <a:rPr lang="ar-SA" sz="2000" dirty="0" smtClean="0"/>
              <a:t>مع </a:t>
            </a:r>
            <a:r>
              <a:rPr lang="ar-BH" sz="2000" dirty="0" smtClean="0"/>
              <a:t>الإيراد الحدي، ويبيع </a:t>
            </a:r>
            <a:r>
              <a:rPr lang="ar-SA" sz="2000" dirty="0" smtClean="0"/>
              <a:t>المنتج </a:t>
            </a:r>
            <a:r>
              <a:rPr lang="ar-BH" sz="2000" dirty="0" smtClean="0"/>
              <a:t>بالسعر</a:t>
            </a:r>
            <a:r>
              <a:rPr lang="ar-SA" sz="2000" dirty="0" smtClean="0"/>
              <a:t> </a:t>
            </a:r>
            <a:r>
              <a:rPr lang="en-US" sz="2000" dirty="0" smtClean="0">
                <a:latin typeface="Times New Roman" pitchFamily="18" charset="0"/>
                <a:cs typeface="Times New Roman" pitchFamily="18" charset="0"/>
              </a:rPr>
              <a:t>P</a:t>
            </a:r>
            <a:r>
              <a:rPr lang="en-US" sz="2000" baseline="-25000" dirty="0" smtClean="0">
                <a:latin typeface="Times New Roman" pitchFamily="18" charset="0"/>
                <a:cs typeface="Times New Roman" pitchFamily="18" charset="0"/>
              </a:rPr>
              <a:t>m</a:t>
            </a:r>
            <a:r>
              <a:rPr lang="ar-SA" sz="2000" dirty="0" smtClean="0"/>
              <a:t> مع </a:t>
            </a:r>
            <a:r>
              <a:rPr lang="en-US" sz="2000" dirty="0" smtClean="0"/>
              <a:t>&gt; </a:t>
            </a:r>
            <a:r>
              <a:rPr lang="en-US" sz="2000" dirty="0" smtClean="0">
                <a:latin typeface="Times New Roman" pitchFamily="18" charset="0"/>
                <a:cs typeface="Times New Roman" pitchFamily="18" charset="0"/>
              </a:rPr>
              <a:t>P</a:t>
            </a:r>
            <a:r>
              <a:rPr lang="en-US" sz="2000" baseline="-25000" dirty="0" smtClean="0">
                <a:latin typeface="Times New Roman" pitchFamily="18" charset="0"/>
                <a:cs typeface="Times New Roman" pitchFamily="18" charset="0"/>
              </a:rPr>
              <a:t>c</a:t>
            </a:r>
            <a:r>
              <a:rPr lang="en-US" sz="2000" dirty="0" smtClean="0"/>
              <a:t> </a:t>
            </a:r>
            <a:r>
              <a:rPr lang="ar-BH" sz="2000" dirty="0" smtClean="0"/>
              <a:t> </a:t>
            </a:r>
            <a:r>
              <a:rPr lang="en-US" sz="2000" dirty="0" smtClean="0">
                <a:latin typeface="Times New Roman" pitchFamily="18" charset="0"/>
                <a:cs typeface="Times New Roman" pitchFamily="18" charset="0"/>
              </a:rPr>
              <a:t>P</a:t>
            </a:r>
            <a:r>
              <a:rPr lang="en-US" sz="2000" baseline="-25000" dirty="0" smtClean="0">
                <a:latin typeface="Times New Roman" pitchFamily="18" charset="0"/>
                <a:cs typeface="Times New Roman" pitchFamily="18" charset="0"/>
              </a:rPr>
              <a:t>m</a:t>
            </a:r>
            <a:r>
              <a:rPr lang="ar-BH" sz="2000" dirty="0" smtClean="0"/>
              <a:t> للوحدة</a:t>
            </a:r>
            <a:r>
              <a:rPr lang="ar-SA" sz="2000" dirty="0" smtClean="0"/>
              <a:t>، بحيث يحقق ربحا اقتصاديا موجبا على حساب المستهلكين، مما يخل بعدالة التوزيع ويقتضي تدخل الحكومة عبر الضرائب على الأرباح</a:t>
            </a:r>
            <a:r>
              <a:rPr lang="ar-BH" sz="2000" dirty="0" smtClean="0"/>
              <a:t>.</a:t>
            </a:r>
            <a:r>
              <a:rPr lang="ar-SA" sz="2000" dirty="0" smtClean="0"/>
              <a:t> </a:t>
            </a:r>
            <a:endParaRPr lang="en-US" sz="2000" dirty="0" smtClean="0"/>
          </a:p>
          <a:p>
            <a:pPr rtl="1" eaLnBrk="1" hangingPunct="1"/>
            <a:endParaRPr lang="ar-BH" sz="2000" dirty="0" smtClean="0"/>
          </a:p>
        </p:txBody>
      </p:sp>
      <p:sp>
        <p:nvSpPr>
          <p:cNvPr id="7" name="Title 1"/>
          <p:cNvSpPr>
            <a:spLocks noGrp="1"/>
          </p:cNvSpPr>
          <p:nvPr>
            <p:ph type="title"/>
          </p:nvPr>
        </p:nvSpPr>
        <p:spPr>
          <a:xfrm>
            <a:off x="495300" y="533400"/>
            <a:ext cx="8915400" cy="609600"/>
          </a:xfrm>
          <a:noFill/>
          <a:ln>
            <a:noFill/>
          </a:ln>
        </p:spPr>
        <p:txBody>
          <a:bodyPr/>
          <a:lstStyle/>
          <a:p>
            <a:pPr rtl="1" eaLnBrk="1" hangingPunct="1">
              <a:defRPr/>
            </a:pPr>
            <a:r>
              <a:rPr lang="ar-SA" sz="3600" dirty="0" smtClean="0">
                <a:solidFill>
                  <a:srgbClr val="0000FF"/>
                </a:solidFill>
              </a:rPr>
              <a:t>الأضرار الإقتصادية للإحتكار</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4876800" y="2676525"/>
            <a:ext cx="617010" cy="371475"/>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C</a:t>
            </a:r>
            <a:endParaRPr lang="en-US" sz="2200" dirty="0"/>
          </a:p>
        </p:txBody>
      </p:sp>
      <p:sp>
        <p:nvSpPr>
          <p:cNvPr id="22532" name="Text Box 4"/>
          <p:cNvSpPr txBox="1">
            <a:spLocks noChangeArrowheads="1"/>
          </p:cNvSpPr>
          <p:nvPr/>
        </p:nvSpPr>
        <p:spPr bwMode="auto">
          <a:xfrm>
            <a:off x="3762903" y="3581400"/>
            <a:ext cx="428097" cy="398462"/>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B</a:t>
            </a:r>
            <a:endParaRPr lang="en-US" sz="2200" dirty="0"/>
          </a:p>
        </p:txBody>
      </p:sp>
      <p:sp>
        <p:nvSpPr>
          <p:cNvPr id="22533" name="Text Box 5"/>
          <p:cNvSpPr txBox="1">
            <a:spLocks noChangeArrowheads="1"/>
          </p:cNvSpPr>
          <p:nvPr/>
        </p:nvSpPr>
        <p:spPr bwMode="auto">
          <a:xfrm>
            <a:off x="4114800" y="1752600"/>
            <a:ext cx="486306" cy="36195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A</a:t>
            </a:r>
            <a:endParaRPr lang="en-US" sz="2200" dirty="0"/>
          </a:p>
        </p:txBody>
      </p:sp>
      <p:sp>
        <p:nvSpPr>
          <p:cNvPr id="22534" name="Freeform 6"/>
          <p:cNvSpPr>
            <a:spLocks/>
          </p:cNvSpPr>
          <p:nvPr/>
        </p:nvSpPr>
        <p:spPr bwMode="auto">
          <a:xfrm>
            <a:off x="4259926" y="2338391"/>
            <a:ext cx="926967" cy="1603375"/>
          </a:xfrm>
          <a:custGeom>
            <a:avLst/>
            <a:gdLst/>
            <a:ahLst/>
            <a:cxnLst>
              <a:cxn ang="0">
                <a:pos x="37" y="18"/>
              </a:cxn>
              <a:cxn ang="0">
                <a:pos x="37" y="1608"/>
              </a:cxn>
              <a:cxn ang="0">
                <a:pos x="97" y="1593"/>
              </a:cxn>
              <a:cxn ang="0">
                <a:pos x="142" y="1563"/>
              </a:cxn>
              <a:cxn ang="0">
                <a:pos x="157" y="1518"/>
              </a:cxn>
              <a:cxn ang="0">
                <a:pos x="202" y="1503"/>
              </a:cxn>
              <a:cxn ang="0">
                <a:pos x="292" y="1443"/>
              </a:cxn>
              <a:cxn ang="0">
                <a:pos x="307" y="1398"/>
              </a:cxn>
              <a:cxn ang="0">
                <a:pos x="352" y="1383"/>
              </a:cxn>
              <a:cxn ang="0">
                <a:pos x="442" y="1323"/>
              </a:cxn>
              <a:cxn ang="0">
                <a:pos x="487" y="1293"/>
              </a:cxn>
              <a:cxn ang="0">
                <a:pos x="532" y="1263"/>
              </a:cxn>
              <a:cxn ang="0">
                <a:pos x="562" y="1218"/>
              </a:cxn>
              <a:cxn ang="0">
                <a:pos x="607" y="1203"/>
              </a:cxn>
              <a:cxn ang="0">
                <a:pos x="622" y="1158"/>
              </a:cxn>
              <a:cxn ang="0">
                <a:pos x="742" y="1038"/>
              </a:cxn>
              <a:cxn ang="0">
                <a:pos x="757" y="993"/>
              </a:cxn>
              <a:cxn ang="0">
                <a:pos x="817" y="903"/>
              </a:cxn>
              <a:cxn ang="0">
                <a:pos x="832" y="738"/>
              </a:cxn>
              <a:cxn ang="0">
                <a:pos x="787" y="723"/>
              </a:cxn>
              <a:cxn ang="0">
                <a:pos x="712" y="663"/>
              </a:cxn>
              <a:cxn ang="0">
                <a:pos x="622" y="573"/>
              </a:cxn>
              <a:cxn ang="0">
                <a:pos x="577" y="543"/>
              </a:cxn>
              <a:cxn ang="0">
                <a:pos x="472" y="438"/>
              </a:cxn>
              <a:cxn ang="0">
                <a:pos x="412" y="363"/>
              </a:cxn>
              <a:cxn ang="0">
                <a:pos x="337" y="303"/>
              </a:cxn>
              <a:cxn ang="0">
                <a:pos x="262" y="243"/>
              </a:cxn>
              <a:cxn ang="0">
                <a:pos x="232" y="198"/>
              </a:cxn>
              <a:cxn ang="0">
                <a:pos x="142" y="123"/>
              </a:cxn>
              <a:cxn ang="0">
                <a:pos x="22" y="3"/>
              </a:cxn>
              <a:cxn ang="0">
                <a:pos x="37" y="18"/>
              </a:cxn>
            </a:cxnLst>
            <a:rect l="0" t="0" r="r" b="b"/>
            <a:pathLst>
              <a:path w="868" h="1629">
                <a:moveTo>
                  <a:pt x="37" y="18"/>
                </a:moveTo>
                <a:cubicBezTo>
                  <a:pt x="22" y="541"/>
                  <a:pt x="0" y="1092"/>
                  <a:pt x="37" y="1608"/>
                </a:cubicBezTo>
                <a:cubicBezTo>
                  <a:pt x="38" y="1629"/>
                  <a:pt x="77" y="1598"/>
                  <a:pt x="97" y="1593"/>
                </a:cubicBezTo>
                <a:cubicBezTo>
                  <a:pt x="112" y="1583"/>
                  <a:pt x="131" y="1577"/>
                  <a:pt x="142" y="1563"/>
                </a:cubicBezTo>
                <a:cubicBezTo>
                  <a:pt x="152" y="1551"/>
                  <a:pt x="146" y="1529"/>
                  <a:pt x="157" y="1518"/>
                </a:cubicBezTo>
                <a:cubicBezTo>
                  <a:pt x="168" y="1507"/>
                  <a:pt x="188" y="1511"/>
                  <a:pt x="202" y="1503"/>
                </a:cubicBezTo>
                <a:cubicBezTo>
                  <a:pt x="234" y="1485"/>
                  <a:pt x="292" y="1443"/>
                  <a:pt x="292" y="1443"/>
                </a:cubicBezTo>
                <a:cubicBezTo>
                  <a:pt x="297" y="1428"/>
                  <a:pt x="296" y="1409"/>
                  <a:pt x="307" y="1398"/>
                </a:cubicBezTo>
                <a:cubicBezTo>
                  <a:pt x="318" y="1387"/>
                  <a:pt x="338" y="1391"/>
                  <a:pt x="352" y="1383"/>
                </a:cubicBezTo>
                <a:cubicBezTo>
                  <a:pt x="384" y="1365"/>
                  <a:pt x="412" y="1343"/>
                  <a:pt x="442" y="1323"/>
                </a:cubicBezTo>
                <a:cubicBezTo>
                  <a:pt x="457" y="1313"/>
                  <a:pt x="472" y="1303"/>
                  <a:pt x="487" y="1293"/>
                </a:cubicBezTo>
                <a:cubicBezTo>
                  <a:pt x="502" y="1283"/>
                  <a:pt x="532" y="1263"/>
                  <a:pt x="532" y="1263"/>
                </a:cubicBezTo>
                <a:cubicBezTo>
                  <a:pt x="542" y="1248"/>
                  <a:pt x="548" y="1229"/>
                  <a:pt x="562" y="1218"/>
                </a:cubicBezTo>
                <a:cubicBezTo>
                  <a:pt x="574" y="1208"/>
                  <a:pt x="596" y="1214"/>
                  <a:pt x="607" y="1203"/>
                </a:cubicBezTo>
                <a:cubicBezTo>
                  <a:pt x="618" y="1192"/>
                  <a:pt x="613" y="1171"/>
                  <a:pt x="622" y="1158"/>
                </a:cubicBezTo>
                <a:cubicBezTo>
                  <a:pt x="649" y="1118"/>
                  <a:pt x="702" y="1065"/>
                  <a:pt x="742" y="1038"/>
                </a:cubicBezTo>
                <a:cubicBezTo>
                  <a:pt x="747" y="1023"/>
                  <a:pt x="749" y="1007"/>
                  <a:pt x="757" y="993"/>
                </a:cubicBezTo>
                <a:cubicBezTo>
                  <a:pt x="775" y="961"/>
                  <a:pt x="817" y="903"/>
                  <a:pt x="817" y="903"/>
                </a:cubicBezTo>
                <a:cubicBezTo>
                  <a:pt x="828" y="857"/>
                  <a:pt x="868" y="783"/>
                  <a:pt x="832" y="738"/>
                </a:cubicBezTo>
                <a:cubicBezTo>
                  <a:pt x="822" y="726"/>
                  <a:pt x="802" y="728"/>
                  <a:pt x="787" y="723"/>
                </a:cubicBezTo>
                <a:cubicBezTo>
                  <a:pt x="705" y="599"/>
                  <a:pt x="812" y="741"/>
                  <a:pt x="712" y="663"/>
                </a:cubicBezTo>
                <a:cubicBezTo>
                  <a:pt x="679" y="637"/>
                  <a:pt x="657" y="597"/>
                  <a:pt x="622" y="573"/>
                </a:cubicBezTo>
                <a:cubicBezTo>
                  <a:pt x="607" y="563"/>
                  <a:pt x="592" y="553"/>
                  <a:pt x="577" y="543"/>
                </a:cubicBezTo>
                <a:cubicBezTo>
                  <a:pt x="508" y="440"/>
                  <a:pt x="551" y="464"/>
                  <a:pt x="472" y="438"/>
                </a:cubicBezTo>
                <a:cubicBezTo>
                  <a:pt x="443" y="350"/>
                  <a:pt x="480" y="431"/>
                  <a:pt x="412" y="363"/>
                </a:cubicBezTo>
                <a:cubicBezTo>
                  <a:pt x="344" y="295"/>
                  <a:pt x="425" y="332"/>
                  <a:pt x="337" y="303"/>
                </a:cubicBezTo>
                <a:cubicBezTo>
                  <a:pt x="251" y="174"/>
                  <a:pt x="366" y="326"/>
                  <a:pt x="262" y="243"/>
                </a:cubicBezTo>
                <a:cubicBezTo>
                  <a:pt x="248" y="232"/>
                  <a:pt x="244" y="212"/>
                  <a:pt x="232" y="198"/>
                </a:cubicBezTo>
                <a:cubicBezTo>
                  <a:pt x="196" y="155"/>
                  <a:pt x="186" y="152"/>
                  <a:pt x="142" y="123"/>
                </a:cubicBezTo>
                <a:cubicBezTo>
                  <a:pt x="110" y="75"/>
                  <a:pt x="76" y="30"/>
                  <a:pt x="22" y="3"/>
                </a:cubicBezTo>
                <a:cubicBezTo>
                  <a:pt x="16" y="0"/>
                  <a:pt x="32" y="13"/>
                  <a:pt x="37" y="18"/>
                </a:cubicBezTo>
                <a:close/>
              </a:path>
            </a:pathLst>
          </a:custGeom>
          <a:solidFill>
            <a:srgbClr val="C0C0C0"/>
          </a:solidFill>
          <a:ln w="9525" cap="flat" cmpd="sng">
            <a:solidFill>
              <a:srgbClr val="C0C0C0"/>
            </a:solidFill>
            <a:prstDash val="solid"/>
            <a:round/>
            <a:headEnd/>
            <a:tailEnd/>
          </a:ln>
          <a:effectLst/>
        </p:spPr>
        <p:txBody>
          <a:bodyPr/>
          <a:lstStyle/>
          <a:p>
            <a:endParaRPr lang="ar-SA"/>
          </a:p>
        </p:txBody>
      </p:sp>
      <p:sp>
        <p:nvSpPr>
          <p:cNvPr id="22535" name="Line 7"/>
          <p:cNvSpPr>
            <a:spLocks noChangeShapeType="1"/>
          </p:cNvSpPr>
          <p:nvPr/>
        </p:nvSpPr>
        <p:spPr bwMode="auto">
          <a:xfrm flipH="1">
            <a:off x="3124200" y="749300"/>
            <a:ext cx="36777" cy="3898900"/>
          </a:xfrm>
          <a:prstGeom prst="line">
            <a:avLst/>
          </a:prstGeom>
          <a:noFill/>
          <a:ln w="25400">
            <a:solidFill>
              <a:srgbClr val="000000"/>
            </a:solidFill>
            <a:round/>
            <a:headEnd type="triangle"/>
            <a:tailEnd/>
          </a:ln>
        </p:spPr>
        <p:txBody>
          <a:bodyPr/>
          <a:lstStyle/>
          <a:p>
            <a:endParaRPr lang="ar-SA"/>
          </a:p>
        </p:txBody>
      </p:sp>
      <p:sp>
        <p:nvSpPr>
          <p:cNvPr id="22536" name="Line 8"/>
          <p:cNvSpPr>
            <a:spLocks noChangeShapeType="1"/>
          </p:cNvSpPr>
          <p:nvPr/>
        </p:nvSpPr>
        <p:spPr bwMode="auto">
          <a:xfrm>
            <a:off x="3171297" y="1143000"/>
            <a:ext cx="1324503" cy="3429000"/>
          </a:xfrm>
          <a:prstGeom prst="line">
            <a:avLst/>
          </a:prstGeom>
          <a:noFill/>
          <a:ln w="25400">
            <a:solidFill>
              <a:srgbClr val="000000"/>
            </a:solidFill>
            <a:round/>
            <a:headEnd/>
            <a:tailEnd/>
          </a:ln>
        </p:spPr>
        <p:txBody>
          <a:bodyPr/>
          <a:lstStyle/>
          <a:p>
            <a:endParaRPr lang="ar-SA"/>
          </a:p>
        </p:txBody>
      </p:sp>
      <p:sp>
        <p:nvSpPr>
          <p:cNvPr id="22537" name="Arc 9"/>
          <p:cNvSpPr>
            <a:spLocks/>
          </p:cNvSpPr>
          <p:nvPr/>
        </p:nvSpPr>
        <p:spPr bwMode="auto">
          <a:xfrm flipV="1">
            <a:off x="3706151" y="1808166"/>
            <a:ext cx="1896930" cy="2230437"/>
          </a:xfrm>
          <a:custGeom>
            <a:avLst/>
            <a:gdLst>
              <a:gd name="G0" fmla="+- 0 0 0"/>
              <a:gd name="G1" fmla="+- 21600 0 0"/>
              <a:gd name="G2" fmla="+- 21600 0 0"/>
              <a:gd name="T0" fmla="*/ 0 w 21358"/>
              <a:gd name="T1" fmla="*/ 0 h 21600"/>
              <a:gd name="T2" fmla="*/ 21358 w 21358"/>
              <a:gd name="T3" fmla="*/ 18378 h 21600"/>
              <a:gd name="T4" fmla="*/ 0 w 21358"/>
              <a:gd name="T5" fmla="*/ 21600 h 21600"/>
            </a:gdLst>
            <a:ahLst/>
            <a:cxnLst>
              <a:cxn ang="0">
                <a:pos x="T0" y="T1"/>
              </a:cxn>
              <a:cxn ang="0">
                <a:pos x="T2" y="T3"/>
              </a:cxn>
              <a:cxn ang="0">
                <a:pos x="T4" y="T5"/>
              </a:cxn>
            </a:cxnLst>
            <a:rect l="0" t="0" r="r" b="b"/>
            <a:pathLst>
              <a:path w="21358" h="21600" fill="none" extrusionOk="0">
                <a:moveTo>
                  <a:pt x="-1" y="0"/>
                </a:moveTo>
                <a:cubicBezTo>
                  <a:pt x="10685" y="0"/>
                  <a:pt x="19764" y="7812"/>
                  <a:pt x="21358" y="18377"/>
                </a:cubicBezTo>
              </a:path>
              <a:path w="21358" h="21600" stroke="0" extrusionOk="0">
                <a:moveTo>
                  <a:pt x="-1" y="0"/>
                </a:moveTo>
                <a:cubicBezTo>
                  <a:pt x="10685" y="0"/>
                  <a:pt x="19764" y="7812"/>
                  <a:pt x="21358" y="18377"/>
                </a:cubicBezTo>
                <a:lnTo>
                  <a:pt x="0" y="21600"/>
                </a:lnTo>
                <a:close/>
              </a:path>
            </a:pathLst>
          </a:custGeom>
          <a:noFill/>
          <a:ln w="19050">
            <a:solidFill>
              <a:srgbClr val="0000FF"/>
            </a:solidFill>
            <a:round/>
            <a:headEnd/>
            <a:tailEnd/>
          </a:ln>
        </p:spPr>
        <p:txBody>
          <a:bodyPr/>
          <a:lstStyle/>
          <a:p>
            <a:endParaRPr lang="ar-SA"/>
          </a:p>
        </p:txBody>
      </p:sp>
      <p:sp>
        <p:nvSpPr>
          <p:cNvPr id="22539" name="Text Box 11"/>
          <p:cNvSpPr txBox="1">
            <a:spLocks noChangeArrowheads="1"/>
          </p:cNvSpPr>
          <p:nvPr/>
        </p:nvSpPr>
        <p:spPr bwMode="auto">
          <a:xfrm>
            <a:off x="6324600" y="3962400"/>
            <a:ext cx="497417" cy="400050"/>
          </a:xfrm>
          <a:prstGeom prst="rect">
            <a:avLst/>
          </a:prstGeom>
          <a:noFill/>
          <a:ln w="9525">
            <a:noFill/>
            <a:miter lim="800000"/>
            <a:headEnd/>
            <a:tailEnd/>
          </a:ln>
          <a:effectLst/>
        </p:spPr>
        <p:txBody>
          <a:bodyPr/>
          <a:lstStyle/>
          <a:p>
            <a:pPr rtl="1"/>
            <a:r>
              <a:rPr lang="en-US" sz="2200" dirty="0">
                <a:latin typeface="Times New Roman" pitchFamily="18" charset="0"/>
                <a:ea typeface="SimSun" pitchFamily="2" charset="-122"/>
                <a:cs typeface="Times New Roman" pitchFamily="18" charset="0"/>
              </a:rPr>
              <a:t>D</a:t>
            </a:r>
          </a:p>
        </p:txBody>
      </p:sp>
      <p:sp>
        <p:nvSpPr>
          <p:cNvPr id="22540" name="Text Box 12"/>
          <p:cNvSpPr txBox="1">
            <a:spLocks noChangeArrowheads="1"/>
          </p:cNvSpPr>
          <p:nvPr/>
        </p:nvSpPr>
        <p:spPr bwMode="auto">
          <a:xfrm>
            <a:off x="4383350" y="4114800"/>
            <a:ext cx="645850" cy="347662"/>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MR</a:t>
            </a:r>
            <a:endParaRPr lang="en-US" sz="2200" dirty="0"/>
          </a:p>
        </p:txBody>
      </p:sp>
      <p:sp>
        <p:nvSpPr>
          <p:cNvPr id="22541" name="Line 13"/>
          <p:cNvSpPr>
            <a:spLocks noChangeShapeType="1"/>
          </p:cNvSpPr>
          <p:nvPr/>
        </p:nvSpPr>
        <p:spPr bwMode="auto">
          <a:xfrm>
            <a:off x="4244449" y="2166939"/>
            <a:ext cx="22752" cy="2481261"/>
          </a:xfrm>
          <a:prstGeom prst="line">
            <a:avLst/>
          </a:prstGeom>
          <a:noFill/>
          <a:ln w="15875">
            <a:solidFill>
              <a:srgbClr val="000000"/>
            </a:solidFill>
            <a:prstDash val="dash"/>
            <a:round/>
            <a:headEnd/>
            <a:tailEnd/>
          </a:ln>
          <a:effectLst/>
        </p:spPr>
        <p:txBody>
          <a:bodyPr/>
          <a:lstStyle/>
          <a:p>
            <a:endParaRPr lang="ar-SA"/>
          </a:p>
        </p:txBody>
      </p:sp>
      <p:sp>
        <p:nvSpPr>
          <p:cNvPr id="22542" name="Line 14"/>
          <p:cNvSpPr>
            <a:spLocks noChangeShapeType="1"/>
          </p:cNvSpPr>
          <p:nvPr/>
        </p:nvSpPr>
        <p:spPr bwMode="auto">
          <a:xfrm flipH="1">
            <a:off x="3171296" y="2166938"/>
            <a:ext cx="1073150" cy="0"/>
          </a:xfrm>
          <a:prstGeom prst="line">
            <a:avLst/>
          </a:prstGeom>
          <a:noFill/>
          <a:ln w="15875">
            <a:solidFill>
              <a:srgbClr val="000000"/>
            </a:solidFill>
            <a:prstDash val="dash"/>
            <a:round/>
            <a:headEnd/>
            <a:tailEnd/>
          </a:ln>
          <a:effectLst/>
        </p:spPr>
        <p:txBody>
          <a:bodyPr/>
          <a:lstStyle/>
          <a:p>
            <a:endParaRPr lang="ar-SA"/>
          </a:p>
        </p:txBody>
      </p:sp>
      <p:sp>
        <p:nvSpPr>
          <p:cNvPr id="22543" name="Text Box 15"/>
          <p:cNvSpPr txBox="1">
            <a:spLocks noChangeArrowheads="1"/>
          </p:cNvSpPr>
          <p:nvPr/>
        </p:nvSpPr>
        <p:spPr bwMode="auto">
          <a:xfrm>
            <a:off x="6832863" y="4595817"/>
            <a:ext cx="406137" cy="509584"/>
          </a:xfrm>
          <a:prstGeom prst="rect">
            <a:avLst/>
          </a:prstGeom>
          <a:noFill/>
          <a:ln w="9525">
            <a:noFill/>
            <a:miter lim="800000"/>
            <a:headEnd/>
            <a:tailEnd/>
          </a:ln>
          <a:effectLst/>
        </p:spPr>
        <p:txBody>
          <a:bodyPr/>
          <a:lstStyle/>
          <a:p>
            <a:pPr rtl="1"/>
            <a:r>
              <a:rPr lang="en-US" altLang="zh-CN" sz="2200" dirty="0">
                <a:latin typeface="Times New Roman" pitchFamily="18" charset="0"/>
                <a:ea typeface="SimSun" pitchFamily="2" charset="-122"/>
              </a:rPr>
              <a:t>Q</a:t>
            </a:r>
            <a:endParaRPr lang="en-US" sz="2200" dirty="0"/>
          </a:p>
        </p:txBody>
      </p:sp>
      <p:sp>
        <p:nvSpPr>
          <p:cNvPr id="22544" name="Text Box 16"/>
          <p:cNvSpPr txBox="1">
            <a:spLocks noChangeArrowheads="1"/>
          </p:cNvSpPr>
          <p:nvPr/>
        </p:nvSpPr>
        <p:spPr bwMode="auto">
          <a:xfrm>
            <a:off x="2362200" y="762000"/>
            <a:ext cx="762000" cy="42545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P</a:t>
            </a:r>
            <a:endParaRPr lang="en-US" sz="2200" dirty="0"/>
          </a:p>
        </p:txBody>
      </p:sp>
      <p:sp>
        <p:nvSpPr>
          <p:cNvPr id="22545" name="Text Box 17"/>
          <p:cNvSpPr txBox="1">
            <a:spLocks noChangeArrowheads="1"/>
          </p:cNvSpPr>
          <p:nvPr/>
        </p:nvSpPr>
        <p:spPr bwMode="auto">
          <a:xfrm>
            <a:off x="2514600" y="1828800"/>
            <a:ext cx="740968" cy="474659"/>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m</a:t>
            </a:r>
            <a:endParaRPr lang="en-US" sz="2200" dirty="0"/>
          </a:p>
        </p:txBody>
      </p:sp>
      <p:sp>
        <p:nvSpPr>
          <p:cNvPr id="22546" name="Text Box 18"/>
          <p:cNvSpPr txBox="1">
            <a:spLocks noChangeArrowheads="1"/>
          </p:cNvSpPr>
          <p:nvPr/>
        </p:nvSpPr>
        <p:spPr bwMode="auto">
          <a:xfrm>
            <a:off x="4038600" y="4572000"/>
            <a:ext cx="552716" cy="414337"/>
          </a:xfrm>
          <a:prstGeom prst="rect">
            <a:avLst/>
          </a:prstGeom>
          <a:noFill/>
          <a:ln w="9525">
            <a:noFill/>
            <a:miter lim="800000"/>
            <a:headEnd/>
            <a:tailEnd/>
          </a:ln>
          <a:effectLst/>
        </p:spPr>
        <p:txBody>
          <a:bodyPr/>
          <a:lstStyle/>
          <a:p>
            <a:pPr algn="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m</a:t>
            </a:r>
            <a:endParaRPr lang="en-US" sz="2200" dirty="0"/>
          </a:p>
        </p:txBody>
      </p:sp>
      <p:sp>
        <p:nvSpPr>
          <p:cNvPr id="22547" name="Text Box 19"/>
          <p:cNvSpPr txBox="1">
            <a:spLocks noChangeArrowheads="1"/>
          </p:cNvSpPr>
          <p:nvPr/>
        </p:nvSpPr>
        <p:spPr bwMode="auto">
          <a:xfrm>
            <a:off x="5968336" y="2514600"/>
            <a:ext cx="737264" cy="42545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AC</a:t>
            </a:r>
            <a:endParaRPr lang="en-US" sz="2200" dirty="0"/>
          </a:p>
        </p:txBody>
      </p:sp>
      <p:sp>
        <p:nvSpPr>
          <p:cNvPr id="22548" name="Arc 20"/>
          <p:cNvSpPr>
            <a:spLocks/>
          </p:cNvSpPr>
          <p:nvPr/>
        </p:nvSpPr>
        <p:spPr bwMode="auto">
          <a:xfrm rot="8918209">
            <a:off x="3924793" y="1217023"/>
            <a:ext cx="1964002" cy="2163762"/>
          </a:xfrm>
          <a:custGeom>
            <a:avLst/>
            <a:gdLst>
              <a:gd name="G0" fmla="+- 9086 0 0"/>
              <a:gd name="G1" fmla="+- 21600 0 0"/>
              <a:gd name="G2" fmla="+- 21600 0 0"/>
              <a:gd name="T0" fmla="*/ 0 w 30686"/>
              <a:gd name="T1" fmla="*/ 2004 h 21600"/>
              <a:gd name="T2" fmla="*/ 30686 w 30686"/>
              <a:gd name="T3" fmla="*/ 21600 h 21600"/>
              <a:gd name="T4" fmla="*/ 9086 w 30686"/>
              <a:gd name="T5" fmla="*/ 21600 h 21600"/>
            </a:gdLst>
            <a:ahLst/>
            <a:cxnLst>
              <a:cxn ang="0">
                <a:pos x="T0" y="T1"/>
              </a:cxn>
              <a:cxn ang="0">
                <a:pos x="T2" y="T3"/>
              </a:cxn>
              <a:cxn ang="0">
                <a:pos x="T4" y="T5"/>
              </a:cxn>
            </a:cxnLst>
            <a:rect l="0" t="0" r="r" b="b"/>
            <a:pathLst>
              <a:path w="30686" h="21600" fill="none" extrusionOk="0">
                <a:moveTo>
                  <a:pt x="-1" y="2003"/>
                </a:moveTo>
                <a:cubicBezTo>
                  <a:pt x="2847" y="683"/>
                  <a:pt x="5947" y="-1"/>
                  <a:pt x="9086" y="0"/>
                </a:cubicBezTo>
                <a:cubicBezTo>
                  <a:pt x="21015" y="0"/>
                  <a:pt x="30686" y="9670"/>
                  <a:pt x="30686" y="21600"/>
                </a:cubicBezTo>
              </a:path>
              <a:path w="30686" h="21600" stroke="0" extrusionOk="0">
                <a:moveTo>
                  <a:pt x="-1" y="2003"/>
                </a:moveTo>
                <a:cubicBezTo>
                  <a:pt x="2847" y="683"/>
                  <a:pt x="5947" y="-1"/>
                  <a:pt x="9086" y="0"/>
                </a:cubicBezTo>
                <a:cubicBezTo>
                  <a:pt x="21015" y="0"/>
                  <a:pt x="30686" y="9670"/>
                  <a:pt x="30686" y="21600"/>
                </a:cubicBezTo>
                <a:lnTo>
                  <a:pt x="9086" y="21600"/>
                </a:lnTo>
                <a:close/>
              </a:path>
            </a:pathLst>
          </a:custGeom>
          <a:noFill/>
          <a:ln w="19050">
            <a:solidFill>
              <a:srgbClr val="0000FF"/>
            </a:solidFill>
            <a:round/>
            <a:headEnd/>
            <a:tailEnd/>
          </a:ln>
          <a:effectLst/>
        </p:spPr>
        <p:txBody>
          <a:bodyPr/>
          <a:lstStyle/>
          <a:p>
            <a:endParaRPr lang="ar-SA"/>
          </a:p>
        </p:txBody>
      </p:sp>
      <p:sp>
        <p:nvSpPr>
          <p:cNvPr id="22549" name="Freeform 21"/>
          <p:cNvSpPr>
            <a:spLocks/>
          </p:cNvSpPr>
          <p:nvPr/>
        </p:nvSpPr>
        <p:spPr bwMode="auto">
          <a:xfrm>
            <a:off x="4297762" y="2278066"/>
            <a:ext cx="863335" cy="827087"/>
          </a:xfrm>
          <a:custGeom>
            <a:avLst/>
            <a:gdLst/>
            <a:ahLst/>
            <a:cxnLst>
              <a:cxn ang="0">
                <a:pos x="0" y="31"/>
              </a:cxn>
              <a:cxn ang="0">
                <a:pos x="75" y="121"/>
              </a:cxn>
              <a:cxn ang="0">
                <a:pos x="150" y="226"/>
              </a:cxn>
              <a:cxn ang="0">
                <a:pos x="90" y="151"/>
              </a:cxn>
              <a:cxn ang="0">
                <a:pos x="30" y="61"/>
              </a:cxn>
              <a:cxn ang="0">
                <a:pos x="15" y="16"/>
              </a:cxn>
              <a:cxn ang="0">
                <a:pos x="30" y="91"/>
              </a:cxn>
              <a:cxn ang="0">
                <a:pos x="45" y="151"/>
              </a:cxn>
              <a:cxn ang="0">
                <a:pos x="135" y="211"/>
              </a:cxn>
              <a:cxn ang="0">
                <a:pos x="180" y="241"/>
              </a:cxn>
              <a:cxn ang="0">
                <a:pos x="315" y="406"/>
              </a:cxn>
              <a:cxn ang="0">
                <a:pos x="390" y="466"/>
              </a:cxn>
              <a:cxn ang="0">
                <a:pos x="420" y="511"/>
              </a:cxn>
              <a:cxn ang="0">
                <a:pos x="465" y="541"/>
              </a:cxn>
              <a:cxn ang="0">
                <a:pos x="540" y="631"/>
              </a:cxn>
              <a:cxn ang="0">
                <a:pos x="585" y="661"/>
              </a:cxn>
              <a:cxn ang="0">
                <a:pos x="705" y="766"/>
              </a:cxn>
              <a:cxn ang="0">
                <a:pos x="795" y="826"/>
              </a:cxn>
              <a:cxn ang="0">
                <a:pos x="810" y="781"/>
              </a:cxn>
              <a:cxn ang="0">
                <a:pos x="720" y="721"/>
              </a:cxn>
              <a:cxn ang="0">
                <a:pos x="690" y="676"/>
              </a:cxn>
              <a:cxn ang="0">
                <a:pos x="645" y="646"/>
              </a:cxn>
              <a:cxn ang="0">
                <a:pos x="615" y="601"/>
              </a:cxn>
              <a:cxn ang="0">
                <a:pos x="525" y="541"/>
              </a:cxn>
              <a:cxn ang="0">
                <a:pos x="450" y="466"/>
              </a:cxn>
              <a:cxn ang="0">
                <a:pos x="375" y="406"/>
              </a:cxn>
              <a:cxn ang="0">
                <a:pos x="345" y="361"/>
              </a:cxn>
              <a:cxn ang="0">
                <a:pos x="300" y="346"/>
              </a:cxn>
              <a:cxn ang="0">
                <a:pos x="285" y="301"/>
              </a:cxn>
              <a:cxn ang="0">
                <a:pos x="240" y="271"/>
              </a:cxn>
              <a:cxn ang="0">
                <a:pos x="120" y="151"/>
              </a:cxn>
              <a:cxn ang="0">
                <a:pos x="105" y="106"/>
              </a:cxn>
              <a:cxn ang="0">
                <a:pos x="60" y="91"/>
              </a:cxn>
              <a:cxn ang="0">
                <a:pos x="0" y="31"/>
              </a:cxn>
            </a:cxnLst>
            <a:rect l="0" t="0" r="r" b="b"/>
            <a:pathLst>
              <a:path w="810" h="840">
                <a:moveTo>
                  <a:pt x="0" y="31"/>
                </a:moveTo>
                <a:cubicBezTo>
                  <a:pt x="28" y="59"/>
                  <a:pt x="58" y="83"/>
                  <a:pt x="75" y="121"/>
                </a:cubicBezTo>
                <a:cubicBezTo>
                  <a:pt x="124" y="231"/>
                  <a:pt x="68" y="199"/>
                  <a:pt x="150" y="226"/>
                </a:cubicBezTo>
                <a:cubicBezTo>
                  <a:pt x="112" y="76"/>
                  <a:pt x="169" y="230"/>
                  <a:pt x="90" y="151"/>
                </a:cubicBezTo>
                <a:cubicBezTo>
                  <a:pt x="65" y="126"/>
                  <a:pt x="50" y="91"/>
                  <a:pt x="30" y="61"/>
                </a:cubicBezTo>
                <a:cubicBezTo>
                  <a:pt x="21" y="48"/>
                  <a:pt x="15" y="0"/>
                  <a:pt x="15" y="16"/>
                </a:cubicBezTo>
                <a:cubicBezTo>
                  <a:pt x="15" y="41"/>
                  <a:pt x="24" y="66"/>
                  <a:pt x="30" y="91"/>
                </a:cubicBezTo>
                <a:cubicBezTo>
                  <a:pt x="34" y="111"/>
                  <a:pt x="31" y="135"/>
                  <a:pt x="45" y="151"/>
                </a:cubicBezTo>
                <a:cubicBezTo>
                  <a:pt x="69" y="178"/>
                  <a:pt x="105" y="191"/>
                  <a:pt x="135" y="211"/>
                </a:cubicBezTo>
                <a:cubicBezTo>
                  <a:pt x="150" y="221"/>
                  <a:pt x="180" y="241"/>
                  <a:pt x="180" y="241"/>
                </a:cubicBezTo>
                <a:cubicBezTo>
                  <a:pt x="227" y="311"/>
                  <a:pt x="248" y="362"/>
                  <a:pt x="315" y="406"/>
                </a:cubicBezTo>
                <a:cubicBezTo>
                  <a:pt x="401" y="535"/>
                  <a:pt x="286" y="383"/>
                  <a:pt x="390" y="466"/>
                </a:cubicBezTo>
                <a:cubicBezTo>
                  <a:pt x="404" y="477"/>
                  <a:pt x="407" y="498"/>
                  <a:pt x="420" y="511"/>
                </a:cubicBezTo>
                <a:cubicBezTo>
                  <a:pt x="433" y="524"/>
                  <a:pt x="451" y="529"/>
                  <a:pt x="465" y="541"/>
                </a:cubicBezTo>
                <a:cubicBezTo>
                  <a:pt x="612" y="664"/>
                  <a:pt x="422" y="513"/>
                  <a:pt x="540" y="631"/>
                </a:cubicBezTo>
                <a:cubicBezTo>
                  <a:pt x="553" y="644"/>
                  <a:pt x="571" y="649"/>
                  <a:pt x="585" y="661"/>
                </a:cubicBezTo>
                <a:cubicBezTo>
                  <a:pt x="641" y="708"/>
                  <a:pt x="634" y="742"/>
                  <a:pt x="705" y="766"/>
                </a:cubicBezTo>
                <a:cubicBezTo>
                  <a:pt x="713" y="774"/>
                  <a:pt x="766" y="840"/>
                  <a:pt x="795" y="826"/>
                </a:cubicBezTo>
                <a:cubicBezTo>
                  <a:pt x="809" y="819"/>
                  <a:pt x="805" y="796"/>
                  <a:pt x="810" y="781"/>
                </a:cubicBezTo>
                <a:cubicBezTo>
                  <a:pt x="780" y="761"/>
                  <a:pt x="750" y="741"/>
                  <a:pt x="720" y="721"/>
                </a:cubicBezTo>
                <a:cubicBezTo>
                  <a:pt x="705" y="711"/>
                  <a:pt x="703" y="689"/>
                  <a:pt x="690" y="676"/>
                </a:cubicBezTo>
                <a:cubicBezTo>
                  <a:pt x="677" y="663"/>
                  <a:pt x="660" y="656"/>
                  <a:pt x="645" y="646"/>
                </a:cubicBezTo>
                <a:cubicBezTo>
                  <a:pt x="635" y="631"/>
                  <a:pt x="629" y="613"/>
                  <a:pt x="615" y="601"/>
                </a:cubicBezTo>
                <a:cubicBezTo>
                  <a:pt x="588" y="577"/>
                  <a:pt x="525" y="541"/>
                  <a:pt x="525" y="541"/>
                </a:cubicBezTo>
                <a:cubicBezTo>
                  <a:pt x="445" y="421"/>
                  <a:pt x="550" y="566"/>
                  <a:pt x="450" y="466"/>
                </a:cubicBezTo>
                <a:cubicBezTo>
                  <a:pt x="382" y="398"/>
                  <a:pt x="463" y="435"/>
                  <a:pt x="375" y="406"/>
                </a:cubicBezTo>
                <a:cubicBezTo>
                  <a:pt x="365" y="391"/>
                  <a:pt x="359" y="372"/>
                  <a:pt x="345" y="361"/>
                </a:cubicBezTo>
                <a:cubicBezTo>
                  <a:pt x="333" y="351"/>
                  <a:pt x="311" y="357"/>
                  <a:pt x="300" y="346"/>
                </a:cubicBezTo>
                <a:cubicBezTo>
                  <a:pt x="289" y="335"/>
                  <a:pt x="295" y="313"/>
                  <a:pt x="285" y="301"/>
                </a:cubicBezTo>
                <a:cubicBezTo>
                  <a:pt x="274" y="287"/>
                  <a:pt x="254" y="283"/>
                  <a:pt x="240" y="271"/>
                </a:cubicBezTo>
                <a:cubicBezTo>
                  <a:pt x="192" y="231"/>
                  <a:pt x="172" y="186"/>
                  <a:pt x="120" y="151"/>
                </a:cubicBezTo>
                <a:cubicBezTo>
                  <a:pt x="115" y="136"/>
                  <a:pt x="116" y="117"/>
                  <a:pt x="105" y="106"/>
                </a:cubicBezTo>
                <a:cubicBezTo>
                  <a:pt x="94" y="95"/>
                  <a:pt x="74" y="98"/>
                  <a:pt x="60" y="91"/>
                </a:cubicBezTo>
                <a:cubicBezTo>
                  <a:pt x="12" y="67"/>
                  <a:pt x="19" y="70"/>
                  <a:pt x="0" y="31"/>
                </a:cubicBezTo>
                <a:close/>
              </a:path>
            </a:pathLst>
          </a:custGeom>
          <a:solidFill>
            <a:srgbClr val="C0C0C0"/>
          </a:solidFill>
          <a:ln w="9525" cap="flat" cmpd="sng">
            <a:solidFill>
              <a:srgbClr val="C0C0C0"/>
            </a:solidFill>
            <a:prstDash val="solid"/>
            <a:round/>
            <a:headEnd/>
            <a:tailEnd/>
          </a:ln>
          <a:effectLst/>
        </p:spPr>
        <p:txBody>
          <a:bodyPr/>
          <a:lstStyle/>
          <a:p>
            <a:endParaRPr lang="ar-SA"/>
          </a:p>
        </p:txBody>
      </p:sp>
      <p:sp>
        <p:nvSpPr>
          <p:cNvPr id="22550" name="Line 22"/>
          <p:cNvSpPr>
            <a:spLocks noChangeShapeType="1"/>
          </p:cNvSpPr>
          <p:nvPr/>
        </p:nvSpPr>
        <p:spPr bwMode="auto">
          <a:xfrm>
            <a:off x="3157539" y="1106488"/>
            <a:ext cx="3395661" cy="3313112"/>
          </a:xfrm>
          <a:prstGeom prst="line">
            <a:avLst/>
          </a:prstGeom>
          <a:noFill/>
          <a:ln w="25400">
            <a:solidFill>
              <a:srgbClr val="000000"/>
            </a:solidFill>
            <a:round/>
            <a:headEnd/>
            <a:tailEnd/>
          </a:ln>
          <a:effectLst/>
        </p:spPr>
        <p:txBody>
          <a:bodyPr/>
          <a:lstStyle/>
          <a:p>
            <a:endParaRPr lang="ar-SA"/>
          </a:p>
        </p:txBody>
      </p:sp>
      <p:sp>
        <p:nvSpPr>
          <p:cNvPr id="22551" name="Line 23"/>
          <p:cNvSpPr>
            <a:spLocks noChangeShapeType="1"/>
          </p:cNvSpPr>
          <p:nvPr/>
        </p:nvSpPr>
        <p:spPr bwMode="auto">
          <a:xfrm>
            <a:off x="5241924" y="3154363"/>
            <a:ext cx="15875" cy="1493837"/>
          </a:xfrm>
          <a:prstGeom prst="line">
            <a:avLst/>
          </a:prstGeom>
          <a:noFill/>
          <a:ln w="15875">
            <a:solidFill>
              <a:srgbClr val="000000"/>
            </a:solidFill>
            <a:prstDash val="dash"/>
            <a:round/>
            <a:headEnd/>
            <a:tailEnd/>
          </a:ln>
          <a:effectLst/>
        </p:spPr>
        <p:txBody>
          <a:bodyPr/>
          <a:lstStyle/>
          <a:p>
            <a:endParaRPr lang="ar-SA"/>
          </a:p>
        </p:txBody>
      </p:sp>
      <p:sp>
        <p:nvSpPr>
          <p:cNvPr id="22552" name="Text Box 24"/>
          <p:cNvSpPr txBox="1">
            <a:spLocks noChangeArrowheads="1"/>
          </p:cNvSpPr>
          <p:nvPr/>
        </p:nvSpPr>
        <p:spPr bwMode="auto">
          <a:xfrm>
            <a:off x="4953000" y="4572000"/>
            <a:ext cx="596241" cy="425450"/>
          </a:xfrm>
          <a:prstGeom prst="rect">
            <a:avLst/>
          </a:prstGeom>
          <a:noFill/>
          <a:ln w="9525">
            <a:noFill/>
            <a:miter lim="800000"/>
            <a:headEnd/>
            <a:tailEnd/>
          </a:ln>
          <a:effectLst/>
        </p:spPr>
        <p:txBody>
          <a:bodyPr/>
          <a:lstStyle/>
          <a:p>
            <a:pPr algn="ctr" rtl="1"/>
            <a:r>
              <a:rPr lang="en-US" altLang="zh-CN" sz="2200" dirty="0">
                <a:latin typeface="Times New Roman" pitchFamily="18" charset="0"/>
                <a:ea typeface="SimSun" pitchFamily="2" charset="-122"/>
              </a:rPr>
              <a:t>Q</a:t>
            </a:r>
            <a:r>
              <a:rPr lang="en-US" altLang="zh-CN" sz="2200" baseline="-25000" dirty="0">
                <a:latin typeface="Times New Roman" pitchFamily="18" charset="0"/>
                <a:ea typeface="SimSun" pitchFamily="2" charset="-122"/>
              </a:rPr>
              <a:t>c</a:t>
            </a:r>
            <a:endParaRPr lang="en-US" sz="2200" dirty="0"/>
          </a:p>
        </p:txBody>
      </p:sp>
      <p:sp>
        <p:nvSpPr>
          <p:cNvPr id="22553" name="Text Box 25"/>
          <p:cNvSpPr txBox="1">
            <a:spLocks noChangeArrowheads="1"/>
          </p:cNvSpPr>
          <p:nvPr/>
        </p:nvSpPr>
        <p:spPr bwMode="auto">
          <a:xfrm>
            <a:off x="762000" y="4953000"/>
            <a:ext cx="8270478" cy="914400"/>
          </a:xfrm>
          <a:prstGeom prst="rect">
            <a:avLst/>
          </a:prstGeom>
          <a:noFill/>
          <a:ln w="28575">
            <a:noFill/>
            <a:miter lim="800000"/>
            <a:headEnd/>
            <a:tailEnd/>
          </a:ln>
          <a:effectLst/>
        </p:spPr>
        <p:txBody>
          <a:bodyPr/>
          <a:lstStyle/>
          <a:p>
            <a:pPr algn="ctr"/>
            <a:r>
              <a:rPr lang="ar-SA" altLang="zh-CN" dirty="0" smtClean="0">
                <a:latin typeface="Times New Roman" pitchFamily="18" charset="0"/>
                <a:ea typeface="SimSun" pitchFamily="2" charset="-122"/>
                <a:cs typeface="Times New Roman" pitchFamily="18" charset="0"/>
              </a:rPr>
              <a:t>ينتج </a:t>
            </a:r>
            <a:r>
              <a:rPr lang="ar-SA" altLang="zh-CN" dirty="0">
                <a:latin typeface="Times New Roman" pitchFamily="18" charset="0"/>
                <a:ea typeface="SimSun" pitchFamily="2" charset="-122"/>
                <a:cs typeface="Times New Roman" pitchFamily="18" charset="0"/>
              </a:rPr>
              <a:t>المحتكر </a:t>
            </a:r>
            <a:r>
              <a:rPr lang="en-US" altLang="zh-CN" dirty="0" smtClean="0">
                <a:latin typeface="Times New Roman" pitchFamily="18" charset="0"/>
                <a:ea typeface="SimSun" pitchFamily="2" charset="-122"/>
              </a:rPr>
              <a:t>Q</a:t>
            </a:r>
            <a:r>
              <a:rPr lang="en-US" altLang="zh-CN" baseline="-25000" dirty="0" smtClean="0">
                <a:latin typeface="Times New Roman" pitchFamily="18" charset="0"/>
                <a:ea typeface="SimSun" pitchFamily="2" charset="-122"/>
              </a:rPr>
              <a:t>m </a:t>
            </a:r>
            <a:r>
              <a:rPr lang="ar-SA" altLang="zh-CN" baseline="-25000" dirty="0" smtClean="0">
                <a:latin typeface="Times New Roman" pitchFamily="18" charset="0"/>
                <a:ea typeface="SimSun" pitchFamily="2" charset="-122"/>
              </a:rPr>
              <a:t> </a:t>
            </a:r>
            <a:r>
              <a:rPr lang="ar-SA" altLang="zh-CN" dirty="0" smtClean="0">
                <a:latin typeface="Times New Roman" pitchFamily="18" charset="0"/>
                <a:ea typeface="SimSun" pitchFamily="2" charset="-122"/>
                <a:cs typeface="Times New Roman" pitchFamily="18" charset="0"/>
              </a:rPr>
              <a:t>ويبيع </a:t>
            </a:r>
            <a:r>
              <a:rPr lang="ar-SA" altLang="zh-CN" dirty="0">
                <a:latin typeface="Times New Roman" pitchFamily="18" charset="0"/>
                <a:ea typeface="SimSun" pitchFamily="2" charset="-122"/>
                <a:cs typeface="Times New Roman" pitchFamily="18" charset="0"/>
              </a:rPr>
              <a:t>بسعر أعلى من سعر المنافسة. ويحقق المحتكر</a:t>
            </a:r>
            <a:r>
              <a:rPr lang="ar-BH" altLang="zh-CN" dirty="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غالباً أرباحاً اقتصادية موجبة على حساب المستهلكين. كما </a:t>
            </a:r>
            <a:r>
              <a:rPr lang="ar-SA" altLang="zh-CN" dirty="0" smtClean="0">
                <a:latin typeface="Times New Roman" pitchFamily="18" charset="0"/>
                <a:ea typeface="SimSun" pitchFamily="2" charset="-122"/>
                <a:cs typeface="Times New Roman" pitchFamily="18" charset="0"/>
              </a:rPr>
              <a:t>يتسبب، </a:t>
            </a:r>
            <a:r>
              <a:rPr lang="ar-SA" altLang="zh-CN" dirty="0">
                <a:latin typeface="Times New Roman" pitchFamily="18" charset="0"/>
                <a:ea typeface="SimSun" pitchFamily="2" charset="-122"/>
                <a:cs typeface="Times New Roman" pitchFamily="18" charset="0"/>
              </a:rPr>
              <a:t>نتيجة لتقليص </a:t>
            </a:r>
            <a:r>
              <a:rPr lang="ar-SA" altLang="zh-CN" dirty="0" smtClean="0">
                <a:latin typeface="Times New Roman" pitchFamily="18" charset="0"/>
                <a:ea typeface="SimSun" pitchFamily="2" charset="-122"/>
                <a:cs typeface="Times New Roman" pitchFamily="18" charset="0"/>
              </a:rPr>
              <a:t>الإنتاج، </a:t>
            </a:r>
            <a:r>
              <a:rPr lang="ar-SA" altLang="zh-CN" dirty="0">
                <a:latin typeface="Times New Roman" pitchFamily="18" charset="0"/>
                <a:ea typeface="SimSun" pitchFamily="2" charset="-122"/>
                <a:cs typeface="Times New Roman" pitchFamily="18" charset="0"/>
              </a:rPr>
              <a:t>في </a:t>
            </a:r>
            <a:r>
              <a:rPr lang="ar-SA" altLang="zh-CN" dirty="0">
                <a:solidFill>
                  <a:srgbClr val="0000FF"/>
                </a:solidFill>
                <a:latin typeface="Times New Roman" pitchFamily="18" charset="0"/>
                <a:ea typeface="SimSun" pitchFamily="2" charset="-122"/>
                <a:cs typeface="Times New Roman" pitchFamily="18" charset="0"/>
              </a:rPr>
              <a:t>فقد صافي في </a:t>
            </a:r>
            <a:r>
              <a:rPr lang="ar-SA" altLang="zh-CN" dirty="0" smtClean="0">
                <a:solidFill>
                  <a:srgbClr val="0000FF"/>
                </a:solidFill>
                <a:latin typeface="Times New Roman" pitchFamily="18" charset="0"/>
                <a:ea typeface="SimSun" pitchFamily="2" charset="-122"/>
                <a:cs typeface="Times New Roman" pitchFamily="18" charset="0"/>
              </a:rPr>
              <a:t>الرفاهية المادية للمجتمع</a:t>
            </a:r>
            <a:r>
              <a:rPr lang="ar-SA" altLang="zh-CN" dirty="0" smtClean="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يقدر بالمساحة المظللة </a:t>
            </a:r>
            <a:r>
              <a:rPr lang="en-US" altLang="zh-CN" dirty="0" smtClean="0">
                <a:latin typeface="Times New Roman" pitchFamily="18" charset="0"/>
                <a:ea typeface="SimSun" pitchFamily="2" charset="-122"/>
                <a:cs typeface="Times New Roman" pitchFamily="18" charset="0"/>
              </a:rPr>
              <a:t>(ABC)</a:t>
            </a:r>
            <a:r>
              <a:rPr lang="ar-SA" altLang="zh-CN" dirty="0" smtClean="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إلى جانب </a:t>
            </a:r>
            <a:r>
              <a:rPr lang="ar-SA" altLang="zh-CN" dirty="0">
                <a:solidFill>
                  <a:srgbClr val="0000FF"/>
                </a:solidFill>
                <a:latin typeface="Times New Roman" pitchFamily="18" charset="0"/>
                <a:ea typeface="SimSun" pitchFamily="2" charset="-122"/>
                <a:cs typeface="Times New Roman" pitchFamily="18" charset="0"/>
              </a:rPr>
              <a:t>انخفاض في كفاءة تخصيص الموارد</a:t>
            </a:r>
            <a:r>
              <a:rPr lang="ar-SA" altLang="zh-CN" dirty="0">
                <a:latin typeface="Times New Roman" pitchFamily="18" charset="0"/>
                <a:ea typeface="SimSun" pitchFamily="2" charset="-122"/>
                <a:cs typeface="Times New Roman" pitchFamily="18" charset="0"/>
              </a:rPr>
              <a:t>. </a:t>
            </a:r>
            <a:r>
              <a:rPr lang="ar-SA" altLang="zh-CN" dirty="0" smtClean="0">
                <a:latin typeface="Times New Roman" pitchFamily="18" charset="0"/>
                <a:ea typeface="SimSun" pitchFamily="2" charset="-122"/>
                <a:cs typeface="Times New Roman" pitchFamily="18" charset="0"/>
              </a:rPr>
              <a:t> </a:t>
            </a:r>
            <a:endParaRPr lang="en-US" dirty="0">
              <a:ea typeface="SimSun" pitchFamily="2" charset="-122"/>
              <a:cs typeface="Times New Roman" pitchFamily="18" charset="0"/>
            </a:endParaRPr>
          </a:p>
        </p:txBody>
      </p:sp>
      <p:sp>
        <p:nvSpPr>
          <p:cNvPr id="22554" name="Line 26"/>
          <p:cNvSpPr>
            <a:spLocks noChangeShapeType="1"/>
          </p:cNvSpPr>
          <p:nvPr/>
        </p:nvSpPr>
        <p:spPr bwMode="auto">
          <a:xfrm flipH="1">
            <a:off x="3130023" y="2836863"/>
            <a:ext cx="1152260" cy="0"/>
          </a:xfrm>
          <a:prstGeom prst="line">
            <a:avLst/>
          </a:prstGeom>
          <a:noFill/>
          <a:ln w="15875">
            <a:solidFill>
              <a:srgbClr val="000000"/>
            </a:solidFill>
            <a:prstDash val="dash"/>
            <a:round/>
            <a:headEnd/>
            <a:tailEnd/>
          </a:ln>
          <a:effectLst/>
        </p:spPr>
        <p:txBody>
          <a:bodyPr/>
          <a:lstStyle/>
          <a:p>
            <a:endParaRPr lang="ar-SA"/>
          </a:p>
        </p:txBody>
      </p:sp>
      <p:sp>
        <p:nvSpPr>
          <p:cNvPr id="22555" name="Line 27"/>
          <p:cNvSpPr>
            <a:spLocks noChangeShapeType="1"/>
          </p:cNvSpPr>
          <p:nvPr/>
        </p:nvSpPr>
        <p:spPr bwMode="auto">
          <a:xfrm>
            <a:off x="3130021" y="3154363"/>
            <a:ext cx="2111904" cy="0"/>
          </a:xfrm>
          <a:prstGeom prst="line">
            <a:avLst/>
          </a:prstGeom>
          <a:noFill/>
          <a:ln w="15875">
            <a:solidFill>
              <a:srgbClr val="000000"/>
            </a:solidFill>
            <a:prstDash val="dash"/>
            <a:round/>
            <a:headEnd/>
            <a:tailEnd/>
          </a:ln>
          <a:effectLst/>
        </p:spPr>
        <p:txBody>
          <a:bodyPr/>
          <a:lstStyle/>
          <a:p>
            <a:endParaRPr lang="ar-SA"/>
          </a:p>
        </p:txBody>
      </p:sp>
      <p:sp>
        <p:nvSpPr>
          <p:cNvPr id="22556" name="Line 28"/>
          <p:cNvSpPr>
            <a:spLocks noChangeShapeType="1"/>
          </p:cNvSpPr>
          <p:nvPr/>
        </p:nvSpPr>
        <p:spPr bwMode="auto">
          <a:xfrm>
            <a:off x="3124200" y="4648200"/>
            <a:ext cx="3900488" cy="0"/>
          </a:xfrm>
          <a:prstGeom prst="line">
            <a:avLst/>
          </a:prstGeom>
          <a:noFill/>
          <a:ln w="25400">
            <a:solidFill>
              <a:srgbClr val="000000"/>
            </a:solidFill>
            <a:round/>
            <a:headEnd/>
            <a:tailEnd type="triangle"/>
          </a:ln>
          <a:effectLst/>
        </p:spPr>
        <p:txBody>
          <a:bodyPr/>
          <a:lstStyle/>
          <a:p>
            <a:endParaRPr lang="ar-SA"/>
          </a:p>
        </p:txBody>
      </p:sp>
      <p:sp>
        <p:nvSpPr>
          <p:cNvPr id="22557" name="Text Box 29"/>
          <p:cNvSpPr txBox="1">
            <a:spLocks noChangeArrowheads="1"/>
          </p:cNvSpPr>
          <p:nvPr/>
        </p:nvSpPr>
        <p:spPr bwMode="auto">
          <a:xfrm>
            <a:off x="2438400" y="2514600"/>
            <a:ext cx="692017" cy="530222"/>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AC</a:t>
            </a:r>
            <a:endParaRPr lang="en-US" sz="2200" dirty="0"/>
          </a:p>
        </p:txBody>
      </p:sp>
      <p:sp>
        <p:nvSpPr>
          <p:cNvPr id="22558" name="Text Box 30"/>
          <p:cNvSpPr txBox="1">
            <a:spLocks noChangeArrowheads="1"/>
          </p:cNvSpPr>
          <p:nvPr/>
        </p:nvSpPr>
        <p:spPr bwMode="auto">
          <a:xfrm>
            <a:off x="2415909" y="2895600"/>
            <a:ext cx="708291" cy="473072"/>
          </a:xfrm>
          <a:prstGeom prst="rect">
            <a:avLst/>
          </a:prstGeom>
          <a:noFill/>
          <a:ln w="9525">
            <a:noFill/>
            <a:miter lim="800000"/>
            <a:headEnd/>
            <a:tailEnd/>
          </a:ln>
          <a:effectLst/>
        </p:spPr>
        <p:txBody>
          <a:bodyPr/>
          <a:lstStyle/>
          <a:p>
            <a:pPr algn="ctr"/>
            <a:r>
              <a:rPr lang="en-US" sz="2200" dirty="0">
                <a:latin typeface="Times New Roman" pitchFamily="18" charset="0"/>
                <a:ea typeface="SimSun" pitchFamily="2" charset="-122"/>
              </a:rPr>
              <a:t>P</a:t>
            </a:r>
            <a:r>
              <a:rPr lang="en-US" sz="2200" baseline="-25000" dirty="0">
                <a:latin typeface="Times New Roman" pitchFamily="18" charset="0"/>
                <a:ea typeface="SimSun" pitchFamily="2" charset="-122"/>
              </a:rPr>
              <a:t>C</a:t>
            </a:r>
            <a:endParaRPr lang="en-US" sz="2200" baseline="-25000" dirty="0"/>
          </a:p>
        </p:txBody>
      </p:sp>
      <p:graphicFrame>
        <p:nvGraphicFramePr>
          <p:cNvPr id="31746" name="Object 2"/>
          <p:cNvGraphicFramePr>
            <a:graphicFrameLocks noChangeAspect="1"/>
          </p:cNvGraphicFramePr>
          <p:nvPr/>
        </p:nvGraphicFramePr>
        <p:xfrm>
          <a:off x="5562600" y="1600200"/>
          <a:ext cx="1295400" cy="706438"/>
        </p:xfrm>
        <a:graphic>
          <a:graphicData uri="http://schemas.openxmlformats.org/presentationml/2006/ole">
            <p:oleObj spid="_x0000_s31746" name="معادلة" r:id="rId4" imgW="74916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ppt_w</p:attrName>
                                        </p:attrNameLst>
                                      </p:cBhvr>
                                      <p:tavLst>
                                        <p:tav tm="0">
                                          <p:val>
                                            <p:fltVal val="0"/>
                                          </p:val>
                                        </p:tav>
                                        <p:tav tm="100000">
                                          <p:val>
                                            <p:strVal val="#ppt_w"/>
                                          </p:val>
                                        </p:tav>
                                      </p:tavLst>
                                    </p:anim>
                                    <p:anim calcmode="lin" valueType="num">
                                      <p:cBhvr>
                                        <p:cTn id="8" dur="1000" fill="hold"/>
                                        <p:tgtEl>
                                          <p:spTgt spid="31746"/>
                                        </p:tgtEl>
                                        <p:attrNameLst>
                                          <p:attrName>ppt_h</p:attrName>
                                        </p:attrNameLst>
                                      </p:cBhvr>
                                      <p:tavLst>
                                        <p:tav tm="0">
                                          <p:val>
                                            <p:fltVal val="0"/>
                                          </p:val>
                                        </p:tav>
                                        <p:tav tm="100000">
                                          <p:val>
                                            <p:strVal val="#ppt_h"/>
                                          </p:val>
                                        </p:tav>
                                      </p:tavLst>
                                    </p:anim>
                                    <p:anim calcmode="lin" valueType="num">
                                      <p:cBhvr>
                                        <p:cTn id="9" dur="1000" fill="hold"/>
                                        <p:tgtEl>
                                          <p:spTgt spid="31746"/>
                                        </p:tgtEl>
                                        <p:attrNameLst>
                                          <p:attrName>style.rotation</p:attrName>
                                        </p:attrNameLst>
                                      </p:cBhvr>
                                      <p:tavLst>
                                        <p:tav tm="0">
                                          <p:val>
                                            <p:fltVal val="90"/>
                                          </p:val>
                                        </p:tav>
                                        <p:tav tm="100000">
                                          <p:val>
                                            <p:fltVal val="0"/>
                                          </p:val>
                                        </p:tav>
                                      </p:tavLst>
                                    </p:anim>
                                    <p:animEffect transition="in" filter="fade">
                                      <p:cBhvr>
                                        <p:cTn id="10" dur="1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915400" cy="4343400"/>
          </a:xfrm>
        </p:spPr>
        <p:txBody>
          <a:bodyPr/>
          <a:lstStyle/>
          <a:p>
            <a:pPr algn="just" rtl="1">
              <a:spcBef>
                <a:spcPct val="50000"/>
              </a:spcBef>
            </a:pPr>
            <a:r>
              <a:rPr lang="ar-BH" sz="2000" dirty="0" smtClean="0"/>
              <a:t>إن المحتكر يحقق بعض الأرباح على حساب المستهلكين وهو بذلك يخل بعدالة التوزيع</a:t>
            </a:r>
            <a:r>
              <a:rPr lang="ar-SA" sz="2000" dirty="0" smtClean="0"/>
              <a:t>، مما يستدعي معالجة هذا الضرر عن طريق الضرائب على أرباح المحتكرين</a:t>
            </a:r>
            <a:r>
              <a:rPr lang="ar-BH" sz="2000" dirty="0" smtClean="0"/>
              <a:t>.</a:t>
            </a:r>
            <a:endParaRPr lang="ar-SA" sz="2000" dirty="0" smtClean="0"/>
          </a:p>
          <a:p>
            <a:pPr algn="just" rtl="1">
              <a:spcBef>
                <a:spcPct val="50000"/>
              </a:spcBef>
            </a:pPr>
            <a:r>
              <a:rPr lang="ar-SA" sz="2000" b="1" dirty="0" smtClean="0">
                <a:solidFill>
                  <a:srgbClr val="0000FF"/>
                </a:solidFill>
                <a:latin typeface="+mj-lt"/>
                <a:ea typeface="+mj-ea"/>
              </a:rPr>
              <a:t>الفقد</a:t>
            </a:r>
            <a:r>
              <a:rPr lang="ar-SA" sz="2000" b="1" kern="10" dirty="0" smtClean="0">
                <a:ln w="9525">
                  <a:solidFill>
                    <a:srgbClr val="FF6600"/>
                  </a:solidFill>
                  <a:round/>
                  <a:headEnd/>
                  <a:tailEnd/>
                </a:ln>
                <a:solidFill>
                  <a:srgbClr val="0000FF"/>
                </a:solidFill>
                <a:cs typeface="Arabic Transparent"/>
              </a:rPr>
              <a:t> </a:t>
            </a:r>
            <a:r>
              <a:rPr lang="ar-SA" sz="2000" b="1" dirty="0" smtClean="0">
                <a:solidFill>
                  <a:srgbClr val="0000FF"/>
                </a:solidFill>
                <a:latin typeface="+mj-lt"/>
                <a:ea typeface="+mj-ea"/>
              </a:rPr>
              <a:t>في الرفاهية والكفاءة</a:t>
            </a:r>
            <a:r>
              <a:rPr lang="ar-SA" sz="2000" dirty="0" smtClean="0">
                <a:solidFill>
                  <a:srgbClr val="0000FF"/>
                </a:solidFill>
                <a:latin typeface="+mj-lt"/>
                <a:ea typeface="+mj-ea"/>
              </a:rPr>
              <a:t>: </a:t>
            </a:r>
            <a:r>
              <a:rPr lang="ar-BH" sz="2000" dirty="0" smtClean="0"/>
              <a:t>يتسبب الاحتكار كذلك في فقد صافي في رفاهية المجتمع</a:t>
            </a:r>
            <a:r>
              <a:rPr lang="ar-SA" sz="2000" dirty="0" smtClean="0"/>
              <a:t>، من الصعب </a:t>
            </a:r>
            <a:r>
              <a:rPr lang="ar-BH" sz="2000" dirty="0" smtClean="0"/>
              <a:t>تعويضه.</a:t>
            </a:r>
            <a:r>
              <a:rPr lang="ar-SA" altLang="zh-CN" sz="2000" dirty="0" smtClean="0">
                <a:latin typeface="Times New Roman" pitchFamily="18" charset="0"/>
                <a:ea typeface="SimSun" pitchFamily="2" charset="-122"/>
                <a:cs typeface="Times New Roman" pitchFamily="18" charset="0"/>
              </a:rPr>
              <a:t> ويقدر هذا الفقد بالمساحة المظللة </a:t>
            </a:r>
            <a:r>
              <a:rPr lang="en-US" altLang="zh-CN" sz="2000" dirty="0" smtClean="0">
                <a:latin typeface="Times New Roman" pitchFamily="18" charset="0"/>
                <a:ea typeface="SimSun" pitchFamily="2" charset="-122"/>
                <a:cs typeface="Times New Roman" pitchFamily="18" charset="0"/>
              </a:rPr>
              <a:t>(ABC)</a:t>
            </a:r>
            <a:r>
              <a:rPr lang="ar-SA" altLang="zh-CN" sz="2000" dirty="0" smtClean="0">
                <a:latin typeface="Times New Roman" pitchFamily="18" charset="0"/>
                <a:ea typeface="SimSun" pitchFamily="2" charset="-122"/>
                <a:cs typeface="Times New Roman" pitchFamily="18" charset="0"/>
              </a:rPr>
              <a:t>: لأن المساحة الأولى، بين </a:t>
            </a:r>
            <a:r>
              <a:rPr lang="ar-BH" sz="2000" dirty="0" smtClean="0"/>
              <a:t> </a:t>
            </a:r>
            <a:r>
              <a:rPr lang="en-US" sz="2000" dirty="0" smtClean="0">
                <a:latin typeface="Times New Roman" pitchFamily="18" charset="0"/>
                <a:cs typeface="Times New Roman" pitchFamily="18" charset="0"/>
              </a:rPr>
              <a:t>Q</a:t>
            </a:r>
            <a:r>
              <a:rPr lang="en-US" sz="1800" baseline="-25000" dirty="0" smtClean="0">
                <a:latin typeface="Times New Roman" pitchFamily="18" charset="0"/>
                <a:cs typeface="Times New Roman" pitchFamily="18" charset="0"/>
              </a:rPr>
              <a:t>m</a:t>
            </a:r>
            <a:r>
              <a:rPr lang="ar-SA" sz="1800" baseline="-25000" dirty="0" smtClean="0">
                <a:latin typeface="Times New Roman" pitchFamily="18" charset="0"/>
                <a:cs typeface="Times New Roman" pitchFamily="18" charset="0"/>
              </a:rPr>
              <a:t>  </a:t>
            </a:r>
            <a:r>
              <a:rPr lang="ar-SA" sz="2000" dirty="0" smtClean="0"/>
              <a:t>و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c</a:t>
            </a:r>
            <a:r>
              <a:rPr lang="ar-SA" altLang="zh-CN" sz="2000" dirty="0" smtClean="0">
                <a:latin typeface="Times New Roman" pitchFamily="18" charset="0"/>
                <a:ea typeface="SimSun" pitchFamily="2" charset="-122"/>
                <a:cs typeface="Times New Roman" pitchFamily="18" charset="0"/>
              </a:rPr>
              <a:t>، وتحت منحنى الطلب </a:t>
            </a:r>
            <a:r>
              <a:rPr lang="ar-SA" sz="2000" dirty="0" smtClean="0">
                <a:latin typeface="Times New Roman" pitchFamily="18" charset="0"/>
                <a:ea typeface="SimSun" pitchFamily="2" charset="-122"/>
                <a:cs typeface="Times New Roman" pitchFamily="18" charset="0"/>
              </a:rPr>
              <a:t>تقيس المنفعة الكلية التي يكتسبها المجتمع كمنتج ومستهلك، ثم المساحة الثانية أسفل منحنى التكلفة المتوسطة تقيس التكلفة الكلية والذي يدل على ضعف</a:t>
            </a:r>
            <a:r>
              <a:rPr lang="ar-SA" altLang="zh-CN" sz="2000" dirty="0" smtClean="0">
                <a:solidFill>
                  <a:srgbClr val="0000FF"/>
                </a:solidFill>
                <a:latin typeface="Times New Roman" pitchFamily="18" charset="0"/>
                <a:ea typeface="SimSun" pitchFamily="2" charset="-122"/>
                <a:cs typeface="Times New Roman" pitchFamily="18" charset="0"/>
              </a:rPr>
              <a:t> الكفاءة في تخصيص الموارد</a:t>
            </a:r>
            <a:r>
              <a:rPr lang="ar-SA" altLang="zh-CN" sz="2000" dirty="0" smtClean="0">
                <a:latin typeface="Times New Roman" pitchFamily="18" charset="0"/>
                <a:ea typeface="SimSun" pitchFamily="2" charset="-122"/>
                <a:cs typeface="Times New Roman" pitchFamily="18" charset="0"/>
              </a:rPr>
              <a:t>. والفرق بين المساحة الأولى والثانية يحدد الفقد الصافي في رفاهية المجتمع، والذي لا يزول إلا بتحرير السوق من قبضة المحتكر. </a:t>
            </a:r>
            <a:endParaRPr lang="en-US" sz="2000" dirty="0" smtClean="0"/>
          </a:p>
          <a:p>
            <a:pPr rtl="1"/>
            <a:r>
              <a:rPr lang="ar-SA" sz="2000" b="1" dirty="0" smtClean="0">
                <a:solidFill>
                  <a:srgbClr val="0000FF"/>
                </a:solidFill>
                <a:latin typeface="+mj-lt"/>
                <a:ea typeface="+mj-ea"/>
              </a:rPr>
              <a:t>التمييز السعري</a:t>
            </a:r>
            <a:r>
              <a:rPr lang="ar-SA" sz="2000" dirty="0" smtClean="0">
                <a:solidFill>
                  <a:srgbClr val="0000FF"/>
                </a:solidFill>
                <a:latin typeface="+mj-lt"/>
                <a:ea typeface="+mj-ea"/>
              </a:rPr>
              <a:t>: </a:t>
            </a:r>
            <a:r>
              <a:rPr lang="ar-SA" sz="2000" dirty="0" smtClean="0">
                <a:solidFill>
                  <a:srgbClr val="000000"/>
                </a:solidFill>
                <a:latin typeface="+mj-lt"/>
                <a:ea typeface="+mj-ea"/>
              </a:rPr>
              <a:t>ويحدث </a:t>
            </a:r>
            <a:r>
              <a:rPr lang="ar-BH" sz="2000" dirty="0" smtClean="0">
                <a:solidFill>
                  <a:srgbClr val="000000"/>
                </a:solidFill>
              </a:rPr>
              <a:t>إذا ما أقدم </a:t>
            </a:r>
            <a:r>
              <a:rPr lang="ar-SA" sz="2000" dirty="0" smtClean="0">
                <a:solidFill>
                  <a:srgbClr val="000000"/>
                </a:solidFill>
              </a:rPr>
              <a:t>المحتكر على</a:t>
            </a:r>
            <a:r>
              <a:rPr lang="ar-BH" sz="2000" dirty="0" smtClean="0">
                <a:solidFill>
                  <a:srgbClr val="000000"/>
                </a:solidFill>
              </a:rPr>
              <a:t> </a:t>
            </a:r>
            <a:r>
              <a:rPr lang="ar-BH" sz="2000" dirty="0" smtClean="0"/>
              <a:t>بيع السلعة أو الخدمة الواحدة بأسعار مختلفة بالرغم من عدم وجود أي اختلاف في تكاليف إنتاج وتقديم السلعة للمشترين.</a:t>
            </a:r>
            <a:r>
              <a:rPr lang="ar-SA" sz="1600" dirty="0" smtClean="0"/>
              <a:t> (مثلا شركات النقل الجوي لها تسعير الشتاء والصيف، وتسعير للشباب وللكبار. أو المصحات الخاصة لها تسعير للفقير وللغني، ...)</a:t>
            </a:r>
            <a:endParaRPr lang="ar-SA" sz="2000" dirty="0" smtClean="0"/>
          </a:p>
          <a:p>
            <a:pPr rtl="1"/>
            <a:r>
              <a:rPr lang="ar-BH" sz="2000" dirty="0" smtClean="0">
                <a:solidFill>
                  <a:srgbClr val="0000FF"/>
                </a:solidFill>
              </a:rPr>
              <a:t>ويشترط لنجاح سياسة التمييز السعري شرطان:</a:t>
            </a:r>
            <a:endParaRPr lang="ar-SA" sz="2000" dirty="0" smtClean="0">
              <a:solidFill>
                <a:srgbClr val="0000FF"/>
              </a:solidFill>
            </a:endParaRPr>
          </a:p>
          <a:p>
            <a:pPr rtl="1">
              <a:buFont typeface="Arial" pitchFamily="34" charset="0"/>
              <a:buChar char="•"/>
            </a:pPr>
            <a:r>
              <a:rPr lang="ar-BH" sz="2000" b="1" dirty="0" smtClean="0"/>
              <a:t> </a:t>
            </a:r>
            <a:r>
              <a:rPr lang="ar-BH" sz="2000" dirty="0" smtClean="0"/>
              <a:t> أن تختلف مرونة الطلب</a:t>
            </a:r>
            <a:r>
              <a:rPr lang="ar-SA" sz="2000" dirty="0" smtClean="0"/>
              <a:t>-</a:t>
            </a:r>
            <a:r>
              <a:rPr lang="ar-BH" sz="2000" dirty="0" smtClean="0"/>
              <a:t>السعر </a:t>
            </a:r>
            <a:r>
              <a:rPr lang="ar-SA" sz="2000" dirty="0" smtClean="0"/>
              <a:t>بين فئات المشترين</a:t>
            </a:r>
            <a:r>
              <a:rPr lang="ar-BH" sz="2000" dirty="0" smtClean="0"/>
              <a:t> أو بين الأسواق.</a:t>
            </a:r>
            <a:endParaRPr lang="en-US" sz="2000" dirty="0" smtClean="0"/>
          </a:p>
          <a:p>
            <a:pPr rtl="1">
              <a:buFont typeface="Arial" pitchFamily="34" charset="0"/>
              <a:buChar char="•"/>
            </a:pPr>
            <a:r>
              <a:rPr lang="ar-BH" sz="2000" dirty="0" smtClean="0"/>
              <a:t> أن يتعذر تماماً شراء السلعة من السوق الأقل سعراً وبيعها في السوق الأعلى سعراً.</a:t>
            </a:r>
            <a:endParaRPr lang="en-US" sz="2000" dirty="0" smtClean="0"/>
          </a:p>
          <a:p>
            <a:pPr rtl="1"/>
            <a:endParaRPr lang="en-US" sz="2000" b="1" dirty="0" smtClean="0"/>
          </a:p>
          <a:p>
            <a:pPr rtl="1"/>
            <a:endParaRPr lang="en-US" sz="2200" dirty="0" smtClean="0">
              <a:cs typeface="+mj-cs"/>
            </a:endParaRPr>
          </a:p>
          <a:p>
            <a:pPr rtl="1"/>
            <a:endParaRPr lang="fr-MA" sz="2200" dirty="0" smtClean="0"/>
          </a:p>
          <a:p>
            <a:endParaRPr lang="en-US" dirty="0"/>
          </a:p>
        </p:txBody>
      </p:sp>
      <p:sp>
        <p:nvSpPr>
          <p:cNvPr id="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الأضرار التوزيعية للإحتكار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267200"/>
          </a:xfrm>
        </p:spPr>
        <p:txBody>
          <a:bodyPr/>
          <a:lstStyle/>
          <a:p>
            <a:pPr rtl="1" eaLnBrk="1" hangingPunct="1"/>
            <a:r>
              <a:rPr lang="ar-SA" sz="2200" dirty="0" smtClean="0"/>
              <a:t>يعظم ربح المحتكر في السوق عندما يبيع الكمية التي تتساوى فيها التكلفة الحدية مع الإيراد الحدي. وفي حالة سوقين مع التمييز السعري، يقتضي الربح الأقصى ما يلي: </a:t>
            </a:r>
          </a:p>
          <a:p>
            <a:pPr algn="l">
              <a:spcBef>
                <a:spcPct val="50000"/>
              </a:spcBef>
            </a:pPr>
            <a:r>
              <a:rPr lang="ar-S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endParaRPr lang="en-US" sz="2000" baseline="-25000" dirty="0" smtClean="0">
              <a:latin typeface="Times New Roman" pitchFamily="18" charset="0"/>
              <a:cs typeface="Times New Roman" pitchFamily="18" charset="0"/>
            </a:endParaRPr>
          </a:p>
          <a:p>
            <a:pPr rtl="1" eaLnBrk="1" hangingPunct="1"/>
            <a:endParaRPr lang="ar-SA" sz="2200" dirty="0" smtClean="0">
              <a:solidFill>
                <a:srgbClr val="000000"/>
              </a:solidFill>
            </a:endParaRPr>
          </a:p>
          <a:p>
            <a:pPr rtl="1" eaLnBrk="1" hangingPunct="1"/>
            <a:r>
              <a:rPr lang="ar-SA" sz="2200" dirty="0" smtClean="0"/>
              <a:t>و</a:t>
            </a:r>
            <a:r>
              <a:rPr lang="ar-BH" sz="2200" dirty="0" smtClean="0"/>
              <a:t>يوضح </a:t>
            </a:r>
            <a:r>
              <a:rPr lang="ar-SA" sz="2200" dirty="0" smtClean="0">
                <a:solidFill>
                  <a:srgbClr val="0000FF"/>
                </a:solidFill>
              </a:rPr>
              <a:t>الرسم البياني التالي</a:t>
            </a:r>
            <a:r>
              <a:rPr lang="ar-BH" sz="2200" dirty="0" smtClean="0">
                <a:solidFill>
                  <a:srgbClr val="0000FF"/>
                </a:solidFill>
              </a:rPr>
              <a:t> </a:t>
            </a:r>
            <a:r>
              <a:rPr lang="ar-BH" sz="2200" dirty="0" smtClean="0"/>
              <a:t>وضع محتكر يبيع لمجموعتين من عملائه أو في سوقين </a:t>
            </a:r>
            <a:r>
              <a:rPr lang="en-US" sz="2200" dirty="0" smtClean="0">
                <a:latin typeface="Times New Roman" pitchFamily="18" charset="0"/>
                <a:cs typeface="Times New Roman" pitchFamily="18" charset="0"/>
              </a:rPr>
              <a:t>A</a:t>
            </a:r>
            <a:r>
              <a:rPr lang="ar-BH" sz="2200" dirty="0" smtClean="0"/>
              <a:t> و </a:t>
            </a:r>
            <a:r>
              <a:rPr lang="en-US" sz="2200" dirty="0" smtClean="0">
                <a:latin typeface="Times New Roman" pitchFamily="18" charset="0"/>
                <a:cs typeface="Times New Roman" pitchFamily="18" charset="0"/>
              </a:rPr>
              <a:t>B</a:t>
            </a:r>
            <a:r>
              <a:rPr lang="ar-SA" sz="2200" dirty="0" smtClean="0">
                <a:latin typeface="Times New Roman" pitchFamily="18" charset="0"/>
                <a:cs typeface="Times New Roman" pitchFamily="18" charset="0"/>
              </a:rPr>
              <a:t>.</a:t>
            </a:r>
            <a:r>
              <a:rPr lang="ar-BH" sz="2200" dirty="0" smtClean="0"/>
              <a:t> ونفترض أن المحتكر ينتج من مصنع واحد للسوقين</a:t>
            </a:r>
            <a:r>
              <a:rPr lang="ar-SA" sz="2200" dirty="0" smtClean="0"/>
              <a:t>:</a:t>
            </a:r>
            <a:r>
              <a:rPr lang="ar-BH" sz="2200" dirty="0" smtClean="0"/>
              <a:t> </a:t>
            </a:r>
            <a:r>
              <a:rPr lang="ar-SA" sz="2200" dirty="0" smtClean="0"/>
              <a:t>أي </a:t>
            </a:r>
            <a:r>
              <a:rPr lang="ar-BH" sz="2200" dirty="0" smtClean="0"/>
              <a:t>تكلفة الإنتاج واحدة)، والتكلفة الحدية ثابتة </a:t>
            </a:r>
            <a:r>
              <a:rPr lang="ar-SA" sz="2200" dirty="0" smtClean="0"/>
              <a:t>و</a:t>
            </a:r>
            <a:r>
              <a:rPr lang="ar-BH" sz="2200" dirty="0" smtClean="0"/>
              <a:t>مساوية </a:t>
            </a:r>
            <a:r>
              <a:rPr lang="ar-SA" sz="2200" dirty="0" smtClean="0"/>
              <a:t>للتكلفة</a:t>
            </a:r>
            <a:r>
              <a:rPr lang="ar-BH" sz="2200" dirty="0" smtClean="0"/>
              <a:t> المتوسطة</a:t>
            </a:r>
            <a:r>
              <a:rPr lang="ar-SA" sz="2200" dirty="0" smtClean="0"/>
              <a:t> وممثلة في</a:t>
            </a:r>
            <a:r>
              <a:rPr lang="ar-BH" sz="2200" dirty="0" smtClean="0"/>
              <a:t> الخط الأفقي</a:t>
            </a:r>
            <a:r>
              <a:rPr lang="ar-SA" sz="2200" dirty="0" smtClean="0"/>
              <a:t> </a:t>
            </a:r>
            <a:r>
              <a:rPr lang="en-US" sz="2200" dirty="0" smtClean="0">
                <a:latin typeface="Times New Roman" pitchFamily="18" charset="0"/>
                <a:cs typeface="Times New Roman" pitchFamily="18" charset="0"/>
              </a:rPr>
              <a:t>AC = MC</a:t>
            </a:r>
            <a:r>
              <a:rPr lang="ar-BH" sz="2200" dirty="0" smtClean="0"/>
              <a:t>. كذلك، نفترض أن الطلب في السوق الأول </a:t>
            </a:r>
            <a:r>
              <a:rPr lang="en-US" sz="2200" dirty="0" smtClean="0">
                <a:latin typeface="Times New Roman" pitchFamily="18" charset="0"/>
                <a:cs typeface="Times New Roman" pitchFamily="18" charset="0"/>
              </a:rPr>
              <a:t>A</a:t>
            </a:r>
            <a:r>
              <a:rPr lang="ar-BH" sz="2200" dirty="0" smtClean="0"/>
              <a:t> أكثر مرونة</a:t>
            </a:r>
            <a:r>
              <a:rPr lang="ar-SA" sz="2200" dirty="0" smtClean="0"/>
              <a:t>:</a:t>
            </a:r>
            <a:endParaRPr lang="en-US" sz="2200" dirty="0" smtClean="0"/>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endParaRPr lang="ar-BH" sz="2200" dirty="0" smtClean="0">
              <a:solidFill>
                <a:srgbClr val="0000FF"/>
              </a:solidFill>
            </a:endParaRPr>
          </a:p>
          <a:p>
            <a:pPr rtl="1" eaLnBrk="1" hangingPunct="1"/>
            <a:endParaRPr lang="ar-BH" sz="2000" dirty="0" smtClean="0"/>
          </a:p>
          <a:p>
            <a:pPr rtl="1" eaLnBrk="1" hangingPunct="1"/>
            <a:endParaRPr lang="ar-BH" sz="2000" dirty="0" smtClean="0"/>
          </a:p>
        </p:txBody>
      </p:sp>
      <p:sp>
        <p:nvSpPr>
          <p:cNvPr id="7"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شرط تعظيم الربح في حالة التمييز السعري</a:t>
            </a:r>
          </a:p>
        </p:txBody>
      </p:sp>
      <p:graphicFrame>
        <p:nvGraphicFramePr>
          <p:cNvPr id="41986" name="Object 2"/>
          <p:cNvGraphicFramePr>
            <a:graphicFrameLocks noChangeAspect="1"/>
          </p:cNvGraphicFramePr>
          <p:nvPr/>
        </p:nvGraphicFramePr>
        <p:xfrm>
          <a:off x="2047875" y="2362200"/>
          <a:ext cx="5113338" cy="354013"/>
        </p:xfrm>
        <a:graphic>
          <a:graphicData uri="http://schemas.openxmlformats.org/presentationml/2006/ole">
            <p:oleObj spid="_x0000_s41986" name="معادلة" r:id="rId3" imgW="2958840" imgH="215640" progId="Equation.3">
              <p:embed/>
            </p:oleObj>
          </a:graphicData>
        </a:graphic>
      </p:graphicFrame>
      <p:graphicFrame>
        <p:nvGraphicFramePr>
          <p:cNvPr id="41987" name="Object 3"/>
          <p:cNvGraphicFramePr>
            <a:graphicFrameLocks noChangeAspect="1"/>
          </p:cNvGraphicFramePr>
          <p:nvPr/>
        </p:nvGraphicFramePr>
        <p:xfrm>
          <a:off x="4038600" y="4038600"/>
          <a:ext cx="1098550" cy="417512"/>
        </p:xfrm>
        <a:graphic>
          <a:graphicData uri="http://schemas.openxmlformats.org/presentationml/2006/ole">
            <p:oleObj spid="_x0000_s41987" name="معادلة" r:id="rId4" imgW="634680" imgH="2538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1986"/>
                                        </p:tgtEl>
                                        <p:attrNameLst>
                                          <p:attrName>style.visibility</p:attrName>
                                        </p:attrNameLst>
                                      </p:cBhvr>
                                      <p:to>
                                        <p:strVal val="visible"/>
                                      </p:to>
                                    </p:set>
                                    <p:anim calcmode="lin" valueType="num">
                                      <p:cBhvr>
                                        <p:cTn id="7" dur="1000" fill="hold"/>
                                        <p:tgtEl>
                                          <p:spTgt spid="41986"/>
                                        </p:tgtEl>
                                        <p:attrNameLst>
                                          <p:attrName>ppt_w</p:attrName>
                                        </p:attrNameLst>
                                      </p:cBhvr>
                                      <p:tavLst>
                                        <p:tav tm="0">
                                          <p:val>
                                            <p:fltVal val="0"/>
                                          </p:val>
                                        </p:tav>
                                        <p:tav tm="100000">
                                          <p:val>
                                            <p:strVal val="#ppt_w"/>
                                          </p:val>
                                        </p:tav>
                                      </p:tavLst>
                                    </p:anim>
                                    <p:anim calcmode="lin" valueType="num">
                                      <p:cBhvr>
                                        <p:cTn id="8" dur="1000" fill="hold"/>
                                        <p:tgtEl>
                                          <p:spTgt spid="41986"/>
                                        </p:tgtEl>
                                        <p:attrNameLst>
                                          <p:attrName>ppt_h</p:attrName>
                                        </p:attrNameLst>
                                      </p:cBhvr>
                                      <p:tavLst>
                                        <p:tav tm="0">
                                          <p:val>
                                            <p:fltVal val="0"/>
                                          </p:val>
                                        </p:tav>
                                        <p:tav tm="100000">
                                          <p:val>
                                            <p:strVal val="#ppt_h"/>
                                          </p:val>
                                        </p:tav>
                                      </p:tavLst>
                                    </p:anim>
                                    <p:anim calcmode="lin" valueType="num">
                                      <p:cBhvr>
                                        <p:cTn id="9" dur="1000" fill="hold"/>
                                        <p:tgtEl>
                                          <p:spTgt spid="41986"/>
                                        </p:tgtEl>
                                        <p:attrNameLst>
                                          <p:attrName>style.rotation</p:attrName>
                                        </p:attrNameLst>
                                      </p:cBhvr>
                                      <p:tavLst>
                                        <p:tav tm="0">
                                          <p:val>
                                            <p:fltVal val="90"/>
                                          </p:val>
                                        </p:tav>
                                        <p:tav tm="100000">
                                          <p:val>
                                            <p:fltVal val="0"/>
                                          </p:val>
                                        </p:tav>
                                      </p:tavLst>
                                    </p:anim>
                                    <p:animEffect transition="in" filter="fade">
                                      <p:cBhvr>
                                        <p:cTn id="10" dur="1000"/>
                                        <p:tgtEl>
                                          <p:spTgt spid="4198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41987"/>
                                        </p:tgtEl>
                                        <p:attrNameLst>
                                          <p:attrName>style.visibility</p:attrName>
                                        </p:attrNameLst>
                                      </p:cBhvr>
                                      <p:to>
                                        <p:strVal val="visible"/>
                                      </p:to>
                                    </p:set>
                                    <p:anim calcmode="lin" valueType="num">
                                      <p:cBhvr>
                                        <p:cTn id="15" dur="1000" fill="hold"/>
                                        <p:tgtEl>
                                          <p:spTgt spid="41987"/>
                                        </p:tgtEl>
                                        <p:attrNameLst>
                                          <p:attrName>ppt_w</p:attrName>
                                        </p:attrNameLst>
                                      </p:cBhvr>
                                      <p:tavLst>
                                        <p:tav tm="0">
                                          <p:val>
                                            <p:fltVal val="0"/>
                                          </p:val>
                                        </p:tav>
                                        <p:tav tm="100000">
                                          <p:val>
                                            <p:strVal val="#ppt_w"/>
                                          </p:val>
                                        </p:tav>
                                      </p:tavLst>
                                    </p:anim>
                                    <p:anim calcmode="lin" valueType="num">
                                      <p:cBhvr>
                                        <p:cTn id="16" dur="1000" fill="hold"/>
                                        <p:tgtEl>
                                          <p:spTgt spid="41987"/>
                                        </p:tgtEl>
                                        <p:attrNameLst>
                                          <p:attrName>ppt_h</p:attrName>
                                        </p:attrNameLst>
                                      </p:cBhvr>
                                      <p:tavLst>
                                        <p:tav tm="0">
                                          <p:val>
                                            <p:fltVal val="0"/>
                                          </p:val>
                                        </p:tav>
                                        <p:tav tm="100000">
                                          <p:val>
                                            <p:strVal val="#ppt_h"/>
                                          </p:val>
                                        </p:tav>
                                      </p:tavLst>
                                    </p:anim>
                                    <p:anim calcmode="lin" valueType="num">
                                      <p:cBhvr>
                                        <p:cTn id="17" dur="1000" fill="hold"/>
                                        <p:tgtEl>
                                          <p:spTgt spid="41987"/>
                                        </p:tgtEl>
                                        <p:attrNameLst>
                                          <p:attrName>style.rotation</p:attrName>
                                        </p:attrNameLst>
                                      </p:cBhvr>
                                      <p:tavLst>
                                        <p:tav tm="0">
                                          <p:val>
                                            <p:fltVal val="90"/>
                                          </p:val>
                                        </p:tav>
                                        <p:tav tm="100000">
                                          <p:val>
                                            <p:fltVal val="0"/>
                                          </p:val>
                                        </p:tav>
                                      </p:tavLst>
                                    </p:anim>
                                    <p:animEffect transition="in" filter="fade">
                                      <p:cBhvr>
                                        <p:cTn id="18" dur="1000"/>
                                        <p:tgtEl>
                                          <p:spTgt spid="4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6307667" y="4800600"/>
            <a:ext cx="626533" cy="473075"/>
          </a:xfrm>
          <a:prstGeom prst="rect">
            <a:avLst/>
          </a:prstGeom>
          <a:noFill/>
          <a:ln w="9525">
            <a:noFill/>
            <a:miter lim="800000"/>
            <a:headEnd/>
            <a:tailEnd/>
          </a:ln>
          <a:effectLst/>
        </p:spPr>
        <p:txBody>
          <a:bodyPr/>
          <a:lstStyle/>
          <a:p>
            <a:pPr algn="ctr" rtl="1"/>
            <a:r>
              <a:rPr lang="en-US" altLang="zh-CN" sz="2400" dirty="0">
                <a:latin typeface="Times New Roman" pitchFamily="18" charset="0"/>
                <a:ea typeface="SimSun" pitchFamily="2" charset="-122"/>
              </a:rPr>
              <a:t>Q</a:t>
            </a:r>
            <a:r>
              <a:rPr lang="en-US" altLang="zh-CN" sz="2400" baseline="-25000" dirty="0">
                <a:latin typeface="Times New Roman" pitchFamily="18" charset="0"/>
                <a:ea typeface="SimSun" pitchFamily="2" charset="-122"/>
              </a:rPr>
              <a:t>B</a:t>
            </a:r>
            <a:r>
              <a:rPr lang="en-US" altLang="zh-CN" sz="1200" baseline="-25000" dirty="0">
                <a:latin typeface="Times New Roman" pitchFamily="18" charset="0"/>
                <a:ea typeface="SimSun" pitchFamily="2" charset="-122"/>
              </a:rPr>
              <a:t> </a:t>
            </a:r>
            <a:endParaRPr lang="en-US" dirty="0"/>
          </a:p>
        </p:txBody>
      </p:sp>
      <p:sp>
        <p:nvSpPr>
          <p:cNvPr id="28676" name="Text Box 4"/>
          <p:cNvSpPr txBox="1">
            <a:spLocks noChangeArrowheads="1"/>
          </p:cNvSpPr>
          <p:nvPr/>
        </p:nvSpPr>
        <p:spPr bwMode="auto">
          <a:xfrm>
            <a:off x="1905000" y="4800600"/>
            <a:ext cx="728795" cy="401637"/>
          </a:xfrm>
          <a:prstGeom prst="rect">
            <a:avLst/>
          </a:prstGeom>
          <a:noFill/>
          <a:ln w="9525">
            <a:noFill/>
            <a:miter lim="800000"/>
            <a:headEnd/>
            <a:tailEnd/>
          </a:ln>
          <a:effectLst/>
        </p:spPr>
        <p:txBody>
          <a:bodyPr/>
          <a:lstStyle/>
          <a:p>
            <a:pPr algn="ctr" rtl="1"/>
            <a:r>
              <a:rPr lang="en-US" altLang="zh-CN" sz="2400" dirty="0">
                <a:latin typeface="Times New Roman" pitchFamily="18" charset="0"/>
                <a:ea typeface="SimSun" pitchFamily="2" charset="-122"/>
              </a:rPr>
              <a:t>Q</a:t>
            </a:r>
            <a:r>
              <a:rPr lang="en-US" altLang="zh-CN" sz="2400" baseline="-25000" dirty="0">
                <a:latin typeface="Times New Roman" pitchFamily="18" charset="0"/>
                <a:ea typeface="SimSun" pitchFamily="2" charset="-122"/>
              </a:rPr>
              <a:t>A</a:t>
            </a:r>
            <a:endParaRPr lang="en-US" sz="3600" dirty="0"/>
          </a:p>
        </p:txBody>
      </p:sp>
      <p:sp>
        <p:nvSpPr>
          <p:cNvPr id="28677" name="Rectangle 5"/>
          <p:cNvSpPr>
            <a:spLocks noChangeArrowheads="1"/>
          </p:cNvSpPr>
          <p:nvPr/>
        </p:nvSpPr>
        <p:spPr bwMode="auto">
          <a:xfrm>
            <a:off x="6019800" y="2057400"/>
            <a:ext cx="507998" cy="1370016"/>
          </a:xfrm>
          <a:prstGeom prst="rect">
            <a:avLst/>
          </a:prstGeom>
          <a:solidFill>
            <a:srgbClr val="C0C0C0"/>
          </a:solidFill>
          <a:ln w="9525">
            <a:noFill/>
            <a:miter lim="800000"/>
            <a:headEnd/>
            <a:tailEnd/>
          </a:ln>
          <a:effectLst/>
        </p:spPr>
        <p:txBody>
          <a:bodyPr/>
          <a:lstStyle/>
          <a:p>
            <a:endParaRPr lang="ar-SA"/>
          </a:p>
        </p:txBody>
      </p:sp>
      <p:sp>
        <p:nvSpPr>
          <p:cNvPr id="28678" name="Rectangle 6"/>
          <p:cNvSpPr>
            <a:spLocks noChangeArrowheads="1"/>
          </p:cNvSpPr>
          <p:nvPr/>
        </p:nvSpPr>
        <p:spPr bwMode="auto">
          <a:xfrm>
            <a:off x="1143000" y="2565400"/>
            <a:ext cx="1049338" cy="863600"/>
          </a:xfrm>
          <a:prstGeom prst="rect">
            <a:avLst/>
          </a:prstGeom>
          <a:solidFill>
            <a:srgbClr val="C0C0C0"/>
          </a:solidFill>
          <a:ln w="9525">
            <a:noFill/>
            <a:miter lim="800000"/>
            <a:headEnd/>
            <a:tailEnd/>
          </a:ln>
          <a:effectLst/>
        </p:spPr>
        <p:txBody>
          <a:bodyPr/>
          <a:lstStyle/>
          <a:p>
            <a:endParaRPr lang="ar-SA"/>
          </a:p>
        </p:txBody>
      </p:sp>
      <p:sp>
        <p:nvSpPr>
          <p:cNvPr id="28679" name="Line 7"/>
          <p:cNvSpPr>
            <a:spLocks noChangeShapeType="1"/>
          </p:cNvSpPr>
          <p:nvPr/>
        </p:nvSpPr>
        <p:spPr bwMode="auto">
          <a:xfrm>
            <a:off x="1143000" y="952503"/>
            <a:ext cx="0" cy="3941763"/>
          </a:xfrm>
          <a:prstGeom prst="line">
            <a:avLst/>
          </a:prstGeom>
          <a:noFill/>
          <a:ln w="25400">
            <a:solidFill>
              <a:srgbClr val="000000"/>
            </a:solidFill>
            <a:round/>
            <a:headEnd type="triangle"/>
            <a:tailEnd/>
          </a:ln>
          <a:effectLst/>
        </p:spPr>
        <p:txBody>
          <a:bodyPr/>
          <a:lstStyle/>
          <a:p>
            <a:endParaRPr lang="ar-SA"/>
          </a:p>
        </p:txBody>
      </p:sp>
      <p:sp>
        <p:nvSpPr>
          <p:cNvPr id="28680" name="Line 8"/>
          <p:cNvSpPr>
            <a:spLocks noChangeShapeType="1"/>
          </p:cNvSpPr>
          <p:nvPr/>
        </p:nvSpPr>
        <p:spPr bwMode="auto">
          <a:xfrm>
            <a:off x="1143000" y="4894263"/>
            <a:ext cx="3073268" cy="0"/>
          </a:xfrm>
          <a:prstGeom prst="line">
            <a:avLst/>
          </a:prstGeom>
          <a:noFill/>
          <a:ln w="25400">
            <a:solidFill>
              <a:srgbClr val="000000"/>
            </a:solidFill>
            <a:round/>
            <a:headEnd/>
            <a:tailEnd type="triangle"/>
          </a:ln>
          <a:effectLst/>
        </p:spPr>
        <p:txBody>
          <a:bodyPr/>
          <a:lstStyle/>
          <a:p>
            <a:endParaRPr lang="ar-SA"/>
          </a:p>
        </p:txBody>
      </p:sp>
      <p:sp>
        <p:nvSpPr>
          <p:cNvPr id="28681" name="Line 9"/>
          <p:cNvSpPr>
            <a:spLocks noChangeShapeType="1"/>
          </p:cNvSpPr>
          <p:nvPr/>
        </p:nvSpPr>
        <p:spPr bwMode="auto">
          <a:xfrm>
            <a:off x="6019800" y="971553"/>
            <a:ext cx="0" cy="3941763"/>
          </a:xfrm>
          <a:prstGeom prst="line">
            <a:avLst/>
          </a:prstGeom>
          <a:noFill/>
          <a:ln w="25400">
            <a:solidFill>
              <a:srgbClr val="000000"/>
            </a:solidFill>
            <a:round/>
            <a:headEnd type="triangle"/>
            <a:tailEnd/>
          </a:ln>
          <a:effectLst/>
        </p:spPr>
        <p:txBody>
          <a:bodyPr/>
          <a:lstStyle/>
          <a:p>
            <a:endParaRPr lang="ar-SA"/>
          </a:p>
        </p:txBody>
      </p:sp>
      <p:sp>
        <p:nvSpPr>
          <p:cNvPr id="28682" name="Line 10"/>
          <p:cNvSpPr>
            <a:spLocks noChangeShapeType="1"/>
          </p:cNvSpPr>
          <p:nvPr/>
        </p:nvSpPr>
        <p:spPr bwMode="auto">
          <a:xfrm>
            <a:off x="6019801" y="1316038"/>
            <a:ext cx="2285999" cy="3332162"/>
          </a:xfrm>
          <a:prstGeom prst="line">
            <a:avLst/>
          </a:prstGeom>
          <a:noFill/>
          <a:ln w="19050">
            <a:solidFill>
              <a:srgbClr val="000000"/>
            </a:solidFill>
            <a:round/>
            <a:headEnd/>
            <a:tailEnd/>
          </a:ln>
          <a:effectLst/>
        </p:spPr>
        <p:txBody>
          <a:bodyPr/>
          <a:lstStyle/>
          <a:p>
            <a:endParaRPr lang="ar-SA"/>
          </a:p>
        </p:txBody>
      </p:sp>
      <p:sp>
        <p:nvSpPr>
          <p:cNvPr id="28683" name="Line 11"/>
          <p:cNvSpPr>
            <a:spLocks noChangeShapeType="1"/>
          </p:cNvSpPr>
          <p:nvPr/>
        </p:nvSpPr>
        <p:spPr bwMode="auto">
          <a:xfrm>
            <a:off x="6019800" y="1316038"/>
            <a:ext cx="1143000" cy="3408362"/>
          </a:xfrm>
          <a:prstGeom prst="line">
            <a:avLst/>
          </a:prstGeom>
          <a:noFill/>
          <a:ln w="19050">
            <a:solidFill>
              <a:srgbClr val="0000FF"/>
            </a:solidFill>
            <a:round/>
            <a:headEnd/>
            <a:tailEnd/>
          </a:ln>
          <a:effectLst/>
        </p:spPr>
        <p:txBody>
          <a:bodyPr/>
          <a:lstStyle/>
          <a:p>
            <a:endParaRPr lang="ar-SA"/>
          </a:p>
        </p:txBody>
      </p:sp>
      <p:sp>
        <p:nvSpPr>
          <p:cNvPr id="28684" name="Line 12"/>
          <p:cNvSpPr>
            <a:spLocks noChangeShapeType="1"/>
          </p:cNvSpPr>
          <p:nvPr/>
        </p:nvSpPr>
        <p:spPr bwMode="auto">
          <a:xfrm>
            <a:off x="1143000" y="1776417"/>
            <a:ext cx="2971800" cy="2185984"/>
          </a:xfrm>
          <a:prstGeom prst="line">
            <a:avLst/>
          </a:prstGeom>
          <a:noFill/>
          <a:ln w="19050">
            <a:solidFill>
              <a:srgbClr val="000000"/>
            </a:solidFill>
            <a:round/>
            <a:headEnd/>
            <a:tailEnd/>
          </a:ln>
          <a:effectLst/>
        </p:spPr>
        <p:txBody>
          <a:bodyPr/>
          <a:lstStyle/>
          <a:p>
            <a:endParaRPr lang="ar-SA"/>
          </a:p>
        </p:txBody>
      </p:sp>
      <p:sp>
        <p:nvSpPr>
          <p:cNvPr id="28685" name="Line 13"/>
          <p:cNvSpPr>
            <a:spLocks noChangeShapeType="1"/>
          </p:cNvSpPr>
          <p:nvPr/>
        </p:nvSpPr>
        <p:spPr bwMode="auto">
          <a:xfrm>
            <a:off x="1143000" y="1776413"/>
            <a:ext cx="1828800" cy="2795587"/>
          </a:xfrm>
          <a:prstGeom prst="line">
            <a:avLst/>
          </a:prstGeom>
          <a:noFill/>
          <a:ln w="19050">
            <a:solidFill>
              <a:srgbClr val="0000FF"/>
            </a:solidFill>
            <a:round/>
            <a:headEnd/>
            <a:tailEnd/>
          </a:ln>
          <a:effectLst/>
        </p:spPr>
        <p:txBody>
          <a:bodyPr/>
          <a:lstStyle/>
          <a:p>
            <a:endParaRPr lang="ar-SA"/>
          </a:p>
        </p:txBody>
      </p:sp>
      <p:sp>
        <p:nvSpPr>
          <p:cNvPr id="28686" name="Line 14"/>
          <p:cNvSpPr>
            <a:spLocks noChangeShapeType="1"/>
          </p:cNvSpPr>
          <p:nvPr/>
        </p:nvSpPr>
        <p:spPr bwMode="auto">
          <a:xfrm>
            <a:off x="6553200" y="2057400"/>
            <a:ext cx="0" cy="2805113"/>
          </a:xfrm>
          <a:prstGeom prst="line">
            <a:avLst/>
          </a:prstGeom>
          <a:noFill/>
          <a:ln w="15875">
            <a:solidFill>
              <a:srgbClr val="000000"/>
            </a:solidFill>
            <a:prstDash val="dash"/>
            <a:round/>
            <a:headEnd/>
            <a:tailEnd/>
          </a:ln>
          <a:effectLst/>
        </p:spPr>
        <p:txBody>
          <a:bodyPr/>
          <a:lstStyle/>
          <a:p>
            <a:endParaRPr lang="ar-SA"/>
          </a:p>
        </p:txBody>
      </p:sp>
      <p:sp>
        <p:nvSpPr>
          <p:cNvPr id="28687" name="Line 15"/>
          <p:cNvSpPr>
            <a:spLocks noChangeShapeType="1"/>
          </p:cNvSpPr>
          <p:nvPr/>
        </p:nvSpPr>
        <p:spPr bwMode="auto">
          <a:xfrm>
            <a:off x="2209800" y="2554291"/>
            <a:ext cx="0" cy="2363787"/>
          </a:xfrm>
          <a:prstGeom prst="line">
            <a:avLst/>
          </a:prstGeom>
          <a:noFill/>
          <a:ln w="15875">
            <a:solidFill>
              <a:srgbClr val="000000"/>
            </a:solidFill>
            <a:prstDash val="dash"/>
            <a:round/>
            <a:headEnd/>
            <a:tailEnd/>
          </a:ln>
          <a:effectLst/>
        </p:spPr>
        <p:txBody>
          <a:bodyPr/>
          <a:lstStyle/>
          <a:p>
            <a:endParaRPr lang="ar-SA"/>
          </a:p>
        </p:txBody>
      </p:sp>
      <p:sp>
        <p:nvSpPr>
          <p:cNvPr id="28688" name="Line 16"/>
          <p:cNvSpPr>
            <a:spLocks noChangeShapeType="1"/>
          </p:cNvSpPr>
          <p:nvPr/>
        </p:nvSpPr>
        <p:spPr bwMode="auto">
          <a:xfrm flipH="1">
            <a:off x="1143000" y="2554288"/>
            <a:ext cx="1024996" cy="0"/>
          </a:xfrm>
          <a:prstGeom prst="line">
            <a:avLst/>
          </a:prstGeom>
          <a:noFill/>
          <a:ln w="15875">
            <a:solidFill>
              <a:srgbClr val="000000"/>
            </a:solidFill>
            <a:prstDash val="dash"/>
            <a:round/>
            <a:headEnd/>
            <a:tailEnd/>
          </a:ln>
          <a:effectLst/>
        </p:spPr>
        <p:txBody>
          <a:bodyPr/>
          <a:lstStyle/>
          <a:p>
            <a:endParaRPr lang="ar-SA"/>
          </a:p>
        </p:txBody>
      </p:sp>
      <p:sp>
        <p:nvSpPr>
          <p:cNvPr id="28689" name="Line 17"/>
          <p:cNvSpPr>
            <a:spLocks noChangeShapeType="1"/>
          </p:cNvSpPr>
          <p:nvPr/>
        </p:nvSpPr>
        <p:spPr bwMode="auto">
          <a:xfrm flipH="1">
            <a:off x="6019800" y="2057400"/>
            <a:ext cx="512498" cy="0"/>
          </a:xfrm>
          <a:prstGeom prst="line">
            <a:avLst/>
          </a:prstGeom>
          <a:noFill/>
          <a:ln w="15875">
            <a:solidFill>
              <a:srgbClr val="000000"/>
            </a:solidFill>
            <a:prstDash val="dash"/>
            <a:round/>
            <a:headEnd/>
            <a:tailEnd/>
          </a:ln>
          <a:effectLst/>
        </p:spPr>
        <p:txBody>
          <a:bodyPr/>
          <a:lstStyle/>
          <a:p>
            <a:endParaRPr lang="ar-SA"/>
          </a:p>
        </p:txBody>
      </p:sp>
      <p:sp>
        <p:nvSpPr>
          <p:cNvPr id="28690" name="Text Box 18"/>
          <p:cNvSpPr txBox="1">
            <a:spLocks noChangeArrowheads="1"/>
          </p:cNvSpPr>
          <p:nvPr/>
        </p:nvSpPr>
        <p:spPr bwMode="auto">
          <a:xfrm>
            <a:off x="4038600" y="2997200"/>
            <a:ext cx="1371600" cy="431800"/>
          </a:xfrm>
          <a:prstGeom prst="rect">
            <a:avLst/>
          </a:prstGeom>
          <a:noFill/>
          <a:ln w="9525">
            <a:noFill/>
            <a:miter lim="800000"/>
            <a:headEnd/>
            <a:tailEnd/>
          </a:ln>
          <a:effectLst/>
        </p:spPr>
        <p:txBody>
          <a:bodyPr/>
          <a:lstStyle/>
          <a:p>
            <a:pPr rtl="1"/>
            <a:r>
              <a:rPr lang="en-US" altLang="zh-CN" sz="2400" dirty="0">
                <a:solidFill>
                  <a:srgbClr val="0000FF"/>
                </a:solidFill>
                <a:latin typeface="Times New Roman" pitchFamily="18" charset="0"/>
                <a:ea typeface="SimSun" pitchFamily="2" charset="-122"/>
              </a:rPr>
              <a:t>MC=AC</a:t>
            </a:r>
            <a:endParaRPr lang="en-US" sz="3600" dirty="0">
              <a:solidFill>
                <a:srgbClr val="0000FF"/>
              </a:solidFill>
            </a:endParaRPr>
          </a:p>
        </p:txBody>
      </p:sp>
      <p:sp>
        <p:nvSpPr>
          <p:cNvPr id="28691" name="Text Box 19"/>
          <p:cNvSpPr txBox="1">
            <a:spLocks noChangeArrowheads="1"/>
          </p:cNvSpPr>
          <p:nvPr/>
        </p:nvSpPr>
        <p:spPr bwMode="auto">
          <a:xfrm>
            <a:off x="3429000" y="3657600"/>
            <a:ext cx="559860" cy="458786"/>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rPr>
              <a:t>D</a:t>
            </a:r>
            <a:r>
              <a:rPr lang="en-US" altLang="zh-CN" sz="2400" baseline="-25000" dirty="0">
                <a:latin typeface="Times New Roman" pitchFamily="18" charset="0"/>
                <a:ea typeface="SimSun" pitchFamily="2" charset="-122"/>
              </a:rPr>
              <a:t>A</a:t>
            </a:r>
            <a:endParaRPr lang="en-US" sz="3600" dirty="0"/>
          </a:p>
        </p:txBody>
      </p:sp>
      <p:sp>
        <p:nvSpPr>
          <p:cNvPr id="28692" name="Text Box 20"/>
          <p:cNvSpPr txBox="1">
            <a:spLocks noChangeArrowheads="1"/>
          </p:cNvSpPr>
          <p:nvPr/>
        </p:nvSpPr>
        <p:spPr bwMode="auto">
          <a:xfrm>
            <a:off x="2743200" y="4038600"/>
            <a:ext cx="838200" cy="468312"/>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rPr>
              <a:t>MR</a:t>
            </a:r>
            <a:r>
              <a:rPr lang="en-US" altLang="zh-CN" sz="2400" baseline="-25000" dirty="0">
                <a:latin typeface="Times New Roman" pitchFamily="18" charset="0"/>
                <a:ea typeface="SimSun" pitchFamily="2" charset="-122"/>
              </a:rPr>
              <a:t>A</a:t>
            </a:r>
            <a:endParaRPr lang="en-US" sz="3600" dirty="0"/>
          </a:p>
        </p:txBody>
      </p:sp>
      <p:sp>
        <p:nvSpPr>
          <p:cNvPr id="28693" name="Text Box 21"/>
          <p:cNvSpPr txBox="1">
            <a:spLocks noChangeArrowheads="1"/>
          </p:cNvSpPr>
          <p:nvPr/>
        </p:nvSpPr>
        <p:spPr bwMode="auto">
          <a:xfrm>
            <a:off x="8088443" y="4038600"/>
            <a:ext cx="674557" cy="473075"/>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rPr>
              <a:t>D</a:t>
            </a:r>
            <a:r>
              <a:rPr lang="en-US" altLang="zh-CN" sz="2400" baseline="-25000" dirty="0">
                <a:latin typeface="Times New Roman" pitchFamily="18" charset="0"/>
                <a:ea typeface="SimSun" pitchFamily="2" charset="-122"/>
              </a:rPr>
              <a:t>B</a:t>
            </a:r>
            <a:endParaRPr lang="en-US" sz="3600" dirty="0"/>
          </a:p>
        </p:txBody>
      </p:sp>
      <p:sp>
        <p:nvSpPr>
          <p:cNvPr id="28694" name="Text Box 22"/>
          <p:cNvSpPr txBox="1">
            <a:spLocks noChangeArrowheads="1"/>
          </p:cNvSpPr>
          <p:nvPr/>
        </p:nvSpPr>
        <p:spPr bwMode="auto">
          <a:xfrm>
            <a:off x="7006826" y="4191000"/>
            <a:ext cx="841774" cy="519112"/>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rPr>
              <a:t>MR</a:t>
            </a:r>
            <a:r>
              <a:rPr lang="en-US" altLang="zh-CN" sz="2400" baseline="-25000" dirty="0">
                <a:latin typeface="Times New Roman" pitchFamily="18" charset="0"/>
                <a:ea typeface="SimSun" pitchFamily="2" charset="-122"/>
              </a:rPr>
              <a:t>B</a:t>
            </a:r>
            <a:endParaRPr lang="en-US" sz="3600" dirty="0"/>
          </a:p>
        </p:txBody>
      </p:sp>
      <p:sp>
        <p:nvSpPr>
          <p:cNvPr id="28695" name="Text Box 23"/>
          <p:cNvSpPr txBox="1">
            <a:spLocks noChangeArrowheads="1"/>
          </p:cNvSpPr>
          <p:nvPr/>
        </p:nvSpPr>
        <p:spPr bwMode="auto">
          <a:xfrm>
            <a:off x="609600" y="2284413"/>
            <a:ext cx="550864" cy="458787"/>
          </a:xfrm>
          <a:prstGeom prst="rect">
            <a:avLst/>
          </a:prstGeom>
          <a:noFill/>
          <a:ln w="9525">
            <a:noFill/>
            <a:miter lim="800000"/>
            <a:headEnd/>
            <a:tailEnd/>
          </a:ln>
          <a:effectLst/>
        </p:spPr>
        <p:txBody>
          <a:bodyPr/>
          <a:lstStyle/>
          <a:p>
            <a:pPr algn="r" rtl="1"/>
            <a:r>
              <a:rPr lang="en-US" altLang="zh-CN" sz="2400" dirty="0">
                <a:latin typeface="Times New Roman" pitchFamily="18" charset="0"/>
                <a:ea typeface="SimSun" pitchFamily="2" charset="-122"/>
              </a:rPr>
              <a:t>P</a:t>
            </a:r>
            <a:r>
              <a:rPr lang="en-US" altLang="zh-CN" sz="2400" baseline="-25000" dirty="0">
                <a:latin typeface="Times New Roman" pitchFamily="18" charset="0"/>
                <a:ea typeface="SimSun" pitchFamily="2" charset="-122"/>
              </a:rPr>
              <a:t>A</a:t>
            </a:r>
            <a:endParaRPr lang="en-US" sz="3600" dirty="0"/>
          </a:p>
        </p:txBody>
      </p:sp>
      <p:sp>
        <p:nvSpPr>
          <p:cNvPr id="28696" name="Text Box 24"/>
          <p:cNvSpPr txBox="1">
            <a:spLocks noChangeArrowheads="1"/>
          </p:cNvSpPr>
          <p:nvPr/>
        </p:nvSpPr>
        <p:spPr bwMode="auto">
          <a:xfrm>
            <a:off x="5486400" y="1851026"/>
            <a:ext cx="557081" cy="511174"/>
          </a:xfrm>
          <a:prstGeom prst="rect">
            <a:avLst/>
          </a:prstGeom>
          <a:noFill/>
          <a:ln w="9525">
            <a:noFill/>
            <a:miter lim="800000"/>
            <a:headEnd/>
            <a:tailEnd/>
          </a:ln>
          <a:effectLst/>
        </p:spPr>
        <p:txBody>
          <a:bodyPr/>
          <a:lstStyle/>
          <a:p>
            <a:pPr algn="r" rtl="1"/>
            <a:r>
              <a:rPr lang="en-US" altLang="zh-CN" sz="2400" dirty="0">
                <a:latin typeface="Times New Roman" pitchFamily="18" charset="0"/>
                <a:ea typeface="SimSun" pitchFamily="2" charset="-122"/>
              </a:rPr>
              <a:t>P</a:t>
            </a:r>
            <a:r>
              <a:rPr lang="en-US" altLang="zh-CN" sz="2400" baseline="-25000" dirty="0">
                <a:latin typeface="Times New Roman" pitchFamily="18" charset="0"/>
                <a:ea typeface="SimSun" pitchFamily="2" charset="-122"/>
              </a:rPr>
              <a:t>B</a:t>
            </a:r>
            <a:endParaRPr lang="en-US" sz="3600" dirty="0"/>
          </a:p>
        </p:txBody>
      </p:sp>
      <p:sp>
        <p:nvSpPr>
          <p:cNvPr id="28697" name="Text Box 25"/>
          <p:cNvSpPr txBox="1">
            <a:spLocks noChangeArrowheads="1"/>
          </p:cNvSpPr>
          <p:nvPr/>
        </p:nvSpPr>
        <p:spPr bwMode="auto">
          <a:xfrm>
            <a:off x="3886200" y="4800600"/>
            <a:ext cx="533400" cy="457200"/>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cs typeface="Arabic Transparent" pitchFamily="2" charset="-78"/>
              </a:rPr>
              <a:t>Q</a:t>
            </a:r>
            <a:r>
              <a:rPr lang="en-US" altLang="zh-CN" sz="1200" baseline="-25000" dirty="0">
                <a:latin typeface="Times New Roman" pitchFamily="18" charset="0"/>
                <a:ea typeface="SimSun" pitchFamily="2" charset="-122"/>
                <a:cs typeface="Arabic Transparent" pitchFamily="2" charset="-78"/>
              </a:rPr>
              <a:t> </a:t>
            </a:r>
            <a:endParaRPr lang="en-US" dirty="0">
              <a:ea typeface="SimSun" pitchFamily="2" charset="-122"/>
              <a:cs typeface="Arabic Transparent" pitchFamily="2" charset="-78"/>
            </a:endParaRPr>
          </a:p>
        </p:txBody>
      </p:sp>
      <p:sp>
        <p:nvSpPr>
          <p:cNvPr id="28698" name="Text Box 26"/>
          <p:cNvSpPr txBox="1">
            <a:spLocks noChangeArrowheads="1"/>
          </p:cNvSpPr>
          <p:nvPr/>
        </p:nvSpPr>
        <p:spPr bwMode="auto">
          <a:xfrm rot="16200000">
            <a:off x="4449761" y="884239"/>
            <a:ext cx="1828800" cy="517522"/>
          </a:xfrm>
          <a:prstGeom prst="rect">
            <a:avLst/>
          </a:prstGeom>
          <a:noFill/>
          <a:ln w="9525">
            <a:noFill/>
            <a:miter lim="800000"/>
            <a:headEnd/>
            <a:tailEnd/>
          </a:ln>
          <a:effectLst/>
        </p:spPr>
        <p:txBody>
          <a:bodyPr/>
          <a:lstStyle/>
          <a:p>
            <a:pPr algn="ctr" rtl="1"/>
            <a:r>
              <a:rPr lang="en-US" altLang="zh-CN" sz="2400" dirty="0" smtClean="0">
                <a:latin typeface="Times New Roman" pitchFamily="18" charset="0"/>
                <a:ea typeface="SimSun" pitchFamily="2" charset="-122"/>
                <a:cs typeface="Arabic Transparent" pitchFamily="2" charset="-78"/>
              </a:rPr>
              <a:t>P</a:t>
            </a:r>
            <a:r>
              <a:rPr lang="en-US" altLang="zh-CN" sz="2400" dirty="0">
                <a:latin typeface="Times New Roman" pitchFamily="18" charset="0"/>
                <a:ea typeface="SimSun" pitchFamily="2" charset="-122"/>
                <a:cs typeface="Arabic Transparent" pitchFamily="2" charset="-78"/>
              </a:rPr>
              <a:t>, MR,  MC</a:t>
            </a:r>
            <a:r>
              <a:rPr lang="en-US" altLang="zh-CN" sz="2400" baseline="-25000" dirty="0">
                <a:latin typeface="Times New Roman" pitchFamily="18" charset="0"/>
                <a:ea typeface="SimSun" pitchFamily="2" charset="-122"/>
                <a:cs typeface="Arabic Transparent" pitchFamily="2" charset="-78"/>
              </a:rPr>
              <a:t> </a:t>
            </a:r>
            <a:endParaRPr lang="en-US" sz="3600" dirty="0">
              <a:ea typeface="SimSun" pitchFamily="2" charset="-122"/>
              <a:cs typeface="Arabic Transparent" pitchFamily="2" charset="-78"/>
            </a:endParaRPr>
          </a:p>
        </p:txBody>
      </p:sp>
      <p:sp>
        <p:nvSpPr>
          <p:cNvPr id="28699" name="Text Box 27"/>
          <p:cNvSpPr txBox="1">
            <a:spLocks noChangeArrowheads="1"/>
          </p:cNvSpPr>
          <p:nvPr/>
        </p:nvSpPr>
        <p:spPr bwMode="auto">
          <a:xfrm rot="16200000">
            <a:off x="-293687" y="965200"/>
            <a:ext cx="1843087" cy="493712"/>
          </a:xfrm>
          <a:prstGeom prst="rect">
            <a:avLst/>
          </a:prstGeom>
          <a:noFill/>
          <a:ln w="9525">
            <a:noFill/>
            <a:miter lim="800000"/>
            <a:headEnd/>
            <a:tailEnd/>
          </a:ln>
          <a:effectLst/>
        </p:spPr>
        <p:txBody>
          <a:bodyPr/>
          <a:lstStyle/>
          <a:p>
            <a:pPr algn="ctr" rtl="1"/>
            <a:r>
              <a:rPr lang="en-US" altLang="zh-CN" sz="2400" dirty="0" smtClean="0">
                <a:latin typeface="Times New Roman" pitchFamily="18" charset="0"/>
                <a:ea typeface="SimSun" pitchFamily="2" charset="-122"/>
                <a:cs typeface="Arabic Transparent" pitchFamily="2" charset="-78"/>
              </a:rPr>
              <a:t>P</a:t>
            </a:r>
            <a:r>
              <a:rPr lang="en-US" altLang="zh-CN" sz="2400" dirty="0">
                <a:latin typeface="Times New Roman" pitchFamily="18" charset="0"/>
                <a:ea typeface="SimSun" pitchFamily="2" charset="-122"/>
                <a:cs typeface="Arabic Transparent" pitchFamily="2" charset="-78"/>
              </a:rPr>
              <a:t>, MR,  MC</a:t>
            </a:r>
            <a:r>
              <a:rPr lang="en-US" altLang="zh-CN" sz="2400" baseline="-25000" dirty="0">
                <a:latin typeface="Times New Roman" pitchFamily="18" charset="0"/>
                <a:ea typeface="SimSun" pitchFamily="2" charset="-122"/>
                <a:cs typeface="Arabic Transparent" pitchFamily="2" charset="-78"/>
              </a:rPr>
              <a:t> </a:t>
            </a:r>
            <a:endParaRPr lang="en-US" sz="3600" dirty="0">
              <a:ea typeface="SimSun" pitchFamily="2" charset="-122"/>
              <a:cs typeface="Arabic Transparent" pitchFamily="2" charset="-78"/>
            </a:endParaRPr>
          </a:p>
        </p:txBody>
      </p:sp>
      <p:sp>
        <p:nvSpPr>
          <p:cNvPr id="28700" name="Text Box 28"/>
          <p:cNvSpPr txBox="1">
            <a:spLocks noChangeArrowheads="1"/>
          </p:cNvSpPr>
          <p:nvPr/>
        </p:nvSpPr>
        <p:spPr bwMode="auto">
          <a:xfrm>
            <a:off x="908052" y="5181600"/>
            <a:ext cx="8112257" cy="685800"/>
          </a:xfrm>
          <a:prstGeom prst="rect">
            <a:avLst/>
          </a:prstGeom>
          <a:noFill/>
          <a:ln w="28575">
            <a:noFill/>
            <a:miter lim="800000"/>
            <a:headEnd/>
            <a:tailEnd/>
          </a:ln>
          <a:effectLst/>
        </p:spPr>
        <p:txBody>
          <a:bodyPr/>
          <a:lstStyle/>
          <a:p>
            <a:pPr algn="ctr" rtl="1"/>
            <a:r>
              <a:rPr lang="ar-SA" altLang="zh-CN" sz="2000" dirty="0" smtClean="0">
                <a:latin typeface="Times New Roman" pitchFamily="18" charset="0"/>
                <a:ea typeface="SimSun" pitchFamily="2" charset="-122"/>
                <a:cs typeface="Times New Roman" pitchFamily="18" charset="0"/>
              </a:rPr>
              <a:t>يعظم </a:t>
            </a:r>
            <a:r>
              <a:rPr lang="ar-SA" altLang="zh-CN" sz="2000" dirty="0">
                <a:latin typeface="Times New Roman" pitchFamily="18" charset="0"/>
                <a:ea typeface="SimSun" pitchFamily="2" charset="-122"/>
                <a:cs typeface="Times New Roman" pitchFamily="18" charset="0"/>
              </a:rPr>
              <a:t>المحتكر أرباحه الكلية عن طريق التمييز السعري بين </a:t>
            </a:r>
            <a:r>
              <a:rPr lang="ar-SA" altLang="zh-CN" sz="2000" dirty="0" smtClean="0">
                <a:latin typeface="Times New Roman" pitchFamily="18" charset="0"/>
                <a:ea typeface="SimSun" pitchFamily="2" charset="-122"/>
                <a:cs typeface="Times New Roman" pitchFamily="18" charset="0"/>
              </a:rPr>
              <a:t>السوقين، </a:t>
            </a:r>
            <a:r>
              <a:rPr lang="ar-SA" altLang="zh-CN" sz="2000" dirty="0">
                <a:latin typeface="Times New Roman" pitchFamily="18" charset="0"/>
                <a:ea typeface="SimSun" pitchFamily="2" charset="-122"/>
                <a:cs typeface="Times New Roman" pitchFamily="18" charset="0"/>
              </a:rPr>
              <a:t>حيث يبيع بسعر أعلى في السوق </a:t>
            </a:r>
            <a:r>
              <a:rPr lang="en-US" altLang="zh-CN" sz="2000" dirty="0">
                <a:latin typeface="Times New Roman" pitchFamily="18" charset="0"/>
                <a:ea typeface="SimSun" pitchFamily="2" charset="-122"/>
                <a:cs typeface="Times New Roman" pitchFamily="18" charset="0"/>
              </a:rPr>
              <a:t>B</a:t>
            </a:r>
            <a:r>
              <a:rPr lang="ar-SA" altLang="zh-CN" sz="2000" dirty="0">
                <a:latin typeface="Times New Roman" pitchFamily="18" charset="0"/>
                <a:ea typeface="SimSun" pitchFamily="2" charset="-122"/>
                <a:cs typeface="Times New Roman" pitchFamily="18" charset="0"/>
              </a:rPr>
              <a:t> ذي الطلب الأقل مرونة نسبياً، وبسعر أقل في السوق </a:t>
            </a:r>
            <a:r>
              <a:rPr lang="en-US" altLang="zh-CN" sz="2000" dirty="0">
                <a:latin typeface="Times New Roman" pitchFamily="18" charset="0"/>
                <a:ea typeface="SimSun" pitchFamily="2" charset="-122"/>
                <a:cs typeface="Times New Roman" pitchFamily="18" charset="0"/>
              </a:rPr>
              <a:t>A</a:t>
            </a:r>
            <a:r>
              <a:rPr lang="ar-SA" altLang="zh-CN" sz="2000" dirty="0">
                <a:latin typeface="Times New Roman" pitchFamily="18" charset="0"/>
                <a:ea typeface="SimSun" pitchFamily="2" charset="-122"/>
                <a:cs typeface="Times New Roman" pitchFamily="18" charset="0"/>
              </a:rPr>
              <a:t> ذي الطلب الأكثر مرونة نسبياً. </a:t>
            </a:r>
            <a:endParaRPr lang="en-US" sz="2000" dirty="0">
              <a:ea typeface="SimSun" pitchFamily="2" charset="-122"/>
            </a:endParaRPr>
          </a:p>
        </p:txBody>
      </p:sp>
      <p:sp>
        <p:nvSpPr>
          <p:cNvPr id="28701" name="Line 29"/>
          <p:cNvSpPr>
            <a:spLocks noChangeShapeType="1"/>
          </p:cNvSpPr>
          <p:nvPr/>
        </p:nvSpPr>
        <p:spPr bwMode="auto">
          <a:xfrm>
            <a:off x="6019800" y="4906963"/>
            <a:ext cx="3073268" cy="0"/>
          </a:xfrm>
          <a:prstGeom prst="line">
            <a:avLst/>
          </a:prstGeom>
          <a:noFill/>
          <a:ln w="25400">
            <a:solidFill>
              <a:srgbClr val="000000"/>
            </a:solidFill>
            <a:round/>
            <a:headEnd/>
            <a:tailEnd type="triangle"/>
          </a:ln>
          <a:effectLst/>
        </p:spPr>
        <p:txBody>
          <a:bodyPr/>
          <a:lstStyle/>
          <a:p>
            <a:endParaRPr lang="ar-SA"/>
          </a:p>
        </p:txBody>
      </p:sp>
      <p:sp>
        <p:nvSpPr>
          <p:cNvPr id="28702" name="Line 30"/>
          <p:cNvSpPr>
            <a:spLocks noChangeShapeType="1"/>
          </p:cNvSpPr>
          <p:nvPr/>
        </p:nvSpPr>
        <p:spPr bwMode="auto">
          <a:xfrm>
            <a:off x="1143000" y="3429000"/>
            <a:ext cx="6324600" cy="0"/>
          </a:xfrm>
          <a:prstGeom prst="line">
            <a:avLst/>
          </a:prstGeom>
          <a:noFill/>
          <a:ln w="15875">
            <a:solidFill>
              <a:srgbClr val="000000"/>
            </a:solidFill>
            <a:round/>
            <a:headEnd/>
            <a:tailEnd/>
          </a:ln>
          <a:effectLst/>
        </p:spPr>
        <p:txBody>
          <a:bodyPr/>
          <a:lstStyle/>
          <a:p>
            <a:endParaRPr lang="ar-SA"/>
          </a:p>
        </p:txBody>
      </p:sp>
      <p:sp>
        <p:nvSpPr>
          <p:cNvPr id="30" name="Text Box 25"/>
          <p:cNvSpPr txBox="1">
            <a:spLocks noChangeArrowheads="1"/>
          </p:cNvSpPr>
          <p:nvPr/>
        </p:nvSpPr>
        <p:spPr bwMode="auto">
          <a:xfrm>
            <a:off x="8763000" y="4876800"/>
            <a:ext cx="533400" cy="457200"/>
          </a:xfrm>
          <a:prstGeom prst="rect">
            <a:avLst/>
          </a:prstGeom>
          <a:noFill/>
          <a:ln w="9525">
            <a:noFill/>
            <a:miter lim="800000"/>
            <a:headEnd/>
            <a:tailEnd/>
          </a:ln>
          <a:effectLst/>
        </p:spPr>
        <p:txBody>
          <a:bodyPr/>
          <a:lstStyle/>
          <a:p>
            <a:pPr rtl="1"/>
            <a:r>
              <a:rPr lang="en-US" altLang="zh-CN" sz="2400" dirty="0">
                <a:latin typeface="Times New Roman" pitchFamily="18" charset="0"/>
                <a:ea typeface="SimSun" pitchFamily="2" charset="-122"/>
                <a:cs typeface="Arabic Transparent" pitchFamily="2" charset="-78"/>
              </a:rPr>
              <a:t>Q</a:t>
            </a:r>
            <a:r>
              <a:rPr lang="en-US" altLang="zh-CN" sz="1200" baseline="-25000" dirty="0">
                <a:latin typeface="Times New Roman" pitchFamily="18" charset="0"/>
                <a:ea typeface="SimSun" pitchFamily="2" charset="-122"/>
                <a:cs typeface="Arabic Transparent" pitchFamily="2" charset="-78"/>
              </a:rPr>
              <a:t> </a:t>
            </a:r>
            <a:endParaRPr lang="en-US" dirty="0">
              <a:ea typeface="SimSun" pitchFamily="2" charset="-122"/>
              <a:cs typeface="Arabic Transparen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6831</TotalTime>
  <Words>1552</Words>
  <Application>Microsoft Office PowerPoint</Application>
  <PresentationFormat>A4 Paper (210x297 mm)‎</PresentationFormat>
  <Paragraphs>201</Paragraphs>
  <Slides>18</Slides>
  <Notes>5</Notes>
  <HiddenSlides>0</HiddenSlides>
  <MMClips>0</MMClips>
  <ScaleCrop>false</ScaleCrop>
  <HeadingPairs>
    <vt:vector size="6" baseType="variant">
      <vt:variant>
        <vt:lpstr>سمة</vt:lpstr>
      </vt:variant>
      <vt:variant>
        <vt:i4>1</vt:i4>
      </vt:variant>
      <vt:variant>
        <vt:lpstr>خوادم OLE مضمنة</vt:lpstr>
      </vt:variant>
      <vt:variant>
        <vt:i4>2</vt:i4>
      </vt:variant>
      <vt:variant>
        <vt:lpstr>عناوين الشرائح</vt:lpstr>
      </vt:variant>
      <vt:variant>
        <vt:i4>18</vt:i4>
      </vt:variant>
    </vt:vector>
  </HeadingPairs>
  <TitlesOfParts>
    <vt:vector size="21" baseType="lpstr">
      <vt:lpstr>Office Theme</vt:lpstr>
      <vt:lpstr>Equation</vt:lpstr>
      <vt:lpstr>معادلة</vt:lpstr>
      <vt:lpstr>الشريحة 1</vt:lpstr>
      <vt:lpstr>المحاضرة الثالثة عشرة</vt:lpstr>
      <vt:lpstr>عناصر المحاضرة 13</vt:lpstr>
      <vt:lpstr>الاحتكار التام </vt:lpstr>
      <vt:lpstr>شروط أساسية للإحتكار التام</vt:lpstr>
      <vt:lpstr>عوائق دخول السوق</vt:lpstr>
      <vt:lpstr>توازن المحتكر في المدى القصير</vt:lpstr>
      <vt:lpstr>الشريحة 8</vt:lpstr>
      <vt:lpstr>الشريحة 9</vt:lpstr>
      <vt:lpstr>الشريحة 10</vt:lpstr>
      <vt:lpstr>الشريحة 11</vt:lpstr>
      <vt:lpstr>توازن المحتكر في المدى البعيد</vt:lpstr>
      <vt:lpstr>الأضرار الإقتصادية للإحتكار</vt:lpstr>
      <vt:lpstr>الشريحة 14</vt:lpstr>
      <vt:lpstr>الأضرار التوزيعية للإحتكار</vt:lpstr>
      <vt:lpstr>شرط تعظيم الربح في حالة التمييز السعري</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610</cp:revision>
  <dcterms:created xsi:type="dcterms:W3CDTF">2009-10-14T19:14:34Z</dcterms:created>
  <dcterms:modified xsi:type="dcterms:W3CDTF">2011-05-07T09:45:54Z</dcterms:modified>
</cp:coreProperties>
</file>