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0" r:id="rId3"/>
    <p:sldId id="349" r:id="rId4"/>
    <p:sldId id="315" r:id="rId5"/>
    <p:sldId id="316" r:id="rId6"/>
    <p:sldId id="347" r:id="rId7"/>
    <p:sldId id="351" r:id="rId8"/>
    <p:sldId id="318" r:id="rId9"/>
    <p:sldId id="319" r:id="rId10"/>
    <p:sldId id="353" r:id="rId11"/>
    <p:sldId id="352" r:id="rId12"/>
    <p:sldId id="350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987" autoAdjust="0"/>
    <p:restoredTop sz="94664" autoAdjust="0"/>
  </p:normalViewPr>
  <p:slideViewPr>
    <p:cSldViewPr>
      <p:cViewPr varScale="1">
        <p:scale>
          <a:sx n="70" d="100"/>
          <a:sy n="70" d="100"/>
        </p:scale>
        <p:origin x="1200" y="7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93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800" dirty="0"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78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>
          <a:xfrm>
            <a:off x="952500" y="4343400"/>
            <a:ext cx="4953000" cy="4114800"/>
          </a:xfrm>
        </p:spPr>
        <p:txBody>
          <a:bodyPr/>
          <a:lstStyle/>
          <a:p>
            <a:pPr algn="r"/>
            <a:endParaRPr lang="ar-TN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011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34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13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ar-TN" sz="1800" dirty="0" smtClean="0"/>
          </a:p>
          <a:p>
            <a:pPr algn="just"/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3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882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856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86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90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93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5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التمهيدية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78904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مبادئ الرياضيات</a:t>
            </a:r>
            <a:endParaRPr lang="ar-EG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Principles of Mathematics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6"/>
          <p:cNvSpPr>
            <a:spLocks noGrp="1"/>
          </p:cNvSpPr>
          <p:nvPr>
            <p:ph type="title"/>
          </p:nvPr>
        </p:nvSpPr>
        <p:spPr>
          <a:xfrm>
            <a:off x="457200" y="76200"/>
            <a:ext cx="8915400" cy="1143000"/>
          </a:xfrm>
        </p:spPr>
        <p:txBody>
          <a:bodyPr/>
          <a:lstStyle/>
          <a:p>
            <a:r>
              <a:rPr lang="ar-SA" sz="4000" b="1" dirty="0"/>
              <a:t>مقدمة</a:t>
            </a:r>
            <a:endParaRPr lang="en-US" sz="4000" b="1" dirty="0" smtClean="0">
              <a:solidFill>
                <a:srgbClr val="C00000"/>
              </a:solidFill>
              <a:cs typeface="+mj-cs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52B3E1-AA2F-454E-B2DA-2899F6B370B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57600" y="1447800"/>
            <a:ext cx="22098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886200" y="154882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TN" sz="3200" b="1" dirty="0" smtClean="0">
                <a:solidFill>
                  <a:schemeClr val="bg1"/>
                </a:solidFill>
              </a:rPr>
              <a:t>مقدمة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410200" y="2514600"/>
            <a:ext cx="3276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172200" y="261562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TN" sz="3200" b="1" dirty="0" smtClean="0">
                <a:solidFill>
                  <a:schemeClr val="bg1"/>
                </a:solidFill>
              </a:rPr>
              <a:t>أهداف المقرر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066800" y="2514600"/>
            <a:ext cx="3276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410200" y="3810000"/>
            <a:ext cx="3276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1066800" y="3810000"/>
            <a:ext cx="3276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3657600" y="4876800"/>
            <a:ext cx="22098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733800" y="497782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TN" sz="3200" b="1" dirty="0" smtClean="0">
                <a:solidFill>
                  <a:schemeClr val="bg1"/>
                </a:solidFill>
              </a:rPr>
              <a:t>مراجع المقرر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96000" y="3911025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TN" sz="3200" b="1" dirty="0" smtClean="0">
                <a:solidFill>
                  <a:schemeClr val="bg1"/>
                </a:solidFill>
              </a:rPr>
              <a:t>محتوى المقرر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676400" y="2615625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TN" sz="3200" b="1" dirty="0" smtClean="0">
                <a:solidFill>
                  <a:schemeClr val="bg1"/>
                </a:solidFill>
              </a:rPr>
              <a:t>وسائل الاتصال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524000" y="3911025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TN" sz="3200" b="1" dirty="0" smtClean="0">
                <a:solidFill>
                  <a:schemeClr val="bg1"/>
                </a:solidFill>
              </a:rPr>
              <a:t>توزيع الدراجات</a:t>
            </a:r>
            <a:endParaRPr lang="fr-FR" sz="3200" b="1" dirty="0">
              <a:solidFill>
                <a:schemeClr val="bg1"/>
              </a:solidFill>
            </a:endParaRPr>
          </a:p>
        </p:txBody>
      </p:sp>
      <p:cxnSp>
        <p:nvCxnSpPr>
          <p:cNvPr id="21" name="Connecteur droit 20"/>
          <p:cNvCxnSpPr>
            <a:stCxn id="6" idx="3"/>
            <a:endCxn id="8" idx="0"/>
          </p:cNvCxnSpPr>
          <p:nvPr/>
        </p:nvCxnSpPr>
        <p:spPr>
          <a:xfrm>
            <a:off x="5867400" y="1866900"/>
            <a:ext cx="1181100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stCxn id="8" idx="2"/>
            <a:endCxn id="11" idx="0"/>
          </p:cNvCxnSpPr>
          <p:nvPr/>
        </p:nvCxnSpPr>
        <p:spPr>
          <a:xfrm rot="5400000">
            <a:off x="6819900" y="3581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stCxn id="11" idx="2"/>
            <a:endCxn id="13" idx="3"/>
          </p:cNvCxnSpPr>
          <p:nvPr/>
        </p:nvCxnSpPr>
        <p:spPr>
          <a:xfrm rot="5400000">
            <a:off x="6134100" y="4381500"/>
            <a:ext cx="647700" cy="1181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13" idx="1"/>
            <a:endCxn id="12" idx="2"/>
          </p:cNvCxnSpPr>
          <p:nvPr/>
        </p:nvCxnSpPr>
        <p:spPr>
          <a:xfrm rot="10800000">
            <a:off x="2705100" y="4648200"/>
            <a:ext cx="952500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12" idx="0"/>
            <a:endCxn id="10" idx="2"/>
          </p:cNvCxnSpPr>
          <p:nvPr/>
        </p:nvCxnSpPr>
        <p:spPr>
          <a:xfrm rot="5400000" flipH="1" flipV="1">
            <a:off x="2476500" y="3581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0" idx="0"/>
            <a:endCxn id="6" idx="1"/>
          </p:cNvCxnSpPr>
          <p:nvPr/>
        </p:nvCxnSpPr>
        <p:spPr>
          <a:xfrm rot="5400000" flipH="1" flipV="1">
            <a:off x="2857500" y="1714500"/>
            <a:ext cx="647700" cy="952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37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TN" sz="4000" b="1" dirty="0">
                <a:cs typeface="Times New Roman" panose="02020603050405020304" pitchFamily="18" charset="0"/>
              </a:rPr>
              <a:t>أهداف المقرر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idx="1"/>
          </p:nvPr>
        </p:nvSpPr>
        <p:spPr>
          <a:xfrm>
            <a:off x="381000" y="1481150"/>
            <a:ext cx="9067800" cy="3733800"/>
          </a:xfrm>
          <a:noFill/>
          <a:ln>
            <a:noFill/>
          </a:ln>
        </p:spPr>
        <p:txBody>
          <a:bodyPr/>
          <a:lstStyle/>
          <a:p>
            <a:pPr marL="441325" lvl="0" indent="-441325" algn="just" rt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ar-SA" sz="2600" b="1" dirty="0" smtClean="0"/>
              <a:t>تقديم بعض الأدوات الرياضية التي يحتاج إليها طالب الاقتصاد والعلوم الإدارية</a:t>
            </a:r>
            <a:r>
              <a:rPr lang="fr-FR" sz="2600" b="1" dirty="0" smtClean="0"/>
              <a:t> </a:t>
            </a:r>
            <a:r>
              <a:rPr lang="ar-SA" sz="2600" b="1" dirty="0" smtClean="0"/>
              <a:t>في دراسة الظواهر الاقتصادية وتحليلها بطريقة كمية بهدف الوصول إلى حل لها.</a:t>
            </a:r>
            <a:endParaRPr lang="fr-FR" sz="2600" b="1" dirty="0" smtClean="0"/>
          </a:p>
          <a:p>
            <a:pPr marL="441325" lvl="0" indent="-441325" algn="just" rt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ar-SA" sz="2600" b="1" dirty="0"/>
              <a:t>الإلمام</a:t>
            </a:r>
            <a:r>
              <a:rPr lang="ar-SA" sz="2600" b="1" dirty="0" smtClean="0"/>
              <a:t>  بالدوال والعمليات الجبرية المتعلقة بها وأنواعها المختلفة والمعرفة العلمية بمفهوم التفاضل وكيفية إيجاد مشتقات الدوال المختلفة وتطبيقاتها الإدارية والاقتصادية والقدرة على إجراء التكامل للدوال المختلفة بطرق متعددة.</a:t>
            </a:r>
            <a:endParaRPr lang="fr-FR" sz="2600" dirty="0" smtClean="0"/>
          </a:p>
          <a:p>
            <a:pPr marL="441325" lvl="0" indent="-441325" algn="just" rtl="1">
              <a:buFont typeface="Wingdings" pitchFamily="2" charset="2"/>
              <a:buChar char="q"/>
            </a:pPr>
            <a:r>
              <a:rPr lang="ar-SA" sz="2600" b="1" dirty="0" smtClean="0"/>
              <a:t>الإلمام بالطرق المختلفة لمعالجة المعادلات والمتباينات والمتتاليات والتي تستخدم بشكل مكثف في المجالات الاقتصادية، واستخدام بعض الأدوات الرياضية كالمصفوفات والمحددات لحل المشكلات الإدارية والاقتصادية ومعرفة كيفية التعامل مع المجموعات </a:t>
            </a:r>
            <a:r>
              <a:rPr lang="ar-SA" sz="2600" b="1" dirty="0" err="1" smtClean="0"/>
              <a:t>والإقترانات</a:t>
            </a:r>
            <a:r>
              <a:rPr lang="ar-SA" sz="2600" b="1" dirty="0" smtClean="0"/>
              <a:t>.</a:t>
            </a:r>
            <a:endParaRPr lang="fr-FR" sz="2600" dirty="0" smtClean="0"/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محتوى المقرر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160377"/>
              </p:ext>
            </p:extLst>
          </p:nvPr>
        </p:nvGraphicFramePr>
        <p:xfrm>
          <a:off x="457200" y="1484784"/>
          <a:ext cx="89154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48128"/>
                <a:gridCol w="146727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/>
                        <a:t>العنوان</a:t>
                      </a:r>
                      <a:endParaRPr lang="fr-FR" sz="2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/>
                        <a:t>الموضوع</a:t>
                      </a:r>
                      <a:endParaRPr lang="fr-FR" sz="28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المجموعات</a:t>
                      </a:r>
                      <a:r>
                        <a:rPr lang="ar-TN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S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والاقترانات</a:t>
                      </a:r>
                      <a:r>
                        <a:rPr lang="ar-S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ar-S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تعريف المجموعة، طريقة كتابة المجموعات،</a:t>
                      </a:r>
                      <a:r>
                        <a:rPr lang="ar-SA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SA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أنواع المجموعات، العمليات</a:t>
                      </a:r>
                      <a:r>
                        <a:rPr lang="ar-SA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على المجموعات، مجموعات الأعداد، الفترة، مجموعة المجموعات، اقتران كثير الحدود، الاقتران النسبي، اقتران القيمة المطلقة، الاقتران الأسي، الاقتران اللوغاريتمي</a:t>
                      </a:r>
                      <a:r>
                        <a:rPr lang="ar-TN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ar-SA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</a:t>
                      </a:r>
                      <a:endParaRPr lang="fr-FR" sz="2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b="1" dirty="0" smtClean="0"/>
                        <a:t>الأول</a:t>
                      </a:r>
                      <a:endParaRPr lang="fr-FR" sz="24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المعادلات والمتباينات 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ar-SA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حل</a:t>
                      </a:r>
                      <a:r>
                        <a:rPr lang="ar-SA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المعادلات الخطية والتربيعية، حل أنظمة المعادلات الخطية، المتباينات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b="1" dirty="0" smtClean="0"/>
                        <a:t>الثاني</a:t>
                      </a:r>
                      <a:endParaRPr lang="fr-FR" sz="24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المتتاليات</a:t>
                      </a:r>
                      <a:r>
                        <a:rPr lang="ar-TN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ar-SA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المتتالية، المتتالية الحسابية، الحد العام</a:t>
                      </a:r>
                      <a:r>
                        <a:rPr lang="ar-SA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للمتتالية الحسابية، المتتالية الهندسية، الحد العام للمتتالية الهندسية، تطبيقات المتتاليات في حساب الفائدة البسيطة والمركبة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b="1" dirty="0" smtClean="0"/>
                        <a:t>الثالث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محتوى المقرر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157794"/>
              </p:ext>
            </p:extLst>
          </p:nvPr>
        </p:nvGraphicFramePr>
        <p:xfrm>
          <a:off x="457200" y="1654656"/>
          <a:ext cx="89154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4112"/>
                <a:gridCol w="161128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/>
                        <a:t>العنوان</a:t>
                      </a:r>
                      <a:endParaRPr lang="fr-FR" sz="2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/>
                        <a:t>الموضوع</a:t>
                      </a:r>
                      <a:endParaRPr lang="fr-FR" sz="28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المصفوفات والمحددات</a:t>
                      </a:r>
                      <a:r>
                        <a:rPr lang="ar-TN" sz="2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TN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ar-SA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أنواع المصفوفات، العمليات على المصفوفات، حل أنظمة المعادلات باستخدام عمليات الصف البسيط، المحددات، معكوس المصفوفة، حل أنظمة المعادلات باستخدام المحددات</a:t>
                      </a:r>
                      <a:r>
                        <a:rPr lang="ar-TN" sz="2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b="1" dirty="0" smtClean="0"/>
                        <a:t>الرابع</a:t>
                      </a:r>
                      <a:endParaRPr lang="fr-FR" sz="24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التفاضل وتطبيقاته التجارية 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ar-SA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النهايات، الاتصال، المشتقة، تطبيقات إدارية واقتصادية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الخامس</a:t>
                      </a:r>
                      <a:endParaRPr lang="fr-FR" sz="24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التكامل وتطبيقاته التجارية 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ar-SA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التكامل غير المحدود، التكامل بالتعويض، التكامل المحدود، تطبيقات إدارية واقتصادية</a:t>
                      </a:r>
                      <a:r>
                        <a:rPr lang="ar-TN" sz="2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smtClean="0"/>
                        <a:t>السادس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01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6"/>
          <p:cNvSpPr>
            <a:spLocks noGrp="1"/>
          </p:cNvSpPr>
          <p:nvPr>
            <p:ph type="title"/>
          </p:nvPr>
        </p:nvSpPr>
        <p:spPr>
          <a:xfrm>
            <a:off x="457200" y="76200"/>
            <a:ext cx="8915400" cy="1143000"/>
          </a:xfrm>
        </p:spPr>
        <p:txBody>
          <a:bodyPr/>
          <a:lstStyle/>
          <a:p>
            <a:pPr eaLnBrk="1" hangingPunct="1"/>
            <a:r>
              <a:rPr lang="ar-TN" sz="4000" b="1" dirty="0" smtClean="0">
                <a:solidFill>
                  <a:srgbClr val="C00000"/>
                </a:solidFill>
                <a:cs typeface="+mj-cs"/>
              </a:rPr>
              <a:t>مراجع المقرر</a:t>
            </a:r>
            <a:endParaRPr lang="en-US" sz="4000" b="1" dirty="0" smtClean="0">
              <a:solidFill>
                <a:srgbClr val="C00000"/>
              </a:solidFill>
              <a:cs typeface="+mj-cs"/>
            </a:endParaRPr>
          </a:p>
        </p:txBody>
      </p:sp>
      <p:sp>
        <p:nvSpPr>
          <p:cNvPr id="65539" name="Text Placeholder 5"/>
          <p:cNvSpPr>
            <a:spLocks noGrp="1"/>
          </p:cNvSpPr>
          <p:nvPr>
            <p:ph idx="1"/>
          </p:nvPr>
        </p:nvSpPr>
        <p:spPr>
          <a:xfrm>
            <a:off x="381000" y="1600200"/>
            <a:ext cx="9108504" cy="3733800"/>
          </a:xfrm>
          <a:noFill/>
          <a:ln>
            <a:noFill/>
          </a:ln>
        </p:spPr>
        <p:txBody>
          <a:bodyPr/>
          <a:lstStyle/>
          <a:p>
            <a:pPr marL="273050" indent="-273050" algn="just" rtl="1" eaLnBrk="1" hangingPunct="1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ar-TN" sz="2800" b="1" u="sng" dirty="0" smtClean="0"/>
              <a:t>المر</a:t>
            </a:r>
            <a:r>
              <a:rPr lang="ar-SA" sz="2800" b="1" u="sng" dirty="0"/>
              <a:t>ا</a:t>
            </a:r>
            <a:r>
              <a:rPr lang="ar-TN" sz="2800" b="1" u="sng" dirty="0" smtClean="0"/>
              <a:t>جع الأساسي</a:t>
            </a:r>
            <a:r>
              <a:rPr lang="ar-SA" sz="2800" b="1" u="sng" dirty="0" smtClean="0"/>
              <a:t>ة</a:t>
            </a:r>
            <a:r>
              <a:rPr lang="ar-TN" sz="2800" b="1" dirty="0" smtClean="0"/>
              <a:t>:</a:t>
            </a:r>
          </a:p>
          <a:p>
            <a:pPr algn="just" rtl="1">
              <a:spcBef>
                <a:spcPts val="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400" b="1" dirty="0"/>
              <a:t>الرياضيات للعلوم الإدارية والمالية، تأليف د. فتحي خليل حمدان، دار وائل للنشر، </a:t>
            </a:r>
            <a:r>
              <a:rPr lang="ar-TN" sz="2400" b="1" dirty="0" smtClean="0"/>
              <a:t>الطب</a:t>
            </a:r>
            <a:r>
              <a:rPr lang="ar-SA" sz="2400" b="1" dirty="0"/>
              <a:t>ع</a:t>
            </a:r>
            <a:r>
              <a:rPr lang="ar-TN" sz="2400" b="1" dirty="0" smtClean="0"/>
              <a:t>ة </a:t>
            </a:r>
            <a:r>
              <a:rPr lang="ar-TN" sz="2400" b="1" dirty="0"/>
              <a:t>الثالثة،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lang="ar-SA" sz="2400" b="1" dirty="0"/>
              <a:t> م</a:t>
            </a:r>
            <a:r>
              <a:rPr lang="ar-TN" sz="2400" b="1" dirty="0"/>
              <a:t>.</a:t>
            </a:r>
          </a:p>
          <a:p>
            <a:pPr algn="just" rtl="1" eaLnBrk="1" hangingPunct="1">
              <a:spcBef>
                <a:spcPts val="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400" b="1" dirty="0" smtClean="0"/>
              <a:t>المحاضرات الدراسية الخاصة بالمقرر.</a:t>
            </a:r>
          </a:p>
          <a:p>
            <a:pPr marL="355600" indent="-355600" algn="just" rtl="1" eaLnBrk="1" hangingPunct="1">
              <a:spcBef>
                <a:spcPts val="0"/>
              </a:spcBef>
              <a:spcAft>
                <a:spcPts val="1200"/>
              </a:spcAft>
              <a:buFont typeface="+mj-lt"/>
              <a:buAutoNum type="romanUcPeriod" startAt="2"/>
            </a:pPr>
            <a:r>
              <a:rPr lang="ar-TN" sz="2800" b="1" u="sng" dirty="0" smtClean="0"/>
              <a:t>المراجع الإضافية</a:t>
            </a:r>
            <a:r>
              <a:rPr lang="ar-TN" sz="2800" b="1" dirty="0" smtClean="0"/>
              <a:t>:</a:t>
            </a:r>
          </a:p>
          <a:p>
            <a:pPr marL="360363" lvl="1" indent="-360363" algn="just" rtl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SA" sz="2400" b="1" dirty="0"/>
              <a:t>الرياضيات في العلوم المالية </a:t>
            </a:r>
            <a:r>
              <a:rPr lang="ar-SA" sz="2400" b="1"/>
              <a:t>والإدارية </a:t>
            </a:r>
            <a:r>
              <a:rPr lang="ar-SA" sz="2400" b="1" smtClean="0"/>
              <a:t>والاقتصادية</a:t>
            </a:r>
            <a:r>
              <a:rPr lang="ar-TN" sz="2400" b="1" smtClean="0"/>
              <a:t>، </a:t>
            </a:r>
            <a:r>
              <a:rPr lang="ar-TN" sz="2400" b="1" dirty="0"/>
              <a:t>تأليف د. </a:t>
            </a:r>
            <a:r>
              <a:rPr lang="ar-SA" sz="2400" b="1" dirty="0"/>
              <a:t>ثائر فيصل شاهر</a:t>
            </a:r>
            <a:r>
              <a:rPr lang="ar-TN" sz="2400" b="1" dirty="0"/>
              <a:t>، دار </a:t>
            </a:r>
            <a:r>
              <a:rPr lang="ar-SA" sz="2400" b="1" dirty="0"/>
              <a:t>الحامد للنشر والتوزيع،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ar-SA" sz="2400" b="1" dirty="0"/>
              <a:t> م</a:t>
            </a:r>
            <a:r>
              <a:rPr lang="ar-TN" sz="2400" b="1" dirty="0"/>
              <a:t>.</a:t>
            </a:r>
          </a:p>
          <a:p>
            <a:pPr algn="just" rtl="1" eaLnBrk="1" hangingPunct="1">
              <a:spcBef>
                <a:spcPts val="1200"/>
              </a:spcBef>
              <a:spcAft>
                <a:spcPts val="1200"/>
              </a:spcAft>
            </a:pPr>
            <a:endParaRPr lang="en-US" sz="2400" b="1" dirty="0" smtClean="0">
              <a:cs typeface="+mj-cs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52B3E1-AA2F-454E-B2DA-2899F6B370B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22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TN" b="1" dirty="0"/>
              <a:t>توزيع الدرجات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932741"/>
              </p:ext>
            </p:extLst>
          </p:nvPr>
        </p:nvGraphicFramePr>
        <p:xfrm>
          <a:off x="495300" y="1600200"/>
          <a:ext cx="8915400" cy="2980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484"/>
                <a:gridCol w="6401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TN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الدرجة</a:t>
                      </a:r>
                      <a:endParaRPr lang="fr-FR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sz="2400" dirty="0" smtClean="0"/>
                        <a:t>النشاط</a:t>
                      </a:r>
                      <a:endParaRPr lang="fr-FR" sz="2400" dirty="0"/>
                    </a:p>
                  </a:txBody>
                  <a:tcPr/>
                </a:tc>
              </a:tr>
              <a:tr h="507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درجات</a:t>
                      </a:r>
                      <a:r>
                        <a:rPr lang="ar-SA" sz="2000" b="1" kern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kern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10</a:t>
                      </a:r>
                      <a:endParaRPr lang="fr-FR" sz="2000" b="1" kern="1200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مشاركة)</a:t>
                      </a:r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ar-S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المشاركة</a:t>
                      </a:r>
                      <a:r>
                        <a:rPr lang="ar-SA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في منتديات الحوار على البلاك بورد</a:t>
                      </a:r>
                      <a:endParaRPr lang="fr-FR" sz="2000" b="1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درجات</a:t>
                      </a:r>
                      <a:r>
                        <a:rPr lang="ar-SA" sz="2000" b="1" kern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kern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10</a:t>
                      </a:r>
                      <a:endParaRPr lang="fr-FR" sz="2000" b="1" kern="1200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محاضرة) والمحاضرات المباشرة</a:t>
                      </a:r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ar-S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حضور المحاضرات المسجلة</a:t>
                      </a:r>
                      <a:endParaRPr lang="fr-FR" sz="2000" b="1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درجات</a:t>
                      </a:r>
                      <a:r>
                        <a:rPr lang="ar-SA" sz="2000" b="1" kern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kern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10</a:t>
                      </a:r>
                      <a:endParaRPr lang="fr-FR" sz="2000" b="1" kern="1200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(4+3+3</a:t>
                      </a:r>
                      <a:r>
                        <a:rPr lang="ar-S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الواجبات</a:t>
                      </a:r>
                      <a:r>
                        <a:rPr lang="ar-SA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المنزلية</a:t>
                      </a:r>
                      <a:endParaRPr lang="fr-FR" sz="2000" b="1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درجة</a:t>
                      </a:r>
                      <a:r>
                        <a:rPr lang="en-US" sz="2000" b="1" kern="1200" baseline="0" dirty="0" smtClean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70</a:t>
                      </a:r>
                      <a:endParaRPr lang="fr-FR" sz="2000" b="1" kern="1200" dirty="0" smtClean="0">
                        <a:solidFill>
                          <a:srgbClr val="FF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سؤال)</a:t>
                      </a:r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ar-SA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الاختبار</a:t>
                      </a:r>
                      <a:r>
                        <a:rPr lang="ar-SA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النهائي</a:t>
                      </a:r>
                      <a:endParaRPr lang="fr-FR" sz="2000" b="1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درجة</a:t>
                      </a:r>
                      <a:r>
                        <a:rPr lang="en-US" sz="2000" b="1" kern="1200" baseline="0" dirty="0" smtClean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100</a:t>
                      </a:r>
                      <a:endParaRPr lang="fr-FR" sz="2000" b="1" kern="1200" dirty="0" smtClean="0">
                        <a:solidFill>
                          <a:srgbClr val="FF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000" b="1" dirty="0" smtClean="0"/>
                        <a:t>المجموع</a:t>
                      </a:r>
                      <a:r>
                        <a:rPr lang="ar-SA" sz="2000" b="1" dirty="0" smtClean="0"/>
                        <a:t> النهائي</a:t>
                      </a:r>
                      <a:endParaRPr lang="fr-FR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TN" b="1" dirty="0"/>
              <a:t>التواصل مع أستاذ المقرر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-27112" y="1412776"/>
            <a:ext cx="9372600" cy="3733800"/>
          </a:xfrm>
          <a:noFill/>
          <a:ln>
            <a:noFill/>
          </a:ln>
        </p:spPr>
        <p:txBody>
          <a:bodyPr/>
          <a:lstStyle/>
          <a:p>
            <a:pPr algn="just" rtl="1" eaLnBrk="1" hangingPunct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800" b="1" dirty="0" smtClean="0"/>
              <a:t>اسم المقرر:</a:t>
            </a:r>
            <a:r>
              <a:rPr lang="ar-SA" sz="2800" b="1" dirty="0" smtClean="0"/>
              <a:t> مبادئ الرياضيات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ar-S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 eaLnBrk="1" hangingPunct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800" b="1" dirty="0" smtClean="0"/>
              <a:t>أستاذ المقرر: د. نبيل منصور</a:t>
            </a:r>
          </a:p>
          <a:p>
            <a:pPr algn="just" rtl="1" eaLnBrk="1" hangingPunct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800" b="1" dirty="0" smtClean="0"/>
              <a:t>رقم المكتب: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2125</a:t>
            </a:r>
            <a:r>
              <a:rPr lang="ar-TN" sz="2800" b="1" dirty="0" smtClean="0"/>
              <a:t> </a:t>
            </a:r>
            <a:r>
              <a:rPr lang="fr-FR" sz="2800" b="1" dirty="0" smtClean="0"/>
              <a:t> </a:t>
            </a:r>
            <a:r>
              <a:rPr lang="ar-TN" sz="2800" b="1" dirty="0" smtClean="0"/>
              <a:t>             </a:t>
            </a:r>
            <a:endParaRPr lang="ar-SA" sz="2800" b="1" dirty="0" smtClean="0"/>
          </a:p>
          <a:p>
            <a:pPr algn="just" rtl="1" eaLnBrk="1" hangingPunct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هاتف (مكتب):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0135896104</a:t>
            </a:r>
            <a:endParaRPr lang="ar-S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 eaLnBrk="1" hangingPunct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800" b="1" dirty="0" smtClean="0">
                <a:cs typeface="+mj-cs"/>
              </a:rPr>
              <a:t>التواصل عن طريق البلاك بورد (</a:t>
            </a:r>
            <a:r>
              <a:rPr lang="ar-TN" sz="2800" b="1" dirty="0" err="1" smtClean="0">
                <a:cs typeface="+mj-cs"/>
              </a:rPr>
              <a:t>الإيميل</a:t>
            </a:r>
            <a:r>
              <a:rPr lang="ar-TN" sz="2800" b="1" dirty="0" smtClean="0">
                <a:cs typeface="+mj-cs"/>
              </a:rPr>
              <a:t> &amp; المنتدى) </a:t>
            </a:r>
          </a:p>
          <a:p>
            <a:pPr algn="just" rtl="1" eaLnBrk="1" hangingPunct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800" b="1" dirty="0" smtClean="0">
                <a:cs typeface="+mj-cs"/>
              </a:rPr>
              <a:t>البريد الإلكتروني: </a:t>
            </a:r>
            <a:r>
              <a:rPr lang="fr-FR" sz="2800" b="1" dirty="0" smtClean="0">
                <a:cs typeface="+mj-cs"/>
              </a:rPr>
              <a:t>nmansour@kfu.edu.sa</a:t>
            </a:r>
            <a:endParaRPr lang="ar-TN" sz="2800" b="1" dirty="0" smtClean="0">
              <a:cs typeface="+mj-cs"/>
            </a:endParaRPr>
          </a:p>
          <a:p>
            <a:endParaRPr lang="ar-EG" sz="2800" b="1" dirty="0" smtClean="0">
              <a:solidFill>
                <a:srgbClr val="0099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6"/>
          <p:cNvSpPr>
            <a:spLocks noGrp="1"/>
          </p:cNvSpPr>
          <p:nvPr>
            <p:ph type="title"/>
          </p:nvPr>
        </p:nvSpPr>
        <p:spPr>
          <a:xfrm>
            <a:off x="457200" y="76200"/>
            <a:ext cx="8915400" cy="1143000"/>
          </a:xfrm>
        </p:spPr>
        <p:txBody>
          <a:bodyPr/>
          <a:lstStyle/>
          <a:p>
            <a:pPr eaLnBrk="1" hangingPunct="1"/>
            <a:r>
              <a:rPr lang="ar-TN" sz="4000" b="1" dirty="0" smtClean="0">
                <a:solidFill>
                  <a:srgbClr val="C00000"/>
                </a:solidFill>
                <a:cs typeface="+mj-cs"/>
              </a:rPr>
              <a:t>الساعات المكتبية</a:t>
            </a:r>
            <a:endParaRPr lang="en-US" sz="4000" b="1" dirty="0" smtClean="0">
              <a:solidFill>
                <a:srgbClr val="C00000"/>
              </a:solidFill>
              <a:cs typeface="+mj-cs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52B3E1-AA2F-454E-B2DA-2899F6B370B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557074"/>
              </p:ext>
            </p:extLst>
          </p:nvPr>
        </p:nvGraphicFramePr>
        <p:xfrm>
          <a:off x="495300" y="1600200"/>
          <a:ext cx="89154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TN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الساعة</a:t>
                      </a:r>
                      <a:endParaRPr lang="fr-FR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sz="2400" dirty="0" smtClean="0"/>
                        <a:t>اليوم</a:t>
                      </a:r>
                      <a:endParaRPr lang="fr-F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مساءا</a:t>
                      </a:r>
                      <a:r>
                        <a:rPr lang="en-US" sz="2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16:00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US" sz="2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14:30</a:t>
                      </a:r>
                      <a:endParaRPr lang="fr-FR" sz="20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dirty="0" smtClean="0"/>
                        <a:t>الاثنين</a:t>
                      </a:r>
                      <a:endParaRPr lang="fr-F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صباحا</a:t>
                      </a:r>
                      <a:r>
                        <a:rPr lang="en-US" sz="2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12:00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US" sz="20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10:30</a:t>
                      </a:r>
                      <a:endParaRPr lang="fr-FR" sz="2000" b="1" kern="1200" dirty="0" smtClean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/>
                        <a:t>الأربعاء</a:t>
                      </a:r>
                      <a:endParaRPr lang="fr-FR" sz="2000" b="1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7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6"/>
          <p:cNvSpPr>
            <a:spLocks noGrp="1"/>
          </p:cNvSpPr>
          <p:nvPr>
            <p:ph type="title"/>
          </p:nvPr>
        </p:nvSpPr>
        <p:spPr>
          <a:xfrm>
            <a:off x="457200" y="76200"/>
            <a:ext cx="8915400" cy="1143000"/>
          </a:xfrm>
        </p:spPr>
        <p:txBody>
          <a:bodyPr/>
          <a:lstStyle/>
          <a:p>
            <a:pPr eaLnBrk="1" hangingPunct="1"/>
            <a:r>
              <a:rPr lang="ar-TN" sz="4000" b="1" dirty="0" smtClean="0">
                <a:solidFill>
                  <a:srgbClr val="C00000"/>
                </a:solidFill>
                <a:cs typeface="+mj-cs"/>
              </a:rPr>
              <a:t>تعليمات وقواعد بخصوص الدراسة والاختبار </a:t>
            </a:r>
            <a:endParaRPr lang="en-US" sz="4000" b="1" dirty="0" smtClean="0">
              <a:solidFill>
                <a:srgbClr val="C00000"/>
              </a:solidFill>
              <a:cs typeface="+mj-cs"/>
            </a:endParaRPr>
          </a:p>
        </p:txBody>
      </p:sp>
      <p:sp>
        <p:nvSpPr>
          <p:cNvPr id="65539" name="Text Placeholder 5"/>
          <p:cNvSpPr>
            <a:spLocks noGrp="1"/>
          </p:cNvSpPr>
          <p:nvPr>
            <p:ph idx="1"/>
          </p:nvPr>
        </p:nvSpPr>
        <p:spPr>
          <a:xfrm>
            <a:off x="381000" y="1676400"/>
            <a:ext cx="9372600" cy="3733800"/>
          </a:xfrm>
          <a:noFill/>
          <a:ln>
            <a:noFill/>
          </a:ln>
        </p:spPr>
        <p:txBody>
          <a:bodyPr/>
          <a:lstStyle/>
          <a:p>
            <a:pPr algn="just" rtl="1" eaLnBrk="1" hangingPunct="1">
              <a:spcBef>
                <a:spcPts val="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400" b="1" dirty="0" smtClean="0"/>
              <a:t>يتطلب الإلمام بالمادة الرجوع على الأقل إلى المرجع الأساسي للمقرر بالإضافة إلى النقاط التي ي</a:t>
            </a:r>
            <a:r>
              <a:rPr lang="ar-SA" sz="2400" b="1" dirty="0" smtClean="0"/>
              <a:t>ت</a:t>
            </a:r>
            <a:r>
              <a:rPr lang="ar-TN" sz="2400" b="1" dirty="0" smtClean="0"/>
              <a:t>م </a:t>
            </a:r>
            <a:r>
              <a:rPr lang="ar-SA" sz="2400" b="1" dirty="0" smtClean="0"/>
              <a:t>ال</a:t>
            </a:r>
            <a:r>
              <a:rPr lang="ar-TN" sz="2400" b="1" dirty="0" smtClean="0"/>
              <a:t>تحدث عنها خلال المحاضرة. </a:t>
            </a:r>
          </a:p>
          <a:p>
            <a:pPr algn="just" rtl="1" eaLnBrk="1" hangingPunct="1">
              <a:spcBef>
                <a:spcPts val="0"/>
              </a:spcBef>
              <a:spcAft>
                <a:spcPts val="1200"/>
              </a:spcAft>
              <a:buBlip>
                <a:blip r:embed="rId3"/>
              </a:buBlip>
            </a:pPr>
            <a:r>
              <a:rPr lang="ar-TN" sz="2400" b="1" dirty="0" smtClean="0"/>
              <a:t>في حال استخدام أي وسيلة أخرى (غير إميل الجامعة) للتواصل يتطلب أن يتضمن الاستفسار الاسم الصريح للمرسل بالإضافة إلى الرقم الجامعي.   </a:t>
            </a:r>
          </a:p>
          <a:p>
            <a:pPr algn="just" rtl="1" eaLnBrk="1" hangingPunct="1">
              <a:spcBef>
                <a:spcPts val="1200"/>
              </a:spcBef>
              <a:spcAft>
                <a:spcPts val="0"/>
              </a:spcAft>
              <a:buBlip>
                <a:blip r:embed="rId3"/>
              </a:buBlip>
            </a:pPr>
            <a:r>
              <a:rPr lang="ar-TN" sz="2400" b="1" dirty="0" smtClean="0">
                <a:cs typeface="+mj-cs"/>
              </a:rPr>
              <a:t>من الأفضل الاستفادة من تجارب الغير في منتدى النقاش العام </a:t>
            </a:r>
            <a:r>
              <a:rPr lang="ar-SA" sz="2400" b="1" dirty="0" smtClean="0">
                <a:cs typeface="+mj-cs"/>
              </a:rPr>
              <a:t>أو</a:t>
            </a:r>
            <a:r>
              <a:rPr lang="ar-TN" sz="2400" b="1" dirty="0" smtClean="0">
                <a:cs typeface="+mj-cs"/>
              </a:rPr>
              <a:t> الخاص بتخصص إدارة الأعمال وذلك سواء في طريقة عمل الملخصات أو المذكرة أو الحصول على المراجع.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52B3E1-AA2F-454E-B2DA-2899F6B370B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87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TN" b="1" dirty="0"/>
              <a:t>و أخيرا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Text Placeholder 5"/>
          <p:cNvSpPr txBox="1">
            <a:spLocks/>
          </p:cNvSpPr>
          <p:nvPr/>
        </p:nvSpPr>
        <p:spPr bwMode="auto">
          <a:xfrm>
            <a:off x="381000" y="2057400"/>
            <a:ext cx="9372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r-TN" sz="8000" b="1" dirty="0">
                <a:solidFill>
                  <a:srgbClr val="013E36"/>
                </a:solidFill>
              </a:rPr>
              <a:t>مع تمنياتي للجميع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r-TN" sz="8000" b="1" dirty="0">
                <a:solidFill>
                  <a:srgbClr val="013E36"/>
                </a:solidFill>
              </a:rPr>
              <a:t>بالنجاح والتوفيق</a:t>
            </a:r>
            <a:r>
              <a:rPr kumimoji="0" lang="ar-TN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itchFamily="18" charset="-78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EG" sz="2800" b="1" i="0" u="none" strike="noStrike" kern="120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30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2276</TotalTime>
  <Words>567</Words>
  <Application>Microsoft Office PowerPoint</Application>
  <PresentationFormat>A4 Paper (210x297 mm)</PresentationFormat>
  <Paragraphs>110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ae_AlMateen</vt:lpstr>
      <vt:lpstr>Andalus</vt:lpstr>
      <vt:lpstr>Arial</vt:lpstr>
      <vt:lpstr>AYM Wadiy S_U normal.</vt:lpstr>
      <vt:lpstr>Calibri</vt:lpstr>
      <vt:lpstr>Times New Roman</vt:lpstr>
      <vt:lpstr>Wingdings</vt:lpstr>
      <vt:lpstr>فورم لكلية ادارة الاعمال</vt:lpstr>
      <vt:lpstr>PowerPoint Presentation</vt:lpstr>
      <vt:lpstr>المحاضرة التمهيدية</vt:lpstr>
      <vt:lpstr>مقدمة</vt:lpstr>
      <vt:lpstr>أهداف المقرر</vt:lpstr>
      <vt:lpstr>محتوى المقرر</vt:lpstr>
      <vt:lpstr>محتوى المقرر</vt:lpstr>
      <vt:lpstr>مراجع المقرر</vt:lpstr>
      <vt:lpstr>توزيع الدرجات</vt:lpstr>
      <vt:lpstr>التواصل مع أستاذ المقرر</vt:lpstr>
      <vt:lpstr>الساعات المكتبية</vt:lpstr>
      <vt:lpstr>تعليمات وقواعد بخصوص الدراسة والاختبار </vt:lpstr>
      <vt:lpstr>و أخيرا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studio 3</cp:lastModifiedBy>
  <cp:revision>120</cp:revision>
  <cp:lastPrinted>2014-02-19T13:05:24Z</cp:lastPrinted>
  <dcterms:created xsi:type="dcterms:W3CDTF">2014-02-18T11:21:49Z</dcterms:created>
  <dcterms:modified xsi:type="dcterms:W3CDTF">2016-10-13T10:40:39Z</dcterms:modified>
</cp:coreProperties>
</file>