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310" r:id="rId3"/>
    <p:sldId id="311" r:id="rId4"/>
    <p:sldId id="368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48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8" r:id="rId21"/>
    <p:sldId id="341" r:id="rId22"/>
    <p:sldId id="350" r:id="rId23"/>
    <p:sldId id="351" r:id="rId24"/>
    <p:sldId id="342" r:id="rId25"/>
    <p:sldId id="352" r:id="rId26"/>
    <p:sldId id="354" r:id="rId27"/>
    <p:sldId id="355" r:id="rId28"/>
    <p:sldId id="356" r:id="rId29"/>
    <p:sldId id="266" r:id="rId3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5987" autoAdjust="0"/>
    <p:restoredTop sz="95422" autoAdjust="0"/>
  </p:normalViewPr>
  <p:slideViewPr>
    <p:cSldViewPr>
      <p:cViewPr varScale="1">
        <p:scale>
          <a:sx n="70" d="100"/>
          <a:sy n="70" d="100"/>
        </p:scale>
        <p:origin x="1200" y="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668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A6AC3-5B03-4FB0-8488-1BEA30B08FAC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2F5B3-A027-4AB2-A200-7F49ED898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7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30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759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770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endParaRPr lang="ar-TN" dirty="0">
              <a:latin typeface="Cambria Math"/>
              <a:ea typeface="Cambria Math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314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560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297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128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544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51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r"/>
            <a:endParaRPr lang="en-US" sz="16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044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r"/>
            <a:endParaRPr lang="en-US" sz="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5421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729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7169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699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9102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TN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0835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3184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27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4734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5609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TN" sz="24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43AA3E-9BFF-4D37-9421-D2610127253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1535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TN" sz="24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43AA3E-9BFF-4D37-9421-D2610127253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7136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2294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534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TN" sz="24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43AA3E-9BFF-4D37-9421-D2610127253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9089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TN" sz="24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43AA3E-9BFF-4D37-9421-D2610127253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0544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TN" sz="24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43AA3E-9BFF-4D37-9421-D2610127253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7774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149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5.wmf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21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5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الرياضيات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DL-0606-101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نبيل مصطفى منصور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(1)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3789040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المجموعات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0" indent="0" algn="just" rtl="1"/>
            <a:r>
              <a:rPr lang="ar-EG" b="1" dirty="0"/>
              <a:t>المجموعة هي تجمّع من الأشياء أو العناصر المحددة تماما وقد تكون هذه الأشياء أعدادا أو أشخاصا أو أحداثا أو أي شيء آخر.</a:t>
            </a:r>
          </a:p>
          <a:p>
            <a:pPr algn="just" rtl="1"/>
            <a:r>
              <a:rPr lang="ar-EG" b="1" dirty="0"/>
              <a:t>	نرمز للمجموعات بواسطة حروف كبيرة مثل: </a:t>
            </a:r>
          </a:p>
          <a:p>
            <a:pPr algn="l" rtl="1"/>
            <a:r>
              <a:rPr lang="ar-EG" b="1" dirty="0"/>
              <a:t>  </a:t>
            </a:r>
            <a:r>
              <a:rPr lang="en-US" b="1" dirty="0"/>
              <a:t>A, B, C, …</a:t>
            </a:r>
          </a:p>
          <a:p>
            <a:pPr marL="0" indent="0" algn="just" rtl="1"/>
            <a:r>
              <a:rPr lang="ar-EG" b="1" dirty="0" smtClean="0"/>
              <a:t>الأشياء </a:t>
            </a:r>
            <a:r>
              <a:rPr lang="ar-EG" b="1" dirty="0"/>
              <a:t>التي تتكون منها المجموعة تسمى عناصر ونرمز للعناصر بواسطة حروف صغيرة مثل:</a:t>
            </a:r>
          </a:p>
          <a:p>
            <a:pPr algn="l" rtl="1"/>
            <a:r>
              <a:rPr lang="ar-EG" b="1" dirty="0"/>
              <a:t>  </a:t>
            </a:r>
            <a:r>
              <a:rPr lang="en-US" b="1" dirty="0"/>
              <a:t>a, b, c, …</a:t>
            </a:r>
          </a:p>
          <a:p>
            <a:pPr algn="l"/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تعريف المجموعة </a:t>
            </a:r>
            <a:r>
              <a:rPr lang="ar-EG" b="1" dirty="0" smtClean="0"/>
              <a:t>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88900" lvl="0" indent="0" algn="just" rtl="1" eaLnBrk="0" hangingPunct="0">
              <a:spcBef>
                <a:spcPts val="600"/>
              </a:spcBef>
            </a:pPr>
            <a:r>
              <a:rPr lang="ar-TN" sz="3000" b="1" dirty="0"/>
              <a:t>أرقام العدد </a:t>
            </a:r>
            <a:r>
              <a:rPr lang="en-US" sz="3000" b="1" dirty="0"/>
              <a:t>2634</a:t>
            </a:r>
            <a:r>
              <a:rPr lang="ar-TN" sz="3000" b="1" dirty="0"/>
              <a:t> تعبير يدل على مجموعة لأنه محدد و عنصره هي </a:t>
            </a:r>
            <a:r>
              <a:rPr lang="en-US" sz="3000" b="1" dirty="0"/>
              <a:t>.</a:t>
            </a:r>
            <a:r>
              <a:rPr lang="fr-FR" sz="3000" b="1" dirty="0"/>
              <a:t>{2, 6, 3, 4}</a:t>
            </a:r>
          </a:p>
          <a:p>
            <a:pPr marL="88900" lvl="0" indent="0" algn="just" rtl="1" eaLnBrk="0" hangingPunct="0">
              <a:spcBef>
                <a:spcPts val="600"/>
              </a:spcBef>
            </a:pPr>
            <a:r>
              <a:rPr lang="en-US" sz="3000" b="1" dirty="0"/>
              <a:t>(2</a:t>
            </a:r>
            <a:r>
              <a:rPr lang="ar-SA" sz="3000" b="1" dirty="0"/>
              <a:t> </a:t>
            </a:r>
            <a:r>
              <a:rPr lang="ar-TN" sz="3000" b="1" dirty="0"/>
              <a:t>شهور السنة الميلادية تعبير يدل على مجموعة لأنه محدد تبدأ من يناير إلى ديسمبر</a:t>
            </a:r>
            <a:r>
              <a:rPr lang="en-US" sz="3000" b="1" dirty="0"/>
              <a:t>.</a:t>
            </a:r>
            <a:endParaRPr lang="ar-TN" sz="3000" b="1" dirty="0"/>
          </a:p>
          <a:p>
            <a:pPr marL="88900" lvl="0" indent="0" algn="just" rtl="1" eaLnBrk="0" hangingPunct="0">
              <a:spcBef>
                <a:spcPts val="600"/>
              </a:spcBef>
            </a:pPr>
            <a:r>
              <a:rPr lang="en-US" sz="3000" b="1" dirty="0"/>
              <a:t>(3</a:t>
            </a:r>
            <a:r>
              <a:rPr lang="ar-SA" sz="3000" b="1" dirty="0"/>
              <a:t> </a:t>
            </a:r>
            <a:r>
              <a:rPr lang="ar-TN" sz="3000" b="1" dirty="0"/>
              <a:t>الفاكهة اللذيذة تعبير لا يدل على مجموعة لأنه غير محدد حيث أن الفاكهة اللذيذة بالنسبة للشخص قد تكون غير لذيذة بالنسبة للشخص آخر. </a:t>
            </a:r>
          </a:p>
          <a:p>
            <a:pPr marL="88900" lvl="0" indent="0" algn="just" rtl="1" eaLnBrk="0" hangingPunct="0">
              <a:spcBef>
                <a:spcPts val="600"/>
              </a:spcBef>
            </a:pPr>
            <a:r>
              <a:rPr lang="en-US" sz="3000" b="1" dirty="0"/>
              <a:t> (4</a:t>
            </a:r>
            <a:r>
              <a:rPr lang="ar-TN" sz="3000" b="1" dirty="0"/>
              <a:t>الأعداد الطبيعية الأقل من </a:t>
            </a:r>
            <a:r>
              <a:rPr lang="en-US" sz="3000" b="1" dirty="0"/>
              <a:t>6</a:t>
            </a:r>
            <a:r>
              <a:rPr lang="ar-TN" sz="3000" b="1" dirty="0"/>
              <a:t>. </a:t>
            </a:r>
            <a:r>
              <a:rPr lang="fr-FR" sz="3000" b="1" dirty="0"/>
              <a:t>{1, 2, </a:t>
            </a:r>
            <a:r>
              <a:rPr lang="fr-FR" sz="3000" b="1" dirty="0" smtClean="0"/>
              <a:t>3</a:t>
            </a:r>
            <a:r>
              <a:rPr lang="fr-FR" sz="3000" b="1" dirty="0"/>
              <a:t>, 4, 5</a:t>
            </a:r>
            <a:r>
              <a:rPr lang="fr-FR" sz="3000" b="1" dirty="0" smtClean="0"/>
              <a:t>}</a:t>
            </a:r>
            <a:endParaRPr lang="ar-SA" sz="30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تعريف المجموعة </a:t>
            </a:r>
            <a:r>
              <a:rPr lang="ar-EG" b="1" dirty="0" smtClean="0"/>
              <a:t>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32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تابع تعريف المجموعة </a:t>
            </a:r>
            <a:r>
              <a:rPr lang="ar-EG" b="1" dirty="0" smtClean="0"/>
              <a:t>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EG" sz="3600" b="1" dirty="0" smtClean="0"/>
                  <a:t>يستخدم الرمز ϵ  "ينتمي إلى" ليبين عناصر المجموعة فمثلاً إذا كان العنصر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من ضمن عناصر المجموعة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فإننا نقول أن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ينتمي إلى المجموعة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و يكتب بالصورة </a:t>
                </a:r>
                <a:r>
                  <a:rPr lang="en-US" sz="3600" b="1" dirty="0"/>
                  <a:t>a ϵ A</a:t>
                </a:r>
                <a:endParaRPr lang="en-US" sz="3600" dirty="0"/>
              </a:p>
              <a:p>
                <a:pPr algn="just" rtl="1"/>
                <a:r>
                  <a:rPr lang="ar-EG" sz="3600" b="1" dirty="0"/>
                  <a:t>أما إذا كان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ليس عنصراً من عناصر المجموعة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فإننا نقول أن العنصر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</a:t>
                </a:r>
                <a:r>
                  <a:rPr lang="ar-EG" sz="3600" b="1" dirty="0" smtClean="0"/>
                  <a:t>"لا </a:t>
                </a:r>
                <a:r>
                  <a:rPr lang="ar-EG" sz="3600" b="1" dirty="0"/>
                  <a:t>ينتمي </a:t>
                </a:r>
                <a:r>
                  <a:rPr lang="ar-EG" sz="3600" b="1" dirty="0" smtClean="0"/>
                  <a:t>إلى" </a:t>
                </a:r>
                <a:r>
                  <a:rPr lang="ar-EG" sz="3600" b="1" dirty="0"/>
                  <a:t>المجموعة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ويكتب على الصورة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latin typeface="Cambria Math"/>
                      </a:rPr>
                      <m:t>𝐚</m:t>
                    </m:r>
                    <m:r>
                      <a:rPr lang="ar-EG" sz="3600">
                        <a:latin typeface="Cambria Math"/>
                      </a:rPr>
                      <m:t>∉</m:t>
                    </m:r>
                    <m:r>
                      <m:rPr>
                        <m:sty m:val="p"/>
                      </m:rPr>
                      <a:rPr lang="en-US" sz="3600" b="0" i="0" smtClean="0">
                        <a:latin typeface="Cambria Math"/>
                      </a:rPr>
                      <m:t>A</m:t>
                    </m:r>
                  </m:oMath>
                </a14:m>
                <a:r>
                  <a:rPr lang="en-US" sz="3600" dirty="0" smtClean="0"/>
                  <a:t>  </a:t>
                </a:r>
                <a:endParaRPr lang="en-US" sz="36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486" t="-2426" r="-2051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طريقة كتابة المجموعات 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488" y="1340768"/>
            <a:ext cx="8915400" cy="4641379"/>
          </a:xfrm>
        </p:spPr>
        <p:txBody>
          <a:bodyPr/>
          <a:lstStyle/>
          <a:p>
            <a:pPr lvl="0" rtl="1"/>
            <a:r>
              <a:rPr lang="ar-EG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طريقة العد (سرد العناصر ):-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rtl="1"/>
            <a:r>
              <a:rPr lang="ar-EG" sz="2400" b="1" dirty="0"/>
              <a:t>يتم فيها وضع جميع عناصر المجموعة ، أو جزء منها ، بين قوسي المجموعة </a:t>
            </a:r>
            <a:r>
              <a:rPr lang="en-US" sz="2400" b="1" dirty="0"/>
              <a:t>{  }</a:t>
            </a:r>
            <a:r>
              <a:rPr lang="ar-EG" sz="2400" b="1" dirty="0"/>
              <a:t> بحيث يفصل بين كل عنصرين بعلامة فاصلة  " </a:t>
            </a:r>
            <a:r>
              <a:rPr lang="en-US" sz="2400" b="1" dirty="0"/>
              <a:t>,</a:t>
            </a:r>
            <a:r>
              <a:rPr lang="ar-EG" sz="2400" b="1" dirty="0" smtClean="0"/>
              <a:t> </a:t>
            </a:r>
            <a:r>
              <a:rPr lang="ar-EG" sz="2400" b="1" dirty="0"/>
              <a:t>" :-</a:t>
            </a:r>
            <a:endParaRPr lang="en-US" sz="2400" dirty="0"/>
          </a:p>
          <a:p>
            <a:pPr rtl="1"/>
            <a:r>
              <a:rPr lang="ar-EG" sz="2400" b="1" u="sng" dirty="0"/>
              <a:t>مثال</a:t>
            </a:r>
            <a:r>
              <a:rPr lang="ar-EG" sz="2400" b="1" dirty="0"/>
              <a:t> :-</a:t>
            </a:r>
            <a:endParaRPr lang="en-US" sz="2400" dirty="0"/>
          </a:p>
          <a:p>
            <a:pPr algn="l"/>
            <a:r>
              <a:rPr lang="en-US" sz="2400" b="1" dirty="0"/>
              <a:t>A = { 1</a:t>
            </a:r>
            <a:r>
              <a:rPr lang="en-US" sz="2400" b="1" dirty="0" smtClean="0"/>
              <a:t>, 5, 10, 15 }</a:t>
            </a:r>
            <a:endParaRPr lang="en-US" sz="2400" dirty="0"/>
          </a:p>
          <a:p>
            <a:pPr algn="l"/>
            <a:r>
              <a:rPr lang="en-US" sz="2400" b="1" dirty="0"/>
              <a:t>B= { </a:t>
            </a:r>
            <a:r>
              <a:rPr lang="en-US" sz="2400" b="1" dirty="0" smtClean="0"/>
              <a:t>a, b, c, d }</a:t>
            </a:r>
            <a:endParaRPr lang="en-US" sz="2400" dirty="0"/>
          </a:p>
          <a:p>
            <a:pPr algn="l"/>
            <a:r>
              <a:rPr lang="en-US" sz="2400" b="1" dirty="0"/>
              <a:t>C= { </a:t>
            </a:r>
            <a:r>
              <a:rPr lang="en-US" sz="2400" b="1" dirty="0" smtClean="0"/>
              <a:t>1, 2, 3, …}</a:t>
            </a:r>
            <a:endParaRPr lang="en-US" sz="2400" dirty="0"/>
          </a:p>
          <a:p>
            <a:pPr rtl="1"/>
            <a:r>
              <a:rPr lang="ar-EG" sz="2400" b="1" dirty="0">
                <a:cs typeface="+mj-cs"/>
              </a:rPr>
              <a:t>(</a:t>
            </a:r>
            <a:r>
              <a:rPr lang="ar-EG" sz="2400" b="1" dirty="0" smtClean="0">
                <a:cs typeface="+mj-cs"/>
              </a:rPr>
              <a:t>وهي </a:t>
            </a:r>
            <a:r>
              <a:rPr lang="ar-EG" sz="2400" b="1" dirty="0">
                <a:cs typeface="+mj-cs"/>
              </a:rPr>
              <a:t>مجموعة منتظمة تسير بنفس </a:t>
            </a:r>
            <a:r>
              <a:rPr lang="ar-EG" sz="2400" b="1" dirty="0" smtClean="0">
                <a:cs typeface="+mj-cs"/>
              </a:rPr>
              <a:t>الشكل</a:t>
            </a:r>
            <a:r>
              <a:rPr lang="en-US" sz="2400" b="1" dirty="0"/>
              <a:t>1</a:t>
            </a:r>
            <a:r>
              <a:rPr lang="en-US" sz="2400" b="1" dirty="0" smtClean="0">
                <a:cs typeface="+mj-cs"/>
              </a:rPr>
              <a:t> </a:t>
            </a:r>
            <a:r>
              <a:rPr lang="ar-EG" sz="2400" b="1" dirty="0" smtClean="0">
                <a:cs typeface="+mj-cs"/>
              </a:rPr>
              <a:t> </a:t>
            </a:r>
            <a:r>
              <a:rPr lang="en-US" sz="2400" b="1" dirty="0"/>
              <a:t>2</a:t>
            </a:r>
            <a:r>
              <a:rPr lang="ar-E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/>
              <a:t>3</a:t>
            </a:r>
            <a:r>
              <a:rPr lang="ar-EG" sz="2400" b="1" dirty="0"/>
              <a:t> </a:t>
            </a:r>
            <a:r>
              <a:rPr lang="en-US" sz="2400" b="1" dirty="0"/>
              <a:t> 4</a:t>
            </a:r>
            <a:r>
              <a:rPr lang="ar-EG" sz="2400" b="1" dirty="0" smtClean="0">
                <a:cs typeface="+mj-cs"/>
              </a:rPr>
              <a:t>وهكذا)        </a:t>
            </a:r>
            <a:endParaRPr lang="en-US" sz="2400" dirty="0">
              <a:cs typeface="+mj-cs"/>
            </a:endParaRPr>
          </a:p>
          <a:p>
            <a:pPr algn="l"/>
            <a:r>
              <a:rPr lang="en-US" sz="2400" b="1" dirty="0"/>
              <a:t>A = { 1, </a:t>
            </a:r>
            <a:r>
              <a:rPr lang="en-US" sz="2400" b="1" dirty="0" smtClean="0"/>
              <a:t>2, </a:t>
            </a:r>
            <a:r>
              <a:rPr lang="en-US" sz="2400" b="1" dirty="0"/>
              <a:t>3</a:t>
            </a:r>
            <a:r>
              <a:rPr lang="en-US" sz="2400" b="1" dirty="0" smtClean="0"/>
              <a:t>,…,</a:t>
            </a:r>
            <a:r>
              <a:rPr lang="en-US" sz="2400" b="1" dirty="0"/>
              <a:t>100}</a:t>
            </a:r>
            <a:endParaRPr lang="en-US" sz="2400" dirty="0"/>
          </a:p>
          <a:p>
            <a:pPr algn="just" rtl="1"/>
            <a:r>
              <a:rPr lang="ar-EG" sz="2400" b="1" dirty="0"/>
              <a:t>(</a:t>
            </a:r>
            <a:r>
              <a:rPr lang="ar-EG" sz="2400" b="1" dirty="0" smtClean="0"/>
              <a:t>وهي </a:t>
            </a:r>
            <a:r>
              <a:rPr lang="ar-EG" sz="2400" b="1" dirty="0"/>
              <a:t>مجموعة مغلقة </a:t>
            </a:r>
            <a:r>
              <a:rPr lang="ar-EG" sz="2400" b="1" dirty="0" smtClean="0"/>
              <a:t>ولك</a:t>
            </a:r>
            <a:r>
              <a:rPr lang="ar-SA" sz="2400" b="1" dirty="0" smtClean="0"/>
              <a:t>ن</a:t>
            </a:r>
            <a:r>
              <a:rPr lang="ar-EG" sz="2400" b="1" dirty="0" smtClean="0"/>
              <a:t> </a:t>
            </a:r>
            <a:r>
              <a:rPr lang="ar-EG" sz="2400" b="1" dirty="0"/>
              <a:t>المساحة لا تكفي لكتابة من </a:t>
            </a:r>
            <a:r>
              <a:rPr lang="en-US" sz="2400" b="1" dirty="0" smtClean="0"/>
              <a:t>1</a:t>
            </a:r>
            <a:r>
              <a:rPr lang="ar-EG" sz="2400" b="1" dirty="0" smtClean="0"/>
              <a:t> </a:t>
            </a:r>
            <a:r>
              <a:rPr lang="ar-EG" sz="2400" b="1" dirty="0"/>
              <a:t>إلى </a:t>
            </a:r>
            <a:r>
              <a:rPr lang="en-US" sz="2400" b="1" dirty="0" smtClean="0"/>
              <a:t>100</a:t>
            </a:r>
            <a:r>
              <a:rPr lang="ar-EG" sz="2400" b="1" dirty="0" smtClean="0"/>
              <a:t> </a:t>
            </a:r>
            <a:r>
              <a:rPr lang="ar-EG" sz="2400" b="1" dirty="0"/>
              <a:t>و سوف نستخدم النقاط </a:t>
            </a:r>
            <a:r>
              <a:rPr lang="ar-EG" sz="2400" b="1" dirty="0" err="1" smtClean="0"/>
              <a:t>للتعبيرعن</a:t>
            </a:r>
            <a:r>
              <a:rPr lang="ar-EG" sz="2400" b="1" dirty="0" smtClean="0"/>
              <a:t> </a:t>
            </a:r>
            <a:r>
              <a:rPr lang="ar-EG" sz="2400" b="1" dirty="0"/>
              <a:t>بعض </a:t>
            </a:r>
            <a:r>
              <a:rPr lang="ar-EG" sz="2400" b="1" dirty="0" smtClean="0"/>
              <a:t>العناصر)</a:t>
            </a:r>
            <a:r>
              <a:rPr lang="ar-SA" sz="2400" b="1" dirty="0" smtClean="0"/>
              <a:t>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: طريقة كتابة المجموعات 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طريقة القاعدة (الصفة المميزة ) :-</a:t>
            </a:r>
            <a:endParaRPr lang="en-US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EG" sz="2800" b="1" dirty="0"/>
              <a:t>ويتم فيها وصف المجموعة بذكر صفة يمكن بواسطتها تحديد عناصرها ، أي الصفة التي تحدد ارتباط عناصر المجموعة ،فمثلاً :</a:t>
            </a:r>
            <a:endParaRPr lang="en-US" sz="2800" dirty="0"/>
          </a:p>
          <a:p>
            <a:pPr algn="l"/>
            <a:r>
              <a:rPr lang="en-US" sz="2800" b="1" dirty="0"/>
              <a:t>A =  { x :   </a:t>
            </a:r>
            <a:r>
              <a:rPr lang="ar-EG" sz="2800" b="1" dirty="0"/>
              <a:t> عدد </a:t>
            </a:r>
            <a:r>
              <a:rPr lang="ar-SA" sz="2800" b="1" dirty="0" smtClean="0"/>
              <a:t>فردي</a:t>
            </a:r>
            <a:r>
              <a:rPr lang="en-US" sz="2800" b="1" dirty="0" smtClean="0"/>
              <a:t>x </a:t>
            </a:r>
            <a:r>
              <a:rPr lang="en-US" sz="2800" b="1" dirty="0"/>
              <a:t>}</a:t>
            </a:r>
            <a:endParaRPr lang="en-US" sz="2800" dirty="0"/>
          </a:p>
          <a:p>
            <a:pPr algn="l"/>
            <a:r>
              <a:rPr lang="en-US" sz="2800" b="1" dirty="0"/>
              <a:t>B =  { x : </a:t>
            </a:r>
            <a:r>
              <a:rPr lang="ar-EG" sz="2800" b="1" dirty="0"/>
              <a:t> كلية بجامعة الملك فيصل</a:t>
            </a:r>
            <a:r>
              <a:rPr lang="en-US" sz="2800" b="1" dirty="0" smtClean="0"/>
              <a:t>x </a:t>
            </a:r>
            <a:r>
              <a:rPr lang="en-US" sz="2800" b="1" dirty="0"/>
              <a:t>}</a:t>
            </a:r>
            <a:endParaRPr lang="en-US" sz="2800" dirty="0"/>
          </a:p>
          <a:p>
            <a:pPr algn="l"/>
            <a:r>
              <a:rPr lang="en-US" sz="2800" b="1" dirty="0"/>
              <a:t>C =  { x : </a:t>
            </a:r>
            <a:r>
              <a:rPr lang="ar-EG" sz="2800" b="1" dirty="0"/>
              <a:t> طالب بنظام التعليم عن بعد </a:t>
            </a:r>
            <a:r>
              <a:rPr lang="en-US" sz="2800" b="1" dirty="0"/>
              <a:t>x }</a:t>
            </a:r>
            <a:endParaRPr lang="en-US" sz="2800" dirty="0"/>
          </a:p>
          <a:p>
            <a:pPr algn="l"/>
            <a:r>
              <a:rPr lang="en-US" sz="2800" b="1" dirty="0"/>
              <a:t>D =  { x :  </a:t>
            </a:r>
            <a:r>
              <a:rPr lang="en-US" sz="2800" b="1" dirty="0" smtClean="0"/>
              <a:t>-</a:t>
            </a:r>
            <a:r>
              <a:rPr lang="en-US" sz="2800" b="1" dirty="0"/>
              <a:t>3  ≤ x  ≤  1  </a:t>
            </a:r>
            <a:r>
              <a:rPr lang="ar-EG" sz="2800" b="1" dirty="0" smtClean="0"/>
              <a:t> </a:t>
            </a:r>
            <a:r>
              <a:rPr lang="ar-EG" sz="2800" b="1" dirty="0"/>
              <a:t>عدد صحيح</a:t>
            </a:r>
            <a:r>
              <a:rPr lang="en-US" sz="2800" b="1" dirty="0"/>
              <a:t>x }</a:t>
            </a:r>
            <a:endParaRPr lang="en-US" sz="2800" dirty="0"/>
          </a:p>
          <a:p>
            <a:pPr algn="l"/>
            <a:r>
              <a:rPr lang="en-US" sz="2800" b="1" dirty="0"/>
              <a:t>X = </a:t>
            </a:r>
            <a:r>
              <a:rPr lang="en-US" sz="2800" b="1" dirty="0" smtClean="0"/>
              <a:t>{ </a:t>
            </a:r>
            <a:r>
              <a:rPr lang="en-US" sz="2800" b="1" dirty="0"/>
              <a:t>x :  0 ≤  x   ≤ 12 </a:t>
            </a:r>
            <a:r>
              <a:rPr lang="ar-EG" sz="2800" b="1" dirty="0" smtClean="0"/>
              <a:t> </a:t>
            </a:r>
            <a:r>
              <a:rPr lang="ar-EG" sz="2800" b="1" dirty="0"/>
              <a:t>عدد صحيح </a:t>
            </a:r>
            <a:r>
              <a:rPr lang="en-US" sz="2800" b="1" dirty="0" smtClean="0"/>
              <a:t>x}</a:t>
            </a:r>
            <a:endParaRPr lang="en-US" sz="2800" dirty="0"/>
          </a:p>
          <a:p>
            <a:pPr algn="l"/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أنواع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المجموعة الخالية </a:t>
            </a: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empty </a:t>
            </a: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set)</a:t>
            </a:r>
            <a:r>
              <a:rPr lang="ar-SA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endParaRPr lang="en-US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EG" b="1" dirty="0"/>
              <a:t>هي المجموعة التي لا تحتوي أي عنصر ويرمز لها بالرمز </a:t>
            </a:r>
            <a:r>
              <a:rPr lang="en-US" b="1" dirty="0"/>
              <a:t> ф</a:t>
            </a:r>
            <a:r>
              <a:rPr lang="ar-EG" b="1" dirty="0"/>
              <a:t> </a:t>
            </a:r>
            <a:r>
              <a:rPr lang="ar-EG" b="1" dirty="0" smtClean="0"/>
              <a:t>(فاي) </a:t>
            </a:r>
            <a:r>
              <a:rPr lang="ar-EG" b="1" dirty="0"/>
              <a:t>أو </a:t>
            </a:r>
            <a:r>
              <a:rPr lang="en-US" b="1" dirty="0"/>
              <a:t>{   } </a:t>
            </a:r>
            <a:r>
              <a:rPr lang="ar-EG" b="1" dirty="0"/>
              <a:t> .</a:t>
            </a:r>
            <a:endParaRPr lang="en-US" dirty="0"/>
          </a:p>
          <a:p>
            <a:pPr rtl="1"/>
            <a:r>
              <a:rPr lang="ar-EG" b="1" dirty="0"/>
              <a:t>أمثلة :-</a:t>
            </a:r>
            <a:endParaRPr lang="en-US" dirty="0"/>
          </a:p>
          <a:p>
            <a:pPr algn="l"/>
            <a:r>
              <a:rPr lang="en-US" b="1" dirty="0" smtClean="0"/>
              <a:t>A </a:t>
            </a:r>
            <a:r>
              <a:rPr lang="en-US" b="1" dirty="0"/>
              <a:t>= { x :   </a:t>
            </a:r>
            <a:r>
              <a:rPr lang="ar-EG" b="1" dirty="0" smtClean="0"/>
              <a:t> </a:t>
            </a:r>
            <a:r>
              <a:rPr lang="ar-EG" b="1" dirty="0"/>
              <a:t>عدد </a:t>
            </a:r>
            <a:r>
              <a:rPr lang="ar-SA" b="1" smtClean="0"/>
              <a:t>زوجي وفردي</a:t>
            </a:r>
            <a:r>
              <a:rPr lang="ar-EG" b="1" smtClean="0"/>
              <a:t>  </a:t>
            </a:r>
            <a:r>
              <a:rPr lang="en-US" b="1" dirty="0"/>
              <a:t>x }</a:t>
            </a:r>
            <a:endParaRPr lang="en-US" dirty="0"/>
          </a:p>
          <a:p>
            <a:pPr algn="l"/>
            <a:r>
              <a:rPr lang="en-US" b="1" dirty="0" smtClean="0"/>
              <a:t>B </a:t>
            </a:r>
            <a:r>
              <a:rPr lang="en-US" b="1" dirty="0"/>
              <a:t>= { x : </a:t>
            </a:r>
            <a:r>
              <a:rPr lang="ar-EG" b="1" dirty="0"/>
              <a:t> دولة عربية تقع في </a:t>
            </a:r>
            <a:r>
              <a:rPr lang="ar-EG" b="1" dirty="0" smtClean="0"/>
              <a:t>أ</a:t>
            </a:r>
            <a:r>
              <a:rPr lang="ar-SA" b="1" dirty="0" smtClean="0"/>
              <a:t>وروبا</a:t>
            </a:r>
            <a:r>
              <a:rPr lang="ar-EG" b="1" dirty="0" smtClean="0"/>
              <a:t>    </a:t>
            </a:r>
            <a:r>
              <a:rPr lang="en-US" b="1" dirty="0"/>
              <a:t>x }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أنواع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المجموعة المنتهية </a:t>
            </a: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(finite set)</a:t>
            </a:r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endParaRPr lang="en-US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rtl="1"/>
            <a:r>
              <a:rPr lang="ar-EG" b="1" dirty="0"/>
              <a:t>المجموعة التي تكون عناصرها </a:t>
            </a:r>
            <a:r>
              <a:rPr lang="ar-EG" b="1" dirty="0" smtClean="0"/>
              <a:t>محدودة.</a:t>
            </a:r>
            <a:endParaRPr lang="en-US" dirty="0"/>
          </a:p>
          <a:p>
            <a:pPr rtl="1"/>
            <a:r>
              <a:rPr lang="ar-EG" b="1" dirty="0">
                <a:solidFill>
                  <a:srgbClr val="FF0000"/>
                </a:solidFill>
              </a:rPr>
              <a:t>مثال </a:t>
            </a:r>
            <a:r>
              <a:rPr lang="ar-EG" b="1" dirty="0" smtClean="0">
                <a:solidFill>
                  <a:srgbClr val="FF0000"/>
                </a:solidFill>
              </a:rPr>
              <a:t>:</a:t>
            </a:r>
          </a:p>
          <a:p>
            <a:pPr rtl="1"/>
            <a:r>
              <a:rPr lang="ar-EG" b="1" dirty="0" smtClean="0"/>
              <a:t> </a:t>
            </a:r>
            <a:r>
              <a:rPr lang="ar-EG" b="1" dirty="0"/>
              <a:t>المجموعات التالية </a:t>
            </a:r>
            <a:r>
              <a:rPr lang="ar-SA" b="1" dirty="0" smtClean="0"/>
              <a:t>هي </a:t>
            </a:r>
            <a:r>
              <a:rPr lang="ar-EG" b="1" dirty="0" smtClean="0"/>
              <a:t>مجموعات منتهية.</a:t>
            </a:r>
            <a:endParaRPr lang="en-US" dirty="0"/>
          </a:p>
          <a:p>
            <a:pPr algn="l"/>
            <a:r>
              <a:rPr lang="en-US" b="1" dirty="0"/>
              <a:t>A = { 2 , 4 , 6 , 8 }</a:t>
            </a:r>
            <a:endParaRPr lang="en-US" dirty="0"/>
          </a:p>
          <a:p>
            <a:pPr algn="l"/>
            <a:r>
              <a:rPr lang="en-US" b="1" dirty="0"/>
              <a:t>B = { 1 , 2 , 3 , …….. , </a:t>
            </a:r>
            <a:r>
              <a:rPr lang="en-US" b="1" dirty="0" smtClean="0"/>
              <a:t>100 }</a:t>
            </a:r>
            <a:endParaRPr lang="en-US" dirty="0"/>
          </a:p>
          <a:p>
            <a:pPr algn="l"/>
            <a:r>
              <a:rPr lang="en-US" b="1" dirty="0"/>
              <a:t>C = { x , y , </a:t>
            </a:r>
            <a:r>
              <a:rPr lang="en-US" b="1" dirty="0" smtClean="0"/>
              <a:t>s , </a:t>
            </a:r>
            <a:r>
              <a:rPr lang="en-US" b="1" dirty="0"/>
              <a:t>t </a:t>
            </a:r>
            <a:r>
              <a:rPr lang="en-US" b="1" dirty="0" smtClean="0"/>
              <a:t>, u </a:t>
            </a:r>
            <a:r>
              <a:rPr lang="en-US" b="1" dirty="0"/>
              <a:t>}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تابع أنواع المجموعات </a:t>
            </a:r>
            <a:r>
              <a:rPr lang="ar-EG" b="1" dirty="0" smtClean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المجموعة غير المنتهية </a:t>
            </a: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(Infinite set)</a:t>
            </a:r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endParaRPr lang="en-US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EG" b="1" dirty="0"/>
              <a:t>المجموعة التي تكون عناصرها غير محدودة ( وهي المجموعة التي لا يمكن تحديد عناصرها بشكل دقيق )</a:t>
            </a:r>
            <a:endParaRPr lang="en-US" dirty="0"/>
          </a:p>
          <a:p>
            <a:pPr rtl="1"/>
            <a:r>
              <a:rPr lang="ar-EG" b="1" dirty="0">
                <a:solidFill>
                  <a:srgbClr val="FF0000"/>
                </a:solidFill>
              </a:rPr>
              <a:t>مثال </a:t>
            </a:r>
            <a:r>
              <a:rPr lang="ar-EG" b="1" dirty="0" smtClean="0">
                <a:solidFill>
                  <a:srgbClr val="FF0000"/>
                </a:solidFill>
              </a:rPr>
              <a:t>:</a:t>
            </a:r>
          </a:p>
          <a:p>
            <a:pPr rtl="1"/>
            <a:r>
              <a:rPr lang="ar-EG" sz="2800" b="1" dirty="0" smtClean="0"/>
              <a:t> </a:t>
            </a:r>
            <a:r>
              <a:rPr lang="ar-EG" sz="2800" b="1" dirty="0"/>
              <a:t>المجموعات التالية </a:t>
            </a:r>
            <a:r>
              <a:rPr lang="ar-SA" sz="2800" b="1" dirty="0" smtClean="0"/>
              <a:t>هي </a:t>
            </a:r>
            <a:r>
              <a:rPr lang="ar-EG" sz="2800" b="1" dirty="0" smtClean="0"/>
              <a:t>مجموعات </a:t>
            </a:r>
            <a:r>
              <a:rPr lang="ar-EG" sz="2800" b="1" dirty="0"/>
              <a:t>غير </a:t>
            </a:r>
            <a:r>
              <a:rPr lang="ar-EG" sz="2800" b="1" dirty="0" smtClean="0"/>
              <a:t>منتهي</a:t>
            </a:r>
            <a:r>
              <a:rPr lang="ar-SA" sz="2800" b="1" dirty="0" smtClean="0"/>
              <a:t>ة</a:t>
            </a:r>
            <a:r>
              <a:rPr lang="ar-EG" sz="2800" b="1" dirty="0" smtClean="0"/>
              <a:t>.</a:t>
            </a:r>
            <a:endParaRPr lang="en-US" sz="2800" dirty="0"/>
          </a:p>
          <a:p>
            <a:pPr algn="l"/>
            <a:r>
              <a:rPr lang="en-US" b="1" dirty="0"/>
              <a:t>A = { x : </a:t>
            </a:r>
            <a:r>
              <a:rPr lang="ar-EG" b="1" dirty="0"/>
              <a:t>عدد طبيعي فردي </a:t>
            </a:r>
            <a:r>
              <a:rPr lang="en-US" b="1" dirty="0"/>
              <a:t> }</a:t>
            </a:r>
            <a:endParaRPr lang="en-US" dirty="0"/>
          </a:p>
          <a:p>
            <a:pPr algn="l"/>
            <a:r>
              <a:rPr lang="en-US" b="1" dirty="0"/>
              <a:t>B = { 10, 20 , 30 ,………  </a:t>
            </a:r>
            <a:r>
              <a:rPr lang="en-US" b="1" dirty="0" smtClean="0"/>
              <a:t>}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تابع أنواع المجموعات </a:t>
            </a:r>
            <a:r>
              <a:rPr lang="ar-EG" b="1" dirty="0" smtClean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488" y="1600200"/>
            <a:ext cx="9066212" cy="4525963"/>
          </a:xfrm>
        </p:spPr>
        <p:txBody>
          <a:bodyPr/>
          <a:lstStyle/>
          <a:p>
            <a:pPr lvl="0" rtl="1"/>
            <a:r>
              <a:rPr lang="ar-EG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المجموعة الكلية </a:t>
            </a: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(Universal set)</a:t>
            </a:r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 </a:t>
            </a:r>
            <a:endParaRPr lang="en-US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TN" b="1" dirty="0">
                <a:cs typeface="Arial" pitchFamily="34" charset="0"/>
              </a:rPr>
              <a:t>وهي مجموعة كل العناصر قيد الدراسة ويرمز لها بالرمز </a:t>
            </a:r>
            <a:r>
              <a:rPr lang="fr-FR" b="1" dirty="0">
                <a:cs typeface="Arial" pitchFamily="34" charset="0"/>
              </a:rPr>
              <a:t> U</a:t>
            </a:r>
            <a:r>
              <a:rPr lang="ar-TN" b="1" dirty="0">
                <a:cs typeface="Arial" pitchFamily="34" charset="0"/>
              </a:rPr>
              <a:t>وتعطى ضمن السؤال أو الدراسة</a:t>
            </a:r>
            <a:r>
              <a:rPr lang="ar-EG" b="1" dirty="0" smtClean="0"/>
              <a:t>.</a:t>
            </a:r>
            <a:endParaRPr lang="ar-EG" b="1" dirty="0"/>
          </a:p>
          <a:p>
            <a:pPr rtl="1"/>
            <a:r>
              <a:rPr lang="ar-EG" b="1" dirty="0"/>
              <a:t>مثال:</a:t>
            </a:r>
          </a:p>
          <a:p>
            <a:pPr algn="l" rtl="1"/>
            <a:r>
              <a:rPr lang="ar-EG" b="1" dirty="0"/>
              <a:t> </a:t>
            </a:r>
            <a:r>
              <a:rPr lang="ar-TN" b="1" dirty="0">
                <a:cs typeface="Arial" pitchFamily="34" charset="0"/>
              </a:rPr>
              <a:t>{ </a:t>
            </a:r>
            <a:r>
              <a:rPr lang="fr-FR" b="1" dirty="0">
                <a:cs typeface="Arial" pitchFamily="34" charset="0"/>
              </a:rPr>
              <a:t>x</a:t>
            </a:r>
            <a:r>
              <a:rPr lang="ar-TN" b="1" dirty="0">
                <a:cs typeface="Arial" pitchFamily="34" charset="0"/>
              </a:rPr>
              <a:t> </a:t>
            </a:r>
            <a:r>
              <a:rPr lang="ar-TN" b="1" dirty="0" smtClean="0">
                <a:cs typeface="Arial" pitchFamily="34" charset="0"/>
              </a:rPr>
              <a:t>أستاذ </a:t>
            </a:r>
            <a:r>
              <a:rPr lang="ar-SA" b="1" dirty="0">
                <a:cs typeface="Arial" pitchFamily="34" charset="0"/>
              </a:rPr>
              <a:t>أ</a:t>
            </a:r>
            <a:r>
              <a:rPr lang="ar-TN" b="1" dirty="0" err="1" smtClean="0">
                <a:cs typeface="Arial" pitchFamily="34" charset="0"/>
              </a:rPr>
              <a:t>وط</a:t>
            </a:r>
            <a:r>
              <a:rPr lang="ar-SA" b="1" dirty="0" smtClean="0">
                <a:cs typeface="Arial" pitchFamily="34" charset="0"/>
              </a:rPr>
              <a:t>الب</a:t>
            </a:r>
            <a:r>
              <a:rPr lang="ar-TN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ب</a:t>
            </a:r>
            <a:r>
              <a:rPr lang="ar-TN" b="1" dirty="0" smtClean="0">
                <a:cs typeface="Arial" pitchFamily="34" charset="0"/>
              </a:rPr>
              <a:t>جامعة </a:t>
            </a:r>
            <a:r>
              <a:rPr lang="ar-TN" b="1" dirty="0">
                <a:cs typeface="Arial" pitchFamily="34" charset="0"/>
              </a:rPr>
              <a:t>الملك</a:t>
            </a:r>
            <a:r>
              <a:rPr lang="fr-FR" b="1" dirty="0">
                <a:cs typeface="Arial" pitchFamily="34" charset="0"/>
              </a:rPr>
              <a:t> </a:t>
            </a:r>
            <a:r>
              <a:rPr lang="ar-TN" b="1" dirty="0">
                <a:cs typeface="Arial" pitchFamily="34" charset="0"/>
              </a:rPr>
              <a:t> فيصل </a:t>
            </a:r>
            <a:r>
              <a:rPr lang="fr-FR" b="1" dirty="0">
                <a:cs typeface="Arial" pitchFamily="34" charset="0"/>
              </a:rPr>
              <a:t>x :</a:t>
            </a:r>
            <a:r>
              <a:rPr lang="ar-TN" b="1" dirty="0">
                <a:cs typeface="Arial" pitchFamily="34" charset="0"/>
              </a:rPr>
              <a:t> } </a:t>
            </a:r>
            <a:r>
              <a:rPr lang="fr-FR" b="1" dirty="0">
                <a:cs typeface="Arial" pitchFamily="34" charset="0"/>
              </a:rPr>
              <a:t>U</a:t>
            </a:r>
            <a:r>
              <a:rPr lang="en-US" b="1" dirty="0">
                <a:cs typeface="Arial" pitchFamily="34" charset="0"/>
              </a:rPr>
              <a:t> </a:t>
            </a:r>
            <a:r>
              <a:rPr lang="fr-FR" b="1" dirty="0">
                <a:cs typeface="Arial" pitchFamily="34" charset="0"/>
              </a:rPr>
              <a:t>=</a:t>
            </a:r>
            <a:r>
              <a:rPr lang="ar-TN" b="1" dirty="0">
                <a:cs typeface="Arial" pitchFamily="34" charset="0"/>
              </a:rPr>
              <a:t> </a:t>
            </a:r>
            <a:endParaRPr lang="fr-FR" b="1" dirty="0"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تابع أنواع المجموعات </a:t>
            </a:r>
            <a:r>
              <a:rPr lang="ar-EG" b="1" dirty="0" smtClean="0"/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44488" y="1600200"/>
                <a:ext cx="9066212" cy="4525963"/>
              </a:xfrm>
            </p:spPr>
            <p:txBody>
              <a:bodyPr/>
              <a:lstStyle/>
              <a:p>
                <a:pPr lvl="0" rtl="1"/>
                <a:r>
                  <a:rPr lang="ar-EG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المجموعة </a:t>
                </a:r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الجزئية </a:t>
                </a:r>
                <a:r>
                  <a:rPr lang="en-US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(Subset)</a:t>
                </a:r>
                <a:r>
                  <a:rPr lang="ar-EG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  <a:endParaRPr lang="en-US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 rtl="1"/>
                <a:r>
                  <a:rPr lang="ar-EG" sz="2800" b="1" dirty="0" smtClean="0"/>
                  <a:t>تكون</a:t>
                </a:r>
                <a:r>
                  <a:rPr lang="en-US" sz="2800" b="1" dirty="0" smtClean="0"/>
                  <a:t>A </a:t>
                </a:r>
                <a:r>
                  <a:rPr lang="ar-SA" sz="2800" b="1" dirty="0" smtClean="0"/>
                  <a:t> </a:t>
                </a:r>
                <a:r>
                  <a:rPr lang="ar-EG" sz="2800" b="1" dirty="0" smtClean="0"/>
                  <a:t>مجموعة </a:t>
                </a:r>
                <a:r>
                  <a:rPr lang="ar-EG" sz="2800" b="1" dirty="0"/>
                  <a:t>جزئية من </a:t>
                </a:r>
                <a:r>
                  <a:rPr lang="ar-EG" sz="2800" b="1" dirty="0" smtClean="0"/>
                  <a:t>المجموعة</a:t>
                </a:r>
                <a:r>
                  <a:rPr lang="en-US" sz="2800" b="1" dirty="0" smtClean="0"/>
                  <a:t>B </a:t>
                </a:r>
                <a:r>
                  <a:rPr lang="ar-SA" sz="2800" b="1" dirty="0" smtClean="0"/>
                  <a:t> </a:t>
                </a:r>
                <a:r>
                  <a:rPr lang="ar-EG" sz="2800" b="1" dirty="0" smtClean="0"/>
                  <a:t>إذا </a:t>
                </a:r>
                <a:r>
                  <a:rPr lang="ar-EG" sz="2800" b="1" dirty="0"/>
                  <a:t>كانت جميع </a:t>
                </a:r>
                <a:r>
                  <a:rPr lang="ar-EG" sz="2800" b="1" dirty="0" smtClean="0"/>
                  <a:t>عناصر</a:t>
                </a:r>
                <a:r>
                  <a:rPr lang="en-US" sz="2800" b="1" dirty="0" smtClean="0"/>
                  <a:t>A </a:t>
                </a:r>
                <a:r>
                  <a:rPr lang="ar-SA" sz="2800" b="1" dirty="0" smtClean="0"/>
                  <a:t> </a:t>
                </a:r>
                <a:r>
                  <a:rPr lang="ar-EG" sz="2800" b="1" dirty="0" smtClean="0"/>
                  <a:t>موجودة في</a:t>
                </a:r>
                <a:r>
                  <a:rPr lang="en-US" sz="2800" b="1" dirty="0" smtClean="0"/>
                  <a:t>B </a:t>
                </a:r>
                <a:r>
                  <a:rPr lang="ar-SA" sz="2800" b="1" dirty="0" smtClean="0"/>
                  <a:t> </a:t>
                </a:r>
                <a:r>
                  <a:rPr lang="ar-EG" sz="2800" b="1" dirty="0" smtClean="0"/>
                  <a:t>وتكتب </a:t>
                </a:r>
                <a:r>
                  <a:rPr lang="ar-EG" sz="2800" b="1" dirty="0"/>
                  <a:t>على الصورة </a:t>
                </a:r>
                <a:r>
                  <a:rPr lang="ar-EG" sz="2800" b="1" dirty="0" smtClean="0"/>
                  <a:t>: </a:t>
                </a:r>
                <a:r>
                  <a:rPr lang="en-US" sz="2800" b="1" dirty="0"/>
                  <a:t>A </a:t>
                </a:r>
                <a14:m>
                  <m:oMath xmlns:m="http://schemas.openxmlformats.org/officeDocument/2006/math">
                    <m:r>
                      <a:rPr lang="ar-EG" sz="2800">
                        <a:latin typeface="Cambria Math"/>
                      </a:rPr>
                      <m:t>⊂</m:t>
                    </m:r>
                    <m:r>
                      <a:rPr lang="ar-EG" sz="2800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800" b="1" dirty="0"/>
                  <a:t> </a:t>
                </a:r>
                <a:r>
                  <a:rPr lang="en-US" sz="2800" b="1" dirty="0" smtClean="0"/>
                  <a:t>B</a:t>
                </a:r>
                <a:r>
                  <a:rPr lang="ar-SA" sz="2800" b="1" dirty="0" smtClean="0"/>
                  <a:t> </a:t>
                </a:r>
                <a:r>
                  <a:rPr lang="ar-TN" sz="2800" b="1" dirty="0">
                    <a:cs typeface="Arial" pitchFamily="34" charset="0"/>
                  </a:rPr>
                  <a:t>و تقرأ </a:t>
                </a:r>
                <a:r>
                  <a:rPr lang="fr-FR" sz="2800" b="1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ar-TN" sz="2800" b="1" dirty="0">
                    <a:cs typeface="Arial" pitchFamily="34" charset="0"/>
                  </a:rPr>
                  <a:t> </a:t>
                </a:r>
                <a:r>
                  <a:rPr lang="ar-SA" sz="2800" b="1" dirty="0" smtClean="0">
                    <a:cs typeface="Arial" pitchFamily="34" charset="0"/>
                  </a:rPr>
                  <a:t>جزء من</a:t>
                </a:r>
                <a:r>
                  <a:rPr lang="ar-TN" sz="2800" b="1" dirty="0" smtClean="0">
                    <a:cs typeface="Arial" pitchFamily="34" charset="0"/>
                  </a:rPr>
                  <a:t> </a:t>
                </a:r>
                <a:r>
                  <a:rPr lang="fr-FR" sz="2800" b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ar-EG" sz="2800" b="1" dirty="0" smtClean="0"/>
                  <a:t>.</a:t>
                </a:r>
                <a:endParaRPr lang="ar-SA" sz="2800" b="1" dirty="0" smtClean="0"/>
              </a:p>
              <a:p>
                <a:pPr marL="0" indent="0" algn="just" rtl="1"/>
                <a:r>
                  <a:rPr lang="ar-TN" sz="2800" b="1" u="sng" dirty="0">
                    <a:cs typeface="Arial" pitchFamily="34" charset="0"/>
                  </a:rPr>
                  <a:t>مثال:</a:t>
                </a:r>
              </a:p>
              <a:p>
                <a:pPr marL="444500" indent="-444500" algn="just" rtl="1"/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SA" sz="2800" b="1" dirty="0">
                    <a:cs typeface="Arial" pitchFamily="34" charset="0"/>
                  </a:rPr>
                  <a:t>-</a:t>
                </a:r>
                <a:r>
                  <a:rPr lang="ar-SA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ar-TN" sz="2800" b="1" dirty="0">
                    <a:cs typeface="Arial" pitchFamily="34" charset="0"/>
                  </a:rPr>
                  <a:t>إذا كانت المجموعة </a:t>
                </a:r>
                <a:r>
                  <a:rPr lang="fr-FR" sz="2800" b="1" dirty="0">
                    <a:cs typeface="Arial" pitchFamily="34" charset="0"/>
                  </a:rPr>
                  <a:t>}</a:t>
                </a:r>
                <a:r>
                  <a:rPr lang="ar-TN" sz="2800" b="1" dirty="0">
                    <a:cs typeface="Arial" pitchFamily="34" charset="0"/>
                  </a:rPr>
                  <a:t> </a:t>
                </a:r>
                <a:r>
                  <a:rPr lang="fr-FR" sz="2800" b="1" dirty="0">
                    <a:cs typeface="Arial" pitchFamily="34" charset="0"/>
                  </a:rPr>
                  <a:t>2 , 4 , 6</a:t>
                </a:r>
                <a:r>
                  <a:rPr lang="ar-TN" sz="2800" b="1" dirty="0">
                    <a:cs typeface="Arial" pitchFamily="34" charset="0"/>
                  </a:rPr>
                  <a:t> </a:t>
                </a:r>
                <a:r>
                  <a:rPr lang="fr-FR" sz="2800" b="1" dirty="0">
                    <a:cs typeface="Arial" pitchFamily="34" charset="0"/>
                  </a:rPr>
                  <a:t>{</a:t>
                </a:r>
                <a:r>
                  <a:rPr lang="ar-TN" sz="2800" b="1" dirty="0">
                    <a:cs typeface="Arial" pitchFamily="34" charset="0"/>
                  </a:rPr>
                  <a:t> </a:t>
                </a:r>
                <a:r>
                  <a:rPr lang="fr-FR" sz="2800" b="1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fr-FR" sz="2800" b="1" dirty="0">
                    <a:cs typeface="Arial" pitchFamily="34" charset="0"/>
                  </a:rPr>
                  <a:t> =</a:t>
                </a:r>
                <a:r>
                  <a:rPr lang="ar-TN" sz="2800" b="1" dirty="0">
                    <a:cs typeface="Arial" pitchFamily="34" charset="0"/>
                  </a:rPr>
                  <a:t> و </a:t>
                </a:r>
                <a:r>
                  <a:rPr lang="fr-FR" sz="2800" b="1" dirty="0">
                    <a:cs typeface="Arial" pitchFamily="34" charset="0"/>
                  </a:rPr>
                  <a:t>}</a:t>
                </a:r>
                <a:r>
                  <a:rPr lang="ar-TN" sz="2800" b="1" dirty="0">
                    <a:cs typeface="Arial" pitchFamily="34" charset="0"/>
                  </a:rPr>
                  <a:t> </a:t>
                </a:r>
                <a:r>
                  <a:rPr lang="fr-FR" sz="2800" b="1" dirty="0">
                    <a:cs typeface="Arial" pitchFamily="34" charset="0"/>
                  </a:rPr>
                  <a:t>2 , 3 , 4 , 5 , 6</a:t>
                </a:r>
                <a:r>
                  <a:rPr lang="ar-TN" sz="2800" b="1" dirty="0">
                    <a:cs typeface="Arial" pitchFamily="34" charset="0"/>
                  </a:rPr>
                  <a:t> </a:t>
                </a:r>
                <a:r>
                  <a:rPr lang="fr-FR" sz="2800" b="1" dirty="0">
                    <a:cs typeface="Arial" pitchFamily="34" charset="0"/>
                  </a:rPr>
                  <a:t>{ 1 ,</a:t>
                </a:r>
                <a:r>
                  <a:rPr lang="ar-TN" sz="2800" b="1" dirty="0">
                    <a:cs typeface="Arial" pitchFamily="34" charset="0"/>
                  </a:rPr>
                  <a:t> </a:t>
                </a:r>
                <a:r>
                  <a:rPr lang="fr-FR" sz="2800" b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fr-FR" sz="2800" b="1" dirty="0">
                    <a:cs typeface="Arial" pitchFamily="34" charset="0"/>
                  </a:rPr>
                  <a:t> =</a:t>
                </a:r>
                <a:r>
                  <a:rPr lang="ar-TN" sz="2800" b="1" dirty="0">
                    <a:cs typeface="Arial" pitchFamily="34" charset="0"/>
                  </a:rPr>
                  <a:t> </a:t>
                </a:r>
                <a:r>
                  <a:rPr lang="ar-TN" sz="2800" b="1" dirty="0" smtClean="0">
                    <a:cs typeface="Arial" pitchFamily="34" charset="0"/>
                  </a:rPr>
                  <a:t>فإن</a:t>
                </a:r>
                <a:r>
                  <a:rPr lang="ar-SA" sz="2800" b="1" dirty="0" smtClean="0">
                    <a:cs typeface="Arial" pitchFamily="34" charset="0"/>
                  </a:rPr>
                  <a:t> </a:t>
                </a:r>
                <a:r>
                  <a:rPr lang="en-US" sz="2800" b="1" dirty="0" smtClean="0"/>
                  <a:t>A </a:t>
                </a:r>
                <a14:m>
                  <m:oMath xmlns:m="http://schemas.openxmlformats.org/officeDocument/2006/math">
                    <m:r>
                      <a:rPr lang="ar-EG" sz="2800" b="1">
                        <a:latin typeface="Cambria Math"/>
                      </a:rPr>
                      <m:t>⊂</m:t>
                    </m:r>
                    <m:r>
                      <a:rPr lang="ar-EG" sz="2800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800" b="1" dirty="0"/>
                  <a:t> </a:t>
                </a:r>
                <a:r>
                  <a:rPr lang="en-US" sz="2800" b="1" dirty="0" smtClean="0"/>
                  <a:t>B</a:t>
                </a:r>
                <a:r>
                  <a:rPr lang="ar-SA" sz="2800" b="1" dirty="0" smtClean="0"/>
                  <a:t> .</a:t>
                </a:r>
              </a:p>
              <a:p>
                <a:pPr marL="444500" indent="-444500" algn="just" rtl="1"/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SA" sz="2800" b="1" dirty="0">
                    <a:cs typeface="Arial" pitchFamily="34" charset="0"/>
                  </a:rPr>
                  <a:t>-</a:t>
                </a:r>
                <a:r>
                  <a:rPr lang="ar-SA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ar-TN" sz="2800" b="1" dirty="0">
                    <a:cs typeface="Arial" pitchFamily="34" charset="0"/>
                  </a:rPr>
                  <a:t>المجموعة المكونة من جميع طلاب التعليم الالكتروني بجامعة الملك فيصل مجموعة </a:t>
                </a:r>
                <a:r>
                  <a:rPr lang="ar-TN" sz="2800" b="1" dirty="0" smtClean="0">
                    <a:cs typeface="Arial" pitchFamily="34" charset="0"/>
                  </a:rPr>
                  <a:t>جزئية </a:t>
                </a:r>
                <a:r>
                  <a:rPr lang="ar-TN" sz="2800" b="1" dirty="0">
                    <a:cs typeface="Arial" pitchFamily="34" charset="0"/>
                  </a:rPr>
                  <a:t>من مجموعة طلاب هذه </a:t>
                </a:r>
                <a:r>
                  <a:rPr lang="ar-TN" sz="2800" b="1" dirty="0" smtClean="0">
                    <a:cs typeface="Arial" pitchFamily="34" charset="0"/>
                  </a:rPr>
                  <a:t>الجامعة</a:t>
                </a:r>
                <a:r>
                  <a:rPr lang="ar-SA" sz="2800" b="1" dirty="0" smtClean="0">
                    <a:cs typeface="Arial" pitchFamily="34" charset="0"/>
                  </a:rPr>
                  <a:t>.</a:t>
                </a:r>
                <a:endParaRPr lang="en-US" sz="28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488" y="1600200"/>
                <a:ext cx="9066212" cy="4525963"/>
              </a:xfrm>
              <a:blipFill rotWithShape="0">
                <a:blip r:embed="rId3"/>
                <a:stretch>
                  <a:fillRect l="-2555" t="-2291" r="-2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45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تابع أنواع المجموعات </a:t>
            </a:r>
            <a:r>
              <a:rPr lang="ar-EG" b="1" dirty="0" smtClean="0"/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rtl="1"/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تساوي المجموعات :-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EG" b="1" dirty="0"/>
                  <a:t>تكون المجموعتان </a:t>
                </a:r>
                <a:r>
                  <a:rPr lang="en-US" b="1" dirty="0"/>
                  <a:t>A</a:t>
                </a:r>
                <a:r>
                  <a:rPr lang="ar-EG" b="1" dirty="0"/>
                  <a:t> و </a:t>
                </a:r>
                <a:r>
                  <a:rPr lang="en-US" b="1" dirty="0"/>
                  <a:t>B</a:t>
                </a:r>
                <a:r>
                  <a:rPr lang="ar-EG" b="1" dirty="0"/>
                  <a:t> متساويتان إذا كانت :-</a:t>
                </a:r>
                <a:endParaRPr lang="en-US" dirty="0"/>
              </a:p>
              <a:p>
                <a:pPr algn="l"/>
                <a:r>
                  <a:rPr lang="en-US" b="1" dirty="0"/>
                  <a:t>A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⊆</m:t>
                    </m:r>
                  </m:oMath>
                </a14:m>
                <a:r>
                  <a:rPr lang="en-US" b="1" dirty="0"/>
                  <a:t> B   ,  B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⊆</m:t>
                    </m:r>
                  </m:oMath>
                </a14:m>
                <a:r>
                  <a:rPr lang="en-US" b="1" dirty="0"/>
                  <a:t> A    </a:t>
                </a:r>
                <a:r>
                  <a:rPr lang="ar-EG" b="1" dirty="0" smtClean="0"/>
                  <a:t>     </a:t>
                </a:r>
                <a:r>
                  <a:rPr lang="en-US" b="1" dirty="0" smtClean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≫≫≫≫</m:t>
                    </m:r>
                  </m:oMath>
                </a14:m>
                <a:r>
                  <a:rPr lang="en-US" b="1" dirty="0"/>
                  <a:t>   </a:t>
                </a:r>
                <a:r>
                  <a:rPr lang="ar-EG" b="1" dirty="0" smtClean="0"/>
                  <a:t>   </a:t>
                </a:r>
                <a:r>
                  <a:rPr lang="en-US" b="1" dirty="0" smtClean="0"/>
                  <a:t> </a:t>
                </a:r>
                <a:r>
                  <a:rPr lang="en-US" b="1" dirty="0"/>
                  <a:t>A = B</a:t>
                </a:r>
                <a:endParaRPr lang="en-US" dirty="0"/>
              </a:p>
              <a:p>
                <a:pPr rtl="1"/>
                <a:endParaRPr lang="ar-EG" b="1" dirty="0" smtClean="0"/>
              </a:p>
              <a:p>
                <a:pPr rtl="1"/>
                <a:r>
                  <a:rPr lang="ar-EG" b="1" dirty="0" smtClean="0"/>
                  <a:t>أما </a:t>
                </a:r>
                <a:r>
                  <a:rPr lang="ar-EG" b="1" dirty="0"/>
                  <a:t>المجموعتان المتكافئتان فهما المجموعتان اللتان تتساويان في عدد عناصرها وتكتب على الصورة   </a:t>
                </a:r>
                <a:r>
                  <a:rPr lang="en-US" b="1" dirty="0"/>
                  <a:t>A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/>
                      </a:rPr>
                      <m:t>≡</m:t>
                    </m:r>
                  </m:oMath>
                </a14:m>
                <a:r>
                  <a:rPr lang="en-US" b="1" dirty="0"/>
                  <a:t>B 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أنواع المجموعات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rtl="1"/>
                <a:r>
                  <a:rPr lang="ar-EG" b="1" dirty="0">
                    <a:solidFill>
                      <a:srgbClr val="FF0000"/>
                    </a:solidFill>
                  </a:rPr>
                  <a:t>مثال </a:t>
                </a:r>
                <a:r>
                  <a:rPr lang="ar-EG" b="1" dirty="0" smtClean="0">
                    <a:solidFill>
                      <a:srgbClr val="FF0000"/>
                    </a:solidFill>
                  </a:rPr>
                  <a:t>: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-</a:t>
                </a:r>
                <a:r>
                  <a:rPr lang="ar-EG" b="1" dirty="0" smtClean="0">
                    <a:solidFill>
                      <a:srgbClr val="FF0000"/>
                    </a:solidFill>
                  </a:rPr>
                  <a:t> 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 rtl="1"/>
                <a:r>
                  <a:rPr lang="ar-EG" b="1" dirty="0"/>
                  <a:t>أي المجموعات التالية متكافئة وأيها متساوية ؟</a:t>
                </a:r>
                <a:endParaRPr lang="en-US" dirty="0"/>
              </a:p>
              <a:p>
                <a:pPr algn="l"/>
                <a:r>
                  <a:rPr lang="en-US" b="1" dirty="0"/>
                  <a:t>1-  A = {1, 5, 7 , 9 }      ,    B = {9 , 7 ,5 ,1 }</a:t>
                </a:r>
                <a:endParaRPr lang="en-US" dirty="0"/>
              </a:p>
              <a:p>
                <a:pPr algn="l"/>
                <a:r>
                  <a:rPr lang="en-US" b="1" dirty="0"/>
                  <a:t>2- A= {  </a:t>
                </a:r>
                <a:r>
                  <a:rPr lang="en-US" b="1" dirty="0" smtClean="0"/>
                  <a:t>2</a:t>
                </a:r>
                <a:r>
                  <a:rPr lang="ar-EG" b="1" dirty="0" smtClean="0"/>
                  <a:t> </a:t>
                </a:r>
                <a:r>
                  <a:rPr lang="en-US" b="1" dirty="0" smtClean="0"/>
                  <a:t>,5</a:t>
                </a:r>
                <a:r>
                  <a:rPr lang="ar-EG" b="1" dirty="0" smtClean="0"/>
                  <a:t> </a:t>
                </a:r>
                <a:r>
                  <a:rPr lang="en-US" b="1" dirty="0" smtClean="0"/>
                  <a:t>,9</a:t>
                </a:r>
                <a:r>
                  <a:rPr lang="ar-EG" b="1" dirty="0" smtClean="0"/>
                  <a:t> </a:t>
                </a:r>
                <a:r>
                  <a:rPr lang="en-US" b="1" dirty="0" smtClean="0"/>
                  <a:t>}    </a:t>
                </a:r>
                <a:r>
                  <a:rPr lang="en-US" b="1" dirty="0"/>
                  <a:t>,   B = { a , s , d }</a:t>
                </a:r>
                <a:endParaRPr lang="en-US" dirty="0"/>
              </a:p>
              <a:p>
                <a:pPr rtl="1"/>
                <a:r>
                  <a:rPr lang="ar-SA" b="1" dirty="0" smtClean="0">
                    <a:solidFill>
                      <a:srgbClr val="FF0000"/>
                    </a:solidFill>
                  </a:rPr>
                  <a:t>الحل</a:t>
                </a:r>
                <a:r>
                  <a:rPr lang="ar-EG" b="1" dirty="0" smtClean="0">
                    <a:solidFill>
                      <a:srgbClr val="FF0000"/>
                    </a:solidFill>
                  </a:rPr>
                  <a:t> :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-</a:t>
                </a:r>
                <a:r>
                  <a:rPr lang="ar-EG" b="1" dirty="0" smtClean="0">
                    <a:solidFill>
                      <a:srgbClr val="FF0000"/>
                    </a:solidFill>
                  </a:rPr>
                  <a:t> 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 algn="l"/>
                <a:r>
                  <a:rPr lang="en-US" b="1" dirty="0" smtClean="0"/>
                  <a:t>1 </a:t>
                </a:r>
                <a:r>
                  <a:rPr lang="en-US" b="1" dirty="0"/>
                  <a:t>– A  = B </a:t>
                </a:r>
                <a:endParaRPr lang="en-US" dirty="0"/>
              </a:p>
              <a:p>
                <a:pPr algn="l"/>
                <a:r>
                  <a:rPr lang="en-US" b="1" dirty="0"/>
                  <a:t>2 – A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≡</m:t>
                    </m:r>
                  </m:oMath>
                </a14:m>
                <a:r>
                  <a:rPr lang="en-US" b="1" dirty="0"/>
                  <a:t> B 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709" t="-202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العمليات على المجموعات </a:t>
            </a:r>
            <a:r>
              <a:rPr lang="ar-EG" b="1" dirty="0" smtClean="0"/>
              <a:t>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الاتحاد :-</a:t>
            </a:r>
            <a:endParaRPr lang="en-US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EG" sz="2800" b="1" dirty="0" smtClean="0"/>
              <a:t>اتحاد المجموعتين</a:t>
            </a:r>
            <a:r>
              <a:rPr lang="en-US" sz="2800" b="1" dirty="0" smtClean="0"/>
              <a:t>A </a:t>
            </a:r>
            <a:r>
              <a:rPr lang="ar-SA" sz="2800" b="1" dirty="0" smtClean="0"/>
              <a:t> و </a:t>
            </a:r>
            <a:r>
              <a:rPr lang="en-US" sz="2800" b="1" dirty="0" smtClean="0"/>
              <a:t>B</a:t>
            </a:r>
            <a:r>
              <a:rPr lang="ar-SA" sz="2800" b="1" dirty="0" smtClean="0"/>
              <a:t>  </a:t>
            </a:r>
            <a:r>
              <a:rPr lang="en-US" sz="2800" b="1" dirty="0" smtClean="0"/>
              <a:t>(A U B)</a:t>
            </a:r>
            <a:r>
              <a:rPr lang="ar-EG" sz="2800" b="1" dirty="0" smtClean="0"/>
              <a:t> هو مجموعة كل العناصر الموجودة في </a:t>
            </a:r>
            <a:r>
              <a:rPr lang="en-US" sz="2800" b="1" dirty="0" smtClean="0"/>
              <a:t>A</a:t>
            </a:r>
            <a:r>
              <a:rPr lang="ar-EG" sz="2800" b="1" dirty="0" smtClean="0"/>
              <a:t> أو في </a:t>
            </a:r>
            <a:r>
              <a:rPr lang="en-US" sz="2800" b="1" dirty="0" smtClean="0"/>
              <a:t> B</a:t>
            </a:r>
            <a:r>
              <a:rPr lang="ar-EG" sz="2800" b="1" dirty="0" smtClean="0"/>
              <a:t> أو في كليهما </a:t>
            </a:r>
            <a:r>
              <a:rPr lang="en-US" sz="2800" b="1" dirty="0" smtClean="0"/>
              <a:t>.</a:t>
            </a:r>
          </a:p>
          <a:p>
            <a:pPr algn="r" rtl="1"/>
            <a:r>
              <a:rPr lang="ar-EG" sz="2800" b="1" dirty="0" smtClean="0">
                <a:solidFill>
                  <a:srgbClr val="FF0000"/>
                </a:solidFill>
              </a:rPr>
              <a:t>مثال :-</a:t>
            </a:r>
            <a:endParaRPr lang="en-US" sz="2800" dirty="0" smtClean="0">
              <a:solidFill>
                <a:srgbClr val="FF0000"/>
              </a:solidFill>
            </a:endParaRPr>
          </a:p>
          <a:p>
            <a:pPr rtl="1"/>
            <a:r>
              <a:rPr lang="ar-EG" sz="2800" b="1" dirty="0" smtClean="0"/>
              <a:t>إذا كان </a:t>
            </a:r>
            <a:r>
              <a:rPr lang="en-US" sz="2800" b="1" dirty="0" smtClean="0"/>
              <a:t>A = { 1 , 2 , 3 , 7} </a:t>
            </a:r>
            <a:r>
              <a:rPr lang="ar-EG" sz="2800" b="1" dirty="0" smtClean="0"/>
              <a:t> و</a:t>
            </a:r>
            <a:r>
              <a:rPr lang="en-US" sz="2800" b="1" dirty="0" smtClean="0"/>
              <a:t>B = { 2 , 4 , 6 , 8 } </a:t>
            </a:r>
            <a:r>
              <a:rPr lang="ar-EG" sz="2800" b="1" dirty="0" smtClean="0"/>
              <a:t> أوجد  </a:t>
            </a:r>
            <a:r>
              <a:rPr lang="en-US" sz="2800" b="1" dirty="0" smtClean="0"/>
              <a:t>(AUB)</a:t>
            </a:r>
            <a:r>
              <a:rPr lang="ar-EG" sz="2800" b="1" dirty="0" smtClean="0"/>
              <a:t> ؟</a:t>
            </a:r>
            <a:endParaRPr lang="en-US" sz="2800" dirty="0" smtClean="0"/>
          </a:p>
          <a:p>
            <a:pPr rtl="1"/>
            <a:r>
              <a:rPr lang="ar-SA" sz="2800" b="1" dirty="0" smtClean="0">
                <a:solidFill>
                  <a:srgbClr val="FF0000"/>
                </a:solidFill>
              </a:rPr>
              <a:t>الحل</a:t>
            </a:r>
            <a:r>
              <a:rPr lang="ar-EG" sz="2800" b="1" dirty="0" smtClean="0">
                <a:solidFill>
                  <a:srgbClr val="FF0000"/>
                </a:solidFill>
              </a:rPr>
              <a:t> </a:t>
            </a:r>
            <a:r>
              <a:rPr lang="ar-EG" sz="2800" b="1" dirty="0">
                <a:solidFill>
                  <a:srgbClr val="FF0000"/>
                </a:solidFill>
              </a:rPr>
              <a:t>:-</a:t>
            </a:r>
            <a:endParaRPr lang="en-US" sz="2800" dirty="0">
              <a:solidFill>
                <a:srgbClr val="FF0000"/>
              </a:solidFill>
            </a:endParaRPr>
          </a:p>
          <a:p>
            <a:pPr algn="l"/>
            <a:r>
              <a:rPr lang="en-US" sz="2800" b="1" dirty="0" smtClean="0"/>
              <a:t>(AUB) = {1 ,2 , 3, 4, 5, 6, 7, 8}</a:t>
            </a:r>
            <a:endParaRPr lang="en-US" sz="2800" dirty="0" smtClean="0"/>
          </a:p>
          <a:p>
            <a:pPr algn="l" rtl="1"/>
            <a:endParaRPr lang="ar-SA" sz="2800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العمليات على المجموعات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التقاطع  :-</a:t>
            </a:r>
            <a:endParaRPr lang="en-US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EG" sz="2800" b="1" dirty="0" smtClean="0"/>
              <a:t>تقاطع المجموعتين </a:t>
            </a:r>
            <a:r>
              <a:rPr lang="en-US" sz="2800" b="1" dirty="0" smtClean="0"/>
              <a:t>A</a:t>
            </a:r>
            <a:r>
              <a:rPr lang="ar-EG" sz="2800" b="1" dirty="0" smtClean="0"/>
              <a:t> و </a:t>
            </a:r>
            <a:r>
              <a:rPr lang="en-US" sz="2800" b="1" dirty="0" smtClean="0"/>
              <a:t>B</a:t>
            </a:r>
            <a:r>
              <a:rPr lang="ar-EG" sz="2800" b="1" dirty="0" smtClean="0"/>
              <a:t> </a:t>
            </a:r>
            <a:r>
              <a:rPr lang="en-US" sz="2800" b="1" dirty="0" smtClean="0"/>
              <a:t>(A∩B)</a:t>
            </a:r>
            <a:r>
              <a:rPr lang="ar-EG" sz="2800" b="1" dirty="0" smtClean="0"/>
              <a:t> هو مجموعة كل العناصر الموجودة في </a:t>
            </a:r>
            <a:r>
              <a:rPr lang="en-US" sz="2800" b="1" dirty="0" smtClean="0"/>
              <a:t>A </a:t>
            </a:r>
            <a:r>
              <a:rPr lang="ar-SA" sz="2800" b="1" dirty="0" smtClean="0"/>
              <a:t> </a:t>
            </a:r>
            <a:r>
              <a:rPr lang="ar-EG" sz="2800" b="1" dirty="0" smtClean="0"/>
              <a:t>و في </a:t>
            </a:r>
            <a:r>
              <a:rPr lang="en-US" sz="2800" b="1" dirty="0" smtClean="0"/>
              <a:t>B</a:t>
            </a:r>
            <a:r>
              <a:rPr lang="ar-EG" sz="2800" b="1" dirty="0" smtClean="0"/>
              <a:t> معاً أي العناصر المشتركة بين </a:t>
            </a:r>
            <a:r>
              <a:rPr lang="en-US" sz="2800" b="1" dirty="0" smtClean="0"/>
              <a:t>A</a:t>
            </a:r>
            <a:r>
              <a:rPr lang="ar-EG" sz="2800" b="1" dirty="0" smtClean="0"/>
              <a:t> و </a:t>
            </a:r>
            <a:r>
              <a:rPr lang="en-US" sz="2800" b="1" dirty="0" smtClean="0"/>
              <a:t>B</a:t>
            </a:r>
            <a:r>
              <a:rPr lang="ar-EG" sz="2800" b="1" dirty="0" smtClean="0"/>
              <a:t> </a:t>
            </a:r>
            <a:r>
              <a:rPr lang="en-US" sz="2800" b="1" dirty="0" smtClean="0"/>
              <a:t>.</a:t>
            </a:r>
          </a:p>
          <a:p>
            <a:pPr rtl="1"/>
            <a:endParaRPr lang="ar-SA" sz="2800" b="1" dirty="0" smtClean="0">
              <a:solidFill>
                <a:srgbClr val="FF0000"/>
              </a:solidFill>
            </a:endParaRPr>
          </a:p>
          <a:p>
            <a:pPr rtl="1"/>
            <a:r>
              <a:rPr lang="ar-EG" sz="2800" b="1" dirty="0" smtClean="0">
                <a:solidFill>
                  <a:srgbClr val="FF0000"/>
                </a:solidFill>
              </a:rPr>
              <a:t>مثال :-</a:t>
            </a:r>
            <a:endParaRPr lang="en-US" sz="2800" dirty="0" smtClean="0">
              <a:solidFill>
                <a:srgbClr val="FF0000"/>
              </a:solidFill>
            </a:endParaRPr>
          </a:p>
          <a:p>
            <a:pPr rtl="1"/>
            <a:r>
              <a:rPr lang="ar-EG" sz="2800" b="1" dirty="0" smtClean="0"/>
              <a:t>إذا كان </a:t>
            </a:r>
            <a:r>
              <a:rPr lang="en-US" sz="2800" b="1" dirty="0" smtClean="0"/>
              <a:t>A = { -1 , 0 , 1 , 2 , 3}  </a:t>
            </a:r>
            <a:r>
              <a:rPr lang="ar-SA" sz="2800" b="1" dirty="0" smtClean="0"/>
              <a:t> </a:t>
            </a:r>
            <a:r>
              <a:rPr lang="ar-EG" sz="2800" b="1" dirty="0" smtClean="0"/>
              <a:t>و </a:t>
            </a:r>
            <a:r>
              <a:rPr lang="en-US" sz="2800" b="1" dirty="0" smtClean="0"/>
              <a:t> B = {0,2,4,6,}</a:t>
            </a:r>
            <a:r>
              <a:rPr lang="ar-EG" sz="2800" b="1" dirty="0" smtClean="0"/>
              <a:t> أوجد </a:t>
            </a:r>
            <a:r>
              <a:rPr lang="en-US" sz="2800" b="1" dirty="0"/>
              <a:t>A ∩ B</a:t>
            </a:r>
            <a:endParaRPr lang="en-US" sz="2800" dirty="0" smtClean="0"/>
          </a:p>
          <a:p>
            <a:pPr rtl="1"/>
            <a:r>
              <a:rPr lang="ar-SA" sz="2800" b="1" dirty="0" smtClean="0">
                <a:solidFill>
                  <a:srgbClr val="FF0000"/>
                </a:solidFill>
              </a:rPr>
              <a:t>الحل</a:t>
            </a:r>
            <a:r>
              <a:rPr lang="ar-EG" sz="2800" b="1" dirty="0" smtClean="0">
                <a:solidFill>
                  <a:srgbClr val="FF0000"/>
                </a:solidFill>
              </a:rPr>
              <a:t> </a:t>
            </a:r>
            <a:r>
              <a:rPr lang="ar-EG" sz="2800" b="1" dirty="0">
                <a:solidFill>
                  <a:srgbClr val="FF0000"/>
                </a:solidFill>
              </a:rPr>
              <a:t>:-</a:t>
            </a:r>
            <a:endParaRPr lang="en-US" sz="2800" dirty="0">
              <a:solidFill>
                <a:srgbClr val="FF0000"/>
              </a:solidFill>
            </a:endParaRPr>
          </a:p>
          <a:p>
            <a:pPr algn="l"/>
            <a:r>
              <a:rPr lang="en-US" sz="2800" b="1" dirty="0" smtClean="0"/>
              <a:t>(A ∩ B) = {0 , 2 }</a:t>
            </a:r>
            <a:endParaRPr lang="en-US" sz="2800" dirty="0" smtClean="0"/>
          </a:p>
          <a:p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العمليات على المجموعات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rtl="1"/>
                <a:r>
                  <a:rPr lang="ar-EG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المكملة أو المتممة :-</a:t>
                </a:r>
                <a:endParaRPr lang="en-US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EG" b="1" dirty="0" smtClean="0"/>
                  <a:t>يقال أن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</m:acc>
                  </m:oMath>
                </a14:m>
                <a:r>
                  <a:rPr lang="en-US" b="1" dirty="0" smtClean="0"/>
                  <a:t> </a:t>
                </a:r>
                <a:r>
                  <a:rPr lang="ar-EG" b="1" dirty="0" smtClean="0"/>
                  <a:t>مكملة المجموعة </a:t>
                </a:r>
                <a:r>
                  <a:rPr lang="en-US" b="1" dirty="0" smtClean="0"/>
                  <a:t>A</a:t>
                </a:r>
                <a:r>
                  <a:rPr lang="ar-EG" b="1" dirty="0" smtClean="0"/>
                  <a:t> إذا كانت تحتوي على جميع عناصر المجموعة الكلية </a:t>
                </a:r>
                <a14:m>
                  <m:oMath xmlns:m="http://schemas.openxmlformats.org/officeDocument/2006/math">
                    <m:r>
                      <a:rPr lang="ar-EG">
                        <a:latin typeface="Cambria Math"/>
                      </a:rPr>
                      <m:t>⋃</m:t>
                    </m:r>
                  </m:oMath>
                </a14:m>
                <a:r>
                  <a:rPr lang="ar-EG" b="1" dirty="0" smtClean="0"/>
                  <a:t> باستثناء عناصر </a:t>
                </a:r>
                <a:r>
                  <a:rPr lang="en-US" b="1" dirty="0" smtClean="0"/>
                  <a:t>A</a:t>
                </a:r>
                <a:r>
                  <a:rPr lang="ar-SA" b="1" dirty="0" smtClean="0"/>
                  <a:t>.</a:t>
                </a:r>
                <a:r>
                  <a:rPr lang="ar-EG" b="1" dirty="0" smtClean="0"/>
                  <a:t> </a:t>
                </a:r>
              </a:p>
              <a:p>
                <a:pPr rtl="1"/>
                <a:r>
                  <a:rPr lang="ar-EG" b="1" dirty="0" smtClean="0">
                    <a:solidFill>
                      <a:srgbClr val="FF0000"/>
                    </a:solidFill>
                  </a:rPr>
                  <a:t>مثال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 -: </a:t>
                </a:r>
                <a:r>
                  <a:rPr lang="ar-EG" b="1" dirty="0" smtClean="0">
                    <a:solidFill>
                      <a:srgbClr val="FF0000"/>
                    </a:solidFill>
                  </a:rPr>
                  <a:t> </a:t>
                </a:r>
                <a:endParaRPr lang="en-US" b="1" dirty="0" smtClean="0">
                  <a:solidFill>
                    <a:srgbClr val="FF0000"/>
                  </a:solidFill>
                </a:endParaRPr>
              </a:p>
              <a:p>
                <a:pPr rtl="1"/>
                <a:r>
                  <a:rPr lang="ar-EG" b="1" dirty="0" smtClean="0"/>
                  <a:t>إذا كان </a:t>
                </a:r>
                <a14:m>
                  <m:oMath xmlns:m="http://schemas.openxmlformats.org/officeDocument/2006/math">
                    <m:r>
                      <a:rPr lang="ar-EG">
                        <a:latin typeface="Cambria Math"/>
                      </a:rPr>
                      <m:t>⋃</m:t>
                    </m:r>
                    <m:r>
                      <a:rPr lang="ar-EG" i="1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 smtClean="0"/>
                  <a:t>= { 1,2,3,4,5,6,7,8,9,10}</a:t>
                </a:r>
                <a:r>
                  <a:rPr lang="ar-EG" b="1" dirty="0" smtClean="0"/>
                  <a:t> </a:t>
                </a:r>
                <a:r>
                  <a:rPr lang="en-US" b="1" dirty="0" smtClean="0"/>
                  <a:t> </a:t>
                </a:r>
                <a:r>
                  <a:rPr lang="ar-EG" b="1" dirty="0" smtClean="0"/>
                  <a:t>و </a:t>
                </a:r>
                <a:r>
                  <a:rPr lang="en-US" b="1" dirty="0" smtClean="0"/>
                  <a:t>A = {2,4,6,8,10}</a:t>
                </a:r>
                <a:r>
                  <a:rPr lang="ar-EG" b="1" dirty="0" smtClean="0"/>
                  <a:t> أوجد</a:t>
                </a:r>
                <a:r>
                  <a:rPr lang="ar-SA" b="1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</m:acc>
                  </m:oMath>
                </a14:m>
                <a:r>
                  <a:rPr lang="ar-SA" b="1" dirty="0" smtClean="0"/>
                  <a:t>.</a:t>
                </a:r>
                <a:r>
                  <a:rPr lang="ar-EG" b="1" dirty="0" smtClean="0"/>
                  <a:t> </a:t>
                </a:r>
                <a:r>
                  <a:rPr lang="en-US" b="1" dirty="0" smtClean="0"/>
                  <a:t>  </a:t>
                </a:r>
                <a:endParaRPr lang="en-US" dirty="0" smtClean="0"/>
              </a:p>
              <a:p>
                <a:pPr rtl="1"/>
                <a:r>
                  <a:rPr lang="ar-SA" b="1" dirty="0" smtClean="0">
                    <a:solidFill>
                      <a:srgbClr val="FF0000"/>
                    </a:solidFill>
                  </a:rPr>
                  <a:t>الحل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b="1" dirty="0">
                    <a:solidFill>
                      <a:srgbClr val="FF0000"/>
                    </a:solidFill>
                  </a:rPr>
                  <a:t>-: </a:t>
                </a:r>
                <a:r>
                  <a:rPr lang="ar-EG" b="1" dirty="0">
                    <a:solidFill>
                      <a:srgbClr val="FF0000"/>
                    </a:solidFill>
                  </a:rPr>
                  <a:t> </a:t>
                </a:r>
                <a:endParaRPr lang="en-US" b="1" dirty="0">
                  <a:solidFill>
                    <a:srgbClr val="FF0000"/>
                  </a:solidFill>
                </a:endParaRPr>
              </a:p>
              <a:p>
                <a:pPr algn="l"/>
                <a:r>
                  <a:rPr lang="ar-EG" b="1" dirty="0" smtClean="0"/>
                  <a:t>           </a:t>
                </a:r>
                <a:r>
                  <a:rPr lang="en-US" b="1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</m:acc>
                  </m:oMath>
                </a14:m>
                <a:r>
                  <a:rPr lang="en-US" b="1" dirty="0" smtClean="0"/>
                  <a:t>  = {1,3,5,7,9}</a:t>
                </a:r>
                <a:endParaRPr lang="en-US" dirty="0" smtClean="0"/>
              </a:p>
              <a:p>
                <a:endParaRPr lang="ar-SA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777" t="-2291" r="-2119" b="-3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العمليات على المجموعات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الفرق :-</a:t>
            </a:r>
            <a:endParaRPr lang="en-US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EG" b="1" dirty="0" smtClean="0"/>
              <a:t>إذ كانت مجموعتان </a:t>
            </a:r>
            <a:r>
              <a:rPr lang="en-US" b="1" dirty="0" smtClean="0"/>
              <a:t>A</a:t>
            </a:r>
            <a:r>
              <a:rPr lang="ar-EG" b="1" dirty="0" smtClean="0"/>
              <a:t> </a:t>
            </a:r>
            <a:r>
              <a:rPr lang="ar-SA" b="1" dirty="0" smtClean="0"/>
              <a:t>و</a:t>
            </a:r>
            <a:r>
              <a:rPr lang="ar-EG" b="1" dirty="0" smtClean="0"/>
              <a:t> </a:t>
            </a:r>
            <a:r>
              <a:rPr lang="en-US" b="1" dirty="0" smtClean="0"/>
              <a:t>B</a:t>
            </a:r>
            <a:r>
              <a:rPr lang="ar-EG" b="1" dirty="0" smtClean="0"/>
              <a:t> فإن </a:t>
            </a:r>
            <a:r>
              <a:rPr lang="en-US" b="1" dirty="0" smtClean="0"/>
              <a:t>A-B</a:t>
            </a:r>
            <a:r>
              <a:rPr lang="ar-EG" b="1" dirty="0" smtClean="0"/>
              <a:t> يسمى بالفرق وهو مجموعة كل العناصر الموجودة </a:t>
            </a:r>
            <a:r>
              <a:rPr lang="ar-SA" b="1" dirty="0" smtClean="0"/>
              <a:t>في</a:t>
            </a:r>
            <a:r>
              <a:rPr lang="en-US" b="1" dirty="0" smtClean="0"/>
              <a:t>A </a:t>
            </a:r>
            <a:r>
              <a:rPr lang="ar-SA" b="1" dirty="0" smtClean="0"/>
              <a:t> </a:t>
            </a:r>
            <a:r>
              <a:rPr lang="ar-EG" b="1" dirty="0" smtClean="0"/>
              <a:t>وليست في </a:t>
            </a:r>
            <a:r>
              <a:rPr lang="en-US" b="1" dirty="0" smtClean="0"/>
              <a:t>B</a:t>
            </a:r>
            <a:r>
              <a:rPr lang="ar-SA" b="1" dirty="0" smtClean="0"/>
              <a:t>.</a:t>
            </a:r>
            <a:endParaRPr lang="en-US" dirty="0" smtClean="0"/>
          </a:p>
          <a:p>
            <a:pPr rtl="1"/>
            <a:r>
              <a:rPr lang="ar-EG" b="1" dirty="0" smtClean="0">
                <a:solidFill>
                  <a:srgbClr val="FF0000"/>
                </a:solidFill>
              </a:rPr>
              <a:t>مثال :-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EG" b="1" dirty="0" smtClean="0"/>
              <a:t>إذا كانت </a:t>
            </a:r>
            <a:r>
              <a:rPr lang="en-US" b="1" dirty="0" smtClean="0"/>
              <a:t>A = {1,2,3,x,y}</a:t>
            </a:r>
            <a:r>
              <a:rPr lang="ar-EG" b="1" dirty="0" smtClean="0"/>
              <a:t> و </a:t>
            </a:r>
            <a:r>
              <a:rPr lang="en-US" b="1" dirty="0" smtClean="0"/>
              <a:t> B = {3,4,5,x,w}</a:t>
            </a:r>
            <a:r>
              <a:rPr lang="ar-EG" b="1" dirty="0" smtClean="0"/>
              <a:t> أوجد </a:t>
            </a:r>
            <a:r>
              <a:rPr lang="en-US" b="1" dirty="0" smtClean="0"/>
              <a:t>A-B </a:t>
            </a:r>
            <a:endParaRPr lang="en-US" dirty="0" smtClean="0"/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الحل</a:t>
            </a:r>
            <a:r>
              <a:rPr lang="ar-EG" b="1" dirty="0" smtClean="0">
                <a:solidFill>
                  <a:srgbClr val="FF0000"/>
                </a:solidFill>
              </a:rPr>
              <a:t> </a:t>
            </a:r>
            <a:r>
              <a:rPr lang="ar-EG" b="1" dirty="0">
                <a:solidFill>
                  <a:srgbClr val="FF0000"/>
                </a:solidFill>
              </a:rPr>
              <a:t>:-</a:t>
            </a:r>
            <a:endParaRPr lang="en-US" dirty="0">
              <a:solidFill>
                <a:srgbClr val="FF0000"/>
              </a:solidFill>
            </a:endParaRPr>
          </a:p>
          <a:p>
            <a:pPr algn="l"/>
            <a:r>
              <a:rPr lang="en-US" b="1" dirty="0" smtClean="0"/>
              <a:t>A-B = { 1 , 2 , y }</a:t>
            </a:r>
            <a:endParaRPr lang="en-US" dirty="0" smtClean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    : العمليات على المجموعات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1556792"/>
            <a:ext cx="158417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ounded Rectangle 9"/>
          <p:cNvSpPr/>
          <p:nvPr/>
        </p:nvSpPr>
        <p:spPr>
          <a:xfrm>
            <a:off x="5529064" y="1772816"/>
            <a:ext cx="4032448" cy="39604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EG" sz="2600" b="1" dirty="0" smtClean="0">
                <a:solidFill>
                  <a:schemeClr val="tx1"/>
                </a:solidFill>
              </a:rPr>
              <a:t>مثال :-</a:t>
            </a:r>
            <a:endParaRPr lang="en-US" sz="2600" b="1" dirty="0" smtClean="0">
              <a:solidFill>
                <a:schemeClr val="tx1"/>
              </a:solidFill>
            </a:endParaRPr>
          </a:p>
          <a:p>
            <a:pPr algn="just"/>
            <a:r>
              <a:rPr lang="ar-EG" sz="2600" b="1" dirty="0" smtClean="0">
                <a:solidFill>
                  <a:schemeClr val="tx1"/>
                </a:solidFill>
              </a:rPr>
              <a:t>إذا كانت </a:t>
            </a:r>
            <a:endParaRPr lang="en-US" sz="2600" b="1" dirty="0" smtClean="0">
              <a:solidFill>
                <a:schemeClr val="tx1"/>
              </a:solidFill>
            </a:endParaRPr>
          </a:p>
          <a:p>
            <a:pPr algn="just"/>
            <a:r>
              <a:rPr lang="ar-SA" sz="2600" b="1" dirty="0" smtClean="0">
                <a:solidFill>
                  <a:schemeClr val="tx1"/>
                </a:solidFill>
              </a:rPr>
              <a:t>   </a:t>
            </a:r>
            <a:r>
              <a:rPr lang="en-US" sz="2600" b="1" dirty="0" smtClean="0">
                <a:solidFill>
                  <a:schemeClr val="tx1"/>
                </a:solidFill>
              </a:rPr>
              <a:t>A={1,2,3,x,y}</a:t>
            </a:r>
            <a:r>
              <a:rPr lang="ar-EG" sz="2600" b="1" dirty="0" smtClean="0">
                <a:solidFill>
                  <a:schemeClr val="tx1"/>
                </a:solidFill>
              </a:rPr>
              <a:t> و </a:t>
            </a:r>
            <a:r>
              <a:rPr lang="en-US" sz="2600" b="1" dirty="0" smtClean="0">
                <a:solidFill>
                  <a:schemeClr val="tx1"/>
                </a:solidFill>
              </a:rPr>
              <a:t>   B={3,4,5,x,w}</a:t>
            </a:r>
            <a:r>
              <a:rPr lang="ar-SA" sz="2600" b="1" dirty="0" smtClean="0">
                <a:solidFill>
                  <a:schemeClr val="tx1"/>
                </a:solidFill>
              </a:rPr>
              <a:t>  </a:t>
            </a:r>
          </a:p>
          <a:p>
            <a:pPr algn="just"/>
            <a:r>
              <a:rPr lang="ar-SA" sz="2600" b="1" dirty="0" smtClean="0">
                <a:solidFill>
                  <a:schemeClr val="tx1"/>
                </a:solidFill>
              </a:rPr>
              <a:t> و</a:t>
            </a:r>
            <a:r>
              <a:rPr lang="ar-EG" sz="2600" b="1" dirty="0" smtClean="0">
                <a:solidFill>
                  <a:schemeClr val="tx1"/>
                </a:solidFill>
              </a:rPr>
              <a:t> المجموعة الكلية </a:t>
            </a:r>
            <a:endParaRPr lang="en-US" sz="2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600" b="1" dirty="0" smtClean="0">
                <a:solidFill>
                  <a:schemeClr val="tx1"/>
                </a:solidFill>
              </a:rPr>
              <a:t>U = { 1,2,3,4,5,w,x,y,z}</a:t>
            </a:r>
            <a:r>
              <a:rPr lang="ar-EG" sz="2600" b="1" dirty="0" smtClean="0">
                <a:solidFill>
                  <a:schemeClr val="tx1"/>
                </a:solidFill>
              </a:rPr>
              <a:t>  </a:t>
            </a:r>
            <a:endParaRPr lang="en-US" sz="2600" b="1" dirty="0" smtClean="0">
              <a:solidFill>
                <a:schemeClr val="tx1"/>
              </a:solidFill>
            </a:endParaRPr>
          </a:p>
          <a:p>
            <a:r>
              <a:rPr lang="en-US" sz="2600" b="1" dirty="0" smtClean="0">
                <a:solidFill>
                  <a:schemeClr val="tx1"/>
                </a:solidFill>
              </a:rPr>
              <a:t>     </a:t>
            </a:r>
            <a:r>
              <a:rPr lang="ar-EG" sz="2600" b="1" dirty="0" smtClean="0">
                <a:solidFill>
                  <a:schemeClr val="tx1"/>
                </a:solidFill>
              </a:rPr>
              <a:t>فأوجد :-</a:t>
            </a:r>
            <a:endParaRPr lang="en-US" sz="2600" b="1" dirty="0" smtClean="0">
              <a:solidFill>
                <a:schemeClr val="tx1"/>
              </a:solidFill>
            </a:endParaRPr>
          </a:p>
          <a:p>
            <a:pPr algn="ctr"/>
            <a:endParaRPr lang="ar-SA" sz="2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</a:t>
            </a:r>
            <a:r>
              <a:rPr lang="ar-EG" b="1" dirty="0" smtClean="0"/>
              <a:t>: </a:t>
            </a:r>
            <a:r>
              <a:rPr lang="ar-EG" b="1" dirty="0"/>
              <a:t>العمليات على المجموعات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592" y="1628800"/>
            <a:ext cx="647846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مجموعات الاعداد :-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9220200" cy="4500578"/>
          </a:xfrm>
          <a:noFill/>
          <a:ln>
            <a:noFill/>
          </a:ln>
        </p:spPr>
        <p:txBody>
          <a:bodyPr/>
          <a:lstStyle/>
          <a:p>
            <a:pPr indent="15875" algn="just" rtl="1"/>
            <a:endParaRPr lang="fr-FR" sz="2800" u="sng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indent="15875" algn="just" rtl="1"/>
            <a:r>
              <a:rPr lang="fr-FR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TN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أ </a:t>
            </a:r>
            <a:r>
              <a:rPr lang="ar-SA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</a:t>
            </a:r>
            <a:r>
              <a:rPr lang="ar-TN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r-FR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TN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مجموعة الأعداد الطبيعية </a:t>
            </a:r>
            <a:r>
              <a:rPr lang="ar-TN" sz="28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</a:t>
            </a:r>
            <a:r>
              <a:rPr lang="fr-FR" sz="28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Natural </a:t>
            </a:r>
            <a:r>
              <a:rPr lang="fr-FR" sz="2800" b="1" u="sng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numbers</a:t>
            </a:r>
            <a:r>
              <a:rPr lang="ar-TN" sz="28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 </a:t>
            </a:r>
            <a:r>
              <a:rPr lang="ar-SA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</a:t>
            </a:r>
            <a:endParaRPr lang="ar-TN" sz="2800" b="1" u="sng" dirty="0" smtClean="0">
              <a:cs typeface="Arial" pitchFamily="34" charset="0"/>
            </a:endParaRPr>
          </a:p>
          <a:p>
            <a:pPr indent="15875" algn="just" rtl="1"/>
            <a:r>
              <a:rPr lang="ar-TN" sz="2800" b="1" dirty="0" smtClean="0">
                <a:cs typeface="Arial" pitchFamily="34" charset="0"/>
              </a:rPr>
              <a:t>وهي أصغر مجموعات الأعداد وتسمى أيضا مجموعة العد وتحتوي على الأعداد الصحيحة الموجبة</a:t>
            </a:r>
            <a:r>
              <a:rPr lang="ar-TN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15875" algn="l" rtl="1"/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N={ 1 , 2 , 3 , 4 , … }</a:t>
            </a:r>
            <a:endParaRPr lang="ar-T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15875" algn="just" rtl="1"/>
            <a:r>
              <a:rPr lang="ar-TN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ب </a:t>
            </a:r>
            <a:r>
              <a:rPr lang="ar-SA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</a:t>
            </a:r>
            <a:r>
              <a:rPr lang="ar-TN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r-FR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TN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مجموعة الأعداد الصحيحة</a:t>
            </a:r>
            <a:r>
              <a:rPr lang="ar-TN" sz="28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(</a:t>
            </a:r>
            <a:r>
              <a:rPr lang="fr-FR" sz="2800" b="1" u="sng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Integer</a:t>
            </a:r>
            <a:r>
              <a:rPr lang="fr-FR" sz="28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r-FR" sz="2800" b="1" u="sng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numbers</a:t>
            </a:r>
            <a:r>
              <a:rPr lang="ar-TN" sz="28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r>
              <a:rPr lang="ar-TN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</a:t>
            </a:r>
            <a:endParaRPr lang="ar-TN" sz="2800" b="1" u="sng" dirty="0" smtClean="0">
              <a:cs typeface="Arial" pitchFamily="34" charset="0"/>
            </a:endParaRPr>
          </a:p>
          <a:p>
            <a:pPr indent="15875" algn="just" rtl="1"/>
            <a:r>
              <a:rPr lang="ar-TN" sz="2800" b="1" dirty="0" smtClean="0">
                <a:cs typeface="Arial" pitchFamily="34" charset="0"/>
              </a:rPr>
              <a:t>هي مجموعة الأعداد الموجبة والسالبة بالإضافة إلى الصفر</a:t>
            </a:r>
            <a:r>
              <a:rPr lang="ar-TN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15875" algn="l" rtl="1"/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I={ … , -3 , - 2 , -1 , 0 , 1 , 2 , 3 , … }</a:t>
            </a:r>
            <a:endParaRPr lang="ar-T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15875" algn="just" rtl="1"/>
            <a:endParaRPr lang="ar-TN" sz="2800" dirty="0" smtClean="0">
              <a:cs typeface="Arial" pitchFamily="34" charset="0"/>
            </a:endParaRPr>
          </a:p>
          <a:p>
            <a:pPr indent="15875" algn="just" rtl="1"/>
            <a:endParaRPr lang="ar-TN" sz="2800" dirty="0" smtClean="0">
              <a:cs typeface="Arial" pitchFamily="34" charset="0"/>
            </a:endParaRPr>
          </a:p>
          <a:p>
            <a:pPr indent="15875" algn="just" rtl="1"/>
            <a:r>
              <a:rPr lang="ar-TN" sz="2800" dirty="0" smtClean="0">
                <a:cs typeface="Arial" pitchFamily="34" charset="0"/>
              </a:rPr>
              <a:t>          </a:t>
            </a:r>
            <a:endParaRPr lang="fr-FR" sz="2800" dirty="0" smtClean="0">
              <a:cs typeface="Arial" pitchFamily="34" charset="0"/>
            </a:endParaRPr>
          </a:p>
          <a:p>
            <a:pPr indent="15875" algn="l" rtl="1"/>
            <a:endParaRPr lang="fr-FR" sz="2800" i="1" dirty="0" smtClean="0">
              <a:cs typeface="Arial" pitchFamily="34" charset="0"/>
            </a:endParaRPr>
          </a:p>
          <a:p>
            <a:pPr indent="15875" algn="l" rtl="1"/>
            <a:endParaRPr lang="ar-SA" sz="2800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83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9182100" cy="792162"/>
          </a:xfrm>
          <a:noFill/>
        </p:spPr>
        <p:txBody>
          <a:bodyPr/>
          <a:lstStyle/>
          <a:p>
            <a:pPr rtl="1">
              <a:defRPr/>
            </a:pPr>
            <a:r>
              <a:rPr lang="ar-EG" sz="4000" b="1" dirty="0"/>
              <a:t>مجموعات الاعداد :-</a:t>
            </a:r>
            <a:endParaRPr lang="ar-SA" sz="37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>
          <a:xfrm>
            <a:off x="228600" y="1448702"/>
            <a:ext cx="9220200" cy="4500578"/>
          </a:xfrm>
          <a:noFill/>
        </p:spPr>
        <p:txBody>
          <a:bodyPr/>
          <a:lstStyle/>
          <a:p>
            <a:pPr indent="15875" algn="just" rtl="1"/>
            <a:r>
              <a:rPr lang="fr-FR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TN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ج </a:t>
            </a:r>
            <a:r>
              <a:rPr lang="ar-SA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</a:t>
            </a:r>
            <a:r>
              <a:rPr lang="ar-TN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r-FR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TN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مجموعة الأعداد النسبية </a:t>
            </a:r>
            <a:r>
              <a:rPr lang="ar-TN" sz="28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</a:t>
            </a:r>
            <a:r>
              <a:rPr lang="fr-FR" sz="28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Rational </a:t>
            </a:r>
            <a:r>
              <a:rPr lang="fr-FR" sz="2800" b="1" u="sng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numbers</a:t>
            </a:r>
            <a:r>
              <a:rPr lang="ar-TN" sz="28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 </a:t>
            </a:r>
            <a:r>
              <a:rPr lang="ar-SA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</a:t>
            </a:r>
            <a:endParaRPr lang="ar-TN" sz="2800" b="1" u="sng" dirty="0" smtClean="0">
              <a:cs typeface="Arial" pitchFamily="34" charset="0"/>
            </a:endParaRPr>
          </a:p>
          <a:p>
            <a:pPr indent="15875" rtl="1"/>
            <a:r>
              <a:rPr lang="ar-TN" sz="2800" dirty="0" smtClean="0">
                <a:latin typeface="Times New Roman" pitchFamily="18" charset="0"/>
                <a:cs typeface="Arial" pitchFamily="34" charset="0"/>
              </a:rPr>
              <a:t>العدد  النسبي  هو  العدد  الذي  يكتب  على  الصورة </a:t>
            </a:r>
            <a:r>
              <a:rPr lang="fr-FR" sz="2800" dirty="0" smtClean="0">
                <a:latin typeface="Times New Roman" pitchFamily="18" charset="0"/>
                <a:cs typeface="Arial" pitchFamily="34" charset="0"/>
              </a:rPr>
              <a:t>  </a:t>
            </a:r>
            <a:r>
              <a:rPr lang="ar-TN" sz="2800" dirty="0" smtClean="0">
                <a:latin typeface="Times New Roman" pitchFamily="18" charset="0"/>
                <a:cs typeface="Arial" pitchFamily="34" charset="0"/>
              </a:rPr>
              <a:t>  بحيث </a:t>
            </a:r>
            <a:r>
              <a:rPr lang="fr-FR" sz="2800" dirty="0" smtClean="0">
                <a:latin typeface="Times New Roman" pitchFamily="18" charset="0"/>
                <a:cs typeface="Arial" pitchFamily="34" charset="0"/>
              </a:rPr>
              <a:t>                  </a:t>
            </a:r>
            <a:r>
              <a:rPr lang="ar-TN" sz="2800" dirty="0" smtClean="0">
                <a:latin typeface="Times New Roman" pitchFamily="18" charset="0"/>
                <a:cs typeface="Arial" pitchFamily="34" charset="0"/>
              </a:rPr>
              <a:t>وتحوي على الأعداد الصحيحة بالإضافة إلى الكسور مثل </a:t>
            </a:r>
            <a:endParaRPr lang="fr-FR" sz="2800" dirty="0" smtClean="0">
              <a:latin typeface="Times New Roman" pitchFamily="18" charset="0"/>
              <a:cs typeface="Arial" pitchFamily="34" charset="0"/>
            </a:endParaRPr>
          </a:p>
          <a:p>
            <a:pPr indent="15875" algn="just" rtl="1"/>
            <a:endParaRPr lang="ar-TN" sz="2800" dirty="0" smtClean="0">
              <a:latin typeface="Times New Roman" pitchFamily="18" charset="0"/>
              <a:cs typeface="Times New Roman" pitchFamily="18" charset="0"/>
            </a:endParaRPr>
          </a:p>
          <a:p>
            <a:pPr indent="15875" algn="just" rtl="1"/>
            <a:r>
              <a:rPr lang="ar-TN" sz="2800" dirty="0" smtClean="0">
                <a:latin typeface="Times New Roman" pitchFamily="18" charset="0"/>
                <a:cs typeface="Times New Roman" pitchFamily="18" charset="0"/>
              </a:rPr>
              <a:t>ويرمز لها بالرمز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ar-TN" sz="28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indent="15875" algn="just" rtl="1"/>
            <a:r>
              <a:rPr lang="ar-TN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د </a:t>
            </a:r>
            <a:r>
              <a:rPr lang="ar-SA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</a:t>
            </a:r>
            <a:r>
              <a:rPr lang="ar-TN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مجموعة الأعداد غير النسبية </a:t>
            </a:r>
            <a:r>
              <a:rPr lang="ar-TN" sz="28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</a:t>
            </a:r>
            <a:r>
              <a:rPr lang="fr-FR" sz="2800" b="1" u="sng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Irrational</a:t>
            </a:r>
            <a:r>
              <a:rPr lang="fr-FR" sz="28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r-FR" sz="2800" b="1" u="sng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numbers</a:t>
            </a:r>
            <a:r>
              <a:rPr lang="ar-TN" sz="28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 </a:t>
            </a:r>
            <a:r>
              <a:rPr lang="ar-SA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</a:t>
            </a:r>
            <a:endParaRPr lang="ar-TN" sz="2800" b="1" u="sng" dirty="0" smtClean="0">
              <a:cs typeface="Arial" pitchFamily="34" charset="0"/>
            </a:endParaRPr>
          </a:p>
          <a:p>
            <a:pPr indent="15875" rtl="1"/>
            <a:r>
              <a:rPr lang="ar-TN" sz="2800" dirty="0" smtClean="0">
                <a:latin typeface="Times New Roman" pitchFamily="18" charset="0"/>
                <a:cs typeface="Arial" pitchFamily="34" charset="0"/>
              </a:rPr>
              <a:t>العدد  الغير النسبي هو العدد  الذي  لا  يمكن  كتابه  على  الصورة  </a:t>
            </a:r>
            <a:r>
              <a:rPr lang="fr-FR" sz="2800" dirty="0" smtClean="0">
                <a:latin typeface="Times New Roman" pitchFamily="18" charset="0"/>
                <a:cs typeface="Arial" pitchFamily="34" charset="0"/>
              </a:rPr>
              <a:t>  </a:t>
            </a:r>
            <a:r>
              <a:rPr lang="ar-TN" sz="2800" dirty="0" smtClean="0">
                <a:latin typeface="Times New Roman" pitchFamily="18" charset="0"/>
                <a:cs typeface="Arial" pitchFamily="34" charset="0"/>
              </a:rPr>
              <a:t>  بحيث</a:t>
            </a:r>
            <a:endParaRPr lang="fr-FR" sz="2800" dirty="0" smtClean="0">
              <a:latin typeface="Times New Roman" pitchFamily="18" charset="0"/>
              <a:cs typeface="Arial" pitchFamily="34" charset="0"/>
            </a:endParaRPr>
          </a:p>
          <a:p>
            <a:pPr indent="15875" rtl="1"/>
            <a:r>
              <a:rPr lang="ar-TN" sz="2800" dirty="0" smtClean="0">
                <a:latin typeface="Times New Roman" pitchFamily="18" charset="0"/>
                <a:cs typeface="Arial" pitchFamily="34" charset="0"/>
              </a:rPr>
              <a:t>                  مثل جذور الأعداد التي ليست مربع كامل</a:t>
            </a:r>
            <a:endParaRPr lang="fr-FR" sz="2800" dirty="0" smtClean="0">
              <a:latin typeface="Times New Roman" pitchFamily="18" charset="0"/>
              <a:cs typeface="Arial" pitchFamily="34" charset="0"/>
            </a:endParaRPr>
          </a:p>
          <a:p>
            <a:pPr indent="15875" algn="just" rtl="1"/>
            <a:endParaRPr lang="ar-TN" sz="2800" dirty="0" smtClean="0">
              <a:cs typeface="Arial" pitchFamily="34" charset="0"/>
            </a:endParaRPr>
          </a:p>
          <a:p>
            <a:pPr indent="15875" algn="just" rtl="1"/>
            <a:endParaRPr lang="ar-TN" sz="2800" dirty="0" smtClean="0">
              <a:cs typeface="Arial" pitchFamily="34" charset="0"/>
            </a:endParaRPr>
          </a:p>
          <a:p>
            <a:pPr indent="15875" algn="just" rtl="1"/>
            <a:r>
              <a:rPr lang="ar-TN" sz="2800" dirty="0" smtClean="0">
                <a:cs typeface="Arial" pitchFamily="34" charset="0"/>
              </a:rPr>
              <a:t>          </a:t>
            </a:r>
            <a:endParaRPr lang="fr-FR" sz="2800" dirty="0" smtClean="0">
              <a:cs typeface="Arial" pitchFamily="34" charset="0"/>
            </a:endParaRPr>
          </a:p>
          <a:p>
            <a:pPr indent="15875" algn="l" rtl="1"/>
            <a:endParaRPr lang="fr-FR" sz="2800" i="1" dirty="0" smtClean="0">
              <a:cs typeface="Arial" pitchFamily="34" charset="0"/>
            </a:endParaRPr>
          </a:p>
          <a:p>
            <a:pPr indent="15875" algn="l" rtl="1"/>
            <a:endParaRPr lang="ar-SA" sz="2800" dirty="0" smtClean="0">
              <a:cs typeface="Arial" pitchFamily="34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5CECDF-6454-4567-8577-E9B97F53AA72}" type="slidenum">
              <a:rPr lang="ar-SA" smtClean="0">
                <a:cs typeface="Arial" pitchFamily="34" charset="0"/>
              </a:rPr>
              <a:pPr/>
              <a:t>22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7853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7853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077969"/>
              </p:ext>
            </p:extLst>
          </p:nvPr>
        </p:nvGraphicFramePr>
        <p:xfrm>
          <a:off x="381000" y="1980580"/>
          <a:ext cx="17145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" name="Équation" r:id="rId4" imgW="1714500" imgH="368300" progId="Equation.3">
                  <p:embed/>
                </p:oleObj>
              </mc:Choice>
              <mc:Fallback>
                <p:oleObj name="Équation" r:id="rId4" imgW="17145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980580"/>
                        <a:ext cx="1714500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4089497"/>
              </p:ext>
            </p:extLst>
          </p:nvPr>
        </p:nvGraphicFramePr>
        <p:xfrm>
          <a:off x="1166813" y="4454376"/>
          <a:ext cx="2413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" name="Équation" r:id="rId6" imgW="241195" imgH="558558" progId="Equation.3">
                  <p:embed/>
                </p:oleObj>
              </mc:Choice>
              <mc:Fallback>
                <p:oleObj name="Équation" r:id="rId6" imgW="241195" imgH="55855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813" y="4454376"/>
                        <a:ext cx="241300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2376438"/>
              </p:ext>
            </p:extLst>
          </p:nvPr>
        </p:nvGraphicFramePr>
        <p:xfrm>
          <a:off x="380968" y="2832100"/>
          <a:ext cx="26797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" name="Équation" r:id="rId8" imgW="2679700" imgH="596900" progId="Equation.3">
                  <p:embed/>
                </p:oleObj>
              </mc:Choice>
              <mc:Fallback>
                <p:oleObj name="Équation" r:id="rId8" imgW="2679700" imgH="596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968" y="2832100"/>
                        <a:ext cx="2679700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784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869401"/>
              </p:ext>
            </p:extLst>
          </p:nvPr>
        </p:nvGraphicFramePr>
        <p:xfrm>
          <a:off x="2835275" y="2060848"/>
          <a:ext cx="190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" name="Équation" r:id="rId10" imgW="190500" imgH="419100" progId="Equation.3">
                  <p:embed/>
                </p:oleObj>
              </mc:Choice>
              <mc:Fallback>
                <p:oleObj name="Équation" r:id="rId10" imgW="1905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5275" y="2060848"/>
                        <a:ext cx="1905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785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516965"/>
              </p:ext>
            </p:extLst>
          </p:nvPr>
        </p:nvGraphicFramePr>
        <p:xfrm>
          <a:off x="7381904" y="5076924"/>
          <a:ext cx="17145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" name="Équation" r:id="rId12" imgW="1714500" imgH="368300" progId="Equation.3">
                  <p:embed/>
                </p:oleObj>
              </mc:Choice>
              <mc:Fallback>
                <p:oleObj name="Équation" r:id="rId12" imgW="17145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904" y="5076924"/>
                        <a:ext cx="1714500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55861"/>
              </p:ext>
            </p:extLst>
          </p:nvPr>
        </p:nvGraphicFramePr>
        <p:xfrm>
          <a:off x="238092" y="5432772"/>
          <a:ext cx="288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" name="Équation" r:id="rId14" imgW="2882900" imgH="444500" progId="Equation.3">
                  <p:embed/>
                </p:oleObj>
              </mc:Choice>
              <mc:Fallback>
                <p:oleObj name="Équation" r:id="rId14" imgW="28829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092" y="5432772"/>
                        <a:ext cx="28829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944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9182100" cy="792162"/>
          </a:xfrm>
          <a:noFill/>
        </p:spPr>
        <p:txBody>
          <a:bodyPr/>
          <a:lstStyle/>
          <a:p>
            <a:pPr rtl="1">
              <a:defRPr/>
            </a:pPr>
            <a:r>
              <a:rPr lang="ar-EG" sz="3600" b="1" dirty="0"/>
              <a:t>مجموعات الاعداد :-</a:t>
            </a:r>
            <a:endParaRPr lang="ar-SA" sz="37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>
          <a:xfrm>
            <a:off x="228600" y="1448702"/>
            <a:ext cx="9220200" cy="4500578"/>
          </a:xfrm>
          <a:noFill/>
        </p:spPr>
        <p:txBody>
          <a:bodyPr/>
          <a:lstStyle/>
          <a:p>
            <a:pPr indent="15875" algn="just" rtl="1"/>
            <a:r>
              <a:rPr lang="fr-FR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TN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ج </a:t>
            </a:r>
            <a:r>
              <a:rPr lang="ar-SA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</a:t>
            </a:r>
            <a:r>
              <a:rPr lang="ar-TN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r-FR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TN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مجموعة الأعداد الحقيقية </a:t>
            </a:r>
            <a:r>
              <a:rPr lang="ar-TN" sz="28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</a:t>
            </a:r>
            <a:r>
              <a:rPr lang="fr-FR" sz="28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Real </a:t>
            </a:r>
            <a:r>
              <a:rPr lang="fr-FR" sz="2800" b="1" u="sng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numbers</a:t>
            </a:r>
            <a:r>
              <a:rPr lang="ar-TN" sz="2800" b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 </a:t>
            </a:r>
            <a:r>
              <a:rPr lang="ar-SA" sz="28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</a:t>
            </a:r>
            <a:endParaRPr lang="ar-TN" sz="2800" b="1" u="sng" dirty="0" smtClean="0">
              <a:cs typeface="Arial" pitchFamily="34" charset="0"/>
            </a:endParaRPr>
          </a:p>
          <a:p>
            <a:pPr indent="15875" algn="just" rtl="1"/>
            <a:r>
              <a:rPr lang="ar-TN" sz="2800" dirty="0" smtClean="0">
                <a:latin typeface="Times New Roman" pitchFamily="18" charset="0"/>
                <a:cs typeface="Arial" pitchFamily="34" charset="0"/>
              </a:rPr>
              <a:t>وتحوي مجموعة الأعداد النسبية </a:t>
            </a:r>
            <a:r>
              <a:rPr lang="ar-TN" sz="2800" dirty="0" err="1" smtClean="0">
                <a:latin typeface="Times New Roman" pitchFamily="18" charset="0"/>
                <a:cs typeface="Arial" pitchFamily="34" charset="0"/>
              </a:rPr>
              <a:t>و</a:t>
            </a:r>
            <a:r>
              <a:rPr lang="ar-TN" sz="2800" dirty="0" smtClean="0">
                <a:latin typeface="Times New Roman" pitchFamily="18" charset="0"/>
                <a:cs typeface="Arial" pitchFamily="34" charset="0"/>
              </a:rPr>
              <a:t> غير النسبية ويرمز لها بالرمز </a:t>
            </a:r>
            <a:r>
              <a:rPr lang="fr-FR" sz="2800" dirty="0" smtClean="0">
                <a:latin typeface="Times New Roman" pitchFamily="18" charset="0"/>
                <a:cs typeface="Arial" pitchFamily="34" charset="0"/>
              </a:rPr>
              <a:t>R</a:t>
            </a:r>
            <a:r>
              <a:rPr lang="ar-TN" sz="2800" dirty="0" smtClean="0">
                <a:latin typeface="Times New Roman" pitchFamily="18" charset="0"/>
                <a:cs typeface="Arial" pitchFamily="34" charset="0"/>
              </a:rPr>
              <a:t>. و تمثل بخط مستقيم يسمى خط الأعداد حيث يمتد من طرفيه من ∞- إلى ∞ ومنتصفه تكون نقطة الصفر </a:t>
            </a:r>
            <a:r>
              <a:rPr lang="ar-TN" sz="2800" dirty="0" err="1" smtClean="0">
                <a:latin typeface="Times New Roman" pitchFamily="18" charset="0"/>
                <a:cs typeface="Arial" pitchFamily="34" charset="0"/>
              </a:rPr>
              <a:t>و</a:t>
            </a:r>
            <a:r>
              <a:rPr lang="ar-TN" sz="2800" dirty="0" smtClean="0">
                <a:latin typeface="Times New Roman" pitchFamily="18" charset="0"/>
                <a:cs typeface="Arial" pitchFamily="34" charset="0"/>
              </a:rPr>
              <a:t> على يسار الصفر الأعداد السالبة وعلى يمينه الأعداد الموجبة كالأتي</a:t>
            </a:r>
          </a:p>
          <a:p>
            <a:pPr indent="15875" algn="just" rtl="1"/>
            <a:r>
              <a:rPr lang="ar-TN" sz="2800" dirty="0" smtClean="0">
                <a:latin typeface="Times New Roman" pitchFamily="18" charset="0"/>
                <a:cs typeface="Arial" pitchFamily="34" charset="0"/>
              </a:rPr>
              <a:t> </a:t>
            </a:r>
            <a:endParaRPr lang="fr-FR" sz="2800" dirty="0" smtClean="0">
              <a:latin typeface="Times New Roman" pitchFamily="18" charset="0"/>
              <a:cs typeface="Arial" pitchFamily="34" charset="0"/>
            </a:endParaRPr>
          </a:p>
          <a:p>
            <a:pPr indent="15875" algn="just" rtl="1"/>
            <a:endParaRPr lang="ar-TN" sz="2800" dirty="0" smtClean="0">
              <a:latin typeface="Times New Roman" pitchFamily="18" charset="0"/>
              <a:cs typeface="Times New Roman" pitchFamily="18" charset="0"/>
            </a:endParaRPr>
          </a:p>
          <a:p>
            <a:pPr indent="15875" algn="just" rtl="1"/>
            <a:r>
              <a:rPr lang="ar-TN" sz="2800" dirty="0" smtClean="0">
                <a:cs typeface="Arial" pitchFamily="34" charset="0"/>
              </a:rPr>
              <a:t>وأي جزء من هذا الخط يكون مجموعة جزئية من مجموعة الأعداد الحقيقية </a:t>
            </a:r>
            <a:r>
              <a:rPr lang="ar-TN" sz="2800" dirty="0" err="1" smtClean="0">
                <a:cs typeface="Arial" pitchFamily="34" charset="0"/>
              </a:rPr>
              <a:t>و</a:t>
            </a:r>
            <a:r>
              <a:rPr lang="ar-TN" sz="2800" dirty="0" smtClean="0">
                <a:cs typeface="Arial" pitchFamily="34" charset="0"/>
              </a:rPr>
              <a:t> يسمى فترة </a:t>
            </a:r>
            <a:r>
              <a:rPr lang="fr-FR" sz="2800" dirty="0" err="1" smtClean="0">
                <a:cs typeface="Arial" pitchFamily="34" charset="0"/>
              </a:rPr>
              <a:t>Interval</a:t>
            </a:r>
            <a:r>
              <a:rPr lang="fr-FR" sz="2800" dirty="0" smtClean="0">
                <a:cs typeface="Arial" pitchFamily="34" charset="0"/>
              </a:rPr>
              <a:t>)</a:t>
            </a:r>
            <a:r>
              <a:rPr lang="ar-TN" sz="2800" dirty="0" smtClean="0">
                <a:cs typeface="Arial" pitchFamily="34" charset="0"/>
              </a:rPr>
              <a:t>).</a:t>
            </a:r>
          </a:p>
          <a:p>
            <a:pPr indent="15875" algn="just" rtl="1"/>
            <a:endParaRPr lang="ar-TN" sz="2800" dirty="0" smtClean="0">
              <a:cs typeface="Arial" pitchFamily="34" charset="0"/>
            </a:endParaRPr>
          </a:p>
          <a:p>
            <a:pPr indent="15875" algn="just" rtl="1"/>
            <a:r>
              <a:rPr lang="ar-TN" sz="2800" dirty="0" smtClean="0">
                <a:cs typeface="Arial" pitchFamily="34" charset="0"/>
              </a:rPr>
              <a:t>          </a:t>
            </a:r>
            <a:endParaRPr lang="fr-FR" sz="2800" dirty="0" smtClean="0">
              <a:cs typeface="Arial" pitchFamily="34" charset="0"/>
            </a:endParaRPr>
          </a:p>
          <a:p>
            <a:pPr indent="15875" algn="l" rtl="1"/>
            <a:endParaRPr lang="fr-FR" sz="2800" i="1" dirty="0" smtClean="0">
              <a:cs typeface="Arial" pitchFamily="34" charset="0"/>
            </a:endParaRPr>
          </a:p>
          <a:p>
            <a:pPr indent="15875" algn="l" rtl="1"/>
            <a:endParaRPr lang="ar-SA" sz="2800" dirty="0" smtClean="0">
              <a:cs typeface="Arial" pitchFamily="34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5CECDF-6454-4567-8577-E9B97F53AA72}" type="slidenum">
              <a:rPr lang="ar-SA" smtClean="0">
                <a:cs typeface="Arial" pitchFamily="34" charset="0"/>
              </a:rPr>
              <a:pPr/>
              <a:t>23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7853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7852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85725" cy="190500"/>
          </a:xfrm>
          <a:prstGeom prst="rect">
            <a:avLst/>
          </a:prstGeom>
          <a:noFill/>
        </p:spPr>
      </p:pic>
      <p:sp>
        <p:nvSpPr>
          <p:cNvPr id="27853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7853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85725" cy="190500"/>
          </a:xfrm>
          <a:prstGeom prst="rect">
            <a:avLst/>
          </a:prstGeom>
          <a:noFill/>
        </p:spPr>
      </p:pic>
      <p:cxnSp>
        <p:nvCxnSpPr>
          <p:cNvPr id="16" name="Connecteur droit avec flèche 15"/>
          <p:cNvCxnSpPr/>
          <p:nvPr/>
        </p:nvCxnSpPr>
        <p:spPr>
          <a:xfrm>
            <a:off x="1095348" y="4149080"/>
            <a:ext cx="7429552" cy="7143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523844" y="3841884"/>
            <a:ext cx="561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800" dirty="0" smtClean="0">
                <a:latin typeface="Times New Roman" pitchFamily="18" charset="0"/>
              </a:rPr>
              <a:t>∞-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8596338" y="3913892"/>
            <a:ext cx="441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800" dirty="0" smtClean="0">
                <a:latin typeface="Times New Roman" pitchFamily="18" charset="0"/>
              </a:rPr>
              <a:t>∞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524372" y="412991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</a:rPr>
              <a:t>0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2731410" y="3985900"/>
            <a:ext cx="304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</a:rPr>
              <a:t>-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381760" y="4129916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</a:rPr>
              <a:t>+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24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الفترة :-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28600" y="1448702"/>
            <a:ext cx="9220200" cy="4500578"/>
          </a:xfrm>
          <a:noFill/>
        </p:spPr>
        <p:txBody>
          <a:bodyPr/>
          <a:lstStyle/>
          <a:p>
            <a:pPr indent="15875" algn="just" rtl="1"/>
            <a:r>
              <a:rPr lang="ar-TN" sz="2800" dirty="0" smtClean="0">
                <a:latin typeface="Times New Roman" pitchFamily="18" charset="0"/>
                <a:cs typeface="Arial" pitchFamily="34" charset="0"/>
              </a:rPr>
              <a:t>تعرف الفترة كما ذكرنا سابقا بأنها </a:t>
            </a:r>
            <a:r>
              <a:rPr lang="ar-TN" sz="2800" dirty="0" smtClean="0">
                <a:cs typeface="Arial" pitchFamily="34" charset="0"/>
              </a:rPr>
              <a:t>مجموعة جزئية من مجموعة الأعداد الحقيقية وهي الأعداد التي تمتد من النقطة </a:t>
            </a:r>
            <a:r>
              <a:rPr lang="fr-FR" sz="2800" dirty="0" smtClean="0">
                <a:cs typeface="Arial" pitchFamily="34" charset="0"/>
              </a:rPr>
              <a:t>a</a:t>
            </a:r>
            <a:r>
              <a:rPr lang="ar-TN" sz="2800" dirty="0" smtClean="0">
                <a:cs typeface="Arial" pitchFamily="34" charset="0"/>
              </a:rPr>
              <a:t> إلى النقطة </a:t>
            </a:r>
            <a:r>
              <a:rPr lang="fr-FR" sz="2800" dirty="0" smtClean="0">
                <a:cs typeface="Arial" pitchFamily="34" charset="0"/>
              </a:rPr>
              <a:t>b</a:t>
            </a:r>
            <a:r>
              <a:rPr lang="ar-TN" sz="2800" dirty="0" smtClean="0">
                <a:latin typeface="Times New Roman" pitchFamily="18" charset="0"/>
                <a:cs typeface="Arial" pitchFamily="34" charset="0"/>
              </a:rPr>
              <a:t> و تكتب حسب نوعها كالأتي:</a:t>
            </a:r>
            <a:endParaRPr lang="fr-FR" sz="2800" dirty="0" smtClean="0">
              <a:latin typeface="Times New Roman" pitchFamily="18" charset="0"/>
              <a:cs typeface="Arial" pitchFamily="34" charset="0"/>
            </a:endParaRPr>
          </a:p>
          <a:p>
            <a:pPr indent="15875" algn="just" rtl="1"/>
            <a:endParaRPr lang="ar-TN" sz="2800" dirty="0" smtClean="0">
              <a:latin typeface="Times New Roman" pitchFamily="18" charset="0"/>
              <a:cs typeface="Arial" pitchFamily="34" charset="0"/>
            </a:endParaRPr>
          </a:p>
          <a:p>
            <a:pPr indent="15875" algn="just" rtl="1"/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1</a:t>
            </a:r>
            <a:r>
              <a:rPr lang="ar-TN" sz="2800" b="1" dirty="0" smtClean="0">
                <a:latin typeface="Times New Roman" pitchFamily="18" charset="0"/>
                <a:cs typeface="Arial" pitchFamily="34" charset="0"/>
              </a:rPr>
              <a:t>- الفترة المفتوحة:</a:t>
            </a:r>
            <a:r>
              <a:rPr lang="fr-FR" sz="2800" b="1" dirty="0" smtClean="0">
                <a:latin typeface="Times New Roman" pitchFamily="18" charset="0"/>
                <a:cs typeface="Arial" pitchFamily="34" charset="0"/>
              </a:rPr>
              <a:t> </a:t>
            </a:r>
            <a:r>
              <a:rPr lang="ar-TN" sz="2800" b="1" dirty="0" smtClean="0">
                <a:latin typeface="Times New Roman" pitchFamily="18" charset="0"/>
                <a:cs typeface="Arial" pitchFamily="34" charset="0"/>
              </a:rPr>
              <a:t> </a:t>
            </a:r>
            <a:r>
              <a:rPr lang="fr-FR" sz="2800" b="1" dirty="0" smtClean="0">
                <a:latin typeface="Times New Roman" pitchFamily="18" charset="0"/>
                <a:cs typeface="Arial" pitchFamily="34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Arial" pitchFamily="34" charset="0"/>
              </a:rPr>
              <a:t>( a , b ) = { x </a:t>
            </a:r>
            <a:r>
              <a:rPr lang="fr-FR" sz="2800" dirty="0" smtClean="0">
                <a:latin typeface="Cambria Math"/>
                <a:ea typeface="Cambria Math"/>
                <a:cs typeface="Arial" pitchFamily="34" charset="0"/>
              </a:rPr>
              <a:t>∈ R : a &lt; x &lt; b }                       </a:t>
            </a:r>
            <a:endParaRPr lang="ar-TN" sz="2800" dirty="0" smtClean="0">
              <a:latin typeface="Times New Roman" pitchFamily="18" charset="0"/>
              <a:cs typeface="Arial" pitchFamily="34" charset="0"/>
            </a:endParaRPr>
          </a:p>
          <a:p>
            <a:pPr indent="15875" algn="just" rtl="1"/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2</a:t>
            </a:r>
            <a:r>
              <a:rPr lang="ar-TN" sz="2800" b="1" dirty="0" smtClean="0">
                <a:latin typeface="Times New Roman" pitchFamily="18" charset="0"/>
                <a:cs typeface="Arial" pitchFamily="34" charset="0"/>
              </a:rPr>
              <a:t>- الفترة نصف المغلقة: </a:t>
            </a:r>
            <a:r>
              <a:rPr lang="fr-FR" sz="2800" dirty="0" smtClean="0">
                <a:latin typeface="Times New Roman" pitchFamily="18" charset="0"/>
                <a:cs typeface="Arial" pitchFamily="34" charset="0"/>
              </a:rPr>
              <a:t>[ a , b ) = { x </a:t>
            </a:r>
            <a:r>
              <a:rPr lang="fr-FR" sz="2800" dirty="0" smtClean="0">
                <a:latin typeface="Cambria Math"/>
                <a:ea typeface="Cambria Math"/>
                <a:cs typeface="Arial" pitchFamily="34" charset="0"/>
              </a:rPr>
              <a:t>∈ R : a ≤ x &lt; b }                  </a:t>
            </a:r>
            <a:endParaRPr lang="ar-TN" sz="2800" dirty="0" smtClean="0">
              <a:latin typeface="Times New Roman" pitchFamily="18" charset="0"/>
              <a:cs typeface="Times New Roman" pitchFamily="18" charset="0"/>
            </a:endParaRPr>
          </a:p>
          <a:p>
            <a:pPr indent="15875" algn="just" rtl="1"/>
            <a:r>
              <a:rPr lang="en-US" sz="2800" b="1" dirty="0" smtClean="0">
                <a:latin typeface="Times New Roman" pitchFamily="18" charset="0"/>
                <a:cs typeface="Arial" pitchFamily="34" charset="0"/>
              </a:rPr>
              <a:t>3</a:t>
            </a:r>
            <a:r>
              <a:rPr lang="ar-TN" sz="2800" b="1" dirty="0" smtClean="0">
                <a:latin typeface="Times New Roman" pitchFamily="18" charset="0"/>
                <a:cs typeface="Arial" pitchFamily="34" charset="0"/>
              </a:rPr>
              <a:t>- الفترة المغلقة:</a:t>
            </a:r>
            <a:r>
              <a:rPr lang="fr-FR" sz="2800" dirty="0" smtClean="0">
                <a:latin typeface="Times New Roman" pitchFamily="18" charset="0"/>
                <a:cs typeface="Arial" pitchFamily="34" charset="0"/>
              </a:rPr>
              <a:t>[ a , b ] = { x </a:t>
            </a:r>
            <a:r>
              <a:rPr lang="fr-FR" sz="2800" dirty="0" smtClean="0">
                <a:latin typeface="Cambria Math"/>
                <a:ea typeface="Cambria Math"/>
                <a:cs typeface="Arial" pitchFamily="34" charset="0"/>
              </a:rPr>
              <a:t>∈ R : a ≤ x ≤ b }                             </a:t>
            </a:r>
            <a:endParaRPr lang="fr-FR" sz="2800" dirty="0" smtClean="0">
              <a:cs typeface="Arial" pitchFamily="34" charset="0"/>
            </a:endParaRPr>
          </a:p>
          <a:p>
            <a:pPr indent="15875" algn="just" rtl="1"/>
            <a:endParaRPr lang="fr-FR" sz="2800" dirty="0" smtClean="0">
              <a:cs typeface="Arial" pitchFamily="34" charset="0"/>
            </a:endParaRPr>
          </a:p>
          <a:p>
            <a:pPr indent="15875" algn="just" rtl="1"/>
            <a:endParaRPr lang="ar-TN" sz="2800" dirty="0" smtClean="0">
              <a:cs typeface="Arial" pitchFamily="34" charset="0"/>
            </a:endParaRPr>
          </a:p>
          <a:p>
            <a:pPr indent="15875" algn="just" rtl="1"/>
            <a:r>
              <a:rPr lang="ar-TN" sz="2800" dirty="0" smtClean="0">
                <a:cs typeface="Arial" pitchFamily="34" charset="0"/>
              </a:rPr>
              <a:t>          </a:t>
            </a:r>
            <a:endParaRPr lang="fr-FR" sz="2800" dirty="0" smtClean="0">
              <a:cs typeface="Arial" pitchFamily="34" charset="0"/>
            </a:endParaRPr>
          </a:p>
          <a:p>
            <a:pPr indent="15875" algn="l" rtl="1"/>
            <a:endParaRPr lang="fr-FR" sz="2800" i="1" dirty="0" smtClean="0">
              <a:cs typeface="Arial" pitchFamily="34" charset="0"/>
            </a:endParaRPr>
          </a:p>
          <a:p>
            <a:pPr indent="15875" algn="l" rtl="1"/>
            <a:endParaRPr lang="ar-SA" sz="2800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51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تابع الفترة :-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28600" y="1448702"/>
            <a:ext cx="9220200" cy="4500578"/>
          </a:xfrm>
          <a:noFill/>
        </p:spPr>
        <p:txBody>
          <a:bodyPr/>
          <a:lstStyle/>
          <a:p>
            <a:pPr indent="15875" algn="just" rtl="1"/>
            <a:endParaRPr lang="fr-FR" sz="2800" dirty="0" smtClean="0">
              <a:latin typeface="Times New Roman" pitchFamily="18" charset="0"/>
              <a:cs typeface="Arial" pitchFamily="34" charset="0"/>
            </a:endParaRPr>
          </a:p>
          <a:p>
            <a:pPr indent="15875" algn="just" rtl="1"/>
            <a:r>
              <a:rPr lang="ar-TN" sz="2800" b="1" u="sng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مثال</a:t>
            </a:r>
            <a:r>
              <a:rPr lang="en-US" sz="2800" b="1" u="sng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ar-TN" sz="2800" b="1" u="sng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:</a:t>
            </a:r>
            <a:r>
              <a:rPr lang="en-US" sz="2800" b="1" u="sng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- </a:t>
            </a:r>
          </a:p>
          <a:p>
            <a:pPr indent="15875" algn="just" rtl="1"/>
            <a:r>
              <a:rPr lang="ar-TN" sz="2800" b="1" dirty="0" smtClean="0">
                <a:latin typeface="Times New Roman" pitchFamily="18" charset="0"/>
                <a:cs typeface="Arial" pitchFamily="34" charset="0"/>
              </a:rPr>
              <a:t>مثل الفترات التالية على خط الأعداد:</a:t>
            </a:r>
            <a:endParaRPr lang="fr-FR" sz="2800" b="1" dirty="0" smtClean="0">
              <a:latin typeface="Times New Roman" pitchFamily="18" charset="0"/>
              <a:cs typeface="Arial" pitchFamily="34" charset="0"/>
            </a:endParaRPr>
          </a:p>
          <a:p>
            <a:pPr indent="15875" algn="l" rtl="1"/>
            <a:r>
              <a:rPr lang="fr-FR" sz="2800" b="1" dirty="0" smtClean="0">
                <a:latin typeface="Times New Roman" pitchFamily="18" charset="0"/>
                <a:cs typeface="Arial" pitchFamily="34" charset="0"/>
              </a:rPr>
              <a:t>1- [ 2 , 4 ]</a:t>
            </a:r>
          </a:p>
          <a:p>
            <a:pPr indent="15875" algn="l" rtl="1"/>
            <a:r>
              <a:rPr lang="fr-FR" sz="2800" b="1" dirty="0" smtClean="0">
                <a:latin typeface="Times New Roman" pitchFamily="18" charset="0"/>
                <a:cs typeface="Arial" pitchFamily="34" charset="0"/>
              </a:rPr>
              <a:t>2- [ -1 , 3 )</a:t>
            </a:r>
          </a:p>
          <a:p>
            <a:pPr indent="15875" algn="l" rtl="1"/>
            <a:r>
              <a:rPr lang="fr-FR" sz="2800" b="1" dirty="0" smtClean="0">
                <a:latin typeface="Times New Roman" pitchFamily="18" charset="0"/>
                <a:cs typeface="Arial" pitchFamily="34" charset="0"/>
              </a:rPr>
              <a:t>3- ( -10 , -7 )</a:t>
            </a:r>
            <a:endParaRPr lang="fr-FR" sz="2800" b="1" dirty="0" smtClean="0">
              <a:cs typeface="Arial" pitchFamily="34" charset="0"/>
            </a:endParaRPr>
          </a:p>
          <a:p>
            <a:pPr indent="15875" algn="just" rtl="1"/>
            <a:endParaRPr lang="ar-TN" sz="2800" dirty="0" smtClean="0">
              <a:cs typeface="Arial" pitchFamily="34" charset="0"/>
            </a:endParaRPr>
          </a:p>
          <a:p>
            <a:pPr indent="15875" algn="just" rtl="1"/>
            <a:r>
              <a:rPr lang="ar-TN" sz="2800" dirty="0" smtClean="0">
                <a:cs typeface="Arial" pitchFamily="34" charset="0"/>
              </a:rPr>
              <a:t>          </a:t>
            </a:r>
            <a:endParaRPr lang="fr-FR" sz="2800" dirty="0" smtClean="0">
              <a:cs typeface="Arial" pitchFamily="34" charset="0"/>
            </a:endParaRPr>
          </a:p>
          <a:p>
            <a:pPr indent="15875" algn="l" rtl="1"/>
            <a:endParaRPr lang="fr-FR" sz="2800" i="1" dirty="0" smtClean="0">
              <a:cs typeface="Arial" pitchFamily="34" charset="0"/>
            </a:endParaRPr>
          </a:p>
          <a:p>
            <a:pPr indent="15875" algn="l" rtl="1"/>
            <a:endParaRPr lang="ar-SA" sz="2800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55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9182100" cy="792162"/>
          </a:xfrm>
          <a:noFill/>
        </p:spPr>
        <p:txBody>
          <a:bodyPr/>
          <a:lstStyle/>
          <a:p>
            <a:pPr rtl="1">
              <a:defRPr/>
            </a:pPr>
            <a:r>
              <a:rPr lang="ar-EG" sz="4000" b="1" dirty="0"/>
              <a:t>تابع الفترة :-</a:t>
            </a:r>
            <a:endParaRPr lang="ar-SA" sz="37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9220200" cy="4500578"/>
          </a:xfrm>
          <a:blipFill dpi="0" rotWithShape="1">
            <a:blip r:embed="rId3" cstate="print"/>
            <a:srcRect/>
            <a:tile tx="0" ty="0" sx="100000" sy="100000" flip="none" algn="tl"/>
          </a:blipFill>
        </p:spPr>
        <p:txBody>
          <a:bodyPr/>
          <a:lstStyle/>
          <a:p>
            <a:pPr indent="15875" algn="just" rtl="1"/>
            <a:r>
              <a:rPr lang="ar-TN" sz="2800" dirty="0" smtClean="0">
                <a:latin typeface="Times New Roman" pitchFamily="18" charset="0"/>
                <a:cs typeface="Arial" pitchFamily="34" charset="0"/>
              </a:rPr>
              <a:t>الحل: </a:t>
            </a:r>
          </a:p>
          <a:p>
            <a:pPr indent="15875" algn="l" rtl="1"/>
            <a:r>
              <a:rPr lang="ar-SA" sz="2400" dirty="0" smtClean="0">
                <a:cs typeface="+mj-cs"/>
              </a:rPr>
              <a:t>/</a:t>
            </a:r>
            <a:r>
              <a:rPr lang="en-US" sz="2400" dirty="0" smtClean="0">
                <a:cs typeface="+mj-cs"/>
              </a:rPr>
              <a:t>1</a:t>
            </a:r>
            <a:endParaRPr lang="ar-TN" sz="2400" dirty="0" smtClean="0">
              <a:cs typeface="+mj-cs"/>
            </a:endParaRPr>
          </a:p>
          <a:p>
            <a:pPr indent="15875" algn="just" rtl="1"/>
            <a:r>
              <a:rPr lang="ar-TN" sz="2800" dirty="0" smtClean="0">
                <a:cs typeface="Arial" pitchFamily="34" charset="0"/>
              </a:rPr>
              <a:t>          </a:t>
            </a:r>
            <a:endParaRPr lang="fr-FR" sz="2800" dirty="0" smtClean="0">
              <a:cs typeface="Arial" pitchFamily="34" charset="0"/>
            </a:endParaRPr>
          </a:p>
          <a:p>
            <a:pPr indent="15875" algn="l" rtl="1"/>
            <a:endParaRPr lang="fr-FR" sz="2800" i="1" dirty="0" smtClean="0">
              <a:cs typeface="Arial" pitchFamily="34" charset="0"/>
            </a:endParaRPr>
          </a:p>
          <a:p>
            <a:pPr indent="15875" algn="l" rtl="1"/>
            <a:r>
              <a:rPr lang="ar-SA" sz="2400" dirty="0" smtClean="0"/>
              <a:t>/</a:t>
            </a:r>
            <a:r>
              <a:rPr lang="en-US" sz="2400" dirty="0" smtClean="0"/>
              <a:t>2</a:t>
            </a:r>
            <a:endParaRPr lang="ar-TN" sz="2400" dirty="0"/>
          </a:p>
          <a:p>
            <a:pPr indent="15875" algn="l" rtl="1"/>
            <a:endParaRPr lang="fr-FR" sz="2800" i="1" dirty="0" smtClean="0">
              <a:cs typeface="Arial" pitchFamily="34" charset="0"/>
            </a:endParaRPr>
          </a:p>
          <a:p>
            <a:pPr indent="15875" algn="l" rtl="1"/>
            <a:endParaRPr lang="fr-FR" sz="2800" dirty="0" smtClean="0">
              <a:cs typeface="Arial" pitchFamily="34" charset="0"/>
            </a:endParaRPr>
          </a:p>
          <a:p>
            <a:pPr indent="15875" algn="l" rtl="1"/>
            <a:r>
              <a:rPr lang="ar-SA" sz="2400" dirty="0" smtClean="0"/>
              <a:t>/</a:t>
            </a:r>
            <a:r>
              <a:rPr lang="en-US" sz="2400" dirty="0" smtClean="0"/>
              <a:t>3</a:t>
            </a:r>
            <a:endParaRPr lang="ar-TN" sz="2400" dirty="0"/>
          </a:p>
          <a:p>
            <a:pPr indent="15875" algn="l" rtl="1"/>
            <a:endParaRPr lang="ar-SA" sz="2800" dirty="0" smtClean="0">
              <a:cs typeface="Arial" pitchFamily="34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5CECDF-6454-4567-8577-E9B97F53AA72}" type="slidenum">
              <a:rPr lang="ar-SA" smtClean="0">
                <a:cs typeface="Arial" pitchFamily="34" charset="0"/>
              </a:rPr>
              <a:pPr/>
              <a:t>26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7853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7853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1166786" y="2357430"/>
            <a:ext cx="7429552" cy="7143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1095348" y="3857628"/>
            <a:ext cx="7429552" cy="7143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1095348" y="5357826"/>
            <a:ext cx="7429552" cy="7143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605414" y="2048524"/>
            <a:ext cx="561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800" dirty="0" smtClean="0">
                <a:latin typeface="Times New Roman" pitchFamily="18" charset="0"/>
              </a:rPr>
              <a:t>∞-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23844" y="3548722"/>
            <a:ext cx="561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800" dirty="0" smtClean="0">
                <a:latin typeface="Times New Roman" pitchFamily="18" charset="0"/>
              </a:rPr>
              <a:t>∞-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23844" y="5072074"/>
            <a:ext cx="561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800" dirty="0" smtClean="0">
                <a:latin typeface="Times New Roman" pitchFamily="18" charset="0"/>
              </a:rPr>
              <a:t>∞-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8524900" y="3620160"/>
            <a:ext cx="651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800" dirty="0" smtClean="0">
                <a:latin typeface="Times New Roman" pitchFamily="18" charset="0"/>
              </a:rPr>
              <a:t>∞+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8596338" y="2143116"/>
            <a:ext cx="651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800" dirty="0" smtClean="0">
                <a:latin typeface="Times New Roman" pitchFamily="18" charset="0"/>
              </a:rPr>
              <a:t>∞+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8524900" y="5143512"/>
            <a:ext cx="651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800" dirty="0" smtClean="0">
                <a:latin typeface="Times New Roman" pitchFamily="18" charset="0"/>
              </a:rPr>
              <a:t>∞+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524372" y="383447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</a:rPr>
              <a:t>0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524372" y="533467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</a:rPr>
              <a:t>0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524372" y="233427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</a:rPr>
              <a:t>0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810256" y="233427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7160566" y="233427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3595678" y="3834474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-1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6874814" y="383447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Parenthèse fermante 36"/>
          <p:cNvSpPr/>
          <p:nvPr/>
        </p:nvSpPr>
        <p:spPr>
          <a:xfrm>
            <a:off x="7024702" y="2071678"/>
            <a:ext cx="180000" cy="648000"/>
          </a:xfrm>
          <a:prstGeom prst="rightBracket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Parenthèse ouvrante 37"/>
          <p:cNvSpPr/>
          <p:nvPr/>
        </p:nvSpPr>
        <p:spPr>
          <a:xfrm>
            <a:off x="6167446" y="2071679"/>
            <a:ext cx="142876" cy="642942"/>
          </a:xfrm>
          <a:prstGeom prst="leftBracket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39" name="Parenthèse ouvrante 38"/>
          <p:cNvSpPr/>
          <p:nvPr/>
        </p:nvSpPr>
        <p:spPr>
          <a:xfrm>
            <a:off x="4024306" y="3533299"/>
            <a:ext cx="180000" cy="681519"/>
          </a:xfrm>
          <a:prstGeom prst="leftBracket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/>
        </p:nvSpPr>
        <p:spPr>
          <a:xfrm>
            <a:off x="6524636" y="3214686"/>
            <a:ext cx="1000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 smtClean="0">
                <a:solidFill>
                  <a:srgbClr val="0070C0"/>
                </a:solidFill>
              </a:rPr>
              <a:t>)</a:t>
            </a:r>
            <a:endParaRPr lang="fr-FR" sz="7200" dirty="0">
              <a:solidFill>
                <a:srgbClr val="0070C0"/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1309662" y="5334672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-10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2952736" y="4605891"/>
            <a:ext cx="1000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 smtClean="0">
                <a:solidFill>
                  <a:srgbClr val="0070C0"/>
                </a:solidFill>
              </a:rPr>
              <a:t>)</a:t>
            </a:r>
            <a:endParaRPr lang="fr-FR" sz="7200" dirty="0">
              <a:solidFill>
                <a:srgbClr val="0070C0"/>
              </a:solidFill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3217466" y="5286388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-7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3238488" y="54292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1" name="ZoneTexte 50"/>
          <p:cNvSpPr txBox="1"/>
          <p:nvPr/>
        </p:nvSpPr>
        <p:spPr>
          <a:xfrm>
            <a:off x="1738290" y="4643446"/>
            <a:ext cx="1000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 smtClean="0">
                <a:solidFill>
                  <a:srgbClr val="0070C0"/>
                </a:solidFill>
              </a:rPr>
              <a:t>(</a:t>
            </a:r>
            <a:endParaRPr lang="fr-FR" sz="7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59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9182100" cy="792162"/>
          </a:xfrm>
          <a:noFill/>
        </p:spPr>
        <p:txBody>
          <a:bodyPr/>
          <a:lstStyle/>
          <a:p>
            <a:pPr rtl="1">
              <a:defRPr/>
            </a:pPr>
            <a:r>
              <a:rPr lang="ar-EG" sz="3600" b="1" dirty="0"/>
              <a:t>تابع الفترة :-</a:t>
            </a:r>
            <a:endParaRPr lang="ar-SA" sz="37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9220200" cy="4500578"/>
          </a:xfrm>
          <a:noFill/>
        </p:spPr>
        <p:txBody>
          <a:bodyPr/>
          <a:lstStyle/>
          <a:p>
            <a:pPr indent="15875" algn="just" rtl="1"/>
            <a:endParaRPr lang="fr-FR" sz="2800" dirty="0" smtClean="0">
              <a:latin typeface="Times New Roman" pitchFamily="18" charset="0"/>
              <a:cs typeface="Arial" pitchFamily="34" charset="0"/>
            </a:endParaRPr>
          </a:p>
          <a:p>
            <a:pPr indent="15875" algn="just" rtl="1"/>
            <a:r>
              <a:rPr lang="ar-TN" sz="2800" b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مثال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ar-TN" sz="2800" b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: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-</a:t>
            </a:r>
            <a:r>
              <a:rPr lang="ar-TN" sz="2800" b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 </a:t>
            </a:r>
          </a:p>
          <a:p>
            <a:pPr indent="15875" algn="just" rtl="1"/>
            <a:r>
              <a:rPr lang="ar-TN" sz="2800" b="1" dirty="0" smtClean="0">
                <a:latin typeface="Times New Roman" pitchFamily="18" charset="0"/>
                <a:cs typeface="Arial" pitchFamily="34" charset="0"/>
              </a:rPr>
              <a:t>إذا كانت الفترات </a:t>
            </a:r>
            <a:r>
              <a:rPr lang="fr-FR" sz="2800" b="1" dirty="0" smtClean="0">
                <a:latin typeface="Times New Roman" pitchFamily="18" charset="0"/>
                <a:cs typeface="Arial" pitchFamily="34" charset="0"/>
              </a:rPr>
              <a:t>B = [ 1 , 4 ]</a:t>
            </a:r>
            <a:r>
              <a:rPr lang="ar-TN" sz="2800" b="1" dirty="0" smtClean="0">
                <a:latin typeface="Times New Roman" pitchFamily="18" charset="0"/>
                <a:cs typeface="Arial" pitchFamily="34" charset="0"/>
              </a:rPr>
              <a:t> و </a:t>
            </a:r>
            <a:r>
              <a:rPr lang="fr-FR" sz="2800" b="1" dirty="0" smtClean="0">
                <a:latin typeface="Times New Roman" pitchFamily="18" charset="0"/>
                <a:cs typeface="Arial" pitchFamily="34" charset="0"/>
              </a:rPr>
              <a:t>A = [ -2 , 3 )</a:t>
            </a:r>
            <a:r>
              <a:rPr lang="ar-TN" sz="2800" b="1" dirty="0" smtClean="0">
                <a:latin typeface="Times New Roman" pitchFamily="18" charset="0"/>
                <a:cs typeface="Arial" pitchFamily="34" charset="0"/>
              </a:rPr>
              <a:t> فأحسب ما يلي:</a:t>
            </a:r>
            <a:endParaRPr lang="fr-FR" sz="2800" b="1" dirty="0" smtClean="0">
              <a:latin typeface="Times New Roman" pitchFamily="18" charset="0"/>
              <a:cs typeface="Arial" pitchFamily="34" charset="0"/>
            </a:endParaRPr>
          </a:p>
          <a:p>
            <a:pPr indent="15875" algn="l" rtl="1"/>
            <a:r>
              <a:rPr lang="fr-FR" sz="2800" b="1" dirty="0" smtClean="0">
                <a:latin typeface="Times New Roman" pitchFamily="18" charset="0"/>
                <a:cs typeface="Arial" pitchFamily="34" charset="0"/>
              </a:rPr>
              <a:t>1-</a:t>
            </a:r>
          </a:p>
          <a:p>
            <a:pPr indent="15875" algn="l" rtl="1"/>
            <a:r>
              <a:rPr lang="fr-FR" sz="2800" b="1" dirty="0" smtClean="0">
                <a:latin typeface="Times New Roman" pitchFamily="18" charset="0"/>
                <a:cs typeface="Arial" pitchFamily="34" charset="0"/>
              </a:rPr>
              <a:t>2- </a:t>
            </a:r>
          </a:p>
          <a:p>
            <a:pPr indent="15875" algn="l" rtl="1"/>
            <a:r>
              <a:rPr lang="fr-FR" sz="2800" b="1" dirty="0" smtClean="0">
                <a:latin typeface="Times New Roman" pitchFamily="18" charset="0"/>
                <a:cs typeface="Arial" pitchFamily="34" charset="0"/>
              </a:rPr>
              <a:t>3-</a:t>
            </a:r>
            <a:endParaRPr lang="fr-FR" sz="2800" b="1" dirty="0" smtClean="0">
              <a:cs typeface="Arial" pitchFamily="34" charset="0"/>
            </a:endParaRPr>
          </a:p>
          <a:p>
            <a:pPr indent="15875" algn="l" rtl="1"/>
            <a:r>
              <a:rPr lang="fr-FR" sz="2800" b="1" dirty="0" smtClean="0">
                <a:latin typeface="Times New Roman" pitchFamily="18" charset="0"/>
                <a:cs typeface="Arial" pitchFamily="34" charset="0"/>
              </a:rPr>
              <a:t>4-</a:t>
            </a:r>
            <a:endParaRPr lang="ar-TN" sz="2800" b="1" dirty="0" smtClean="0">
              <a:latin typeface="Times New Roman" pitchFamily="18" charset="0"/>
              <a:cs typeface="Arial" pitchFamily="34" charset="0"/>
            </a:endParaRPr>
          </a:p>
          <a:p>
            <a:pPr indent="15875" algn="just" rtl="1"/>
            <a:r>
              <a:rPr lang="ar-TN" sz="2800" dirty="0" smtClean="0">
                <a:cs typeface="Arial" pitchFamily="34" charset="0"/>
              </a:rPr>
              <a:t>          </a:t>
            </a:r>
            <a:endParaRPr lang="fr-FR" sz="2800" dirty="0" smtClean="0">
              <a:cs typeface="Arial" pitchFamily="34" charset="0"/>
            </a:endParaRPr>
          </a:p>
          <a:p>
            <a:pPr indent="15875" algn="l" rtl="1"/>
            <a:endParaRPr lang="fr-FR" sz="2800" i="1" dirty="0" smtClean="0">
              <a:cs typeface="Arial" pitchFamily="34" charset="0"/>
            </a:endParaRPr>
          </a:p>
          <a:p>
            <a:pPr indent="15875" algn="l" rtl="1"/>
            <a:endParaRPr lang="ar-SA" sz="2800" dirty="0" smtClean="0">
              <a:cs typeface="Arial" pitchFamily="34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5CECDF-6454-4567-8577-E9B97F53AA72}" type="slidenum">
              <a:rPr lang="ar-SA" smtClean="0">
                <a:cs typeface="Arial" pitchFamily="34" charset="0"/>
              </a:rPr>
              <a:pPr/>
              <a:t>27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7853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7853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666720" y="2786058"/>
          <a:ext cx="8255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Équation" r:id="rId4" imgW="825142" imgH="304668" progId="Equation.3">
                  <p:embed/>
                </p:oleObj>
              </mc:Choice>
              <mc:Fallback>
                <p:oleObj name="Équation" r:id="rId4" imgW="825142" imgH="30466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20" y="2786058"/>
                        <a:ext cx="8255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9892" name="Object 4"/>
          <p:cNvGraphicFramePr>
            <a:graphicFrameLocks noChangeAspect="1"/>
          </p:cNvGraphicFramePr>
          <p:nvPr/>
        </p:nvGraphicFramePr>
        <p:xfrm>
          <a:off x="666720" y="3286124"/>
          <a:ext cx="8255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Équation" r:id="rId6" imgW="825142" imgH="304668" progId="Equation.3">
                  <p:embed/>
                </p:oleObj>
              </mc:Choice>
              <mc:Fallback>
                <p:oleObj name="Équation" r:id="rId6" imgW="825142" imgH="30466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20" y="3286124"/>
                        <a:ext cx="8255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9893" name="Object 5"/>
          <p:cNvGraphicFramePr>
            <a:graphicFrameLocks noChangeAspect="1"/>
          </p:cNvGraphicFramePr>
          <p:nvPr/>
        </p:nvGraphicFramePr>
        <p:xfrm>
          <a:off x="666720" y="3786190"/>
          <a:ext cx="7620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Équation" r:id="rId8" imgW="761669" imgH="304668" progId="Equation.3">
                  <p:embed/>
                </p:oleObj>
              </mc:Choice>
              <mc:Fallback>
                <p:oleObj name="Équation" r:id="rId8" imgW="761669" imgH="30466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20" y="3786190"/>
                        <a:ext cx="7620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9894" name="Object 6"/>
          <p:cNvGraphicFramePr>
            <a:graphicFrameLocks noChangeAspect="1"/>
          </p:cNvGraphicFramePr>
          <p:nvPr/>
        </p:nvGraphicFramePr>
        <p:xfrm>
          <a:off x="666720" y="4286256"/>
          <a:ext cx="7620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Équation" r:id="rId10" imgW="761669" imgH="304668" progId="Equation.3">
                  <p:embed/>
                </p:oleObj>
              </mc:Choice>
              <mc:Fallback>
                <p:oleObj name="Équation" r:id="rId10" imgW="761669" imgH="30466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20" y="4286256"/>
                        <a:ext cx="7620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838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9182100" cy="792162"/>
          </a:xfrm>
          <a:noFill/>
        </p:spPr>
        <p:txBody>
          <a:bodyPr/>
          <a:lstStyle/>
          <a:p>
            <a:pPr rtl="1">
              <a:defRPr/>
            </a:pPr>
            <a:r>
              <a:rPr lang="ar-EG" sz="4000" b="1" dirty="0"/>
              <a:t>تابع الفترة :-</a:t>
            </a:r>
            <a:endParaRPr lang="ar-SA" sz="37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>
          <a:xfrm>
            <a:off x="238092" y="1448702"/>
            <a:ext cx="8982108" cy="4500578"/>
          </a:xfrm>
          <a:noFill/>
        </p:spPr>
        <p:txBody>
          <a:bodyPr/>
          <a:lstStyle/>
          <a:p>
            <a:pPr indent="15875" algn="just" rtl="1"/>
            <a:r>
              <a:rPr lang="ar-TN" sz="2800" b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الحل</a:t>
            </a:r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ar-TN" sz="2800" b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:</a:t>
            </a:r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-</a:t>
            </a:r>
            <a:r>
              <a:rPr lang="ar-TN" sz="2800" b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 </a:t>
            </a:r>
          </a:p>
          <a:p>
            <a:pPr indent="15875" algn="just" rtl="1"/>
            <a:r>
              <a:rPr lang="ar-TN" sz="2800" dirty="0" smtClean="0">
                <a:cs typeface="Arial" pitchFamily="34" charset="0"/>
              </a:rPr>
              <a:t>          </a:t>
            </a:r>
            <a:endParaRPr lang="fr-FR" sz="2800" dirty="0" smtClean="0">
              <a:cs typeface="Arial" pitchFamily="34" charset="0"/>
            </a:endParaRPr>
          </a:p>
          <a:p>
            <a:pPr indent="15875" algn="l" rtl="1"/>
            <a:endParaRPr lang="fr-FR" sz="2400" dirty="0" smtClean="0">
              <a:cs typeface="+mj-cs"/>
            </a:endParaRPr>
          </a:p>
          <a:p>
            <a:pPr indent="15875" algn="l" rtl="1"/>
            <a:r>
              <a:rPr lang="fr-FR" sz="2400" dirty="0" smtClean="0">
                <a:cs typeface="+mj-cs"/>
              </a:rPr>
              <a:t>1-</a:t>
            </a:r>
            <a:endParaRPr lang="fr-FR" sz="2800" i="1" dirty="0" smtClean="0">
              <a:cs typeface="Arial" pitchFamily="34" charset="0"/>
            </a:endParaRPr>
          </a:p>
          <a:p>
            <a:pPr indent="15875" algn="l" rtl="1"/>
            <a:endParaRPr lang="fr-FR" sz="1800" dirty="0" smtClean="0">
              <a:cs typeface="+mj-cs"/>
            </a:endParaRPr>
          </a:p>
          <a:p>
            <a:pPr indent="15875" algn="l" rtl="1"/>
            <a:r>
              <a:rPr lang="fr-FR" sz="2400" dirty="0" smtClean="0">
                <a:cs typeface="+mj-cs"/>
              </a:rPr>
              <a:t>2-</a:t>
            </a:r>
          </a:p>
          <a:p>
            <a:pPr indent="15875" algn="l" rtl="1"/>
            <a:endParaRPr lang="fr-FR" sz="1800" dirty="0" smtClean="0">
              <a:cs typeface="+mj-cs"/>
            </a:endParaRPr>
          </a:p>
          <a:p>
            <a:pPr indent="15875" algn="l" rtl="1"/>
            <a:r>
              <a:rPr lang="fr-FR" sz="2400" dirty="0" smtClean="0">
                <a:cs typeface="+mj-cs"/>
              </a:rPr>
              <a:t>3-</a:t>
            </a:r>
          </a:p>
          <a:p>
            <a:pPr indent="15875" algn="l" rtl="1"/>
            <a:endParaRPr lang="fr-FR" sz="1800" dirty="0" smtClean="0">
              <a:cs typeface="Arial" pitchFamily="34" charset="0"/>
            </a:endParaRPr>
          </a:p>
          <a:p>
            <a:pPr indent="15875" algn="l" rtl="1"/>
            <a:r>
              <a:rPr lang="fr-FR" sz="2400" dirty="0" smtClean="0">
                <a:cs typeface="+mj-cs"/>
              </a:rPr>
              <a:t>4-</a:t>
            </a:r>
            <a:r>
              <a:rPr lang="fr-FR" sz="2800" dirty="0" smtClean="0">
                <a:cs typeface="Arial" pitchFamily="34" charset="0"/>
              </a:rPr>
              <a:t> </a:t>
            </a:r>
            <a:endParaRPr lang="ar-SA" sz="2800" dirty="0" smtClean="0">
              <a:cs typeface="Arial" pitchFamily="34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5CECDF-6454-4567-8577-E9B97F53AA72}" type="slidenum">
              <a:rPr lang="ar-SA" smtClean="0">
                <a:cs typeface="Arial" pitchFamily="34" charset="0"/>
              </a:rPr>
              <a:pPr/>
              <a:t>28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7853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7853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1166786" y="2000240"/>
            <a:ext cx="7429552" cy="7143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605414" y="1714488"/>
            <a:ext cx="561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800" dirty="0" smtClean="0">
                <a:latin typeface="Times New Roman" pitchFamily="18" charset="0"/>
              </a:rPr>
              <a:t>∞-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8596338" y="1785926"/>
            <a:ext cx="651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TN" sz="2800" dirty="0" smtClean="0">
                <a:latin typeface="Times New Roman" pitchFamily="18" charset="0"/>
              </a:rPr>
              <a:t>∞+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524372" y="200024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</a:rPr>
              <a:t>0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7303442" y="2000240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3095612" y="2000240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-2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Parenthèse fermante 36"/>
          <p:cNvSpPr/>
          <p:nvPr/>
        </p:nvSpPr>
        <p:spPr>
          <a:xfrm>
            <a:off x="7130454" y="1714488"/>
            <a:ext cx="180000" cy="648000"/>
          </a:xfrm>
          <a:prstGeom prst="rightBracket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Parenthèse ouvrante 37"/>
          <p:cNvSpPr/>
          <p:nvPr/>
        </p:nvSpPr>
        <p:spPr>
          <a:xfrm>
            <a:off x="3595678" y="1714488"/>
            <a:ext cx="142876" cy="642942"/>
          </a:xfrm>
          <a:prstGeom prst="leftBracket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50" name="ZoneTexte 49"/>
          <p:cNvSpPr txBox="1"/>
          <p:nvPr/>
        </p:nvSpPr>
        <p:spPr>
          <a:xfrm>
            <a:off x="3238488" y="54292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5231740" y="200024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6589062" y="200024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Parenthèse ouvrante 39"/>
          <p:cNvSpPr/>
          <p:nvPr/>
        </p:nvSpPr>
        <p:spPr>
          <a:xfrm>
            <a:off x="5524504" y="1714488"/>
            <a:ext cx="142876" cy="642942"/>
          </a:xfrm>
          <a:prstGeom prst="leftBracket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1" name="ZoneTexte 40"/>
          <p:cNvSpPr txBox="1"/>
          <p:nvPr/>
        </p:nvSpPr>
        <p:spPr>
          <a:xfrm>
            <a:off x="6310322" y="1357298"/>
            <a:ext cx="1000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 smtClean="0">
                <a:solidFill>
                  <a:srgbClr val="FF0000"/>
                </a:solidFill>
              </a:rPr>
              <a:t>)</a:t>
            </a:r>
            <a:endParaRPr lang="fr-FR" sz="7200" dirty="0">
              <a:solidFill>
                <a:srgbClr val="FF0000"/>
              </a:solidFill>
            </a:endParaRPr>
          </a:p>
        </p:txBody>
      </p:sp>
      <p:graphicFrame>
        <p:nvGraphicFramePr>
          <p:cNvPr id="42" name="Obje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0761042"/>
              </p:ext>
            </p:extLst>
          </p:nvPr>
        </p:nvGraphicFramePr>
        <p:xfrm>
          <a:off x="669908" y="2895600"/>
          <a:ext cx="1854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8" name="Équation" r:id="rId4" imgW="1854200" imgH="533400" progId="Equation.3">
                  <p:embed/>
                </p:oleObj>
              </mc:Choice>
              <mc:Fallback>
                <p:oleObj name="Équation" r:id="rId4" imgW="18542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908" y="2895600"/>
                        <a:ext cx="18542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09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797684"/>
              </p:ext>
            </p:extLst>
          </p:nvPr>
        </p:nvGraphicFramePr>
        <p:xfrm>
          <a:off x="681022" y="3687688"/>
          <a:ext cx="2057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" name="Équation" r:id="rId6" imgW="2057400" imgH="533400" progId="Equation.3">
                  <p:embed/>
                </p:oleObj>
              </mc:Choice>
              <mc:Fallback>
                <p:oleObj name="Équation" r:id="rId6" imgW="20574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22" y="3687688"/>
                        <a:ext cx="20574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09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0886147"/>
              </p:ext>
            </p:extLst>
          </p:nvPr>
        </p:nvGraphicFramePr>
        <p:xfrm>
          <a:off x="665146" y="4407768"/>
          <a:ext cx="1930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0" name="Équation" r:id="rId8" imgW="1930400" imgH="533400" progId="Equation.3">
                  <p:embed/>
                </p:oleObj>
              </mc:Choice>
              <mc:Fallback>
                <p:oleObj name="Équation" r:id="rId8" imgW="19304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146" y="4407768"/>
                        <a:ext cx="19304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091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199861"/>
              </p:ext>
            </p:extLst>
          </p:nvPr>
        </p:nvGraphicFramePr>
        <p:xfrm>
          <a:off x="666720" y="5271864"/>
          <a:ext cx="1854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1" name="Équation" r:id="rId10" imgW="1854200" imgH="533400" progId="Equation.3">
                  <p:embed/>
                </p:oleObj>
              </mc:Choice>
              <mc:Fallback>
                <p:oleObj name="Équation" r:id="rId10" imgW="18542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20" y="5271864"/>
                        <a:ext cx="18542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64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1415</TotalTime>
  <Words>1624</Words>
  <Application>Microsoft Office PowerPoint</Application>
  <PresentationFormat>A4 Paper (210x297 mm)</PresentationFormat>
  <Paragraphs>294</Paragraphs>
  <Slides>29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ae_AlMateen</vt:lpstr>
      <vt:lpstr>Arial</vt:lpstr>
      <vt:lpstr>AYM Wadiy S_U normal.</vt:lpstr>
      <vt:lpstr>Calibri</vt:lpstr>
      <vt:lpstr>Cambria Math</vt:lpstr>
      <vt:lpstr>Times New Roman</vt:lpstr>
      <vt:lpstr>فورم لكلية ادارة الاعمال</vt:lpstr>
      <vt:lpstr>Équation</vt:lpstr>
      <vt:lpstr>PowerPoint Presentation</vt:lpstr>
      <vt:lpstr>المحاضرة (1)</vt:lpstr>
      <vt:lpstr>تعريف المجموعة :-</vt:lpstr>
      <vt:lpstr>تعريف المجموعة :-</vt:lpstr>
      <vt:lpstr>تابع تعريف المجموعة :-</vt:lpstr>
      <vt:lpstr>طريقة كتابة المجموعات : </vt:lpstr>
      <vt:lpstr>تابع : طريقة كتابة المجموعات : </vt:lpstr>
      <vt:lpstr>أنواع المجموعات :-</vt:lpstr>
      <vt:lpstr>تابع أنواع المجموعات :-</vt:lpstr>
      <vt:lpstr>تابع أنواع المجموعات :-</vt:lpstr>
      <vt:lpstr>تابع أنواع المجموعات :-</vt:lpstr>
      <vt:lpstr>تابع أنواع المجموعات :-</vt:lpstr>
      <vt:lpstr>تابع أنواع المجموعات :-</vt:lpstr>
      <vt:lpstr>تابع أنواع المجموعات :-</vt:lpstr>
      <vt:lpstr>العمليات على المجموعات :-</vt:lpstr>
      <vt:lpstr>تابع العمليات على المجموعات :-</vt:lpstr>
      <vt:lpstr>تابع العمليات على المجموعات :-</vt:lpstr>
      <vt:lpstr>تابع العمليات على المجموعات :-</vt:lpstr>
      <vt:lpstr>تابع     : العمليات على المجموعات :-</vt:lpstr>
      <vt:lpstr>تابع : العمليات على المجموعات :-</vt:lpstr>
      <vt:lpstr>مجموعات الاعداد :-</vt:lpstr>
      <vt:lpstr>مجموعات الاعداد :-</vt:lpstr>
      <vt:lpstr>مجموعات الاعداد :-</vt:lpstr>
      <vt:lpstr>الفترة :-</vt:lpstr>
      <vt:lpstr>تابع الفترة :-</vt:lpstr>
      <vt:lpstr>تابع الفترة :-</vt:lpstr>
      <vt:lpstr>تابع الفترة :-</vt:lpstr>
      <vt:lpstr>تابع الفترة :-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User</dc:creator>
  <cp:lastModifiedBy>studio 3</cp:lastModifiedBy>
  <cp:revision>122</cp:revision>
  <cp:lastPrinted>2014-02-19T13:05:24Z</cp:lastPrinted>
  <dcterms:created xsi:type="dcterms:W3CDTF">2014-02-18T11:21:49Z</dcterms:created>
  <dcterms:modified xsi:type="dcterms:W3CDTF">2016-10-13T10:43:06Z</dcterms:modified>
</cp:coreProperties>
</file>