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0" r:id="rId3"/>
    <p:sldId id="348" r:id="rId4"/>
    <p:sldId id="349" r:id="rId5"/>
    <p:sldId id="350" r:id="rId6"/>
    <p:sldId id="351" r:id="rId7"/>
    <p:sldId id="352" r:id="rId8"/>
    <p:sldId id="353" r:id="rId9"/>
    <p:sldId id="311" r:id="rId10"/>
    <p:sldId id="354" r:id="rId11"/>
    <p:sldId id="312" r:id="rId12"/>
    <p:sldId id="313" r:id="rId13"/>
    <p:sldId id="315" r:id="rId14"/>
    <p:sldId id="355" r:id="rId15"/>
    <p:sldId id="316" r:id="rId16"/>
    <p:sldId id="356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86" d="100"/>
          <a:sy n="86" d="100"/>
        </p:scale>
        <p:origin x="1056" y="6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91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(2)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المجموعات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4000" b="1" spc="50" dirty="0" err="1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والاقترانات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81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/>
            <a:r>
              <a:rPr lang="ar-SA" sz="3700" b="1" dirty="0" smtClean="0"/>
              <a:t>أولاً: تابع المجموعات: مجموعة المجموعات:-</a:t>
            </a:r>
            <a:endParaRPr lang="en-US" sz="3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84784"/>
            <a:ext cx="8915400" cy="413305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15875" algn="just" rtl="1"/>
            <a:r>
              <a:rPr lang="ar-SA" sz="2800" b="1" dirty="0">
                <a:latin typeface="Times New Roman" pitchFamily="18" charset="0"/>
                <a:cs typeface="Arial" pitchFamily="34" charset="0"/>
              </a:rPr>
              <a:t>مجموعة المجموعات لأية </a:t>
            </a:r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مجموعة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منتهية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S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 هي المجموعة المكونة من كل المجموعات الجزئية للمجموعة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S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 ومن بينها المجموعة الخالية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Ø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 و المجموعة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 S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 نفسها ويرمز لها </a:t>
            </a:r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بالرمز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P(S) </a:t>
            </a:r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.</a:t>
            </a:r>
            <a:endParaRPr lang="en-US" sz="2800" b="1" dirty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endParaRPr lang="ar-SA" sz="800" b="1" dirty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مثال 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:-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ar-SA" sz="2800" b="1" dirty="0">
                <a:latin typeface="Times New Roman" pitchFamily="18" charset="0"/>
                <a:cs typeface="Arial" pitchFamily="34" charset="0"/>
              </a:rPr>
              <a:t>أنشئ مجموعة المجموعات للمجموعة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S = {a , b , c}</a:t>
            </a:r>
          </a:p>
          <a:p>
            <a:pPr indent="15875" algn="just" rtl="1"/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الحل :- 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en-US" sz="2800" b="1" dirty="0">
                <a:latin typeface="Times New Roman" pitchFamily="18" charset="0"/>
                <a:cs typeface="Arial" pitchFamily="34" charset="0"/>
              </a:rPr>
              <a:t>P(s) = { {a} , {b} , {c}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, {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a,b} , {</a:t>
            </a:r>
            <a:r>
              <a:rPr lang="en-US" sz="2800" b="1" dirty="0" err="1">
                <a:latin typeface="Times New Roman" pitchFamily="18" charset="0"/>
                <a:cs typeface="Arial" pitchFamily="34" charset="0"/>
              </a:rPr>
              <a:t>a,c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} , {</a:t>
            </a:r>
            <a:r>
              <a:rPr lang="en-US" sz="2800" b="1" dirty="0" err="1">
                <a:latin typeface="Times New Roman" pitchFamily="18" charset="0"/>
                <a:cs typeface="Arial" pitchFamily="34" charset="0"/>
              </a:rPr>
              <a:t>b,c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}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, {</a:t>
            </a:r>
            <a:r>
              <a:rPr lang="en-US" sz="2800" b="1" dirty="0" err="1">
                <a:latin typeface="Times New Roman" pitchFamily="18" charset="0"/>
                <a:cs typeface="Arial" pitchFamily="34" charset="0"/>
              </a:rPr>
              <a:t>a,b,c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}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, Ø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}</a:t>
            </a:r>
          </a:p>
          <a:p>
            <a:pPr indent="15875" algn="just" rtl="1"/>
            <a:endParaRPr lang="en-US" sz="2800" b="1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8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0610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15875" algn="just" rtl="1"/>
            <a:r>
              <a:rPr lang="ar-SA" sz="2800" b="1" dirty="0">
                <a:latin typeface="Times New Roman" pitchFamily="18" charset="0"/>
                <a:cs typeface="Arial" pitchFamily="34" charset="0"/>
              </a:rPr>
              <a:t>ملاحظة : إذا احتوت المجموعة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S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 على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n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 من العناصر ، فان عدد عناصر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P(S)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 يساوي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2</a:t>
            </a:r>
            <a:r>
              <a:rPr lang="en-US" sz="2800" b="1" baseline="30000" dirty="0" smtClean="0">
                <a:latin typeface="Times New Roman" pitchFamily="18" charset="0"/>
                <a:cs typeface="Arial" pitchFamily="34" charset="0"/>
              </a:rPr>
              <a:t>n</a:t>
            </a:r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.</a:t>
            </a:r>
            <a:endParaRPr lang="en-US" sz="2800" b="1" dirty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ar-SA" sz="2800" b="1" dirty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 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مثال :-</a:t>
            </a:r>
          </a:p>
          <a:p>
            <a:pPr indent="15875" algn="just" rtl="1"/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ar-SA" sz="2800" b="1" dirty="0">
                <a:latin typeface="Times New Roman" pitchFamily="18" charset="0"/>
                <a:cs typeface="Arial" pitchFamily="34" charset="0"/>
              </a:rPr>
              <a:t>أنشئ مجموعة المجموعات للمجموعة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S = {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x , w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,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z </a:t>
            </a:r>
            <a:r>
              <a:rPr lang="en-US" sz="2800" b="1" dirty="0">
                <a:latin typeface="Times New Roman" pitchFamily="18" charset="0"/>
                <a:cs typeface="Arial" pitchFamily="34" charset="0"/>
              </a:rPr>
              <a:t>}</a:t>
            </a:r>
          </a:p>
          <a:p>
            <a:pPr indent="15875" algn="just" rtl="1"/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الحل :-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عدد عناصر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P(S)</a:t>
            </a:r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 يساوي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2</a:t>
            </a:r>
            <a:r>
              <a:rPr lang="en-US" sz="2800" b="1" baseline="30000" dirty="0" smtClean="0">
                <a:latin typeface="Times New Roman" pitchFamily="18" charset="0"/>
                <a:cs typeface="Arial" pitchFamily="34" charset="0"/>
              </a:rPr>
              <a:t>3</a:t>
            </a:r>
            <a:r>
              <a:rPr lang="ar-SA" sz="2800" b="1" dirty="0" smtClean="0">
                <a:latin typeface="Times New Roman" pitchFamily="18" charset="0"/>
                <a:cs typeface="Arial" pitchFamily="34" charset="0"/>
              </a:rPr>
              <a:t> = 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8</a:t>
            </a:r>
          </a:p>
          <a:p>
            <a:pPr indent="15875" algn="just" rtl="1"/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P( S) = { {x} , {w} , {z} , {</a:t>
            </a:r>
            <a:r>
              <a:rPr lang="en-US" sz="2800" b="1" dirty="0" err="1" smtClean="0">
                <a:latin typeface="Times New Roman" pitchFamily="18" charset="0"/>
                <a:cs typeface="Arial" pitchFamily="34" charset="0"/>
              </a:rPr>
              <a:t>x,w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} , {</a:t>
            </a:r>
            <a:r>
              <a:rPr lang="en-US" sz="2800" b="1" dirty="0" err="1" smtClean="0">
                <a:latin typeface="Times New Roman" pitchFamily="18" charset="0"/>
                <a:cs typeface="Arial" pitchFamily="34" charset="0"/>
              </a:rPr>
              <a:t>x,z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} ,{</a:t>
            </a:r>
            <a:r>
              <a:rPr lang="en-US" sz="2800" b="1" dirty="0" err="1" smtClean="0">
                <a:latin typeface="Times New Roman" pitchFamily="18" charset="0"/>
                <a:cs typeface="Arial" pitchFamily="34" charset="0"/>
              </a:rPr>
              <a:t>w,z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} , {</a:t>
            </a:r>
            <a:r>
              <a:rPr lang="en-US" sz="2800" b="1" dirty="0" err="1" smtClean="0">
                <a:latin typeface="Times New Roman" pitchFamily="18" charset="0"/>
                <a:cs typeface="Arial" pitchFamily="34" charset="0"/>
              </a:rPr>
              <a:t>x,w,z</a:t>
            </a:r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} , Ø }</a:t>
            </a:r>
            <a:endParaRPr lang="en-US" sz="2800" b="1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مجموعة المجموعات :-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1394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8736"/>
            <a:ext cx="8915400" cy="4525963"/>
          </a:xfrm>
        </p:spPr>
        <p:txBody>
          <a:bodyPr/>
          <a:lstStyle/>
          <a:p>
            <a:pPr marL="444500" indent="-444500" algn="just" rtl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وضح أي من هذه المجموعات هي مجموعة خالية أو مجموعة منتهية أو مجموعة غير منتهية :-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A ={x: </a:t>
            </a:r>
            <a:r>
              <a:rPr lang="ar-SA" dirty="0" smtClean="0"/>
              <a:t> </a:t>
            </a:r>
            <a:r>
              <a:rPr lang="ar-EG" dirty="0" smtClean="0"/>
              <a:t>عدد سالب وموجب</a:t>
            </a:r>
            <a:r>
              <a:rPr lang="en-US" dirty="0" smtClean="0"/>
              <a:t>x}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B = {3 ,6 ,9 ,12 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C = {x: </a:t>
            </a:r>
            <a:r>
              <a:rPr lang="ar-EG" dirty="0" smtClean="0"/>
              <a:t>دولة أوربية تقع في شبة الجزيرة العربية </a:t>
            </a:r>
            <a:r>
              <a:rPr lang="en-US" dirty="0"/>
              <a:t> </a:t>
            </a:r>
            <a:r>
              <a:rPr lang="en-US" dirty="0" smtClean="0"/>
              <a:t>x 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D = { 2 , 4 , 6 , …....,100}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E = { 100 , 200 , 300 ,…….}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F = { w , e , r , t 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تمارين :-</a:t>
            </a:r>
          </a:p>
        </p:txBody>
      </p:sp>
    </p:spTree>
    <p:extLst>
      <p:ext uri="{BB962C8B-B14F-4D97-AF65-F5344CB8AC3E}">
        <p14:creationId xmlns:p14="http://schemas.microsoft.com/office/powerpoint/2010/main" val="21710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ar-EG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إذا كانت </a:t>
                </a:r>
                <a:r>
                  <a:rPr 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= {3 , 5 , 7 }</a:t>
                </a:r>
                <a:r>
                  <a:rPr lang="ar-EG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و </a:t>
                </a:r>
                <a:r>
                  <a:rPr 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 = { 1,2,3,4,5,6,7,8} </a:t>
                </a:r>
                <a:r>
                  <a:rPr lang="ar-EG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فهل يمكن القول أن </a:t>
                </a:r>
                <a:r>
                  <a:rPr 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</a:t>
                </a:r>
                <a14:m>
                  <m:oMath xmlns:m="http://schemas.openxmlformats.org/officeDocument/2006/math">
                    <m:r>
                      <a:rPr lang="ar-EG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⊂ </m:t>
                    </m:r>
                  </m:oMath>
                </a14:m>
                <a:r>
                  <a:rPr 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B  </a:t>
                </a:r>
                <a:r>
                  <a:rPr lang="ar-EG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؟</a:t>
                </a:r>
                <a:endPara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endParaRPr lang="ar-EG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r>
                  <a:rPr lang="ar-EG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أي المجموعات التالية متكافئة وأيها متساوية ؟</a:t>
                </a:r>
                <a:endPara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/>
                <a:r>
                  <a:rPr lang="en-US" b="1" dirty="0" smtClean="0"/>
                  <a:t>1- </a:t>
                </a:r>
                <a:r>
                  <a:rPr lang="en-US" b="1" dirty="0"/>
                  <a:t>A = </a:t>
                </a:r>
                <a:r>
                  <a:rPr lang="en-US" b="1" dirty="0" smtClean="0"/>
                  <a:t>{5 ,10,15,20}  </a:t>
                </a:r>
                <a:r>
                  <a:rPr lang="en-US" b="1" dirty="0"/>
                  <a:t>, </a:t>
                </a:r>
                <a:r>
                  <a:rPr lang="en-US" b="1" dirty="0" smtClean="0"/>
                  <a:t> </a:t>
                </a:r>
                <a:r>
                  <a:rPr lang="en-US" b="1" dirty="0"/>
                  <a:t>B = </a:t>
                </a:r>
                <a:r>
                  <a:rPr lang="en-US" b="1" dirty="0" smtClean="0"/>
                  <a:t>{15,10,5, 20}</a:t>
                </a:r>
                <a:endParaRPr lang="en-US" dirty="0"/>
              </a:p>
              <a:p>
                <a:pPr algn="l"/>
                <a:r>
                  <a:rPr lang="en-US" b="1" dirty="0"/>
                  <a:t>2- </a:t>
                </a:r>
                <a:r>
                  <a:rPr lang="en-US" b="1" dirty="0" smtClean="0"/>
                  <a:t>A</a:t>
                </a:r>
                <a:r>
                  <a:rPr lang="ar-SA" b="1" dirty="0" smtClean="0"/>
                  <a:t> </a:t>
                </a:r>
                <a:r>
                  <a:rPr lang="en-US" b="1" dirty="0" smtClean="0"/>
                  <a:t>= </a:t>
                </a:r>
                <a:r>
                  <a:rPr lang="en-US" b="1" dirty="0"/>
                  <a:t>{  </a:t>
                </a:r>
                <a:r>
                  <a:rPr lang="en-US" b="1" dirty="0" smtClean="0"/>
                  <a:t>20</a:t>
                </a:r>
                <a:r>
                  <a:rPr lang="en-US" b="1" dirty="0"/>
                  <a:t>,</a:t>
                </a:r>
                <a:r>
                  <a:rPr lang="en-US" b="1" dirty="0" smtClean="0"/>
                  <a:t>50,70</a:t>
                </a:r>
                <a:r>
                  <a:rPr lang="en-US" b="1" dirty="0"/>
                  <a:t>} </a:t>
                </a:r>
                <a:r>
                  <a:rPr lang="en-US" b="1" dirty="0" smtClean="0"/>
                  <a:t>  </a:t>
                </a:r>
                <a:r>
                  <a:rPr lang="en-US" b="1" dirty="0"/>
                  <a:t>,   </a:t>
                </a:r>
                <a:r>
                  <a:rPr lang="en-US" b="1" dirty="0" smtClean="0"/>
                  <a:t>B </a:t>
                </a:r>
                <a:r>
                  <a:rPr lang="en-US" b="1" dirty="0"/>
                  <a:t>= { </a:t>
                </a:r>
                <a:r>
                  <a:rPr lang="en-US" b="1" dirty="0" smtClean="0"/>
                  <a:t>k </a:t>
                </a:r>
                <a:r>
                  <a:rPr lang="en-US" b="1" dirty="0"/>
                  <a:t>, </a:t>
                </a:r>
                <a:r>
                  <a:rPr lang="en-US" b="1" dirty="0" smtClean="0"/>
                  <a:t>d </a:t>
                </a:r>
                <a:r>
                  <a:rPr lang="en-US" b="1" dirty="0"/>
                  <a:t>, </a:t>
                </a:r>
                <a:r>
                  <a:rPr lang="en-US" b="1" dirty="0" smtClean="0"/>
                  <a:t>u </a:t>
                </a:r>
                <a:r>
                  <a:rPr lang="en-US" b="1" dirty="0"/>
                  <a:t>}</a:t>
                </a:r>
                <a:endParaRPr lang="en-US" dirty="0"/>
              </a:p>
              <a:p>
                <a:pPr algn="just" rt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076" t="-2291" r="-2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تمارين :-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5288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تمارين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66984" y="1785926"/>
            <a:ext cx="6457964" cy="355699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1"/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ar-EG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إذا كانت</a:t>
            </a:r>
            <a:r>
              <a:rPr lang="ar-SA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A={8,10,12,r,m}</a:t>
            </a:r>
            <a:r>
              <a:rPr lang="ar-EG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B={4,6,10,o,r}</a:t>
            </a:r>
            <a:r>
              <a:rPr lang="ar-SA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just" rtl="1"/>
            <a:r>
              <a:rPr lang="ar-SA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</a:t>
            </a:r>
            <a:r>
              <a:rPr lang="ar-SA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EG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جد المجموعة الكلية ثم أوجد :-</a:t>
            </a:r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26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30" y="1500174"/>
            <a:ext cx="1579562" cy="432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85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تمارين :-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992560" y="1600201"/>
            <a:ext cx="8421802" cy="4525963"/>
          </a:xfrm>
        </p:spPr>
        <p:txBody>
          <a:bodyPr/>
          <a:lstStyle/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ar-E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أنشئ مجموعة المجموعات للمجموعة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= {2 , 5 , 8} </a:t>
            </a:r>
            <a:r>
              <a:rPr lang="ar-E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؟</a:t>
            </a:r>
          </a:p>
          <a:p>
            <a:pPr algn="just"/>
            <a:endParaRPr lang="ar-E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ar-E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74663" indent="-588963"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ar-E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إذا احتوت المجموعة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على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من العناصر، </a:t>
            </a:r>
            <a:r>
              <a:rPr lang="ar-E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فأوجد 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عدد عناصر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P(S)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2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ثانياً : الاقـترانات ( الدوال ) </a:t>
            </a:r>
            <a:r>
              <a:rPr lang="en-US" dirty="0" smtClean="0"/>
              <a:t>Functions</a:t>
            </a:r>
            <a:r>
              <a:rPr lang="ar-EG" dirty="0" smtClean="0"/>
              <a:t>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143000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endParaRPr lang="ar-TN" sz="1800" dirty="0" smtClean="0">
                  <a:cs typeface="Arial" pitchFamily="34" charset="0"/>
                </a:endParaRPr>
              </a:p>
              <a:p>
                <a:pPr indent="17463" algn="just" rtl="1"/>
                <a:r>
                  <a:rPr lang="ar-TN" sz="2600" dirty="0" smtClean="0">
                    <a:cs typeface="Arial" pitchFamily="34" charset="0"/>
                  </a:rPr>
                  <a:t>يعرف الاقتران </a:t>
                </a:r>
                <a:r>
                  <a:rPr lang="fr-FR" sz="2600" i="1" dirty="0">
                    <a:cs typeface="Arial" pitchFamily="34" charset="0"/>
                  </a:rPr>
                  <a:t>f</a:t>
                </a:r>
                <a:r>
                  <a:rPr lang="ar-TN" sz="2600" dirty="0" smtClean="0">
                    <a:cs typeface="Arial" pitchFamily="34" charset="0"/>
                  </a:rPr>
                  <a:t> بأنه قاعدة </a:t>
                </a:r>
                <a:r>
                  <a:rPr lang="fr-FR" sz="2600" dirty="0" smtClean="0">
                    <a:cs typeface="Arial" pitchFamily="34" charset="0"/>
                  </a:rPr>
                  <a:t>(</a:t>
                </a:r>
                <a:r>
                  <a:rPr lang="fr-FR" sz="2600" dirty="0" err="1" smtClean="0">
                    <a:cs typeface="Arial" pitchFamily="34" charset="0"/>
                  </a:rPr>
                  <a:t>rule</a:t>
                </a:r>
                <a:r>
                  <a:rPr lang="fr-FR" sz="2600" dirty="0" smtClean="0">
                    <a:cs typeface="Arial" pitchFamily="34" charset="0"/>
                  </a:rPr>
                  <a:t>)</a:t>
                </a:r>
                <a:r>
                  <a:rPr lang="ar-TN" sz="2600" dirty="0" smtClean="0">
                    <a:cs typeface="Arial" pitchFamily="34" charset="0"/>
                  </a:rPr>
                  <a:t> </a:t>
                </a:r>
                <a:r>
                  <a:rPr lang="ar-SA" sz="2600" dirty="0">
                    <a:cs typeface="Arial" pitchFamily="34" charset="0"/>
                  </a:rPr>
                  <a:t>ت</a:t>
                </a:r>
                <a:r>
                  <a:rPr lang="ar-TN" sz="2600" dirty="0" smtClean="0">
                    <a:cs typeface="Arial" pitchFamily="34" charset="0"/>
                  </a:rPr>
                  <a:t>عطي قيمة وحيدة </a:t>
                </a:r>
                <a:r>
                  <a:rPr lang="fr-FR" sz="2600" dirty="0" smtClean="0">
                    <a:cs typeface="Arial" pitchFamily="34" charset="0"/>
                  </a:rPr>
                  <a:t>(unique value)</a:t>
                </a:r>
                <a:r>
                  <a:rPr lang="ar-TN" sz="2600" dirty="0" smtClean="0">
                    <a:cs typeface="Arial" pitchFamily="34" charset="0"/>
                  </a:rPr>
                  <a:t> كنتيجة لتعويض قيمة المتغير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ar-TN" sz="2600" dirty="0" smtClean="0">
                    <a:cs typeface="Arial" pitchFamily="34" charset="0"/>
                  </a:rPr>
                  <a:t> فيه وتمثل هذه القيمة أو النتيجة قيمة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ar-TN" sz="2600" dirty="0" smtClean="0">
                    <a:cs typeface="Arial" pitchFamily="34" charset="0"/>
                  </a:rPr>
                  <a:t> المقابلة لقيمة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ar-TN" sz="2600" dirty="0" smtClean="0">
                    <a:cs typeface="Arial" pitchFamily="34" charset="0"/>
                  </a:rPr>
                  <a:t> المستخدمة بالتعويض. أي أن:</a:t>
                </a:r>
              </a:p>
              <a:p>
                <a:pPr indent="17463" algn="ctr" rtl="1"/>
                <a:r>
                  <a:rPr lang="fr-FR" sz="2600" dirty="0" smtClean="0">
                    <a:cs typeface="Arial" pitchFamily="34" charset="0"/>
                  </a:rPr>
                  <a:t>: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A </a:t>
                </a:r>
                <a:r>
                  <a:rPr lang="fr-FR" sz="2600" dirty="0" smtClean="0">
                    <a:latin typeface="Times New Roman" pitchFamily="18" charset="0"/>
                    <a:cs typeface="Times New Roman" pitchFamily="18" charset="0"/>
                  </a:rPr>
                  <a:t>→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ar-TN" sz="2600" dirty="0" smtClean="0">
                    <a:cs typeface="Arial" pitchFamily="34" charset="0"/>
                  </a:rPr>
                  <a:t> </a:t>
                </a:r>
                <a:r>
                  <a:rPr lang="fr-FR" sz="2600" i="1" dirty="0">
                    <a:cs typeface="Arial" pitchFamily="34" charset="0"/>
                  </a:rPr>
                  <a:t>f</a:t>
                </a:r>
                <a:endParaRPr lang="fr-FR" sz="2600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indent="17463" algn="ctr" rtl="1"/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        x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⟼</m:t>
                    </m:r>
                  </m:oMath>
                </a14:m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sz="2600" i="1" dirty="0" smtClean="0">
                    <a:cs typeface="Arial" pitchFamily="34" charset="0"/>
                  </a:rPr>
                  <a:t>f</a:t>
                </a:r>
                <a:r>
                  <a:rPr lang="fr-FR" sz="2600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FR" sz="2600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sz="26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ar-TN" sz="2600" dirty="0" smtClean="0">
                    <a:cs typeface="Arial" pitchFamily="34" charset="0"/>
                  </a:rPr>
                  <a:t>ملاحظة</a:t>
                </a:r>
                <a:r>
                  <a:rPr lang="ar-SA" sz="2600" dirty="0" smtClean="0">
                    <a:cs typeface="Arial" pitchFamily="34" charset="0"/>
                  </a:rPr>
                  <a:t>:</a:t>
                </a:r>
                <a:r>
                  <a:rPr lang="ar-TN" sz="2600" dirty="0" smtClean="0">
                    <a:cs typeface="Arial" pitchFamily="34" charset="0"/>
                  </a:rPr>
                  <a:t> إذا كان </a:t>
                </a:r>
                <a:r>
                  <a:rPr lang="fr-FR" sz="2600" i="1" dirty="0" smtClean="0">
                    <a:cs typeface="Arial" pitchFamily="34" charset="0"/>
                  </a:rPr>
                  <a:t>f</a:t>
                </a:r>
                <a:r>
                  <a:rPr lang="ar-TN" sz="2600" dirty="0" smtClean="0">
                    <a:cs typeface="Arial" pitchFamily="34" charset="0"/>
                  </a:rPr>
                  <a:t> اقتران من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ar-TN" sz="2600" dirty="0" smtClean="0">
                    <a:cs typeface="Arial" pitchFamily="34" charset="0"/>
                  </a:rPr>
                  <a:t> إلى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ar-TN" sz="2600" dirty="0" smtClean="0">
                    <a:cs typeface="Arial" pitchFamily="34" charset="0"/>
                  </a:rPr>
                  <a:t> فإن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ar-TN" sz="2600" dirty="0" smtClean="0">
                    <a:cs typeface="Arial" pitchFamily="34" charset="0"/>
                  </a:rPr>
                  <a:t> يسمى </a:t>
                </a:r>
                <a:r>
                  <a:rPr lang="ar-TN" sz="2600" b="1" u="sng" dirty="0" smtClean="0">
                    <a:cs typeface="Arial" pitchFamily="34" charset="0"/>
                  </a:rPr>
                  <a:t>مجال</a:t>
                </a:r>
                <a:r>
                  <a:rPr lang="ar-TN" sz="2600" dirty="0" smtClean="0">
                    <a:cs typeface="Arial" pitchFamily="34" charset="0"/>
                  </a:rPr>
                  <a:t> الاقتران ويسمى </a:t>
                </a:r>
                <a:r>
                  <a:rPr lang="fr-FR" sz="2600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ar-TN" sz="2600" dirty="0" smtClean="0">
                    <a:cs typeface="Arial" pitchFamily="34" charset="0"/>
                  </a:rPr>
                  <a:t> </a:t>
                </a:r>
                <a:r>
                  <a:rPr lang="ar-TN" sz="2600" b="1" u="sng" dirty="0" smtClean="0">
                    <a:cs typeface="Arial" pitchFamily="34" charset="0"/>
                  </a:rPr>
                  <a:t>بالمجال المقابل</a:t>
                </a:r>
                <a:r>
                  <a:rPr lang="ar-TN" sz="2600" dirty="0" smtClean="0">
                    <a:cs typeface="Arial" pitchFamily="34" charset="0"/>
                  </a:rPr>
                  <a:t> كما تسمى مجموعة الصور </a:t>
                </a:r>
                <a:r>
                  <a:rPr lang="ar-TN" sz="2600" b="1" u="sng" dirty="0" smtClean="0">
                    <a:cs typeface="Arial" pitchFamily="34" charset="0"/>
                  </a:rPr>
                  <a:t>بالمدى</a:t>
                </a:r>
                <a:r>
                  <a:rPr lang="ar-TN" sz="2600" dirty="0" smtClean="0">
                    <a:cs typeface="Arial" pitchFamily="34" charset="0"/>
                  </a:rPr>
                  <a:t>.</a:t>
                </a: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ar-TN" sz="2600" dirty="0" smtClean="0">
                    <a:cs typeface="Arial" pitchFamily="34" charset="0"/>
                  </a:rPr>
                  <a:t>حتى يكون </a:t>
                </a:r>
                <a:r>
                  <a:rPr lang="fr-FR" sz="2600" i="1" dirty="0" smtClean="0">
                    <a:cs typeface="Arial" pitchFamily="34" charset="0"/>
                  </a:rPr>
                  <a:t>f</a:t>
                </a:r>
                <a:r>
                  <a:rPr lang="ar-TN" sz="2600" dirty="0" smtClean="0">
                    <a:cs typeface="Arial" pitchFamily="34" charset="0"/>
                  </a:rPr>
                  <a:t> اقتران لابد وأن يكون لكل عنصر من المجال صورة وصورة واحدة فقط في المجال المقابل.</a:t>
                </a:r>
                <a:endParaRPr lang="ar-SA" sz="2600" dirty="0" smtClean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143000"/>
                <a:ext cx="9220200" cy="4429140"/>
              </a:xfrm>
              <a:blipFill rotWithShape="0">
                <a:blip r:embed="rId3"/>
                <a:stretch>
                  <a:fillRect l="-2249" b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just" rtl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إقتران كثير الحدود : </a:t>
            </a:r>
            <a:r>
              <a:rPr lang="ar-EG" sz="2400" dirty="0" smtClean="0"/>
              <a:t>ويكون على الصورة :-</a:t>
            </a:r>
          </a:p>
          <a:p>
            <a:pPr algn="just"/>
            <a:r>
              <a:rPr lang="en-US" sz="2400" dirty="0" smtClean="0"/>
              <a:t>f(x) = a</a:t>
            </a:r>
            <a:r>
              <a:rPr lang="en-US" sz="2400" baseline="-25000" dirty="0" smtClean="0"/>
              <a:t>n</a:t>
            </a:r>
            <a:r>
              <a:rPr lang="en-US" sz="2400" dirty="0" smtClean="0"/>
              <a:t>x</a:t>
            </a:r>
            <a:r>
              <a:rPr lang="en-US" sz="2400" baseline="30000" dirty="0" smtClean="0"/>
              <a:t>n</a:t>
            </a:r>
            <a:r>
              <a:rPr lang="en-US" sz="2400" dirty="0"/>
              <a:t> + </a:t>
            </a:r>
            <a:r>
              <a:rPr lang="en-US" sz="2400" dirty="0" smtClean="0"/>
              <a:t>a</a:t>
            </a:r>
            <a:r>
              <a:rPr lang="en-US" sz="2400" baseline="-25000" dirty="0" smtClean="0"/>
              <a:t>n-1</a:t>
            </a:r>
            <a:r>
              <a:rPr lang="en-US" sz="2400" dirty="0" smtClean="0"/>
              <a:t>x</a:t>
            </a:r>
            <a:r>
              <a:rPr lang="en-US" sz="2400" baseline="30000" dirty="0" smtClean="0"/>
              <a:t>n-1</a:t>
            </a:r>
            <a:r>
              <a:rPr lang="en-US" sz="2400" dirty="0" smtClean="0"/>
              <a:t> +</a:t>
            </a:r>
            <a:r>
              <a:rPr lang="en-US" sz="2400" dirty="0"/>
              <a:t> </a:t>
            </a:r>
            <a:r>
              <a:rPr lang="en-US" sz="2400" dirty="0" smtClean="0"/>
              <a:t>……………..+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x +</a:t>
            </a:r>
            <a:r>
              <a:rPr lang="en-US" sz="2400" dirty="0"/>
              <a:t> </a:t>
            </a:r>
            <a:r>
              <a:rPr lang="en-US" sz="2400" dirty="0" smtClean="0"/>
              <a:t>a</a:t>
            </a:r>
          </a:p>
          <a:p>
            <a:pPr algn="just" rtl="1"/>
            <a:r>
              <a:rPr lang="ar-EG" sz="2400" dirty="0" smtClean="0"/>
              <a:t>و تكون درجة كثير الحدود بقيمة أعلى أس لـ </a:t>
            </a:r>
            <a:r>
              <a:rPr lang="en-US" sz="2400" dirty="0" smtClean="0"/>
              <a:t>(x) </a:t>
            </a:r>
            <a:r>
              <a:rPr lang="ar-EG" sz="2400" dirty="0" smtClean="0"/>
              <a:t> في الاقتران .</a:t>
            </a:r>
          </a:p>
          <a:p>
            <a:pPr algn="just" rtl="1"/>
            <a:r>
              <a:rPr lang="ar-EG" sz="2400" b="1" u="sng" dirty="0" smtClean="0"/>
              <a:t>مثال :-</a:t>
            </a:r>
          </a:p>
          <a:p>
            <a:pPr algn="just" rtl="1"/>
            <a:r>
              <a:rPr lang="ar-EG" sz="2400" dirty="0" smtClean="0"/>
              <a:t>ما هي درجة كل من الاقترانات كثيرة الحدود التالية :-</a:t>
            </a:r>
          </a:p>
          <a:p>
            <a:pPr algn="just"/>
            <a:r>
              <a:rPr lang="en-US" sz="2400" dirty="0" smtClean="0"/>
              <a:t>1- f(x) = 3 </a:t>
            </a:r>
          </a:p>
          <a:p>
            <a:pPr algn="just"/>
            <a:r>
              <a:rPr lang="en-US" sz="2400" dirty="0" smtClean="0"/>
              <a:t>2- f(x) = 3x – 4 </a:t>
            </a:r>
          </a:p>
          <a:p>
            <a:pPr algn="just"/>
            <a:r>
              <a:rPr lang="en-US" sz="2400" dirty="0" smtClean="0"/>
              <a:t>3- f(x) =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 - x  + 1 </a:t>
            </a:r>
          </a:p>
          <a:p>
            <a:pPr algn="just"/>
            <a:r>
              <a:rPr lang="en-US" sz="2400" dirty="0" smtClean="0"/>
              <a:t>4- f(x) = 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+ x</a:t>
            </a:r>
            <a:r>
              <a:rPr lang="en-US" sz="2400" baseline="30000" dirty="0" smtClean="0"/>
              <a:t>7</a:t>
            </a:r>
            <a:r>
              <a:rPr lang="en-US" sz="2400" dirty="0" smtClean="0"/>
              <a:t> + 5x – 7</a:t>
            </a:r>
          </a:p>
          <a:p>
            <a:pPr algn="just"/>
            <a:r>
              <a:rPr lang="en-US" sz="2400" dirty="0" smtClean="0"/>
              <a:t>5- f(x) = 2 – 3 x + x</a:t>
            </a:r>
            <a:r>
              <a:rPr lang="en-US" sz="2400" baseline="30000" dirty="0" smtClean="0"/>
              <a:t>3</a:t>
            </a:r>
            <a:endParaRPr lang="ar-SA" sz="2400" baseline="30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ثانياً : الاقـترانات ( الدوال ) </a:t>
            </a:r>
            <a:r>
              <a:rPr lang="en-US" dirty="0" smtClean="0"/>
              <a:t>Functions</a:t>
            </a:r>
            <a:r>
              <a:rPr lang="ar-EG" dirty="0" smtClean="0"/>
              <a:t>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6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المثال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dirty="0"/>
              <a:t>1- f(x) = 3 </a:t>
            </a:r>
            <a:endParaRPr lang="en-US" sz="2400" dirty="0" smtClean="0"/>
          </a:p>
          <a:p>
            <a:pPr algn="just" rtl="1"/>
            <a:r>
              <a:rPr lang="ar-EG" sz="2400" dirty="0" smtClean="0"/>
              <a:t>الدرجة الصفرية و يسمى أيضاً اقتران ثابت.</a:t>
            </a:r>
            <a:endParaRPr lang="en-US" sz="2400" dirty="0"/>
          </a:p>
          <a:p>
            <a:pPr algn="just"/>
            <a:r>
              <a:rPr lang="en-US" sz="2400" dirty="0"/>
              <a:t>2- f(x) = 3x – 4 </a:t>
            </a:r>
            <a:endParaRPr lang="ar-EG" sz="2400" dirty="0" smtClean="0"/>
          </a:p>
          <a:p>
            <a:pPr algn="just" rtl="1"/>
            <a:r>
              <a:rPr lang="ar-EG" sz="2400" dirty="0" smtClean="0"/>
              <a:t>الدرجة الأولى ويسمى اقتران خطي.</a:t>
            </a:r>
            <a:endParaRPr lang="en-US" sz="2400" dirty="0"/>
          </a:p>
          <a:p>
            <a:pPr algn="just"/>
            <a:r>
              <a:rPr lang="en-US" sz="2400" dirty="0"/>
              <a:t>3- f(x) = x</a:t>
            </a:r>
            <a:r>
              <a:rPr lang="en-US" sz="2400" baseline="30000" dirty="0"/>
              <a:t>2</a:t>
            </a:r>
            <a:r>
              <a:rPr lang="en-US" sz="2400" dirty="0"/>
              <a:t>  - x  + 1 </a:t>
            </a:r>
            <a:endParaRPr lang="ar-EG" sz="2400" dirty="0" smtClean="0"/>
          </a:p>
          <a:p>
            <a:pPr algn="just" rtl="1"/>
            <a:r>
              <a:rPr lang="ar-EG" sz="2400" dirty="0" smtClean="0"/>
              <a:t>الدرجة الثانية أو اقتران تربيعي.</a:t>
            </a:r>
            <a:endParaRPr lang="en-US" sz="2400" dirty="0"/>
          </a:p>
          <a:p>
            <a:pPr algn="just"/>
            <a:r>
              <a:rPr lang="en-US" sz="2400" dirty="0"/>
              <a:t>4- f(x) = x</a:t>
            </a:r>
            <a:r>
              <a:rPr lang="en-US" sz="2400" baseline="30000" dirty="0"/>
              <a:t>3</a:t>
            </a:r>
            <a:r>
              <a:rPr lang="en-US" sz="2400" dirty="0"/>
              <a:t> + x</a:t>
            </a:r>
            <a:r>
              <a:rPr lang="en-US" sz="2400" baseline="30000" dirty="0"/>
              <a:t>7</a:t>
            </a:r>
            <a:r>
              <a:rPr lang="en-US" sz="2400" dirty="0"/>
              <a:t> + 5x – </a:t>
            </a:r>
            <a:r>
              <a:rPr lang="en-US" sz="2400" dirty="0" smtClean="0"/>
              <a:t>7</a:t>
            </a:r>
            <a:endParaRPr lang="ar-EG" sz="2400" dirty="0" smtClean="0"/>
          </a:p>
          <a:p>
            <a:pPr algn="just" rtl="1"/>
            <a:r>
              <a:rPr lang="ar-EG" sz="2400" dirty="0" smtClean="0"/>
              <a:t>الدرجة السابعة.</a:t>
            </a:r>
            <a:endParaRPr lang="en-US" sz="2400" dirty="0"/>
          </a:p>
          <a:p>
            <a:pPr algn="just"/>
            <a:r>
              <a:rPr lang="en-US" sz="2400" dirty="0"/>
              <a:t>5- f(x) = 2 – 3 x + x</a:t>
            </a:r>
            <a:r>
              <a:rPr lang="en-US" sz="2400" baseline="30000" dirty="0"/>
              <a:t>3</a:t>
            </a:r>
            <a:endParaRPr lang="ar-SA" sz="2400" baseline="30000" dirty="0"/>
          </a:p>
          <a:p>
            <a:pPr algn="just" rtl="1"/>
            <a:r>
              <a:rPr lang="ar-EG" sz="2400" dirty="0" smtClean="0"/>
              <a:t>الدرجة الثالثة أو اقتران تكعيبي.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11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العمليات الحسابية على كثيرات الحدود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51309"/>
            <a:ext cx="8915400" cy="4525963"/>
          </a:xfrm>
        </p:spPr>
        <p:txBody>
          <a:bodyPr/>
          <a:lstStyle/>
          <a:p>
            <a:pPr algn="just" rtl="1"/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ar-EG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الجمع و الطرح :-</a:t>
            </a:r>
          </a:p>
          <a:p>
            <a:pPr algn="just" rtl="1"/>
            <a:r>
              <a:rPr lang="ar-EG" sz="2400" dirty="0" smtClean="0"/>
              <a:t>يتم جمع أو طرح كثيرات الحدود بجمع أو طرح معاملات المتغيرات المتشابهة الأسس.</a:t>
            </a:r>
          </a:p>
          <a:p>
            <a:pPr algn="just" rtl="1"/>
            <a:r>
              <a:rPr lang="ar-EG" sz="2400" b="1" u="sng" dirty="0" smtClean="0"/>
              <a:t>مثال (</a:t>
            </a:r>
            <a:r>
              <a:rPr lang="en-US" sz="2400" b="1" u="sng" dirty="0" smtClean="0"/>
              <a:t>1</a:t>
            </a:r>
            <a:r>
              <a:rPr lang="ar-EG" sz="2400" b="1" u="sng" dirty="0" smtClean="0"/>
              <a:t>) :-</a:t>
            </a:r>
          </a:p>
          <a:p>
            <a:pPr algn="just"/>
            <a:r>
              <a:rPr lang="en-US" sz="2400" dirty="0" smtClean="0"/>
              <a:t>1-( 3x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– 4x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+ 6 ) + ( x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 – 2 x</a:t>
            </a:r>
            <a:r>
              <a:rPr lang="en-US" sz="2400" baseline="30000" dirty="0"/>
              <a:t>3</a:t>
            </a:r>
            <a:r>
              <a:rPr lang="en-US" sz="2400" dirty="0" smtClean="0"/>
              <a:t> – 4 x  + 3 )</a:t>
            </a:r>
          </a:p>
          <a:p>
            <a:pPr algn="just" rtl="1"/>
            <a:r>
              <a:rPr lang="ar-EG" sz="2400" dirty="0" smtClean="0"/>
              <a:t>الحل :-</a:t>
            </a:r>
          </a:p>
          <a:p>
            <a:pPr algn="just"/>
            <a:r>
              <a:rPr lang="en-US" sz="2400" dirty="0"/>
              <a:t>( 3x</a:t>
            </a:r>
            <a:r>
              <a:rPr lang="en-US" sz="2400" baseline="30000" dirty="0"/>
              <a:t>3</a:t>
            </a:r>
            <a:r>
              <a:rPr lang="en-US" sz="2400" dirty="0"/>
              <a:t> – 4x</a:t>
            </a:r>
            <a:r>
              <a:rPr lang="en-US" sz="2400" baseline="30000" dirty="0"/>
              <a:t>2</a:t>
            </a:r>
            <a:r>
              <a:rPr lang="en-US" sz="2400" dirty="0"/>
              <a:t> + 6 ) + ( x</a:t>
            </a:r>
            <a:r>
              <a:rPr lang="en-US" sz="2400" baseline="30000" dirty="0"/>
              <a:t>4</a:t>
            </a:r>
            <a:r>
              <a:rPr lang="en-US" sz="2400" dirty="0"/>
              <a:t> – 2 x</a:t>
            </a:r>
            <a:r>
              <a:rPr lang="en-US" sz="2400" baseline="30000" dirty="0"/>
              <a:t>3</a:t>
            </a:r>
            <a:r>
              <a:rPr lang="en-US" sz="2400" dirty="0"/>
              <a:t> – 4 x  + 3 </a:t>
            </a:r>
            <a:r>
              <a:rPr lang="en-US" sz="2400" dirty="0" smtClean="0"/>
              <a:t>) =  x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 + x</a:t>
            </a:r>
            <a:r>
              <a:rPr lang="en-US" sz="2400" baseline="30000" dirty="0"/>
              <a:t>3</a:t>
            </a:r>
            <a:r>
              <a:rPr lang="en-US" sz="2400" dirty="0" smtClean="0"/>
              <a:t> – 4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4x + 9</a:t>
            </a:r>
          </a:p>
          <a:p>
            <a:pPr algn="just" rtl="1"/>
            <a:r>
              <a:rPr lang="ar-EG" sz="2400" b="1" u="sng" dirty="0" smtClean="0"/>
              <a:t>مثال (</a:t>
            </a:r>
            <a:r>
              <a:rPr lang="en-US" sz="2400" b="1" u="sng" dirty="0" smtClean="0"/>
              <a:t>2</a:t>
            </a:r>
            <a:r>
              <a:rPr lang="ar-EG" sz="2400" b="1" u="sng" dirty="0" smtClean="0"/>
              <a:t>) :-</a:t>
            </a:r>
          </a:p>
          <a:p>
            <a:pPr algn="just"/>
            <a:r>
              <a:rPr lang="en-US" sz="2400" dirty="0" smtClean="0"/>
              <a:t>2- (6x</a:t>
            </a:r>
            <a:r>
              <a:rPr lang="en-US" sz="2400" baseline="30000" dirty="0" smtClean="0"/>
              <a:t>5</a:t>
            </a:r>
            <a:r>
              <a:rPr lang="en-US" sz="2400" dirty="0" smtClean="0"/>
              <a:t> + 3x</a:t>
            </a:r>
            <a:r>
              <a:rPr lang="en-US" sz="2400" baseline="30000" dirty="0"/>
              <a:t>3</a:t>
            </a:r>
            <a:r>
              <a:rPr lang="en-US" sz="2400" dirty="0" smtClean="0"/>
              <a:t> – 4 x + 5 </a:t>
            </a:r>
            <a:r>
              <a:rPr lang="en-US" sz="2400" dirty="0"/>
              <a:t>) </a:t>
            </a:r>
            <a:r>
              <a:rPr lang="en-US" sz="2400" dirty="0" smtClean="0"/>
              <a:t>–</a:t>
            </a:r>
            <a:r>
              <a:rPr lang="ar-SA" sz="2400" dirty="0" smtClean="0"/>
              <a:t> </a:t>
            </a:r>
            <a:r>
              <a:rPr lang="en-US" sz="2400" dirty="0" smtClean="0"/>
              <a:t>( 3x</a:t>
            </a:r>
            <a:r>
              <a:rPr lang="en-US" sz="2400" baseline="30000" dirty="0" smtClean="0"/>
              <a:t>5</a:t>
            </a:r>
            <a:r>
              <a:rPr lang="en-US" sz="2400" dirty="0" smtClean="0"/>
              <a:t> + x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 – 2x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4x + 7 )</a:t>
            </a:r>
          </a:p>
          <a:p>
            <a:pPr algn="just" rtl="1"/>
            <a:r>
              <a:rPr lang="ar-EG" sz="2400" dirty="0"/>
              <a:t>الحل :-</a:t>
            </a:r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(6x</a:t>
            </a:r>
            <a:r>
              <a:rPr lang="en-US" sz="2400" baseline="30000" dirty="0"/>
              <a:t>5</a:t>
            </a:r>
            <a:r>
              <a:rPr lang="en-US" sz="2400" dirty="0"/>
              <a:t> + 3x</a:t>
            </a:r>
            <a:r>
              <a:rPr lang="en-US" sz="2400" baseline="30000" dirty="0"/>
              <a:t>3</a:t>
            </a:r>
            <a:r>
              <a:rPr lang="en-US" sz="2400" dirty="0"/>
              <a:t> – 4 x + 5 ) </a:t>
            </a:r>
            <a:r>
              <a:rPr lang="en-US" sz="2400" dirty="0" smtClean="0"/>
              <a:t>–</a:t>
            </a:r>
            <a:r>
              <a:rPr lang="ar-SA" sz="2400" dirty="0" smtClean="0"/>
              <a:t> </a:t>
            </a:r>
            <a:r>
              <a:rPr lang="en-US" sz="2400" dirty="0" smtClean="0"/>
              <a:t>( </a:t>
            </a:r>
            <a:r>
              <a:rPr lang="en-US" sz="2400" dirty="0"/>
              <a:t>3x</a:t>
            </a:r>
            <a:r>
              <a:rPr lang="en-US" sz="2400" baseline="30000" dirty="0"/>
              <a:t>5</a:t>
            </a:r>
            <a:r>
              <a:rPr lang="en-US" sz="2400" dirty="0"/>
              <a:t> + x</a:t>
            </a:r>
            <a:r>
              <a:rPr lang="en-US" sz="2400" baseline="30000" dirty="0"/>
              <a:t>4</a:t>
            </a:r>
            <a:r>
              <a:rPr lang="en-US" sz="2400" dirty="0"/>
              <a:t> – 2x</a:t>
            </a:r>
            <a:r>
              <a:rPr lang="en-US" sz="2400" baseline="30000" dirty="0"/>
              <a:t>2</a:t>
            </a:r>
            <a:r>
              <a:rPr lang="en-US" sz="2400" dirty="0"/>
              <a:t> – 4x + 7 </a:t>
            </a:r>
            <a:r>
              <a:rPr lang="en-US" sz="2400" dirty="0" smtClean="0"/>
              <a:t>)= 3x</a:t>
            </a:r>
            <a:r>
              <a:rPr lang="en-US" sz="2400" baseline="30000" dirty="0"/>
              <a:t>5</a:t>
            </a:r>
            <a:r>
              <a:rPr lang="en-US" sz="2400" dirty="0" smtClean="0"/>
              <a:t> – x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 + 3x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+ 2x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-2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تابع العمليات </a:t>
            </a:r>
            <a:r>
              <a:rPr lang="ar-EG" dirty="0"/>
              <a:t>الحسابية على كثيرات الحدود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5300" y="1428736"/>
            <a:ext cx="8915400" cy="4383087"/>
          </a:xfrm>
          <a:noFill/>
        </p:spPr>
        <p:txBody>
          <a:bodyPr/>
          <a:lstStyle/>
          <a:p>
            <a:pPr algn="just" rtl="1"/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EG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ar-EG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الضرب </a:t>
            </a:r>
            <a:r>
              <a:rPr lang="ar-EG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ar-TN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TN" sz="2400" dirty="0" smtClean="0"/>
              <a:t>يتم ضرب كثيري حدود </a:t>
            </a:r>
            <a:r>
              <a:rPr lang="en-US" sz="2400" dirty="0" smtClean="0"/>
              <a:t>f(x)</a:t>
            </a:r>
            <a:r>
              <a:rPr lang="ar-TN" sz="2400" dirty="0" smtClean="0"/>
              <a:t>، </a:t>
            </a:r>
            <a:r>
              <a:rPr lang="en-US" sz="2400" dirty="0" smtClean="0"/>
              <a:t>h(x)</a:t>
            </a:r>
            <a:r>
              <a:rPr lang="ar-TN" sz="2400" dirty="0" smtClean="0"/>
              <a:t> بضرب كل حد من حدود </a:t>
            </a:r>
            <a:r>
              <a:rPr lang="en-US" sz="2400" dirty="0" smtClean="0"/>
              <a:t>f(x)</a:t>
            </a:r>
            <a:r>
              <a:rPr lang="ar-TN" sz="2400" dirty="0" smtClean="0"/>
              <a:t> بكافة حدود </a:t>
            </a:r>
            <a:r>
              <a:rPr lang="en-US" sz="2400" dirty="0" smtClean="0"/>
              <a:t>h(x)</a:t>
            </a:r>
            <a:r>
              <a:rPr lang="ar-TN" sz="2400" dirty="0" smtClean="0"/>
              <a:t>.</a:t>
            </a:r>
            <a:endParaRPr lang="ar-EG" sz="2400" dirty="0"/>
          </a:p>
          <a:p>
            <a:pPr algn="just" rtl="1">
              <a:spcBef>
                <a:spcPts val="1200"/>
              </a:spcBef>
              <a:spcAft>
                <a:spcPts val="600"/>
              </a:spcAft>
            </a:pPr>
            <a:r>
              <a:rPr lang="ar-EG" sz="2400" b="1" u="sng" dirty="0" smtClean="0"/>
              <a:t>مثال</a:t>
            </a:r>
            <a:r>
              <a:rPr lang="ar-EG" sz="2400" u="sng" dirty="0" smtClean="0"/>
              <a:t> </a:t>
            </a:r>
            <a:r>
              <a:rPr lang="ar-EG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ar-EG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ar-EG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1"/>
            <a:r>
              <a:rPr lang="ar-EG" sz="2400" dirty="0" smtClean="0"/>
              <a:t>اذا كان </a:t>
            </a:r>
            <a:r>
              <a:rPr lang="en-US" sz="2400" dirty="0" smtClean="0"/>
              <a:t> f(x) = (3x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5x +4) </a:t>
            </a:r>
            <a:r>
              <a:rPr lang="ar-EG" sz="2400" dirty="0" smtClean="0"/>
              <a:t>، وكان </a:t>
            </a:r>
            <a:r>
              <a:rPr lang="en-US" sz="2400" dirty="0" smtClean="0"/>
              <a:t>h(x) = ( x</a:t>
            </a:r>
            <a:r>
              <a:rPr lang="en-US" sz="2400" baseline="30000" dirty="0"/>
              <a:t>2</a:t>
            </a:r>
            <a:r>
              <a:rPr lang="en-US" sz="2400" dirty="0" smtClean="0"/>
              <a:t>+ 2x -1 )</a:t>
            </a:r>
            <a:r>
              <a:rPr lang="ar-EG" sz="2400" dirty="0" smtClean="0"/>
              <a:t> فجد </a:t>
            </a:r>
            <a:r>
              <a:rPr lang="en-US" sz="2400" dirty="0" smtClean="0"/>
              <a:t>(f.h)(x)</a:t>
            </a:r>
            <a:r>
              <a:rPr lang="ar-EG" sz="2400" dirty="0" smtClean="0"/>
              <a:t>.</a:t>
            </a:r>
            <a:endParaRPr lang="en-US" sz="2400" dirty="0" smtClean="0"/>
          </a:p>
          <a:p>
            <a:pPr algn="just" rtl="1">
              <a:spcBef>
                <a:spcPts val="1200"/>
              </a:spcBef>
            </a:pPr>
            <a:r>
              <a:rPr lang="ar-EG" sz="2400" b="1" u="sng" dirty="0" smtClean="0"/>
              <a:t>الحل :-</a:t>
            </a:r>
          </a:p>
          <a:p>
            <a:pPr algn="just"/>
            <a:r>
              <a:rPr lang="en-US" sz="2400" dirty="0" smtClean="0"/>
              <a:t>(f.h)(x)= (3x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/>
              <a:t>– 5x +4 </a:t>
            </a:r>
            <a:r>
              <a:rPr lang="en-US" sz="2400" dirty="0" smtClean="0"/>
              <a:t>) (</a:t>
            </a:r>
            <a:r>
              <a:rPr lang="en-US" sz="2400" dirty="0"/>
              <a:t>x</a:t>
            </a:r>
            <a:r>
              <a:rPr lang="en-US" sz="2400" baseline="30000" dirty="0"/>
              <a:t>2</a:t>
            </a:r>
            <a:r>
              <a:rPr lang="en-US" sz="2400" dirty="0"/>
              <a:t>+ 2x -1 </a:t>
            </a:r>
            <a:r>
              <a:rPr lang="en-US" sz="2400" dirty="0" smtClean="0"/>
              <a:t>)</a:t>
            </a:r>
          </a:p>
          <a:p>
            <a:pPr algn="just"/>
            <a:r>
              <a:rPr lang="en-US" sz="2400" dirty="0"/>
              <a:t> </a:t>
            </a:r>
            <a:r>
              <a:rPr lang="en-US" sz="2400" dirty="0" smtClean="0"/>
              <a:t>           = 3x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+6x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-3x</a:t>
            </a:r>
            <a:r>
              <a:rPr lang="en-US" sz="2400" baseline="30000" dirty="0"/>
              <a:t>2</a:t>
            </a:r>
            <a:r>
              <a:rPr lang="en-US" sz="2400" dirty="0" smtClean="0"/>
              <a:t> -5x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-10 x</a:t>
            </a:r>
            <a:r>
              <a:rPr lang="en-US" sz="2400" baseline="30000" dirty="0"/>
              <a:t>2</a:t>
            </a:r>
            <a:r>
              <a:rPr lang="en-US" sz="2400" dirty="0" smtClean="0"/>
              <a:t> +5 x + 4 x</a:t>
            </a:r>
            <a:r>
              <a:rPr lang="en-US" sz="2400" baseline="30000" dirty="0"/>
              <a:t>2</a:t>
            </a:r>
            <a:r>
              <a:rPr lang="en-US" sz="2400" dirty="0" smtClean="0"/>
              <a:t> + 8x -4</a:t>
            </a:r>
          </a:p>
          <a:p>
            <a:pPr algn="just"/>
            <a:r>
              <a:rPr lang="en-US" sz="2400" dirty="0"/>
              <a:t> </a:t>
            </a:r>
            <a:r>
              <a:rPr lang="en-US" sz="2400" dirty="0" smtClean="0"/>
              <a:t>            =  3x</a:t>
            </a:r>
            <a:r>
              <a:rPr lang="en-US" sz="2400" baseline="30000" dirty="0" smtClean="0"/>
              <a:t>4 </a:t>
            </a:r>
            <a:r>
              <a:rPr lang="en-US" sz="2400" dirty="0" smtClean="0"/>
              <a:t>+ 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- 9x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+ 13x </a:t>
            </a:r>
            <a:r>
              <a:rPr lang="en-US" sz="2400" dirty="0"/>
              <a:t>-4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95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تابع العمليات </a:t>
            </a:r>
            <a:r>
              <a:rPr lang="ar-EG" dirty="0"/>
              <a:t>الحسابية على كثيرات الحدود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5300" y="1428737"/>
            <a:ext cx="8915400" cy="4357718"/>
          </a:xfrm>
          <a:noFill/>
        </p:spPr>
        <p:txBody>
          <a:bodyPr/>
          <a:lstStyle/>
          <a:p>
            <a:pPr algn="just" rtl="1"/>
            <a:r>
              <a:rPr lang="ar-EG" sz="2800" b="1" u="sng" dirty="0" smtClean="0"/>
              <a:t>مثال </a:t>
            </a:r>
            <a:r>
              <a:rPr lang="ar-EG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EG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ar-EG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1"/>
            <a:r>
              <a:rPr lang="ar-EG" sz="2800" dirty="0" smtClean="0"/>
              <a:t>اذا كان </a:t>
            </a:r>
            <a:r>
              <a:rPr lang="en-US" sz="2800" dirty="0" smtClean="0"/>
              <a:t> f(x) = (2x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+3x) </a:t>
            </a:r>
            <a:r>
              <a:rPr lang="ar-EG" sz="2800" dirty="0" smtClean="0"/>
              <a:t>، وكان </a:t>
            </a:r>
            <a:r>
              <a:rPr lang="en-US" sz="2800" dirty="0" smtClean="0"/>
              <a:t>h(x) = ( x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+ 5x -8 )</a:t>
            </a:r>
            <a:r>
              <a:rPr lang="ar-EG" sz="2800" dirty="0" smtClean="0"/>
              <a:t> فجد </a:t>
            </a:r>
            <a:r>
              <a:rPr lang="en-US" sz="2800" dirty="0" smtClean="0"/>
              <a:t>(f.h)(x)</a:t>
            </a:r>
            <a:r>
              <a:rPr lang="ar-EG" sz="2800" dirty="0" smtClean="0"/>
              <a:t>.</a:t>
            </a:r>
            <a:endParaRPr lang="en-US" sz="2800" dirty="0" smtClean="0"/>
          </a:p>
          <a:p>
            <a:pPr algn="just" rtl="1"/>
            <a:r>
              <a:rPr lang="ar-EG" sz="2800" b="1" u="sng" dirty="0" smtClean="0"/>
              <a:t>الحل :-</a:t>
            </a:r>
          </a:p>
          <a:p>
            <a:pPr algn="just"/>
            <a:r>
              <a:rPr lang="en-US" sz="2800" dirty="0" smtClean="0"/>
              <a:t>(f.h)(x)= </a:t>
            </a:r>
            <a:r>
              <a:rPr lang="en-US" sz="2800" dirty="0"/>
              <a:t>(x</a:t>
            </a:r>
            <a:r>
              <a:rPr lang="en-US" sz="2800" baseline="30000" dirty="0"/>
              <a:t>3</a:t>
            </a:r>
            <a:r>
              <a:rPr lang="en-US" sz="2800" dirty="0"/>
              <a:t>+ 5x -8 ) (2x</a:t>
            </a:r>
            <a:r>
              <a:rPr lang="en-US" sz="2800" baseline="30000" dirty="0"/>
              <a:t>2</a:t>
            </a:r>
            <a:r>
              <a:rPr lang="en-US" sz="2800" dirty="0"/>
              <a:t> +3x)</a:t>
            </a:r>
            <a:endParaRPr lang="en-US" sz="2800" dirty="0" smtClean="0"/>
          </a:p>
          <a:p>
            <a:pPr algn="just"/>
            <a:r>
              <a:rPr lang="en-US" sz="2800" dirty="0"/>
              <a:t> </a:t>
            </a:r>
            <a:r>
              <a:rPr lang="en-US" sz="2800" dirty="0" smtClean="0"/>
              <a:t>           = 2x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+10x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-16x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+3x</a:t>
            </a:r>
            <a:r>
              <a:rPr lang="en-US" sz="2800" baseline="30000" dirty="0" smtClean="0"/>
              <a:t>4</a:t>
            </a:r>
            <a:r>
              <a:rPr lang="en-US" sz="2800" dirty="0" smtClean="0"/>
              <a:t> +15 x</a:t>
            </a:r>
            <a:r>
              <a:rPr lang="en-US" sz="2800" baseline="30000" dirty="0"/>
              <a:t>2</a:t>
            </a:r>
            <a:r>
              <a:rPr lang="en-US" sz="2800" dirty="0" smtClean="0"/>
              <a:t> -24x</a:t>
            </a:r>
          </a:p>
          <a:p>
            <a:pPr algn="just"/>
            <a:r>
              <a:rPr lang="en-US" sz="2800" dirty="0" smtClean="0"/>
              <a:t>            </a:t>
            </a:r>
            <a:r>
              <a:rPr lang="en-US" sz="2800" dirty="0"/>
              <a:t>= </a:t>
            </a:r>
            <a:r>
              <a:rPr lang="en-US" sz="2800" dirty="0" smtClean="0"/>
              <a:t>2x</a:t>
            </a:r>
            <a:r>
              <a:rPr lang="en-US" sz="2800" baseline="30000" dirty="0" smtClean="0"/>
              <a:t>5</a:t>
            </a:r>
            <a:r>
              <a:rPr lang="en-US" sz="2800" dirty="0"/>
              <a:t> +3x</a:t>
            </a:r>
            <a:r>
              <a:rPr lang="en-US" sz="2800" baseline="30000" dirty="0"/>
              <a:t>4 </a:t>
            </a:r>
            <a:r>
              <a:rPr lang="en-US" sz="2800" dirty="0" smtClean="0"/>
              <a:t>+</a:t>
            </a:r>
            <a:r>
              <a:rPr lang="en-US" sz="2800" dirty="0"/>
              <a:t>10x</a:t>
            </a:r>
            <a:r>
              <a:rPr lang="en-US" sz="2800" baseline="30000" dirty="0"/>
              <a:t>3</a:t>
            </a:r>
            <a:r>
              <a:rPr lang="en-US" sz="2800" dirty="0"/>
              <a:t> </a:t>
            </a:r>
            <a:r>
              <a:rPr lang="en-US" sz="2800" dirty="0" smtClean="0"/>
              <a:t>-</a:t>
            </a:r>
            <a:r>
              <a:rPr lang="en-US" sz="2800" dirty="0"/>
              <a:t> </a:t>
            </a:r>
            <a:r>
              <a:rPr lang="en-US" sz="2800" dirty="0" smtClean="0"/>
              <a:t>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-</a:t>
            </a:r>
            <a:r>
              <a:rPr lang="en-US" sz="2800" dirty="0"/>
              <a:t>24x</a:t>
            </a:r>
          </a:p>
        </p:txBody>
      </p:sp>
    </p:spTree>
    <p:extLst>
      <p:ext uri="{BB962C8B-B14F-4D97-AF65-F5344CB8AC3E}">
        <p14:creationId xmlns:p14="http://schemas.microsoft.com/office/powerpoint/2010/main" val="273668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العمليات الحسابية على كثيرات الحدود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5300" y="1428736"/>
            <a:ext cx="8915400" cy="4383087"/>
          </a:xfrm>
          <a:noFill/>
        </p:spPr>
        <p:txBody>
          <a:bodyPr/>
          <a:lstStyle/>
          <a:p>
            <a:pPr algn="just" rtl="1"/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EG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ال</a:t>
            </a:r>
            <a:r>
              <a:rPr lang="ar-TN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قسمة</a:t>
            </a:r>
            <a:r>
              <a:rPr lang="ar-EG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ar-TN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TN" sz="2400" dirty="0" smtClean="0"/>
              <a:t>يتم قسمة كثيري حدود باستخدام خوارزمية القسمة الطويلة.</a:t>
            </a:r>
            <a:endParaRPr lang="ar-EG" sz="2400" dirty="0"/>
          </a:p>
          <a:p>
            <a:pPr algn="just" rtl="1">
              <a:spcBef>
                <a:spcPts val="1200"/>
              </a:spcBef>
              <a:spcAft>
                <a:spcPts val="600"/>
              </a:spcAft>
            </a:pPr>
            <a:r>
              <a:rPr lang="ar-EG" sz="2400" b="1" u="sng" dirty="0" smtClean="0"/>
              <a:t>مثال</a:t>
            </a:r>
            <a:r>
              <a:rPr lang="ar-EG" sz="2400" u="sng" dirty="0" smtClean="0"/>
              <a:t> </a:t>
            </a:r>
            <a:r>
              <a:rPr lang="ar-EG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ar-EG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ar-EG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1"/>
            <a:r>
              <a:rPr lang="ar-EG" sz="2400" dirty="0" smtClean="0"/>
              <a:t>اذا كان </a:t>
            </a:r>
            <a:r>
              <a:rPr lang="en-US" sz="2400" dirty="0" smtClean="0"/>
              <a:t> f(x) = (x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 – 3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+5) </a:t>
            </a:r>
            <a:r>
              <a:rPr lang="ar-EG" sz="2400" dirty="0" smtClean="0"/>
              <a:t>، وكان </a:t>
            </a:r>
            <a:r>
              <a:rPr lang="en-US" sz="2400" dirty="0" smtClean="0"/>
              <a:t>h(x) = (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–4)</a:t>
            </a:r>
            <a:r>
              <a:rPr lang="ar-EG" sz="2400" dirty="0" smtClean="0"/>
              <a:t> فجد</a:t>
            </a:r>
            <a:r>
              <a:rPr lang="en-US" sz="2400" dirty="0" smtClean="0"/>
              <a:t>h(x)</a:t>
            </a:r>
            <a:r>
              <a:rPr lang="fr-FR" sz="2400" dirty="0" smtClean="0"/>
              <a:t> </a:t>
            </a:r>
            <a:r>
              <a:rPr lang="ar-TN" sz="2400" dirty="0" smtClean="0"/>
              <a:t> ÷ </a:t>
            </a:r>
            <a:r>
              <a:rPr lang="en-US" sz="2400" dirty="0" smtClean="0"/>
              <a:t>f(x)</a:t>
            </a:r>
            <a:r>
              <a:rPr lang="ar-EG" sz="2400" dirty="0" smtClean="0"/>
              <a:t>.</a:t>
            </a:r>
            <a:endParaRPr lang="en-US" sz="2400" dirty="0" smtClean="0"/>
          </a:p>
          <a:p>
            <a:pPr algn="just" rtl="1">
              <a:spcBef>
                <a:spcPts val="1200"/>
              </a:spcBef>
            </a:pPr>
            <a:r>
              <a:rPr lang="ar-EG" sz="2400" b="1" u="sng" dirty="0" smtClean="0"/>
              <a:t>الحل :-</a:t>
            </a:r>
            <a:endParaRPr lang="fr-FR" sz="2400" b="1" u="sng" dirty="0" smtClean="0"/>
          </a:p>
          <a:p>
            <a:pPr algn="just" rtl="1">
              <a:spcBef>
                <a:spcPts val="1200"/>
              </a:spcBef>
            </a:pPr>
            <a:endParaRPr lang="fr-FR" sz="2400" b="1" dirty="0" smtClean="0"/>
          </a:p>
          <a:p>
            <a:pPr algn="just" rtl="1">
              <a:spcBef>
                <a:spcPts val="1200"/>
              </a:spcBef>
            </a:pPr>
            <a:endParaRPr lang="fr-FR" sz="2400" b="1" dirty="0" smtClean="0"/>
          </a:p>
          <a:p>
            <a:pPr algn="just" rtl="1">
              <a:spcBef>
                <a:spcPts val="1200"/>
              </a:spcBef>
            </a:pPr>
            <a:endParaRPr lang="ar-TN" sz="1600" dirty="0" smtClean="0"/>
          </a:p>
          <a:p>
            <a:pPr algn="just" rtl="1">
              <a:spcBef>
                <a:spcPts val="1200"/>
              </a:spcBef>
            </a:pPr>
            <a:r>
              <a:rPr lang="ar-TN" sz="2400" dirty="0" smtClean="0"/>
              <a:t>ويكون ناتج القسمة </a:t>
            </a:r>
            <a:r>
              <a:rPr lang="en-US" sz="2400" dirty="0" smtClean="0"/>
              <a:t>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+1</a:t>
            </a:r>
            <a:r>
              <a:rPr lang="ar-TN" sz="2400" dirty="0" smtClean="0"/>
              <a:t> وباقي القسمة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ar-TN" sz="2400" dirty="0" smtClean="0"/>
              <a:t>.</a:t>
            </a:r>
            <a:endParaRPr lang="fr-FR" sz="2400" dirty="0" smtClean="0"/>
          </a:p>
          <a:p>
            <a:pPr algn="just" rtl="1">
              <a:spcBef>
                <a:spcPts val="1200"/>
              </a:spcBef>
            </a:pPr>
            <a:endParaRPr lang="ar-EG" sz="2400" b="1" dirty="0" smtClean="0"/>
          </a:p>
          <a:p>
            <a:pPr algn="just"/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50" y="3781611"/>
            <a:ext cx="1928826" cy="164765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95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العمليات الحسابية على كثيرات الحدود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5300" y="1428736"/>
            <a:ext cx="8915400" cy="4383087"/>
          </a:xfrm>
          <a:noFill/>
        </p:spPr>
        <p:txBody>
          <a:bodyPr/>
          <a:lstStyle/>
          <a:p>
            <a:pPr algn="just" rtl="1">
              <a:spcBef>
                <a:spcPts val="1200"/>
              </a:spcBef>
              <a:spcAft>
                <a:spcPts val="600"/>
              </a:spcAft>
            </a:pPr>
            <a:r>
              <a:rPr lang="ar-EG" sz="2400" b="1" u="sng" dirty="0" smtClean="0"/>
              <a:t>مثال</a:t>
            </a:r>
            <a:r>
              <a:rPr lang="ar-EG" sz="2400" u="sng" dirty="0" smtClean="0"/>
              <a:t> </a:t>
            </a:r>
            <a:r>
              <a:rPr lang="ar-EG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EG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ar-EG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1"/>
            <a:r>
              <a:rPr lang="ar-EG" sz="2400" dirty="0" smtClean="0"/>
              <a:t>اذا كان </a:t>
            </a:r>
            <a:r>
              <a:rPr lang="en-US" sz="2400" dirty="0" smtClean="0"/>
              <a:t> f(x) = (5x</a:t>
            </a:r>
            <a:r>
              <a:rPr lang="en-US" sz="2400" baseline="30000" dirty="0" smtClean="0"/>
              <a:t>5</a:t>
            </a:r>
            <a:r>
              <a:rPr lang="en-US" sz="2400" dirty="0" smtClean="0"/>
              <a:t> + 10x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) </a:t>
            </a:r>
            <a:r>
              <a:rPr lang="ar-EG" sz="2400" dirty="0" smtClean="0"/>
              <a:t>، وكان </a:t>
            </a:r>
            <a:r>
              <a:rPr lang="en-US" sz="2400" dirty="0" smtClean="0"/>
              <a:t>h(x) = (x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)</a:t>
            </a:r>
            <a:r>
              <a:rPr lang="ar-EG" sz="2400" dirty="0" smtClean="0"/>
              <a:t> فجد</a:t>
            </a:r>
            <a:r>
              <a:rPr lang="en-US" sz="2400" dirty="0" smtClean="0"/>
              <a:t>h(x)</a:t>
            </a:r>
            <a:r>
              <a:rPr lang="fr-FR" sz="2400" dirty="0" smtClean="0"/>
              <a:t> </a:t>
            </a:r>
            <a:r>
              <a:rPr lang="ar-TN" sz="2400" dirty="0" smtClean="0"/>
              <a:t> ÷ </a:t>
            </a:r>
            <a:r>
              <a:rPr lang="en-US" sz="2400" dirty="0" smtClean="0"/>
              <a:t>f(x)</a:t>
            </a:r>
            <a:r>
              <a:rPr lang="ar-EG" sz="2400" dirty="0" smtClean="0"/>
              <a:t>.</a:t>
            </a:r>
            <a:endParaRPr lang="en-US" sz="2400" dirty="0" smtClean="0"/>
          </a:p>
          <a:p>
            <a:pPr algn="just" rtl="1">
              <a:spcBef>
                <a:spcPts val="1200"/>
              </a:spcBef>
            </a:pPr>
            <a:r>
              <a:rPr lang="ar-EG" sz="2400" b="1" u="sng" dirty="0" smtClean="0"/>
              <a:t>الحل :-</a:t>
            </a:r>
            <a:endParaRPr lang="fr-FR" sz="2400" b="1" u="sng" dirty="0" smtClean="0"/>
          </a:p>
          <a:p>
            <a:pPr algn="just" rtl="1">
              <a:spcBef>
                <a:spcPts val="1200"/>
              </a:spcBef>
            </a:pPr>
            <a:endParaRPr lang="fr-FR" sz="2400" b="1" dirty="0" smtClean="0"/>
          </a:p>
          <a:p>
            <a:pPr algn="just" rtl="1">
              <a:spcBef>
                <a:spcPts val="1200"/>
              </a:spcBef>
            </a:pPr>
            <a:endParaRPr lang="fr-FR" sz="2400" b="1" dirty="0" smtClean="0"/>
          </a:p>
          <a:p>
            <a:pPr algn="just" rtl="1">
              <a:spcBef>
                <a:spcPts val="1200"/>
              </a:spcBef>
            </a:pPr>
            <a:endParaRPr lang="en-US" sz="1600" dirty="0" smtClean="0"/>
          </a:p>
          <a:p>
            <a:pPr algn="just" rtl="1">
              <a:spcBef>
                <a:spcPts val="1200"/>
              </a:spcBef>
            </a:pPr>
            <a:endParaRPr lang="en-US" sz="1600" dirty="0"/>
          </a:p>
          <a:p>
            <a:pPr algn="just" rtl="1">
              <a:spcBef>
                <a:spcPts val="1200"/>
              </a:spcBef>
            </a:pPr>
            <a:endParaRPr lang="ar-TN" sz="1600" dirty="0" smtClean="0"/>
          </a:p>
          <a:p>
            <a:pPr algn="just" rtl="1">
              <a:spcBef>
                <a:spcPts val="1200"/>
              </a:spcBef>
            </a:pPr>
            <a:r>
              <a:rPr lang="ar-TN" sz="2400" dirty="0" smtClean="0"/>
              <a:t>ويكون ناتج القسمة </a:t>
            </a:r>
            <a:r>
              <a:rPr lang="en-US" sz="2400" dirty="0" smtClean="0"/>
              <a:t>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+10</a:t>
            </a:r>
            <a:r>
              <a:rPr lang="ar-TN" sz="2400" dirty="0" smtClean="0"/>
              <a:t> وباقي القسمة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ar-TN" sz="2400" dirty="0" smtClean="0"/>
              <a:t>.</a:t>
            </a:r>
            <a:endParaRPr lang="fr-FR" sz="2400" dirty="0" smtClean="0"/>
          </a:p>
          <a:p>
            <a:pPr algn="just" rtl="1">
              <a:spcBef>
                <a:spcPts val="1200"/>
              </a:spcBef>
            </a:pPr>
            <a:endParaRPr lang="ar-EG" sz="2400" b="1" dirty="0" smtClean="0"/>
          </a:p>
          <a:p>
            <a:pPr algn="just"/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76" y="2996952"/>
            <a:ext cx="201622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7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2704</TotalTime>
  <Words>1107</Words>
  <Application>Microsoft Office PowerPoint</Application>
  <PresentationFormat>A4 Paper (210x297 mm)</PresentationFormat>
  <Paragraphs>143</Paragraphs>
  <Slides>17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4" baseType="lpstr">
      <vt:lpstr>ae_AlMateen</vt:lpstr>
      <vt:lpstr>Arial</vt:lpstr>
      <vt:lpstr>AYM Wadiy S_U normal.</vt:lpstr>
      <vt:lpstr>Calibri</vt:lpstr>
      <vt:lpstr>Cambria Math</vt:lpstr>
      <vt:lpstr>Times New Roman</vt:lpstr>
      <vt:lpstr>فورم لكلية ادارة الاعمال</vt:lpstr>
      <vt:lpstr>عرض تقديمي في PowerPoint</vt:lpstr>
      <vt:lpstr>المحاضرة (2)</vt:lpstr>
      <vt:lpstr>أولاً: تابع المجموعات: مجموعة المجموعات:-</vt:lpstr>
      <vt:lpstr>مجموعة المجموعات :-</vt:lpstr>
      <vt:lpstr>تمارين :-</vt:lpstr>
      <vt:lpstr>تمارين :-</vt:lpstr>
      <vt:lpstr>تمارين :-</vt:lpstr>
      <vt:lpstr>تمارين :-</vt:lpstr>
      <vt:lpstr>ثانياً : الاقـترانات ( الدوال ) Functions :-</vt:lpstr>
      <vt:lpstr>ثانياً : الاقـترانات ( الدوال ) Functions :-</vt:lpstr>
      <vt:lpstr>تابع المثال :-</vt:lpstr>
      <vt:lpstr>العمليات الحسابية على كثيرات الحدود :</vt:lpstr>
      <vt:lpstr>تابع العمليات الحسابية على كثيرات الحدود :</vt:lpstr>
      <vt:lpstr>تابع العمليات الحسابية على كثيرات الحدود :</vt:lpstr>
      <vt:lpstr>تابع العمليات الحسابية على كثيرات الحدود :</vt:lpstr>
      <vt:lpstr>تابع العمليات الحسابية على كثيرات الحدود :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Zbook</cp:lastModifiedBy>
  <cp:revision>309</cp:revision>
  <cp:lastPrinted>2014-02-19T13:05:24Z</cp:lastPrinted>
  <dcterms:created xsi:type="dcterms:W3CDTF">2014-02-18T11:21:49Z</dcterms:created>
  <dcterms:modified xsi:type="dcterms:W3CDTF">2016-10-09T20:54:59Z</dcterms:modified>
</cp:coreProperties>
</file>