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10" r:id="rId3"/>
    <p:sldId id="348" r:id="rId4"/>
    <p:sldId id="349" r:id="rId5"/>
    <p:sldId id="350" r:id="rId6"/>
    <p:sldId id="351" r:id="rId7"/>
    <p:sldId id="352" r:id="rId8"/>
    <p:sldId id="353" r:id="rId9"/>
    <p:sldId id="321" r:id="rId10"/>
    <p:sldId id="347" r:id="rId11"/>
    <p:sldId id="322" r:id="rId12"/>
    <p:sldId id="323" r:id="rId13"/>
    <p:sldId id="324" r:id="rId14"/>
    <p:sldId id="325" r:id="rId15"/>
    <p:sldId id="326" r:id="rId16"/>
    <p:sldId id="327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86" d="100"/>
          <a:sy n="86" d="100"/>
        </p:scale>
        <p:origin x="1056" y="67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A6AC3-5B03-4FB0-8488-1BEA30B08FAC}" type="datetimeFigureOut">
              <a:rPr lang="en-US" smtClean="0"/>
              <a:pPr/>
              <a:t>10/9/2016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2F5B3-A027-4AB2-A200-7F49ED8988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70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الرياضيات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DL-0606-101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نبيل مصطفى منصور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تابع </a:t>
            </a:r>
            <a:r>
              <a:rPr lang="ar-EG" sz="4000" b="1" spc="50" dirty="0" err="1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الاقترانات</a:t>
            </a:r>
            <a:endParaRPr lang="ar-EG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2</a:t>
            </a:r>
            <a:r>
              <a:rPr lang="ar-EG" dirty="0" smtClean="0"/>
              <a:t>- الاقتران النسبي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 rtl="1"/>
                <a:r>
                  <a:rPr lang="ar-EG" sz="2400" b="1" dirty="0" smtClean="0">
                    <a:solidFill>
                      <a:schemeClr val="tx1"/>
                    </a:solidFill>
                  </a:rPr>
                  <a:t>الاقتران النسبي هو اقتران مكون من كثيري حدود على شكل بسط ومقام على الصورة كثير الحدود .</a:t>
                </a:r>
              </a:p>
              <a:p>
                <a:pPr algn="just"/>
                <a:r>
                  <a:rPr lang="en-US" sz="2400" dirty="0" smtClean="0">
                    <a:solidFill>
                      <a:schemeClr val="tx1"/>
                    </a:solidFill>
                  </a:rPr>
                  <a:t>f(x)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𝑔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h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,  h(x)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0  , g(x)  ,  h( x)   </a:t>
                </a:r>
                <a:r>
                  <a:rPr lang="ar-EG" sz="2400" dirty="0" smtClean="0">
                    <a:solidFill>
                      <a:schemeClr val="tx1"/>
                    </a:solidFill>
                  </a:rPr>
                  <a:t>كثيري حدود </a:t>
                </a:r>
              </a:p>
              <a:p>
                <a:pPr algn="just" rtl="1"/>
                <a:r>
                  <a:rPr lang="ar-EG" sz="2400" b="1" u="sng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:-</a:t>
                </a:r>
              </a:p>
              <a:p>
                <a:pPr algn="just" rtl="1"/>
                <a:r>
                  <a:rPr lang="ar-EG" sz="2400" dirty="0" smtClean="0">
                    <a:solidFill>
                      <a:schemeClr val="tx1"/>
                    </a:solidFill>
                  </a:rPr>
                  <a:t>ما هو مجال كل من الاقترانات النسبية التالية :-</a:t>
                </a:r>
              </a:p>
              <a:p>
                <a:pPr algn="just"/>
                <a:r>
                  <a:rPr lang="en-US" sz="2400" dirty="0" smtClean="0">
                    <a:solidFill>
                      <a:schemeClr val="tx1"/>
                    </a:solidFill>
                  </a:rPr>
                  <a:t>1- f(x)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den>
                    </m:f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algn="just"/>
                <a:r>
                  <a:rPr lang="en-US" sz="2400" dirty="0" smtClean="0">
                    <a:solidFill>
                      <a:schemeClr val="tx1"/>
                    </a:solidFill>
                  </a:rPr>
                  <a:t>2- f(x)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den>
                    </m:f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algn="just"/>
                <a:r>
                  <a:rPr lang="en-US" sz="2400" dirty="0" smtClean="0">
                    <a:solidFill>
                      <a:schemeClr val="tx1"/>
                    </a:solidFill>
                  </a:rPr>
                  <a:t>3- f(x)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−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914" t="-943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22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 </a:t>
            </a:r>
            <a:r>
              <a:rPr lang="ar-EG" dirty="0"/>
              <a:t>الاقتران </a:t>
            </a:r>
            <a:r>
              <a:rPr lang="ar-EG" dirty="0" smtClean="0"/>
              <a:t>النسبي</a:t>
            </a:r>
            <a:r>
              <a:rPr lang="ar-SA" dirty="0" smtClean="0"/>
              <a:t> </a:t>
            </a:r>
            <a:r>
              <a:rPr lang="ar-EG" dirty="0" smtClean="0"/>
              <a:t>:-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 rtl="1"/>
                <a:r>
                  <a:rPr lang="ar-EG" sz="2000" b="1" u="sng" dirty="0" smtClean="0"/>
                  <a:t>الحل :-</a:t>
                </a:r>
              </a:p>
              <a:p>
                <a:pPr algn="just"/>
                <a:r>
                  <a:rPr lang="en-US" sz="2000" dirty="0" smtClean="0"/>
                  <a:t>1-  </a:t>
                </a:r>
                <a:r>
                  <a:rPr lang="en-US" sz="2000" dirty="0"/>
                  <a:t>f(x)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</m:num>
                      <m:den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latin typeface="Cambria Math"/>
                          </a:rPr>
                          <m:t>+</m:t>
                        </m:r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den>
                    </m:f>
                  </m:oMath>
                </a14:m>
                <a:endParaRPr lang="ar-EG" sz="2000" dirty="0" smtClean="0"/>
              </a:p>
              <a:p>
                <a:pPr algn="just" rtl="1"/>
                <a:r>
                  <a:rPr lang="ar-EG" sz="2000" dirty="0" smtClean="0"/>
                  <a:t>يكون الاقتران النسبي معرف على الاعداد الحقيقية عدا اصفار المقام وفي هذ الاقتران لا يوجد عدد حقيقي يجعل المقام صفر إذاً مجال الاقتران </a:t>
                </a:r>
                <a:r>
                  <a:rPr lang="en-US" sz="2000" dirty="0" smtClean="0"/>
                  <a:t>R</a:t>
                </a:r>
                <a:r>
                  <a:rPr lang="ar-EG" sz="2000" dirty="0" smtClean="0"/>
                  <a:t> .</a:t>
                </a:r>
                <a:endParaRPr lang="en-US" sz="2000" dirty="0"/>
              </a:p>
              <a:p>
                <a:pPr algn="just"/>
                <a:r>
                  <a:rPr lang="en-US" sz="2000" dirty="0"/>
                  <a:t>2- f(x)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  <m:r>
                          <a:rPr lang="en-US" sz="2000" i="1">
                            <a:latin typeface="Cambria Math"/>
                          </a:rPr>
                          <m:t>+</m:t>
                        </m:r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  <m:r>
                          <a:rPr lang="en-US" sz="2000" i="1">
                            <a:latin typeface="Cambria Math"/>
                          </a:rPr>
                          <m:t>−</m:t>
                        </m:r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den>
                    </m:f>
                  </m:oMath>
                </a14:m>
                <a:endParaRPr lang="ar-EG" sz="2000" dirty="0" smtClean="0"/>
              </a:p>
              <a:p>
                <a:pPr algn="just" rtl="1"/>
                <a:r>
                  <a:rPr lang="ar-EG" sz="2000" dirty="0" smtClean="0"/>
                  <a:t>نساوي المقام بالصفر فيكون </a:t>
                </a:r>
                <a:r>
                  <a:rPr lang="en-US" sz="2000" dirty="0" smtClean="0"/>
                  <a:t>(X-1 = 0)</a:t>
                </a:r>
                <a:r>
                  <a:rPr lang="ar-EG" sz="2000" dirty="0" smtClean="0"/>
                  <a:t> إذاً </a:t>
                </a:r>
                <a:r>
                  <a:rPr lang="en-US" sz="2000" dirty="0" smtClean="0"/>
                  <a:t>X=1 </a:t>
                </a:r>
                <a:r>
                  <a:rPr lang="ar-EG" sz="2000" dirty="0" smtClean="0"/>
                  <a:t> إذا المجال </a:t>
                </a:r>
                <a:r>
                  <a:rPr lang="en-US" sz="2000" dirty="0" smtClean="0"/>
                  <a:t> R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∖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{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1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endParaRPr lang="en-US" sz="2000" dirty="0"/>
              </a:p>
              <a:p>
                <a:pPr algn="just"/>
                <a:r>
                  <a:rPr lang="en-US" sz="2000" dirty="0"/>
                  <a:t>3- f(x)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  <m:r>
                          <a:rPr lang="en-US" sz="2000" i="1">
                            <a:latin typeface="Cambria Math"/>
                          </a:rPr>
                          <m:t> −</m:t>
                        </m:r>
                        <m:r>
                          <a:rPr lang="en-US" sz="2000" i="1">
                            <a:latin typeface="Cambria Math"/>
                          </a:rPr>
                          <m:t>3</m:t>
                        </m:r>
                      </m:num>
                      <m:den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latin typeface="Cambria Math"/>
                          </a:rPr>
                          <m:t>−</m:t>
                        </m:r>
                        <m:r>
                          <a:rPr lang="en-US" sz="2000" i="1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US" sz="2000" dirty="0" smtClean="0"/>
              </a:p>
              <a:p>
                <a:pPr algn="just" rtl="1"/>
                <a:r>
                  <a:rPr lang="ar-EG" sz="2000" dirty="0" smtClean="0"/>
                  <a:t>نساوي </a:t>
                </a:r>
                <a:r>
                  <a:rPr lang="ar-EG" sz="2000" dirty="0"/>
                  <a:t>المقام بالصفر فيكون </a:t>
                </a:r>
                <a:r>
                  <a:rPr lang="en-US" sz="2000" dirty="0" smtClean="0"/>
                  <a:t>(X</a:t>
                </a:r>
                <a:r>
                  <a:rPr lang="en-US" sz="2000" baseline="30000" dirty="0" smtClean="0"/>
                  <a:t>2</a:t>
                </a:r>
                <a:r>
                  <a:rPr lang="en-US" sz="2000" dirty="0" smtClean="0"/>
                  <a:t>= </a:t>
                </a:r>
                <a:r>
                  <a:rPr lang="en-US" sz="2000" dirty="0"/>
                  <a:t>4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000" dirty="0" smtClean="0"/>
                  <a:t>X</a:t>
                </a:r>
                <a:r>
                  <a:rPr lang="en-US" sz="2000" baseline="30000" dirty="0" smtClean="0"/>
                  <a:t>2</a:t>
                </a:r>
                <a:r>
                  <a:rPr lang="en-US" sz="2000" dirty="0" smtClean="0"/>
                  <a:t>- </a:t>
                </a:r>
                <a:r>
                  <a:rPr lang="en-US" sz="2000" dirty="0"/>
                  <a:t>4 = 0</a:t>
                </a:r>
                <a:r>
                  <a:rPr lang="en-US" sz="2000" dirty="0" smtClean="0"/>
                  <a:t>)</a:t>
                </a:r>
                <a:r>
                  <a:rPr lang="ar-EG" sz="2000" dirty="0" smtClean="0"/>
                  <a:t> إذاً</a:t>
                </a:r>
                <a:r>
                  <a:rPr lang="en-US" sz="2000" dirty="0"/>
                  <a:t> X=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±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2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ar-EG" sz="2000" dirty="0" smtClean="0"/>
                  <a:t> </a:t>
                </a:r>
                <a:r>
                  <a:rPr lang="ar-EG" sz="2000" dirty="0"/>
                  <a:t>إذا المجال </a:t>
                </a:r>
                <a:r>
                  <a:rPr lang="en-US" sz="2000" dirty="0"/>
                  <a:t>R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∖{</m:t>
                    </m:r>
                    <m:r>
                      <m:rPr>
                        <m:nor/>
                      </m:rPr>
                      <a:rPr lang="en-US" sz="2000" dirty="0"/>
                      <m:t>−</m:t>
                    </m:r>
                    <m:r>
                      <m:rPr>
                        <m:nor/>
                      </m:rPr>
                      <a:rPr lang="en-US" sz="2000" dirty="0"/>
                      <m:t>2 </m:t>
                    </m:r>
                    <m:r>
                      <m:rPr>
                        <m:nor/>
                      </m:rPr>
                      <a:rPr lang="en-US" sz="2000" dirty="0"/>
                      <m:t>, </m:t>
                    </m:r>
                    <m:r>
                      <m:rPr>
                        <m:nor/>
                      </m:rPr>
                      <a:rPr lang="en-US" sz="2000" dirty="0"/>
                      <m:t>2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r>
                  <a:rPr lang="ar-SA" sz="2000" dirty="0" smtClean="0"/>
                  <a:t>.</a:t>
                </a:r>
                <a:r>
                  <a:rPr lang="ar-EG" sz="2000" dirty="0"/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35" t="-674" r="-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77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العمليات الحسابية على الاقترانات النسبية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en-US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الجمع والطرح :</a:t>
                </a:r>
                <a:r>
                  <a:rPr lang="ar-EG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en-US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indent="12700" algn="just" rtl="1"/>
                <a:r>
                  <a:rPr lang="ar-SA" sz="2400" dirty="0" smtClean="0"/>
                  <a:t>توحد المقامات كما في الأعداد.</a:t>
                </a:r>
                <a:endParaRPr lang="ar-EG" sz="2400" dirty="0" smtClean="0"/>
              </a:p>
              <a:p>
                <a:pPr algn="just" rtl="1"/>
                <a:r>
                  <a:rPr lang="ar-EG" sz="2400" b="1" u="sng" dirty="0" smtClean="0"/>
                  <a:t>مثال</a:t>
                </a:r>
                <a:r>
                  <a:rPr lang="ar-SA" sz="2400" b="1" u="sng" dirty="0" smtClean="0"/>
                  <a:t> </a:t>
                </a:r>
                <a:r>
                  <a:rPr lang="ar-SA" sz="24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SA" sz="24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):</a:t>
                </a:r>
                <a:r>
                  <a:rPr lang="ar-SA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ar-EG" sz="2400" dirty="0" smtClean="0"/>
                  <a:t>اوجد ناتج ما يلي :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∎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 smtClean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/>
                          </a:rPr>
                          <m:t>3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𝑋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/>
                          </a:rPr>
                          <m:t>𝑋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 smtClean="0"/>
                  <a:t> </a:t>
                </a:r>
              </a:p>
              <a:p>
                <a:pPr algn="just" rtl="1"/>
                <a:r>
                  <a:rPr lang="ar-EG" sz="2400" b="1" u="sng" dirty="0" smtClean="0"/>
                  <a:t>الحل :-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99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∎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𝑋</m:t>
                        </m:r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  <m:r>
                          <a:rPr lang="en-US" sz="2400" i="1">
                            <a:latin typeface="Cambria Math"/>
                          </a:rPr>
                          <m:t>𝑋</m:t>
                        </m:r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latin typeface="Cambria Math"/>
                          </a:rPr>
                          <m:t>3</m:t>
                        </m:r>
                        <m:r>
                          <a:rPr lang="en-US" sz="2400" i="1" dirty="0">
                            <a:latin typeface="Cambria Math"/>
                          </a:rPr>
                          <m:t>𝑋</m:t>
                        </m:r>
                        <m:r>
                          <a:rPr lang="en-US" sz="2400" i="1" dirty="0">
                            <a:latin typeface="Cambria Math"/>
                          </a:rPr>
                          <m:t>+</m:t>
                        </m:r>
                        <m:r>
                          <a:rPr lang="en-US" sz="2400" i="1" dirty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 dirty="0">
                            <a:latin typeface="Cambria Math"/>
                          </a:rPr>
                          <m:t>𝑋</m:t>
                        </m:r>
                        <m:r>
                          <a:rPr lang="en-US" sz="2400" i="1" dirty="0">
                            <a:latin typeface="Cambria Math"/>
                          </a:rPr>
                          <m:t>−</m:t>
                        </m:r>
                        <m:r>
                          <a:rPr lang="en-US" sz="2400" i="1" dirty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𝑋</m:t>
                        </m:r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  <m:r>
                          <a:rPr lang="en-US" sz="2400" i="1">
                            <a:latin typeface="Cambria Math"/>
                          </a:rPr>
                          <m:t>𝑋</m:t>
                        </m:r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</a:rPr>
                          <m:t>5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4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/>
                          </a:rPr>
                          <m:t>(</m:t>
                        </m:r>
                        <m:r>
                          <a:rPr lang="en-US" sz="2400" i="1" dirty="0">
                            <a:latin typeface="Cambria Math"/>
                          </a:rPr>
                          <m:t>3</m:t>
                        </m:r>
                        <m:r>
                          <a:rPr lang="en-US" sz="2400" i="1" dirty="0">
                            <a:latin typeface="Cambria Math"/>
                          </a:rPr>
                          <m:t>𝑋</m:t>
                        </m:r>
                        <m:r>
                          <a:rPr lang="en-US" sz="2400" i="1" dirty="0">
                            <a:latin typeface="Cambria Math"/>
                          </a:rPr>
                          <m:t>+</m:t>
                        </m:r>
                        <m:r>
                          <a:rPr lang="en-US" sz="2400" i="1" dirty="0">
                            <a:latin typeface="Cambria Math"/>
                          </a:rPr>
                          <m:t>1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)(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𝑋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5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/>
                          </a:rPr>
                          <m:t>(</m:t>
                        </m:r>
                        <m:r>
                          <a:rPr lang="en-US" sz="2400" i="1" dirty="0">
                            <a:latin typeface="Cambria Math"/>
                          </a:rPr>
                          <m:t>𝑋</m:t>
                        </m:r>
                        <m:r>
                          <a:rPr lang="en-US" sz="2400" i="1" dirty="0">
                            <a:latin typeface="Cambria Math"/>
                          </a:rPr>
                          <m:t>−</m:t>
                        </m:r>
                        <m:r>
                          <a:rPr lang="en-US" sz="2400" i="1" dirty="0">
                            <a:latin typeface="Cambria Math"/>
                          </a:rPr>
                          <m:t>2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)(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𝑋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5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                          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)+(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6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13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5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5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400" dirty="0" smtClean="0"/>
                  <a:t> </a:t>
                </a:r>
              </a:p>
              <a:p>
                <a:pPr algn="just"/>
                <a:r>
                  <a:rPr lang="en-US" sz="2400" dirty="0" smtClean="0"/>
                  <a:t>             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7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14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9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  <a:p>
                <a:pPr algn="just"/>
                <a:endParaRPr lang="en-US" dirty="0"/>
              </a:p>
              <a:p>
                <a:pPr algn="just"/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  <a:blipFill rotWithShape="0">
                <a:blip r:embed="rId2"/>
                <a:stretch>
                  <a:fillRect t="-1348" r="-1435" b="-1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017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العمليات الحسابية على الاقترانات النسبية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6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مثال</a:t>
                </a:r>
                <a:r>
                  <a:rPr lang="ar-SA" sz="26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en-US" sz="26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SA" sz="26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):</a:t>
                </a:r>
                <a:r>
                  <a:rPr lang="ar-SA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ar-EG" sz="2600" dirty="0" smtClean="0"/>
                  <a:t>اوجد ناتج ما يلي :-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600" i="1" smtClean="0">
                        <a:solidFill>
                          <a:srgbClr val="FF33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∎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/>
                          </a:rPr>
                          <m:t>𝑋</m:t>
                        </m:r>
                      </m:num>
                      <m:den>
                        <m:r>
                          <a:rPr lang="en-US" sz="2600" b="0" i="1" smtClean="0">
                            <a:latin typeface="Cambria Math"/>
                          </a:rPr>
                          <m:t>3</m:t>
                        </m:r>
                        <m:r>
                          <a:rPr lang="en-US" sz="26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2600" b="0" i="1" smtClean="0">
                            <a:latin typeface="Cambria Math"/>
                          </a:rPr>
                          <m:t>+</m:t>
                        </m:r>
                        <m:r>
                          <a:rPr lang="en-US" sz="26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600" dirty="0" smtClean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dirty="0" smtClean="0">
                            <a:latin typeface="Cambria Math"/>
                          </a:rPr>
                          <m:t>5</m:t>
                        </m:r>
                        <m:sSup>
                          <m:sSupPr>
                            <m:ctrlPr>
                              <a:rPr lang="en-US" sz="26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0" i="1" dirty="0" smtClean="0">
                                <a:latin typeface="Cambria Math"/>
                              </a:rPr>
                              <m:t>𝑋</m:t>
                            </m:r>
                          </m:e>
                          <m:sup>
                            <m:r>
                              <a:rPr lang="en-US" sz="26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6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600" b="0" i="1" dirty="0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2600" b="0" i="1" dirty="0" smtClean="0">
                            <a:latin typeface="Cambria Math"/>
                          </a:rPr>
                          <m:t>2</m:t>
                        </m:r>
                        <m:r>
                          <a:rPr lang="en-US" sz="2600" b="0" i="1" dirty="0" smtClean="0">
                            <a:latin typeface="Cambria Math"/>
                          </a:rPr>
                          <m:t>𝑋</m:t>
                        </m:r>
                        <m:r>
                          <a:rPr lang="en-US" sz="2600" b="0" i="1" dirty="0" smtClean="0">
                            <a:latin typeface="Cambria Math"/>
                          </a:rPr>
                          <m:t>−</m:t>
                        </m:r>
                        <m:r>
                          <a:rPr lang="en-US" sz="2600" b="0" i="1" dirty="0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600" dirty="0" smtClean="0"/>
                  <a:t> </a:t>
                </a:r>
              </a:p>
              <a:p>
                <a:pPr algn="just" rtl="1"/>
                <a:r>
                  <a:rPr lang="ar-EG" sz="2600" b="1" dirty="0" smtClean="0"/>
                  <a:t>الحل :-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600" i="1" smtClean="0">
                        <a:solidFill>
                          <a:srgbClr val="0099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∎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i="1">
                            <a:latin typeface="Cambria Math"/>
                          </a:rPr>
                          <m:t>𝑋</m:t>
                        </m:r>
                      </m:num>
                      <m:den>
                        <m:r>
                          <a:rPr lang="en-US" sz="2600" i="1">
                            <a:latin typeface="Cambria Math"/>
                          </a:rPr>
                          <m:t>3</m:t>
                        </m:r>
                        <m:r>
                          <a:rPr lang="en-US" sz="2600" i="1">
                            <a:latin typeface="Cambria Math"/>
                          </a:rPr>
                          <m:t>𝑋</m:t>
                        </m:r>
                        <m:r>
                          <a:rPr lang="en-US" sz="2600" i="1">
                            <a:latin typeface="Cambria Math"/>
                          </a:rPr>
                          <m:t>+</m:t>
                        </m:r>
                        <m:r>
                          <a:rPr lang="en-US" sz="2600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6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i="1" dirty="0">
                            <a:latin typeface="Cambria Math"/>
                          </a:rPr>
                          <m:t>5</m:t>
                        </m:r>
                        <m:sSup>
                          <m:sSupPr>
                            <m:ctrlPr>
                              <a:rPr lang="en-US" sz="26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i="1" dirty="0">
                                <a:latin typeface="Cambria Math"/>
                              </a:rPr>
                              <m:t>𝑋</m:t>
                            </m:r>
                          </m:e>
                          <m:sup>
                            <m:r>
                              <a:rPr lang="en-US" sz="2600" i="1" dirty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600" i="1" dirty="0">
                            <a:latin typeface="Cambria Math"/>
                          </a:rPr>
                          <m:t>+</m:t>
                        </m:r>
                        <m:r>
                          <a:rPr lang="en-US" sz="2600" i="1" dirty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2600" i="1" dirty="0">
                            <a:latin typeface="Cambria Math"/>
                          </a:rPr>
                          <m:t>2</m:t>
                        </m:r>
                        <m:r>
                          <a:rPr lang="en-US" sz="2600" i="1" dirty="0">
                            <a:latin typeface="Cambria Math"/>
                          </a:rPr>
                          <m:t>𝑋</m:t>
                        </m:r>
                        <m:r>
                          <a:rPr lang="en-US" sz="2600" i="1" dirty="0">
                            <a:latin typeface="Cambria Math"/>
                          </a:rPr>
                          <m:t>−</m:t>
                        </m:r>
                        <m:r>
                          <a:rPr lang="en-US" sz="2600" i="1" dirty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6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600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/>
                          </a:rPr>
                          <m:t>(</m:t>
                        </m:r>
                        <m:r>
                          <a:rPr lang="en-US" sz="2600" i="1">
                            <a:latin typeface="Cambria Math"/>
                          </a:rPr>
                          <m:t>𝑋</m:t>
                        </m:r>
                        <m:r>
                          <a:rPr lang="en-US" sz="2600" b="0" i="1" smtClean="0">
                            <a:latin typeface="Cambria Math"/>
                          </a:rPr>
                          <m:t>)(</m:t>
                        </m:r>
                        <m:r>
                          <a:rPr lang="en-US" sz="2600" i="1" dirty="0">
                            <a:latin typeface="Cambria Math"/>
                          </a:rPr>
                          <m:t>2</m:t>
                        </m:r>
                        <m:r>
                          <a:rPr lang="en-US" sz="2600" i="1" dirty="0">
                            <a:latin typeface="Cambria Math"/>
                          </a:rPr>
                          <m:t>𝑋</m:t>
                        </m:r>
                        <m:r>
                          <a:rPr lang="en-US" sz="2600" i="1" dirty="0">
                            <a:latin typeface="Cambria Math"/>
                          </a:rPr>
                          <m:t>−</m:t>
                        </m:r>
                        <m:r>
                          <a:rPr lang="en-US" sz="2600" i="1" dirty="0">
                            <a:latin typeface="Cambria Math"/>
                          </a:rPr>
                          <m:t>2</m:t>
                        </m:r>
                        <m:r>
                          <a:rPr lang="en-US" sz="26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600" b="0" i="1" smtClean="0">
                            <a:latin typeface="Cambria Math"/>
                          </a:rPr>
                          <m:t>(</m:t>
                        </m:r>
                        <m:r>
                          <a:rPr lang="en-US" sz="2600" i="1">
                            <a:latin typeface="Cambria Math"/>
                          </a:rPr>
                          <m:t>3</m:t>
                        </m:r>
                        <m:r>
                          <a:rPr lang="en-US" sz="2600" i="1">
                            <a:latin typeface="Cambria Math"/>
                          </a:rPr>
                          <m:t>𝑋</m:t>
                        </m:r>
                        <m:r>
                          <a:rPr lang="en-US" sz="2600" i="1">
                            <a:latin typeface="Cambria Math"/>
                          </a:rPr>
                          <m:t>+</m:t>
                        </m:r>
                        <m:r>
                          <a:rPr lang="en-US" sz="2600" i="1">
                            <a:latin typeface="Cambria Math"/>
                          </a:rPr>
                          <m:t>2</m:t>
                        </m:r>
                        <m:r>
                          <a:rPr lang="en-US" sz="2600" b="0" i="1" smtClean="0">
                            <a:latin typeface="Cambria Math"/>
                          </a:rPr>
                          <m:t>)(</m:t>
                        </m:r>
                        <m:r>
                          <a:rPr lang="en-US" sz="2600" i="1" dirty="0">
                            <a:latin typeface="Cambria Math"/>
                          </a:rPr>
                          <m:t>2</m:t>
                        </m:r>
                        <m:r>
                          <a:rPr lang="en-US" sz="2600" i="1" dirty="0">
                            <a:latin typeface="Cambria Math"/>
                          </a:rPr>
                          <m:t>𝑋</m:t>
                        </m:r>
                        <m:r>
                          <a:rPr lang="en-US" sz="2600" i="1" dirty="0">
                            <a:latin typeface="Cambria Math"/>
                          </a:rPr>
                          <m:t>−</m:t>
                        </m:r>
                        <m:r>
                          <a:rPr lang="en-US" sz="2600" i="1" dirty="0">
                            <a:latin typeface="Cambria Math"/>
                          </a:rPr>
                          <m:t>2</m:t>
                        </m:r>
                        <m:r>
                          <a:rPr lang="en-US" sz="26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6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dirty="0" smtClean="0">
                            <a:latin typeface="Cambria Math"/>
                          </a:rPr>
                          <m:t>(</m:t>
                        </m:r>
                        <m:r>
                          <a:rPr lang="en-US" sz="2600" i="1" dirty="0">
                            <a:latin typeface="Cambria Math"/>
                          </a:rPr>
                          <m:t>5</m:t>
                        </m:r>
                        <m:sSup>
                          <m:sSupPr>
                            <m:ctrlPr>
                              <a:rPr lang="en-US" sz="26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i="1" dirty="0">
                                <a:latin typeface="Cambria Math"/>
                              </a:rPr>
                              <m:t>𝑋</m:t>
                            </m:r>
                          </m:e>
                          <m:sup>
                            <m:r>
                              <a:rPr lang="en-US" sz="2600" i="1" dirty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600" i="1" dirty="0">
                            <a:latin typeface="Cambria Math"/>
                          </a:rPr>
                          <m:t>+</m:t>
                        </m:r>
                        <m:r>
                          <a:rPr lang="en-US" sz="2600" i="1" dirty="0">
                            <a:latin typeface="Cambria Math"/>
                          </a:rPr>
                          <m:t>2</m:t>
                        </m:r>
                        <m:r>
                          <a:rPr lang="en-US" sz="2600" b="0" i="1" dirty="0" smtClean="0">
                            <a:latin typeface="Cambria Math"/>
                          </a:rPr>
                          <m:t>)(</m:t>
                        </m:r>
                        <m:r>
                          <a:rPr lang="en-US" sz="2600" i="1">
                            <a:latin typeface="Cambria Math"/>
                          </a:rPr>
                          <m:t>3</m:t>
                        </m:r>
                        <m:r>
                          <a:rPr lang="en-US" sz="2600" i="1">
                            <a:latin typeface="Cambria Math"/>
                          </a:rPr>
                          <m:t>𝑋</m:t>
                        </m:r>
                        <m:r>
                          <a:rPr lang="en-US" sz="2600" i="1">
                            <a:latin typeface="Cambria Math"/>
                          </a:rPr>
                          <m:t>+</m:t>
                        </m:r>
                        <m:r>
                          <a:rPr lang="en-US" sz="2600" i="1">
                            <a:latin typeface="Cambria Math"/>
                          </a:rPr>
                          <m:t>2</m:t>
                        </m:r>
                        <m:r>
                          <a:rPr lang="en-US" sz="2600" b="0" i="1" dirty="0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600" b="0" i="1" dirty="0" smtClean="0">
                            <a:latin typeface="Cambria Math"/>
                          </a:rPr>
                          <m:t>(</m:t>
                        </m:r>
                        <m:r>
                          <a:rPr lang="en-US" sz="2600" i="1" dirty="0">
                            <a:latin typeface="Cambria Math"/>
                          </a:rPr>
                          <m:t>2</m:t>
                        </m:r>
                        <m:r>
                          <a:rPr lang="en-US" sz="2600" i="1" dirty="0">
                            <a:latin typeface="Cambria Math"/>
                          </a:rPr>
                          <m:t>𝑋</m:t>
                        </m:r>
                        <m:r>
                          <a:rPr lang="en-US" sz="2600" i="1" dirty="0">
                            <a:latin typeface="Cambria Math"/>
                          </a:rPr>
                          <m:t>−</m:t>
                        </m:r>
                        <m:r>
                          <a:rPr lang="en-US" sz="2600" i="1" dirty="0">
                            <a:latin typeface="Cambria Math"/>
                          </a:rPr>
                          <m:t>2</m:t>
                        </m:r>
                        <m:r>
                          <a:rPr lang="en-US" sz="2600" b="0" i="1" dirty="0" smtClean="0">
                            <a:latin typeface="Cambria Math"/>
                          </a:rPr>
                          <m:t>)(</m:t>
                        </m:r>
                        <m:r>
                          <a:rPr lang="en-US" sz="2600" i="1">
                            <a:latin typeface="Cambria Math"/>
                          </a:rPr>
                          <m:t>3</m:t>
                        </m:r>
                        <m:r>
                          <a:rPr lang="en-US" sz="2600" i="1">
                            <a:latin typeface="Cambria Math"/>
                          </a:rPr>
                          <m:t>𝑋</m:t>
                        </m:r>
                        <m:r>
                          <a:rPr lang="en-US" sz="2600" i="1">
                            <a:latin typeface="Cambria Math"/>
                          </a:rPr>
                          <m:t>+</m:t>
                        </m:r>
                        <m:r>
                          <a:rPr lang="en-US" sz="2600" i="1">
                            <a:latin typeface="Cambria Math"/>
                          </a:rPr>
                          <m:t>2</m:t>
                        </m:r>
                        <m:r>
                          <a:rPr lang="en-US" sz="2600" b="0" i="1" dirty="0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US" sz="2600" dirty="0" smtClean="0"/>
              </a:p>
              <a:p>
                <a:pPr algn="just"/>
                <a:r>
                  <a:rPr lang="en-US" sz="2600" dirty="0" smtClean="0"/>
                  <a:t>                            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2600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en-US" sz="26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p>
                            <m:r>
                              <a:rPr lang="en-US" sz="26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6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600" b="0" i="1" smtClean="0">
                            <a:latin typeface="Cambria Math"/>
                          </a:rPr>
                          <m:t>2</m:t>
                        </m:r>
                        <m:r>
                          <a:rPr lang="en-US" sz="26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2600" b="0" i="1" smtClean="0">
                            <a:latin typeface="Cambria Math"/>
                          </a:rPr>
                          <m:t>)+(</m:t>
                        </m:r>
                        <m:r>
                          <a:rPr lang="en-US" sz="2600" b="0" i="1" smtClean="0">
                            <a:latin typeface="Cambria Math"/>
                          </a:rPr>
                          <m:t>15</m:t>
                        </m:r>
                        <m:sSup>
                          <m:s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6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sz="2600" b="0" i="1" smtClean="0">
                            <a:latin typeface="Cambria Math"/>
                          </a:rPr>
                          <m:t>+</m:t>
                        </m:r>
                        <m:r>
                          <a:rPr lang="en-US" sz="2600" b="0" i="1" smtClean="0">
                            <a:latin typeface="Cambria Math"/>
                          </a:rPr>
                          <m:t>10</m:t>
                        </m:r>
                        <m:sSup>
                          <m:s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p>
                            <m:r>
                              <a:rPr lang="en-US" sz="26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600" b="0" i="1" smtClean="0">
                            <a:latin typeface="Cambria Math"/>
                          </a:rPr>
                          <m:t>+</m:t>
                        </m:r>
                        <m:r>
                          <a:rPr lang="en-US" sz="2600" b="0" i="1" smtClean="0">
                            <a:latin typeface="Cambria Math"/>
                          </a:rPr>
                          <m:t>6</m:t>
                        </m:r>
                        <m:r>
                          <a:rPr lang="en-US" sz="26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2600" b="0" i="1" smtClean="0">
                            <a:latin typeface="Cambria Math"/>
                          </a:rPr>
                          <m:t>+</m:t>
                        </m:r>
                        <m:r>
                          <a:rPr lang="en-US" sz="2600" b="0" i="1" smtClean="0">
                            <a:latin typeface="Cambria Math"/>
                          </a:rPr>
                          <m:t>4</m:t>
                        </m:r>
                        <m:r>
                          <a:rPr lang="en-US" sz="26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600" i="1">
                            <a:latin typeface="Cambria Math"/>
                          </a:rPr>
                          <m:t>(</m:t>
                        </m:r>
                        <m:r>
                          <a:rPr lang="en-US" sz="2600" i="1">
                            <a:latin typeface="Cambria Math"/>
                          </a:rPr>
                          <m:t>3</m:t>
                        </m:r>
                        <m:r>
                          <a:rPr lang="en-US" sz="2600" i="1">
                            <a:latin typeface="Cambria Math"/>
                          </a:rPr>
                          <m:t>𝑋</m:t>
                        </m:r>
                        <m:r>
                          <a:rPr lang="en-US" sz="2600" i="1">
                            <a:latin typeface="Cambria Math"/>
                          </a:rPr>
                          <m:t>+</m:t>
                        </m:r>
                        <m:r>
                          <a:rPr lang="en-US" sz="2600" i="1">
                            <a:latin typeface="Cambria Math"/>
                          </a:rPr>
                          <m:t>2</m:t>
                        </m:r>
                        <m:r>
                          <a:rPr lang="en-US" sz="2600" i="1">
                            <a:latin typeface="Cambria Math"/>
                          </a:rPr>
                          <m:t>)(</m:t>
                        </m:r>
                        <m:r>
                          <a:rPr lang="en-US" sz="2600" i="1" dirty="0">
                            <a:latin typeface="Cambria Math"/>
                          </a:rPr>
                          <m:t>2</m:t>
                        </m:r>
                        <m:r>
                          <a:rPr lang="en-US" sz="2600" i="1" dirty="0">
                            <a:latin typeface="Cambria Math"/>
                          </a:rPr>
                          <m:t>𝑋</m:t>
                        </m:r>
                        <m:r>
                          <a:rPr lang="en-US" sz="2600" i="1" dirty="0">
                            <a:latin typeface="Cambria Math"/>
                          </a:rPr>
                          <m:t>−</m:t>
                        </m:r>
                        <m:r>
                          <a:rPr lang="en-US" sz="2600" i="1" dirty="0">
                            <a:latin typeface="Cambria Math"/>
                          </a:rPr>
                          <m:t>2</m:t>
                        </m:r>
                        <m:r>
                          <a:rPr lang="en-US" sz="2600" i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600" dirty="0" smtClean="0"/>
                  <a:t> </a:t>
                </a:r>
              </a:p>
              <a:p>
                <a:pPr algn="just"/>
                <a:r>
                  <a:rPr lang="en-US" sz="2600" dirty="0" smtClean="0"/>
                  <a:t>               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/>
                          </a:rPr>
                          <m:t>15</m:t>
                        </m:r>
                        <m:sSup>
                          <m:s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sz="26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sz="2600" b="0" i="1" smtClean="0">
                            <a:latin typeface="Cambria Math"/>
                          </a:rPr>
                          <m:t>+</m:t>
                        </m:r>
                        <m:r>
                          <a:rPr lang="en-US" sz="2600" b="0" i="1" smtClean="0">
                            <a:latin typeface="Cambria Math"/>
                          </a:rPr>
                          <m:t>12</m:t>
                        </m:r>
                        <m:sSup>
                          <m:s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p>
                            <m:r>
                              <a:rPr lang="en-US" sz="26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600" b="0" i="1" smtClean="0">
                            <a:latin typeface="Cambria Math"/>
                          </a:rPr>
                          <m:t>+</m:t>
                        </m:r>
                        <m:r>
                          <a:rPr lang="en-US" sz="2600" b="0" i="1" smtClean="0">
                            <a:latin typeface="Cambria Math"/>
                          </a:rPr>
                          <m:t>4</m:t>
                        </m:r>
                        <m:r>
                          <a:rPr lang="en-US" sz="26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2600" b="0" i="1" smtClean="0">
                            <a:latin typeface="Cambria Math"/>
                          </a:rPr>
                          <m:t>+</m:t>
                        </m:r>
                        <m:r>
                          <a:rPr lang="en-US" sz="2600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US" sz="2600" b="0" i="1" smtClean="0">
                            <a:latin typeface="Cambria Math"/>
                          </a:rPr>
                          <m:t>6</m:t>
                        </m:r>
                        <m:sSup>
                          <m:s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p>
                            <m:r>
                              <a:rPr lang="en-US" sz="26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6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600" b="0" i="1" smtClean="0">
                            <a:latin typeface="Cambria Math"/>
                          </a:rPr>
                          <m:t>2</m:t>
                        </m:r>
                        <m:r>
                          <a:rPr lang="en-US" sz="26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26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6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600" dirty="0" smtClean="0"/>
                  <a:t> </a:t>
                </a:r>
                <a:endParaRPr lang="en-US" sz="2600" dirty="0"/>
              </a:p>
              <a:p>
                <a:pPr algn="just"/>
                <a:endParaRPr lang="en-US" sz="2400" dirty="0"/>
              </a:p>
              <a:p>
                <a:pPr algn="just"/>
                <a:endParaRPr lang="en-US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  <a:blipFill rotWithShape="0">
                <a:blip r:embed="rId2"/>
                <a:stretch>
                  <a:fillRect t="-1348" r="-11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313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 smtClean="0"/>
              <a:t>تابع العمليات </a:t>
            </a:r>
            <a:r>
              <a:rPr lang="ar-EG" dirty="0"/>
              <a:t>الحسابية على الاقترانات النسبية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الضرب :</a:t>
                </a:r>
                <a:r>
                  <a:rPr lang="ar-EG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ar-SA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indent="12700" algn="just" rtl="1">
                  <a:tabLst>
                    <a:tab pos="271463" algn="l"/>
                    <a:tab pos="355600" algn="l"/>
                  </a:tabLst>
                </a:pPr>
                <a:r>
                  <a:rPr lang="ar-SA" sz="2800" dirty="0" smtClean="0"/>
                  <a:t>نضرب البسط في البسط والمقام في المقام.</a:t>
                </a:r>
                <a:endParaRPr lang="ar-EG" sz="2800" dirty="0" smtClean="0"/>
              </a:p>
              <a:p>
                <a:pPr rtl="1"/>
                <a:r>
                  <a:rPr lang="ar-EG" sz="2800" b="1" u="sng" dirty="0" smtClean="0"/>
                  <a:t>مثال </a:t>
                </a:r>
                <a:r>
                  <a:rPr lang="en-US" sz="28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(1)</a:t>
                </a:r>
                <a:r>
                  <a:rPr lang="ar-EG" sz="2800" b="1" u="sng" dirty="0" smtClean="0"/>
                  <a:t>:</a:t>
                </a:r>
                <a:r>
                  <a:rPr lang="ar-EG" sz="2800" dirty="0" smtClean="0"/>
                  <a:t>-</a:t>
                </a:r>
                <a:r>
                  <a:rPr lang="en-US" sz="2800" dirty="0" smtClean="0"/>
                  <a:t>                                                             </a:t>
                </a:r>
                <a:r>
                  <a:rPr lang="ar-EG" sz="2800" dirty="0" smtClean="0"/>
                  <a:t>   </a:t>
                </a:r>
                <a14:m>
                  <m:oMath xmlns:m="http://schemas.openxmlformats.org/officeDocument/2006/math">
                    <m:r>
                      <a:rPr lang="ar-EG" sz="2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∎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0">
                            <a:latin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US" sz="2800" i="0">
                            <a:latin typeface="Cambria Math"/>
                          </a:rPr>
                          <m:t>X</m:t>
                        </m:r>
                        <m:r>
                          <a:rPr lang="en-US" sz="2800" i="0">
                            <a:latin typeface="Cambria Math"/>
                          </a:rPr>
                          <m:t>+</m:t>
                        </m:r>
                        <m:r>
                          <a:rPr lang="en-US" sz="2800" i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800" i="0">
                            <a:latin typeface="Cambria Math"/>
                          </a:rPr>
                          <m:t>X</m:t>
                        </m:r>
                        <m:r>
                          <a:rPr lang="en-US" sz="2800" i="0">
                            <a:latin typeface="Cambria Math"/>
                          </a:rPr>
                          <m:t>+</m:t>
                        </m:r>
                        <m:r>
                          <a:rPr lang="en-US" sz="2800" i="0">
                            <a:latin typeface="Cambria Math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0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800" i="0" dirty="0">
                            <a:latin typeface="Cambria Math"/>
                          </a:rPr>
                          <m:t>X</m:t>
                        </m:r>
                        <m:r>
                          <a:rPr lang="en-US" sz="2800" i="0" dirty="0">
                            <a:latin typeface="Cambria Math"/>
                          </a:rPr>
                          <m:t>−</m:t>
                        </m:r>
                        <m:r>
                          <a:rPr lang="en-US" sz="2800" i="0" dirty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2800" i="0" dirty="0">
                            <a:latin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US" sz="2800" i="0" dirty="0">
                            <a:latin typeface="Cambria Math"/>
                          </a:rPr>
                          <m:t>X</m:t>
                        </m:r>
                        <m:r>
                          <a:rPr lang="en-US" sz="2800" i="0" dirty="0">
                            <a:latin typeface="Cambria Math"/>
                          </a:rPr>
                          <m:t>+</m:t>
                        </m:r>
                        <m:r>
                          <a:rPr lang="en-US" sz="2800" i="0" dirty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  <a:endParaRPr lang="en-US" sz="2800" dirty="0" smtClean="0"/>
              </a:p>
              <a:p>
                <a:pPr algn="just" rtl="1"/>
                <a:r>
                  <a:rPr lang="ar-EG" sz="2800" b="1" u="sng" dirty="0" smtClean="0"/>
                  <a:t>الحل:</a:t>
                </a:r>
                <a:r>
                  <a:rPr lang="ar-EG" sz="2800" b="1" dirty="0" smtClean="0"/>
                  <a:t>-</a:t>
                </a:r>
                <a:r>
                  <a:rPr lang="ar-EG" sz="2800" dirty="0" smtClean="0"/>
                  <a:t>    </a:t>
                </a:r>
                <a:r>
                  <a:rPr lang="en-US" sz="2800" dirty="0" smtClean="0"/>
                  <a:t>                    </a:t>
                </a:r>
                <a:r>
                  <a:rPr lang="ar-EG" sz="2800" dirty="0" smtClean="0"/>
                  <a:t> 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0099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∎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0" smtClean="0">
                            <a:latin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/>
                          </a:rPr>
                          <m:t>X</m:t>
                        </m:r>
                        <m:r>
                          <a:rPr lang="en-US" sz="2800" b="0" i="0" smtClean="0">
                            <a:latin typeface="Cambria Math"/>
                          </a:rPr>
                          <m:t>+</m:t>
                        </m:r>
                        <m:r>
                          <a:rPr lang="en-US" sz="2800" b="0" i="0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/>
                          </a:rPr>
                          <m:t>X</m:t>
                        </m:r>
                        <m:r>
                          <a:rPr lang="en-US" sz="2800" b="0" i="0" smtClean="0">
                            <a:latin typeface="Cambria Math"/>
                          </a:rPr>
                          <m:t>+</m:t>
                        </m:r>
                        <m:r>
                          <a:rPr lang="en-US" sz="2800" b="0" i="0" smtClean="0">
                            <a:latin typeface="Cambria Math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i="0" dirty="0" smtClean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800" b="0" i="0" dirty="0" smtClean="0">
                            <a:latin typeface="Cambria Math"/>
                          </a:rPr>
                          <m:t>X</m:t>
                        </m:r>
                        <m:r>
                          <a:rPr lang="en-US" sz="2800" b="0" i="0" dirty="0" smtClean="0">
                            <a:latin typeface="Cambria Math"/>
                          </a:rPr>
                          <m:t>−</m:t>
                        </m:r>
                        <m:r>
                          <a:rPr lang="en-US" sz="2800" b="0" i="0" dirty="0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2800" b="0" i="0" dirty="0" smtClean="0">
                            <a:latin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US" sz="2800" b="0" i="0" dirty="0" smtClean="0">
                            <a:latin typeface="Cambria Math"/>
                          </a:rPr>
                          <m:t>X</m:t>
                        </m:r>
                        <m:r>
                          <a:rPr lang="en-US" sz="2800" b="0" i="0" dirty="0" smtClean="0">
                            <a:latin typeface="Cambria Math"/>
                          </a:rPr>
                          <m:t>+</m:t>
                        </m:r>
                        <m:r>
                          <a:rPr lang="en-US" sz="2800" b="0" i="0" dirty="0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8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0" smtClean="0">
                            <a:latin typeface="Cambria Math"/>
                          </a:rPr>
                          <m:t>(</m:t>
                        </m:r>
                        <m:r>
                          <a:rPr lang="en-US" sz="2800" b="0" i="0" smtClean="0">
                            <a:latin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/>
                          </a:rPr>
                          <m:t>X</m:t>
                        </m:r>
                        <m:r>
                          <a:rPr lang="en-US" sz="2800" b="0" i="0" smtClean="0">
                            <a:latin typeface="Cambria Math"/>
                          </a:rPr>
                          <m:t>+</m:t>
                        </m:r>
                        <m:r>
                          <a:rPr lang="en-US" sz="2800" b="0" i="0" smtClean="0">
                            <a:latin typeface="Cambria Math"/>
                          </a:rPr>
                          <m:t>3</m:t>
                        </m:r>
                        <m:r>
                          <a:rPr lang="en-US" sz="2800" b="0" i="0" smtClean="0">
                            <a:latin typeface="Cambria Math"/>
                          </a:rPr>
                          <m:t>)(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/>
                          </a:rPr>
                          <m:t>X</m:t>
                        </m:r>
                        <m:r>
                          <a:rPr lang="en-US" sz="2800" b="0" i="0" smtClean="0">
                            <a:latin typeface="Cambria Math"/>
                          </a:rPr>
                          <m:t>−</m:t>
                        </m:r>
                        <m:r>
                          <a:rPr lang="en-US" sz="2800" b="0" i="0" smtClean="0">
                            <a:latin typeface="Cambria Math"/>
                          </a:rPr>
                          <m:t>2</m:t>
                        </m:r>
                        <m:r>
                          <a:rPr lang="en-US" sz="2800" b="0" i="0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800" b="0" i="0" smtClean="0"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/>
                          </a:rPr>
                          <m:t>X</m:t>
                        </m:r>
                        <m:r>
                          <a:rPr lang="en-US" sz="2800" b="0" i="0" smtClean="0">
                            <a:latin typeface="Cambria Math"/>
                          </a:rPr>
                          <m:t>+</m:t>
                        </m:r>
                        <m:r>
                          <a:rPr lang="en-US" sz="2800" b="0" i="0" smtClean="0">
                            <a:latin typeface="Cambria Math"/>
                          </a:rPr>
                          <m:t>1</m:t>
                        </m:r>
                        <m:r>
                          <a:rPr lang="en-US" sz="2800" b="0" i="0" smtClean="0">
                            <a:latin typeface="Cambria Math"/>
                          </a:rPr>
                          <m:t>)(</m:t>
                        </m:r>
                        <m:r>
                          <a:rPr lang="en-US" sz="2800" b="0" i="0" smtClean="0">
                            <a:latin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/>
                          </a:rPr>
                          <m:t>X</m:t>
                        </m:r>
                        <m:r>
                          <a:rPr lang="en-US" sz="2800" b="0" i="0" smtClean="0">
                            <a:latin typeface="Cambria Math"/>
                          </a:rPr>
                          <m:t>+</m:t>
                        </m:r>
                        <m:r>
                          <a:rPr lang="en-US" sz="2800" b="0" i="0" smtClean="0">
                            <a:latin typeface="Cambria Math"/>
                          </a:rPr>
                          <m:t>4</m:t>
                        </m:r>
                        <m:r>
                          <a:rPr lang="en-US" sz="2800" b="0" i="0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8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0" smtClean="0"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/>
                              </a:rPr>
                              <m:t>X</m:t>
                            </m:r>
                          </m:e>
                          <m:sup>
                            <m:r>
                              <a:rPr lang="en-US" sz="2800" b="0" i="0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sz="2800" b="0" i="0" smtClean="0">
                            <a:latin typeface="Cambria Math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/>
                          </a:rPr>
                          <m:t>X</m:t>
                        </m:r>
                        <m:r>
                          <a:rPr lang="en-US" sz="2800" b="0" i="0" smtClean="0">
                            <a:latin typeface="Cambria Math"/>
                          </a:rPr>
                          <m:t> −</m:t>
                        </m:r>
                        <m:r>
                          <a:rPr lang="en-US" sz="2800" b="0" i="0" smtClean="0">
                            <a:latin typeface="Cambria Math"/>
                          </a:rPr>
                          <m:t>6</m:t>
                        </m:r>
                      </m:num>
                      <m:den>
                        <m:r>
                          <a:rPr lang="en-US" sz="2800" b="0" i="0" smtClean="0">
                            <a:latin typeface="Cambria Math"/>
                          </a:rPr>
                          <m:t>3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/>
                              </a:rPr>
                              <m:t>X</m:t>
                            </m:r>
                          </m:e>
                          <m:sup>
                            <m:r>
                              <a:rPr lang="en-US" sz="2800" b="0" i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0" smtClean="0">
                            <a:latin typeface="Cambria Math"/>
                          </a:rPr>
                          <m:t>+</m:t>
                        </m:r>
                        <m:r>
                          <a:rPr lang="en-US" sz="2800" b="0" i="0" smtClean="0">
                            <a:latin typeface="Cambria Math"/>
                          </a:rPr>
                          <m:t>7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/>
                          </a:rPr>
                          <m:t>X</m:t>
                        </m:r>
                        <m:r>
                          <a:rPr lang="en-US" sz="2800" b="0" i="0" smtClean="0">
                            <a:latin typeface="Cambria Math"/>
                          </a:rPr>
                          <m:t>+</m:t>
                        </m:r>
                        <m:r>
                          <a:rPr lang="en-US" sz="2800" b="0" i="0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US" sz="2800" dirty="0" smtClean="0"/>
              </a:p>
              <a:p>
                <a:pPr marL="0" indent="0" algn="l" rtl="1">
                  <a:tabLst>
                    <a:tab pos="8255000" algn="l"/>
                  </a:tabLst>
                </a:pPr>
                <a:r>
                  <a:rPr lang="ar-EG" sz="2800" b="1" u="sng" dirty="0" smtClean="0"/>
                  <a:t>مثال</a:t>
                </a:r>
                <a:r>
                  <a:rPr lang="en-US" sz="28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(2) </a:t>
                </a:r>
                <a:r>
                  <a:rPr lang="ar-EG" sz="2800" b="1" u="sng" dirty="0"/>
                  <a:t>:</a:t>
                </a:r>
                <a:r>
                  <a:rPr lang="ar-EG" sz="2800" b="1" dirty="0"/>
                  <a:t>-</a:t>
                </a:r>
                <a:r>
                  <a:rPr lang="en-US" sz="2800" dirty="0"/>
                  <a:t>        </a:t>
                </a:r>
                <a:r>
                  <a:rPr lang="en-US" sz="2800" dirty="0" smtClean="0"/>
                  <a:t>                           </a:t>
                </a:r>
                <a:r>
                  <a:rPr lang="en-US" sz="2800" dirty="0"/>
                  <a:t>                       </a:t>
                </a:r>
                <a:r>
                  <a:rPr lang="ar-EG" sz="2800" dirty="0"/>
                  <a:t> 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∎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/>
                              </a:rPr>
                              <m:t>X</m:t>
                            </m:r>
                          </m:e>
                          <m:sup>
                            <m:r>
                              <a:rPr lang="en-US" sz="2800" b="0" i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>
                            <a:latin typeface="Cambria Math"/>
                          </a:rPr>
                          <m:t>+</m:t>
                        </m:r>
                        <m:r>
                          <a:rPr lang="en-US" sz="2800" b="0" i="0" smtClean="0">
                            <a:latin typeface="Cambria Math"/>
                          </a:rPr>
                          <m:t>10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US" sz="2800">
                            <a:latin typeface="Cambria Math"/>
                          </a:rPr>
                          <m:t>X</m:t>
                        </m:r>
                        <m:r>
                          <a:rPr lang="en-US" sz="2800">
                            <a:latin typeface="Cambria Math"/>
                          </a:rPr>
                          <m:t>+</m:t>
                        </m:r>
                        <m:r>
                          <a:rPr lang="en-US" sz="2800" b="0" i="0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US" sz="2800" dirty="0">
                            <a:latin typeface="Cambria Math"/>
                          </a:rPr>
                          <m:t>X</m:t>
                        </m:r>
                        <m:r>
                          <a:rPr lang="en-US" sz="2800" dirty="0">
                            <a:latin typeface="Cambria Math"/>
                          </a:rPr>
                          <m:t>−</m:t>
                        </m:r>
                        <m:r>
                          <a:rPr lang="en-US" sz="2800" b="0" i="0" dirty="0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800" dirty="0">
                            <a:latin typeface="Cambria Math"/>
                          </a:rPr>
                          <m:t>X</m:t>
                        </m:r>
                        <m:r>
                          <a:rPr lang="en-US" sz="2800" dirty="0">
                            <a:latin typeface="Cambria Math"/>
                          </a:rPr>
                          <m:t>+</m:t>
                        </m:r>
                        <m:r>
                          <a:rPr lang="en-US" sz="2800" b="0" i="0" dirty="0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  <a:endParaRPr lang="ar-SA" sz="2800" dirty="0" smtClean="0"/>
              </a:p>
              <a:p>
                <a:pPr marL="0" indent="0" algn="l" rtl="1">
                  <a:tabLst>
                    <a:tab pos="8255000" algn="l"/>
                  </a:tabLst>
                </a:pPr>
                <a:r>
                  <a:rPr lang="ar-SA" sz="2800" b="1" u="sng" dirty="0" smtClean="0"/>
                  <a:t>الحل:</a:t>
                </a:r>
                <a:r>
                  <a:rPr lang="ar-SA" sz="2800" b="1" dirty="0" smtClean="0"/>
                  <a:t>-</a:t>
                </a:r>
                <a:r>
                  <a:rPr lang="ar-SA" sz="2800" dirty="0" smtClean="0"/>
                  <a:t>       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smtClean="0">
                        <a:solidFill>
                          <a:srgbClr val="009900"/>
                        </a:solidFill>
                        <a:latin typeface="Cambria Math" panose="02040503050406030204" pitchFamily="18" charset="0"/>
                      </a:rPr>
                      <m:t>∎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a:rPr lang="en-US" sz="28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US" sz="280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US" sz="280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dirty="0">
                            <a:latin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US" sz="2800" dirty="0">
                            <a:latin typeface="Cambria Math"/>
                          </a:rPr>
                          <m:t>X</m:t>
                        </m:r>
                        <m:r>
                          <a:rPr lang="en-US" sz="2800" dirty="0">
                            <a:latin typeface="Cambria Math"/>
                          </a:rPr>
                          <m:t>−</m:t>
                        </m:r>
                        <m:r>
                          <a:rPr lang="en-US" sz="2800" dirty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800" dirty="0">
                            <a:latin typeface="Cambria Math"/>
                          </a:rPr>
                          <m:t>X</m:t>
                        </m:r>
                        <m:r>
                          <a:rPr lang="en-US" sz="2800" dirty="0">
                            <a:latin typeface="Cambria Math"/>
                          </a:rPr>
                          <m:t>+</m:t>
                        </m:r>
                        <m:r>
                          <a:rPr lang="en-US" sz="2800" dirty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8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/>
                              </a:rPr>
                              <m:t>X</m:t>
                            </m:r>
                          </m:e>
                          <m:sup>
                            <m:r>
                              <a:rPr lang="en-US" sz="280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>
                            <a:latin typeface="Cambria Math"/>
                          </a:rPr>
                          <m:t>+</m:t>
                        </m:r>
                        <m:r>
                          <a:rPr lang="en-US" sz="2800">
                            <a:latin typeface="Cambria Math"/>
                          </a:rPr>
                          <m:t>10</m:t>
                        </m:r>
                        <m:r>
                          <a:rPr lang="en-US" sz="2800">
                            <a:latin typeface="Cambria Math"/>
                          </a:rPr>
                          <m:t>)(</m:t>
                        </m:r>
                        <m:r>
                          <a:rPr lang="en-US" sz="2800" i="1" dirty="0">
                            <a:latin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US" sz="2800" dirty="0">
                            <a:latin typeface="Cambria Math"/>
                          </a:rPr>
                          <m:t>X</m:t>
                        </m:r>
                        <m:r>
                          <a:rPr lang="en-US" sz="2800" dirty="0">
                            <a:latin typeface="Cambria Math"/>
                          </a:rPr>
                          <m:t>−</m:t>
                        </m:r>
                        <m:r>
                          <a:rPr lang="en-US" sz="2800" dirty="0">
                            <a:latin typeface="Cambria Math"/>
                          </a:rPr>
                          <m:t>5</m:t>
                        </m:r>
                        <m:r>
                          <a:rPr lang="en-US" sz="280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800">
                            <a:latin typeface="Cambria Math"/>
                          </a:rPr>
                          <m:t>(</m:t>
                        </m:r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US" sz="2800">
                            <a:latin typeface="Cambria Math"/>
                          </a:rPr>
                          <m:t>X</m:t>
                        </m:r>
                        <m:r>
                          <a:rPr lang="en-US" sz="2800">
                            <a:latin typeface="Cambria Math"/>
                          </a:rPr>
                          <m:t>+</m:t>
                        </m:r>
                        <m:r>
                          <a:rPr lang="en-US" sz="2800">
                            <a:latin typeface="Cambria Math"/>
                          </a:rPr>
                          <m:t>5</m:t>
                        </m:r>
                        <m:r>
                          <a:rPr lang="en-US" sz="2800">
                            <a:latin typeface="Cambria Math"/>
                          </a:rPr>
                          <m:t>)(</m:t>
                        </m:r>
                        <m:r>
                          <m:rPr>
                            <m:sty m:val="p"/>
                          </m:rPr>
                          <a:rPr lang="en-US" sz="2800" dirty="0">
                            <a:latin typeface="Cambria Math"/>
                          </a:rPr>
                          <m:t>X</m:t>
                        </m:r>
                        <m:r>
                          <a:rPr lang="en-US" sz="2800" dirty="0">
                            <a:latin typeface="Cambria Math"/>
                          </a:rPr>
                          <m:t>+</m:t>
                        </m:r>
                        <m:r>
                          <a:rPr lang="en-US" sz="2800" dirty="0">
                            <a:latin typeface="Cambria Math"/>
                          </a:rPr>
                          <m:t>2</m:t>
                        </m:r>
                        <m:r>
                          <a:rPr lang="en-US" sz="280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/>
                          </a:rPr>
                          <m:t>30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US" sz="28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50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/>
                          </a:rPr>
                          <m:t>9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US" sz="2800" b="0" i="1" smtClean="0">
                            <a:latin typeface="Cambria Math"/>
                          </a:rPr>
                          <m:t> +</m:t>
                        </m:r>
                        <m:r>
                          <a:rPr lang="en-US" sz="2800" b="0" i="1" smtClean="0">
                            <a:latin typeface="Cambria Math"/>
                          </a:rPr>
                          <m:t>10</m:t>
                        </m:r>
                      </m:den>
                    </m:f>
                  </m:oMath>
                </a14:m>
                <a:endParaRPr lang="en-US" sz="2800" dirty="0" smtClean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  <a:blipFill rotWithShape="0">
                <a:blip r:embed="rId2"/>
                <a:stretch>
                  <a:fillRect t="-1752" r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844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 smtClean="0"/>
              <a:t>تابع العمليات </a:t>
            </a:r>
            <a:r>
              <a:rPr lang="ar-EG" dirty="0"/>
              <a:t>الحسابية على الاقترانات النسبية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القسمة :</a:t>
                </a:r>
                <a:r>
                  <a:rPr lang="ar-EG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indent="12700" algn="just" rtl="1"/>
                <a:r>
                  <a:rPr lang="ar-SA" sz="2800" dirty="0" smtClean="0"/>
                  <a:t>نحول عملية القسمة إلى عملية ضرب بقلب الكسر الثاني.</a:t>
                </a:r>
                <a:endParaRPr lang="ar-EG" sz="2800" dirty="0" smtClean="0"/>
              </a:p>
              <a:p>
                <a:pPr algn="just" rtl="1"/>
                <a:r>
                  <a:rPr lang="ar-EG" sz="2800" b="1" u="sng" dirty="0" smtClean="0"/>
                  <a:t>مثال:</a:t>
                </a:r>
                <a:r>
                  <a:rPr lang="ar-EG" sz="2800" b="1" dirty="0" smtClean="0"/>
                  <a:t>-</a:t>
                </a:r>
                <a:r>
                  <a:rPr lang="ar-EG" sz="2800" dirty="0" smtClean="0"/>
                  <a:t>    </a:t>
                </a:r>
                <a:endParaRPr lang="ar-SA" sz="2800" dirty="0" smtClean="0"/>
              </a:p>
              <a:p>
                <a:pPr algn="l" rtl="1"/>
                <a:r>
                  <a:rPr lang="ar-EG" sz="2800" dirty="0" smtClean="0"/>
                  <a:t>              </a:t>
                </a:r>
                <a:r>
                  <a:rPr lang="ar-SA" sz="2800" dirty="0" smtClean="0"/>
                  <a:t>            </a:t>
                </a:r>
                <a:r>
                  <a:rPr lang="ar-EG" sz="2800" dirty="0" smtClean="0"/>
                  <a:t>                    </a:t>
                </a:r>
                <a:r>
                  <a:rPr lang="en-US" sz="2800" dirty="0" smtClean="0"/>
                  <a:t>   </a:t>
                </a:r>
                <a:r>
                  <a:rPr lang="ar-EG" sz="2800" dirty="0" smtClean="0"/>
                  <a:t>      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∎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>
                            <a:latin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US" sz="2800">
                            <a:latin typeface="Cambria Math"/>
                          </a:rPr>
                          <m:t>X</m:t>
                        </m:r>
                        <m:r>
                          <a:rPr lang="en-US" sz="2800">
                            <a:latin typeface="Cambria Math"/>
                          </a:rPr>
                          <m:t>+</m:t>
                        </m:r>
                        <m:r>
                          <a:rPr lang="en-US" sz="2800">
                            <a:latin typeface="Cambria Math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/>
                              </a:rPr>
                              <m:t>X</m:t>
                            </m:r>
                          </m:e>
                          <m:sup>
                            <m:r>
                              <a:rPr lang="en-US" sz="280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>
                            <a:latin typeface="Cambria Math"/>
                          </a:rPr>
                          <m:t>+</m:t>
                        </m:r>
                        <m:r>
                          <a:rPr lang="en-US" sz="2800">
                            <a:latin typeface="Cambria Math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dirty="0">
                        <a:latin typeface="Cambria Math"/>
                        <a:ea typeface="Cambria Math"/>
                      </a:rPr>
                      <m:t>÷</m:t>
                    </m:r>
                    <m:f>
                      <m:fPr>
                        <m:ctrlPr>
                          <a:rPr lang="en-US" sz="2800" i="1" dirty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800" dirty="0">
                            <a:latin typeface="Cambria Math"/>
                            <a:ea typeface="Cambria Math"/>
                          </a:rPr>
                          <m:t>X</m:t>
                        </m:r>
                        <m:r>
                          <a:rPr lang="en-US" sz="2800" dirty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sz="2800" dirty="0">
                            <a:latin typeface="Cambria Math"/>
                            <a:ea typeface="Cambria Math"/>
                          </a:rPr>
                          <m:t>5</m:t>
                        </m:r>
                      </m:num>
                      <m:den>
                        <m:sSup>
                          <m:sSupPr>
                            <m:ctrlPr>
                              <a:rPr lang="en-US" sz="28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800" dirty="0">
                                <a:latin typeface="Cambria Math"/>
                                <a:ea typeface="Cambria Math"/>
                              </a:rPr>
                              <m:t>X</m:t>
                            </m:r>
                          </m:e>
                          <m:sup>
                            <m:r>
                              <a:rPr lang="en-US" sz="2800" dirty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800" dirty="0" smtClean="0"/>
              </a:p>
              <a:p>
                <a:pPr rtl="1">
                  <a:tabLst>
                    <a:tab pos="271463" algn="l"/>
                  </a:tabLst>
                </a:pPr>
                <a:r>
                  <a:rPr lang="ar-EG" sz="2800" b="1" u="sng" dirty="0" smtClean="0"/>
                  <a:t>الحل:</a:t>
                </a:r>
                <a:r>
                  <a:rPr lang="ar-EG" sz="2800" b="1" dirty="0" smtClean="0"/>
                  <a:t>-</a:t>
                </a:r>
                <a:r>
                  <a:rPr lang="ar-EG" sz="2800" dirty="0" smtClean="0"/>
                  <a:t>      </a:t>
                </a:r>
                <a:r>
                  <a:rPr lang="en-US" sz="2800" dirty="0" smtClean="0"/>
                  <a:t>                                </a:t>
                </a:r>
              </a:p>
              <a:p>
                <a:pPr algn="l" rtl="1"/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0099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∎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0" smtClean="0">
                            <a:latin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/>
                          </a:rPr>
                          <m:t>X</m:t>
                        </m:r>
                        <m:r>
                          <a:rPr lang="en-US" sz="2800" b="0" i="0" smtClean="0">
                            <a:latin typeface="Cambria Math"/>
                          </a:rPr>
                          <m:t>+</m:t>
                        </m:r>
                        <m:r>
                          <a:rPr lang="en-US" sz="2800" b="0" i="0" smtClean="0">
                            <a:latin typeface="Cambria Math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/>
                              </a:rPr>
                              <m:t>X</m:t>
                            </m:r>
                          </m:e>
                          <m:sup>
                            <m:r>
                              <a:rPr lang="en-US" sz="2800" b="0" i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0" smtClean="0">
                            <a:latin typeface="Cambria Math"/>
                          </a:rPr>
                          <m:t>+</m:t>
                        </m:r>
                        <m:r>
                          <a:rPr lang="en-US" sz="2800" b="0" i="0" smtClean="0">
                            <a:latin typeface="Cambria Math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i="0" dirty="0" smtClean="0">
                        <a:latin typeface="Cambria Math"/>
                        <a:ea typeface="Cambria Math"/>
                      </a:rPr>
                      <m:t>÷</m:t>
                    </m:r>
                    <m:f>
                      <m:fPr>
                        <m:ctrlPr>
                          <a:rPr lang="en-US" sz="280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800" b="0" i="0" dirty="0" smtClean="0">
                            <a:latin typeface="Cambria Math"/>
                            <a:ea typeface="Cambria Math"/>
                          </a:rPr>
                          <m:t>X</m:t>
                        </m:r>
                        <m:r>
                          <a:rPr lang="en-US" sz="2800" b="0" i="0" dirty="0" smtClean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sz="2800" b="0" i="0" dirty="0" smtClean="0">
                            <a:latin typeface="Cambria Math"/>
                            <a:ea typeface="Cambria Math"/>
                          </a:rPr>
                          <m:t>5</m:t>
                        </m:r>
                      </m:num>
                      <m:den>
                        <m:sSup>
                          <m:sSupPr>
                            <m:ctrlPr>
                              <a:rPr lang="en-US" sz="2800" b="0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800" b="0" i="0" dirty="0" smtClean="0">
                                <a:latin typeface="Cambria Math"/>
                                <a:ea typeface="Cambria Math"/>
                              </a:rPr>
                              <m:t>X</m:t>
                            </m:r>
                          </m:e>
                          <m:sup>
                            <m:r>
                              <a:rPr lang="en-US" sz="2800" b="0" i="0" dirty="0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 smtClean="0"/>
                  <a:t> = 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0">
                            <a:latin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US" sz="2800" i="0">
                            <a:latin typeface="Cambria Math"/>
                          </a:rPr>
                          <m:t>X</m:t>
                        </m:r>
                        <m:r>
                          <a:rPr lang="en-US" sz="2800" i="0">
                            <a:latin typeface="Cambria Math"/>
                          </a:rPr>
                          <m:t>+</m:t>
                        </m:r>
                        <m:r>
                          <a:rPr lang="en-US" sz="2800" i="0">
                            <a:latin typeface="Cambria Math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800" i="0">
                                <a:latin typeface="Cambria Math"/>
                              </a:rPr>
                              <m:t>X</m:t>
                            </m:r>
                          </m:e>
                          <m:sup>
                            <m:r>
                              <a:rPr lang="en-US" sz="2800" i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 i="0">
                            <a:latin typeface="Cambria Math"/>
                          </a:rPr>
                          <m:t>+</m:t>
                        </m:r>
                        <m:r>
                          <a:rPr lang="en-US" sz="2800" i="0">
                            <a:latin typeface="Cambria Math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0" dirty="0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US" sz="2800" i="1" dirty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800" i="0" dirty="0">
                                <a:latin typeface="Cambria Math"/>
                                <a:ea typeface="Cambria Math"/>
                              </a:rPr>
                              <m:t>X</m:t>
                            </m:r>
                          </m:e>
                          <m:sup>
                            <m:r>
                              <a:rPr lang="en-US" sz="2800" i="0" dirty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m:rPr>
                            <m:sty m:val="p"/>
                          </m:rPr>
                          <a:rPr lang="en-US" sz="2800" i="0" dirty="0">
                            <a:latin typeface="Cambria Math"/>
                            <a:ea typeface="Cambria Math"/>
                          </a:rPr>
                          <m:t>X</m:t>
                        </m:r>
                        <m:r>
                          <a:rPr lang="en-US" sz="2800" i="0" dirty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sz="2800" i="0" dirty="0">
                            <a:latin typeface="Cambria Math"/>
                            <a:ea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800" dirty="0" smtClean="0"/>
                  <a:t> </a:t>
                </a:r>
              </a:p>
              <a:p>
                <a:pPr algn="l" rtl="1"/>
                <a:r>
                  <a:rPr lang="en-US" sz="2800" dirty="0" smtClean="0"/>
                  <a:t>            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0" smtClean="0">
                            <a:latin typeface="Cambria Math"/>
                          </a:rPr>
                          <m:t>3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/>
                              </a:rPr>
                              <m:t>X</m:t>
                            </m:r>
                          </m:e>
                          <m:sup>
                            <m:r>
                              <a:rPr lang="en-US" sz="2800" b="0" i="0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sz="2800" b="0" i="0" smtClean="0">
                            <a:latin typeface="Cambria Math"/>
                          </a:rPr>
                          <m:t>+</m:t>
                        </m:r>
                        <m:r>
                          <a:rPr lang="en-US" sz="2800" b="0" i="0" smtClean="0"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/>
                              </a:rPr>
                              <m:t>X</m:t>
                            </m:r>
                          </m:e>
                          <m:sup>
                            <m:r>
                              <a:rPr lang="en-US" sz="2800" b="0" i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/>
                              </a:rPr>
                              <m:t>X</m:t>
                            </m:r>
                          </m:e>
                          <m:sup>
                            <m:r>
                              <a:rPr lang="en-US" sz="2800" b="0" i="0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sz="2800" b="0" i="0" smtClean="0">
                            <a:latin typeface="Cambria Math"/>
                          </a:rPr>
                          <m:t>+</m:t>
                        </m:r>
                        <m:r>
                          <a:rPr lang="en-US" sz="2800" b="0" i="0" smtClean="0">
                            <a:latin typeface="Cambria Math"/>
                          </a:rPr>
                          <m:t>5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/>
                              </a:rPr>
                              <m:t>X</m:t>
                            </m:r>
                          </m:e>
                          <m:sup>
                            <m:r>
                              <a:rPr lang="en-US" sz="2800" b="0" i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0" smtClean="0">
                            <a:latin typeface="Cambria Math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/>
                          </a:rPr>
                          <m:t>X</m:t>
                        </m:r>
                        <m:r>
                          <a:rPr lang="en-US" sz="2800" b="0" i="0" smtClean="0">
                            <a:latin typeface="Cambria Math"/>
                          </a:rPr>
                          <m:t>+</m:t>
                        </m:r>
                        <m:r>
                          <a:rPr lang="en-US" sz="2800" b="0" i="0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ar-SA" dirty="0" smtClean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  <a:blipFill rotWithShape="0">
                <a:blip r:embed="rId2"/>
                <a:stretch>
                  <a:fillRect l="-4238" t="-1887" r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075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3</a:t>
            </a:r>
            <a:r>
              <a:rPr lang="ar-EG" dirty="0" smtClean="0"/>
              <a:t>- الاقتران الأسي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</p:spPr>
            <p:txBody>
              <a:bodyPr/>
              <a:lstStyle/>
              <a:p>
                <a:pPr marL="0" indent="0" algn="just" rtl="1"/>
                <a:endParaRPr lang="ar-SA" sz="1400" dirty="0" smtClean="0"/>
              </a:p>
              <a:p>
                <a:pPr marL="0" indent="0" algn="just" rtl="1"/>
                <a:r>
                  <a:rPr lang="ar-EG" sz="2200" b="1" dirty="0" smtClean="0"/>
                  <a:t>الاقتران الأسي هو اقتران مجاله الأعداد الحقيقية</a:t>
                </a:r>
                <a:r>
                  <a:rPr lang="ar-SA" sz="2200" b="1" dirty="0" smtClean="0"/>
                  <a:t> </a:t>
                </a:r>
                <a:r>
                  <a:rPr lang="ar-EG" sz="2200" b="1" dirty="0" smtClean="0"/>
                  <a:t>ومجاله المقابل الاعداد الحقيقية الموجبة</a:t>
                </a:r>
                <a:r>
                  <a:rPr lang="ar-SA" sz="2200" b="1" dirty="0" smtClean="0"/>
                  <a:t>،</a:t>
                </a:r>
                <a:r>
                  <a:rPr lang="ar-EG" sz="2200" b="1" dirty="0" smtClean="0"/>
                  <a:t> أي</a:t>
                </a:r>
                <a:r>
                  <a:rPr lang="en-US" sz="2200" b="1" dirty="0" smtClean="0"/>
                  <a:t> </a:t>
                </a:r>
                <a:r>
                  <a:rPr lang="ar-SA" sz="2200" b="1" dirty="0" smtClean="0"/>
                  <a:t> أن:</a:t>
                </a:r>
                <a:endParaRPr lang="ar-SA" sz="2200" b="1" baseline="30000" dirty="0" smtClean="0"/>
              </a:p>
              <a:p>
                <a:pPr marL="0" indent="0"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</m:t>
                      </m:r>
                      <m:sSup>
                        <m:sSupPr>
                          <m:ctrlPr>
                            <a:rPr lang="en-US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US" sz="2200" b="1" dirty="0" smtClean="0">
                  <a:ea typeface="Cambria Math" panose="02040503050406030204" pitchFamily="18" charset="0"/>
                </a:endParaRPr>
              </a:p>
              <a:p>
                <a:pPr marL="0" indent="0"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                  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⟼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US" sz="2200" b="1" dirty="0"/>
              </a:p>
              <a:p>
                <a:pPr marL="0" indent="0" algn="just" rtl="1"/>
                <a:r>
                  <a:rPr lang="ar-EG" sz="2200" b="1" dirty="0" smtClean="0"/>
                  <a:t>حيث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2200" b="1" dirty="0" smtClean="0"/>
                  <a:t> </a:t>
                </a:r>
                <a:r>
                  <a:rPr lang="ar-EG" sz="2200" b="1" dirty="0" smtClean="0"/>
                  <a:t> عدد حقيقي موجب</a:t>
                </a:r>
                <a:r>
                  <a:rPr lang="en-US" sz="2200" b="1" dirty="0"/>
                  <a:t>.</a:t>
                </a:r>
                <a:r>
                  <a:rPr lang="ar-EG" sz="2200" b="1" dirty="0" smtClean="0"/>
                  <a:t> يسمى </a:t>
                </a:r>
                <a:r>
                  <a:rPr lang="en-US" sz="2200" b="1" dirty="0" smtClean="0"/>
                  <a:t>:</a:t>
                </a:r>
                <a14:m>
                  <m:oMath xmlns:m="http://schemas.openxmlformats.org/officeDocument/2006/math">
                    <m:r>
                      <a:rPr lang="en-US" sz="2200" b="1" i="1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ar-EG" sz="2200" b="1" dirty="0" smtClean="0"/>
                  <a:t> الأساس</a:t>
                </a:r>
                <a:r>
                  <a:rPr lang="ar-SA" sz="2200" b="1" dirty="0" smtClean="0"/>
                  <a:t>، </a:t>
                </a:r>
                <a:r>
                  <a:rPr lang="en-US" sz="2200" b="1" dirty="0" smtClean="0"/>
                  <a:t>:</a:t>
                </a:r>
                <a14:m>
                  <m:oMath xmlns:m="http://schemas.openxmlformats.org/officeDocument/2006/math">
                    <m:r>
                      <a:rPr lang="en-US" sz="2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ar-EG" sz="2200" b="1" dirty="0" smtClean="0"/>
                  <a:t> الاس</a:t>
                </a:r>
                <a:r>
                  <a:rPr lang="ar-SA" sz="2200" b="1" dirty="0" smtClean="0"/>
                  <a:t>. ومن الأمثلة على </a:t>
                </a:r>
                <a:r>
                  <a:rPr lang="ar-SA" sz="2200" b="1" dirty="0" err="1" smtClean="0"/>
                  <a:t>الاقترانات</a:t>
                </a:r>
                <a:r>
                  <a:rPr lang="ar-SA" sz="2200" b="1" dirty="0" smtClean="0"/>
                  <a:t> الاسية:</a:t>
                </a:r>
                <a:r>
                  <a:rPr lang="ar-EG" sz="2200" b="1" dirty="0" smtClean="0"/>
                  <a:t> </a:t>
                </a:r>
                <a:endParaRPr lang="en-US" sz="2200" b="1" dirty="0" smtClean="0"/>
              </a:p>
              <a:p>
                <a:pPr algn="l" rtl="1"/>
                <a:r>
                  <a:rPr lang="ar-SA" sz="22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∎</m:t>
                    </m:r>
                    <m:r>
                      <a:rPr lang="en-US" sz="2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sup>
                    </m:sSup>
                  </m:oMath>
                </a14:m>
                <a:endParaRPr lang="ar-SA" sz="2200" b="1" dirty="0" smtClean="0"/>
              </a:p>
              <a:p>
                <a:pPr algn="l" rtl="1"/>
                <a:r>
                  <a:rPr lang="ar-SA" sz="2200" b="1" dirty="0"/>
                  <a:t>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∎</m:t>
                    </m:r>
                    <m:r>
                      <a:rPr lang="en-US" sz="2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2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200" b="1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𝒙</m:t>
                        </m:r>
                      </m:sup>
                    </m:sSup>
                  </m:oMath>
                </a14:m>
                <a:endParaRPr lang="ar-SA" sz="2200" b="1" dirty="0"/>
              </a:p>
              <a:p>
                <a:pPr algn="l" rtl="1"/>
                <a:r>
                  <a:rPr lang="ar-SA" sz="2200" b="1" dirty="0"/>
                  <a:t>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∎</m:t>
                    </m:r>
                    <m:r>
                      <a:rPr lang="en-US" sz="2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2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200" b="1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𝒙</m:t>
                        </m:r>
                      </m:sup>
                    </m:sSup>
                  </m:oMath>
                </a14:m>
                <a:r>
                  <a:rPr lang="ar-SA" sz="2200" b="1" dirty="0" smtClean="0"/>
                  <a:t>                      </a:t>
                </a:r>
              </a:p>
              <a:p>
                <a:pPr rtl="1"/>
                <a:r>
                  <a:rPr lang="en-US" sz="2200" b="1" dirty="0" smtClean="0"/>
                  <a:t>-</a:t>
                </a:r>
                <a:r>
                  <a:rPr lang="ar-EG" sz="2200" b="1" dirty="0" smtClean="0"/>
                  <a:t>اذا كان الاساس </a:t>
                </a:r>
                <a14:m>
                  <m:oMath xmlns:m="http://schemas.openxmlformats.org/officeDocument/2006/math">
                    <m:r>
                      <a:rPr lang="en-US" sz="2200" b="1" i="1">
                        <a:latin typeface="Cambria Math" panose="02040503050406030204" pitchFamily="18" charset="0"/>
                      </a:rPr>
                      <m:t>𝒆</m:t>
                    </m:r>
                  </m:oMath>
                </a14:m>
                <a:r>
                  <a:rPr lang="ar-EG" sz="2200" b="1" dirty="0" smtClean="0"/>
                  <a:t> فان الاقتران يسمى اقتران الاس الطبيعي</a:t>
                </a:r>
                <a:r>
                  <a:rPr lang="en-US" sz="2200" b="1" dirty="0" smtClean="0"/>
                  <a:t>.</a:t>
                </a:r>
                <a:endParaRPr lang="ar-EG" sz="2200" b="1" dirty="0" smtClean="0"/>
              </a:p>
              <a:p>
                <a:pPr algn="just" rtl="1"/>
                <a:r>
                  <a:rPr lang="en-US" sz="2200" b="1" dirty="0" smtClean="0"/>
                  <a:t> -</a:t>
                </a:r>
                <a:r>
                  <a:rPr lang="ar-EG" sz="2200" b="1" dirty="0" smtClean="0"/>
                  <a:t>اذا كان الاساس </a:t>
                </a:r>
                <a:r>
                  <a:rPr lang="ar-SA" sz="2200" b="1" dirty="0" smtClean="0"/>
                  <a:t>يساوي</a:t>
                </a:r>
                <a:r>
                  <a:rPr lang="ar-EG" sz="2200" b="1" dirty="0" smtClean="0"/>
                  <a:t> </a:t>
                </a:r>
                <a:r>
                  <a:rPr lang="en-US" sz="2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ar-EG" sz="2200" b="1" dirty="0" smtClean="0"/>
                  <a:t> فان الاقتران يسمى الاس العشري</a:t>
                </a:r>
                <a:r>
                  <a:rPr lang="en-US" sz="2200" b="1" dirty="0" smtClean="0"/>
                  <a:t>.</a:t>
                </a:r>
                <a:endParaRPr lang="ar-EG" sz="2200" b="1" dirty="0" smtClean="0"/>
              </a:p>
              <a:p>
                <a:pPr algn="just" rtl="1"/>
                <a:r>
                  <a:rPr lang="ar-EG" sz="2200" b="1" dirty="0" smtClean="0"/>
                  <a:t> </a:t>
                </a:r>
                <a:endParaRPr lang="en-US" sz="2200" b="1" dirty="0" smtClean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  <a:blipFill rotWithShape="0">
                <a:blip r:embed="rId2"/>
                <a:stretch>
                  <a:fillRect l="-20027" r="-889" b="-2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3294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</a:t>
            </a:r>
            <a:r>
              <a:rPr lang="ar-EG" dirty="0" smtClean="0"/>
              <a:t> الاقتران الأسي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</p:spPr>
            <p:txBody>
              <a:bodyPr/>
              <a:lstStyle/>
              <a:p>
                <a:pPr indent="3246438" algn="just">
                  <a:spcBef>
                    <a:spcPts val="600"/>
                  </a:spcBef>
                  <a:spcAft>
                    <a:spcPts val="600"/>
                  </a:spcAft>
                </a:pPr>
                <a:endParaRPr lang="en-US" sz="800" b="1" dirty="0" smtClean="0"/>
              </a:p>
              <a:p>
                <a:pPr indent="3246438"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b="1" dirty="0" smtClean="0"/>
                  <a:t>1- a</a:t>
                </a:r>
                <a:r>
                  <a:rPr lang="en-US" sz="2400" b="1" baseline="30000" dirty="0" smtClean="0"/>
                  <a:t>x</a:t>
                </a:r>
                <a:r>
                  <a:rPr lang="en-US" sz="2400" b="1" dirty="0" smtClean="0"/>
                  <a:t> .a</a:t>
                </a:r>
                <a:r>
                  <a:rPr lang="en-US" sz="2400" b="1" baseline="30000" dirty="0" smtClean="0"/>
                  <a:t>y</a:t>
                </a:r>
                <a:r>
                  <a:rPr lang="en-US" sz="2400" b="1" dirty="0" smtClean="0"/>
                  <a:t> = </a:t>
                </a:r>
                <a:r>
                  <a:rPr lang="en-US" sz="2400" b="1" dirty="0" err="1" smtClean="0"/>
                  <a:t>a</a:t>
                </a:r>
                <a:r>
                  <a:rPr lang="en-US" sz="2400" b="1" baseline="30000" dirty="0" err="1" smtClean="0"/>
                  <a:t>x+y</a:t>
                </a:r>
                <a:r>
                  <a:rPr lang="en-US" sz="2400" b="1" dirty="0" smtClean="0"/>
                  <a:t>                                          </a:t>
                </a:r>
              </a:p>
              <a:p>
                <a:pPr indent="3246438"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b="1" dirty="0" smtClean="0"/>
                  <a:t>2-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1" dirty="0"/>
                          <m:t>a</m:t>
                        </m:r>
                        <m:r>
                          <m:rPr>
                            <m:nor/>
                          </m:rPr>
                          <a:rPr lang="en-US" sz="2400" b="1" baseline="30000" dirty="0"/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1" dirty="0"/>
                          <m:t>a</m:t>
                        </m:r>
                        <m:r>
                          <m:rPr>
                            <m:nor/>
                          </m:rPr>
                          <a:rPr lang="en-US" sz="2400" b="1" baseline="30000" dirty="0"/>
                          <m:t>y</m:t>
                        </m:r>
                      </m:den>
                    </m:f>
                  </m:oMath>
                </a14:m>
                <a:r>
                  <a:rPr lang="en-US" sz="2400" b="1" dirty="0" smtClean="0"/>
                  <a:t> = a</a:t>
                </a:r>
                <a:r>
                  <a:rPr lang="en-US" sz="2400" b="1" baseline="30000" dirty="0" smtClean="0"/>
                  <a:t>x-y</a:t>
                </a:r>
              </a:p>
              <a:p>
                <a:pPr indent="3246438"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b="1" dirty="0" smtClean="0"/>
                  <a:t>3- (a</a:t>
                </a:r>
                <a:r>
                  <a:rPr lang="en-US" sz="2400" b="1" baseline="30000" dirty="0" smtClean="0"/>
                  <a:t>x</a:t>
                </a:r>
                <a:r>
                  <a:rPr lang="en-US" sz="2400" b="1" dirty="0" smtClean="0"/>
                  <a:t>)</a:t>
                </a:r>
                <a:r>
                  <a:rPr lang="en-US" sz="2400" b="1" baseline="30000" dirty="0" smtClean="0"/>
                  <a:t>y</a:t>
                </a:r>
                <a:r>
                  <a:rPr lang="en-US" sz="2400" b="1" dirty="0" smtClean="0"/>
                  <a:t> = </a:t>
                </a:r>
                <a:r>
                  <a:rPr lang="en-US" sz="2400" b="1" dirty="0" err="1" smtClean="0"/>
                  <a:t>a</a:t>
                </a:r>
                <a:r>
                  <a:rPr lang="en-US" sz="2400" b="1" baseline="30000" dirty="0" err="1" smtClean="0"/>
                  <a:t>xy</a:t>
                </a:r>
                <a:r>
                  <a:rPr lang="en-US" sz="2400" b="1" dirty="0" smtClean="0"/>
                  <a:t>                                             </a:t>
                </a:r>
              </a:p>
              <a:p>
                <a:pPr indent="3246438"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b="1" dirty="0" smtClean="0"/>
                  <a:t>4- a</a:t>
                </a:r>
                <a:r>
                  <a:rPr lang="en-US" sz="2400" b="1" baseline="30000" dirty="0"/>
                  <a:t>x</a:t>
                </a:r>
                <a:r>
                  <a:rPr lang="en-US" sz="2400" b="1" dirty="0" smtClean="0"/>
                  <a:t> . b</a:t>
                </a:r>
                <a:r>
                  <a:rPr lang="en-US" sz="2400" b="1" baseline="30000" dirty="0"/>
                  <a:t>x</a:t>
                </a:r>
                <a:r>
                  <a:rPr lang="en-US" sz="2400" b="1" dirty="0" smtClean="0"/>
                  <a:t>  = (ab)</a:t>
                </a:r>
                <a:r>
                  <a:rPr lang="en-US" sz="2400" b="1" baseline="30000" dirty="0" smtClean="0"/>
                  <a:t>x</a:t>
                </a:r>
                <a:r>
                  <a:rPr lang="en-US" sz="2400" b="1" dirty="0" smtClean="0"/>
                  <a:t>  </a:t>
                </a:r>
              </a:p>
              <a:p>
                <a:pPr indent="3246438"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b="1" dirty="0"/>
                  <a:t>5- a</a:t>
                </a:r>
                <a:r>
                  <a:rPr lang="en-US" sz="2400" b="1" baseline="30000" dirty="0"/>
                  <a:t>0</a:t>
                </a:r>
                <a:r>
                  <a:rPr lang="en-US" sz="2400" b="1" dirty="0"/>
                  <a:t>  </a:t>
                </a:r>
                <a:r>
                  <a:rPr lang="en-US" sz="2400" b="1" dirty="0" smtClean="0"/>
                  <a:t>=</a:t>
                </a:r>
                <a:r>
                  <a:rPr lang="ar-SA" sz="2400" b="1" dirty="0" smtClean="0"/>
                  <a:t> </a:t>
                </a:r>
                <a:r>
                  <a:rPr lang="en-US" sz="2400" b="1" dirty="0" smtClean="0"/>
                  <a:t>1</a:t>
                </a:r>
              </a:p>
              <a:p>
                <a:pPr indent="3246438"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b="1" dirty="0"/>
                  <a:t>6-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b="1" dirty="0"/>
                          <m:t>a</m:t>
                        </m:r>
                      </m:e>
                      <m:sup>
                        <m:f>
                          <m:f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num>
                          <m:den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𝐲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b="1" dirty="0" smtClean="0"/>
                  <a:t>=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2400" b="1" i="0" smtClean="0">
                            <a:latin typeface="Cambria Math"/>
                          </a:rPr>
                          <m:t>𝐲</m:t>
                        </m:r>
                      </m:deg>
                      <m:e>
                        <m:r>
                          <m:rPr>
                            <m:nor/>
                          </m:rPr>
                          <a:rPr lang="en-US" sz="2400" b="1" dirty="0"/>
                          <m:t>a</m:t>
                        </m:r>
                        <m:r>
                          <m:rPr>
                            <m:nor/>
                          </m:rPr>
                          <a:rPr lang="en-US" sz="2400" b="1" baseline="30000" dirty="0"/>
                          <m:t>x</m:t>
                        </m:r>
                      </m:e>
                    </m:rad>
                  </m:oMath>
                </a14:m>
                <a:endParaRPr lang="en-US" sz="2400" b="1" dirty="0" smtClean="0"/>
              </a:p>
              <a:p>
                <a:pPr indent="3246438"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b="1" dirty="0"/>
                  <a:t>7- a</a:t>
                </a:r>
                <a:r>
                  <a:rPr lang="en-US" sz="2400" b="1" baseline="30000" dirty="0"/>
                  <a:t>-x</a:t>
                </a:r>
                <a:r>
                  <a:rPr lang="en-US" sz="24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𝒂</m:t>
                            </m:r>
                          </m:e>
                          <m:sup>
                            <m:r>
                              <a:rPr lang="en-US" sz="2400" b="1" i="1">
                                <a:latin typeface="Cambria Math"/>
                              </a:rPr>
                              <m:t>𝒙</m:t>
                            </m:r>
                          </m:sup>
                        </m:sSup>
                      </m:den>
                    </m:f>
                    <m:r>
                      <a:rPr lang="en-US" sz="2400" b="1" i="1">
                        <a:latin typeface="Cambria Math"/>
                      </a:rPr>
                      <m:t> </m:t>
                    </m:r>
                  </m:oMath>
                </a14:m>
                <a:endParaRPr lang="en-US" sz="2400" b="1" dirty="0"/>
              </a:p>
              <a:p>
                <a:pPr algn="just"/>
                <a:endParaRPr lang="en-US" sz="2400" b="1" dirty="0"/>
              </a:p>
              <a:p>
                <a:pPr algn="just"/>
                <a:endParaRPr lang="en-US" sz="2400" b="1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2683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 الاقتران الاسي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6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</a:t>
                </a:r>
                <a:r>
                  <a:rPr lang="en-US" sz="26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(1) </a:t>
                </a:r>
                <a:r>
                  <a:rPr lang="ar-EG" sz="26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ar-EG" sz="26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 rtl="1"/>
                <a:r>
                  <a:rPr lang="ar-EG" sz="2600" dirty="0" smtClean="0"/>
                  <a:t>بسط المقادير التالية إلى أبسط صورة:</a:t>
                </a:r>
              </a:p>
              <a:p>
                <a:pPr algn="just"/>
                <a:r>
                  <a:rPr lang="en-US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</a:t>
                </a:r>
                <a:r>
                  <a:rPr lang="en-US" sz="26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6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sz="2600" b="0" i="1" smtClean="0">
                            <a:latin typeface="Cambria Math"/>
                          </a:rPr>
                          <m:t>)</m:t>
                        </m:r>
                        <m:rad>
                          <m:rad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en-US" sz="2600" b="0" i="1" smtClean="0">
                                <a:latin typeface="Cambria Math"/>
                              </a:rPr>
                              <m:t>3</m:t>
                            </m:r>
                          </m:deg>
                          <m:e>
                            <m:sSup>
                              <m:sSup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6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sup>
                                <m:r>
                                  <a:rPr lang="en-US" sz="2600" b="0" i="1" smtClean="0">
                                    <a:latin typeface="Cambria Math"/>
                                  </a:rPr>
                                  <m:t>7</m:t>
                                </m:r>
                              </m:sup>
                            </m:sSup>
                          </m:e>
                        </m:rad>
                      </m:num>
                      <m:den>
                        <m:r>
                          <a:rPr lang="en-US" sz="2600" b="0" i="1" smtClean="0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6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600" b="0" i="1" smtClean="0">
                            <a:latin typeface="Cambria Math"/>
                          </a:rPr>
                          <m:t>)</m:t>
                        </m:r>
                        <m:rad>
                          <m:rad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en-US" sz="2600" b="0" i="1" smtClean="0">
                                <a:latin typeface="Cambria Math"/>
                              </a:rPr>
                              <m:t>3</m:t>
                            </m:r>
                          </m:deg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4</m:t>
                            </m:r>
                          </m:e>
                        </m:rad>
                      </m:den>
                    </m:f>
                  </m:oMath>
                </a14:m>
                <a:endParaRPr lang="en-US" sz="2600" dirty="0" smtClean="0"/>
              </a:p>
              <a:p>
                <a:pPr algn="just"/>
                <a:r>
                  <a:rPr lang="en-US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2)</a:t>
                </a:r>
                <a:r>
                  <a:rPr lang="en-US" sz="26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/>
                          </a:rPr>
                          <m:t>2</m:t>
                        </m:r>
                        <m:r>
                          <a:rPr lang="en-US" sz="2600" b="0" i="1" smtClean="0">
                            <a:latin typeface="Cambria Math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3</m:t>
                            </m:r>
                          </m:e>
                        </m:rad>
                        <m:r>
                          <a:rPr lang="en-US" sz="2600" b="0" i="1" smtClean="0">
                            <a:latin typeface="Cambria Math"/>
                          </a:rPr>
                          <m:t>)(</m:t>
                        </m:r>
                        <m:rad>
                          <m:radPr>
                            <m:degHide m:val="on"/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8</m:t>
                            </m:r>
                          </m:e>
                        </m:rad>
                        <m:r>
                          <a:rPr lang="en-US" sz="2600" b="0" i="1" smtClean="0">
                            <a:latin typeface="Cambria Math"/>
                          </a:rPr>
                          <m:t>)(</m:t>
                        </m:r>
                        <m:sSup>
                          <m:s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en-US" sz="2600" b="0" i="1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  <m:r>
                          <a:rPr lang="en-US" sz="26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600" b="0" i="1" smtClean="0">
                            <a:latin typeface="Cambria Math"/>
                          </a:rPr>
                          <m:t>9</m:t>
                        </m:r>
                        <m:r>
                          <a:rPr lang="en-US" sz="2600" b="0" i="1" smtClean="0">
                            <a:latin typeface="Cambria Math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6</m:t>
                            </m:r>
                          </m:e>
                        </m:rad>
                        <m:r>
                          <a:rPr lang="en-US" sz="2600" b="0" i="1" smtClean="0">
                            <a:latin typeface="Cambria Math"/>
                          </a:rPr>
                          <m:t>)((</m:t>
                        </m:r>
                        <m:sSup>
                          <m:s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4</m:t>
                            </m:r>
                          </m:e>
                          <m:sup>
                            <m:r>
                              <a:rPr lang="en-US" sz="26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6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US" sz="2600" dirty="0" smtClean="0"/>
              </a:p>
              <a:p>
                <a:pPr algn="just"/>
                <a:r>
                  <a:rPr lang="en-US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3)</a:t>
                </a:r>
                <a:r>
                  <a:rPr lang="en-US" sz="26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/>
                          </a:rPr>
                          <m:t>(</m:t>
                        </m:r>
                        <m:r>
                          <a:rPr lang="en-US" sz="2600" b="0" i="1" smtClean="0">
                            <a:latin typeface="Cambria Math"/>
                          </a:rPr>
                          <m:t>𝑒</m:t>
                        </m:r>
                        <m:r>
                          <a:rPr lang="en-US" sz="2600" b="0" i="1" smtClean="0">
                            <a:latin typeface="Cambria Math"/>
                          </a:rPr>
                          <m:t>)(</m:t>
                        </m:r>
                        <m:rad>
                          <m:radPr>
                            <m:degHide m:val="on"/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𝑒</m:t>
                            </m:r>
                          </m:e>
                        </m:rad>
                        <m:r>
                          <a:rPr lang="en-US" sz="2600" b="0" i="1" smtClean="0">
                            <a:latin typeface="Cambria Math"/>
                          </a:rPr>
                          <m:t>)(</m:t>
                        </m:r>
                        <m:sSup>
                          <m:s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600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en-US" sz="2600" b="0" i="1" smtClean="0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en-US" sz="26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d>
                          <m:d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600" b="0" i="1" smtClean="0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2600" b="0" i="1" smtClean="0">
                                    <a:latin typeface="Cambria Math"/>
                                  </a:rPr>
                                  <m:t>𝑥</m:t>
                                </m:r>
                              </m:sup>
                            </m:sSup>
                          </m:e>
                        </m:d>
                        <m:sSup>
                          <m:s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600" b="0" i="1" smtClean="0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26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sz="26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6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sSup>
                          <m:s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600" b="0" i="1" smtClean="0">
                                    <a:latin typeface="Cambria Math"/>
                                  </a:rPr>
                                  <m:t>𝑒</m:t>
                                </m:r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600" b="0" i="1" smtClean="0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sz="2600" b="0" i="1" smtClean="0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den>
                    </m:f>
                  </m:oMath>
                </a14:m>
                <a:endParaRPr lang="en-US" sz="2600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  <a:blipFill rotWithShape="0">
                <a:blip r:embed="rId2"/>
                <a:stretch>
                  <a:fillRect l="-1230" t="-1482" r="-15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3294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تابع الاقتران الاسي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</a:t>
                </a:r>
                <a:r>
                  <a:rPr lang="ar-EG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/>
                <a:r>
                  <a:rPr lang="en-US" sz="2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</a:t>
                </a:r>
                <a:r>
                  <a:rPr lang="en-US" sz="22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200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sz="2200" i="1">
                            <a:latin typeface="Cambria Math"/>
                          </a:rPr>
                          <m:t>)</m:t>
                        </m:r>
                        <m:rad>
                          <m:rad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en-US" sz="2200" i="1">
                                <a:latin typeface="Cambria Math"/>
                              </a:rPr>
                              <m:t>3</m:t>
                            </m:r>
                          </m:deg>
                          <m:e>
                            <m:sSup>
                              <m:sSup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200" i="1">
                                    <a:latin typeface="Cambria Math"/>
                                  </a:rPr>
                                  <m:t>4</m:t>
                                </m:r>
                              </m:e>
                              <m:sup>
                                <m:r>
                                  <a:rPr lang="en-US" sz="2200" i="1">
                                    <a:latin typeface="Cambria Math"/>
                                  </a:rPr>
                                  <m:t>7</m:t>
                                </m:r>
                              </m:sup>
                            </m:sSup>
                          </m:e>
                        </m:rad>
                      </m:num>
                      <m:den>
                        <m:r>
                          <a:rPr lang="en-US" sz="2200" i="1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200" i="1">
                            <a:latin typeface="Cambria Math"/>
                          </a:rPr>
                          <m:t>)</m:t>
                        </m:r>
                        <m:rad>
                          <m:rad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en-US" sz="2200" i="1">
                                <a:latin typeface="Cambria Math"/>
                              </a:rPr>
                              <m:t>3</m:t>
                            </m:r>
                          </m:deg>
                          <m:e>
                            <m:r>
                              <a:rPr lang="en-US" sz="2200" i="1">
                                <a:latin typeface="Cambria Math"/>
                              </a:rPr>
                              <m:t>4</m:t>
                            </m:r>
                          </m:e>
                        </m:rad>
                      </m:den>
                    </m:f>
                    <m:r>
                      <a:rPr lang="en-US" sz="2200" b="0" i="1" smtClean="0">
                        <a:latin typeface="Cambria Math"/>
                      </a:rPr>
                      <m:t> 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sz="2200" b="0" i="1" smtClean="0">
                            <a:latin typeface="Cambria Math"/>
                          </a:rPr>
                          <m:t>)(</m:t>
                        </m:r>
                        <m:sSup>
                          <m:s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4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7</m:t>
                                </m:r>
                              </m:num>
                              <m:den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sup>
                        </m:sSup>
                        <m:r>
                          <a:rPr lang="en-US" sz="22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200" b="0" i="1" smtClean="0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200" b="0" i="1" smtClean="0">
                            <a:latin typeface="Cambria Math"/>
                          </a:rPr>
                          <m:t>)(</m:t>
                        </m:r>
                        <m:sSup>
                          <m:s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4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sup>
                        </m:sSup>
                        <m:r>
                          <a:rPr lang="en-US" sz="22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US" sz="2200" b="0" i="1" dirty="0" smtClean="0">
                  <a:latin typeface="Cambria Math" panose="02040503050406030204" pitchFamily="18" charset="0"/>
                </a:endParaRPr>
              </a:p>
              <a:p>
                <a:pPr algn="just"/>
                <a:r>
                  <a:rPr lang="en-US" sz="2200" b="0" dirty="0" smtClean="0"/>
                  <a:t>             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3</m:t>
                        </m:r>
                        <m:r>
                          <a:rPr lang="en-US" sz="22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</a:rPr>
                      <m:t>. 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f>
                          <m:f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200" b="0" i="1" smtClean="0">
                                <a:latin typeface="Cambria Math"/>
                              </a:rPr>
                              <m:t>7</m:t>
                            </m:r>
                          </m:num>
                          <m:den>
                            <m:r>
                              <a:rPr lang="en-US" sz="22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  <m:r>
                          <a:rPr lang="en-US" sz="2200" b="0" i="1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2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2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200" dirty="0" smtClean="0"/>
                  <a:t> </a:t>
                </a:r>
              </a:p>
              <a:p>
                <a:pPr algn="just"/>
                <a:r>
                  <a:rPr lang="en-US" sz="2200" dirty="0" smtClean="0"/>
                  <a:t>         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=</m:t>
                    </m:r>
                  </m:oMath>
                </a14:m>
                <a:r>
                  <a:rPr lang="en-US" sz="22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</a:rPr>
                      <m:t>. 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f>
                          <m:f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200" b="0" i="1" smtClean="0">
                                <a:latin typeface="Cambria Math"/>
                              </a:rPr>
                              <m:t>6</m:t>
                            </m:r>
                          </m:num>
                          <m:den>
                            <m:r>
                              <a:rPr lang="en-US" sz="22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US" sz="2200" b="0" i="1" dirty="0" smtClean="0">
                  <a:latin typeface="Cambria Math" panose="02040503050406030204" pitchFamily="18" charset="0"/>
                </a:endParaRPr>
              </a:p>
              <a:p>
                <a:pPr algn="just"/>
                <a:r>
                  <a:rPr lang="en-US" sz="2200" b="0" dirty="0" smtClean="0"/>
                  <a:t>             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</a:rPr>
                      <m:t>2</m:t>
                    </m:r>
                    <m:r>
                      <a:rPr lang="en-US" sz="2200" b="0" i="1" smtClean="0">
                        <a:latin typeface="Cambria Math"/>
                      </a:rPr>
                      <m:t> . 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200" b="0" i="1" dirty="0" smtClean="0">
                  <a:latin typeface="Cambria Math" panose="02040503050406030204" pitchFamily="18" charset="0"/>
                </a:endParaRPr>
              </a:p>
              <a:p>
                <a:pPr algn="just"/>
                <a:r>
                  <a:rPr lang="en-US" sz="2200" b="0" dirty="0" smtClean="0"/>
                  <a:t>             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  <m:r>
                          <a:rPr lang="en-US" sz="2200" b="0" i="1" smtClean="0">
                            <a:latin typeface="Cambria Math"/>
                          </a:rPr>
                          <m:t>.</m:t>
                        </m:r>
                        <m:r>
                          <a:rPr lang="en-US" sz="2200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200" b="0" i="1" dirty="0" smtClean="0">
                  <a:latin typeface="Cambria Math" panose="02040503050406030204" pitchFamily="18" charset="0"/>
                </a:endParaRPr>
              </a:p>
              <a:p>
                <a:pPr algn="just"/>
                <a:r>
                  <a:rPr lang="en-US" sz="2200" b="0" dirty="0" smtClean="0"/>
                  <a:t>             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en-US" sz="2200" dirty="0" smtClean="0"/>
                  <a:t> </a:t>
                </a:r>
              </a:p>
              <a:p>
                <a:pPr algn="just"/>
                <a:r>
                  <a:rPr lang="en-US" sz="2200" dirty="0" smtClean="0"/>
                  <a:t>         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=</m:t>
                    </m:r>
                  </m:oMath>
                </a14:m>
                <a:r>
                  <a:rPr lang="en-US" sz="2200" dirty="0" smtClean="0"/>
                  <a:t> 32</a:t>
                </a:r>
              </a:p>
              <a:p>
                <a:pPr algn="just"/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525963"/>
              </a:xfrm>
              <a:blipFill rotWithShape="0">
                <a:blip r:embed="rId2"/>
                <a:stretch>
                  <a:fillRect l="-889" t="-1078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3294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تابع الاقتران الاسي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</a:t>
                </a:r>
                <a:r>
                  <a:rPr lang="ar-EG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/>
                <a:r>
                  <a:rPr lang="en-US" sz="2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2)</a:t>
                </a:r>
                <a:r>
                  <a:rPr lang="en-US" sz="22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</a:rPr>
                          <m:t>2</m:t>
                        </m:r>
                        <m:r>
                          <a:rPr lang="en-US" sz="2200" i="1">
                            <a:latin typeface="Cambria Math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i="1">
                                <a:latin typeface="Cambria Math"/>
                              </a:rPr>
                              <m:t>3</m:t>
                            </m:r>
                          </m:e>
                        </m:rad>
                        <m:r>
                          <a:rPr lang="en-US" sz="2200" i="1">
                            <a:latin typeface="Cambria Math"/>
                          </a:rPr>
                          <m:t>)(</m:t>
                        </m:r>
                        <m:rad>
                          <m:radPr>
                            <m:degHide m:val="on"/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i="1">
                                <a:latin typeface="Cambria Math"/>
                              </a:rPr>
                              <m:t>8</m:t>
                            </m:r>
                          </m:e>
                        </m:rad>
                        <m:r>
                          <a:rPr lang="en-US" sz="2200" i="1">
                            <a:latin typeface="Cambria Math"/>
                          </a:rPr>
                          <m:t>)(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en-US" sz="2200" i="1">
                                <a:latin typeface="Cambria Math"/>
                              </a:rPr>
                              <m:t>4</m:t>
                            </m:r>
                          </m:sup>
                        </m:sSup>
                        <m:r>
                          <a:rPr lang="en-US" sz="2200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</a:rPr>
                          <m:t>9</m:t>
                        </m:r>
                        <m:r>
                          <a:rPr lang="en-US" sz="2200" i="1">
                            <a:latin typeface="Cambria Math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i="1">
                                <a:latin typeface="Cambria Math"/>
                              </a:rPr>
                              <m:t>6</m:t>
                            </m:r>
                          </m:e>
                        </m:rad>
                        <m:r>
                          <a:rPr lang="en-US" sz="2200" i="1">
                            <a:latin typeface="Cambria Math"/>
                          </a:rPr>
                          <m:t>)((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4</m:t>
                            </m:r>
                          </m:e>
                          <m:sup>
                            <m:r>
                              <a:rPr lang="en-US" sz="2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200" i="1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2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2</m:t>
                            </m:r>
                            <m:r>
                              <a:rPr lang="en-US" sz="22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200" i="1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2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sz="2200" i="1">
                            <a:latin typeface="Cambria Math"/>
                          </a:rPr>
                          <m:t>.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8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2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sz="2200" i="1">
                            <a:latin typeface="Cambria Math"/>
                          </a:rPr>
                          <m:t>.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en-US" sz="2200" i="1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9</m:t>
                            </m:r>
                            <m:r>
                              <a:rPr lang="en-US" sz="22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200" i="1">
                                <a:latin typeface="Cambria Math"/>
                              </a:rPr>
                              <m:t>6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2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sz="2200" i="1">
                            <a:latin typeface="Cambria Math"/>
                          </a:rPr>
                          <m:t>.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4</m:t>
                            </m:r>
                          </m:e>
                          <m:sup>
                            <m:r>
                              <a:rPr lang="en-US" sz="2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200" dirty="0"/>
                  <a:t>  </a:t>
                </a:r>
                <a:endParaRPr lang="en-US" sz="2200" dirty="0" smtClean="0"/>
              </a:p>
              <a:p>
                <a:pPr algn="just"/>
                <a:r>
                  <a:rPr lang="en-US" sz="2200" dirty="0"/>
                  <a:t> </a:t>
                </a:r>
                <a:r>
                  <a:rPr lang="en-US" sz="2200" dirty="0" smtClean="0"/>
                  <a:t>            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2</m:t>
                            </m:r>
                            <m:r>
                              <a:rPr lang="en-US" sz="22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200" i="1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2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sz="2200" i="1">
                            <a:latin typeface="Cambria Math"/>
                          </a:rPr>
                          <m:t>.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200" i="1">
                                    <a:latin typeface="Cambria Math"/>
                                  </a:rPr>
                                  <m:t>4</m:t>
                                </m:r>
                                <m:r>
                                  <a:rPr lang="en-US" sz="2200" i="1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sz="2200" i="1">
                                    <a:latin typeface="Cambria Math"/>
                                  </a:rPr>
                                  <m:t>2</m:t>
                                </m:r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2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sz="2200" i="1">
                            <a:latin typeface="Cambria Math"/>
                          </a:rPr>
                          <m:t>.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en-US" sz="2200" i="1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num>
                      <m:den>
                        <m:d>
                          <m:d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i="1">
                                <a:latin typeface="Cambria Math"/>
                              </a:rPr>
                              <m:t>3</m:t>
                            </m:r>
                            <m:r>
                              <a:rPr lang="en-US" sz="22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200" i="1">
                                <a:latin typeface="Cambria Math"/>
                              </a:rPr>
                              <m:t>3</m:t>
                            </m:r>
                          </m:e>
                        </m:d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200" i="1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US" sz="2200" i="1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sz="2200" i="1">
                                    <a:latin typeface="Cambria Math"/>
                                  </a:rPr>
                                  <m:t>3</m:t>
                                </m:r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2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sz="2200" i="1">
                            <a:latin typeface="Cambria Math"/>
                          </a:rPr>
                          <m:t>.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4</m:t>
                            </m:r>
                          </m:e>
                          <m:sup>
                            <m:r>
                              <a:rPr lang="en-US" sz="2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200" dirty="0"/>
              </a:p>
              <a:p>
                <a:pPr algn="just"/>
                <a:r>
                  <a:rPr lang="en-US" sz="2200" dirty="0"/>
                  <a:t>   </a:t>
                </a:r>
                <a:r>
                  <a:rPr lang="en-US" sz="2200" dirty="0" smtClean="0"/>
                  <a:t>                      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2</m:t>
                            </m:r>
                            <m:r>
                              <a:rPr lang="en-US" sz="22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200" i="1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2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sz="2200" i="1">
                            <a:latin typeface="Cambria Math"/>
                          </a:rPr>
                          <m:t>.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2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sz="2200" i="1">
                            <a:latin typeface="Cambria Math"/>
                          </a:rPr>
                          <m:t>.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4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2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sz="2200" i="1">
                            <a:latin typeface="Cambria Math"/>
                          </a:rPr>
                          <m:t>.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en-US" sz="2200" i="1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en-US" sz="2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200" i="1">
                            <a:latin typeface="Cambria Math"/>
                          </a:rPr>
                          <m:t>.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2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sz="2200" i="1">
                            <a:latin typeface="Cambria Math"/>
                          </a:rPr>
                          <m:t>.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2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sz="2200" i="1">
                            <a:latin typeface="Cambria Math"/>
                          </a:rPr>
                          <m:t>.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4</m:t>
                            </m:r>
                          </m:e>
                          <m:sup>
                            <m:r>
                              <a:rPr lang="en-US" sz="2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200" i="1" dirty="0" smtClean="0">
                  <a:latin typeface="Cambria Math" panose="02040503050406030204" pitchFamily="18" charset="0"/>
                </a:endParaRPr>
              </a:p>
              <a:p>
                <a:pPr algn="just"/>
                <a:r>
                  <a:rPr lang="en-US" sz="2200" dirty="0" smtClean="0"/>
                  <a:t>                       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dirty="0"/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2</m:t>
                            </m:r>
                            <m:r>
                              <a:rPr lang="en-US" sz="22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200" i="1">
                                <a:latin typeface="Cambria Math"/>
                              </a:rPr>
                              <m:t>2</m:t>
                            </m:r>
                            <m:r>
                              <a:rPr lang="en-US" sz="22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200" i="1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en-US" sz="2200" i="1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en-US" sz="2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200" i="1">
                            <a:latin typeface="Cambria Math"/>
                          </a:rPr>
                          <m:t>.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200" i="1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den>
                    </m:f>
                    <m:r>
                      <a:rPr lang="en-US" sz="22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2200" i="1">
                            <a:latin typeface="Cambria Math"/>
                          </a:rPr>
                          <m:t>2</m:t>
                        </m:r>
                        <m:r>
                          <a:rPr lang="en-US" sz="2200" i="1">
                            <a:latin typeface="Cambria Math"/>
                          </a:rPr>
                          <m:t>−</m:t>
                        </m:r>
                        <m:r>
                          <a:rPr lang="en-US" sz="2200" i="1">
                            <a:latin typeface="Cambria Math"/>
                          </a:rPr>
                          <m:t>4</m:t>
                        </m:r>
                        <m:r>
                          <a:rPr lang="en-US" sz="2200" i="1">
                            <a:latin typeface="Cambria Math"/>
                          </a:rPr>
                          <m:t> </m:t>
                        </m:r>
                      </m:sup>
                    </m:sSup>
                    <m:r>
                      <a:rPr lang="en-US" sz="2200" i="1">
                        <a:latin typeface="Cambria Math"/>
                      </a:rPr>
                      <m:t>.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en-US" sz="2200" i="1">
                            <a:latin typeface="Cambria Math"/>
                          </a:rPr>
                          <m:t>4</m:t>
                        </m:r>
                        <m:r>
                          <a:rPr lang="en-US" sz="2200" i="1">
                            <a:latin typeface="Cambria Math"/>
                          </a:rPr>
                          <m:t>−</m:t>
                        </m:r>
                        <m:r>
                          <a:rPr lang="en-US" sz="22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200" i="1" dirty="0">
                  <a:latin typeface="Cambria Math"/>
                </a:endParaRPr>
              </a:p>
              <a:p>
                <a:pPr algn="just"/>
                <a:r>
                  <a:rPr lang="en-US" sz="2200" dirty="0"/>
                  <a:t>     </a:t>
                </a:r>
                <a:r>
                  <a:rPr lang="en-US" sz="2200" dirty="0" smtClean="0"/>
                  <a:t>                      </a:t>
                </a:r>
                <a:r>
                  <a:rPr lang="en-US" sz="2200" dirty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2200" i="1">
                            <a:latin typeface="Cambria Math"/>
                          </a:rPr>
                          <m:t>−</m:t>
                        </m:r>
                        <m:r>
                          <a:rPr lang="en-US" sz="2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latin typeface="Cambria Math"/>
                      </a:rPr>
                      <m:t>.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en-US" sz="2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</a:rPr>
                          <m:t>9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525963"/>
              </a:xfrm>
              <a:blipFill rotWithShape="0">
                <a:blip r:embed="rId2"/>
                <a:stretch>
                  <a:fillRect l="-889" t="-1078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3294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تابع الاقتران الاسي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</a:t>
                </a:r>
                <a:r>
                  <a:rPr lang="ar-EG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/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3)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𝑒</m:t>
                        </m:r>
                        <m:r>
                          <a:rPr lang="en-US" sz="2400" i="1">
                            <a:latin typeface="Cambria Math"/>
                          </a:rPr>
                          <m:t>)(</m:t>
                        </m:r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i="1">
                                <a:latin typeface="Cambria Math"/>
                              </a:rPr>
                              <m:t>𝑒</m:t>
                            </m:r>
                          </m:e>
                        </m:rad>
                        <m:r>
                          <a:rPr lang="en-US" sz="2400" i="1">
                            <a:latin typeface="Cambria Math"/>
                          </a:rPr>
                          <m:t>)(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num>
                      <m:den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𝑥</m:t>
                                </m:r>
                              </m:sup>
                            </m:sSup>
                          </m:e>
                        </m:d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𝑥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𝑒</m:t>
                                </m:r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den>
                    </m:f>
                    <m:r>
                      <a:rPr lang="en-US" sz="24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𝑒</m:t>
                        </m:r>
                        <m:r>
                          <a:rPr lang="en-US" sz="2400" i="1">
                            <a:latin typeface="Cambria Math"/>
                          </a:rPr>
                          <m:t>.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sz="2400" i="1">
                            <a:latin typeface="Cambria Math"/>
                          </a:rPr>
                          <m:t>. 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en-US" sz="2400" i="1">
                            <a:latin typeface="Cambria Math"/>
                          </a:rPr>
                          <m:t>.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sup>
                        </m:sSup>
                      </m:den>
                    </m:f>
                  </m:oMath>
                </a14:m>
                <a:endParaRPr lang="en-US" sz="2400" i="1" dirty="0" smtClean="0">
                  <a:latin typeface="Cambria Math" panose="02040503050406030204" pitchFamily="18" charset="0"/>
                </a:endParaRPr>
              </a:p>
              <a:p>
                <a:pPr algn="just"/>
                <a:r>
                  <a:rPr lang="en-US" sz="2400" dirty="0" smtClean="0"/>
                  <a:t>               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sz="2400" i="1">
                            <a:latin typeface="Cambria Math"/>
                          </a:rPr>
                          <m:t>.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en-US" sz="2400" i="1">
                            <a:latin typeface="Cambria Math"/>
                          </a:rPr>
                          <m:t>.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den>
                    </m:f>
                  </m:oMath>
                </a14:m>
                <a:endParaRPr lang="en-US" sz="2400" i="1" dirty="0" smtClean="0">
                  <a:latin typeface="Cambria Math" panose="02040503050406030204" pitchFamily="18" charset="0"/>
                </a:endParaRPr>
              </a:p>
              <a:p>
                <a:pPr algn="just"/>
                <a:r>
                  <a:rPr lang="en-US" sz="2400" dirty="0" smtClean="0"/>
                  <a:t>               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en-US" sz="2400" i="1"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endParaRPr lang="en-US" sz="2400" i="1" dirty="0">
                  <a:latin typeface="Cambria Math"/>
                </a:endParaRPr>
              </a:p>
              <a:p>
                <a:pPr algn="just"/>
                <a:r>
                  <a:rPr lang="en-US" sz="2400" dirty="0" smtClean="0"/>
                  <a:t>               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US" sz="2400" i="1" dirty="0" smtClean="0">
                  <a:latin typeface="Cambria Math" panose="02040503050406030204" pitchFamily="18" charset="0"/>
                </a:endParaRPr>
              </a:p>
              <a:p>
                <a:pPr algn="just"/>
                <a:r>
                  <a:rPr lang="en-US" sz="2400" dirty="0" smtClean="0"/>
                  <a:t>               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4</m:t>
                        </m:r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525963"/>
              </a:xfrm>
              <a:blipFill rotWithShape="0">
                <a:blip r:embed="rId2"/>
                <a:stretch>
                  <a:fillRect l="-1025" t="-1078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3294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تابع الاقتران الاسي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</a:t>
                </a:r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(2) 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ar-EG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 rtl="1"/>
                <a:r>
                  <a:rPr lang="ar-EG" sz="2800" dirty="0"/>
                  <a:t>حل المعادلات الاسية </a:t>
                </a:r>
                <a:r>
                  <a:rPr lang="ar-EG" sz="2800" dirty="0" smtClean="0"/>
                  <a:t>التالية:</a:t>
                </a:r>
              </a:p>
              <a:p>
                <a:pPr algn="just"/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</a:t>
                </a:r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  <m:r>
                          <a:rPr lang="en-US" sz="2800" i="1">
                            <a:latin typeface="Cambria Math"/>
                          </a:rPr>
                          <m:t>−</m:t>
                        </m:r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en-US" sz="2800" i="1">
                        <a:latin typeface="Cambria Math"/>
                      </a:rPr>
                      <m:t>=</m:t>
                    </m:r>
                    <m:r>
                      <a:rPr lang="en-US" sz="2800" i="1">
                        <a:latin typeface="Cambria Math"/>
                      </a:rPr>
                      <m:t>243</m:t>
                    </m:r>
                  </m:oMath>
                </a14:m>
                <a:endParaRPr lang="en-US" sz="2800" dirty="0"/>
              </a:p>
              <a:p>
                <a:pPr algn="just"/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2)</a:t>
                </a:r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8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sup>
                    </m:sSup>
                    <m:r>
                      <a:rPr lang="en-US" sz="28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16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  <a:blipFill rotWithShape="0">
                <a:blip r:embed="rId2"/>
                <a:stretch>
                  <a:fillRect l="-1367" t="-1752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3294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تابع الاقتران الاسي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200" b="1" u="sng" dirty="0" smtClean="0"/>
                  <a:t>الحل:</a:t>
                </a:r>
                <a:r>
                  <a:rPr lang="ar-EG" sz="2200" dirty="0" smtClean="0"/>
                  <a:t>-</a:t>
                </a:r>
              </a:p>
              <a:p>
                <a:pPr algn="just"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200" b="1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243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US" sz="22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200" b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22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200" b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</m:oMath>
                </a14:m>
                <a:endParaRPr lang="en-US" sz="22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2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2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2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22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300"/>
                  </a:spcAft>
                </a:pPr>
                <a:r>
                  <a:rPr lang="en-US" sz="2200" b="1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2)</a:t>
                </a:r>
                <a:r>
                  <a:rPr lang="en-US" sz="2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16</m:t>
                        </m:r>
                      </m:den>
                    </m:f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⇔</m:t>
                        </m:r>
                        <m:d>
                          <m:d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US" sz="22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l">
                  <a:spcBef>
                    <a:spcPts val="0"/>
                  </a:spcBef>
                  <a:spcAft>
                    <a:spcPts val="300"/>
                  </a:spcAft>
                </a:pPr>
                <a:r>
                  <a:rPr lang="en-US" sz="2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</a:t>
                </a:r>
                <a:r>
                  <a:rPr lang="en-US" sz="22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⇔</m:t>
                        </m:r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2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2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US" sz="22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0"/>
                  </a:spcBef>
                  <a:spcAft>
                    <a:spcPts val="300"/>
                  </a:spcAft>
                </a:pPr>
                <a:r>
                  <a:rPr lang="en-US" sz="2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</a:t>
                </a:r>
                <a:r>
                  <a:rPr lang="en-US" sz="22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=±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/>
                <a:endParaRPr lang="en-US" sz="2200" b="0" dirty="0" smtClean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  <a:blipFill rotWithShape="0">
                <a:blip r:embed="rId2"/>
                <a:stretch>
                  <a:fillRect l="-889" t="-809" r="-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32948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2323</TotalTime>
  <Words>275</Words>
  <Application>Microsoft Office PowerPoint</Application>
  <PresentationFormat>A4 Paper (210x297 mm)</PresentationFormat>
  <Paragraphs>141</Paragraphs>
  <Slides>17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24" baseType="lpstr">
      <vt:lpstr>ae_AlMateen</vt:lpstr>
      <vt:lpstr>Arial</vt:lpstr>
      <vt:lpstr>AYM Wadiy S_U normal.</vt:lpstr>
      <vt:lpstr>Calibri</vt:lpstr>
      <vt:lpstr>Cambria Math</vt:lpstr>
      <vt:lpstr>Times New Roman</vt:lpstr>
      <vt:lpstr>فورم لكلية ادارة الاعمال</vt:lpstr>
      <vt:lpstr>عرض تقديمي في PowerPoint</vt:lpstr>
      <vt:lpstr>المحاضرة (3)</vt:lpstr>
      <vt:lpstr>2- الاقتران النسبي :-</vt:lpstr>
      <vt:lpstr>تابع الاقتران النسبي :- </vt:lpstr>
      <vt:lpstr>العمليات الحسابية على الاقترانات النسبية :-</vt:lpstr>
      <vt:lpstr>العمليات الحسابية على الاقترانات النسبية :-</vt:lpstr>
      <vt:lpstr>تابع العمليات الحسابية على الاقترانات النسبية :-</vt:lpstr>
      <vt:lpstr>تابع العمليات الحسابية على الاقترانات النسبية :-</vt:lpstr>
      <vt:lpstr>3- الاقتران الأسي :-</vt:lpstr>
      <vt:lpstr>تابع الاقتران الأسي :-</vt:lpstr>
      <vt:lpstr>تابع الاقتران الاسي :-</vt:lpstr>
      <vt:lpstr>تابع الاقتران الاسي :-</vt:lpstr>
      <vt:lpstr>تابع الاقتران الاسي :-</vt:lpstr>
      <vt:lpstr>تابع الاقتران الاسي :-</vt:lpstr>
      <vt:lpstr>تابع الاقتران الاسي :-</vt:lpstr>
      <vt:lpstr>تابع الاقتران الاسي :-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 User</dc:creator>
  <cp:lastModifiedBy>Zbook</cp:lastModifiedBy>
  <cp:revision>287</cp:revision>
  <cp:lastPrinted>2014-02-19T13:05:24Z</cp:lastPrinted>
  <dcterms:created xsi:type="dcterms:W3CDTF">2014-02-18T11:21:49Z</dcterms:created>
  <dcterms:modified xsi:type="dcterms:W3CDTF">2016-10-09T20:54:05Z</dcterms:modified>
</cp:coreProperties>
</file>