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10" r:id="rId3"/>
    <p:sldId id="337" r:id="rId4"/>
    <p:sldId id="338" r:id="rId5"/>
    <p:sldId id="339" r:id="rId6"/>
    <p:sldId id="341" r:id="rId7"/>
    <p:sldId id="342" r:id="rId8"/>
    <p:sldId id="343" r:id="rId9"/>
    <p:sldId id="344" r:id="rId10"/>
    <p:sldId id="345" r:id="rId11"/>
    <p:sldId id="346" r:id="rId12"/>
    <p:sldId id="379" r:id="rId13"/>
    <p:sldId id="347" r:id="rId14"/>
    <p:sldId id="380" r:id="rId15"/>
    <p:sldId id="381" r:id="rId16"/>
    <p:sldId id="353" r:id="rId17"/>
    <p:sldId id="371" r:id="rId18"/>
    <p:sldId id="354" r:id="rId19"/>
    <p:sldId id="355" r:id="rId20"/>
    <p:sldId id="356" r:id="rId21"/>
    <p:sldId id="357" r:id="rId22"/>
    <p:sldId id="358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86" d="100"/>
          <a:sy n="86" d="100"/>
        </p:scale>
        <p:origin x="1056" y="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DL-0606-101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نبيل مصطفى منصور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المعادلات والمتباينات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أولاً : المعادلات :-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5300" y="1423317"/>
            <a:ext cx="8915400" cy="4525963"/>
          </a:xfrm>
        </p:spPr>
        <p:txBody>
          <a:bodyPr/>
          <a:lstStyle/>
          <a:p>
            <a:pPr marL="0" indent="0" algn="just" rtl="1"/>
            <a:endParaRPr lang="ar-SA" dirty="0" smtClean="0"/>
          </a:p>
          <a:p>
            <a:pPr marL="0" indent="0" algn="just" rtl="1"/>
            <a:r>
              <a:rPr lang="ar-EG" dirty="0" smtClean="0"/>
              <a:t>يحتل موضوع المعادلات مكانه كبيرة في علم الرياضيات</a:t>
            </a:r>
            <a:r>
              <a:rPr lang="ar-SA" dirty="0" smtClean="0"/>
              <a:t> و</a:t>
            </a:r>
            <a:r>
              <a:rPr lang="ar-EG" dirty="0" smtClean="0"/>
              <a:t>هو من أقدم المواضيع التي طرحت للبحث، وفي هذه الوحدة سنتطرق إلى حل المعادلات الخطية والتربيعية بالإضافة إلى حل</a:t>
            </a:r>
            <a:r>
              <a:rPr lang="ar-SA" dirty="0" smtClean="0"/>
              <a:t> انظمة المعادلات،</a:t>
            </a:r>
            <a:r>
              <a:rPr lang="ar-EG" dirty="0" smtClean="0"/>
              <a:t> </a:t>
            </a:r>
            <a:r>
              <a:rPr lang="ar-EG" dirty="0" err="1" smtClean="0"/>
              <a:t>نظ</a:t>
            </a:r>
            <a:r>
              <a:rPr lang="ar-SA" dirty="0" smtClean="0"/>
              <a:t>ا</a:t>
            </a:r>
            <a:r>
              <a:rPr lang="ar-EG" dirty="0" smtClean="0"/>
              <a:t>م معادلتين بمجهولين، ويقصد بحل المعادلة هي ايجاد قيمة المتغير أو المتغيرات</a:t>
            </a:r>
            <a:r>
              <a:rPr lang="ar-SA" dirty="0" smtClean="0"/>
              <a:t> الموجودة</a:t>
            </a:r>
            <a:r>
              <a:rPr lang="ar-EG" dirty="0" smtClean="0"/>
              <a:t> في المعادلة.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56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 – حل المعادلات الخطية :-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marL="0" indent="0" algn="just" rtl="1"/>
                <a:r>
                  <a:rPr lang="ar-SA" sz="2400" dirty="0" smtClean="0"/>
                  <a:t>إ</a:t>
                </a:r>
                <a:r>
                  <a:rPr lang="ar-EG" sz="2400" dirty="0" smtClean="0"/>
                  <a:t>ن </a:t>
                </a:r>
                <a:r>
                  <a:rPr lang="ar-EG" sz="2400" u="sng" dirty="0" smtClean="0"/>
                  <a:t>المعادلة الخطية</a:t>
                </a:r>
                <a:r>
                  <a:rPr lang="ar-EG" sz="2400" dirty="0" smtClean="0"/>
                  <a:t> هي معادلة في متغير واحد ومن الدرجة الاولى أي أن أكبر أس في المعادلة هو واحد والشكل العام للمعادلة الخطية هو :-</a:t>
                </a:r>
              </a:p>
              <a:p>
                <a:pPr algn="ctr" rtl="1"/>
                <a:r>
                  <a:rPr lang="en-US" sz="2400" dirty="0" smtClean="0"/>
                  <a:t>ax + b = 0</a:t>
                </a:r>
              </a:p>
              <a:p>
                <a:pPr algn="just" rtl="1"/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</a:p>
              <a:p>
                <a:pPr algn="just" rtl="1"/>
                <a:r>
                  <a:rPr lang="ar-EG" sz="2400" dirty="0" smtClean="0"/>
                  <a:t>حل المعادل</a:t>
                </a:r>
                <a:r>
                  <a:rPr lang="ar-EG" sz="2400" dirty="0"/>
                  <a:t>ة</a:t>
                </a:r>
                <a:r>
                  <a:rPr lang="ar-EG" sz="2400" dirty="0" smtClean="0"/>
                  <a:t> الخطية التالية:</a:t>
                </a:r>
              </a:p>
              <a:p>
                <a:pPr algn="ctr"/>
                <a:r>
                  <a:rPr lang="en-US" sz="2400" dirty="0" smtClean="0"/>
                  <a:t> 2x – 3 = 0</a:t>
                </a:r>
                <a:endParaRPr lang="ar-EG" sz="2400" dirty="0" smtClean="0"/>
              </a:p>
              <a:p>
                <a:pPr rtl="1"/>
                <a:r>
                  <a:rPr lang="ar-EG" sz="2400" b="1" u="sng" dirty="0" smtClean="0"/>
                  <a:t>الحل :-</a:t>
                </a:r>
              </a:p>
              <a:p>
                <a:pPr algn="just"/>
                <a:r>
                  <a:rPr lang="en-US" sz="2400" dirty="0"/>
                  <a:t> 2x – 3 = 0</a:t>
                </a:r>
                <a:endParaRPr lang="ar-EG" sz="2400" dirty="0"/>
              </a:p>
              <a:p>
                <a:pPr algn="just"/>
                <a:r>
                  <a:rPr lang="en-US" sz="2400" dirty="0" smtClean="0"/>
                  <a:t> 2x = 3 </a:t>
                </a:r>
              </a:p>
              <a:p>
                <a:pPr algn="just"/>
                <a:r>
                  <a:rPr lang="en-US" sz="2400" dirty="0"/>
                  <a:t> </a:t>
                </a:r>
                <a:r>
                  <a:rPr lang="en-US" sz="2400" dirty="0" smtClean="0"/>
                  <a:t>x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2051" t="-942" r="-1367" b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556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– </a:t>
            </a:r>
            <a:r>
              <a:rPr lang="ar-SA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حل </a:t>
            </a:r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المعادلة التربيعية :-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ln w="44450" cmpd="dbl">
                <a:noFill/>
              </a:ln>
            </p:spPr>
            <p:txBody>
              <a:bodyPr/>
              <a:lstStyle/>
              <a:p>
                <a:pPr algn="just" rtl="1"/>
                <a:r>
                  <a:rPr lang="ar-EG" dirty="0" smtClean="0"/>
                  <a:t>و </a:t>
                </a:r>
                <a:r>
                  <a:rPr lang="ar-EG" u="sng" dirty="0" smtClean="0"/>
                  <a:t>المعادلة التربيعية</a:t>
                </a:r>
                <a:r>
                  <a:rPr lang="ar-EG" dirty="0" smtClean="0"/>
                  <a:t> يكون أكبر أس فيها هو أثنين و تأخذ الصورة :-</a:t>
                </a:r>
              </a:p>
              <a:p>
                <a:pPr algn="ctr" rtl="1"/>
                <a:r>
                  <a:rPr lang="en-US" dirty="0" smtClean="0"/>
                  <a:t>ax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+ bx + c = 0</a:t>
                </a:r>
              </a:p>
              <a:p>
                <a:pPr algn="just" rtl="1"/>
                <a:r>
                  <a:rPr lang="ar-EG" dirty="0" smtClean="0"/>
                  <a:t>وهناك العديد من الطرق لحل هذه المعادلة ولكننا سوف نعتمد على القانون العام للحل، حيث أنه من أسرع هذه الطرق و أكثرها دقة و يأخذ القانون العام الشكل التالي :-</a:t>
                </a:r>
              </a:p>
              <a:p>
                <a:pPr algn="ctr"/>
                <a:r>
                  <a:rPr lang="en-US" dirty="0"/>
                  <a:t> </a:t>
                </a:r>
                <a:r>
                  <a:rPr lang="en-US" dirty="0" smtClean="0"/>
                  <a:t>x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 ∓ 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 −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𝑎𝑐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just" rtl="1"/>
                <a:r>
                  <a:rPr lang="ar-EG" dirty="0" smtClean="0"/>
                  <a:t>ويسمى المقدار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 −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4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𝑎𝑐</m:t>
                    </m:r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ar-EG" dirty="0" smtClean="0"/>
                  <a:t> و هو ما أسفل الجذر بالمميز 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39" t="-1752" r="-1709"/>
                </a:stretch>
              </a:blipFill>
              <a:ln w="44450" cmpd="dbl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512840" y="4365104"/>
            <a:ext cx="3096344" cy="936104"/>
          </a:xfrm>
          <a:prstGeom prst="roundRect">
            <a:avLst/>
          </a:prstGeom>
          <a:noFill/>
          <a:ln w="73025" cmpd="thickThin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6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تابع المعادلة التربيعية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>
                  <a:spcAft>
                    <a:spcPts val="1200"/>
                  </a:spcAft>
                </a:pPr>
                <a:r>
                  <a:rPr lang="ar-EG" sz="2800" b="1" u="sng" dirty="0" smtClean="0"/>
                  <a:t>وهناك ثلاث حالات للحل بهذه الطريقة و هي :</a:t>
                </a:r>
                <a:endParaRPr lang="ar-EG" sz="2800" b="1" dirty="0" smtClean="0"/>
              </a:p>
              <a:p>
                <a:pPr algn="just" rtl="1"/>
                <a:r>
                  <a:rPr lang="en-US" sz="2800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ar-EG" sz="2800" u="sng" dirty="0" smtClean="0"/>
                  <a:t> – الحالة الأولى:</a:t>
                </a:r>
                <a:r>
                  <a:rPr lang="ar-EG" sz="2800" dirty="0" smtClean="0"/>
                  <a:t> اذا كان المميز </a:t>
                </a:r>
                <a:r>
                  <a:rPr lang="en-US" sz="2800" dirty="0" smtClean="0"/>
                  <a:t>(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∆&gt;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ar-EG" sz="2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ar-EG" sz="2800" dirty="0" smtClean="0"/>
                  <a:t> فيوجد حلين</a:t>
                </a:r>
                <a:r>
                  <a:rPr lang="en-US" sz="2800" dirty="0" smtClean="0"/>
                  <a:t> </a:t>
                </a:r>
                <a:r>
                  <a:rPr lang="ar-EG" sz="2800" dirty="0" smtClean="0"/>
                  <a:t>للمعادلة.</a:t>
                </a:r>
                <a:endParaRPr lang="en-US" sz="2800" dirty="0" smtClean="0"/>
              </a:p>
              <a:p>
                <a:pPr marL="0" indent="0" algn="ctr" rtl="1"/>
                <a:r>
                  <a:rPr lang="en-US" sz="2800" dirty="0" smtClean="0"/>
                  <a:t>(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− </m:t>
                        </m:r>
                        <m:rad>
                          <m:radPr>
                            <m:deg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∆</m:t>
                            </m:r>
                          </m:e>
                        </m:rad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   ,  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∆</m:t>
                            </m:r>
                          </m:e>
                        </m:rad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 )</m:t>
                    </m:r>
                  </m:oMath>
                </a14:m>
                <a:endParaRPr lang="ar-EG" sz="2800" dirty="0" smtClean="0"/>
              </a:p>
              <a:p>
                <a:pPr algn="just" rtl="1"/>
                <a:r>
                  <a:rPr lang="en-US" sz="2800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ar-EG" sz="2800" u="sng" dirty="0"/>
                  <a:t> – </a:t>
                </a:r>
                <a:r>
                  <a:rPr lang="ar-EG" sz="2800" u="sng" dirty="0" smtClean="0"/>
                  <a:t>الحالة الثانية:</a:t>
                </a:r>
                <a:r>
                  <a:rPr lang="ar-EG" sz="2800" dirty="0" smtClean="0"/>
                  <a:t> اذا كان المميز</a:t>
                </a:r>
                <a:r>
                  <a:rPr lang="ar-SA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ar-EG" sz="28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0</m:t>
                    </m:r>
                    <m:r>
                      <a:rPr lang="ar-EG" sz="28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ar-EG" sz="2800" dirty="0" smtClean="0"/>
                  <a:t> </a:t>
                </a:r>
                <a:r>
                  <a:rPr lang="ar-EG" sz="2800" dirty="0"/>
                  <a:t>فيوجد حل وحيد </a:t>
                </a:r>
                <a:r>
                  <a:rPr lang="ar-EG" sz="2800" dirty="0" smtClean="0"/>
                  <a:t>للمعادلة</a:t>
                </a:r>
                <a:r>
                  <a:rPr lang="ar-SA" sz="2800" dirty="0" smtClean="0"/>
                  <a:t>.</a:t>
                </a:r>
                <a:endParaRPr lang="ar-EG" sz="2800" dirty="0" smtClean="0"/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800" b="0" dirty="0" smtClean="0"/>
              </a:p>
              <a:p>
                <a:pPr algn="just" rtl="1"/>
                <a:r>
                  <a:rPr lang="en-US" sz="2800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EG" sz="2800" u="sng" dirty="0"/>
                  <a:t> – الحالة </a:t>
                </a:r>
                <a:r>
                  <a:rPr lang="ar-EG" sz="2800" u="sng" dirty="0" smtClean="0"/>
                  <a:t>الثالثة:</a:t>
                </a:r>
                <a:r>
                  <a:rPr lang="ar-EG" sz="2800" dirty="0" smtClean="0"/>
                  <a:t> </a:t>
                </a:r>
                <a:r>
                  <a:rPr lang="ar-EG" sz="2800" dirty="0"/>
                  <a:t>اذا كان المميز </a:t>
                </a:r>
                <a:r>
                  <a:rPr lang="en-US" sz="2800" dirty="0"/>
                  <a:t>(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0</m:t>
                    </m:r>
                    <m:r>
                      <a:rPr lang="ar-EG" sz="28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ar-EG" sz="2800" dirty="0"/>
                  <a:t> </a:t>
                </a:r>
                <a:r>
                  <a:rPr lang="ar-EG" sz="2800" dirty="0" smtClean="0"/>
                  <a:t>فلا يوجد حل حقيقي</a:t>
                </a:r>
                <a:r>
                  <a:rPr lang="ar-SA" sz="2800" dirty="0" smtClean="0"/>
                  <a:t> </a:t>
                </a:r>
                <a:r>
                  <a:rPr lang="ar-EG" sz="2800" dirty="0" smtClean="0"/>
                  <a:t>للمعادلة.</a:t>
                </a:r>
                <a:endParaRPr lang="ar-EG" sz="2800" dirty="0"/>
              </a:p>
              <a:p>
                <a:pPr algn="just" rtl="1"/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1346" r="-1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المعادلة التربيعية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dirty="0" smtClean="0"/>
                  <a:t>حل المعادلات التربيعية التالية :</a:t>
                </a:r>
              </a:p>
              <a:p>
                <a:pPr algn="just"/>
                <a:r>
                  <a:rPr lang="en-US" dirty="0" smtClean="0"/>
                  <a:t>1)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  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 −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just"/>
                <a:r>
                  <a:rPr lang="en-US" dirty="0" smtClean="0"/>
                  <a:t>2)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 −</m:t>
                    </m:r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5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just"/>
                <a:r>
                  <a:rPr lang="en-US" dirty="0" smtClean="0"/>
                  <a:t>3)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 −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endParaRPr lang="en-US" b="0" dirty="0" smtClean="0"/>
              </a:p>
              <a:p>
                <a:pPr algn="just"/>
                <a:r>
                  <a:rPr lang="en-US" dirty="0" smtClean="0"/>
                  <a:t>4)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 −</m:t>
                    </m:r>
                    <m:r>
                      <a:rPr lang="en-US" b="0" i="1" smtClean="0">
                        <a:latin typeface="Cambria Math"/>
                      </a:rPr>
                      <m:t>5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709" t="-1884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المعادلة التربيعية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84784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800" dirty="0" smtClean="0"/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800" b="1" i="1">
                        <a:latin typeface="Cambria Math"/>
                      </a:rPr>
                      <m:t>+  </m:t>
                    </m:r>
                    <m:r>
                      <a:rPr lang="en-US" sz="2800" b="1" i="1">
                        <a:latin typeface="Cambria Math"/>
                      </a:rPr>
                      <m:t>𝟐</m:t>
                    </m:r>
                    <m:r>
                      <a:rPr lang="en-US" sz="2800" b="1" i="1">
                        <a:latin typeface="Cambria Math"/>
                      </a:rPr>
                      <m:t>𝒙</m:t>
                    </m:r>
                    <m:r>
                      <a:rPr lang="en-US" sz="2800" b="1" i="1">
                        <a:latin typeface="Cambria Math"/>
                      </a:rPr>
                      <m:t> −</m:t>
                    </m:r>
                    <m:r>
                      <a:rPr lang="en-US" sz="2800" b="1" i="1">
                        <a:latin typeface="Cambria Math"/>
                      </a:rPr>
                      <m:t>𝟑</m:t>
                    </m:r>
                    <m:r>
                      <a:rPr lang="en-US" sz="2800" b="1" i="1">
                        <a:latin typeface="Cambria Math"/>
                      </a:rPr>
                      <m:t>=</m:t>
                    </m:r>
                    <m:r>
                      <a:rPr lang="en-US" sz="2800" b="1" i="1">
                        <a:latin typeface="Cambria Math"/>
                      </a:rPr>
                      <m:t>𝟎</m:t>
                    </m:r>
                  </m:oMath>
                </a14:m>
                <a:endParaRPr lang="en-US" sz="2800" b="1" dirty="0"/>
              </a:p>
              <a:p>
                <a:pPr algn="just"/>
                <a:r>
                  <a:rPr lang="en-US" sz="28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800" dirty="0" smtClean="0"/>
              </a:p>
              <a:p>
                <a:pPr algn="just"/>
                <a:r>
                  <a:rPr lang="en-US" sz="2800" dirty="0"/>
                  <a:t> </a:t>
                </a:r>
                <a:r>
                  <a:rPr lang="en-US" sz="2800" dirty="0" smtClean="0"/>
                  <a:t>   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 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4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 ×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 ×−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16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 &gt;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sz="2800" b="0" dirty="0" smtClean="0">
                  <a:ea typeface="Cambria Math"/>
                </a:endParaRPr>
              </a:p>
              <a:p>
                <a:pPr algn="just" rtl="1"/>
                <a:r>
                  <a:rPr lang="en-US" sz="28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2800" dirty="0" smtClean="0"/>
                  <a:t> </a:t>
                </a:r>
                <a:r>
                  <a:rPr lang="ar-EG" sz="2800" dirty="0" smtClean="0"/>
                  <a:t>يوجد حلين للمعادلة هما: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𝑏</m:t>
                          </m:r>
                          <m:r>
                            <a:rPr lang="en-US" sz="2800" i="1">
                              <a:latin typeface="Cambria Math"/>
                            </a:rPr>
                            <m:t> − </m:t>
                          </m:r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</m:ra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  <m:r>
                            <a:rPr lang="en-US" sz="2800" i="1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 − </m:t>
                          </m:r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16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=−</m:t>
                      </m:r>
                      <m:r>
                        <a:rPr lang="en-US" sz="28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US" sz="2800" b="0" i="1" dirty="0" smtClean="0">
                  <a:latin typeface="Cambria Math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𝑏</m:t>
                          </m:r>
                          <m:r>
                            <a:rPr lang="en-US" sz="2800" i="1">
                              <a:latin typeface="Cambria Math"/>
                            </a:rPr>
                            <m:t>+ </m:t>
                          </m:r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</m:ra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  <m:r>
                            <a:rPr lang="en-US" sz="2800" i="1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+ </m:t>
                          </m:r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16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84784"/>
                <a:ext cx="8915400" cy="4525963"/>
              </a:xfrm>
              <a:blipFill rotWithShape="0">
                <a:blip r:embed="rId2"/>
                <a:stretch>
                  <a:fillRect l="-1367" t="-1617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المعادلة التربيعية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تابع حل المثال :</a:t>
                </a:r>
                <a:r>
                  <a:rPr lang="ar-EG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dirty="0" smtClean="0"/>
                  <a:t>2)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𝟑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 −</m:t>
                    </m:r>
                    <m:r>
                      <a:rPr lang="en-US" b="1" i="1">
                        <a:latin typeface="Cambria Math"/>
                      </a:rPr>
                      <m:t>𝟒</m:t>
                    </m:r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𝟓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endParaRPr lang="en-US" b="1" dirty="0"/>
              </a:p>
              <a:p>
                <a:pPr algn="just"/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pPr algn="just"/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∆=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 −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4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44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0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dirty="0" smtClean="0">
                  <a:ea typeface="Cambria Math"/>
                </a:endParaRPr>
              </a:p>
              <a:p>
                <a:pPr algn="just" rtl="1"/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dirty="0" smtClean="0">
                    <a:ea typeface="Cambria Math"/>
                  </a:rPr>
                  <a:t> </a:t>
                </a:r>
                <a:r>
                  <a:rPr lang="ar-EG" dirty="0" smtClean="0">
                    <a:ea typeface="Cambria Math"/>
                  </a:rPr>
                  <a:t> لا يوجد حل حقيقي للمعادلة.</a:t>
                </a:r>
                <a:endParaRPr lang="en-US" dirty="0">
                  <a:ea typeface="Cambria Math"/>
                </a:endParaRPr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709" t="-1884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المعادلة التربيعية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تابع حل المثال :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dirty="0" smtClean="0"/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0">
                        <a:latin typeface="Cambria Math"/>
                      </a:rPr>
                      <m:t> −</m:t>
                    </m:r>
                    <m:r>
                      <a:rPr lang="en-US" b="1" i="0">
                        <a:latin typeface="Cambria Math"/>
                      </a:rPr>
                      <m:t>𝟐</m:t>
                    </m:r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0">
                        <a:latin typeface="Cambria Math"/>
                      </a:rPr>
                      <m:t>+</m:t>
                    </m:r>
                    <m:r>
                      <a:rPr lang="en-US" b="1" i="0">
                        <a:latin typeface="Cambria Math"/>
                      </a:rPr>
                      <m:t>𝟏</m:t>
                    </m:r>
                    <m:r>
                      <a:rPr lang="en-US" b="1" i="0">
                        <a:latin typeface="Cambria Math"/>
                      </a:rPr>
                      <m:t>=</m:t>
                    </m:r>
                    <m:r>
                      <a:rPr lang="en-US" b="1" i="0">
                        <a:latin typeface="Cambria Math"/>
                      </a:rPr>
                      <m:t>𝟎</m:t>
                    </m:r>
                  </m:oMath>
                </a14:m>
                <a:endParaRPr lang="en-US" b="1" dirty="0" smtClean="0"/>
              </a:p>
              <a:p>
                <a:pPr algn="just"/>
                <a:r>
                  <a:rPr lang="en-US" dirty="0" smtClean="0"/>
                  <a:t>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algn="just"/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en-US" i="0">
                        <a:latin typeface="Cambria Math"/>
                        <a:ea typeface="Cambria Math"/>
                      </a:rPr>
                      <m:t>∆=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i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b="0" i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i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i="0">
                        <a:latin typeface="Cambria Math"/>
                        <a:ea typeface="Cambria Math"/>
                      </a:rPr>
                      <m:t> −</m:t>
                    </m:r>
                    <m:r>
                      <a:rPr lang="en-US" i="0">
                        <a:latin typeface="Cambria Math"/>
                        <a:ea typeface="Cambria Math"/>
                      </a:rPr>
                      <m:t>4</m:t>
                    </m:r>
                    <m:r>
                      <a:rPr lang="en-US" i="0">
                        <a:latin typeface="Cambria Math"/>
                        <a:ea typeface="Cambria Math"/>
                      </a:rPr>
                      <m:t> ×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i="0">
                        <a:latin typeface="Cambria Math"/>
                        <a:ea typeface="Cambria Math"/>
                      </a:rPr>
                      <m:t> ×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i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4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4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i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i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dirty="0">
                  <a:ea typeface="Cambria Math"/>
                </a:endParaRPr>
              </a:p>
              <a:p>
                <a:pPr algn="just" rtl="1"/>
                <a14:m>
                  <m:oMath xmlns:m="http://schemas.openxmlformats.org/officeDocument/2006/math">
                    <m:r>
                      <a:rPr lang="en-US" i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dirty="0">
                    <a:ea typeface="Cambria Math"/>
                  </a:rPr>
                  <a:t> </a:t>
                </a:r>
                <a:r>
                  <a:rPr lang="ar-EG" dirty="0">
                    <a:ea typeface="Cambria Math"/>
                  </a:rPr>
                  <a:t> </a:t>
                </a:r>
                <a:r>
                  <a:rPr lang="ar-EG" dirty="0" smtClean="0">
                    <a:ea typeface="Cambria Math"/>
                  </a:rPr>
                  <a:t> </a:t>
                </a:r>
                <a:r>
                  <a:rPr lang="ar-EG" dirty="0">
                    <a:ea typeface="Cambria Math"/>
                  </a:rPr>
                  <a:t>يوجد </a:t>
                </a:r>
                <a:r>
                  <a:rPr lang="ar-EG" dirty="0" smtClean="0">
                    <a:ea typeface="Cambria Math"/>
                  </a:rPr>
                  <a:t>حل وحيد للمعادلة هو: </a:t>
                </a:r>
              </a:p>
              <a:p>
                <a:pPr algn="just"/>
                <a:r>
                  <a:rPr lang="en-US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0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i="0">
                            <a:latin typeface="Cambria Math"/>
                          </a:rPr>
                          <m:t>b</m:t>
                        </m:r>
                      </m:num>
                      <m:den>
                        <m:r>
                          <a:rPr lang="en-US" i="0">
                            <a:latin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i="0">
                            <a:latin typeface="Cambria Math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dirty="0" smtClean="0">
                    <a:ea typeface="Cambria Math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ea typeface="Cambria Math"/>
                  </a:rPr>
                  <a:t> </a:t>
                </a:r>
                <a:endParaRPr lang="ar-EG" dirty="0" smtClean="0">
                  <a:ea typeface="Cambria Math"/>
                </a:endParaRPr>
              </a:p>
              <a:p>
                <a:pPr algn="just" rtl="1"/>
                <a:endParaRPr lang="en-US" dirty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709" t="-1884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المعادلة التربيعية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تابع حل المثال :</a:t>
                </a:r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/>
                <a:r>
                  <a:rPr lang="en-US" sz="2800" dirty="0" smtClean="0"/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800" b="1" i="1">
                        <a:latin typeface="Cambria Math"/>
                      </a:rPr>
                      <m:t> −</m:t>
                    </m:r>
                    <m:r>
                      <a:rPr lang="en-US" sz="2800" b="1" i="1">
                        <a:latin typeface="Cambria Math"/>
                      </a:rPr>
                      <m:t>𝟓</m:t>
                    </m:r>
                    <m:r>
                      <a:rPr lang="en-US" sz="2800" b="1" i="1">
                        <a:latin typeface="Cambria Math"/>
                      </a:rPr>
                      <m:t> </m:t>
                    </m:r>
                    <m:r>
                      <a:rPr lang="en-US" sz="2800" b="1" i="1">
                        <a:latin typeface="Cambria Math"/>
                      </a:rPr>
                      <m:t>𝒙</m:t>
                    </m:r>
                    <m:r>
                      <a:rPr lang="en-US" sz="2800" b="1" i="1">
                        <a:latin typeface="Cambria Math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800" b="1" i="1">
                        <a:latin typeface="Cambria Math"/>
                      </a:rPr>
                      <m:t>=</m:t>
                    </m:r>
                    <m:r>
                      <a:rPr lang="en-US" sz="2800" b="1" i="1">
                        <a:latin typeface="Cambria Math"/>
                      </a:rPr>
                      <m:t>𝟎</m:t>
                    </m:r>
                  </m:oMath>
                </a14:m>
                <a:endParaRPr lang="en-US" sz="2800" b="1" dirty="0"/>
              </a:p>
              <a:p>
                <a:pPr algn="just"/>
                <a:r>
                  <a:rPr lang="en-US" sz="28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800" dirty="0"/>
              </a:p>
              <a:p>
                <a:pPr algn="just"/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</a:rPr>
                      <m:t>∆=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2800" b="0" i="0" smtClean="0"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e>
                        </m:d>
                      </m:e>
                      <m:sup>
                        <m:r>
                          <a:rPr lang="en-US" sz="280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800">
                        <a:latin typeface="Cambria Math"/>
                        <a:ea typeface="Cambria Math"/>
                      </a:rPr>
                      <m:t> −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4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×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×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/>
                      </a:rPr>
                      <m:t>3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13</m:t>
                    </m:r>
                    <m:r>
                      <a:rPr lang="en-US" sz="28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sz="2800" dirty="0">
                  <a:ea typeface="Cambria Math"/>
                </a:endParaRPr>
              </a:p>
              <a:p>
                <a:pPr algn="just" rtl="1"/>
                <a:r>
                  <a:rPr lang="en-US" sz="28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2800" dirty="0"/>
                  <a:t> </a:t>
                </a:r>
                <a:r>
                  <a:rPr lang="ar-EG" sz="2800" dirty="0"/>
                  <a:t>يوجد حلين للمعادلة </a:t>
                </a:r>
                <a:r>
                  <a:rPr lang="ar-EG" sz="2800" dirty="0" smtClean="0"/>
                  <a:t>هما:</a:t>
                </a:r>
                <a:endParaRPr lang="ar-EG" sz="28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𝑏</m:t>
                          </m:r>
                          <m:r>
                            <a:rPr lang="en-US" sz="2800" i="1">
                              <a:latin typeface="Cambria Math"/>
                            </a:rPr>
                            <m:t> − </m:t>
                          </m:r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</m:ra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  <m:r>
                            <a:rPr lang="en-US" sz="2800" i="1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 =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(−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) − </m:t>
                          </m:r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1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5</m:t>
                          </m:r>
                          <m:r>
                            <a:rPr lang="en-US" sz="2800" i="1">
                              <a:latin typeface="Cambria Math"/>
                            </a:rPr>
                            <m:t> − </m:t>
                          </m:r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i="1" dirty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𝑏</m:t>
                          </m:r>
                          <m:r>
                            <a:rPr lang="en-US" sz="2800" i="1">
                              <a:latin typeface="Cambria Math"/>
                            </a:rPr>
                            <m:t>+ </m:t>
                          </m:r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</m:ra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  <m:r>
                            <a:rPr lang="en-US" sz="2800" i="1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800" i="1">
                              <a:latin typeface="Cambria Math"/>
                            </a:rPr>
                            <m:t> </m:t>
                          </m:r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1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5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800" i="1">
                              <a:latin typeface="Cambria Math"/>
                            </a:rPr>
                            <m:t> </m:t>
                          </m:r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367" t="-1480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جـ - حل أنظمة المعادلات الخطية :-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marL="0" indent="0" algn="just" rtl="1">
                  <a:spcAft>
                    <a:spcPts val="1800"/>
                  </a:spcAft>
                </a:pPr>
                <a:r>
                  <a:rPr lang="ar-SA" sz="2800" dirty="0" smtClean="0"/>
                  <a:t>يكون الشكل العام لنظام المعادلات الخطية كالآتي: </a:t>
                </a:r>
              </a:p>
              <a:p>
                <a:pPr marL="0" indent="0" algn="l" rtl="1">
                  <a:spcBef>
                    <a:spcPts val="18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ar-SA" sz="28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sSub>
                        <m:sSubPr>
                          <m:ctrlPr>
                            <a:rPr lang="ar-SA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SA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ar-SA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ar-SA" sz="28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ar-SA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SA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ar-SA" sz="2800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ar-SA" sz="28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ar-SA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SA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ar-SA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ar-SA" sz="2800" dirty="0" smtClean="0"/>
              </a:p>
              <a:p>
                <a:pPr marL="0" indent="0" algn="l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ar-SA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SA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SA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ar-SA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ar-SA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SA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SA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ar-SA" sz="2800" i="1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ar-SA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ar-SA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ar-SA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ar-SA" sz="2800" dirty="0"/>
              </a:p>
              <a:p>
                <a:pPr marL="0" indent="0" algn="l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                                   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ar-SA" sz="2800" dirty="0"/>
              </a:p>
              <a:p>
                <a:pPr marL="0" indent="0" algn="l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ar-SA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SA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ar-SA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ar-SA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SA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ar-SA" sz="2800" i="1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ar-SA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S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ar-SA" sz="2800" dirty="0"/>
              </a:p>
              <a:p>
                <a:pPr marL="0" indent="0" algn="just" rtl="1">
                  <a:spcBef>
                    <a:spcPts val="1800"/>
                  </a:spcBef>
                </a:pPr>
                <a:r>
                  <a:rPr lang="ar-SA" sz="2800" dirty="0" smtClean="0"/>
                  <a:t>حيث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ar-SA" sz="2800" dirty="0" smtClean="0"/>
                  <a:t> تمثل عدد المعدلات،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ar-SA" sz="2800" dirty="0" smtClean="0"/>
                  <a:t> عدد المتغيرات.</a:t>
                </a:r>
              </a:p>
              <a:p>
                <a:pPr marL="0" indent="0" algn="just" rtl="1">
                  <a:spcBef>
                    <a:spcPts val="1800"/>
                  </a:spcBef>
                </a:pPr>
                <a:r>
                  <a:rPr lang="ar-SA" sz="2800" dirty="0" smtClean="0"/>
                  <a:t>ستكون دراستنا في هذه الوحدة متعلقة بحل نظام معادلتين بمجهولين وبطريقة الحذف.</a:t>
                </a: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2529"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705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حل أنظمة المعادلات الخطية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marL="0" indent="0" algn="just" rt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ar-SA" sz="2800" dirty="0" smtClean="0"/>
                  <a:t>يكون نظام معدلتين بمجهولين على الصورة</a:t>
                </a:r>
                <a:r>
                  <a:rPr lang="en-US" sz="2800" dirty="0" smtClean="0"/>
                  <a:t>:</a:t>
                </a:r>
                <a:endParaRPr lang="ar-SA" sz="2800" dirty="0" smtClean="0"/>
              </a:p>
              <a:p>
                <a:pPr marL="0" indent="0" algn="l" rtl="1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ar-SA" sz="2800" dirty="0" smtClean="0"/>
              </a:p>
              <a:p>
                <a:pPr marL="0" indent="0" algn="l" rtl="1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ar-SA" sz="2800" dirty="0"/>
              </a:p>
              <a:p>
                <a:pPr marL="0" indent="0" algn="just" rtl="1"/>
                <a:r>
                  <a:rPr lang="ar-EG" sz="2800" dirty="0" smtClean="0"/>
                  <a:t>يمكن حل هذا النوع من المعادلات باستخدام </a:t>
                </a:r>
                <a:r>
                  <a:rPr lang="ar-EG" sz="2800" u="sng" dirty="0" smtClean="0"/>
                  <a:t>طريقة الحذف</a:t>
                </a:r>
                <a:r>
                  <a:rPr lang="ar-EG" sz="2800" dirty="0" smtClean="0"/>
                  <a:t>،</a:t>
                </a:r>
                <a:r>
                  <a:rPr lang="en-US" sz="2800" dirty="0" smtClean="0"/>
                  <a:t> </a:t>
                </a:r>
                <a:r>
                  <a:rPr lang="ar-EG" sz="2800" dirty="0" smtClean="0"/>
                  <a:t>حيث نجعل معاملات أحد المتغيرين في المعادلتين نفس القيمة ولكن بإشارتين مختلفتين ثم نجمع المعادلتين ونجد منها قيمة المتغير</a:t>
                </a:r>
                <a:r>
                  <a:rPr lang="en-US" sz="2800" dirty="0" smtClean="0"/>
                  <a:t> </a:t>
                </a:r>
                <a:r>
                  <a:rPr lang="ar-EG" sz="2800" dirty="0" smtClean="0"/>
                  <a:t>الآخر ثم نعوض قيمته في أحدى المعادلتين ونجد قيمة المتغير الأول.</a:t>
                </a: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2529" t="-1615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حل أنظمة المعادلات الخطية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>
                  <a:spcBef>
                    <a:spcPts val="0"/>
                  </a:spcBef>
                </a:pPr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ar-EG" sz="2200" dirty="0" smtClean="0"/>
                  <a:t>    حل النظام التالي من المعادلات: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 smtClean="0"/>
                  <a:t>   2x + 3y = 7     (1) 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 smtClean="0"/>
                  <a:t>   3x + 2y = 8     (2)</a:t>
                </a:r>
              </a:p>
              <a:p>
                <a:pPr algn="just" rtl="1"/>
                <a:r>
                  <a:rPr lang="ar-EG" sz="2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:</a:t>
                </a:r>
                <a:r>
                  <a:rPr lang="ar-EG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200" dirty="0"/>
                  <a:t>نضرب المعادلة الأولى في (</a:t>
                </a:r>
                <a:r>
                  <a:rPr lang="en-US" sz="2200" dirty="0"/>
                  <a:t>-2</a:t>
                </a:r>
                <a:r>
                  <a:rPr lang="ar-EG" sz="2200" dirty="0"/>
                  <a:t>) </a:t>
                </a:r>
                <a:r>
                  <a:rPr lang="ar-EG" sz="2200" dirty="0" smtClean="0"/>
                  <a:t>والثانية </a:t>
                </a:r>
                <a:r>
                  <a:rPr lang="ar-EG" sz="2200" dirty="0"/>
                  <a:t>في (</a:t>
                </a:r>
                <a:r>
                  <a:rPr lang="en-US" sz="2200" dirty="0"/>
                  <a:t>3</a:t>
                </a:r>
                <a:r>
                  <a:rPr lang="ar-EG" sz="2200" dirty="0"/>
                  <a:t>) لحذف المتغير</a:t>
                </a:r>
                <a:r>
                  <a:rPr lang="en-US" sz="2200" dirty="0"/>
                  <a:t>  y </a:t>
                </a:r>
                <a:r>
                  <a:rPr lang="ar-SA" sz="2200" dirty="0"/>
                  <a:t>ف</a:t>
                </a:r>
                <a:r>
                  <a:rPr lang="ar-EG" sz="2200" dirty="0"/>
                  <a:t>تصبح </a:t>
                </a:r>
                <a:r>
                  <a:rPr lang="ar-EG" sz="2200" dirty="0" err="1" smtClean="0"/>
                  <a:t>المعادلت</a:t>
                </a:r>
                <a:r>
                  <a:rPr lang="ar-SA" sz="2200" dirty="0"/>
                  <a:t>ي</a:t>
                </a:r>
                <a:r>
                  <a:rPr lang="ar-EG" sz="2200" dirty="0" smtClean="0"/>
                  <a:t>ن</a:t>
                </a:r>
                <a:r>
                  <a:rPr lang="ar-EG" sz="2200" dirty="0"/>
                  <a:t>: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/>
                  <a:t>   -4x – 6y  = -14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/>
                  <a:t>    </a:t>
                </a:r>
                <a:r>
                  <a:rPr lang="en-US" sz="2200" u="sng" dirty="0"/>
                  <a:t>9x  + 6y =  24</a:t>
                </a:r>
                <a:r>
                  <a:rPr lang="en-US" sz="2200" dirty="0"/>
                  <a:t>                   </a:t>
                </a:r>
                <a:r>
                  <a:rPr lang="ar-EG" sz="2200" dirty="0"/>
                  <a:t>نجمع</a:t>
                </a:r>
                <a:endParaRPr lang="en-US" sz="2200" dirty="0"/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/>
                  <a:t>    </a:t>
                </a:r>
                <a:r>
                  <a:rPr lang="en-US" sz="2200" dirty="0" smtClean="0"/>
                  <a:t>5x           =  10 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/>
                  <a:t>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m:rPr>
                        <m:nor/>
                      </m:rPr>
                      <a:rPr lang="en-US" sz="2200" dirty="0"/>
                      <m:t>x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200" dirty="0"/>
              </a:p>
              <a:p>
                <a:pPr algn="just" rtl="1">
                  <a:spcBef>
                    <a:spcPts val="0"/>
                  </a:spcBef>
                </a:pPr>
                <a:r>
                  <a:rPr lang="ar-EG" sz="2200" dirty="0"/>
                  <a:t>نعوض بقيمة </a:t>
                </a:r>
                <a:r>
                  <a:rPr lang="en-US" sz="2200" dirty="0"/>
                  <a:t>x</a:t>
                </a:r>
                <a:r>
                  <a:rPr lang="ar-EG" sz="2200" dirty="0"/>
                  <a:t> في المعادلة الثانية :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200" dirty="0" smtClean="0"/>
                  <a:t>3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200" dirty="0" smtClean="0"/>
                  <a:t>(2) </a:t>
                </a:r>
                <a:r>
                  <a:rPr lang="en-US" sz="2200" dirty="0"/>
                  <a:t>+ </a:t>
                </a:r>
                <a:r>
                  <a:rPr lang="en-US" sz="2200" dirty="0" smtClean="0"/>
                  <a:t>2y  </a:t>
                </a:r>
                <a:r>
                  <a:rPr lang="en-US" sz="2200" dirty="0"/>
                  <a:t>= 8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en-US" sz="2200" dirty="0"/>
                  <a:t>6 </a:t>
                </a:r>
                <a:r>
                  <a:rPr lang="en-US" sz="2200" dirty="0" smtClean="0"/>
                  <a:t>+ 2y </a:t>
                </a:r>
                <a:r>
                  <a:rPr lang="en-US" sz="2200" dirty="0"/>
                  <a:t>= 8</a:t>
                </a:r>
                <a:r>
                  <a:rPr lang="en-US" sz="22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en-US" sz="2200" dirty="0"/>
                  <a:t>2y = 2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m:rPr>
                        <m:nor/>
                      </m:rPr>
                      <a:rPr lang="en-US" sz="2200" dirty="0"/>
                      <m:t>y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200" dirty="0"/>
              </a:p>
              <a:p>
                <a:pPr algn="just"/>
                <a:endParaRPr lang="en-US" sz="28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1077" r="-1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830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حل أنظمة المعادلات الخطية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>
                  <a:spcBef>
                    <a:spcPts val="0"/>
                  </a:spcBef>
                </a:pPr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en-US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ar-EG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ar-EG" sz="2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>
                  <a:spcBef>
                    <a:spcPts val="0"/>
                  </a:spcBef>
                </a:pPr>
                <a:r>
                  <a:rPr lang="ar-EG" sz="2200" dirty="0" smtClean="0"/>
                  <a:t>    حل النظام التالي من المعادلات: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 smtClean="0"/>
                  <a:t>   3x + 4y = 9     (1) 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 smtClean="0"/>
                  <a:t>   2x + 3y = 7     (2)</a:t>
                </a:r>
              </a:p>
              <a:p>
                <a:pPr algn="just" rtl="1"/>
                <a:r>
                  <a:rPr lang="ar-EG" sz="2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:</a:t>
                </a:r>
                <a:r>
                  <a:rPr lang="ar-EG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</a:p>
              <a:p>
                <a:pPr algn="just" rtl="1"/>
                <a:r>
                  <a:rPr lang="ar-EG" sz="2200" dirty="0"/>
                  <a:t>نضرب المعادلة الأولى في (</a:t>
                </a:r>
                <a:r>
                  <a:rPr lang="en-US" sz="2200" dirty="0"/>
                  <a:t>-2</a:t>
                </a:r>
                <a:r>
                  <a:rPr lang="ar-EG" sz="2200" dirty="0"/>
                  <a:t>) </a:t>
                </a:r>
                <a:r>
                  <a:rPr lang="ar-EG" sz="2200" dirty="0" smtClean="0"/>
                  <a:t>والثانية </a:t>
                </a:r>
                <a:r>
                  <a:rPr lang="ar-EG" sz="2200" dirty="0"/>
                  <a:t>في (</a:t>
                </a:r>
                <a:r>
                  <a:rPr lang="en-US" sz="2200" dirty="0"/>
                  <a:t>3</a:t>
                </a:r>
                <a:r>
                  <a:rPr lang="ar-EG" sz="2200" dirty="0"/>
                  <a:t>) لحذف المتغير</a:t>
                </a:r>
                <a:r>
                  <a:rPr lang="en-US" sz="2200" dirty="0"/>
                  <a:t>  </a:t>
                </a:r>
                <a:r>
                  <a:rPr lang="en-US" sz="2200" dirty="0" smtClean="0"/>
                  <a:t>x </a:t>
                </a:r>
                <a:r>
                  <a:rPr lang="ar-SA" sz="2200" dirty="0"/>
                  <a:t>ف</a:t>
                </a:r>
                <a:r>
                  <a:rPr lang="ar-EG" sz="2200" dirty="0"/>
                  <a:t>تصبح </a:t>
                </a:r>
                <a:r>
                  <a:rPr lang="ar-EG" sz="2200" dirty="0" err="1" smtClean="0"/>
                  <a:t>المعادلت</a:t>
                </a:r>
                <a:r>
                  <a:rPr lang="ar-SA" sz="2200" dirty="0"/>
                  <a:t>ي</a:t>
                </a:r>
                <a:r>
                  <a:rPr lang="ar-EG" sz="2200" dirty="0" smtClean="0"/>
                  <a:t>ن</a:t>
                </a:r>
                <a:r>
                  <a:rPr lang="ar-EG" sz="2200" dirty="0"/>
                  <a:t>: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/>
                  <a:t>   </a:t>
                </a:r>
                <a:r>
                  <a:rPr lang="en-US" sz="2200" dirty="0" smtClean="0"/>
                  <a:t>-6x </a:t>
                </a:r>
                <a:r>
                  <a:rPr lang="en-US" sz="2200" dirty="0"/>
                  <a:t>– </a:t>
                </a:r>
                <a:r>
                  <a:rPr lang="en-US" sz="2200" dirty="0" smtClean="0"/>
                  <a:t>8y  </a:t>
                </a:r>
                <a:r>
                  <a:rPr lang="en-US" sz="2200" dirty="0"/>
                  <a:t>= </a:t>
                </a:r>
                <a:r>
                  <a:rPr lang="en-US" sz="2200" dirty="0" smtClean="0"/>
                  <a:t>-18</a:t>
                </a:r>
                <a:endParaRPr lang="en-US" sz="2200" dirty="0"/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/>
                  <a:t>    </a:t>
                </a:r>
                <a:r>
                  <a:rPr lang="en-US" sz="2200" u="sng" dirty="0" smtClean="0"/>
                  <a:t>6x  </a:t>
                </a:r>
                <a:r>
                  <a:rPr lang="en-US" sz="2200" u="sng" dirty="0"/>
                  <a:t>+ </a:t>
                </a:r>
                <a:r>
                  <a:rPr lang="en-US" sz="2200" u="sng" dirty="0" smtClean="0"/>
                  <a:t>9y </a:t>
                </a:r>
                <a:r>
                  <a:rPr lang="en-US" sz="2200" u="sng" dirty="0"/>
                  <a:t>=  </a:t>
                </a:r>
                <a:r>
                  <a:rPr lang="en-US" sz="2200" u="sng" dirty="0" smtClean="0"/>
                  <a:t>21</a:t>
                </a:r>
                <a:r>
                  <a:rPr lang="en-US" sz="2200" dirty="0" smtClean="0"/>
                  <a:t>                   </a:t>
                </a:r>
                <a:r>
                  <a:rPr lang="ar-EG" sz="2200" dirty="0"/>
                  <a:t>نجمع</a:t>
                </a:r>
                <a:endParaRPr lang="en-US" sz="2200" dirty="0"/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/>
                  <a:t>    </a:t>
                </a:r>
                <a:r>
                  <a:rPr lang="en-US" sz="2200" dirty="0" smtClean="0"/>
                  <a:t>           y  =  3 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/>
                  <a:t>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m:rPr>
                        <m:nor/>
                      </m:rPr>
                      <a:rPr lang="en-US" sz="2200" b="0" i="0" dirty="0" smtClean="0"/>
                      <m:t>y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200" dirty="0"/>
              </a:p>
              <a:p>
                <a:pPr algn="just" rtl="1">
                  <a:spcBef>
                    <a:spcPts val="0"/>
                  </a:spcBef>
                </a:pPr>
                <a:r>
                  <a:rPr lang="ar-EG" sz="2200" dirty="0"/>
                  <a:t>نعوض بقيمة </a:t>
                </a:r>
                <a:r>
                  <a:rPr lang="en-US" sz="2200" dirty="0" smtClean="0"/>
                  <a:t>y</a:t>
                </a:r>
                <a:r>
                  <a:rPr lang="ar-EG" sz="2200" dirty="0" smtClean="0"/>
                  <a:t> </a:t>
                </a:r>
                <a:r>
                  <a:rPr lang="ar-EG" sz="2200" dirty="0"/>
                  <a:t>في المعادلة </a:t>
                </a:r>
                <a:r>
                  <a:rPr lang="ar-SA" sz="2200" dirty="0" smtClean="0"/>
                  <a:t>الأولى</a:t>
                </a:r>
                <a:r>
                  <a:rPr lang="ar-EG" sz="2200" dirty="0" smtClean="0"/>
                  <a:t>:</a:t>
                </a:r>
                <a:endParaRPr lang="ar-EG" sz="2200" dirty="0"/>
              </a:p>
              <a:p>
                <a:pPr algn="just">
                  <a:spcBef>
                    <a:spcPts val="0"/>
                  </a:spcBef>
                </a:pPr>
                <a:r>
                  <a:rPr lang="en-US" sz="22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200" dirty="0" smtClean="0"/>
                  <a:t>3x + 4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200" dirty="0"/>
                  <a:t>(</a:t>
                </a:r>
                <a:r>
                  <a:rPr lang="en-US" sz="2200" dirty="0" smtClean="0"/>
                  <a:t>3</a:t>
                </a:r>
                <a:r>
                  <a:rPr lang="en-US" sz="2200" dirty="0"/>
                  <a:t>)</a:t>
                </a:r>
                <a:r>
                  <a:rPr lang="en-US" sz="2200" dirty="0" smtClean="0"/>
                  <a:t>  </a:t>
                </a:r>
                <a:r>
                  <a:rPr lang="en-US" sz="2200" dirty="0"/>
                  <a:t>= </a:t>
                </a:r>
                <a:r>
                  <a:rPr lang="en-US" sz="2200" dirty="0" smtClean="0"/>
                  <a:t>9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en-US" sz="2200" dirty="0"/>
                  <a:t>3x </a:t>
                </a:r>
                <a:r>
                  <a:rPr lang="en-US" sz="2200" dirty="0" smtClean="0"/>
                  <a:t>+ 12 </a:t>
                </a:r>
                <a:r>
                  <a:rPr lang="en-US" sz="2200" dirty="0"/>
                  <a:t>= </a:t>
                </a:r>
                <a:r>
                  <a:rPr lang="en-US" sz="2200" dirty="0" smtClean="0"/>
                  <a:t>9</a:t>
                </a:r>
                <a:r>
                  <a:rPr lang="en-US" sz="22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m:rPr>
                        <m:nor/>
                      </m:rPr>
                      <a:rPr lang="en-US" sz="2200" dirty="0"/>
                      <m:t>3</m:t>
                    </m:r>
                    <m:r>
                      <m:rPr>
                        <m:nor/>
                      </m:rPr>
                      <a:rPr lang="en-US" sz="2200" dirty="0"/>
                      <m:t>x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dirty="0"/>
                      <m:t>x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200" dirty="0"/>
              </a:p>
              <a:p>
                <a:pPr algn="just"/>
                <a:endParaRPr lang="en-US" sz="28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t="-1077" r="-1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113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ثانياً : المتباينات :-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600200"/>
                <a:ext cx="8915400" cy="4525963"/>
              </a:xfrm>
            </p:spPr>
            <p:txBody>
              <a:bodyPr/>
              <a:lstStyle/>
              <a:p>
                <a:pPr marL="0" indent="0" algn="just" rtl="1"/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المتباينة</a:t>
                </a:r>
                <a:r>
                  <a:rPr lang="ar-EG" sz="2800" dirty="0" smtClean="0"/>
                  <a:t> هي أي عبارتين جبريتين يربط بينهما احدى ادوات الربط التالية (</a:t>
                </a:r>
                <a:r>
                  <a:rPr lang="en-US" sz="2800" dirty="0" smtClean="0"/>
                  <a:t>&gt;</a:t>
                </a:r>
                <a:r>
                  <a:rPr lang="ar-EG" sz="2800" dirty="0" smtClean="0"/>
                  <a:t>) </a:t>
                </a:r>
                <a:r>
                  <a:rPr lang="ar-EG" sz="2800" smtClean="0"/>
                  <a:t>أقل من</a:t>
                </a:r>
                <a:r>
                  <a:rPr lang="en-US" sz="2800" smtClean="0"/>
                  <a:t>(&lt;) </a:t>
                </a:r>
                <a:r>
                  <a:rPr lang="ar-EG" sz="2800" dirty="0" smtClean="0"/>
                  <a:t> أكبر من، </a:t>
                </a:r>
                <a:r>
                  <a:rPr lang="en-US" sz="2800" dirty="0" smtClean="0"/>
                  <a:t>(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)</m:t>
                    </m:r>
                    <m:r>
                      <a:rPr lang="ar-EG" sz="2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sz="2800" dirty="0" smtClean="0"/>
                  <a:t>  أكبر من أو يساوي، </a:t>
                </a:r>
                <a:r>
                  <a:rPr lang="en-US" sz="2800" dirty="0" smtClean="0"/>
                  <a:t>(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ar-EG" sz="2800" dirty="0" smtClean="0"/>
                  <a:t> أقل من أو يساوي ومن الأمثلة على المتباينات:</a:t>
                </a:r>
              </a:p>
              <a:p>
                <a:pPr algn="just"/>
                <a:r>
                  <a:rPr lang="en-US" sz="2800" dirty="0"/>
                  <a:t> </a:t>
                </a:r>
                <a:r>
                  <a:rPr lang="en-US" sz="2800" dirty="0" smtClean="0"/>
                  <a:t>x &lt; 2</a:t>
                </a:r>
              </a:p>
              <a:p>
                <a:pPr algn="just"/>
                <a:r>
                  <a:rPr lang="en-US" sz="2800" dirty="0"/>
                  <a:t> </a:t>
                </a:r>
                <a:r>
                  <a:rPr lang="en-US" sz="2800" dirty="0" smtClean="0"/>
                  <a:t>x + 1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sz="2800" dirty="0" smtClean="0"/>
                  <a:t>-3</a:t>
                </a:r>
              </a:p>
              <a:p>
                <a:pPr algn="just"/>
                <a:r>
                  <a:rPr lang="en-US" sz="2800" dirty="0"/>
                  <a:t> </a:t>
                </a:r>
                <a:r>
                  <a:rPr lang="en-US" sz="2800" dirty="0" smtClean="0"/>
                  <a:t>x</a:t>
                </a:r>
                <a:r>
                  <a:rPr lang="en-US" sz="2800" baseline="30000" dirty="0" smtClean="0"/>
                  <a:t>2</a:t>
                </a:r>
                <a:r>
                  <a:rPr lang="en-US" sz="2800" dirty="0" smtClean="0"/>
                  <a:t> + 2x + 5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en-US" sz="2800" b="0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600200"/>
                <a:ext cx="8915400" cy="4525963"/>
              </a:xfrm>
              <a:blipFill rotWithShape="0">
                <a:blip r:embed="rId2"/>
                <a:stretch>
                  <a:fillRect l="-2529" t="-1887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ثانياً : </a:t>
            </a:r>
            <a:r>
              <a:rPr lang="ar-EG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المتباينات</a:t>
            </a:r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:-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5300" y="1495325"/>
            <a:ext cx="8915400" cy="4525963"/>
          </a:xfrm>
        </p:spPr>
        <p:txBody>
          <a:bodyPr/>
          <a:lstStyle/>
          <a:p>
            <a:pPr marL="0" indent="0" algn="just" rtl="1"/>
            <a:endParaRPr lang="ar-SA" sz="105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 rtl="1"/>
            <a:r>
              <a:rPr lang="ar-E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تعريف:</a:t>
            </a:r>
            <a:r>
              <a:rPr lang="ar-EG" sz="2800" dirty="0" smtClean="0"/>
              <a:t> تسمى مجموعة كل قيم </a:t>
            </a:r>
            <a:r>
              <a:rPr lang="en-US" sz="2800" dirty="0" smtClean="0"/>
              <a:t>(x)</a:t>
            </a:r>
            <a:r>
              <a:rPr lang="ar-EG" sz="2800" dirty="0" smtClean="0"/>
              <a:t> التي يمكن أن نعوضها في المتباينة بغض النظر عن صحتها </a:t>
            </a:r>
            <a:r>
              <a:rPr lang="ar-EG" sz="2800" u="sng" dirty="0" smtClean="0"/>
              <a:t>بمجموعة التعويض</a:t>
            </a:r>
            <a:r>
              <a:rPr lang="ar-EG" sz="2800" dirty="0" smtClean="0"/>
              <a:t>، وهذه المجموعة تعطى في السؤال وتكون عادة إحدى مجموعات الاعداد وفي كل امثلتنا في هذه الوحدة ستكون مجموعة التعويض هي مجموعة الأعداد الحقيقية</a:t>
            </a:r>
            <a:r>
              <a:rPr lang="ar-E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“R”</a:t>
            </a:r>
            <a:r>
              <a:rPr lang="ar-EG" sz="2800" dirty="0" smtClean="0"/>
              <a:t>.</a:t>
            </a:r>
          </a:p>
          <a:p>
            <a:pPr marL="0" indent="0" algn="just" rtl="1">
              <a:spcBef>
                <a:spcPts val="1800"/>
              </a:spcBef>
            </a:pPr>
            <a:r>
              <a:rPr lang="ar-E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تعريف:</a:t>
            </a:r>
            <a:r>
              <a:rPr lang="ar-EG" sz="2800" dirty="0" smtClean="0"/>
              <a:t> تسمى مجموعة قيم </a:t>
            </a:r>
            <a:r>
              <a:rPr lang="en-US" sz="2800" dirty="0" smtClean="0"/>
              <a:t>x</a:t>
            </a:r>
            <a:r>
              <a:rPr lang="ar-EG" sz="2800" dirty="0" smtClean="0"/>
              <a:t> التي تجعل المتباينة صحيحة (أي التي تكون حلاً للمتباينة) </a:t>
            </a:r>
            <a:r>
              <a:rPr lang="ar-EG" sz="2800" u="sng" dirty="0" smtClean="0"/>
              <a:t>مجموعة الحل للمتباينة</a:t>
            </a:r>
            <a:r>
              <a:rPr lang="ar-EG" sz="2800" dirty="0" smtClean="0"/>
              <a:t>. </a:t>
            </a:r>
            <a:endParaRPr lang="ar-SA" sz="2800" dirty="0" smtClean="0"/>
          </a:p>
          <a:p>
            <a:pPr marL="0" indent="0" algn="just" rtl="1">
              <a:spcBef>
                <a:spcPts val="1200"/>
              </a:spcBef>
            </a:pPr>
            <a:r>
              <a:rPr lang="ar-EG" sz="2800" dirty="0" smtClean="0"/>
              <a:t>مجموعة الحل تكون مجموعة جزئية من مجموعة التعويض.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5300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تابع </a:t>
            </a:r>
            <a:r>
              <a:rPr lang="ar-EG" dirty="0"/>
              <a:t>المتباينات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r>
                  <a:rPr lang="en-US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endParaRPr lang="ar-EG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sz="2800" dirty="0" smtClean="0"/>
                  <a:t>أوجد مجموعة الحل لكل من المتباينات التالية:</a:t>
                </a:r>
              </a:p>
              <a:p>
                <a:pPr algn="just"/>
                <a:r>
                  <a:rPr lang="en-US" sz="2800" dirty="0" smtClean="0"/>
                  <a:t>1-   3x  -  2  &gt;  x + 1 </a:t>
                </a:r>
              </a:p>
              <a:p>
                <a:pPr algn="just"/>
                <a:r>
                  <a:rPr lang="en-US" sz="2800" dirty="0" smtClean="0"/>
                  <a:t>2-    x</a:t>
                </a:r>
                <a:r>
                  <a:rPr lang="en-US" sz="2800" baseline="30000" dirty="0" smtClean="0"/>
                  <a:t>2</a:t>
                </a:r>
                <a:r>
                  <a:rPr lang="en-US" sz="2800" dirty="0" smtClean="0"/>
                  <a:t> -  5x  </a:t>
                </a:r>
                <a14:m>
                  <m:oMath xmlns:m="http://schemas.openxmlformats.org/officeDocument/2006/math">
                    <m:r>
                      <a:rPr lang="en-US" sz="2800" i="0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sz="2800" dirty="0" smtClean="0"/>
                  <a:t> -6</a:t>
                </a:r>
              </a:p>
              <a:p>
                <a:pPr algn="just"/>
                <a:r>
                  <a:rPr lang="en-US" sz="2800" dirty="0" smtClean="0"/>
                  <a:t>3-   x</a:t>
                </a:r>
                <a:r>
                  <a:rPr lang="en-US" sz="2800" baseline="30000" dirty="0" smtClean="0"/>
                  <a:t>3</a:t>
                </a:r>
                <a:r>
                  <a:rPr lang="en-US" sz="2800" dirty="0" smtClean="0"/>
                  <a:t>  + 3x</a:t>
                </a:r>
                <a:r>
                  <a:rPr lang="en-US" sz="2800" baseline="30000" dirty="0" smtClean="0"/>
                  <a:t>2</a:t>
                </a:r>
                <a:r>
                  <a:rPr lang="en-US" sz="2800" dirty="0" smtClean="0"/>
                  <a:t>  + 2x </a:t>
                </a:r>
                <a14:m>
                  <m:oMath xmlns:m="http://schemas.openxmlformats.org/officeDocument/2006/math">
                    <m:r>
                      <a:rPr lang="en-US" sz="2800" i="0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sz="2800" dirty="0" smtClean="0"/>
                  <a:t> 0 </a:t>
                </a:r>
              </a:p>
              <a:p>
                <a:pPr algn="just"/>
                <a:r>
                  <a:rPr lang="en-US" sz="2800" dirty="0" smtClean="0"/>
                  <a:t>4-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dirty="0"/>
                          <m:t>2</m:t>
                        </m:r>
                        <m:r>
                          <m:rPr>
                            <m:nor/>
                          </m:rPr>
                          <a:rPr lang="en-US" sz="2800" dirty="0"/>
                          <m:t>x</m:t>
                        </m:r>
                        <m:r>
                          <m:rPr>
                            <m:nor/>
                          </m:rPr>
                          <a:rPr lang="en-US" sz="2800" b="0" i="0" dirty="0" smtClean="0"/>
                          <m:t> </m:t>
                        </m:r>
                        <m:r>
                          <a:rPr lang="en-US" sz="2800" b="0" i="0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dirty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dirty="0"/>
                          <m:t>x</m:t>
                        </m:r>
                        <m:r>
                          <m:rPr>
                            <m:nor/>
                          </m:rPr>
                          <a:rPr lang="en-US" sz="28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2800" dirty="0"/>
                          <m:t>+</m:t>
                        </m:r>
                        <m:r>
                          <m:rPr>
                            <m:nor/>
                          </m:rPr>
                          <a:rPr lang="en-US" sz="28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2800" dirty="0"/>
                          <m:t>1</m:t>
                        </m:r>
                      </m:den>
                    </m:f>
                    <m:r>
                      <a:rPr lang="en-US" sz="2800" b="0" i="0" smtClean="0">
                        <a:latin typeface="Cambria Math"/>
                      </a:rPr>
                      <m:t>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       ,</m:t>
                    </m:r>
                    <m:r>
                      <m:rPr>
                        <m:nor/>
                      </m:rPr>
                      <a:rPr lang="en-US" sz="2800" dirty="0"/>
                      <m:t>x</m:t>
                    </m:r>
                    <m:r>
                      <a:rPr lang="en-US" sz="2800" b="0" i="0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800">
                        <a:latin typeface="Cambria Math"/>
                      </a:rPr>
                      <m:t>−</m:t>
                    </m:r>
                    <m:r>
                      <m:rPr>
                        <m:nor/>
                      </m:rPr>
                      <a:rPr lang="en-US" sz="2800" dirty="0"/>
                      <m:t>1</m:t>
                    </m:r>
                  </m:oMath>
                </a14:m>
                <a:endParaRPr lang="en-US" sz="2800" dirty="0" smtClean="0"/>
              </a:p>
              <a:p>
                <a:pPr algn="just"/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367" t="-1750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المتباينات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 rtl="1"/>
                <a:r>
                  <a:rPr lang="ar-EG" sz="2800" b="1" u="sng" dirty="0" smtClean="0"/>
                  <a:t>الحل :</a:t>
                </a:r>
                <a:r>
                  <a:rPr lang="ar-EG" sz="2800" b="1" dirty="0" smtClean="0"/>
                  <a:t>-</a:t>
                </a:r>
              </a:p>
              <a:p>
                <a:pPr algn="just" rtl="1"/>
                <a:r>
                  <a:rPr lang="ar-EG" sz="2800" dirty="0" smtClean="0"/>
                  <a:t>مجموعة الحل لأي متباينة تكون مجموعة جزئية من مجموعة الأعداد الحقيقية.</a:t>
                </a:r>
              </a:p>
              <a:p>
                <a:pPr algn="just"/>
                <a:r>
                  <a:rPr lang="en-US" sz="2800" dirty="0"/>
                  <a:t>1-   </a:t>
                </a:r>
                <a:r>
                  <a:rPr lang="en-US" sz="2800" dirty="0" smtClean="0"/>
                  <a:t>3x  </a:t>
                </a:r>
                <a:r>
                  <a:rPr lang="en-US" sz="2800" dirty="0"/>
                  <a:t>-  2 </a:t>
                </a:r>
                <a:r>
                  <a:rPr lang="en-US" sz="2800" dirty="0" smtClean="0"/>
                  <a:t>&gt; x </a:t>
                </a:r>
                <a:r>
                  <a:rPr lang="en-US" sz="2800" dirty="0"/>
                  <a:t>+ 1 </a:t>
                </a:r>
                <a:endParaRPr lang="en-US" sz="2800" dirty="0" smtClean="0"/>
              </a:p>
              <a:p>
                <a:pPr algn="just"/>
                <a:r>
                  <a:rPr lang="en-US" sz="2800" dirty="0"/>
                  <a:t> </a:t>
                </a:r>
                <a:r>
                  <a:rPr lang="en-US" sz="2800" dirty="0" smtClean="0"/>
                  <a:t>      3x - x &gt; 1 + 2</a:t>
                </a:r>
              </a:p>
              <a:p>
                <a:pPr algn="just"/>
                <a:r>
                  <a:rPr lang="en-US" sz="2800" dirty="0"/>
                  <a:t> </a:t>
                </a:r>
                <a:r>
                  <a:rPr lang="en-US" sz="2800" dirty="0" smtClean="0"/>
                  <a:t>      2x &gt; 3</a:t>
                </a:r>
              </a:p>
              <a:p>
                <a:pPr algn="just"/>
                <a:r>
                  <a:rPr lang="en-US" sz="2800" dirty="0"/>
                  <a:t> </a:t>
                </a:r>
                <a:r>
                  <a:rPr lang="en-US" sz="2800" dirty="0" smtClean="0"/>
                  <a:t>       x &gt;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2800" dirty="0"/>
              </a:p>
              <a:p>
                <a:pPr algn="just" rtl="1"/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∴</m:t>
                    </m:r>
                    <m:r>
                      <a:rPr lang="ar-EG" sz="2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ar-EG" sz="2800" dirty="0" smtClean="0"/>
                  <a:t> تكون مجموعة الحل هي الفترة المفتوحة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(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 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/>
                      </a:rPr>
                      <m:t> 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∞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ar-SA" sz="2800" dirty="0" smtClean="0"/>
                  <a:t>.</a:t>
                </a:r>
                <a:endParaRPr lang="en-US" sz="2800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1367" t="-1346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المتباينات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</p:spPr>
            <p:txBody>
              <a:bodyPr/>
              <a:lstStyle/>
              <a:p>
                <a:pPr algn="just"/>
                <a:r>
                  <a:rPr lang="en-US" sz="2800" dirty="0" smtClean="0"/>
                  <a:t>2-  x</a:t>
                </a:r>
                <a:r>
                  <a:rPr lang="en-US" sz="2800" baseline="30000" dirty="0" smtClean="0"/>
                  <a:t>2</a:t>
                </a:r>
                <a:r>
                  <a:rPr lang="en-US" sz="2800" dirty="0" smtClean="0"/>
                  <a:t> </a:t>
                </a:r>
                <a:r>
                  <a:rPr lang="en-US" sz="2800" dirty="0"/>
                  <a:t>-  5 </a:t>
                </a:r>
                <a:r>
                  <a:rPr lang="en-US" sz="2800" dirty="0" smtClean="0"/>
                  <a:t>x 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sz="2800" dirty="0"/>
                  <a:t> -6</a:t>
                </a:r>
              </a:p>
              <a:p>
                <a:pPr algn="just"/>
                <a:r>
                  <a:rPr lang="en-US" sz="2800" dirty="0" smtClean="0"/>
                  <a:t>     x</a:t>
                </a:r>
                <a:r>
                  <a:rPr lang="en-US" sz="2800" baseline="30000" dirty="0" smtClean="0"/>
                  <a:t>2</a:t>
                </a:r>
                <a:r>
                  <a:rPr lang="en-US" sz="2800" dirty="0" smtClean="0"/>
                  <a:t> </a:t>
                </a:r>
                <a:r>
                  <a:rPr lang="en-US" sz="2800" dirty="0"/>
                  <a:t>-  5 </a:t>
                </a:r>
                <a:r>
                  <a:rPr lang="en-US" sz="2800" dirty="0" smtClean="0"/>
                  <a:t>x + </a:t>
                </a:r>
                <a:r>
                  <a:rPr lang="en-US" sz="2800" dirty="0"/>
                  <a:t>6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80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sz="2800" dirty="0" smtClean="0"/>
                  <a:t> 0</a:t>
                </a:r>
              </a:p>
              <a:p>
                <a:pPr algn="just"/>
                <a:r>
                  <a:rPr lang="en-US" sz="2800" dirty="0"/>
                  <a:t> </a:t>
                </a:r>
                <a:r>
                  <a:rPr lang="en-US" sz="2800" dirty="0" smtClean="0"/>
                  <a:t>    (x-3)(x-2)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</a:rPr>
                      <m:t> ≥</m:t>
                    </m:r>
                  </m:oMath>
                </a14:m>
                <a:r>
                  <a:rPr lang="en-US" sz="2800" dirty="0"/>
                  <a:t> 0</a:t>
                </a:r>
              </a:p>
              <a:p>
                <a:pPr marL="0" indent="0" algn="just" rtl="1"/>
                <a:r>
                  <a:rPr lang="ar-EG" sz="2800" dirty="0" smtClean="0"/>
                  <a:t>نبحث في اشارة الاقتران عن طريق خط الاعداد وتكون اشارة الاقتران التربيعي عكس اشارة </a:t>
                </a:r>
                <a:r>
                  <a:rPr lang="en-US" sz="2800" dirty="0" smtClean="0"/>
                  <a:t>  x</a:t>
                </a:r>
                <a:r>
                  <a:rPr lang="en-US" sz="2800" baseline="30000" dirty="0" smtClean="0"/>
                  <a:t>2</a:t>
                </a:r>
                <a:r>
                  <a:rPr lang="en-US" sz="2800" dirty="0" smtClean="0"/>
                  <a:t> </a:t>
                </a:r>
                <a:r>
                  <a:rPr lang="ar-EG" sz="2800" dirty="0" smtClean="0"/>
                  <a:t>ما بين الجذرين ونفس إشارة </a:t>
                </a:r>
                <a:r>
                  <a:rPr lang="en-US" sz="2800" dirty="0"/>
                  <a:t>x</a:t>
                </a:r>
                <a:r>
                  <a:rPr lang="en-US" sz="2800" baseline="30000" dirty="0"/>
                  <a:t>2</a:t>
                </a:r>
                <a:r>
                  <a:rPr lang="ar-EG" sz="2800" dirty="0" smtClean="0"/>
                  <a:t> خارج الجذرين.</a:t>
                </a:r>
              </a:p>
              <a:p>
                <a:pPr algn="just" rtl="1"/>
                <a:endParaRPr lang="en-US" sz="2800" dirty="0" smtClean="0"/>
              </a:p>
              <a:p>
                <a:pPr algn="just" rtl="1"/>
                <a:endParaRPr lang="ar-EG" sz="2800" dirty="0"/>
              </a:p>
              <a:p>
                <a:pPr algn="just" rtl="1"/>
                <a14:m>
                  <m:oMath xmlns:m="http://schemas.openxmlformats.org/officeDocument/2006/math">
                    <m:r>
                      <a:rPr lang="ar-EG" sz="280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800" dirty="0" smtClean="0"/>
                  <a:t> تكون مجموعة الحل للمتباينة هي </a:t>
                </a:r>
                <a:r>
                  <a:rPr lang="en-US" sz="2800" dirty="0" smtClean="0"/>
                  <a:t>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∞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] ∪[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 , 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∞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 )</m:t>
                    </m:r>
                  </m:oMath>
                </a14:m>
                <a:r>
                  <a:rPr lang="ar-SA" sz="2800" dirty="0" smtClean="0"/>
                  <a:t>.</a:t>
                </a:r>
                <a:r>
                  <a:rPr lang="ar-EG" sz="2800" dirty="0" smtClean="0"/>
                  <a:t> </a:t>
                </a:r>
              </a:p>
              <a:p>
                <a:pPr algn="just" rtl="1"/>
                <a:endParaRPr lang="en-US" sz="2800" dirty="0"/>
              </a:p>
              <a:p>
                <a:pPr algn="just"/>
                <a:endParaRPr lang="en-US" sz="2800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95325"/>
                <a:ext cx="8915400" cy="4525963"/>
              </a:xfrm>
              <a:blipFill rotWithShape="0">
                <a:blip r:embed="rId2"/>
                <a:stretch>
                  <a:fillRect l="-2529" t="-1211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4005064"/>
            <a:ext cx="5572125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dirty="0"/>
              <a:t>تابع المتباينات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</p:spPr>
            <p:txBody>
              <a:bodyPr/>
              <a:lstStyle/>
              <a:p>
                <a:pPr algn="just"/>
                <a:r>
                  <a:rPr lang="en-US" sz="2400" dirty="0"/>
                  <a:t>3-  </a:t>
                </a:r>
                <a:r>
                  <a:rPr lang="en-US" sz="2400" dirty="0" smtClean="0"/>
                  <a:t>x</a:t>
                </a:r>
                <a:r>
                  <a:rPr lang="en-US" sz="2400" baseline="30000" dirty="0" smtClean="0"/>
                  <a:t>3</a:t>
                </a:r>
                <a:r>
                  <a:rPr lang="en-US" sz="2400" dirty="0" smtClean="0"/>
                  <a:t>  </a:t>
                </a:r>
                <a:r>
                  <a:rPr lang="en-US" sz="2400" dirty="0"/>
                  <a:t>+ </a:t>
                </a:r>
                <a:r>
                  <a:rPr lang="en-US" sz="2400" dirty="0" smtClean="0"/>
                  <a:t>3x</a:t>
                </a:r>
                <a:r>
                  <a:rPr lang="en-US" sz="2400" baseline="30000" dirty="0" smtClean="0"/>
                  <a:t>2</a:t>
                </a:r>
                <a:r>
                  <a:rPr lang="en-US" sz="2400" dirty="0" smtClean="0"/>
                  <a:t>  </a:t>
                </a:r>
                <a:r>
                  <a:rPr lang="en-US" sz="2400" dirty="0"/>
                  <a:t>+ </a:t>
                </a:r>
                <a:r>
                  <a:rPr lang="en-US" sz="2400" dirty="0" smtClean="0"/>
                  <a:t>2x </a:t>
                </a:r>
                <a14:m>
                  <m:oMath xmlns:m="http://schemas.openxmlformats.org/officeDocument/2006/math">
                    <m:r>
                      <a:rPr lang="en-US" sz="2400" b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sz="2400" dirty="0"/>
                  <a:t> 0 </a:t>
                </a:r>
              </a:p>
              <a:p>
                <a:pPr algn="just" rtl="1"/>
                <a:r>
                  <a:rPr lang="ar-EG" sz="2400" dirty="0" smtClean="0"/>
                  <a:t>نأخذ </a:t>
                </a:r>
                <a:r>
                  <a:rPr lang="en-US" sz="2400" dirty="0" smtClean="0"/>
                  <a:t>x</a:t>
                </a:r>
                <a:r>
                  <a:rPr lang="ar-EG" sz="2400" dirty="0" smtClean="0"/>
                  <a:t> عامل مشترك 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x( x</a:t>
                </a:r>
                <a:r>
                  <a:rPr lang="en-US" sz="2400" baseline="30000" dirty="0" smtClean="0"/>
                  <a:t>2</a:t>
                </a:r>
                <a:r>
                  <a:rPr lang="en-US" sz="2400" dirty="0" smtClean="0"/>
                  <a:t> +3x +2 )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en-US" sz="2400" dirty="0" smtClean="0"/>
              </a:p>
              <a:p>
                <a:pPr algn="just" rtl="1"/>
                <a:r>
                  <a:rPr lang="ar-EG" sz="2400" dirty="0" smtClean="0"/>
                  <a:t>نحلل الدالة التربيعية داخل الاقواس </a:t>
                </a:r>
              </a:p>
              <a:p>
                <a:pPr algn="just"/>
                <a:r>
                  <a:rPr lang="en-US" sz="2400" dirty="0" smtClean="0"/>
                  <a:t>x(x+2)(x+1)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en-US" sz="2400" dirty="0" smtClean="0">
                  <a:ea typeface="Cambria Math"/>
                </a:endParaRPr>
              </a:p>
              <a:p>
                <a:pPr algn="just" rtl="1"/>
                <a:r>
                  <a:rPr lang="ar-EG" sz="2400" dirty="0" smtClean="0"/>
                  <a:t>فتكون جذور الاقتران هي </a:t>
                </a:r>
                <a:r>
                  <a:rPr lang="en-US" sz="2400" dirty="0" smtClean="0"/>
                  <a:t>{0 , -1 , -2 }</a:t>
                </a:r>
              </a:p>
              <a:p>
                <a:pPr algn="just" rtl="1"/>
                <a:r>
                  <a:rPr lang="ar-EG" sz="2400" dirty="0" smtClean="0"/>
                  <a:t>نحدد اشارة الاقتران على خط الاعداد</a:t>
                </a:r>
                <a:endParaRPr lang="en-US" sz="2400" dirty="0" smtClean="0"/>
              </a:p>
              <a:p>
                <a:pPr algn="just" rtl="1"/>
                <a:r>
                  <a:rPr lang="ar-EG" sz="2400" dirty="0" smtClean="0"/>
                  <a:t> </a:t>
                </a:r>
              </a:p>
              <a:p>
                <a:pPr algn="just" rtl="1"/>
                <a:endParaRPr lang="en-US" sz="2400" b="0" i="1" dirty="0" smtClean="0">
                  <a:latin typeface="Cambria Math"/>
                  <a:ea typeface="Cambria Math"/>
                </a:endParaRPr>
              </a:p>
              <a:p>
                <a:pPr algn="just" rtl="1"/>
                <a14:m>
                  <m:oMath xmlns:m="http://schemas.openxmlformats.org/officeDocument/2006/math">
                    <m:r>
                      <a:rPr lang="ar-EG" sz="2400" b="0" i="1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EG" sz="2400" dirty="0"/>
                  <a:t> تكون مجموعة الحل للمتباينة هي 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−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∞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,−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] ∪[−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 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400" b="0" i="1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r>
                  <a:rPr lang="ar-SA" sz="2400" dirty="0" smtClean="0"/>
                  <a:t>.</a:t>
                </a:r>
                <a:r>
                  <a:rPr lang="ar-EG" sz="2400" dirty="0"/>
                  <a:t> </a:t>
                </a:r>
              </a:p>
              <a:p>
                <a:pPr algn="just" rtl="1"/>
                <a:endParaRPr lang="en-US" sz="2400" b="1" dirty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525963"/>
              </a:xfrm>
              <a:blipFill rotWithShape="0">
                <a:blip r:embed="rId2"/>
                <a:stretch>
                  <a:fillRect l="-1025" t="-1078" r="-1025" b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844" y="4529683"/>
            <a:ext cx="5167436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sz="3600" dirty="0"/>
              <a:t>تابع المتباينات :-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z="1050" smtClean="0"/>
              <a:pPr>
                <a:defRPr/>
              </a:pPr>
              <a:t>22</a:t>
            </a:fld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23317"/>
                <a:ext cx="8915400" cy="4525963"/>
              </a:xfrm>
            </p:spPr>
            <p:txBody>
              <a:bodyPr/>
              <a:lstStyle/>
              <a:p>
                <a:pPr algn="just"/>
                <a:r>
                  <a:rPr lang="en-US" sz="1800" dirty="0" smtClean="0"/>
                  <a:t>4-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1800" dirty="0"/>
                          <m:t>2</m:t>
                        </m:r>
                        <m:r>
                          <m:rPr>
                            <m:nor/>
                          </m:rPr>
                          <a:rPr lang="en-US" sz="1800" dirty="0"/>
                          <m:t>x</m:t>
                        </m:r>
                        <m:r>
                          <m:rPr>
                            <m:nor/>
                          </m:rPr>
                          <a:rPr lang="en-US" sz="18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1800" dirty="0"/>
                          <m:t>–</m:t>
                        </m:r>
                        <m:r>
                          <m:rPr>
                            <m:nor/>
                          </m:rPr>
                          <a:rPr lang="en-US" sz="18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1800" dirty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1800" dirty="0"/>
                          <m:t>x</m:t>
                        </m:r>
                        <m:r>
                          <m:rPr>
                            <m:nor/>
                          </m:rPr>
                          <a:rPr lang="en-US" sz="18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1800" dirty="0"/>
                          <m:t>+</m:t>
                        </m:r>
                        <m:r>
                          <m:rPr>
                            <m:nor/>
                          </m:rPr>
                          <a:rPr lang="en-US" sz="18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1800" dirty="0"/>
                          <m:t>1</m:t>
                        </m:r>
                      </m:den>
                    </m:f>
                    <m:r>
                      <a:rPr lang="en-US" sz="1800">
                        <a:latin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180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1800">
                        <a:latin typeface="Cambria Math"/>
                        <a:ea typeface="Cambria Math"/>
                      </a:rPr>
                      <m:t>        ,</m:t>
                    </m:r>
                    <m:r>
                      <m:rPr>
                        <m:nor/>
                      </m:rPr>
                      <a:rPr lang="en-US" sz="1800" dirty="0"/>
                      <m:t>x</m:t>
                    </m:r>
                    <m:r>
                      <a:rPr lang="en-US" sz="1800">
                        <a:latin typeface="Cambria Math"/>
                        <a:ea typeface="Cambria Math"/>
                      </a:rPr>
                      <m:t>≠ −</m:t>
                    </m:r>
                    <m:r>
                      <m:rPr>
                        <m:nor/>
                      </m:rPr>
                      <a:rPr lang="en-US" sz="1800" dirty="0"/>
                      <m:t>1</m:t>
                    </m:r>
                  </m:oMath>
                </a14:m>
                <a:endParaRPr lang="en-US" sz="1800" dirty="0"/>
              </a:p>
              <a:p>
                <a:pPr algn="just" rtl="1"/>
                <a:r>
                  <a:rPr lang="en-US" sz="1800" dirty="0" smtClean="0"/>
                  <a:t>    </a:t>
                </a:r>
                <a:r>
                  <a:rPr lang="ar-EG" sz="1800" dirty="0" smtClean="0"/>
                  <a:t>في الاقترانات النسبية نحدد اشارة البسط واشارة المقام على خط الاعداد ثم نقسم الإشارات</a:t>
                </a:r>
                <a:r>
                  <a:rPr lang="ar-SA" sz="1800" dirty="0" smtClean="0"/>
                  <a:t>.</a:t>
                </a:r>
                <a:r>
                  <a:rPr lang="ar-EG" sz="1800" dirty="0" smtClean="0"/>
                  <a:t> </a:t>
                </a:r>
                <a:endParaRPr lang="en-US" sz="1800" dirty="0" smtClean="0"/>
              </a:p>
              <a:p>
                <a:pPr algn="just"/>
                <a:r>
                  <a:rPr lang="en-US" sz="1800" dirty="0" smtClean="0"/>
                  <a:t>2x – 1 &lt; 0 </a:t>
                </a:r>
                <a:r>
                  <a:rPr lang="ar-EG" sz="1800" dirty="0" smtClean="0"/>
                  <a:t>البسط                            </a:t>
                </a:r>
                <a:endParaRPr lang="en-US" sz="1800" dirty="0" smtClean="0"/>
              </a:p>
              <a:p>
                <a:pPr algn="just"/>
                <a:r>
                  <a:rPr lang="en-US" sz="1800" dirty="0"/>
                  <a:t> </a:t>
                </a:r>
                <a:r>
                  <a:rPr lang="en-US" sz="1800" dirty="0" smtClean="0"/>
                  <a:t>x &lt;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/>
                  <a:t> </a:t>
                </a:r>
              </a:p>
              <a:p>
                <a:pPr algn="just"/>
                <a:endParaRPr lang="en-US" sz="1800" dirty="0" smtClean="0"/>
              </a:p>
              <a:p>
                <a:pPr algn="just"/>
                <a:r>
                  <a:rPr lang="en-US" sz="1800" dirty="0" smtClean="0"/>
                  <a:t> x +1  &lt; 0 </a:t>
                </a:r>
              </a:p>
              <a:p>
                <a:pPr algn="just"/>
                <a:r>
                  <a:rPr lang="en-US" sz="1800" dirty="0" smtClean="0"/>
                  <a:t> x &lt; -1 </a:t>
                </a:r>
                <a:r>
                  <a:rPr lang="ar-EG" sz="1800" dirty="0" smtClean="0"/>
                  <a:t>المقام             </a:t>
                </a:r>
              </a:p>
              <a:p>
                <a:pPr algn="just" rtl="1"/>
                <a:endParaRPr lang="ar-EG" sz="1800" dirty="0" smtClean="0"/>
              </a:p>
              <a:p>
                <a:pPr algn="just" rtl="1"/>
                <a:r>
                  <a:rPr lang="ar-EG" sz="1800" dirty="0" smtClean="0"/>
                  <a:t>القسمة  </a:t>
                </a:r>
              </a:p>
              <a:p>
                <a:pPr algn="just" rtl="1"/>
                <a:endParaRPr lang="ar-EG" sz="1800" dirty="0"/>
              </a:p>
              <a:p>
                <a:pPr algn="just" rtl="1"/>
                <a:endParaRPr lang="ar-EG" sz="1200" dirty="0" smtClean="0"/>
              </a:p>
              <a:p>
                <a:pPr algn="just" rtl="1"/>
                <a:r>
                  <a:rPr lang="ar-EG" sz="1800" dirty="0" smtClean="0"/>
                  <a:t>تكون مجموعة الحل للمتباينة هي الفترة المفتوحة  </a:t>
                </a:r>
                <a:r>
                  <a:rPr lang="en-US" sz="1800" dirty="0" smtClean="0"/>
                  <a:t>(-1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/>
                  <a:t> )</a:t>
                </a:r>
                <a:r>
                  <a:rPr lang="ar-SA" sz="1800" dirty="0" smtClean="0"/>
                  <a:t>.</a:t>
                </a:r>
                <a:endParaRPr lang="en-US" sz="1800" dirty="0"/>
              </a:p>
            </p:txBody>
          </p:sp>
        </mc:Choice>
        <mc:Fallback xmlns="">
          <p:sp>
            <p:nvSpPr>
              <p:cNvPr id="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23317"/>
                <a:ext cx="8915400" cy="4525963"/>
              </a:xfrm>
              <a:blipFill rotWithShape="0">
                <a:blip r:embed="rId2"/>
                <a:stretch>
                  <a:fillRect l="-547" r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808" y="2573670"/>
            <a:ext cx="5256584" cy="639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800" y="3501008"/>
            <a:ext cx="52959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117" y="4509121"/>
            <a:ext cx="5248275" cy="72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0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2837</TotalTime>
  <Words>940</Words>
  <Application>Microsoft Office PowerPoint</Application>
  <PresentationFormat>A4 Paper (210x297 mm)</PresentationFormat>
  <Paragraphs>193</Paragraphs>
  <Slides>23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30" baseType="lpstr">
      <vt:lpstr>ae_AlMateen</vt:lpstr>
      <vt:lpstr>Arial</vt:lpstr>
      <vt:lpstr>AYM Wadiy S_U normal.</vt:lpstr>
      <vt:lpstr>Calibri</vt:lpstr>
      <vt:lpstr>Cambria Math</vt:lpstr>
      <vt:lpstr>Times New Roman</vt:lpstr>
      <vt:lpstr>فورم لكلية ادارة الاعمال</vt:lpstr>
      <vt:lpstr>عرض تقديمي في PowerPoint</vt:lpstr>
      <vt:lpstr>المحاضرة (4)</vt:lpstr>
      <vt:lpstr>أولاً : المعادلات :-</vt:lpstr>
      <vt:lpstr>أ – حل المعادلات الخطية :-</vt:lpstr>
      <vt:lpstr>ب – حل المعادلة التربيعية :-</vt:lpstr>
      <vt:lpstr>تابع المعادلة التربيعية :-</vt:lpstr>
      <vt:lpstr>تابع المعادلة التربيعية :-</vt:lpstr>
      <vt:lpstr>تابع المعادلة التربيعية :-</vt:lpstr>
      <vt:lpstr>تابع المعادلة التربيعية :-</vt:lpstr>
      <vt:lpstr>تابع المعادلة التربيعية :-</vt:lpstr>
      <vt:lpstr>تابع المعادلة التربيعية :-</vt:lpstr>
      <vt:lpstr>جـ - حل أنظمة المعادلات الخطية :-</vt:lpstr>
      <vt:lpstr>تابع حل أنظمة المعادلات الخطية :-</vt:lpstr>
      <vt:lpstr>تابع حل أنظمة المعادلات الخطية :-</vt:lpstr>
      <vt:lpstr>تابع حل أنظمة المعادلات الخطية :-</vt:lpstr>
      <vt:lpstr>ثانياً : المتباينات :-</vt:lpstr>
      <vt:lpstr>ثانياً : المتباينات :-</vt:lpstr>
      <vt:lpstr>تابع المتباينات :-</vt:lpstr>
      <vt:lpstr>تابع المتباينات :-</vt:lpstr>
      <vt:lpstr>تابع المتباينات :-</vt:lpstr>
      <vt:lpstr>تابع المتباينات :-</vt:lpstr>
      <vt:lpstr>تابع المتباينات :-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Zbook</cp:lastModifiedBy>
  <cp:revision>409</cp:revision>
  <cp:lastPrinted>2014-02-19T13:05:24Z</cp:lastPrinted>
  <dcterms:created xsi:type="dcterms:W3CDTF">2014-02-18T11:21:49Z</dcterms:created>
  <dcterms:modified xsi:type="dcterms:W3CDTF">2016-10-10T05:17:14Z</dcterms:modified>
</cp:coreProperties>
</file>