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10" r:id="rId3"/>
    <p:sldId id="359" r:id="rId4"/>
    <p:sldId id="360" r:id="rId5"/>
    <p:sldId id="361" r:id="rId6"/>
    <p:sldId id="362" r:id="rId7"/>
    <p:sldId id="363" r:id="rId8"/>
    <p:sldId id="364" r:id="rId9"/>
    <p:sldId id="366" r:id="rId10"/>
    <p:sldId id="392" r:id="rId11"/>
    <p:sldId id="367" r:id="rId12"/>
    <p:sldId id="368" r:id="rId13"/>
    <p:sldId id="393" r:id="rId14"/>
    <p:sldId id="394" r:id="rId15"/>
    <p:sldId id="395" r:id="rId16"/>
    <p:sldId id="369" r:id="rId17"/>
    <p:sldId id="370" r:id="rId18"/>
    <p:sldId id="396" r:id="rId19"/>
    <p:sldId id="372" r:id="rId20"/>
    <p:sldId id="373" r:id="rId21"/>
    <p:sldId id="374" r:id="rId22"/>
    <p:sldId id="375" r:id="rId23"/>
    <p:sldId id="376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13E36"/>
    <a:srgbClr val="D9791B"/>
    <a:srgbClr val="AB1A25"/>
    <a:srgbClr val="00263A"/>
    <a:srgbClr val="0099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56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المتتاليات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Sequences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المتتاليات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>
                  <a:spcAft>
                    <a:spcPts val="0"/>
                  </a:spcAft>
                </a:pPr>
                <a:endParaRPr lang="en-US" sz="1400" dirty="0" smtClean="0"/>
              </a:p>
              <a:p>
                <a:pPr marL="0" indent="0"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EG" dirty="0" smtClean="0"/>
                  <a:t>هي عبارة عن اقتران معرف من مجموعة الاعداد الطبيعية </a:t>
                </a:r>
                <a:r>
                  <a:rPr lang="en-US" b="1" dirty="0" smtClean="0"/>
                  <a:t>N</a:t>
                </a:r>
                <a:r>
                  <a:rPr lang="ar-EG" dirty="0" smtClean="0"/>
                  <a:t> إلى مجموعة الاعداد الحقيقية </a:t>
                </a:r>
                <a:r>
                  <a:rPr lang="en-US" b="1" dirty="0" smtClean="0"/>
                  <a:t>R</a:t>
                </a:r>
                <a:r>
                  <a:rPr lang="ar-EG" dirty="0" smtClean="0"/>
                  <a:t> وتكتب على الصورة:</a:t>
                </a:r>
              </a:p>
              <a:p>
                <a:pPr algn="just">
                  <a:spcBef>
                    <a:spcPts val="18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 rtl="1"/>
                <a:r>
                  <a:rPr lang="ar-EG" dirty="0" smtClean="0"/>
                  <a:t>وتسمى العناصر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ar-EG" dirty="0" smtClean="0"/>
                  <a:t> بحدود المتتالية</a:t>
                </a:r>
                <a:r>
                  <a:rPr lang="en-US" dirty="0" smtClean="0"/>
                  <a:t> </a:t>
                </a:r>
                <a:r>
                  <a:rPr lang="ar-EG" dirty="0" smtClean="0"/>
                  <a:t>بينما يسمى الحد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EG" dirty="0" smtClean="0"/>
                  <a:t> الحد العام للمتتالية.</a:t>
                </a:r>
              </a:p>
              <a:p>
                <a:pPr algn="just" rtl="1"/>
                <a:r>
                  <a:rPr lang="ar-EG" dirty="0" smtClean="0"/>
                  <a:t>وتكتب المتتالية بدلال</a:t>
                </a:r>
                <a:r>
                  <a:rPr lang="ar-SA" dirty="0" smtClean="0"/>
                  <a:t>ة</a:t>
                </a:r>
                <a:r>
                  <a:rPr lang="ar-EG" dirty="0" smtClean="0"/>
                  <a:t> حدها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ar-EG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3008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dirty="0" smtClean="0"/>
                  <a:t>اكتب الحدود الاربعة الأولى لكل من المتتاليات التالية:</a:t>
                </a:r>
              </a:p>
              <a:p>
                <a:pPr algn="just"/>
                <a:r>
                  <a:rPr lang="en-US" dirty="0" smtClean="0"/>
                  <a:t>1-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2-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3-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4-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b="0" dirty="0" smtClean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2019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400" dirty="0" smtClean="0"/>
                  <a:t>الحدود الاربعة الاولى هي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,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endParaRPr lang="ar-EG" sz="2400" dirty="0" smtClean="0"/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/>
                  <a:t>1-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r>
                      <a:rPr lang="en-US" sz="2400" b="0" i="1" smtClean="0">
                        <a:latin typeface="Cambria Math"/>
                      </a:rPr>
                      <m:t>8</m:t>
                    </m:r>
                  </m:oMath>
                </a14:m>
                <a:endParaRPr lang="en-US" sz="2400" b="0" dirty="0" smtClean="0"/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/>
                  <a:t>2-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en-US" sz="2400" dirty="0" smtClean="0"/>
                  <a:t>2 ,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endParaRPr lang="en-US" sz="2400" b="0" dirty="0" smtClean="0"/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/>
                  <a:t>3-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 </m:t>
                    </m:r>
                  </m:oMath>
                </a14:m>
                <a:r>
                  <a:rPr lang="en-US" sz="2400" dirty="0" smtClean="0"/>
                  <a:t>6 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US" sz="2400" b="0" dirty="0" smtClean="0"/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/>
                  <a:t>4-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 </m:t>
                    </m:r>
                  </m:oMath>
                </a14:m>
                <a:r>
                  <a:rPr lang="en-US" sz="2400" dirty="0"/>
                  <a:t>2 ,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025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400" dirty="0" smtClean="0"/>
                  <a:t>أوجد الحد الخامس و الحد الثامن للمتتالية:</a:t>
                </a:r>
                <a:endParaRPr lang="en-US" sz="2400" dirty="0" smtClean="0"/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r>
                  <a:rPr lang="ar-EG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/>
                <a:r>
                  <a:rPr lang="en-US" sz="2400" b="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26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13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ar-EG" sz="2400" dirty="0" smtClean="0"/>
                  <a:t>الحد الخامس</a:t>
                </a:r>
                <a:r>
                  <a:rPr lang="ar-SA" sz="2400" dirty="0" smtClean="0"/>
                  <a:t>         </a:t>
                </a:r>
                <a:r>
                  <a:rPr lang="ar-EG" sz="2400" dirty="0" smtClean="0"/>
                  <a:t> </a:t>
                </a:r>
              </a:p>
              <a:p>
                <a:pPr algn="just"/>
                <a:r>
                  <a:rPr lang="en-US" sz="240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8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8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/>
                          </a:rPr>
                          <m:t>8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6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22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 </m:t>
                    </m:r>
                  </m:oMath>
                </a14:m>
                <a:r>
                  <a:rPr lang="ar-EG" sz="2400" dirty="0"/>
                  <a:t>الحد </a:t>
                </a:r>
                <a:r>
                  <a:rPr lang="ar-EG" sz="2400" dirty="0" smtClean="0"/>
                  <a:t>الثامن </a:t>
                </a:r>
                <a:r>
                  <a:rPr lang="ar-SA" sz="2400" dirty="0" smtClean="0"/>
                  <a:t>        </a:t>
                </a:r>
                <a:r>
                  <a:rPr lang="ar-EG" sz="2400" dirty="0" smtClean="0"/>
                  <a:t> </a:t>
                </a:r>
                <a:r>
                  <a:rPr lang="ar-SA" sz="2400" dirty="0" smtClean="0"/>
                  <a:t> </a:t>
                </a:r>
                <a:r>
                  <a:rPr lang="ar-EG" sz="2400" dirty="0" smtClean="0"/>
                  <a:t>        </a:t>
                </a:r>
                <a:endParaRPr lang="ar-EG" sz="2400" dirty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211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المتتالية الحسابية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endParaRPr lang="en-US" sz="1000" dirty="0" smtClean="0"/>
              </a:p>
              <a:p>
                <a:pPr marL="0" indent="0" algn="just" rtl="1">
                  <a:spcBef>
                    <a:spcPts val="0"/>
                  </a:spcBef>
                </a:pPr>
                <a:r>
                  <a:rPr lang="ar-EG" sz="2800" dirty="0" smtClean="0"/>
                  <a:t>المتتالية الحسابية هي المتتالية التي يكون الفرق بين أي حدين متتاليين فيها مقداراً ثابتاً يسمى أساس المتتالية ويرمز له بالرمز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r>
                  <a:rPr lang="ar-EG" sz="2800" dirty="0" smtClean="0"/>
                  <a:t>، أي اذا كانت</a:t>
                </a:r>
                <a:r>
                  <a:rPr lang="ar-SA" sz="2800" dirty="0" smtClean="0"/>
                  <a:t>       </a:t>
                </a:r>
                <a:r>
                  <a:rPr lang="ar-EG" sz="28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EG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EG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ar-SA" sz="2800" dirty="0" smtClean="0"/>
                  <a:t> </a:t>
                </a:r>
                <a:r>
                  <a:rPr lang="ar-EG" sz="2800" dirty="0" smtClean="0"/>
                  <a:t>متتالية</a:t>
                </a:r>
                <a:r>
                  <a:rPr lang="en-US" sz="2800" dirty="0" smtClean="0"/>
                  <a:t> </a:t>
                </a:r>
                <a:r>
                  <a:rPr lang="ar-EG" sz="2800" dirty="0" smtClean="0"/>
                  <a:t>حسابية فإن:</a:t>
                </a:r>
              </a:p>
              <a:p>
                <a:pPr algn="just"/>
                <a:r>
                  <a:rPr lang="en-US" sz="2800" b="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𝑑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/>
                <a:r>
                  <a:rPr lang="en-US" sz="28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i="1">
                        <a:latin typeface="Cambria Math"/>
                      </a:rPr>
                      <m:t>𝑑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pPr algn="just"/>
                <a:r>
                  <a:rPr lang="en-US" sz="28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i="1">
                        <a:latin typeface="Cambria Math"/>
                      </a:rPr>
                      <m:t>𝑑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  <a:endParaRPr lang="en-US" sz="2800" dirty="0" smtClean="0"/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 smtClean="0"/>
              </a:p>
              <a:p>
                <a:pPr algn="just">
                  <a:spcBef>
                    <a:spcPts val="0"/>
                  </a:spcBef>
                </a:pPr>
                <a:r>
                  <a:rPr lang="en-US" sz="28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i="1">
                        <a:latin typeface="Cambria Math"/>
                      </a:rPr>
                      <m:t>𝑑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pPr algn="just"/>
                <a:endParaRPr lang="en-US" sz="2800" dirty="0"/>
              </a:p>
              <a:p>
                <a:pPr algn="just"/>
                <a:endParaRPr lang="en-US" sz="2800" dirty="0"/>
              </a:p>
              <a:p>
                <a:pPr algn="just"/>
                <a:endParaRPr lang="en-US" sz="2800" dirty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0253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800" dirty="0" smtClean="0"/>
                  <a:t>أي المتتاليات التالية حسابية واذا كانت فما هو اساسها:</a:t>
                </a:r>
              </a:p>
              <a:p>
                <a:pPr algn="just"/>
                <a:r>
                  <a:rPr lang="en-US" sz="2800" dirty="0" smtClean="0"/>
                  <a:t>1-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800" dirty="0" smtClean="0"/>
              </a:p>
              <a:p>
                <a:pPr algn="just"/>
                <a:r>
                  <a:rPr lang="en-US" sz="2800" dirty="0" smtClean="0"/>
                  <a:t>2-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800" dirty="0" smtClean="0"/>
              </a:p>
              <a:p>
                <a:pPr algn="just"/>
                <a:r>
                  <a:rPr lang="en-US" sz="2800" dirty="0" smtClean="0"/>
                  <a:t>3-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2800" dirty="0" smtClean="0"/>
              </a:p>
              <a:p>
                <a:pPr marL="0" indent="0" algn="just"/>
                <a:r>
                  <a:rPr lang="en-US" sz="2800" dirty="0" smtClean="0"/>
                  <a:t>4-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800" dirty="0" smtClean="0"/>
              </a:p>
              <a:p>
                <a:pPr marL="0" indent="0" algn="just"/>
                <a:r>
                  <a:rPr lang="en-US" sz="2800" dirty="0" smtClean="0"/>
                  <a:t>5-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2800" dirty="0" smtClean="0"/>
              </a:p>
              <a:p>
                <a:pPr marL="0" indent="0" algn="just"/>
                <a:r>
                  <a:rPr lang="en-US" sz="2800" dirty="0" smtClean="0"/>
                  <a:t>6-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 , …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367" t="-1480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r>
                  <a:rPr lang="ar-EG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400" dirty="0" smtClean="0"/>
                  <a:t>1- </a:t>
                </a:r>
                <a:r>
                  <a:rPr lang="en-US" sz="2400" dirty="0"/>
                  <a:t>2</a:t>
                </a:r>
                <a:r>
                  <a:rPr lang="en-US" sz="2400" dirty="0" smtClean="0"/>
                  <a:t>, 4, 8, 16,…   (4 – 2 = 2,  8 – 4 = 4,</a:t>
                </a:r>
                <a:r>
                  <a:rPr lang="ar-EG" sz="2400" dirty="0" smtClean="0"/>
                  <a:t>الفرق ليس ثابت </a:t>
                </a:r>
                <a:r>
                  <a:rPr lang="en-US" sz="2400" dirty="0" smtClean="0"/>
                  <a:t>)</a:t>
                </a:r>
                <a:endParaRPr lang="ar-EG" sz="2400" dirty="0" smtClean="0"/>
              </a:p>
              <a:p>
                <a:pPr algn="just" rtl="1">
                  <a:spcAft>
                    <a:spcPts val="1800"/>
                  </a:spcAft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 smtClean="0"/>
                  <a:t>ليست </a:t>
                </a:r>
                <a:r>
                  <a:rPr lang="ar-SA" sz="2400" dirty="0" smtClean="0"/>
                  <a:t>متتالية </a:t>
                </a:r>
                <a:r>
                  <a:rPr lang="ar-EG" sz="2400" dirty="0" smtClean="0"/>
                  <a:t>حسابية.</a:t>
                </a:r>
                <a:endParaRPr lang="en-US" sz="2400" dirty="0"/>
              </a:p>
              <a:p>
                <a:pPr algn="just">
                  <a:spcBef>
                    <a:spcPts val="1200"/>
                  </a:spcBef>
                </a:pPr>
                <a:r>
                  <a:rPr lang="en-US" sz="2400" dirty="0"/>
                  <a:t>2- 1</a:t>
                </a:r>
                <a:r>
                  <a:rPr lang="en-US" sz="2400" dirty="0" smtClean="0"/>
                  <a:t>, 4, 7, 10,…</a:t>
                </a:r>
                <a:r>
                  <a:rPr lang="ar-EG" sz="2400" dirty="0" smtClean="0"/>
                  <a:t>   </a:t>
                </a:r>
                <a:r>
                  <a:rPr lang="en-US" sz="2400" dirty="0" smtClean="0"/>
                  <a:t>(4 – 1 = 3, 7 – 4 = 3,</a:t>
                </a:r>
                <a:r>
                  <a:rPr lang="ar-EG" sz="2400" dirty="0" smtClean="0"/>
                  <a:t>الفرق ثابت </a:t>
                </a:r>
                <a:r>
                  <a:rPr lang="en-US" sz="2400" dirty="0" smtClean="0"/>
                  <a:t>)</a:t>
                </a:r>
              </a:p>
              <a:p>
                <a:pPr algn="just" rtl="1">
                  <a:spcAft>
                    <a:spcPts val="1800"/>
                  </a:spcAft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 smtClean="0"/>
                  <a:t>   </a:t>
                </a:r>
                <a:r>
                  <a:rPr lang="ar-SA" sz="2400" dirty="0" smtClean="0"/>
                  <a:t>متتالية </a:t>
                </a:r>
                <a:r>
                  <a:rPr lang="ar-EG" sz="2400" dirty="0" smtClean="0"/>
                  <a:t>حسابية وأساسها </a:t>
                </a:r>
                <a:r>
                  <a:rPr lang="ar-SA" sz="2400" dirty="0" smtClean="0"/>
                  <a:t>يساوي</a:t>
                </a:r>
                <a:r>
                  <a:rPr lang="ar-EG" sz="2400" dirty="0" smtClean="0"/>
                  <a:t> </a:t>
                </a:r>
                <a:r>
                  <a:rPr lang="en-US" sz="2400" dirty="0" smtClean="0"/>
                  <a:t>3</a:t>
                </a:r>
                <a:r>
                  <a:rPr lang="ar-EG" sz="2400" dirty="0" smtClean="0"/>
                  <a:t>.</a:t>
                </a:r>
                <a:endParaRPr lang="en-US" sz="2400" dirty="0"/>
              </a:p>
              <a:p>
                <a:pPr algn="just">
                  <a:spcBef>
                    <a:spcPts val="1200"/>
                  </a:spcBef>
                </a:pPr>
                <a:r>
                  <a:rPr lang="en-US" sz="2400" dirty="0"/>
                  <a:t>3- </a:t>
                </a:r>
                <a:r>
                  <a:rPr lang="en-US" sz="2400" dirty="0" smtClean="0"/>
                  <a:t>1, 4, 9, 16, 25,… ( 4 – 1 = 3, 9 – 4 = 5 ,</a:t>
                </a:r>
                <a:r>
                  <a:rPr lang="ar-EG" sz="2400" dirty="0" smtClean="0"/>
                  <a:t>الفرق ليس ثابت </a:t>
                </a:r>
                <a:r>
                  <a:rPr lang="en-US" sz="2400" dirty="0" smtClean="0"/>
                  <a:t>) </a:t>
                </a:r>
              </a:p>
              <a:p>
                <a:pPr algn="just" rt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/>
                  <a:t>ليست </a:t>
                </a:r>
                <a:r>
                  <a:rPr lang="ar-SA" sz="2400" dirty="0" smtClean="0"/>
                  <a:t>متتالية </a:t>
                </a:r>
                <a:r>
                  <a:rPr lang="ar-EG" sz="2400" dirty="0" smtClean="0"/>
                  <a:t>حسابية.</a:t>
                </a:r>
                <a:endParaRPr lang="en-US" sz="2400" dirty="0"/>
              </a:p>
              <a:p>
                <a:pPr algn="just" rtl="1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025" t="-1077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r>
                  <a:rPr lang="ar-EG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400" dirty="0" smtClean="0"/>
                  <a:t>4-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…⟹(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ثابت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الفرق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pPr algn="just" rtl="1">
                  <a:spcAft>
                    <a:spcPts val="1800"/>
                  </a:spcAft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/>
                  <a:t>   </a:t>
                </a:r>
                <a:r>
                  <a:rPr lang="ar-SA" sz="2400" dirty="0" smtClean="0"/>
                  <a:t>متتالية </a:t>
                </a:r>
                <a:r>
                  <a:rPr lang="ar-EG" sz="2400" dirty="0" smtClean="0"/>
                  <a:t>حسابية </a:t>
                </a:r>
                <a:r>
                  <a:rPr lang="ar-EG" sz="2400" dirty="0"/>
                  <a:t>و أساسها </a:t>
                </a:r>
                <a:r>
                  <a:rPr lang="ar-SA" sz="2400" dirty="0" smtClean="0"/>
                  <a:t>يساوي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.</a:t>
                </a:r>
                <a:endParaRPr lang="en-US" sz="2400" dirty="0" smtClean="0"/>
              </a:p>
              <a:p>
                <a:pPr algn="l" rtl="1"/>
                <a:r>
                  <a:rPr lang="en-US" sz="2400" dirty="0" smtClean="0"/>
                  <a:t>5-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,…⟹(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</m:t>
                    </m:r>
                    <m:r>
                      <a:rPr lang="ar-SA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ثابت</m:t>
                    </m:r>
                    <m:r>
                      <a:rPr lang="ar-SA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SA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الفرق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algn="just" rtl="1">
                  <a:spcAft>
                    <a:spcPts val="1800"/>
                  </a:spcAft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/>
                  <a:t>   </a:t>
                </a:r>
                <a:r>
                  <a:rPr lang="ar-SA" sz="2400" dirty="0"/>
                  <a:t>متتالية </a:t>
                </a:r>
                <a:r>
                  <a:rPr lang="ar-EG" sz="2400" dirty="0"/>
                  <a:t>حسابية و أساسها </a:t>
                </a:r>
                <a:r>
                  <a:rPr lang="ar-SA" sz="2400" dirty="0"/>
                  <a:t>يساوي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 </a:t>
                </a:r>
                <a:r>
                  <a:rPr lang="ar-EG" sz="2400" dirty="0" smtClean="0"/>
                  <a:t>.</a:t>
                </a:r>
                <a:endParaRPr lang="en-US" sz="2400" dirty="0" smtClean="0"/>
              </a:p>
              <a:p>
                <a:pPr algn="l" rtl="1"/>
                <a:r>
                  <a:rPr lang="en-US" sz="2400" dirty="0" smtClean="0"/>
                  <a:t>6-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, …⟹(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ثابت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ليس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الفرق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rtl="1"/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/>
                  <a:t>ليست </a:t>
                </a:r>
                <a:r>
                  <a:rPr lang="ar-SA" sz="2400" dirty="0" smtClean="0"/>
                  <a:t>متتالية </a:t>
                </a:r>
                <a:r>
                  <a:rPr lang="ar-EG" sz="2400" dirty="0" smtClean="0"/>
                  <a:t>حسابية.</a:t>
                </a:r>
                <a:endParaRPr lang="en-US" sz="2400" dirty="0"/>
              </a:p>
              <a:p>
                <a:pPr algn="just" rtl="1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025" t="-1077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496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dirty="0" smtClean="0">
                    <a:effectLst/>
                  </a:rPr>
                  <a:t>اذا كانت </a:t>
                </a:r>
                <a:r>
                  <a:rPr lang="en-US" sz="2400" dirty="0" smtClean="0">
                    <a:effectLst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effectLst/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effectLst/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effectLst/>
                        <a:latin typeface="Cambria Math"/>
                      </a:rPr>
                      <m:t>)</m:t>
                    </m:r>
                  </m:oMath>
                </a14:m>
                <a:r>
                  <a:rPr lang="ar-EG" sz="2400" dirty="0" smtClean="0">
                    <a:effectLst/>
                  </a:rPr>
                  <a:t> متتالية حسابية حدها الأول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effectLst/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effectLst/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ar-EG" sz="2400" b="0" i="1" smtClean="0">
                        <a:effectLst/>
                        <a:latin typeface="Cambria Math"/>
                      </a:rPr>
                      <m:t> </m:t>
                    </m:r>
                  </m:oMath>
                </a14:m>
                <a:r>
                  <a:rPr lang="ar-EG" sz="2400" dirty="0" smtClean="0">
                    <a:effectLst/>
                  </a:rPr>
                  <a:t> واساسها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𝑑</m:t>
                    </m:r>
                  </m:oMath>
                </a14:m>
                <a:r>
                  <a:rPr lang="ar-EG" sz="2400" dirty="0" smtClean="0">
                    <a:effectLst/>
                  </a:rPr>
                  <a:t> فإن:</a:t>
                </a:r>
              </a:p>
              <a:p>
                <a:pPr algn="just"/>
                <a:r>
                  <a:rPr lang="en-US" sz="2400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:r>
                  <a:rPr lang="en-US" sz="2400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algn="just"/>
                <a:r>
                  <a:rPr lang="en-US" sz="2400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algn="just"/>
                <a:r>
                  <a:rPr lang="en-US" sz="2400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4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400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b="0" dirty="0" smtClean="0"/>
                  <a:t> الحد العام للمتتالية الحسابية هو:</a:t>
                </a:r>
              </a:p>
              <a:p>
                <a:pPr algn="ctr"/>
                <a:r>
                  <a:rPr lang="en-US" sz="2400" b="1" dirty="0" smtClean="0">
                    <a:effectLst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effectLst/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400" b="1" i="1">
                            <a:effectLst/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effectLst/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effectLst/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400" b="1" i="1">
                            <a:effectLst/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effectLst/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effectLst/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effectLst/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effectLst/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effectLst/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effectLst/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2400" b="1" i="1">
                        <a:effectLst/>
                        <a:latin typeface="Cambria Math"/>
                      </a:rPr>
                      <m:t>𝒅</m:t>
                    </m:r>
                  </m:oMath>
                </a14:m>
                <a:r>
                  <a:rPr lang="en-US" sz="2400" b="1" dirty="0">
                    <a:effectLst/>
                  </a:rPr>
                  <a:t> </a:t>
                </a:r>
              </a:p>
              <a:p>
                <a:pPr algn="just"/>
                <a:endParaRPr lang="en-US" sz="2400" b="0" dirty="0" smtClean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t="-1213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algn="just" rtl="1"/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أوجد الحد العام للمتتالية الحسابية التي حدها الأول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وأساسها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(5)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ثم أوجد الحد الخامس عشر للمتتالية.</a:t>
                </a:r>
              </a:p>
              <a:p>
                <a:pPr algn="just" rtl="1"/>
                <a:r>
                  <a:rPr lang="ar-EG" sz="2000" b="1" u="sng" dirty="0" smtClean="0"/>
                  <a:t>الحل :</a:t>
                </a:r>
                <a:r>
                  <a:rPr lang="ar-EG" sz="2000" b="1" dirty="0" smtClean="0"/>
                  <a:t>-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b="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000" b="0" dirty="0" smtClean="0"/>
                  <a:t> يكون الحد العام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algn="just"/>
                <a:r>
                  <a:rPr lang="en-US" sz="2000" b="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000" b="0" dirty="0" smtClean="0"/>
                  <a:t> 2 + ( n – 1 ) (5)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000" b="0" dirty="0" smtClean="0">
                  <a:ea typeface="Cambria Math"/>
                </a:endParaRPr>
              </a:p>
              <a:p>
                <a:pPr algn="just" rtl="1"/>
                <a:r>
                  <a:rPr lang="ar-EG" sz="2000" b="0" dirty="0" smtClean="0"/>
                  <a:t>الحد الخامس عشر: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EG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15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5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15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en-US" sz="2000" b="0" dirty="0" smtClean="0"/>
                  <a:t> </a:t>
                </a:r>
              </a:p>
              <a:p>
                <a:pPr algn="just"/>
                <a:r>
                  <a:rPr lang="en-US" sz="200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000" i="1">
                        <a:latin typeface="Cambria Math"/>
                      </a:rPr>
                      <m:t>−</m:t>
                    </m:r>
                    <m:r>
                      <a:rPr lang="en-US" sz="2000" i="1">
                        <a:latin typeface="Cambria Math"/>
                      </a:rPr>
                      <m:t>3</m:t>
                    </m:r>
                  </m:oMath>
                </a14:m>
                <a:endParaRPr lang="en-US" sz="2000" b="0" dirty="0" smtClean="0"/>
              </a:p>
              <a:p>
                <a:pPr algn="just"/>
                <a:r>
                  <a:rPr lang="en-US" sz="20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808" r="-957" b="-2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algn="just" rtl="1"/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أوجد الحد العام للمتتالية الحسابية التي حدها الأول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(-5)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وأساسها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(3) </a:t>
                </a:r>
                <a:r>
                  <a:rPr lang="ar-SA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ثم أوجد الحد العاشر للمتتالية.</a:t>
                </a:r>
              </a:p>
              <a:p>
                <a:pPr algn="just" rtl="1"/>
                <a:r>
                  <a:rPr lang="ar-EG" sz="2000" b="1" u="sng" dirty="0" smtClean="0"/>
                  <a:t>الحل:</a:t>
                </a:r>
                <a:r>
                  <a:rPr lang="ar-EG" sz="2000" b="1" dirty="0" smtClean="0"/>
                  <a:t>-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b="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dirty="0" smtClean="0"/>
              </a:p>
              <a:p>
                <a:pPr algn="just" rtl="1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000" b="0" dirty="0" smtClean="0"/>
                  <a:t> يكون الحد العام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algn="just"/>
                <a:r>
                  <a:rPr lang="en-US" sz="200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000" b="0" dirty="0" smtClean="0">
                  <a:ea typeface="Cambria Math"/>
                </a:endParaRPr>
              </a:p>
              <a:p>
                <a:pPr algn="just" rtl="1">
                  <a:spcBef>
                    <a:spcPts val="0"/>
                  </a:spcBef>
                </a:pPr>
                <a:r>
                  <a:rPr lang="ar-EG" sz="2000" b="0" dirty="0" smtClean="0"/>
                  <a:t>الحد العاشر: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EG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3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</a:rPr>
                      <m:t>8</m:t>
                    </m:r>
                  </m:oMath>
                </a14:m>
                <a:r>
                  <a:rPr lang="en-US" sz="2000" b="0" dirty="0" smtClean="0"/>
                  <a:t> </a:t>
                </a:r>
              </a:p>
              <a:p>
                <a:pPr algn="just"/>
                <a:r>
                  <a:rPr lang="en-US" sz="200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30</m:t>
                    </m:r>
                    <m:r>
                      <a:rPr lang="en-US" sz="2000" i="1">
                        <a:latin typeface="Cambria Math"/>
                      </a:rPr>
                      <m:t>−</m:t>
                    </m:r>
                    <m:r>
                      <a:rPr lang="en-US" sz="2000" i="1">
                        <a:latin typeface="Cambria Math"/>
                      </a:rPr>
                      <m:t>8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algn="just"/>
                <a:r>
                  <a:rPr lang="en-US" sz="200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808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114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marL="0" indent="0" algn="just" rtl="1"/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إذا علمت أن الحد الحادي عشر من مت</a:t>
                </a:r>
                <a:r>
                  <a:rPr lang="ar-SA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تالية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حسابية يساوي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والحد الاول يساوي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أوجد أساس هذه المتتالية؟</a:t>
                </a:r>
              </a:p>
              <a:p>
                <a:pPr algn="just" rtl="1"/>
                <a:r>
                  <a:rPr lang="ar-EG" sz="2000" b="1" u="sng" dirty="0" smtClean="0"/>
                  <a:t>الحل:</a:t>
                </a:r>
                <a:r>
                  <a:rPr lang="ar-EG" sz="2000" b="1" dirty="0" smtClean="0"/>
                  <a:t>-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b="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?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35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000" b="0" dirty="0" smtClean="0"/>
                  <a:t> يكون الحد العام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2000" i="1">
                        <a:latin typeface="Cambria Math"/>
                      </a:rPr>
                      <m:t>=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30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10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𝑑</m:t>
                      </m:r>
                    </m:oMath>
                  </m:oMathPara>
                </a14:m>
                <a:endParaRPr lang="en-US" sz="2000" b="0" i="1" dirty="0" smtClean="0">
                  <a:latin typeface="Cambria Math"/>
                  <a:ea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30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2000" b="0" dirty="0" smtClean="0">
                    <a:ea typeface="Cambria Math"/>
                  </a:rPr>
                  <a:t> </a:t>
                </a:r>
              </a:p>
              <a:p>
                <a:pPr algn="just"/>
                <a:endParaRPr lang="en-US" sz="16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808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89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3292" y="1412776"/>
                <a:ext cx="9066212" cy="4525963"/>
              </a:xfrm>
            </p:spPr>
            <p:txBody>
              <a:bodyPr/>
              <a:lstStyle/>
              <a:p>
                <a:pPr algn="just" rtl="1"/>
                <a:r>
                  <a:rPr lang="ar-EG" sz="1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1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sz="1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1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marL="0" indent="0" algn="just" rtl="1"/>
                <a:r>
                  <a:rPr lang="ar-EG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إذا علمت أن الحد السادس عشر من مت</a:t>
                </a:r>
                <a:r>
                  <a:rPr lang="ar-S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تالية</a:t>
                </a:r>
                <a:r>
                  <a:rPr lang="ar-EG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حسابية يساوي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85</a:t>
                </a:r>
                <a:r>
                  <a:rPr lang="ar-EG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وأساس هذه المتتالية يساوي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أوجد الحد الأول لهذ المتتالية ؟</a:t>
                </a:r>
              </a:p>
              <a:p>
                <a:pPr algn="just" rtl="1"/>
                <a:r>
                  <a:rPr lang="ar-EG" sz="1800" b="1" u="sng" dirty="0" smtClean="0"/>
                  <a:t>الحل:</a:t>
                </a:r>
                <a:r>
                  <a:rPr lang="ar-EG" sz="1800" b="1" dirty="0" smtClean="0"/>
                  <a:t>-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? </m:t>
                    </m:r>
                  </m:oMath>
                </a14:m>
                <a:r>
                  <a:rPr lang="en-US" sz="1800" b="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/>
                  <a:t> </a:t>
                </a:r>
                <a:endParaRPr lang="en-US" sz="1800" dirty="0" smtClean="0"/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16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85</m:t>
                    </m:r>
                  </m:oMath>
                </a14:m>
                <a:r>
                  <a:rPr lang="en-US" sz="1800" dirty="0" smtClean="0"/>
                  <a:t> </a:t>
                </a:r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1800" b="0" dirty="0" smtClean="0"/>
                  <a:t> يكون الحد العام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 </m:t>
                        </m:r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  <m:r>
                          <a:rPr lang="en-US" sz="1800" i="1">
                            <a:latin typeface="Cambria Math"/>
                          </a:rPr>
                          <m:t>−</m:t>
                        </m:r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  <m:r>
                          <a:rPr lang="en-US" sz="1800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85</m:t>
                    </m:r>
                    <m:r>
                      <a:rPr lang="en-US" sz="1800" i="1">
                        <a:latin typeface="Cambria Math"/>
                      </a:rPr>
                      <m:t>= 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en-US" sz="1800" i="1">
                            <a:latin typeface="Cambria Math"/>
                          </a:rPr>
                          <m:t>−</m:t>
                        </m:r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  <m:r>
                          <a:rPr lang="en-US" sz="1800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85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75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b="0" i="1" dirty="0" smtClean="0">
                  <a:latin typeface="Cambria Math"/>
                  <a:ea typeface="Cambria Math"/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85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en-US" sz="1800" b="0" i="1" dirty="0" smtClean="0">
                  <a:latin typeface="Cambria Math"/>
                </a:endParaRPr>
              </a:p>
              <a:p>
                <a:pPr algn="just"/>
                <a:r>
                  <a:rPr lang="en-US" sz="18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10</m:t>
                    </m:r>
                  </m:oMath>
                </a14:m>
                <a:r>
                  <a:rPr lang="en-US" sz="1800" b="0" dirty="0" smtClean="0">
                    <a:ea typeface="Cambria Math"/>
                  </a:rPr>
                  <a:t> </a:t>
                </a:r>
              </a:p>
              <a:p>
                <a:pPr algn="just"/>
                <a:endParaRPr lang="en-US" sz="1800" b="0" dirty="0" smtClean="0"/>
              </a:p>
              <a:p>
                <a:pPr algn="just"/>
                <a:endParaRPr lang="en-US" sz="1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3292" y="1412776"/>
                <a:ext cx="9066212" cy="4525963"/>
              </a:xfrm>
              <a:blipFill rotWithShape="0">
                <a:blip r:embed="rId2"/>
                <a:stretch>
                  <a:fillRect t="-809" r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671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algn="just" rtl="1"/>
                <a:r>
                  <a:rPr lang="ar-EG" dirty="0" smtClean="0"/>
                  <a:t>أوجد الحد العام لكل من المتتاليات الحسابية التالية:</a:t>
                </a:r>
              </a:p>
              <a:p>
                <a:pPr algn="just"/>
                <a:r>
                  <a:rPr lang="en-US" dirty="0" smtClean="0"/>
                  <a:t>1-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 smtClean="0"/>
              </a:p>
              <a:p>
                <a:pPr algn="just"/>
                <a:r>
                  <a:rPr lang="en-US" dirty="0" smtClean="0"/>
                  <a:t>2-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 smtClean="0"/>
              </a:p>
              <a:p>
                <a:pPr algn="just"/>
                <a:r>
                  <a:rPr lang="en-US" dirty="0" smtClean="0"/>
                  <a:t>3-   1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, 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 , …</m:t>
                    </m:r>
                  </m:oMath>
                </a14:m>
                <a:endParaRPr lang="en-US" b="0" dirty="0" smtClean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2019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000" dirty="0" smtClean="0"/>
                  <a:t>نجد في البداية الحد الأول والأساسي للمتتالية ثم نعوض في قانون الحد العام.</a:t>
                </a:r>
              </a:p>
              <a:p>
                <a:pPr algn="just"/>
                <a:r>
                  <a:rPr lang="en-US" sz="2000" dirty="0" smtClean="0"/>
                  <a:t>1-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,  </m:t>
                    </m:r>
                    <m:r>
                      <a:rPr lang="en-US" sz="2000" b="0" i="1" smtClean="0">
                        <a:latin typeface="Cambria Math"/>
                      </a:rPr>
                      <m:t>𝑑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 −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000" i="1" dirty="0" smtClean="0">
                  <a:latin typeface="Cambria Math"/>
                  <a:ea typeface="Cambria Math"/>
                </a:endParaRPr>
              </a:p>
              <a:p>
                <a:pPr marL="0" indent="0" algn="l"/>
                <a:r>
                  <a:rPr lang="en-US" sz="200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 marL="0" indent="0" algn="l"/>
                <a:r>
                  <a:rPr lang="en-US" sz="200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+  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𝑛</m:t>
                    </m:r>
                    <m:r>
                      <a:rPr lang="en-US" sz="2000" b="0" i="1" smtClean="0">
                        <a:latin typeface="Cambria Math"/>
                      </a:rPr>
                      <m:t> −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000" i="1" dirty="0" smtClean="0">
                  <a:latin typeface="Cambria Math"/>
                </a:endParaRPr>
              </a:p>
              <a:p>
                <a:pPr marL="0" indent="0" algn="l"/>
                <a:r>
                  <a:rPr lang="en-US" sz="200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𝑛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algn="just"/>
                <a:r>
                  <a:rPr lang="en-US" sz="2000" dirty="0" smtClean="0"/>
                  <a:t>2-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i="1">
                        <a:latin typeface="Cambria Math"/>
                      </a:rPr>
                      <m:t>,  </m:t>
                    </m:r>
                    <m:r>
                      <a:rPr lang="en-US" sz="2000" i="1">
                        <a:latin typeface="Cambria Math"/>
                      </a:rPr>
                      <m:t>𝑑</m:t>
                    </m:r>
                    <m:r>
                      <a:rPr lang="en-US" sz="2000" i="1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 −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  <m:r>
                        <a:rPr lang="en-US" sz="2000" i="1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000" i="1" dirty="0">
                  <a:latin typeface="Cambria Math"/>
                  <a:ea typeface="Cambria Math"/>
                </a:endParaRPr>
              </a:p>
              <a:p>
                <a:pPr marL="0" indent="0" algn="l"/>
                <a:r>
                  <a:rPr lang="en-US" sz="2000" dirty="0"/>
                  <a:t>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 algn="l"/>
                <a:r>
                  <a:rPr lang="en-US" sz="2000" dirty="0"/>
                  <a:t>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endParaRPr lang="en-US" sz="2000" i="1" dirty="0">
                  <a:latin typeface="Cambria Math"/>
                </a:endParaRPr>
              </a:p>
              <a:p>
                <a:pPr marL="0" indent="0" algn="l"/>
                <a:r>
                  <a:rPr lang="en-US" sz="2000" dirty="0"/>
                  <a:t>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/>
                      </a:rPr>
                      <m:t>𝑛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algn="just"/>
                <a:endParaRPr lang="en-US" sz="2000" b="1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684" t="-673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الحد العام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الحل:</a:t>
                </a:r>
                <a:r>
                  <a:rPr lang="ar-EG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000" dirty="0" smtClean="0"/>
                  <a:t>نجد في البداية الحد الأول و الأساسي للمتتالية ثم نعوض في قانون الحد العام.</a:t>
                </a:r>
              </a:p>
              <a:p>
                <a:pPr algn="just"/>
                <a:r>
                  <a:rPr lang="en-US" sz="2000" dirty="0" smtClean="0"/>
                  <a:t>3-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/>
                      </a:rPr>
                      <m:t>=</m:t>
                    </m:r>
                    <m:r>
                      <a:rPr lang="en-US" sz="2000" b="0" i="1">
                        <a:latin typeface="Cambria Math"/>
                      </a:rPr>
                      <m:t>1</m:t>
                    </m:r>
                    <m:r>
                      <a:rPr lang="en-US" sz="2000" b="0" i="1">
                        <a:latin typeface="Cambria Math"/>
                      </a:rPr>
                      <m:t>  ,  </m:t>
                    </m:r>
                    <m:r>
                      <a:rPr lang="en-US" sz="2000" b="0" i="1">
                        <a:latin typeface="Cambria Math"/>
                      </a:rPr>
                      <m:t>𝑑</m:t>
                    </m:r>
                    <m:r>
                      <a:rPr lang="en-US" sz="2000" b="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 </m:t>
                    </m:r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 −</m:t>
                          </m:r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2000" b="0" i="1">
                              <a:latin typeface="Cambria Math"/>
                              <a:ea typeface="Cambria Math"/>
                            </a:rPr>
                            <m:t> </m:t>
                          </m:r>
                        </m:e>
                      </m:d>
                      <m:r>
                        <a:rPr lang="en-US" sz="2000" b="0" i="1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en-US" sz="2000" b="0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000" b="0" i="1" dirty="0" smtClean="0">
                  <a:latin typeface="Cambria Math"/>
                  <a:ea typeface="Cambria Math"/>
                </a:endParaRPr>
              </a:p>
              <a:p>
                <a:pPr marL="0" indent="0" algn="just"/>
                <a:r>
                  <a:rPr lang="en-US" sz="2000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=</m:t>
                    </m:r>
                    <m:r>
                      <a:rPr lang="en-US" sz="2000" b="0" i="1">
                        <a:latin typeface="Cambria Math"/>
                      </a:rPr>
                      <m:t>1</m:t>
                    </m:r>
                    <m:r>
                      <a:rPr lang="en-US" sz="2000" b="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𝑛</m:t>
                        </m:r>
                        <m:r>
                          <a:rPr lang="en-US" sz="2000" b="0" i="1">
                            <a:latin typeface="Cambria Math"/>
                          </a:rPr>
                          <m:t>−</m:t>
                        </m:r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  <m:r>
                          <a:rPr lang="en-US" sz="2000" b="0" i="1">
                            <a:latin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:r>
                  <a:rPr lang="en-US" sz="2000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=</m:t>
                    </m:r>
                    <m:r>
                      <a:rPr lang="en-US" sz="2000" b="0" i="1">
                        <a:latin typeface="Cambria Math"/>
                      </a:rPr>
                      <m:t>1</m:t>
                    </m:r>
                    <m:r>
                      <a:rPr lang="en-US" sz="2000" b="0" i="1"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𝑛</m:t>
                    </m:r>
                    <m:r>
                      <a:rPr lang="en-US" sz="2000" b="0" i="1">
                        <a:latin typeface="Cambria Math"/>
                      </a:rPr>
                      <m:t> 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 </m:t>
                    </m:r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0" indent="0" algn="just"/>
                <a:r>
                  <a:rPr lang="en-US" sz="2000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𝑛</m:t>
                    </m:r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0" indent="0" algn="just"/>
                <a:r>
                  <a:rPr lang="en-US" sz="2000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𝑛</m:t>
                        </m:r>
                        <m:r>
                          <a:rPr lang="en-US" sz="2000" b="0" i="1">
                            <a:latin typeface="Cambria Math"/>
                          </a:rPr>
                          <m:t>+</m:t>
                        </m:r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algn="just"/>
                <a:endParaRPr lang="en-US" sz="2000" b="1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684" t="-673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6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مجموع أول </a:t>
            </a:r>
            <a:r>
              <a:rPr lang="en-US" dirty="0" smtClean="0"/>
              <a:t>n</a:t>
            </a:r>
            <a:r>
              <a:rPr lang="ar-EG" dirty="0" smtClean="0"/>
              <a:t> حد من الحدود للمتتالية الحسابية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just" rtl="1"/>
                <a:r>
                  <a:rPr lang="ar-EG" sz="1800" dirty="0" smtClean="0">
                    <a:effectLst/>
                  </a:rPr>
                  <a:t>أول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ar-EG" sz="1800" dirty="0" smtClean="0">
                    <a:effectLst/>
                  </a:rPr>
                  <a:t> حد من حدود  هو: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</a:rPr>
                      <m:t> , …….., 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effectLst/>
                  </a:rPr>
                  <a:t> </a:t>
                </a:r>
              </a:p>
              <a:p>
                <a:pPr algn="just" rtl="1"/>
                <a:r>
                  <a:rPr lang="ar-EG" sz="1800" dirty="0" smtClean="0">
                    <a:effectLst/>
                  </a:rPr>
                  <a:t>و مجموعها هو: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effectLst/>
                          <a:latin typeface="Cambria Math"/>
                        </a:rPr>
                        <m:t>=  </m:t>
                      </m:r>
                      <m:sSub>
                        <m:sSub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effectLst/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effectLst/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effectLst/>
                          <a:latin typeface="Cambria Math"/>
                        </a:rPr>
                        <m:t>+ ………+</m:t>
                      </m:r>
                      <m:sSub>
                        <m:sSub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effectLst/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effectLst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  + ……+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effectLst/>
                  </a:rPr>
                  <a:t> </a:t>
                </a:r>
              </a:p>
              <a:p>
                <a:pPr marL="0" indent="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)+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)+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)+ ……+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>
                    <a:effectLst/>
                  </a:rPr>
                  <a:t> </a:t>
                </a:r>
                <a:r>
                  <a:rPr lang="en-US" sz="1800" dirty="0" smtClean="0">
                    <a:effectLst/>
                  </a:rPr>
                  <a:t>         </a:t>
                </a:r>
              </a:p>
              <a:p>
                <a:pPr algn="just"/>
                <a:r>
                  <a:rPr lang="en-US" sz="1800" dirty="0" smtClean="0">
                    <a:effectLst/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  +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……+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effectLst/>
                  </a:rPr>
                  <a:t> </a:t>
                </a:r>
              </a:p>
              <a:p>
                <a:pPr algn="just"/>
                <a:r>
                  <a:rPr lang="en-US" sz="1800" dirty="0" smtClean="0">
                    <a:effectLst/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𝑛𝑎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mbria Math"/>
                          </a:rPr>
                          <m:t>  +</m:t>
                        </m:r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+  ……+</m:t>
                        </m:r>
                        <m:d>
                          <m:d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effectLst/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sz="1800" i="1">
                                <a:effectLst/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1800" i="1">
                                <a:effectLst/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0" dirty="0" smtClean="0">
                    <a:effectLst/>
                    <a:ea typeface="Cambria Math"/>
                  </a:rPr>
                  <a:t> </a:t>
                </a:r>
              </a:p>
              <a:p>
                <a:pPr algn="just"/>
                <a:r>
                  <a:rPr lang="en-US" sz="1800" b="0" dirty="0" smtClean="0">
                    <a:effectLst/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=  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𝑛</m:t>
                    </m:r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smtClean="0">
                        <a:effectLst/>
                        <a:latin typeface="Cambria Math"/>
                        <a:ea typeface="Cambria Math"/>
                      </a:rPr>
                      <m:t>𝑑</m:t>
                    </m:r>
                    <m:f>
                      <m:f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en-US" sz="1800" b="0" i="1" smtClean="0">
                                <a:effectLst/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effectLst/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sz="1800" b="0" i="1" smtClean="0">
                                <a:effectLst/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1800" b="0" i="1" smtClean="0">
                                <a:effectLst/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sz="1800" b="0" i="1" smtClean="0">
                            <a:effectLst/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b="0" dirty="0" smtClean="0">
                    <a:effectLst/>
                    <a:ea typeface="Cambria Math"/>
                  </a:rPr>
                  <a:t>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b="1" dirty="0" smtClean="0">
                    <a:solidFill>
                      <a:srgbClr val="FF0000"/>
                    </a:solidFill>
                    <a:effectLst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𝑺</m:t>
                        </m:r>
                      </m:e>
                      <m:sub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num>
                      <m:den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𝟐</m:t>
                        </m:r>
                      </m:den>
                    </m:f>
                    <m:r>
                      <a:rPr lang="en-US" sz="18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𝟏</m:t>
                        </m:r>
                      </m:e>
                    </m:d>
                    <m:r>
                      <a:rPr lang="en-US" sz="18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𝒅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b="0" dirty="0" smtClean="0">
                    <a:solidFill>
                      <a:srgbClr val="FF0000"/>
                    </a:solidFill>
                    <a:effectLst/>
                    <a:ea typeface="Cambria Math"/>
                  </a:rPr>
                  <a:t> 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b="1" dirty="0">
                    <a:effectLst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𝑺</m:t>
                        </m:r>
                      </m:e>
                      <m:sub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effectLst/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num>
                      <m:den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𝟐</m:t>
                        </m:r>
                      </m:den>
                    </m:f>
                    <m:r>
                      <a:rPr lang="en-US" sz="1800" b="1" i="1">
                        <a:effectLst/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1">
                        <a:effectLst/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1" i="1" smtClean="0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effectLst/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effectLst/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1" smtClean="0">
                        <a:effectLst/>
                        <a:latin typeface="Cambria Math"/>
                        <a:ea typeface="Cambria Math"/>
                      </a:rPr>
                      <m:t>+ </m:t>
                    </m:r>
                    <m:d>
                      <m:dPr>
                        <m:ctrlP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800" b="1" i="1">
                            <a:effectLst/>
                            <a:latin typeface="Cambria Math"/>
                            <a:ea typeface="Cambria Math"/>
                          </a:rPr>
                          <m:t>𝟏</m:t>
                        </m:r>
                      </m:e>
                    </m:d>
                    <m:r>
                      <a:rPr lang="en-US" sz="1800" b="1" i="1">
                        <a:effectLst/>
                        <a:latin typeface="Cambria Math"/>
                        <a:ea typeface="Cambria Math"/>
                      </a:rPr>
                      <m:t>𝒅</m:t>
                    </m:r>
                    <m:r>
                      <a:rPr lang="en-US" sz="1800" b="1" i="1">
                        <a:effectLst/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1800" i="1">
                        <a:effectLst/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>
                    <a:effectLst/>
                    <a:ea typeface="Cambria Math"/>
                  </a:rPr>
                  <a:t> 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b="1" dirty="0" smtClean="0">
                    <a:solidFill>
                      <a:srgbClr val="FF0000"/>
                    </a:solidFill>
                    <a:effectLst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𝑺</m:t>
                        </m:r>
                      </m:e>
                      <m:sub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𝟐</m:t>
                        </m:r>
                      </m:den>
                    </m:f>
                    <m:r>
                      <a:rPr lang="en-US" sz="1800" b="1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1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  <a:effectLst/>
                    <a:ea typeface="Cambria Math"/>
                  </a:rPr>
                  <a:t>  </a:t>
                </a:r>
              </a:p>
              <a:p>
                <a:pPr algn="ctr"/>
                <a:endParaRPr lang="en-US" sz="1800" b="0" dirty="0" smtClean="0">
                  <a:effectLst/>
                  <a:ea typeface="Cambria Math"/>
                </a:endParaRPr>
              </a:p>
              <a:p>
                <a:pPr algn="just"/>
                <a:r>
                  <a:rPr lang="en-US" sz="1800" dirty="0" smtClean="0"/>
                  <a:t> </a:t>
                </a:r>
                <a:endParaRPr lang="en-US" sz="1800" dirty="0"/>
              </a:p>
              <a:p>
                <a:pPr algn="just"/>
                <a:endParaRPr lang="en-US" sz="1800" dirty="0"/>
              </a:p>
            </p:txBody>
          </p:sp>
        </mc:Choice>
        <mc:Fallback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4000" dirty="0" smtClean="0"/>
              <a:t>تابع مجموع </a:t>
            </a:r>
            <a:r>
              <a:rPr lang="ar-EG" sz="4000" dirty="0"/>
              <a:t>أول </a:t>
            </a:r>
            <a:r>
              <a:rPr lang="en-US" sz="4000" dirty="0"/>
              <a:t>n</a:t>
            </a:r>
            <a:r>
              <a:rPr lang="ar-EG" sz="4000" dirty="0"/>
              <a:t> حد من الحدود للمتتالية الحسابية :-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:-</a:t>
                </a:r>
              </a:p>
              <a:p>
                <a:pPr algn="just" rtl="1"/>
                <a:r>
                  <a:rPr lang="ar-EG" sz="2400" dirty="0" smtClean="0"/>
                  <a:t>متتالية حسابية حدها الأول </a:t>
                </a:r>
                <a:r>
                  <a:rPr lang="ar-SA" sz="2400" dirty="0" smtClean="0"/>
                  <a:t>يساوي</a:t>
                </a:r>
                <a:r>
                  <a:rPr lang="ar-EG" sz="2400" dirty="0" smtClean="0"/>
                  <a:t> 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400" dirty="0" smtClean="0"/>
                  <a:t>،</a:t>
                </a:r>
                <a:r>
                  <a:rPr lang="en-US" sz="2400" dirty="0" smtClean="0"/>
                  <a:t> </a:t>
                </a:r>
                <a:r>
                  <a:rPr lang="ar-EG" sz="2400" dirty="0" smtClean="0"/>
                  <a:t>واساسها 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400" dirty="0" smtClean="0"/>
                  <a:t>أوجد مجموع أول 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400" dirty="0" smtClean="0"/>
                  <a:t>حد منها.</a:t>
                </a:r>
              </a:p>
              <a:p>
                <a:pPr rtl="1"/>
                <a:r>
                  <a:rPr lang="ar-EG" sz="2400" b="1" u="sng" dirty="0" smtClean="0"/>
                  <a:t>الحل</a:t>
                </a:r>
                <a:r>
                  <a:rPr lang="en-US" sz="2400" b="1" dirty="0" smtClean="0"/>
                  <a:t>-</a:t>
                </a:r>
                <a:r>
                  <a:rPr lang="en-US" sz="2400" b="1" u="sng" dirty="0" smtClean="0"/>
                  <a:t>:</a:t>
                </a:r>
                <a:r>
                  <a:rPr lang="ar-EG" sz="2400" b="1" u="sng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</a:rPr>
                      <m:t>=−</m:t>
                    </m:r>
                    <m:r>
                      <a:rPr lang="en-US" sz="2400" b="0" i="0" smtClean="0">
                        <a:latin typeface="Cambria Math"/>
                      </a:rPr>
                      <m:t>3</m:t>
                    </m:r>
                    <m:r>
                      <a:rPr lang="en-US" sz="2400" b="0" i="0" smtClean="0">
                        <a:latin typeface="Cambria Math"/>
                      </a:rPr>
                      <m:t> ,  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r>
                      <a:rPr lang="en-US" sz="2400" b="0" i="0" smtClean="0">
                        <a:latin typeface="Cambria Math"/>
                      </a:rPr>
                      <m:t>4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</m:num>
                      <m:den>
                        <m:r>
                          <a:rPr lang="en-US" sz="2400" b="1" i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den>
                    </m:f>
                    <m:r>
                      <a:rPr lang="en-US" sz="2400" b="1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1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2400" b="1" i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  <m:r>
                          <a:rPr lang="en-US" sz="2400" b="1" i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1" i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</m:e>
                    </m:d>
                    <m:r>
                      <a:rPr lang="en-US" sz="24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𝒅</m:t>
                    </m:r>
                    <m:r>
                      <a:rPr lang="en-US" sz="2400" b="1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2400" i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>
                    <a:ea typeface="Cambria Math"/>
                  </a:rPr>
                  <a:t>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ar-EG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/>
                          </a:rPr>
                          <m:t>S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20</m:t>
                        </m:r>
                      </m:sub>
                    </m:sSub>
                    <m:r>
                      <a:rPr lang="en-US" sz="2400" i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/>
                          </a:rPr>
                          <m:t>20</m:t>
                        </m:r>
                      </m:num>
                      <m:den>
                        <m:r>
                          <a:rPr lang="en-US" sz="2400" i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i="0">
                        <a:latin typeface="Cambria Math"/>
                      </a:rPr>
                      <m:t> (</m:t>
                    </m:r>
                    <m:r>
                      <a:rPr lang="en-US" sz="2400" i="0">
                        <a:latin typeface="Cambria Math"/>
                      </a:rPr>
                      <m:t>2</m:t>
                    </m:r>
                    <m:r>
                      <a:rPr lang="en-US" sz="2400" b="0" i="0" smtClean="0">
                        <a:latin typeface="Cambria Math"/>
                      </a:rPr>
                      <m:t>(−</m:t>
                    </m:r>
                    <m:r>
                      <a:rPr lang="en-US" sz="2400" b="0" i="0" smtClean="0">
                        <a:latin typeface="Cambria Math"/>
                      </a:rPr>
                      <m:t>3</m:t>
                    </m:r>
                    <m:r>
                      <a:rPr lang="en-US" sz="2400" b="0" i="0" smtClean="0">
                        <a:latin typeface="Cambria Math"/>
                      </a:rPr>
                      <m:t>)+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0" smtClean="0">
                            <a:latin typeface="Cambria Math"/>
                          </a:rPr>
                          <m:t>19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0" smtClean="0"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sz="2400" i="0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>
                    <a:latin typeface="Cambria Math"/>
                  </a:rPr>
                  <a:t>  </a:t>
                </a:r>
                <a:endParaRPr lang="en-US" sz="2400" dirty="0" smtClean="0">
                  <a:latin typeface="Cambria Math"/>
                </a:endParaRPr>
              </a:p>
              <a:p>
                <a:pPr algn="just"/>
                <a:r>
                  <a:rPr lang="en-US" sz="2400" dirty="0">
                    <a:latin typeface="Cambria Math"/>
                  </a:rPr>
                  <a:t> </a:t>
                </a:r>
                <a:r>
                  <a:rPr lang="en-US" sz="2400" dirty="0" smtClean="0">
                    <a:latin typeface="Cambria Math"/>
                  </a:rPr>
                  <a:t>             = 10 (-6  + 76)</a:t>
                </a:r>
              </a:p>
              <a:p>
                <a:pPr algn="just"/>
                <a:r>
                  <a:rPr lang="en-US" sz="2400" dirty="0">
                    <a:latin typeface="Cambria Math"/>
                  </a:rPr>
                  <a:t> </a:t>
                </a:r>
                <a:r>
                  <a:rPr lang="en-US" sz="2400" dirty="0" smtClean="0">
                    <a:latin typeface="Cambria Math"/>
                  </a:rPr>
                  <a:t>             = (10)(70) </a:t>
                </a:r>
              </a:p>
              <a:p>
                <a:pPr algn="just"/>
                <a:r>
                  <a:rPr lang="en-US" sz="2400" dirty="0">
                    <a:latin typeface="Cambria Math"/>
                  </a:rPr>
                  <a:t> </a:t>
                </a:r>
                <a:r>
                  <a:rPr lang="en-US" sz="2400" dirty="0" smtClean="0">
                    <a:latin typeface="Cambria Math"/>
                  </a:rPr>
                  <a:t>             = 700</a:t>
                </a:r>
                <a:endParaRPr lang="en-US" sz="2400" dirty="0">
                  <a:latin typeface="Cambria Math"/>
                </a:endParaRP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t="-1213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4000" dirty="0"/>
              <a:t>تابع مجموع أول </a:t>
            </a:r>
            <a:r>
              <a:rPr lang="en-US" sz="4000" dirty="0"/>
              <a:t>n</a:t>
            </a:r>
            <a:r>
              <a:rPr lang="ar-EG" sz="4000" dirty="0"/>
              <a:t> حد من الحدود للمتتالية الحسابية :-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algn="just" rtl="1"/>
                <a:r>
                  <a:rPr lang="ar-EG" sz="2400" dirty="0" smtClean="0"/>
                  <a:t>متتالية حسابية عدد حدودها 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400" dirty="0" smtClean="0"/>
                  <a:t>حدها الأول 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400" dirty="0" smtClean="0"/>
                  <a:t>وحدها الأخير 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39</a:t>
                </a:r>
                <a:r>
                  <a:rPr lang="ar-EG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400" dirty="0" smtClean="0"/>
                  <a:t>احسب مجموعها.</a:t>
                </a:r>
              </a:p>
              <a:p>
                <a:pPr marL="0" indent="0" algn="just" rtl="1"/>
                <a:r>
                  <a:rPr lang="ar-EG" sz="2400" b="1" u="sng" dirty="0" smtClean="0"/>
                  <a:t>الحل:</a:t>
                </a:r>
                <a:r>
                  <a:rPr lang="ar-SA" sz="2400" b="1" dirty="0" smtClean="0"/>
                  <a:t>-</a:t>
                </a:r>
                <a:endParaRPr lang="ar-EG" sz="2400" b="1" dirty="0" smtClean="0"/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</a:rPr>
                      <m:t>  , 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16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39</m:t>
                    </m:r>
                    <m:r>
                      <a:rPr lang="en-US" sz="2400" b="0" i="1" smtClean="0">
                        <a:latin typeface="Cambria Math"/>
                      </a:rPr>
                      <m:t>  ,   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16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</m:num>
                      <m:den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den>
                    </m:f>
                    <m:r>
                      <a:rPr lang="en-US" sz="24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24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>
                    <a:ea typeface="Cambria Math"/>
                  </a:rPr>
                  <a:t> 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EG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  <m:r>
                          <a:rPr lang="en-US" sz="2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16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 (</m:t>
                    </m:r>
                    <m:r>
                      <a:rPr lang="en-US" sz="2800" b="0" i="1" smtClean="0">
                        <a:latin typeface="Cambria Math"/>
                      </a:rPr>
                      <m:t>3</m:t>
                    </m:r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39</m:t>
                    </m:r>
                    <m:r>
                      <a:rPr lang="en-US" sz="2800" b="0" i="1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i="1" dirty="0">
                    <a:latin typeface="Cambria Math"/>
                  </a:rPr>
                  <a:t>  </a:t>
                </a:r>
                <a:endParaRPr lang="en-US" sz="2400" i="1" dirty="0" smtClean="0">
                  <a:latin typeface="Cambria Math"/>
                </a:endParaRPr>
              </a:p>
              <a:p>
                <a:pPr algn="just"/>
                <a:r>
                  <a:rPr lang="en-US" sz="2400" dirty="0" smtClean="0">
                    <a:latin typeface="Cambria Math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>
                    <a:latin typeface="Cambria Math"/>
                  </a:rPr>
                  <a:t>  (8)(42)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ar-EG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16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>
                    <a:latin typeface="Cambria Math"/>
                  </a:rPr>
                  <a:t>  336</a:t>
                </a:r>
                <a:endParaRPr lang="en-US" sz="2400" dirty="0">
                  <a:latin typeface="Cambria Math"/>
                </a:endParaRP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211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4000" dirty="0"/>
              <a:t>تابع مجموع أول </a:t>
            </a:r>
            <a:r>
              <a:rPr lang="en-US" sz="4000" dirty="0"/>
              <a:t>n</a:t>
            </a:r>
            <a:r>
              <a:rPr lang="ar-EG" sz="4000" dirty="0"/>
              <a:t> حد من الحدود للمتتالية الحسابية :-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algn="just" rtl="1"/>
                <a:r>
                  <a:rPr lang="ar-EG" sz="2800" dirty="0" smtClean="0"/>
                  <a:t>أوجد المجموع التالي:</a:t>
                </a:r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12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 rtl="1"/>
                <a:r>
                  <a:rPr lang="ar-EG" sz="2800" b="1" u="sng" dirty="0" smtClean="0"/>
                  <a:t>الحل:</a:t>
                </a:r>
                <a:r>
                  <a:rPr lang="en-US" sz="2800" b="1" dirty="0" smtClean="0"/>
                  <a:t>-</a:t>
                </a:r>
                <a:endParaRPr lang="ar-EG" sz="2800" b="1" dirty="0" smtClean="0"/>
              </a:p>
              <a:p>
                <a:pPr marL="0" indent="0" algn="just" rtl="1"/>
                <a:r>
                  <a:rPr lang="ar-EG" sz="2800" dirty="0" smtClean="0"/>
                  <a:t>هذا المجموع يمثل مجموع متتالية حسابية عدد حدودها </a:t>
                </a:r>
                <a:r>
                  <a:rPr lang="ar-EG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ar-EG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800" dirty="0" smtClean="0"/>
                  <a:t>حدها الأول </a:t>
                </a:r>
                <a:r>
                  <a:rPr lang="ar-EG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800" dirty="0" smtClean="0"/>
                  <a:t>واساسها </a:t>
                </a:r>
                <a:r>
                  <a:rPr lang="ar-EG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SA" sz="2800" dirty="0" smtClean="0"/>
                  <a:t>.</a:t>
                </a:r>
                <a:endParaRPr lang="ar-EG" sz="2800" dirty="0" smtClean="0"/>
              </a:p>
              <a:p>
                <a:pPr algn="just"/>
                <a:r>
                  <a:rPr lang="en-US" sz="2800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4</m:t>
                            </m:r>
                          </m:e>
                        </m:d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11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5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378</m:t>
                    </m:r>
                    <m:r>
                      <a:rPr lang="en-US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i="1" dirty="0">
                    <a:latin typeface="Cambria Math"/>
                  </a:rPr>
                  <a:t>  </a:t>
                </a:r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2392" t="-1617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4000" dirty="0"/>
              <a:t>تابع مجموع أول </a:t>
            </a:r>
            <a:r>
              <a:rPr lang="en-US" sz="4000" dirty="0"/>
              <a:t>n</a:t>
            </a:r>
            <a:r>
              <a:rPr lang="ar-EG" sz="4000" dirty="0"/>
              <a:t> حد من الحدود للمتتالية الحسابية :-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 </a:t>
                </a:r>
                <a:r>
                  <a:rPr lang="en-US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ar-EG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  <a:p>
                <a:pPr marL="0" indent="0" algn="just" rtl="1"/>
                <a:r>
                  <a:rPr lang="ar-EG" sz="2200" dirty="0" smtClean="0"/>
                  <a:t>متتالي</a:t>
                </a:r>
                <a:r>
                  <a:rPr lang="ar-SA" sz="2200" dirty="0"/>
                  <a:t>ة</a:t>
                </a:r>
                <a:r>
                  <a:rPr lang="ar-EG" sz="2200" dirty="0" smtClean="0"/>
                  <a:t> حسابية حدها الأول </a:t>
                </a:r>
                <a:r>
                  <a:rPr lang="ar-EG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ar-EG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200" dirty="0" smtClean="0"/>
                  <a:t>وحدها الأخير </a:t>
                </a:r>
                <a:r>
                  <a:rPr lang="ar-EG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66</a:t>
                </a:r>
                <a:r>
                  <a:rPr lang="ar-EG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EG" sz="2200" dirty="0" smtClean="0"/>
                  <a:t>ومجموع حدودها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252</a:t>
                </a:r>
                <a:r>
                  <a:rPr lang="ar-SA" sz="2200" dirty="0" smtClean="0"/>
                  <a:t> أوجد عدد حدودها</a:t>
                </a:r>
                <a:r>
                  <a:rPr lang="ar-EG" sz="2200" dirty="0" smtClean="0"/>
                  <a:t>.</a:t>
                </a:r>
              </a:p>
              <a:p>
                <a:pPr algn="just" rtl="1"/>
                <a:r>
                  <a:rPr lang="ar-EG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SA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200" dirty="0" smtClean="0"/>
                  <a:t>نطبق القانون </a:t>
                </a:r>
                <a:endParaRPr lang="en-US" sz="2200" dirty="0" smtClean="0"/>
              </a:p>
              <a:p>
                <a:pPr algn="l" rtl="1"/>
                <a:r>
                  <a:rPr lang="en-US" sz="2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200" b="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𝑛</m:t>
                        </m:r>
                      </m:num>
                      <m:den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2200" b="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200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200" b="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2200" b="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>
                    <a:ea typeface="Cambria Math"/>
                  </a:rPr>
                  <a:t>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ar-EG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66</m:t>
                        </m:r>
                      </m:e>
                    </m:d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252</m:t>
                    </m:r>
                  </m:oMath>
                </a14:m>
                <a:r>
                  <a:rPr lang="en-US" sz="2200" dirty="0" smtClean="0"/>
                  <a:t> </a:t>
                </a:r>
              </a:p>
              <a:p>
                <a:pPr algn="just"/>
                <a:r>
                  <a:rPr lang="en-US" sz="2200" dirty="0"/>
                  <a:t> </a:t>
                </a:r>
                <a:r>
                  <a:rPr lang="en-US" sz="2200" dirty="0" smtClean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72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252</m:t>
                    </m:r>
                  </m:oMath>
                </a14:m>
                <a:endParaRPr lang="en-US" sz="2200" dirty="0" smtClean="0"/>
              </a:p>
              <a:p>
                <a:pPr algn="just"/>
                <a:r>
                  <a:rPr lang="en-US" sz="220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</a:rPr>
                      <m:t>252</m:t>
                    </m:r>
                  </m:oMath>
                </a14:m>
                <a:endParaRPr lang="en-US" sz="2200" dirty="0" smtClean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EG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t="-1078"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2677</TotalTime>
  <Words>777</Words>
  <Application>Microsoft Office PowerPoint</Application>
  <PresentationFormat>A4 Paper (210x297 mm)</PresentationFormat>
  <Paragraphs>241</Paragraphs>
  <Slides>24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Cambria Math</vt:lpstr>
      <vt:lpstr>Times New Roman</vt:lpstr>
      <vt:lpstr>فورم لكلية ادارة الاعمال</vt:lpstr>
      <vt:lpstr>عرض تقديمي في PowerPoint</vt:lpstr>
      <vt:lpstr>المحاضرة (5)</vt:lpstr>
      <vt:lpstr>المتتاليات :-</vt:lpstr>
      <vt:lpstr>تابع المتتاليات :-</vt:lpstr>
      <vt:lpstr>تابع المتتاليات :-</vt:lpstr>
      <vt:lpstr>تابع المتتاليات :-</vt:lpstr>
      <vt:lpstr>1- المتتالية الحسابية :-</vt:lpstr>
      <vt:lpstr>تابع المتتالية الحسابية :-</vt:lpstr>
      <vt:lpstr>تابع المتتالية الحسابية :-</vt:lpstr>
      <vt:lpstr>تابع المتتالية الحسابية :-</vt:lpstr>
      <vt:lpstr>الحد العام للمتتالية الحسابية :-</vt:lpstr>
      <vt:lpstr>تابع الحد العام للمتتالية الحسابية :-</vt:lpstr>
      <vt:lpstr>تابع الحد العام للمتتالية الحسابية :-</vt:lpstr>
      <vt:lpstr>تابع الحد العام للمتتالية الحسابية :-</vt:lpstr>
      <vt:lpstr>تابع الحد العام للمتتالية الحسابية :-</vt:lpstr>
      <vt:lpstr>تابع الحد العام للمتتالية الحسابية :-</vt:lpstr>
      <vt:lpstr>تابع الحد العام للمتتالية الحسابية :-</vt:lpstr>
      <vt:lpstr>تابع الحد العام للمتتالية الحسابية :-</vt:lpstr>
      <vt:lpstr>مجموع أول n حد من الحدود للمتتالية الحسابية :-</vt:lpstr>
      <vt:lpstr>تابع مجموع أول n حد من الحدود للمتتالية الحسابية :-</vt:lpstr>
      <vt:lpstr>تابع مجموع أول n حد من الحدود للمتتالية الحسابية :-</vt:lpstr>
      <vt:lpstr>تابع مجموع أول n حد من الحدود للمتتالية الحسابية :-</vt:lpstr>
      <vt:lpstr>تابع مجموع أول n حد من الحدود للمتتالية الحسابية :-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Zbook</cp:lastModifiedBy>
  <cp:revision>503</cp:revision>
  <cp:lastPrinted>2014-02-19T13:05:24Z</cp:lastPrinted>
  <dcterms:created xsi:type="dcterms:W3CDTF">2014-02-18T11:21:49Z</dcterms:created>
  <dcterms:modified xsi:type="dcterms:W3CDTF">2016-10-12T20:25:47Z</dcterms:modified>
</cp:coreProperties>
</file>