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10" r:id="rId3"/>
    <p:sldId id="378" r:id="rId4"/>
    <p:sldId id="379" r:id="rId5"/>
    <p:sldId id="380" r:id="rId6"/>
    <p:sldId id="410" r:id="rId7"/>
    <p:sldId id="381" r:id="rId8"/>
    <p:sldId id="382" r:id="rId9"/>
    <p:sldId id="383" r:id="rId10"/>
    <p:sldId id="384" r:id="rId11"/>
    <p:sldId id="411" r:id="rId12"/>
    <p:sldId id="412" r:id="rId13"/>
    <p:sldId id="385" r:id="rId14"/>
    <p:sldId id="413" r:id="rId15"/>
    <p:sldId id="387" r:id="rId16"/>
    <p:sldId id="415" r:id="rId17"/>
    <p:sldId id="388" r:id="rId18"/>
    <p:sldId id="389" r:id="rId19"/>
    <p:sldId id="417" r:id="rId20"/>
    <p:sldId id="365" r:id="rId21"/>
    <p:sldId id="418" r:id="rId22"/>
    <p:sldId id="390" r:id="rId23"/>
    <p:sldId id="391" r:id="rId24"/>
    <p:sldId id="422" r:id="rId25"/>
    <p:sldId id="423" r:id="rId26"/>
    <p:sldId id="392" r:id="rId27"/>
    <p:sldId id="393" r:id="rId28"/>
    <p:sldId id="424" r:id="rId29"/>
    <p:sldId id="425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86" d="100"/>
          <a:sy n="86" d="100"/>
        </p:scale>
        <p:origin x="1056" y="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المتتاليات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Sequences</a:t>
            </a:r>
            <a:endParaRPr lang="ar-EG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2- المتتالية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marL="0" indent="12700" algn="just" rtl="1"/>
                <a:r>
                  <a:rPr lang="ar-EG" sz="2400" dirty="0" smtClean="0"/>
                  <a:t>المتتالية الهندسية</a:t>
                </a:r>
                <a:r>
                  <a:rPr lang="ar-SA" sz="2400" dirty="0"/>
                  <a:t> </a:t>
                </a:r>
                <a:r>
                  <a:rPr lang="ar-SA" sz="2400" dirty="0" smtClean="0"/>
                  <a:t>هي</a:t>
                </a:r>
                <a:r>
                  <a:rPr lang="ar-EG" sz="2400" dirty="0" smtClean="0"/>
                  <a:t> المتتالية التي تكون فيها النسبة بين أي حدين متتالين ثابتة تسمى اساس المتتالية ويرمز لها بالرمز </a:t>
                </a:r>
                <a:r>
                  <a:rPr lang="en-US" sz="2400" i="1" dirty="0" smtClean="0"/>
                  <a:t>r</a:t>
                </a:r>
                <a:r>
                  <a:rPr lang="ar-EG" sz="2400" dirty="0" smtClean="0"/>
                  <a:t>.</a:t>
                </a:r>
              </a:p>
              <a:p>
                <a:pPr algn="just" rtl="1"/>
                <a:r>
                  <a:rPr lang="ar-EG" sz="2400" dirty="0" smtClean="0"/>
                  <a:t>أي : اذا كانت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 , 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 , ………, 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 </a:t>
                </a:r>
                <a:endParaRPr lang="ar-EG" sz="2400" dirty="0" smtClean="0"/>
              </a:p>
              <a:p>
                <a:pPr algn="just" rtl="1"/>
                <a:r>
                  <a:rPr lang="ar-EG" sz="2400" dirty="0" smtClean="0"/>
                  <a:t>متتالية هندسية فإن: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</a:rPr>
                      <m:t>        ⟹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  ⟹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𝑟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400" b="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  ⟹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𝑟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pPr marL="0" indent="0" algn="just"/>
                <a:r>
                  <a:rPr lang="en-US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2000" dirty="0" smtClean="0"/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⟹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𝑟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pPr algn="just"/>
                <a:endParaRPr lang="en-US" sz="2400" b="1" dirty="0"/>
              </a:p>
              <a:p>
                <a:pPr algn="just"/>
                <a:endParaRPr lang="en-US" sz="2400" b="1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982" t="-942" r="-1025" b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تابع المتتالية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مثال:</a:t>
                </a:r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dirty="0" smtClean="0"/>
                  <a:t>أي من المتتاليات التالية هندسية واذا كانت ما هو أساسها.</a:t>
                </a:r>
              </a:p>
              <a:p>
                <a:pPr algn="just"/>
                <a:r>
                  <a:rPr lang="en-US" dirty="0" smtClean="0"/>
                  <a:t>1 -    1, 4, 9, 16, 25, …</a:t>
                </a:r>
              </a:p>
              <a:p>
                <a:pPr algn="just"/>
                <a:r>
                  <a:rPr lang="en-US" dirty="0" smtClean="0"/>
                  <a:t>2 -    2, 4, 8, 16, 32, …</a:t>
                </a:r>
              </a:p>
              <a:p>
                <a:pPr algn="just"/>
                <a:r>
                  <a:rPr lang="en-US" dirty="0" smtClean="0"/>
                  <a:t>3 -    2, 4, 6, 8, 10, …</a:t>
                </a:r>
              </a:p>
              <a:p>
                <a:pPr algn="just"/>
                <a:r>
                  <a:rPr lang="en-US" dirty="0" smtClean="0"/>
                  <a:t>4 -    1,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, 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9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27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 , …</m:t>
                    </m:r>
                  </m:oMath>
                </a14:m>
                <a:endParaRPr lang="en-US" b="0" i="1" dirty="0" smtClean="0">
                  <a:latin typeface="Cambria Math"/>
                </a:endParaRPr>
              </a:p>
              <a:p>
                <a:pPr algn="just"/>
                <a:r>
                  <a:rPr lang="en-US" b="0" dirty="0" smtClean="0"/>
                  <a:t>5 -    1, -1, 1, -1, 1, -1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,…</m:t>
                    </m:r>
                  </m:oMath>
                </a14:m>
                <a:r>
                  <a:rPr lang="en-US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709" t="-2153" r="-2119" b="-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000" dirty="0"/>
                  <a:t>1 -    1 , 4 , 9 , 16 , 25 , </a:t>
                </a:r>
                <a:r>
                  <a:rPr lang="en-US" sz="2000" dirty="0" smtClean="0"/>
                  <a:t>…</a:t>
                </a:r>
                <a:endParaRPr lang="en-US" sz="2000" dirty="0"/>
              </a:p>
              <a:p>
                <a:pPr algn="just"/>
                <a:r>
                  <a:rPr lang="en-US" sz="2000" dirty="0" smtClean="0"/>
                  <a:t>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4</m:t>
                    </m:r>
                    <m:r>
                      <a:rPr lang="en-US" sz="2000" b="0" i="1" smtClean="0">
                        <a:latin typeface="Cambria Math"/>
                      </a:rPr>
                      <m:t>       ,  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25</m:t>
                    </m:r>
                  </m:oMath>
                </a14:m>
                <a:endParaRPr lang="ar-EG" sz="2000" dirty="0" smtClean="0"/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∴</m:t>
                    </m:r>
                    <m:r>
                      <a:rPr lang="ar-EG" sz="20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sz="2000" dirty="0" smtClean="0"/>
                  <a:t> ليست </a:t>
                </a:r>
                <a:r>
                  <a:rPr lang="ar-SA" sz="2000" dirty="0" smtClean="0"/>
                  <a:t>متتالية </a:t>
                </a:r>
                <a:r>
                  <a:rPr lang="ar-EG" sz="2000" dirty="0" smtClean="0"/>
                  <a:t>هندسية.</a:t>
                </a:r>
              </a:p>
              <a:p>
                <a:pPr algn="just"/>
                <a:r>
                  <a:rPr lang="en-US" sz="2000" dirty="0"/>
                  <a:t>2 -    2 , 4 , 8 , </a:t>
                </a:r>
                <a:r>
                  <a:rPr lang="en-US" sz="2000" dirty="0" smtClean="0"/>
                  <a:t>16 </a:t>
                </a:r>
                <a:r>
                  <a:rPr lang="en-US" sz="2000" dirty="0"/>
                  <a:t>, 32 , </a:t>
                </a:r>
                <a:r>
                  <a:rPr lang="en-US" sz="2000" dirty="0" smtClean="0"/>
                  <a:t>…</a:t>
                </a:r>
                <a:endParaRPr lang="en-US" sz="2000" dirty="0"/>
              </a:p>
              <a:p>
                <a:pPr algn="just"/>
                <a:r>
                  <a:rPr lang="en-US" sz="2000" dirty="0" smtClean="0"/>
                  <a:t>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</a:rPr>
                      <m:t>    , 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 =</m:t>
                    </m:r>
                    <m:r>
                      <a:rPr lang="en-US" sz="2000" b="0" i="1" smtClean="0">
                        <a:latin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</a:rPr>
                      <m:t>  , 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16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</a:rPr>
                      <m:t>  </m:t>
                    </m:r>
                  </m:oMath>
                </a14:m>
                <a:endParaRPr lang="en-US" sz="2000" dirty="0" smtClean="0"/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ar-EG" sz="2000" dirty="0" smtClean="0"/>
                  <a:t> متتالية هندسية و اساسها </a:t>
                </a:r>
                <a:r>
                  <a:rPr lang="en-US" sz="2000" dirty="0" smtClean="0"/>
                  <a:t>2</a:t>
                </a:r>
                <a:r>
                  <a:rPr lang="ar-EG" sz="2000" dirty="0" smtClean="0"/>
                  <a:t>.</a:t>
                </a:r>
              </a:p>
              <a:p>
                <a:pPr algn="just"/>
                <a:r>
                  <a:rPr lang="ar-EG" sz="2000" dirty="0" smtClean="0"/>
                  <a:t> </a:t>
                </a:r>
                <a:r>
                  <a:rPr lang="en-US" sz="2000" dirty="0"/>
                  <a:t>3 -    2 , 4 , 6 , 8 , 10 , </a:t>
                </a:r>
                <a:r>
                  <a:rPr lang="en-US" sz="2000" dirty="0" smtClean="0"/>
                  <a:t>…</a:t>
                </a:r>
                <a:endParaRPr lang="en-US" sz="2000" dirty="0"/>
              </a:p>
              <a:p>
                <a:pPr algn="just"/>
                <a:r>
                  <a:rPr lang="en-US" sz="2000" dirty="0" smtClean="0"/>
                  <a:t>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</a:rPr>
                      <m:t>  , 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5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  <a:ea typeface="Cambria Math"/>
                      </a:rPr>
                      <m:t>∴</m:t>
                    </m:r>
                    <m:r>
                      <a:rPr lang="ar-EG" sz="2000" b="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sz="2000" dirty="0"/>
                  <a:t> ليست </a:t>
                </a:r>
                <a:r>
                  <a:rPr lang="ar-SA" sz="2000" dirty="0"/>
                  <a:t>متتالية </a:t>
                </a:r>
                <a:r>
                  <a:rPr lang="ar-EG" sz="2000" dirty="0"/>
                  <a:t>هندسية.</a:t>
                </a:r>
              </a:p>
              <a:p>
                <a:pPr algn="just" rtl="1"/>
                <a:endParaRPr lang="ar-EG" sz="2000" b="1" dirty="0" smtClean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752" t="-1480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تابع الحل: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000" dirty="0" smtClean="0"/>
                  <a:t>4 </a:t>
                </a:r>
                <a:r>
                  <a:rPr lang="en-US" sz="2000" dirty="0"/>
                  <a:t>-    1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000" b="0" i="1">
                        <a:latin typeface="Cambria Math"/>
                      </a:rPr>
                      <m:t>, 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/>
                          </a:rPr>
                          <m:t>9</m:t>
                        </m:r>
                      </m:den>
                    </m:f>
                    <m:r>
                      <a:rPr lang="en-US" sz="2000" b="0" i="1">
                        <a:latin typeface="Cambria Math"/>
                      </a:rPr>
                      <m:t> ,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/>
                          </a:rPr>
                          <m:t>27</m:t>
                        </m:r>
                      </m:den>
                    </m:f>
                    <m:r>
                      <a:rPr lang="en-US" sz="2000" b="0" i="1">
                        <a:latin typeface="Cambria Math"/>
                      </a:rPr>
                      <m:t> ,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US" sz="2000" b="0" i="1">
                        <a:latin typeface="Cambria Math"/>
                      </a:rPr>
                      <m:t>  , …</m:t>
                    </m:r>
                  </m:oMath>
                </a14:m>
                <a:endParaRPr lang="en-US" sz="2000" i="1" dirty="0">
                  <a:latin typeface="Cambria Math"/>
                </a:endParaRPr>
              </a:p>
              <a:p>
                <a:pPr algn="just"/>
                <a:r>
                  <a:rPr lang="en-US" sz="2000" dirty="0" smtClean="0"/>
                  <a:t>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     , 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9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9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 ,  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27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9</m:t>
                            </m:r>
                          </m:den>
                        </m:f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27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  </m:t>
                    </m:r>
                  </m:oMath>
                </a14:m>
                <a:endParaRPr lang="en-US" sz="2000" dirty="0" smtClean="0"/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2000" dirty="0"/>
                  <a:t> </a:t>
                </a:r>
                <a:r>
                  <a:rPr lang="ar-EG" sz="2000" dirty="0"/>
                  <a:t> متتالية هندسية و اساسها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ar-EG" sz="2000" dirty="0" smtClean="0"/>
                  <a:t>.</a:t>
                </a:r>
                <a:endParaRPr lang="ar-EG" sz="2000" dirty="0"/>
              </a:p>
              <a:p>
                <a:pPr algn="just"/>
                <a:r>
                  <a:rPr lang="en-US" sz="2000" dirty="0"/>
                  <a:t>5 -    1 , -1 , 1 , -1 , 1 , -1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 ,….</m:t>
                    </m:r>
                  </m:oMath>
                </a14:m>
                <a:r>
                  <a:rPr lang="en-US" sz="2000" dirty="0"/>
                  <a:t>  </a:t>
                </a:r>
              </a:p>
              <a:p>
                <a:pPr algn="just"/>
                <a:r>
                  <a:rPr lang="en-US" sz="2000" dirty="0" smtClean="0"/>
                  <a:t>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 =−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   , 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=−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   ,  −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=−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  </m:t>
                    </m:r>
                  </m:oMath>
                </a14:m>
                <a:endParaRPr lang="en-US" sz="2000" dirty="0" smtClean="0"/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2000" dirty="0"/>
                  <a:t> </a:t>
                </a:r>
                <a:r>
                  <a:rPr lang="ar-EG" sz="2000" dirty="0"/>
                  <a:t> متتالية هندسية و </a:t>
                </a:r>
                <a:r>
                  <a:rPr lang="ar-EG" sz="2000" dirty="0" smtClean="0"/>
                  <a:t>اساسها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−</m:t>
                    </m:r>
                    <m:r>
                      <a:rPr lang="en-US" sz="2000" b="0" i="1">
                        <a:latin typeface="Cambria Math"/>
                      </a:rPr>
                      <m:t>1</m:t>
                    </m:r>
                    <m:r>
                      <a:rPr lang="en-US" sz="2000" b="0" i="1">
                        <a:latin typeface="Cambria Math"/>
                      </a:rPr>
                      <m:t> </m:t>
                    </m:r>
                  </m:oMath>
                </a14:m>
                <a:r>
                  <a:rPr lang="ar-EG" sz="2000" dirty="0" smtClean="0"/>
                  <a:t>.</a:t>
                </a:r>
                <a:endParaRPr lang="ar-EG" sz="2000" dirty="0"/>
              </a:p>
              <a:p>
                <a:pPr algn="just" rtl="1"/>
                <a:endParaRPr lang="ar-EG" sz="2000" b="1" dirty="0" smtClean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684" t="-1480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507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الحد العام للمتتالية </a:t>
            </a:r>
            <a:r>
              <a:rPr lang="ar-EG" dirty="0"/>
              <a:t>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60512" y="5085184"/>
            <a:ext cx="2304256" cy="648072"/>
          </a:xfrm>
          <a:prstGeom prst="roundRect">
            <a:avLst/>
          </a:prstGeom>
          <a:noFill/>
          <a:ln w="69850" cmpd="thickThin">
            <a:solidFill>
              <a:schemeClr val="accent6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639341"/>
                <a:ext cx="8915400" cy="4525963"/>
              </a:xfrm>
              <a:ln w="12700" cmpd="thickThin"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p:spPr>
            <p:txBody>
              <a:bodyPr/>
              <a:lstStyle/>
              <a:p>
                <a:pPr marL="0" indent="0" algn="just" rtl="1"/>
                <a:r>
                  <a:rPr lang="ar-EG" sz="2800" dirty="0" smtClean="0"/>
                  <a:t>اذا كانت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 ,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 , 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…</m:t>
                    </m:r>
                  </m:oMath>
                </a14:m>
                <a:r>
                  <a:rPr lang="ar-SA" sz="2800" dirty="0" smtClean="0"/>
                  <a:t> </a:t>
                </a:r>
                <a:r>
                  <a:rPr lang="ar-EG" sz="2800" dirty="0" smtClean="0"/>
                  <a:t>متتالية هندسية حدها الأول</a:t>
                </a:r>
                <a:r>
                  <a:rPr lang="en-US" sz="2800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)</m:t>
                    </m:r>
                    <m:r>
                      <a:rPr lang="ar-EG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ar-SA" sz="2800" dirty="0" smtClean="0"/>
                  <a:t> </a:t>
                </a:r>
                <a:r>
                  <a:rPr lang="ar-EG" sz="2800" dirty="0" smtClean="0"/>
                  <a:t>واساسها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𝑟</m:t>
                    </m:r>
                  </m:oMath>
                </a14:m>
                <a:r>
                  <a:rPr lang="ar-EG" sz="2800" dirty="0" smtClean="0"/>
                  <a:t> فإن:</a:t>
                </a:r>
              </a:p>
              <a:p>
                <a:pPr algn="just"/>
                <a:r>
                  <a:rPr lang="en-US" sz="2800" b="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 </m:t>
                    </m:r>
                    <m:r>
                      <a:rPr lang="en-US" sz="28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sz="2800" dirty="0" smtClean="0"/>
                  <a:t> </a:t>
                </a:r>
              </a:p>
              <a:p>
                <a:pPr algn="just"/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 </m:t>
                    </m:r>
                    <m:r>
                      <a:rPr lang="en-US" sz="2800" i="1">
                        <a:latin typeface="Cambria Math"/>
                      </a:rPr>
                      <m:t>𝑟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en-US" sz="2800" dirty="0"/>
                      <m:t> </m:t>
                    </m:r>
                  </m:oMath>
                </a14:m>
                <a:r>
                  <a:rPr lang="en-US" sz="2800" dirty="0" smtClean="0"/>
                  <a:t> </a:t>
                </a:r>
              </a:p>
              <a:p>
                <a:pPr algn="just"/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 </m:t>
                    </m:r>
                    <m:r>
                      <a:rPr lang="en-US" sz="2800" i="1">
                        <a:latin typeface="Cambria Math"/>
                      </a:rPr>
                      <m:t>𝑟</m:t>
                    </m:r>
                    <m:r>
                      <a:rPr lang="en-US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 smtClean="0"/>
                  <a:t> </a:t>
                </a:r>
              </a:p>
              <a:p>
                <a:pPr algn="just"/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5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 smtClean="0"/>
                  <a:t> </a:t>
                </a:r>
              </a:p>
              <a:p>
                <a:pPr marL="0" indent="0" algn="just">
                  <a:tabLst>
                    <a:tab pos="271463" algn="l"/>
                  </a:tabLst>
                </a:pPr>
                <a:r>
                  <a:rPr lang="en-US" sz="2800" dirty="0" smtClean="0"/>
                  <a:t> 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2800" dirty="0"/>
              </a:p>
              <a:p>
                <a:pPr algn="just" rtl="1"/>
                <a:r>
                  <a:rPr lang="ar-EG" sz="2800" dirty="0" smtClean="0"/>
                  <a:t>الحد العام للمتتالية:</a:t>
                </a:r>
                <a:r>
                  <a:rPr lang="ar-SA" sz="2800" dirty="0" smtClean="0"/>
                  <a:t>  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28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8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28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8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8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𝒓</m:t>
                        </m:r>
                      </m:e>
                      <m:sup>
                        <m:r>
                          <a:rPr lang="en-US" sz="28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𝒏</m:t>
                        </m:r>
                        <m:r>
                          <a:rPr lang="en-US" sz="28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r>
                          <a:rPr lang="en-US" sz="28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sup>
                    </m:sSup>
                  </m:oMath>
                </a14:m>
                <a:endPara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en-US" sz="2600" dirty="0" smtClean="0"/>
                  <a:t> </a:t>
                </a:r>
                <a:endParaRPr lang="en-US" sz="2600" dirty="0"/>
              </a:p>
            </p:txBody>
          </p:sp>
        </mc:Choice>
        <mc:Fallback xmlns="">
          <p:sp>
            <p:nvSpPr>
              <p:cNvPr id="1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639341"/>
                <a:ext cx="8915400" cy="4525963"/>
              </a:xfrm>
              <a:blipFill rotWithShape="0">
                <a:blip r:embed="rId2"/>
                <a:stretch>
                  <a:fillRect l="-2389" t="-1613" r="-1297"/>
                </a:stretch>
              </a:blipFill>
              <a:ln w="12700" cmpd="thickThin"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الحد العام للمتتالية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567333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r>
                  <a:rPr lang="en-US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dirty="0" smtClean="0"/>
                  <a:t>متتالية هندسية حدها الأول (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dirty="0" smtClean="0"/>
                  <a:t>) و اساسها (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dirty="0" smtClean="0"/>
                  <a:t>) أوجد حدها العام.</a:t>
                </a:r>
              </a:p>
              <a:p>
                <a:pPr algn="just" rtl="1"/>
                <a:r>
                  <a:rPr lang="ar-EG" b="1" u="sng" dirty="0" smtClean="0"/>
                  <a:t>الحل:</a:t>
                </a:r>
                <a:r>
                  <a:rPr lang="ar-EG" b="1" dirty="0" smtClean="0"/>
                  <a:t>-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 ,  </m:t>
                    </m:r>
                    <m:r>
                      <a:rPr lang="en-US" b="0" i="1" smtClean="0">
                        <a:latin typeface="Cambria Math"/>
                      </a:rPr>
                      <m:t>𝑟</m:t>
                    </m:r>
                    <m:r>
                      <a:rPr lang="en-US" b="0" i="1" smtClean="0">
                        <a:latin typeface="Cambria Math"/>
                      </a:rPr>
                      <m:t> =  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b="0" dirty="0" smtClean="0"/>
                  <a:t> </a:t>
                </a:r>
              </a:p>
              <a:p>
                <a:pPr algn="just"/>
                <a:r>
                  <a:rPr lang="en-US" dirty="0" smtClean="0"/>
                  <a:t>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567333"/>
                <a:ext cx="8915400" cy="4525963"/>
              </a:xfrm>
              <a:blipFill rotWithShape="0">
                <a:blip r:embed="rId2"/>
                <a:stretch>
                  <a:fillRect t="-2153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الحد العام للمتتالية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567333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dirty="0" smtClean="0"/>
                  <a:t>أوجد الحد العام لكل من المتتاليات الهندسية التالية:</a:t>
                </a:r>
              </a:p>
              <a:p>
                <a:pPr algn="just"/>
                <a:r>
                  <a:rPr lang="en-US" dirty="0" smtClean="0"/>
                  <a:t>1-  4 , 16 , 64 , 256 , …</a:t>
                </a:r>
              </a:p>
              <a:p>
                <a:pPr algn="just"/>
                <a:r>
                  <a:rPr lang="en-US" dirty="0" smtClean="0"/>
                  <a:t>2-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 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16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, …</m:t>
                    </m:r>
                  </m:oMath>
                </a14:m>
                <a:endParaRPr lang="en-US" b="0" dirty="0" smtClean="0"/>
              </a:p>
              <a:p>
                <a:pPr algn="just"/>
                <a:r>
                  <a:rPr lang="en-US" dirty="0" smtClean="0"/>
                  <a:t>3-  -1 , 1 , -1 , 1 , -1 ,…</a:t>
                </a:r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567333"/>
                <a:ext cx="8915400" cy="4525963"/>
              </a:xfrm>
              <a:blipFill rotWithShape="0">
                <a:blip r:embed="rId2"/>
                <a:stretch>
                  <a:fillRect l="-1709" t="-2019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الحد العام للمتتالية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4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4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dirty="0"/>
                  <a:t>1-  4 , 16 , 64 , 256 , </a:t>
                </a:r>
                <a:r>
                  <a:rPr lang="en-US" dirty="0" smtClean="0"/>
                  <a:t>…</a:t>
                </a:r>
                <a:endParaRPr lang="en-US" dirty="0"/>
              </a:p>
              <a:p>
                <a:pPr algn="just"/>
                <a:r>
                  <a:rPr lang="en-US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,  </m:t>
                    </m:r>
                    <m:r>
                      <a:rPr lang="en-US" b="0" i="1" smtClean="0">
                        <a:latin typeface="Cambria Math"/>
                      </a:rPr>
                      <m:t>𝑟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endParaRPr lang="ar-EG" i="1" dirty="0" smtClean="0"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ar-EG" i="1" dirty="0" smtClean="0">
                    <a:latin typeface="Cambria Math"/>
                    <a:ea typeface="Cambria Math"/>
                  </a:rPr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             =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e>
                    </m:d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709" t="-2557" r="-2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الحد العام للمتتالية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567333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4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تابع الحل:</a:t>
                </a:r>
                <a:r>
                  <a:rPr lang="ar-EG" sz="4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dirty="0" smtClean="0"/>
                  <a:t>2- 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/>
                      </a:rPr>
                      <m:t>1</m:t>
                    </m:r>
                    <m:r>
                      <a:rPr lang="en-US" b="0" i="1">
                        <a:latin typeface="Cambria Math"/>
                      </a:rPr>
                      <m:t> ,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>
                        <a:latin typeface="Cambria Math"/>
                      </a:rPr>
                      <m:t> ,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b="0" i="1"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US" b="0" i="1">
                        <a:latin typeface="Cambria Math"/>
                      </a:rPr>
                      <m:t> ,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>
                            <a:latin typeface="Cambria Math"/>
                          </a:rPr>
                          <m:t>16</m:t>
                        </m:r>
                      </m:den>
                    </m:f>
                    <m:r>
                      <a:rPr lang="en-US" b="0" i="1">
                        <a:latin typeface="Cambria Math"/>
                      </a:rPr>
                      <m:t> , …</m:t>
                    </m:r>
                  </m:oMath>
                </a14:m>
                <a:endParaRPr lang="en-US" dirty="0"/>
              </a:p>
              <a:p>
                <a:pPr marL="0" indent="0" algn="just"/>
                <a:r>
                  <a:rPr lang="en-US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,  </m:t>
                    </m:r>
                    <m:r>
                      <a:rPr lang="en-US" b="0" i="1" smtClean="0">
                        <a:latin typeface="Cambria Math"/>
                      </a:rPr>
                      <m:t>𝑟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en-US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:pPr algn="just"/>
                <a:r>
                  <a:rPr lang="en-US" b="0" dirty="0" smtClean="0">
                    <a:ea typeface="Cambria Math"/>
                  </a:rPr>
                  <a:t>                      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e>
                    </m:d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en-US" dirty="0" smtClean="0">
                  <a:ea typeface="Cambria Math"/>
                </a:endParaRP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567333"/>
                <a:ext cx="8915400" cy="4525963"/>
              </a:xfrm>
              <a:blipFill rotWithShape="0">
                <a:blip r:embed="rId2"/>
                <a:stretch>
                  <a:fillRect l="-1709" t="-2557" r="-2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685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الحد العام للمتتالية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567333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36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تابع الحل:</a:t>
                </a:r>
                <a:r>
                  <a:rPr lang="ar-EG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800" dirty="0" smtClean="0"/>
                  <a:t>3-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/>
                      </a:rPr>
                      <m:t>−</m:t>
                    </m:r>
                    <m:r>
                      <a:rPr lang="en-US" sz="2800" i="1">
                        <a:latin typeface="Cambria Math"/>
                      </a:rPr>
                      <m:t>1</m:t>
                    </m:r>
                  </m:oMath>
                </a14:m>
                <a:r>
                  <a:rPr lang="en-US" sz="2800" dirty="0"/>
                  <a:t> ,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1</m:t>
                    </m:r>
                  </m:oMath>
                </a14:m>
                <a:r>
                  <a:rPr lang="en-US" sz="2800" dirty="0"/>
                  <a:t> ,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−</m:t>
                    </m:r>
                    <m:r>
                      <a:rPr lang="en-US" sz="2800" i="1">
                        <a:latin typeface="Cambria Math"/>
                      </a:rPr>
                      <m:t>1</m:t>
                    </m:r>
                  </m:oMath>
                </a14:m>
                <a:r>
                  <a:rPr lang="en-US" sz="2800" dirty="0"/>
                  <a:t> ,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1</m:t>
                    </m:r>
                  </m:oMath>
                </a14:m>
                <a:r>
                  <a:rPr lang="en-US" sz="2800" dirty="0"/>
                  <a:t> ,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−</m:t>
                    </m:r>
                    <m:r>
                      <a:rPr lang="en-US" sz="2800" i="1">
                        <a:latin typeface="Cambria Math"/>
                      </a:rPr>
                      <m:t>1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 smtClean="0"/>
                  <a:t>,…</a:t>
                </a:r>
              </a:p>
              <a:p>
                <a:pPr algn="just"/>
                <a:endParaRPr lang="en-US" sz="2800" dirty="0"/>
              </a:p>
              <a:p>
                <a:pPr algn="just"/>
                <a:r>
                  <a:rPr lang="en-US" sz="280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=−</m:t>
                    </m:r>
                    <m:r>
                      <a:rPr lang="en-US" sz="2800" b="0" i="1" smtClean="0">
                        <a:latin typeface="Cambria Math"/>
                      </a:rPr>
                      <m:t>1</m:t>
                    </m:r>
                    <m:r>
                      <a:rPr lang="en-US" sz="2800" b="0" i="1" smtClean="0">
                        <a:latin typeface="Cambria Math"/>
                      </a:rPr>
                      <m:t>  ,  </m:t>
                    </m:r>
                    <m:r>
                      <a:rPr lang="en-US" sz="2800" b="0" i="1" smtClean="0">
                        <a:latin typeface="Cambria Math"/>
                      </a:rPr>
                      <m:t>𝑟</m:t>
                    </m:r>
                    <m:r>
                      <a:rPr lang="en-US" sz="2800" b="0" i="1" smtClean="0">
                        <a:latin typeface="Cambria Math"/>
                      </a:rPr>
                      <m:t>=−</m:t>
                    </m:r>
                    <m:r>
                      <a:rPr lang="en-US" sz="2800" b="0" i="1" smtClean="0">
                        <a:latin typeface="Cambria Math"/>
                      </a:rPr>
                      <m:t>1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en-US" sz="280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:pPr algn="just"/>
                <a:r>
                  <a:rPr lang="en-US" sz="2800" b="0" dirty="0" smtClean="0">
                    <a:ea typeface="Cambria Math"/>
                  </a:rPr>
                  <a:t>                                           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e>
                    </m:d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en-US" sz="2800" dirty="0" smtClean="0">
                  <a:ea typeface="Cambria Math"/>
                </a:endParaRPr>
              </a:p>
              <a:p>
                <a:pPr algn="just"/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567333"/>
                <a:ext cx="8915400" cy="4525963"/>
              </a:xfrm>
              <a:blipFill rotWithShape="0">
                <a:blip r:embed="rId2"/>
                <a:stretch>
                  <a:fillRect l="-1367" t="-2288" r="-24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685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الحد العام للمتتالية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84784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</a:t>
                </a:r>
                <a:r>
                  <a:rPr lang="ar-SA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000" dirty="0" smtClean="0"/>
                  <a:t>متتالية هندسية حدها الرابع (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EG" sz="2000" dirty="0" smtClean="0"/>
                  <a:t>)، وحدها السابع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25</m:t>
                            </m:r>
                          </m:den>
                        </m:f>
                      </m:e>
                    </m:d>
                  </m:oMath>
                </a14:m>
                <a:r>
                  <a:rPr lang="ar-SA" sz="2000" dirty="0" smtClean="0"/>
                  <a:t> </a:t>
                </a:r>
                <a:r>
                  <a:rPr lang="ar-EG" sz="2000" dirty="0" smtClean="0"/>
                  <a:t>أوجد حدها الأول والاساس.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ar-EG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000" dirty="0" smtClean="0"/>
                  <a:t>الحد العام للمتتالية الهندسية هو: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000" dirty="0" smtClean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5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7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25</m:t>
                        </m:r>
                      </m:den>
                    </m:f>
                  </m:oMath>
                </a14:m>
                <a:r>
                  <a:rPr lang="en-US" sz="2000" dirty="0" smtClean="0"/>
                  <a:t> </a:t>
                </a:r>
              </a:p>
              <a:p>
                <a:pPr algn="just" rtl="1"/>
                <a:r>
                  <a:rPr lang="ar-EG" sz="2000" dirty="0" smtClean="0"/>
                  <a:t>بالقسمة</a:t>
                </a:r>
                <a:r>
                  <a:rPr lang="en-US" sz="2000" dirty="0" smtClean="0"/>
                  <a:t>  </a:t>
                </a:r>
                <a:r>
                  <a:rPr lang="ar-EG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7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dirty="0" smtClean="0"/>
                  <a:t> </a:t>
                </a:r>
                <a:r>
                  <a:rPr lang="ar-EG" sz="2000" dirty="0" smtClean="0"/>
                  <a:t>  </a:t>
                </a:r>
                <a14:m>
                  <m:oMath xmlns:m="http://schemas.openxmlformats.org/officeDocument/2006/math">
                    <m:r>
                      <a:rPr lang="ar-EG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ar-EG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dirty="0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dirty="0" smtClean="0">
                                    <a:latin typeface="Cambria Math"/>
                                  </a:rPr>
                                  <m:t>25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US" sz="2000" b="0" i="1" dirty="0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ar-EG" sz="20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125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𝑟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000" dirty="0" smtClean="0">
                    <a:ea typeface="Cambria Math"/>
                  </a:rPr>
                  <a:t> </a:t>
                </a:r>
              </a:p>
              <a:p>
                <a:pPr algn="just" rtl="1"/>
                <a:r>
                  <a:rPr lang="ar-EG" sz="2000" dirty="0" smtClean="0">
                    <a:ea typeface="Cambria Math"/>
                  </a:rPr>
                  <a:t>نعوض في معادلة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 </m:t>
                    </m:r>
                  </m:oMath>
                </a14:m>
                <a:r>
                  <a:rPr lang="ar-EG" sz="2000" dirty="0" smtClean="0">
                    <a:ea typeface="Cambria Math"/>
                  </a:rPr>
                  <a:t> لإيجاد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 smtClean="0">
                  <a:ea typeface="Cambria Math"/>
                </a:endParaRPr>
              </a:p>
              <a:p>
                <a:pPr algn="l"/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5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/>
                                    <a:ea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(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125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)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625</m:t>
                    </m:r>
                  </m:oMath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84784"/>
                <a:ext cx="8915400" cy="4525963"/>
              </a:xfrm>
              <a:blipFill rotWithShape="0">
                <a:blip r:embed="rId2"/>
                <a:stretch>
                  <a:fillRect t="-1752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الحد العام للمتتالية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000" dirty="0" smtClean="0"/>
                  <a:t>متتالية هندسية حدها السادس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1215</a:t>
                </a:r>
                <a:r>
                  <a:rPr lang="ar-EG" sz="2000" dirty="0" smtClean="0"/>
                  <a:t>، وحدها العاشر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98415</a:t>
                </a:r>
                <a:r>
                  <a:rPr lang="ar-EG" sz="2000" dirty="0" smtClean="0"/>
                  <a:t> أوجد حدها الأول والاساس.</a:t>
                </a:r>
              </a:p>
              <a:p>
                <a:pPr algn="just" rtl="1"/>
                <a:r>
                  <a:rPr lang="ar-EG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000" dirty="0" smtClean="0"/>
                  <a:t>الحد العام للمتتالية الهندسية هو: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000" dirty="0" smtClean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6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1215</m:t>
                    </m:r>
                  </m:oMath>
                </a14:m>
                <a:r>
                  <a:rPr lang="en-US" sz="2000" dirty="0" smtClean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10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9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 =</m:t>
                    </m:r>
                    <m:r>
                      <a:rPr lang="en-US" sz="2000" b="0" i="1" smtClean="0">
                        <a:latin typeface="Cambria Math"/>
                      </a:rPr>
                      <m:t>98415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algn="just" rtl="1"/>
                <a:r>
                  <a:rPr lang="ar-EG" sz="2000" dirty="0" smtClean="0"/>
                  <a:t>بالقسمة</a:t>
                </a:r>
                <a:r>
                  <a:rPr lang="en-US" sz="2000" dirty="0" smtClean="0"/>
                  <a:t>  </a:t>
                </a:r>
                <a:r>
                  <a:rPr lang="ar-EG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10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6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dirty="0" smtClean="0"/>
                  <a:t> </a:t>
                </a:r>
                <a:r>
                  <a:rPr lang="ar-EG" sz="2000" dirty="0" smtClean="0"/>
                  <a:t>  </a:t>
                </a:r>
                <a14:m>
                  <m:oMath xmlns:m="http://schemas.openxmlformats.org/officeDocument/2006/math">
                    <m:r>
                      <a:rPr lang="ar-EG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ar-EG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>
                            <a:latin typeface="Cambria Math"/>
                          </a:rPr>
                          <m:t>98415</m:t>
                        </m:r>
                      </m:num>
                      <m:den>
                        <m:r>
                          <a:rPr lang="en-US" sz="2000" b="0" i="1" dirty="0">
                            <a:latin typeface="Cambria Math"/>
                          </a:rPr>
                          <m:t>1215</m:t>
                        </m:r>
                      </m:den>
                    </m:f>
                  </m:oMath>
                </a14:m>
                <a:r>
                  <a:rPr lang="ar-EG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</a:rPr>
                              <m:t>9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den>
                    </m:f>
                  </m:oMath>
                </a14:m>
                <a:r>
                  <a:rPr lang="ar-EG" sz="2000" dirty="0" smtClean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81</m:t>
                      </m:r>
                      <m:r>
                        <a:rPr lang="en-US" sz="20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g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81</m:t>
                          </m:r>
                        </m:e>
                      </m:rad>
                      <m:r>
                        <a:rPr lang="en-US" sz="20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3</m:t>
                      </m:r>
                    </m:oMath>
                  </m:oMathPara>
                </a14:m>
                <a:endParaRPr lang="en-US" sz="2000" dirty="0" smtClean="0">
                  <a:ea typeface="Cambria Math"/>
                </a:endParaRPr>
              </a:p>
              <a:p>
                <a:pPr algn="just" rtl="1"/>
                <a:r>
                  <a:rPr lang="ar-EG" sz="2000" dirty="0" smtClean="0">
                    <a:ea typeface="Cambria Math"/>
                  </a:rPr>
                  <a:t>نعوض في معادلة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b>
                    </m:sSub>
                    <m:r>
                      <a:rPr lang="ar-EG" sz="20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sz="2000" dirty="0" smtClean="0">
                    <a:ea typeface="Cambria Math"/>
                  </a:rPr>
                  <a:t> لإيجاد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 smtClean="0">
                  <a:ea typeface="Cambria Math"/>
                </a:endParaRPr>
              </a:p>
              <a:p>
                <a:pPr marL="0" indent="0" algn="l"/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1215</m:t>
                    </m:r>
                    <m:r>
                      <a:rPr lang="en-US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 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1215</m:t>
                    </m:r>
                    <m:r>
                      <a:rPr lang="en-US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243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1215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 </m:t>
                    </m:r>
                  </m:oMath>
                </a14:m>
                <a:r>
                  <a:rPr lang="en-US" sz="2000" dirty="0" smtClean="0">
                    <a:ea typeface="Cambria Math" panose="02040503050406030204" pitchFamily="18" charset="0"/>
                  </a:rPr>
                  <a:t>                  </a:t>
                </a:r>
              </a:p>
              <a:p>
                <a:pPr marL="0" indent="0" algn="ctr">
                  <a:tabLst>
                    <a:tab pos="271463" algn="l"/>
                  </a:tabLst>
                </a:pPr>
                <a:r>
                  <a:rPr lang="en-US" sz="2000" dirty="0" smtClean="0">
                    <a:ea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1215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  <m:t>43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5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1615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196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الحد العام للمتتالية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4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en-US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algn="just" rtl="1"/>
                <a:r>
                  <a:rPr lang="ar-EG" sz="2400" dirty="0" smtClean="0"/>
                  <a:t>متتالية هندسية حدها الأول (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400" dirty="0" smtClean="0"/>
                  <a:t>) وحدها الأخير (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486</a:t>
                </a:r>
                <a:r>
                  <a:rPr lang="ar-EG" sz="2400" dirty="0" smtClean="0"/>
                  <a:t>) واساسها (</a:t>
                </a:r>
                <a:r>
                  <a:rPr lang="en-US" sz="2400" dirty="0" smtClean="0"/>
                  <a:t>3</a:t>
                </a:r>
                <a:r>
                  <a:rPr lang="ar-EG" sz="2400" dirty="0" smtClean="0"/>
                  <a:t>) أوجد عدد حدودها.</a:t>
                </a:r>
              </a:p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                   </m:t>
                      </m:r>
                    </m:oMath>
                  </m:oMathPara>
                </a14:m>
                <a:endParaRPr lang="en-US" sz="2400" b="0" i="1" dirty="0" smtClean="0"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486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d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400" dirty="0" smtClean="0"/>
                  <a:t> 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486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i="1" dirty="0" smtClean="0">
                  <a:latin typeface="Cambria Math"/>
                </a:endParaRP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243</m:t>
                      </m:r>
                      <m:r>
                        <a:rPr lang="en-US" sz="2400" i="1">
                          <a:latin typeface="Cambria Math"/>
                        </a:rPr>
                        <m:t>     </m:t>
                      </m:r>
                    </m:oMath>
                  </m:oMathPara>
                </a14:m>
                <a:endParaRPr lang="en-US" sz="2400" b="0" i="1" dirty="0" smtClean="0"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2400" b="0" i="1" dirty="0" smtClean="0">
                    <a:latin typeface="Cambria Math"/>
                    <a:ea typeface="Cambria Math"/>
                  </a:rPr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/>
                  <a:ea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6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   </a:t>
                </a:r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الحد العام للمتتالية الهندسية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en-US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400" dirty="0" smtClean="0"/>
                  <a:t>متتالية هندسية حدها الأول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4</m:t>
                    </m:r>
                  </m:oMath>
                </a14:m>
                <a:r>
                  <a:rPr lang="ar-EG" sz="2400" dirty="0" smtClean="0"/>
                  <a:t>) وحدها الأخير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2048</m:t>
                    </m:r>
                  </m:oMath>
                </a14:m>
                <a:r>
                  <a:rPr lang="ar-EG" sz="2400" dirty="0" smtClean="0"/>
                  <a:t>) واساسها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ar-EG" sz="2400" dirty="0" smtClean="0"/>
                  <a:t>) أوجد عدد حدودها.</a:t>
                </a:r>
              </a:p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                   </m:t>
                      </m:r>
                    </m:oMath>
                  </m:oMathPara>
                </a14:m>
                <a:endParaRPr lang="en-US" sz="2400" b="0" i="1" dirty="0" smtClean="0"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2048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e>
                    </m:d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400" dirty="0" smtClean="0"/>
                  <a:t> 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⟹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2048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512</m:t>
                      </m:r>
                    </m:oMath>
                  </m:oMathPara>
                </a14:m>
                <a:endParaRPr lang="en-US" sz="2400" b="0" i="1" dirty="0" smtClean="0"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sz="2400" b="0" i="1" dirty="0" smtClean="0">
                    <a:latin typeface="Cambria Math"/>
                    <a:ea typeface="Cambria Math"/>
                  </a:rPr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9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/>
                  <a:ea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10</m:t>
                    </m:r>
                  </m:oMath>
                </a14:m>
                <a:r>
                  <a:rPr lang="en-US" sz="2400" dirty="0" smtClean="0"/>
                  <a:t>   </a:t>
                </a:r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232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4000" dirty="0" smtClean="0"/>
              <a:t>مجموع أول </a:t>
            </a:r>
            <a:r>
              <a:rPr lang="en-US" sz="4000" dirty="0" smtClean="0"/>
              <a:t>(n)</a:t>
            </a:r>
            <a:r>
              <a:rPr lang="ar-EG" sz="4000" dirty="0" smtClean="0"/>
              <a:t> حد من حدود المتتالية الهندسية :-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872880" y="5517232"/>
            <a:ext cx="2304256" cy="648072"/>
          </a:xfrm>
          <a:prstGeom prst="roundRect">
            <a:avLst/>
          </a:prstGeom>
          <a:noFill/>
          <a:ln w="69850" cmpd="thickThin">
            <a:solidFill>
              <a:schemeClr val="accent6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672208"/>
                <a:ext cx="8915400" cy="4637112"/>
              </a:xfrm>
            </p:spPr>
            <p:txBody>
              <a:bodyPr/>
              <a:lstStyle/>
              <a:p>
                <a:pPr algn="just" rtl="1"/>
                <a:r>
                  <a:rPr lang="ar-EG" sz="2000" dirty="0" smtClean="0"/>
                  <a:t>مجموع أول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ar-EG" sz="2000" dirty="0" smtClean="0"/>
                  <a:t> حد من المتتالية الهندسية التي حدها الأول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ar-EG" sz="2000" dirty="0" smtClean="0"/>
                  <a:t> واساسها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ar-EG" sz="2000" dirty="0" smtClean="0"/>
                  <a:t> هو: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r>
                      <a:rPr lang="en-US" sz="2000" i="1">
                        <a:latin typeface="Cambria Math"/>
                      </a:rPr>
                      <m:t>…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000" i="1">
                          <a:latin typeface="Cambria Math"/>
                        </a:rPr>
                        <m:t>…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…(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2000" dirty="0" smtClean="0"/>
              </a:p>
              <a:p>
                <a:pPr algn="just" rtl="1"/>
                <a:r>
                  <a:rPr lang="ar-EG" sz="2000" dirty="0" smtClean="0"/>
                  <a:t>بالضرب في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ar-EG" sz="2000" dirty="0" smtClean="0"/>
                  <a:t> تصبح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𝑟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𝑟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+…+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………</m:t>
                    </m:r>
                    <m:r>
                      <a:rPr lang="en-US" sz="2000" i="1">
                        <a:latin typeface="Cambria Math"/>
                      </a:rPr>
                      <m:t>………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algn="just" rtl="1"/>
                <a:r>
                  <a:rPr lang="ar-EG" sz="2000" dirty="0" smtClean="0"/>
                  <a:t>بالطرح (</a:t>
                </a:r>
                <a:r>
                  <a:rPr lang="en-US" sz="2000" dirty="0" smtClean="0"/>
                  <a:t>1</a:t>
                </a:r>
                <a:r>
                  <a:rPr lang="ar-EG" sz="2000" dirty="0" smtClean="0"/>
                  <a:t>) من (</a:t>
                </a:r>
                <a:r>
                  <a:rPr lang="en-US" sz="2000" dirty="0" smtClean="0"/>
                  <a:t>2</a:t>
                </a:r>
                <a:r>
                  <a:rPr lang="ar-EG" sz="2000" dirty="0" smtClean="0"/>
                  <a:t>) تصبح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𝑟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𝑟</m:t>
                      </m:r>
                      <m:r>
                        <a:rPr lang="en-US" sz="20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+…+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b="0" i="1" dirty="0" smtClean="0">
                  <a:latin typeface="Cambria Math"/>
                </a:endParaRPr>
              </a:p>
              <a:p>
                <a:pPr algn="just"/>
                <a:r>
                  <a:rPr lang="en-US" sz="2000" b="0" dirty="0" smtClean="0"/>
                  <a:t>       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/>
                          <m:t>(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𝑟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000" i="1">
                        <a:latin typeface="Cambria Math"/>
                      </a:rPr>
                      <m:t>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000" dirty="0" smtClean="0"/>
                  <a:t>)  </a:t>
                </a:r>
                <a:endParaRPr lang="en-US" sz="2000" dirty="0"/>
              </a:p>
              <a:p>
                <a:pPr algn="just" rtl="1"/>
                <a:r>
                  <a:rPr lang="ar-EG" sz="2000" dirty="0" smtClean="0"/>
                  <a:t>نختصر الحدود المتشابهة تصبح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𝑟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e>
                    </m:d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∴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sz="2000" dirty="0" smtClean="0"/>
                  <a:t> مجموع أول </a:t>
                </a:r>
                <a:r>
                  <a:rPr lang="en-US" sz="2000" dirty="0" smtClean="0"/>
                  <a:t>n </a:t>
                </a:r>
                <a:r>
                  <a:rPr lang="ar-EG" sz="2000" dirty="0" smtClean="0"/>
                  <a:t> حد هو:</a:t>
                </a:r>
              </a:p>
              <a:p>
                <a:pPr algn="ctr"/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000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  </m:t>
                    </m:r>
                    <m:f>
                      <m:fPr>
                        <m:ctrlP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000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  <m: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( </m:t>
                        </m:r>
                        <m:sSup>
                          <m:sSupPr>
                            <m:ctrlPr>
                              <a:rPr lang="en-US" sz="2000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𝒓</m:t>
                            </m:r>
                          </m:e>
                          <m:sup>
                            <m:r>
                              <a:rPr lang="en-US" sz="2000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−</m:t>
                        </m:r>
                        <m: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  <m: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)</m:t>
                        </m:r>
                      </m:num>
                      <m:den>
                        <m: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𝒓</m:t>
                        </m:r>
                        <m: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r>
                          <a:rPr lang="en-US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den>
                    </m:f>
                  </m:oMath>
                </a14:m>
                <a:endParaRPr lang="ar-EG" sz="2000" b="1" dirty="0" smtClean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672208"/>
                <a:ext cx="8915400" cy="4637112"/>
              </a:xfrm>
              <a:blipFill rotWithShape="0">
                <a:blip r:embed="rId2"/>
                <a:stretch>
                  <a:fillRect t="-526" r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600" dirty="0" smtClean="0"/>
              <a:t>تابع </a:t>
            </a:r>
            <a:r>
              <a:rPr lang="ar-EG" sz="3600" dirty="0"/>
              <a:t>مجموع أول </a:t>
            </a:r>
            <a:r>
              <a:rPr lang="en-US" sz="3600" dirty="0"/>
              <a:t>(n)</a:t>
            </a:r>
            <a:r>
              <a:rPr lang="ar-EG" sz="3600" dirty="0"/>
              <a:t> حد من حدود المتتالية الهندسية :-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en-US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algn="just" rtl="1"/>
                <a:r>
                  <a:rPr lang="ar-EG" sz="2400" dirty="0" smtClean="0"/>
                  <a:t>متتالية هندسية حدها الأول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8</m:t>
                    </m:r>
                  </m:oMath>
                </a14:m>
                <a:r>
                  <a:rPr lang="ar-EG" sz="2400" dirty="0" smtClean="0"/>
                  <a:t>) واساسها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2</m:t>
                    </m:r>
                  </m:oMath>
                </a14:m>
                <a:r>
                  <a:rPr lang="ar-EG" sz="2400" dirty="0" smtClean="0"/>
                  <a:t>) احسب مجموع أول خمسة حدود منها.</a:t>
                </a:r>
              </a:p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SA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8</m:t>
                    </m:r>
                    <m:r>
                      <a:rPr lang="en-US" sz="2400" b="0" i="1" smtClean="0">
                        <a:latin typeface="Cambria Math"/>
                      </a:rPr>
                      <m:t>  ,   </m:t>
                    </m:r>
                    <m:r>
                      <a:rPr lang="en-US" sz="2400" b="0" i="1" smtClean="0">
                        <a:latin typeface="Cambria Math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b="0" dirty="0" smtClean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/>
                </a:endParaRPr>
              </a:p>
              <a:p>
                <a:pPr marL="0" indent="0" algn="just"/>
                <a:r>
                  <a:rPr lang="en-US" sz="2400" b="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 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8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𝑟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 marL="0" indent="0" algn="just"/>
                <a:r>
                  <a:rPr lang="en-US" sz="2400" b="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8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32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e>
                    </m:d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 marL="0" indent="0" algn="just"/>
                <a:r>
                  <a:rPr lang="en-US" sz="2400" b="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248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5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600" dirty="0" smtClean="0"/>
              <a:t>تابع </a:t>
            </a:r>
            <a:r>
              <a:rPr lang="ar-EG" sz="3600" dirty="0"/>
              <a:t>مجموع أول </a:t>
            </a:r>
            <a:r>
              <a:rPr lang="en-US" sz="3600" dirty="0"/>
              <a:t>(n)</a:t>
            </a:r>
            <a:r>
              <a:rPr lang="ar-EG" sz="3600" dirty="0"/>
              <a:t> حد من حدود المتتالية الهندسية :-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en-US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algn="just" rtl="1"/>
                <a:r>
                  <a:rPr lang="ar-EG" sz="2400" dirty="0" smtClean="0"/>
                  <a:t>متتالية هندسية حدها الأول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10</m:t>
                    </m:r>
                  </m:oMath>
                </a14:m>
                <a:r>
                  <a:rPr lang="ar-EG" sz="2400" dirty="0" smtClean="0"/>
                  <a:t>) واساسها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5</m:t>
                    </m:r>
                  </m:oMath>
                </a14:m>
                <a:r>
                  <a:rPr lang="ar-EG" sz="2400" dirty="0" smtClean="0"/>
                  <a:t>) احسب مجموع أول ثمانية حدود منها.</a:t>
                </a:r>
              </a:p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en-US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10</m:t>
                    </m:r>
                    <m:r>
                      <a:rPr lang="en-US" sz="2400" b="0" i="1" smtClean="0">
                        <a:latin typeface="Cambria Math"/>
                      </a:rPr>
                      <m:t>  ,   </m:t>
                    </m:r>
                    <m:r>
                      <a:rPr lang="en-US" sz="2400" b="0" i="1" smtClean="0">
                        <a:latin typeface="Cambria Math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5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b="0" dirty="0" smtClean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8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8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/>
                </a:endParaRPr>
              </a:p>
              <a:p>
                <a:pPr marL="0" indent="0" algn="just"/>
                <a:r>
                  <a:rPr lang="en-US" sz="2400" b="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 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10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8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endParaRPr lang="en-US" sz="2400" b="0" i="1" dirty="0" smtClean="0">
                  <a:latin typeface="Cambria Math"/>
                </a:endParaRPr>
              </a:p>
              <a:p>
                <a:pPr marL="0" indent="0" algn="just"/>
                <a:r>
                  <a:rPr lang="en-US" sz="240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10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390625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b="0" i="1" dirty="0" smtClean="0">
                  <a:latin typeface="Cambria Math"/>
                </a:endParaRPr>
              </a:p>
              <a:p>
                <a:pPr algn="just"/>
                <a:r>
                  <a:rPr lang="en-US" sz="2400" b="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976560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403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600" dirty="0"/>
              <a:t>تابع مجموع أول </a:t>
            </a:r>
            <a:r>
              <a:rPr lang="en-US" sz="3600" dirty="0"/>
              <a:t>(n)</a:t>
            </a:r>
            <a:r>
              <a:rPr lang="ar-EG" sz="3600" dirty="0"/>
              <a:t> حد من حدود المتتالية الهندسية :-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>
                  <a:spcBef>
                    <a:spcPts val="0"/>
                  </a:spcBef>
                </a:pPr>
                <a:r>
                  <a:rPr lang="ar-EG" sz="23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3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r>
                  <a:rPr lang="ar-EG" sz="23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3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ar-EG" sz="2300" dirty="0" smtClean="0"/>
                  <a:t>أوجد المجموع التالي:</a:t>
                </a:r>
              </a:p>
              <a:p>
                <a:pPr marL="0" indent="0"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  <m:e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 smtClean="0"/>
              </a:p>
              <a:p>
                <a:pPr algn="just" rtl="1">
                  <a:spcBef>
                    <a:spcPts val="0"/>
                  </a:spcBef>
                </a:pPr>
                <a:r>
                  <a:rPr lang="ar-EG" sz="23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3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3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algn="just" rtl="1">
                  <a:spcBef>
                    <a:spcPts val="0"/>
                  </a:spcBef>
                </a:pPr>
                <a:r>
                  <a:rPr lang="ar-EG" sz="2300" dirty="0" smtClean="0"/>
                  <a:t>المتتالية متتالية هندسية حدها الأول</a:t>
                </a:r>
                <a:r>
                  <a:rPr lang="en-US" sz="2300" dirty="0" smtClean="0"/>
                  <a:t> </a:t>
                </a:r>
                <a:r>
                  <a:rPr lang="ar-EG" sz="2300" dirty="0" smtClean="0"/>
                  <a:t>(</a:t>
                </a:r>
                <a:r>
                  <a:rPr lang="en-US" sz="23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300" dirty="0" smtClean="0"/>
                  <a:t>) واساسها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/>
                      </a:rPr>
                      <m:t>(</m:t>
                    </m:r>
                    <m:f>
                      <m:fPr>
                        <m:ctrlPr>
                          <a:rPr lang="en-US" sz="23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3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3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3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ar-EG" sz="2300" dirty="0" smtClean="0"/>
                  <a:t> والمطلوب ايجاد مجموع أول سبعة حدود.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3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300" b="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300" b="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3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3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3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300" b="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3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300" b="0">
                            <a:latin typeface="Cambria Math"/>
                          </a:rPr>
                          <m:t>( </m:t>
                        </m:r>
                        <m:sSup>
                          <m:sSupPr>
                            <m:ctrlPr>
                              <a:rPr lang="en-US" sz="23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300" b="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300" b="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en-US" sz="2300" b="0">
                            <a:latin typeface="Cambria Math"/>
                          </a:rPr>
                          <m:t> −</m:t>
                        </m:r>
                        <m:r>
                          <a:rPr lang="en-US" sz="2300" b="0" i="1">
                            <a:latin typeface="Cambria Math"/>
                          </a:rPr>
                          <m:t>1</m:t>
                        </m:r>
                        <m:r>
                          <a:rPr lang="en-US" sz="2300" b="0">
                            <a:latin typeface="Cambria Math"/>
                          </a:rPr>
                          <m:t> )</m:t>
                        </m:r>
                      </m:num>
                      <m:den>
                        <m:r>
                          <a:rPr lang="en-US" sz="2300" b="0" i="1">
                            <a:latin typeface="Cambria Math"/>
                          </a:rPr>
                          <m:t>𝑟</m:t>
                        </m:r>
                        <m:r>
                          <a:rPr lang="en-US" sz="2300" b="0">
                            <a:latin typeface="Cambria Math"/>
                          </a:rPr>
                          <m:t>−</m:t>
                        </m:r>
                        <m:r>
                          <a:rPr lang="en-US" sz="2300" b="0" i="1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300" dirty="0" smtClean="0"/>
                  <a:t>  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3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300" b="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300" b="0" i="0" smtClean="0">
                            <a:latin typeface="Cambria Math"/>
                          </a:rPr>
                          <m:t>7</m:t>
                        </m:r>
                      </m:sub>
                    </m:sSub>
                    <m:r>
                      <a:rPr lang="en-US" sz="2300" b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3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3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d>
                          <m:dPr>
                            <m:ctrlPr>
                              <a:rPr lang="en-US" sz="23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3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23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3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300" b="0" i="1" smtClean="0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23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sup>
                            </m:sSup>
                            <m:r>
                              <a:rPr lang="en-US" sz="23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3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f>
                          <m:fPr>
                            <m:ctrlPr>
                              <a:rPr lang="en-US" sz="23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3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3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  <m:r>
                          <a:rPr lang="en-US" sz="23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300" b="0" i="1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sz="23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3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3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3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3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3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2300" b="0" i="1" smtClean="0">
                                    <a:latin typeface="Cambria Math"/>
                                  </a:rPr>
                                  <m:t>7</m:t>
                                </m:r>
                              </m:sup>
                            </m:sSup>
                          </m:den>
                        </m:f>
                        <m:r>
                          <a:rPr lang="en-US" sz="2300" b="0" i="1" smtClean="0">
                            <a:latin typeface="Cambria Math"/>
                          </a:rPr>
                          <m:t> −</m:t>
                        </m:r>
                        <m:r>
                          <a:rPr lang="en-US" sz="23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sz="23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3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300" b="0" i="1" smtClean="0"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US" sz="23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3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sz="23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3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3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3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300" b="0" i="1" smtClean="0">
                                <a:latin typeface="Cambria Math"/>
                              </a:rPr>
                              <m:t>16384</m:t>
                            </m:r>
                          </m:den>
                        </m:f>
                        <m:r>
                          <a:rPr lang="en-US" sz="23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300" b="0" i="1" smtClean="0">
                            <a:latin typeface="Cambria Math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sz="23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3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300" b="0" i="1" smtClean="0"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US" sz="23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3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sz="23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3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300" b="0" i="1" smtClean="0">
                            <a:latin typeface="Cambria Math"/>
                          </a:rPr>
                          <m:t>16383</m:t>
                        </m:r>
                      </m:num>
                      <m:den>
                        <m:r>
                          <a:rPr lang="en-US" sz="2300" b="0" i="1" smtClean="0">
                            <a:latin typeface="Cambria Math"/>
                          </a:rPr>
                          <m:t>16384</m:t>
                        </m:r>
                      </m:den>
                    </m:f>
                    <m:r>
                      <a:rPr lang="en-US" sz="23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sz="23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3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num>
                      <m:den>
                        <m:r>
                          <a:rPr lang="en-US" sz="23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3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US" sz="2300" dirty="0" smtClean="0">
                  <a:ea typeface="Cambria Math"/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en-US" sz="23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3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3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300" b="0" i="1" smtClean="0">
                            <a:latin typeface="Cambria Math"/>
                          </a:rPr>
                          <m:t>7</m:t>
                        </m:r>
                      </m:sub>
                    </m:sSub>
                    <m:r>
                      <a:rPr lang="en-US" sz="2300" b="0" i="1" smtClean="0">
                        <a:latin typeface="Cambria Math"/>
                      </a:rPr>
                      <m:t>=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3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300" b="0" i="1" smtClean="0">
                            <a:latin typeface="Cambria Math" panose="02040503050406030204" pitchFamily="18" charset="0"/>
                          </a:rPr>
                          <m:t>10922</m:t>
                        </m:r>
                      </m:num>
                      <m:den>
                        <m:r>
                          <a:rPr lang="en-US" sz="2300" b="0" i="1" smtClean="0">
                            <a:latin typeface="Cambria Math" panose="02040503050406030204" pitchFamily="18" charset="0"/>
                          </a:rPr>
                          <m:t>8192</m:t>
                        </m:r>
                      </m:den>
                    </m:f>
                  </m:oMath>
                </a14:m>
                <a:r>
                  <a:rPr lang="en-US" sz="2300" dirty="0" smtClean="0"/>
                  <a:t>  </a:t>
                </a:r>
                <a:endParaRPr lang="en-US" sz="2300" dirty="0"/>
              </a:p>
              <a:p>
                <a:pPr algn="just"/>
                <a:endParaRPr lang="en-US" sz="2300" b="1" dirty="0" smtClean="0"/>
              </a:p>
              <a:p>
                <a:pPr algn="just"/>
                <a:endParaRPr lang="en-US" sz="2400" b="1" dirty="0"/>
              </a:p>
            </p:txBody>
          </p:sp>
        </mc:Choice>
        <mc:Fallback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889" t="-1346" r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600" dirty="0"/>
              <a:t>تابع مجموع أول </a:t>
            </a:r>
            <a:r>
              <a:rPr lang="en-US" sz="3600" dirty="0"/>
              <a:t>(n)</a:t>
            </a:r>
            <a:r>
              <a:rPr lang="ar-EG" sz="3600" dirty="0"/>
              <a:t> حد من حدود المتتالية الهندسية :-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400" dirty="0" smtClean="0"/>
                  <a:t>أوجد المجموع التالي:</a:t>
                </a:r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1" i="1" smtClean="0">
                            <a:latin typeface="Cambria Math"/>
                          </a:rPr>
                          <m:t>𝒏</m:t>
                        </m:r>
                        <m:r>
                          <a:rPr lang="en-US" sz="2400" b="1" i="1" smtClean="0">
                            <a:latin typeface="Cambria Math"/>
                          </a:rPr>
                          <m:t>=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  <m:sup>
                        <m:r>
                          <a:rPr lang="en-US" sz="2400" b="1" i="1" smtClean="0">
                            <a:latin typeface="Cambria Math"/>
                          </a:rPr>
                          <m:t>𝟏𝟎</m:t>
                        </m:r>
                      </m:sup>
                      <m:e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sup>
                        </m:sSup>
                      </m:e>
                    </m:nary>
                    <m:r>
                      <a:rPr lang="en-US" sz="24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b="1" dirty="0" smtClean="0"/>
                  <a:t> </a:t>
                </a:r>
              </a:p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algn="just" rtl="1"/>
                <a:r>
                  <a:rPr lang="ar-EG" sz="2400" dirty="0" smtClean="0"/>
                  <a:t>المتتالية متتالية هندسية حدها الأول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1</m:t>
                    </m:r>
                  </m:oMath>
                </a14:m>
                <a:r>
                  <a:rPr lang="ar-EG" sz="2400" dirty="0" smtClean="0"/>
                  <a:t>) </a:t>
                </a:r>
                <a:r>
                  <a:rPr lang="ar-EG" sz="2400" dirty="0"/>
                  <a:t>واساسها </a:t>
                </a:r>
                <a:r>
                  <a:rPr lang="ar-EG" sz="2400" dirty="0" smtClean="0"/>
                  <a:t>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ar-EG" sz="2400" dirty="0"/>
                  <a:t>) </a:t>
                </a:r>
                <a:r>
                  <a:rPr lang="ar-EG" sz="2400" dirty="0" smtClean="0"/>
                  <a:t>والمطلوب ايجاد مجموع أول عشر حدود.</a:t>
                </a:r>
              </a:p>
              <a:p>
                <a:pPr algn="just"/>
                <a:r>
                  <a:rPr 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400" b="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>
                            <a:latin typeface="Cambria Math"/>
                          </a:rPr>
                          <m:t>( 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b="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en-US" sz="2400" b="0">
                            <a:latin typeface="Cambria Math"/>
                          </a:rPr>
                          <m:t> −</m:t>
                        </m:r>
                        <m:r>
                          <a:rPr lang="en-US" sz="2400" b="0" i="1">
                            <a:latin typeface="Cambria Math"/>
                          </a:rPr>
                          <m:t>1</m:t>
                        </m:r>
                        <m:r>
                          <a:rPr lang="en-US" sz="2400" b="0">
                            <a:latin typeface="Cambria Math"/>
                          </a:rPr>
                          <m:t> )</m:t>
                        </m:r>
                      </m:num>
                      <m:den>
                        <m:r>
                          <a:rPr lang="en-US" sz="2400" b="0" i="1">
                            <a:latin typeface="Cambria Math"/>
                          </a:rPr>
                          <m:t>𝑟</m:t>
                        </m:r>
                        <m:r>
                          <a:rPr lang="en-US" sz="2400" b="0">
                            <a:latin typeface="Cambria Math"/>
                          </a:rPr>
                          <m:t>−</m:t>
                        </m:r>
                        <m:r>
                          <a:rPr lang="en-US" sz="2400" b="0" i="1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 smtClean="0"/>
                  <a:t>  </a:t>
                </a:r>
              </a:p>
              <a:p>
                <a:pPr algn="just"/>
                <a:r>
                  <a:rPr 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400" b="0" i="0" smtClean="0">
                            <a:latin typeface="Cambria Math"/>
                          </a:rPr>
                          <m:t>10</m:t>
                        </m:r>
                      </m:sub>
                    </m:sSub>
                    <m:r>
                      <a:rPr lang="en-US" sz="2400" b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10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US" sz="2400" b="0" dirty="0" smtClean="0"/>
                  <a:t>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2441406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b="1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982"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028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المتتالية في حساب الفائدة البسيطة والفائدة المركبة :-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marL="0" indent="0" algn="just" rtl="1"/>
                <a:r>
                  <a:rPr lang="ar-EG" sz="2800" dirty="0" smtClean="0"/>
                  <a:t>يكون جملة المبلغ على حساب الفائدة البسيطة في نهاية المدة على شكل متتالية حسابية و تحسب بالقانون.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sz="2800" dirty="0" smtClean="0"/>
                  <a:t> </a:t>
                </a:r>
              </a:p>
              <a:p>
                <a:pPr algn="just" rtl="1"/>
                <a:r>
                  <a:rPr lang="ar-EG" sz="2800" u="sng" dirty="0" smtClean="0"/>
                  <a:t>حيث أن:</a:t>
                </a:r>
              </a:p>
              <a:p>
                <a:pPr algn="just" rtl="1"/>
                <a:r>
                  <a:rPr lang="ar-EG" sz="2800" dirty="0" smtClean="0"/>
                  <a:t>المبلغ في بداية المدة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2800" dirty="0" smtClean="0"/>
              </a:p>
              <a:p>
                <a:pPr algn="just" rtl="1"/>
                <a:r>
                  <a:rPr lang="ar-EG" sz="2800" dirty="0" smtClean="0"/>
                  <a:t>عدد السنوات =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800" dirty="0" smtClean="0"/>
                  <a:t> </a:t>
                </a:r>
              </a:p>
              <a:p>
                <a:pPr algn="just" rtl="1"/>
                <a:r>
                  <a:rPr lang="ar-EG" sz="2800" dirty="0" smtClean="0"/>
                  <a:t>الفائدة السنوية على المبلغ =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𝑑</m:t>
                    </m:r>
                  </m:oMath>
                </a14:m>
                <a:r>
                  <a:rPr lang="en-US" sz="2800" dirty="0" smtClean="0"/>
                  <a:t> </a:t>
                </a:r>
                <a:endParaRPr lang="ar-EG" sz="2800" dirty="0" smtClean="0"/>
              </a:p>
              <a:p>
                <a:pPr algn="just" rtl="1"/>
                <a:r>
                  <a:rPr lang="ar-EG" sz="2800" dirty="0" smtClean="0"/>
                  <a:t>نسبة الفائدة </a:t>
                </a:r>
                <a14:m>
                  <m:oMath xmlns:m="http://schemas.openxmlformats.org/officeDocument/2006/math">
                    <m:r>
                      <a:rPr lang="ar-EG" sz="28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ar-EG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ar-EG" sz="2800" dirty="0" smtClean="0"/>
                  <a:t>  =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𝑑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2529"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18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200" dirty="0" smtClean="0"/>
              <a:t>تابع تطبيقات </a:t>
            </a:r>
            <a:r>
              <a:rPr lang="ar-EG" sz="3200" dirty="0"/>
              <a:t>المتتالية في حساب الفائدة البسيطة والفائدة المركبة :-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marL="0" indent="0" algn="just" rtl="1"/>
                <a:r>
                  <a:rPr lang="ar-EG" sz="2400" dirty="0" smtClean="0"/>
                  <a:t>أودع شخص مبلغ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10000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)</m:t>
                    </m:r>
                  </m:oMath>
                </a14:m>
                <a:r>
                  <a:rPr lang="ar-EG" sz="2400" dirty="0" smtClean="0"/>
                  <a:t> ريال لمدة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8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EG" sz="2400" dirty="0" smtClean="0"/>
                  <a:t> سنوات بفائدة بسيطة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7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  <m:r>
                      <a:rPr lang="en-US" sz="2400" i="1">
                        <a:latin typeface="Cambria Math"/>
                      </a:rPr>
                      <m:t>5</m:t>
                    </m:r>
                  </m:oMath>
                </a14:m>
                <a:r>
                  <a:rPr lang="ar-EG" sz="2400" dirty="0" smtClean="0"/>
                  <a:t>% سنوياً، أحسب جملة المبلغ في نهاية المدة.</a:t>
                </a:r>
              </a:p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10000</m:t>
                    </m:r>
                  </m:oMath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> 8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7</m:t>
                        </m:r>
                        <m:r>
                          <a:rPr lang="en-US" sz="2400" b="0" i="1" smtClean="0">
                            <a:latin typeface="Cambria Math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100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10000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750</m:t>
                    </m:r>
                  </m:oMath>
                </a14:m>
                <a:endParaRPr lang="en-US" sz="2400" b="0" dirty="0" smtClean="0">
                  <a:ea typeface="Cambria Math"/>
                </a:endParaRPr>
              </a:p>
              <a:p>
                <a:pPr algn="just" rtl="1"/>
                <a:r>
                  <a:rPr lang="en-US" sz="2400" dirty="0" smtClean="0"/>
                  <a:t>  </a:t>
                </a:r>
                <a:r>
                  <a:rPr lang="ar-EG" sz="2400" dirty="0" smtClean="0"/>
                  <a:t>المبلغ في نهاية السنة </a:t>
                </a:r>
                <a:r>
                  <a:rPr lang="ar-EG" sz="2400" dirty="0" err="1" smtClean="0"/>
                  <a:t>الثا</a:t>
                </a:r>
                <a:r>
                  <a:rPr lang="ar-SA" sz="2400" dirty="0" smtClean="0"/>
                  <a:t>من</a:t>
                </a:r>
                <a:r>
                  <a:rPr lang="ar-EG" sz="2400" dirty="0" smtClean="0"/>
                  <a:t>ة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ar-EG" sz="2400" b="0" i="1" smtClean="0">
                            <a:latin typeface="Cambria Math"/>
                          </a:rPr>
                          <m:t>8</m:t>
                        </m:r>
                      </m:sub>
                    </m:sSub>
                  </m:oMath>
                </a14:m>
                <a:r>
                  <a:rPr lang="ar-EG" sz="24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8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10000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8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750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/>
                <a:r>
                  <a:rPr lang="en-US" sz="240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10000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+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/>
                      </a:rPr>
                      <m:t>000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=</m:t>
                    </m:r>
                    <m:r>
                      <a:rPr lang="en-US" sz="2400" i="1" smtClean="0">
                        <a:latin typeface="Cambria Math"/>
                      </a:rPr>
                      <m:t>16000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𝑆𝐴𝑅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982"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18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200" dirty="0" smtClean="0"/>
              <a:t>تابع تطبيقات </a:t>
            </a:r>
            <a:r>
              <a:rPr lang="ar-EG" sz="3200" dirty="0"/>
              <a:t>المتتالية في حساب الفائدة البسيطة والفائدة المركبة :-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marL="0" indent="0" algn="just" rtl="1">
                  <a:spcBef>
                    <a:spcPts val="0"/>
                  </a:spcBef>
                </a:pPr>
                <a:r>
                  <a:rPr lang="ar-EG" sz="2000" dirty="0" smtClean="0"/>
                  <a:t>أودع شخص مبلغ ما لمدة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4</m:t>
                    </m:r>
                    <m:r>
                      <a:rPr lang="en-US" sz="2000" i="1">
                        <a:latin typeface="Cambria Math"/>
                      </a:rPr>
                      <m:t>.</m:t>
                    </m:r>
                    <m:r>
                      <a:rPr lang="en-US" sz="2000" i="1">
                        <a:latin typeface="Cambria Math"/>
                      </a:rPr>
                      <m:t>75</m:t>
                    </m:r>
                  </m:oMath>
                </a14:m>
                <a:r>
                  <a:rPr lang="ar-EG" sz="2000" dirty="0" smtClean="0"/>
                  <a:t>) سنة بفائدة بسيطة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ar-EG" sz="2000" dirty="0" smtClean="0"/>
                  <a:t>% ربع سنوي،</a:t>
                </a:r>
                <a:r>
                  <a:rPr lang="en-US" sz="2000" dirty="0" smtClean="0"/>
                  <a:t> </a:t>
                </a:r>
                <a:r>
                  <a:rPr lang="ar-EG" sz="2000" dirty="0" smtClean="0"/>
                  <a:t>فوجد أن جملة ما له في نهاية المدة قد </a:t>
                </a:r>
                <a:r>
                  <a:rPr lang="ar-SA" sz="2000" dirty="0" smtClean="0"/>
                  <a:t> </a:t>
                </a:r>
                <a:r>
                  <a:rPr lang="ar-EG" sz="2000" dirty="0" smtClean="0"/>
                  <a:t>بلغ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/>
                      </a:rPr>
                      <m:t>5520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EG" sz="2000" dirty="0" smtClean="0"/>
                  <a:t> ريال أحسب أصل المبلغ.</a:t>
                </a:r>
              </a:p>
              <a:p>
                <a:pPr algn="just" rtl="1"/>
                <a:r>
                  <a:rPr lang="ar-EG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:</a:t>
                </a:r>
                <a:r>
                  <a:rPr lang="ar-EG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?</m:t>
                    </m:r>
                  </m:oMath>
                </a14:m>
                <a:endParaRPr lang="en-US" sz="2000" dirty="0" smtClean="0"/>
              </a:p>
              <a:p>
                <a:pPr algn="just"/>
                <a:r>
                  <a:rPr lang="en-US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4</m:t>
                    </m:r>
                    <m:r>
                      <a:rPr lang="en-US" sz="2000" i="1">
                        <a:latin typeface="Cambria Math"/>
                      </a:rPr>
                      <m:t>.</m:t>
                    </m:r>
                    <m:r>
                      <a:rPr lang="en-US" sz="2000" i="1">
                        <a:latin typeface="Cambria Math"/>
                      </a:rPr>
                      <m:t>75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algn="just"/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000" dirty="0" smtClean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100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 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×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08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2000" b="0" dirty="0" smtClean="0">
                  <a:ea typeface="Cambria Math"/>
                </a:endParaRPr>
              </a:p>
              <a:p>
                <a:pPr algn="just" rtl="1">
                  <a:spcBef>
                    <a:spcPts val="0"/>
                  </a:spcBef>
                </a:pPr>
                <a:r>
                  <a:rPr lang="en-US" sz="2000" dirty="0" smtClean="0"/>
                  <a:t>  </a:t>
                </a:r>
                <a:r>
                  <a:rPr lang="ar-EG" sz="2000" dirty="0" smtClean="0"/>
                  <a:t>المبلغ في نهاية المدة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  <m:r>
                          <a:rPr lang="en-US" sz="2000" b="0" i="1" smtClean="0">
                            <a:latin typeface="Cambria Math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/>
                          </a:rPr>
                          <m:t>75</m:t>
                        </m:r>
                      </m:sub>
                    </m:sSub>
                  </m:oMath>
                </a14:m>
                <a:r>
                  <a:rPr lang="ar-EG" sz="20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  <m:r>
                          <a:rPr lang="en-US" sz="2000" b="0" i="1" smtClean="0">
                            <a:latin typeface="Cambria Math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/>
                          </a:rPr>
                          <m:t>75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+ 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  <m:r>
                          <a:rPr lang="en-US" sz="2000" b="0" i="1" smtClean="0">
                            <a:latin typeface="Cambria Math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/>
                          </a:rPr>
                          <m:t>75</m:t>
                        </m:r>
                      </m:e>
                    </m:d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/>
                          </a:rPr>
                          <m:t>08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5520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marL="0" indent="0"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⟹</m:t>
                        </m:r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(1+4.75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08</m:t>
                    </m:r>
                  </m:oMath>
                </a14:m>
                <a:r>
                  <a:rPr lang="en-US" sz="2000" dirty="0" smtClean="0"/>
                  <a:t>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5520</m:t>
                    </m:r>
                  </m:oMath>
                </a14:m>
                <a:endParaRPr lang="en-US" sz="20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(</a:t>
                </a:r>
                <a:r>
                  <a:rPr lang="en-US" sz="2000" dirty="0" smtClean="0"/>
                  <a:t>1.38)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000" dirty="0"/>
                  <a:t> 5520  </a:t>
                </a:r>
                <a:endParaRPr lang="en-US" sz="20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5520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/>
                          </a:rPr>
                          <m:t>38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4000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i="1" dirty="0" smtClean="0"/>
                  <a:t>SAR</a:t>
                </a:r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2187" t="-942" r="-957" b="-14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14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200" dirty="0" smtClean="0"/>
              <a:t>تابع تطبيقات </a:t>
            </a:r>
            <a:r>
              <a:rPr lang="ar-EG" sz="3200" dirty="0"/>
              <a:t>المتتالية في حساب الفائدة البسيطة والفائدة المركبة :-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marL="0" indent="0" algn="just" rtl="1">
                  <a:spcBef>
                    <a:spcPts val="0"/>
                  </a:spcBef>
                  <a:tabLst>
                    <a:tab pos="271463" algn="l"/>
                  </a:tabLst>
                </a:pPr>
                <a:r>
                  <a:rPr lang="ar-EG" sz="2000" dirty="0" smtClean="0"/>
                  <a:t>أودع شخص مبلغ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/>
                      </a:rPr>
                      <m:t>1000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EG" sz="2000" dirty="0" smtClean="0"/>
                  <a:t> ريال لمدة ما بفائدة بسيطة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</a:rPr>
                      <m:t>1</m:t>
                    </m:r>
                    <m:r>
                      <a:rPr lang="en-US" sz="2000" i="1">
                        <a:latin typeface="Cambria Math"/>
                      </a:rPr>
                      <m:t>0</m:t>
                    </m:r>
                  </m:oMath>
                </a14:m>
                <a:r>
                  <a:rPr lang="ar-EG" sz="2000" dirty="0" smtClean="0"/>
                  <a:t>% سنوياً،</a:t>
                </a:r>
                <a:r>
                  <a:rPr lang="en-US" sz="2000" dirty="0" smtClean="0"/>
                  <a:t> </a:t>
                </a:r>
                <a:r>
                  <a:rPr lang="ar-EG" sz="2000" dirty="0" smtClean="0"/>
                  <a:t>فوجد أن جملة ما له في نهاية المدة قد بلغ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/>
                      </a:rPr>
                      <m:t>1250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EG" sz="2000" dirty="0" smtClean="0"/>
                  <a:t> ريال أحسب مدة الاستثمار.</a:t>
                </a:r>
              </a:p>
              <a:p>
                <a:pPr algn="just" rtl="1"/>
                <a:r>
                  <a:rPr lang="ar-EG" sz="2000" b="1" u="sng" dirty="0" smtClean="0"/>
                  <a:t>الحل :-</a:t>
                </a:r>
              </a:p>
              <a:p>
                <a:pPr algn="just"/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1000</m:t>
                    </m:r>
                  </m:oMath>
                </a14:m>
                <a:endParaRPr lang="en-US" sz="2000" dirty="0" smtClean="0"/>
              </a:p>
              <a:p>
                <a:pPr algn="just"/>
                <a:r>
                  <a:rPr lang="en-US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?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algn="just"/>
                <a:r>
                  <a:rPr lang="en-US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100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000" b="0" i="1" smtClean="0">
                        <a:latin typeface="Cambria Math"/>
                      </a:rPr>
                      <m:t>1000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100</m:t>
                    </m:r>
                  </m:oMath>
                </a14:m>
                <a:endParaRPr lang="en-US" sz="2000" b="0" dirty="0" smtClean="0">
                  <a:ea typeface="Cambria Math"/>
                </a:endParaRPr>
              </a:p>
              <a:p>
                <a:pPr algn="just" rtl="1">
                  <a:spcBef>
                    <a:spcPts val="0"/>
                  </a:spcBef>
                </a:pPr>
                <a:r>
                  <a:rPr lang="en-US" sz="2000" dirty="0" smtClean="0"/>
                  <a:t>  </a:t>
                </a:r>
                <a:r>
                  <a:rPr lang="ar-EG" sz="2000" dirty="0" smtClean="0"/>
                  <a:t>المبلغ في نهاية المدة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?</m:t>
                        </m:r>
                      </m:sub>
                    </m:sSub>
                  </m:oMath>
                </a14:m>
                <a:r>
                  <a:rPr lang="ar-EG" sz="20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?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1000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e>
                    </m:d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100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1250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000" i="1" smtClean="0">
                          <a:latin typeface="Cambria Math"/>
                        </a:rPr>
                        <m:t>1</m:t>
                      </m:r>
                      <m:r>
                        <a:rPr lang="en-US" sz="2000" b="0" i="1" smtClean="0">
                          <a:latin typeface="Cambria Math"/>
                        </a:rPr>
                        <m:t>250</m:t>
                      </m:r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</a:rPr>
                        <m:t>1000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𝑛</m:t>
                      </m:r>
                      <m:r>
                        <a:rPr lang="en-US" sz="2000" b="0" i="1" smtClean="0">
                          <a:latin typeface="Cambria Math"/>
                        </a:rPr>
                        <m:t>.</m:t>
                      </m:r>
                      <m:r>
                        <a:rPr lang="en-US" sz="2000" b="0" i="1" smtClean="0">
                          <a:latin typeface="Cambria Math"/>
                        </a:rPr>
                        <m:t>100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 </m:t>
                    </m:r>
                  </m:oMath>
                </a14:m>
                <a:r>
                  <a:rPr lang="en-US" sz="2000" dirty="0" smtClean="0">
                    <a:latin typeface="Cambria Math"/>
                  </a:rPr>
                  <a:t>250 =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>
                    <a:latin typeface="Cambria Math"/>
                  </a:rPr>
                  <a:t>.100</a:t>
                </a: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000" i="1" smtClean="0">
                          <a:latin typeface="Cambria Math"/>
                        </a:rPr>
                        <m:t>𝑛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250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100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2</m:t>
                      </m:r>
                      <m:r>
                        <a:rPr lang="en-US" sz="2000" b="0" i="1" smtClean="0">
                          <a:latin typeface="Cambria Math"/>
                        </a:rPr>
                        <m:t>.</m:t>
                      </m:r>
                      <m:r>
                        <a:rPr lang="en-US" sz="20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435" t="-942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91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200" dirty="0" smtClean="0"/>
              <a:t>تابع تطبيقات </a:t>
            </a:r>
            <a:r>
              <a:rPr lang="ar-EG" sz="3200" dirty="0"/>
              <a:t>المتتالية في حساب الفائدة البسيطة والفائدة المركبة :-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marL="0" indent="0" algn="just" rtl="1"/>
                <a:r>
                  <a:rPr lang="ar-EG" sz="2800" dirty="0" smtClean="0"/>
                  <a:t>أما الفائدة المركبة فتحسب على أساس المتتالية الهندسية حيث تحسب </a:t>
                </a:r>
                <a:r>
                  <a:rPr lang="ar-SA" sz="2800" dirty="0" smtClean="0"/>
                  <a:t> </a:t>
                </a:r>
                <a:r>
                  <a:rPr lang="ar-EG" sz="2800" dirty="0" smtClean="0"/>
                  <a:t>بالقانون:</a:t>
                </a:r>
              </a:p>
              <a:p>
                <a:pPr marL="0" indent="0" algn="just">
                  <a:tabLst>
                    <a:tab pos="271463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</a:rPr>
                        <m:t>= 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800" b="0" dirty="0" smtClean="0"/>
              </a:p>
              <a:p>
                <a:pPr algn="just" rtl="1"/>
                <a:r>
                  <a:rPr lang="ar-EG" sz="2800" u="sng" dirty="0" smtClean="0"/>
                  <a:t>حيث</a:t>
                </a:r>
                <a:r>
                  <a:rPr lang="ar-SA" sz="2800" u="sng" dirty="0" smtClean="0"/>
                  <a:t> أن:</a:t>
                </a:r>
                <a:endParaRPr lang="en-US" sz="2800" u="sng" dirty="0" smtClean="0"/>
              </a:p>
              <a:p>
                <a:pPr algn="just" rtl="1"/>
                <a:r>
                  <a:rPr lang="ar-EG" sz="2800" dirty="0" smtClean="0"/>
                  <a:t> جملة المبلغ في نهاية المدة 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ar-EG" sz="2800" dirty="0" smtClean="0"/>
                  <a:t> </a:t>
                </a:r>
              </a:p>
              <a:p>
                <a:pPr algn="just" rtl="1"/>
                <a:r>
                  <a:rPr lang="ar-EG" sz="2800" dirty="0" smtClean="0"/>
                  <a:t>المبلغ في بداية المدة 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ar-EG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ar-EG" sz="2800" dirty="0" smtClean="0"/>
              </a:p>
              <a:p>
                <a:pPr algn="just" rtl="1"/>
                <a:r>
                  <a:rPr lang="ar-EG" sz="2800" dirty="0" smtClean="0"/>
                  <a:t>نسبة الفائدة +</a:t>
                </a:r>
                <a:r>
                  <a:rPr lang="ar-EG" sz="2800" dirty="0"/>
                  <a:t> </a:t>
                </a:r>
                <a14:m>
                  <m:oMath xmlns:m="http://schemas.openxmlformats.org/officeDocument/2006/math">
                    <m:r>
                      <a:rPr lang="ar-EG" sz="2800" i="1">
                        <a:latin typeface="Cambria Math"/>
                      </a:rPr>
                      <m:t>1</m:t>
                    </m:r>
                  </m:oMath>
                </a14:m>
                <a:r>
                  <a:rPr lang="ar-EG" sz="2800" dirty="0" smtClean="0"/>
                  <a:t> =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ar-EG" sz="2800" dirty="0" smtClean="0"/>
              </a:p>
              <a:p>
                <a:pPr algn="just" rtl="1"/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615"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18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200" dirty="0" smtClean="0"/>
              <a:t>تابع تطبيقات </a:t>
            </a:r>
            <a:r>
              <a:rPr lang="ar-EG" sz="3200" dirty="0"/>
              <a:t>المتتالية في حساب الفائدة البسيطة والفائدة المركبة :-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marL="0" indent="0" algn="just" rtl="1"/>
                <a:r>
                  <a:rPr lang="ar-EG" dirty="0" smtClean="0"/>
                  <a:t>ادخر شخص مبلغ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ar-EG" dirty="0" smtClean="0"/>
                  <a:t> ريال بفائدة مركبة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ar-EG" dirty="0" smtClean="0"/>
                  <a:t>% لمدة خمس سنوات، فما هي جملة المبلغ في نهاية المدة.</a:t>
                </a:r>
              </a:p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8000</m:t>
                      </m:r>
                    </m:oMath>
                  </m:oMathPara>
                </a14:m>
                <a:endParaRPr lang="en-US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09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09</m:t>
                      </m:r>
                    </m:oMath>
                  </m:oMathPara>
                </a14:m>
                <a:endParaRPr lang="en-US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8000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09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12308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𝑆𝐴𝑅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2939" t="-2153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18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200" dirty="0" smtClean="0"/>
              <a:t>تابع تطبيقات </a:t>
            </a:r>
            <a:r>
              <a:rPr lang="ar-EG" sz="3200" dirty="0"/>
              <a:t>المتتالية في حساب الفائدة البسيطة والفائدة المركبة :-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marL="0" indent="0" algn="just" rtl="1"/>
                <a:r>
                  <a:rPr lang="ar-EG" dirty="0" smtClean="0"/>
                  <a:t>ادخر شخص مبلغ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ar-SA" dirty="0" smtClean="0"/>
                  <a:t> </a:t>
                </a:r>
                <a:r>
                  <a:rPr lang="ar-SA" dirty="0"/>
                  <a:t>ر</a:t>
                </a:r>
                <a:r>
                  <a:rPr lang="ar-EG" dirty="0" smtClean="0"/>
                  <a:t>يال بفائدة مركبة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ar-EG" dirty="0" smtClean="0"/>
                  <a:t>% نصف سنوي لمدة</a:t>
                </a:r>
                <a:r>
                  <a:rPr lang="ar-SA" dirty="0" smtClean="0"/>
                  <a:t> </a:t>
                </a:r>
                <a14:m>
                  <m:oMath xmlns:m="http://schemas.openxmlformats.org/officeDocument/2006/math">
                    <m:r>
                      <a:rPr lang="ar-SA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ar-SA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SA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ar-EG" dirty="0" smtClean="0"/>
                  <a:t> سنة، فما هي جملة المبلغ في نهاية المدة.</a:t>
                </a:r>
              </a:p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10000</m:t>
                      </m:r>
                    </m:oMath>
                  </m:oMathPara>
                </a14:m>
                <a:endParaRPr lang="en-US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l"/>
                <a:r>
                  <a:rPr lang="en-US" dirty="0" smtClean="0"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</a:rPr>
                          <m:t>.</m:t>
                        </m:r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10000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13959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𝑆𝐴𝑅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2939" t="-2153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377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200" dirty="0" smtClean="0"/>
              <a:t>تابع تطبيقات </a:t>
            </a:r>
            <a:r>
              <a:rPr lang="ar-EG" sz="3200" dirty="0"/>
              <a:t>المتتالية في حساب الفائدة البسيطة والفائدة المركبة :-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marL="0" indent="0" algn="just" rtl="1">
                  <a:tabLst>
                    <a:tab pos="271463" algn="l"/>
                  </a:tabLst>
                </a:pPr>
                <a:r>
                  <a:rPr lang="ar-EG" sz="2400" dirty="0" smtClean="0"/>
                  <a:t>ادخر شخص مبلغ ما بفائدة مركبة </a:t>
                </a:r>
                <a14:m>
                  <m:oMath xmlns:m="http://schemas.openxmlformats.org/officeDocument/2006/math">
                    <m:r>
                      <a:rPr lang="ar-SA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ar-EG" sz="2400" dirty="0" smtClean="0"/>
                  <a:t>% نصف سنوي لمدة 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ar-EG" sz="2400" dirty="0" smtClean="0"/>
                  <a:t>سنوات، فوجد أن جملة المبلغ في نهاية المدة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15868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74322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SA" sz="2400" dirty="0" smtClean="0"/>
                  <a:t> </a:t>
                </a:r>
                <a:r>
                  <a:rPr lang="ar-EG" sz="2400" dirty="0" smtClean="0"/>
                  <a:t>ريال أوجد أصل المبلغ.</a:t>
                </a:r>
              </a:p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الحل:</a:t>
                </a:r>
                <a:r>
                  <a:rPr lang="ar-EG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08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08</m:t>
                    </m:r>
                  </m:oMath>
                </a14:m>
                <a:r>
                  <a:rPr lang="en-US" sz="2400" dirty="0"/>
                  <a:t> </a:t>
                </a:r>
                <a:endParaRPr lang="en-US" sz="24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15868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74322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08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 algn="l">
                  <a:tabLst>
                    <a:tab pos="17780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dirty="0"/>
                            <m:t>15868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.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74322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08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10000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𝑆𝐴𝑅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982"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246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4446</TotalTime>
  <Words>853</Words>
  <Application>Microsoft Office PowerPoint</Application>
  <PresentationFormat>A4 Paper (210x297 mm)</PresentationFormat>
  <Paragraphs>288</Paragraphs>
  <Slides>30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7" baseType="lpstr">
      <vt:lpstr>ae_AlMateen</vt:lpstr>
      <vt:lpstr>Arial</vt:lpstr>
      <vt:lpstr>AYM Wadiy S_U normal.</vt:lpstr>
      <vt:lpstr>Calibri</vt:lpstr>
      <vt:lpstr>Cambria Math</vt:lpstr>
      <vt:lpstr>Times New Roman</vt:lpstr>
      <vt:lpstr>فورم لكلية ادارة الاعمال</vt:lpstr>
      <vt:lpstr>عرض تقديمي في PowerPoint</vt:lpstr>
      <vt:lpstr>المحاضرة (6)</vt:lpstr>
      <vt:lpstr>2- المتتالية الهندسية :-</vt:lpstr>
      <vt:lpstr>تابع المتتالية الهندسية :-</vt:lpstr>
      <vt:lpstr>تابع المتتالية الهندسية :-</vt:lpstr>
      <vt:lpstr>تابع المتتالية الهندسية :-</vt:lpstr>
      <vt:lpstr>الحد العام للمتتالية الهندسية :-</vt:lpstr>
      <vt:lpstr>الحد العام للمتتالية الهندسية :-</vt:lpstr>
      <vt:lpstr>الحد العام للمتتالية الهندسية :-</vt:lpstr>
      <vt:lpstr>الحد العام للمتتالية الهندسية :-</vt:lpstr>
      <vt:lpstr>الحد العام للمتتالية الهندسية :-</vt:lpstr>
      <vt:lpstr>الحد العام للمتتالية الهندسية :-</vt:lpstr>
      <vt:lpstr>الحد العام للمتتالية الهندسية :-</vt:lpstr>
      <vt:lpstr>الحد العام للمتتالية الهندسية :-</vt:lpstr>
      <vt:lpstr>الحد العام للمتتالية الهندسية :-</vt:lpstr>
      <vt:lpstr>الحد العام للمتتالية الهندسية :-</vt:lpstr>
      <vt:lpstr>مجموع أول (n) حد من حدود المتتالية الهندسية :-</vt:lpstr>
      <vt:lpstr>تابع مجموع أول (n) حد من حدود المتتالية الهندسية :-</vt:lpstr>
      <vt:lpstr>تابع مجموع أول (n) حد من حدود المتتالية الهندسية :-</vt:lpstr>
      <vt:lpstr>تابع مجموع أول (n) حد من حدود المتتالية الهندسية :-</vt:lpstr>
      <vt:lpstr>تابع مجموع أول (n) حد من حدود المتتالية الهندسية :-</vt:lpstr>
      <vt:lpstr>تطبيقات المتتالية في حساب الفائدة البسيطة والفائدة المركبة :-</vt:lpstr>
      <vt:lpstr>تابع تطبيقات المتتالية في حساب الفائدة البسيطة والفائدة المركبة :-</vt:lpstr>
      <vt:lpstr>تابع تطبيقات المتتالية في حساب الفائدة البسيطة والفائدة المركبة :-</vt:lpstr>
      <vt:lpstr>تابع تطبيقات المتتالية في حساب الفائدة البسيطة والفائدة المركبة :-</vt:lpstr>
      <vt:lpstr>تابع تطبيقات المتتالية في حساب الفائدة البسيطة والفائدة المركبة :-</vt:lpstr>
      <vt:lpstr>تابع تطبيقات المتتالية في حساب الفائدة البسيطة والفائدة المركبة :-</vt:lpstr>
      <vt:lpstr>تابع تطبيقات المتتالية في حساب الفائدة البسيطة والفائدة المركبة :-</vt:lpstr>
      <vt:lpstr>تابع تطبيقات المتتالية في حساب الفائدة البسيطة والفائدة المركبة :-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Zbook</cp:lastModifiedBy>
  <cp:revision>693</cp:revision>
  <cp:lastPrinted>2014-02-19T13:05:24Z</cp:lastPrinted>
  <dcterms:created xsi:type="dcterms:W3CDTF">2014-02-18T11:21:49Z</dcterms:created>
  <dcterms:modified xsi:type="dcterms:W3CDTF">2016-10-16T21:36:41Z</dcterms:modified>
</cp:coreProperties>
</file>