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0" r:id="rId3"/>
    <p:sldId id="334" r:id="rId4"/>
    <p:sldId id="335" r:id="rId5"/>
    <p:sldId id="336" r:id="rId6"/>
    <p:sldId id="337" r:id="rId7"/>
    <p:sldId id="338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3" r:id="rId21"/>
    <p:sldId id="354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86" d="100"/>
          <a:sy n="86" d="100"/>
        </p:scale>
        <p:origin x="1013" y="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937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95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883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66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58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492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271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878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768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80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406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095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84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194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9915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914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066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06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370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 anchor="ctr" anchorCtr="0"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(8)</a:t>
            </a:r>
            <a:endParaRPr lang="en-US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60648"/>
            <a:ext cx="9372600" cy="4887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مبادئ الرياضيات 1 						                         المحاضرة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8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495300" y="3764632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تابع </a:t>
            </a:r>
            <a:r>
              <a:rPr lang="ar-EG" sz="4000" b="1" spc="5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المصفوفات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anose="04020705040A02060702" pitchFamily="82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Matrices</a:t>
            </a: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</a:rPr>
              <a:t>عمليات </a:t>
            </a:r>
            <a:r>
              <a:rPr lang="ar-EG" b="1" dirty="0">
                <a:solidFill>
                  <a:srgbClr val="C00000"/>
                </a:solidFill>
              </a:rPr>
              <a:t>الصف البسيط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dirty="0" smtClean="0"/>
                  <a:t>هي مجموعة من العمليات تقام على </a:t>
                </a:r>
                <a:r>
                  <a:rPr lang="ar-SA" sz="2000" dirty="0" smtClean="0"/>
                  <a:t>ال</a:t>
                </a:r>
                <a:r>
                  <a:rPr lang="ar-EG" sz="2000" dirty="0" smtClean="0"/>
                  <a:t>صفوف وهذه العمليات تتكون من ثلاثة عمليات فقط هي:</a:t>
                </a:r>
              </a:p>
              <a:p>
                <a:pPr algn="just" rtl="1"/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000" dirty="0" smtClean="0"/>
                  <a:t>- ضرب صف بعدد ثابت.</a:t>
                </a:r>
              </a:p>
              <a:p>
                <a:pPr algn="just" rtl="1"/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000" dirty="0" smtClean="0"/>
                  <a:t>- ضرب صف بعدد ثابت وجمعه الى صف آخر.</a:t>
                </a:r>
              </a:p>
              <a:p>
                <a:pPr algn="just" rtl="1"/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000" dirty="0" smtClean="0"/>
                  <a:t>- تبديل صف مكان صف.</a:t>
                </a:r>
              </a:p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مثال:-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2000" dirty="0" smtClean="0"/>
                  <a:t>في المصفوفة التالية:</a:t>
                </a: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𝐴</m:t>
                      </m:r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algn="just" rtl="1"/>
                <a:r>
                  <a:rPr lang="ar-EG" sz="2000" dirty="0" smtClean="0"/>
                  <a:t>نفذ العمليات التالية على المصفوفة على الترتيب.</a:t>
                </a:r>
              </a:p>
              <a:p>
                <a:pPr algn="just" rtl="1"/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000" dirty="0" smtClean="0"/>
                  <a:t>- أضرب الصف الثاني بالعدد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000" dirty="0" smtClean="0"/>
                  <a:t>.</a:t>
                </a:r>
              </a:p>
              <a:p>
                <a:pPr algn="just" rtl="1"/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000" dirty="0" smtClean="0"/>
                  <a:t>- اضرب الصف الاول بالعدد (</a:t>
                </a:r>
                <a:r>
                  <a:rPr lang="en-US" sz="2000" dirty="0" smtClean="0"/>
                  <a:t>-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000" dirty="0" smtClean="0"/>
                  <a:t>) واجمعه الى الصف الثالث.</a:t>
                </a:r>
              </a:p>
              <a:p>
                <a:pPr algn="just" rtl="1"/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000" dirty="0" smtClean="0"/>
                  <a:t>- بدل الصف الثاني مع الصف الثالث.</a:t>
                </a:r>
                <a:endParaRPr lang="ar-EG" sz="2000" dirty="0"/>
              </a:p>
              <a:p>
                <a:pPr algn="just" rtl="1"/>
                <a:endParaRPr lang="en-US" sz="2000" b="1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t="-674" r="-957" b="-67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528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عمليات الصف البسيط :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6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</a:p>
              <a:p>
                <a:pPr marL="514350" indent="-514350" algn="just">
                  <a:buAutoNum type="arabicParenR"/>
                </a:pPr>
                <a14:m>
                  <m:oMath xmlns:m="http://schemas.openxmlformats.org/officeDocument/2006/math">
                    <m:r>
                      <a:rPr lang="en-US" sz="2600" b="0" i="0" smtClean="0"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600" b="0" i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600" b="0" i="0" smtClean="0">
                        <a:latin typeface="Cambria Math"/>
                      </a:rPr>
                      <m:t> </m:t>
                    </m:r>
                    <m:r>
                      <a:rPr lang="en-US" sz="2600" b="0" i="0" smtClean="0">
                        <a:latin typeface="Cambria Math"/>
                        <a:ea typeface="Cambria Math"/>
                      </a:rPr>
                      <m:t>→   </m:t>
                    </m:r>
                    <m:d>
                      <m:dPr>
                        <m:begChr m:val="["/>
                        <m:endChr m:val="]"/>
                        <m:ctrlP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600" b="0" dirty="0" smtClean="0">
                  <a:ea typeface="Cambria Math"/>
                </a:endParaRPr>
              </a:p>
              <a:p>
                <a:pPr marL="514350" indent="-514350" algn="just">
                  <a:buAutoNum type="arabicParenR"/>
                </a:pPr>
                <a14:m>
                  <m:oMath xmlns:m="http://schemas.openxmlformats.org/officeDocument/2006/math">
                    <m:r>
                      <a:rPr lang="en-US" sz="2600" b="0" i="0" smtClean="0">
                        <a:latin typeface="Cambria Math"/>
                      </a:rPr>
                      <m:t>−</m:t>
                    </m:r>
                    <m:r>
                      <a:rPr lang="en-US" sz="2600" b="0" i="0" smtClean="0">
                        <a:latin typeface="Cambria Math"/>
                      </a:rPr>
                      <m:t>1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600" b="0" i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600" b="0" i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600" b="0" i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600" b="0" i="0" smtClean="0">
                        <a:latin typeface="Cambria Math"/>
                      </a:rPr>
                      <m:t> </m:t>
                    </m:r>
                    <m:r>
                      <a:rPr lang="en-US" sz="2600" b="0" i="0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26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6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600" i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600" i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600" i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600" i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2600" i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600" i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600" i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600" b="0" i="0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600" dirty="0" smtClean="0">
                  <a:ea typeface="Cambria Math"/>
                </a:endParaRPr>
              </a:p>
              <a:p>
                <a:pPr marL="514350" indent="-514350" algn="just">
                  <a:buAutoNum type="arabicParenR"/>
                </a:pPr>
                <a:r>
                  <a:rPr lang="en-US" sz="2600" dirty="0"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60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600">
                        <a:latin typeface="Cambria Math"/>
                      </a:rPr>
                      <m:t>↔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60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600">
                        <a:latin typeface="Cambria Math"/>
                      </a:rPr>
                      <m:t>   →</m:t>
                    </m:r>
                    <m:d>
                      <m:dPr>
                        <m:begChr m:val="["/>
                        <m:endChr m:val="]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60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60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60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60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60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60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60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60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600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260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60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600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1162" t="-1482" r="-157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05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</a:rPr>
              <a:t>معكوس </a:t>
            </a:r>
            <a:r>
              <a:rPr lang="ar-EG" b="1" dirty="0">
                <a:solidFill>
                  <a:srgbClr val="C00000"/>
                </a:solidFill>
              </a:rPr>
              <a:t>المصفوفة (مقلوب المصفوفة </a:t>
            </a:r>
            <a:r>
              <a:rPr lang="ar-EG" b="1" dirty="0" smtClean="0">
                <a:solidFill>
                  <a:srgbClr val="C00000"/>
                </a:solidFill>
              </a:rPr>
              <a:t>)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ar-EG" b="1" dirty="0" smtClean="0">
                <a:solidFill>
                  <a:srgbClr val="C00000"/>
                </a:solidFill>
              </a:rPr>
              <a:t>:-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marL="0" indent="0" algn="just" rtl="1"/>
                <a:r>
                  <a:rPr lang="ar-EG" sz="2600" dirty="0" smtClean="0"/>
                  <a:t>سوف نعتمد على عملية الصف البسيط في ايجاد معكوس المصفوفة وسوف نرمز الي معكوس المصفوفة بالرمز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600" dirty="0" smtClean="0"/>
                  <a:t> </a:t>
                </a:r>
                <a:r>
                  <a:rPr lang="ar-EG" sz="2600" dirty="0" smtClean="0"/>
                  <a:t> .</a:t>
                </a:r>
              </a:p>
              <a:p>
                <a:pPr algn="just" rtl="1"/>
                <a:r>
                  <a:rPr lang="ar-EG" sz="2600" b="1" u="sng" dirty="0" smtClean="0"/>
                  <a:t>مثال</a:t>
                </a:r>
                <a:r>
                  <a:rPr lang="ar-SA" sz="2600" b="1" u="sng" dirty="0" smtClean="0"/>
                  <a:t> </a:t>
                </a:r>
                <a:r>
                  <a:rPr lang="en-US" sz="26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600" b="1" u="sng" dirty="0" smtClean="0"/>
                  <a:t>:-</a:t>
                </a:r>
              </a:p>
              <a:p>
                <a:pPr algn="just" rtl="1"/>
                <a:r>
                  <a:rPr lang="ar-EG" sz="2600" dirty="0" smtClean="0"/>
                  <a:t>أوجد معكوس المصفوفة التالية باستخدام عمليات الصف البسيط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𝐴</m:t>
                      </m:r>
                      <m:r>
                        <a:rPr lang="en-US" sz="26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600" dirty="0" smtClean="0"/>
              </a:p>
              <a:p>
                <a:pPr algn="just" rtl="1"/>
                <a:r>
                  <a:rPr lang="ar-EG" sz="2600" b="1" u="sng" dirty="0"/>
                  <a:t>الحل:-</a:t>
                </a:r>
              </a:p>
              <a:p>
                <a:pPr marL="0" indent="0" algn="just" rtl="1"/>
                <a:r>
                  <a:rPr lang="ar-EG" sz="2600" dirty="0" smtClean="0"/>
                  <a:t>لإيجاد معكوس المصفوفة نستخدم العلاقة السابقة بحيث نضع المصفوفة ومعها المصفوفة المحايدة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a:rPr lang="en-US" sz="2600" b="0" i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ar-EG" sz="2600" dirty="0" smtClean="0"/>
                  <a:t> وباستخدام عمليات الصف البسيط تتحول </a:t>
                </a:r>
                <a:r>
                  <a:rPr lang="en-US" sz="2600" dirty="0" smtClean="0"/>
                  <a:t>A</a:t>
                </a:r>
                <a:r>
                  <a:rPr lang="ar-EG" sz="2600" dirty="0" smtClean="0"/>
                  <a:t> إلى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a:rPr lang="en-US" sz="260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ar-EG" sz="2600" dirty="0" smtClean="0"/>
                  <a:t> و تتحول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a:rPr lang="en-US" sz="260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600" dirty="0"/>
                  <a:t> </a:t>
                </a:r>
                <a:r>
                  <a:rPr lang="ar-EG" sz="2600" dirty="0" smtClean="0"/>
                  <a:t> إلى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600" i="0">
                            <a:latin typeface="Cambria Math"/>
                          </a:rPr>
                          <m:t>A</m:t>
                        </m:r>
                      </m:e>
                      <m:sup>
                        <m:r>
                          <a:rPr lang="en-US" sz="2600" i="0">
                            <a:latin typeface="Cambria Math"/>
                          </a:rPr>
                          <m:t>−</m:t>
                        </m:r>
                        <m:r>
                          <a:rPr lang="en-US" sz="2600" i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ar-EG" sz="2600" dirty="0" smtClean="0"/>
                  <a:t> .</a:t>
                </a:r>
                <a:endParaRPr lang="en-US" sz="26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l="-2324" t="-1211" r="-116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294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معكوس المصفوفة (مقلوب المصفوفة </a:t>
            </a:r>
            <a:r>
              <a:rPr lang="ar-EG" b="1" dirty="0" smtClean="0">
                <a:solidFill>
                  <a:srgbClr val="C00000"/>
                </a:solidFill>
              </a:rPr>
              <a:t>)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ar-EG" b="1" dirty="0" smtClean="0">
                <a:solidFill>
                  <a:srgbClr val="C00000"/>
                </a:solidFill>
              </a:rPr>
              <a:t>:-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5174035"/>
              </a:xfrm>
            </p:spPr>
            <p:txBody>
              <a:bodyPr/>
              <a:lstStyle/>
              <a:p>
                <a:pPr algn="just"/>
                <a:r>
                  <a:rPr lang="ar-SA" sz="24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 smtClean="0"/>
              </a:p>
              <a:p>
                <a:pPr marL="0" indent="0" algn="just"/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6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ar-SA" sz="2400" b="0" i="1" smtClean="0">
                        <a:latin typeface="Cambria Math" panose="02040503050406030204" pitchFamily="18" charset="0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ar-SA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ar-SA" sz="2400" b="0" i="0" smtClean="0">
                        <a:latin typeface="Cambria Math" panose="02040503050406030204" pitchFamily="18" charset="0"/>
                        <a:ea typeface="Cambria Math"/>
                      </a:rPr>
                      <m:t> 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ar-SA" sz="2400" i="1">
                        <a:latin typeface="Cambria Math" panose="02040503050406030204" pitchFamily="18" charset="0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ar-SA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4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ar-SA" sz="2400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ar-SA" sz="2400" b="0" i="1" smtClean="0"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ar-SA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ar-SA" sz="24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ar-SA" sz="2400" i="1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en-US" sz="24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m:rPr>
                        <m:nor/>
                      </m:rPr>
                      <a:rPr lang="en-US" sz="2400" dirty="0"/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5174035"/>
              </a:xfrm>
              <a:blipFill rotWithShape="0">
                <a:blip r:embed="rId3"/>
                <a:stretch>
                  <a:fillRect l="-1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090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معكوس المصفوفة (مقلوب المصفوفة </a:t>
            </a:r>
            <a:r>
              <a:rPr lang="ar-EG" b="1" dirty="0" smtClean="0">
                <a:solidFill>
                  <a:srgbClr val="C00000"/>
                </a:solidFill>
              </a:rPr>
              <a:t>)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ar-EG" b="1" dirty="0" smtClean="0">
                <a:solidFill>
                  <a:srgbClr val="C00000"/>
                </a:solidFill>
              </a:rPr>
              <a:t>:-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للتحقق من الحل :  </a:t>
                </a:r>
                <a14:m>
                  <m:oMath xmlns:m="http://schemas.openxmlformats.org/officeDocument/2006/math">
                    <m:r>
                      <a:rPr lang="en-US" sz="2800" b="1" i="0" u="sng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𝐀</m:t>
                    </m:r>
                    <m:sSup>
                      <m:sSupPr>
                        <m:ctrlPr>
                          <a:rPr lang="en-US" sz="2800" b="1" i="1" u="sng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0" u="sng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𝐀</m:t>
                        </m:r>
                      </m:e>
                      <m:sup>
                        <m:r>
                          <a:rPr lang="en-US" sz="2800" b="1" i="0" u="sng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en-US" sz="2800" b="1" i="0" u="sng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800" b="1" i="0" u="sng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en-US" sz="2800" b="1" i="0" u="sng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𝐈</m:t>
                    </m:r>
                  </m:oMath>
                </a14:m>
                <a:endParaRPr lang="en-US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30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24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2400" b="0" i="1" dirty="0" smtClean="0">
                  <a:latin typeface="Cambria Math"/>
                </a:endParaRPr>
              </a:p>
              <a:p>
                <a:pPr algn="just"/>
                <a:r>
                  <a:rPr lang="en-US" sz="2400" b="0" dirty="0" smtClean="0"/>
                  <a:t>     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24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30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24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400" dirty="0" smtClean="0"/>
                  <a:t>                      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pPr algn="just" rtl="1"/>
                <a:endParaRPr lang="en-US" sz="2800" dirty="0"/>
              </a:p>
            </p:txBody>
          </p:sp>
        </mc:Choice>
        <mc:Fallback>
          <p:sp>
            <p:nvSpPr>
              <p:cNvPr id="1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480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051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dirty="0" smtClean="0"/>
                  <a:t>اذا كان لدينا النظام التالي من المعادلات الخطية: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ar-EG" sz="2800" dirty="0" smtClean="0"/>
                  <a:t>نعرف المصفوفات التالية: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/>
                        </a:rPr>
                        <m:t>  ,  </m:t>
                      </m:r>
                      <m:r>
                        <a:rPr lang="en-US" sz="2800" b="0" i="1" smtClean="0">
                          <a:latin typeface="Cambria Math"/>
                        </a:rPr>
                        <m:t>𝑋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/>
                        </a:rPr>
                        <m:t>  ,  </m:t>
                      </m:r>
                      <m:r>
                        <a:rPr lang="en-US" sz="2800" b="0" i="1" smtClean="0">
                          <a:latin typeface="Cambria Math"/>
                        </a:rPr>
                        <m:t>𝐵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ar-EG" sz="2800" dirty="0" smtClean="0"/>
              </a:p>
              <a:p>
                <a:pPr marL="0" indent="0" algn="just" rtl="1"/>
                <a:r>
                  <a:rPr lang="ar-EG" sz="2800" dirty="0" smtClean="0"/>
                  <a:t>حيث تسمى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𝐴</m:t>
                    </m:r>
                  </m:oMath>
                </a14:m>
                <a:r>
                  <a:rPr lang="ar-EG" sz="2800" dirty="0" smtClean="0"/>
                  <a:t> مصفوفة المعاملات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𝑋</m:t>
                    </m:r>
                  </m:oMath>
                </a14:m>
                <a:r>
                  <a:rPr lang="ar-EG" sz="2800" dirty="0" smtClean="0"/>
                  <a:t> مصفوفة المتغيرات،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𝐵</m:t>
                    </m:r>
                  </m:oMath>
                </a14:m>
                <a:r>
                  <a:rPr lang="ar-EG" sz="2800" dirty="0" smtClean="0"/>
                  <a:t> مصفوفة الثوابت، وبالتالي يمكن </a:t>
                </a:r>
                <a:r>
                  <a:rPr lang="ar-EG" sz="2800" dirty="0" smtClean="0"/>
                  <a:t>التعبير عن </a:t>
                </a:r>
                <a:r>
                  <a:rPr lang="ar-EG" sz="2800" dirty="0" smtClean="0"/>
                  <a:t>نظام المعادلات باستخدام المصفوفات كالآتي:</a:t>
                </a: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𝐴𝑋</m:t>
                      </m:r>
                      <m:r>
                        <a:rPr lang="en-US" sz="2800" b="0" i="0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𝐵</m:t>
                      </m:r>
                      <m:r>
                        <a:rPr lang="en-US" sz="2800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2529" t="-1482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EG" sz="3200" b="1" dirty="0" smtClean="0">
                <a:solidFill>
                  <a:srgbClr val="C00000"/>
                </a:solidFill>
              </a:rPr>
              <a:t>حل أنظمة المعادلات الخطية باستخدام عمليات الصف البسيط :-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77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3000" b="1" dirty="0" smtClean="0">
                <a:solidFill>
                  <a:srgbClr val="C00000"/>
                </a:solidFill>
              </a:rPr>
              <a:t>تابع </a:t>
            </a:r>
            <a:r>
              <a:rPr lang="ar-EG" sz="3000" b="1" dirty="0" smtClean="0">
                <a:solidFill>
                  <a:srgbClr val="C00000"/>
                </a:solidFill>
              </a:rPr>
              <a:t>حل أنظمة المعادلات الخطية باستخدام عمليات الصف البسيط :-</a:t>
            </a:r>
            <a:endParaRPr lang="en-US" sz="3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dirty="0" smtClean="0"/>
                  <a:t>ولحل هذا النظام باستخدام عمليات الصف البسيط نستخدم الخطوات التالية:</a:t>
                </a:r>
              </a:p>
              <a:p>
                <a:pPr algn="just" rtl="1"/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800" dirty="0" smtClean="0"/>
                  <a:t>- نضع المصفوفة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/>
                      </a:rPr>
                      <m:t>[</m:t>
                    </m:r>
                    <m:r>
                      <a:rPr lang="en-US" sz="2800" b="0" i="1" smtClean="0">
                        <a:latin typeface="Cambria Math"/>
                      </a:rPr>
                      <m:t>𝐴</m:t>
                    </m:r>
                    <m:r>
                      <a:rPr lang="en-US" sz="2800" b="0" i="0" smtClean="0">
                        <a:latin typeface="Cambria Math"/>
                      </a:rPr>
                      <m:t>|</m:t>
                    </m:r>
                    <m:r>
                      <a:rPr lang="en-US" sz="2800" b="0" i="1" smtClean="0">
                        <a:latin typeface="Cambria Math"/>
                      </a:rPr>
                      <m:t>𝐵</m:t>
                    </m:r>
                    <m:r>
                      <a:rPr lang="en-US" sz="2800" b="0" i="0" smtClean="0">
                        <a:latin typeface="Cambria Math"/>
                      </a:rPr>
                      <m:t>]</m:t>
                    </m:r>
                  </m:oMath>
                </a14:m>
                <a:r>
                  <a:rPr lang="ar-EG" sz="2800" dirty="0" smtClean="0"/>
                  <a:t>.</a:t>
                </a:r>
              </a:p>
              <a:p>
                <a:pPr algn="just" rtl="1"/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dirty="0" smtClean="0"/>
                  <a:t>- نطبق عليها عمليات الصف البسيط.</a:t>
                </a:r>
              </a:p>
              <a:p>
                <a:pPr algn="just" rtl="1"/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800" dirty="0" smtClean="0"/>
                  <a:t>- </a:t>
                </a:r>
                <a:r>
                  <a:rPr lang="ar-EG" sz="2800" dirty="0"/>
                  <a:t>ينتج</a:t>
                </a:r>
                <a:r>
                  <a:rPr lang="ar-SA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/>
                      </a:rPr>
                      <m:t>[</m:t>
                    </m:r>
                    <m:r>
                      <a:rPr lang="en-US" sz="2800" b="0" i="1" smtClean="0">
                        <a:latin typeface="Cambria Math"/>
                      </a:rPr>
                      <m:t>𝐼</m:t>
                    </m:r>
                    <m:r>
                      <a:rPr lang="en-US" sz="2800" i="0">
                        <a:latin typeface="Cambria Math"/>
                      </a:rPr>
                      <m:t>|</m:t>
                    </m:r>
                    <m:r>
                      <a:rPr lang="en-US" sz="2800" b="0" i="1" smtClean="0">
                        <a:latin typeface="Cambria Math"/>
                      </a:rPr>
                      <m:t>𝐶</m:t>
                    </m:r>
                    <m:r>
                      <a:rPr lang="en-US" sz="2800" i="0">
                        <a:latin typeface="Cambria Math"/>
                      </a:rPr>
                      <m:t>]</m:t>
                    </m:r>
                  </m:oMath>
                </a14:m>
                <a:r>
                  <a:rPr lang="ar-EG" sz="2800" dirty="0" smtClean="0"/>
                  <a:t> حيث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𝐶</m:t>
                    </m:r>
                  </m:oMath>
                </a14:m>
                <a:r>
                  <a:rPr lang="ar-EG" sz="2800" dirty="0" smtClean="0"/>
                  <a:t> تمثل مصفوفة الحل وتكون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 smtClean="0"/>
                  <a:t> =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𝐶</m:t>
                    </m:r>
                  </m:oMath>
                </a14:m>
                <a:r>
                  <a:rPr lang="ar-EG" sz="2800" dirty="0" smtClean="0"/>
                  <a:t>.</a:t>
                </a:r>
                <a:endParaRPr lang="en-US" sz="2800" dirty="0" smtClean="0"/>
              </a:p>
              <a:p>
                <a:pPr algn="just" rtl="1"/>
                <a:r>
                  <a:rPr lang="ar-EG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800" dirty="0" smtClean="0"/>
                  <a:t>حل النظام التالي من المعادلات باستخدام عمليات الصف البسيط.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3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 +  </m:t>
                      </m:r>
                      <m:r>
                        <a:rPr lang="en-US" sz="2800" b="0" i="1" smtClean="0">
                          <a:latin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US" sz="28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4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 −</m:t>
                      </m:r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2800" b="0" dirty="0" smtClean="0"/>
              </a:p>
              <a:p>
                <a:pPr algn="just"/>
                <a:endParaRPr lang="ar-EG" sz="2800" dirty="0" smtClean="0"/>
              </a:p>
            </p:txBody>
          </p:sp>
        </mc:Choice>
        <mc:Fallback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346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928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3000" b="1" dirty="0" smtClean="0">
                <a:solidFill>
                  <a:srgbClr val="C00000"/>
                </a:solidFill>
              </a:rPr>
              <a:t>تابع </a:t>
            </a:r>
            <a:r>
              <a:rPr lang="ar-EG" sz="3000" b="1" dirty="0" smtClean="0">
                <a:solidFill>
                  <a:srgbClr val="C00000"/>
                </a:solidFill>
              </a:rPr>
              <a:t>حل أنظمة المعادلات الخطية باستخدام عمليات الصف البسيط :-</a:t>
            </a:r>
            <a:endParaRPr lang="en-US" sz="3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91269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ar-EG" sz="1800" dirty="0" smtClean="0"/>
                  <a:t> مصفوفة المعاملات       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 smtClean="0"/>
                  <a:t> </a:t>
                </a:r>
                <a:r>
                  <a:rPr lang="ar-EG" sz="1800" dirty="0" smtClean="0"/>
                  <a:t> مصفوفة المتغيرات               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ar-EG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ar-EG" sz="1800" dirty="0" smtClean="0"/>
                  <a:t> مصفوفة الثوابت                   </a:t>
                </a:r>
              </a:p>
              <a:p>
                <a:pPr algn="just"/>
                <a:r>
                  <a:rPr lang="ar-SA" sz="1800" b="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e>
                        <m:r>
                          <a:rPr lang="en-US" sz="18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ar-SA" sz="180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ar-SA" sz="18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4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11</m:t>
                        </m:r>
                      </m:den>
                    </m:f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 smtClean="0"/>
              </a:p>
              <a:p>
                <a:pPr algn="just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800" dirty="0" smtClean="0"/>
                  <a:t>   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1800" dirty="0" smtClean="0"/>
              </a:p>
              <a:p>
                <a:pPr algn="just"/>
                <a:endParaRPr lang="en-US" sz="1800" dirty="0"/>
              </a:p>
            </p:txBody>
          </p:sp>
        </mc:Choice>
        <mc:Fallback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91269"/>
                <a:ext cx="8915400" cy="4525963"/>
              </a:xfrm>
              <a:blipFill rotWithShape="0">
                <a:blip r:embed="rId3"/>
                <a:stretch>
                  <a:fillRect l="-615" t="-1617" r="-1777"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515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3000" b="1" dirty="0" smtClean="0">
                <a:solidFill>
                  <a:srgbClr val="C00000"/>
                </a:solidFill>
              </a:rPr>
              <a:t>تابع </a:t>
            </a:r>
            <a:r>
              <a:rPr lang="ar-EG" sz="3000" b="1" dirty="0" smtClean="0">
                <a:solidFill>
                  <a:srgbClr val="C00000"/>
                </a:solidFill>
              </a:rPr>
              <a:t>حل أنظمة المعادلات الخطية باستخدام عمليات الصف البسيط :-</a:t>
            </a:r>
            <a:endParaRPr lang="en-US" sz="3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800" dirty="0" smtClean="0"/>
                  <a:t>حل النظام التالي من المعادلات باستخدام عمليات الصف البسيط.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5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 +  </m:t>
                      </m:r>
                      <m:r>
                        <a:rPr lang="en-US" sz="2800" b="0" i="1" smtClean="0">
                          <a:latin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23</m:t>
                      </m:r>
                    </m:oMath>
                  </m:oMathPara>
                </a14:m>
                <a:endParaRPr lang="en-US" sz="28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6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+</m:t>
                      </m:r>
                      <m:r>
                        <a:rPr lang="en-US" sz="2800" b="0" i="1" smtClean="0">
                          <a:latin typeface="Cambria Math"/>
                        </a:rPr>
                        <m:t>10</m:t>
                      </m:r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58</m:t>
                      </m:r>
                    </m:oMath>
                  </m:oMathPara>
                </a14:m>
                <a:endParaRPr lang="en-US" sz="2800" b="0" dirty="0" smtClean="0"/>
              </a:p>
              <a:p>
                <a:pPr algn="just"/>
                <a:endParaRPr lang="ar-EG" sz="28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750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82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3000" b="1" dirty="0" smtClean="0">
                <a:solidFill>
                  <a:srgbClr val="C00000"/>
                </a:solidFill>
              </a:rPr>
              <a:t>تابع </a:t>
            </a:r>
            <a:r>
              <a:rPr lang="ar-EG" sz="3000" b="1" dirty="0" smtClean="0">
                <a:solidFill>
                  <a:srgbClr val="C00000"/>
                </a:solidFill>
              </a:rPr>
              <a:t>حل أنظمة المعادلات الخطية باستخدام عمليات الصف البسيط :-</a:t>
            </a:r>
            <a:endParaRPr lang="en-US" sz="3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  <a:endParaRPr lang="ar-EG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ar-EG" sz="1800" dirty="0" smtClean="0"/>
                  <a:t> مصفوفة المعاملات       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 smtClean="0"/>
                  <a:t> </a:t>
                </a:r>
                <a:r>
                  <a:rPr lang="ar-EG" sz="1800" dirty="0" smtClean="0"/>
                  <a:t> مصفوفة المتغيرات               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58</m:t>
                              </m:r>
                            </m:e>
                          </m:mr>
                        </m:m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ar-EG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ar-EG" sz="1800" dirty="0" smtClean="0"/>
                  <a:t> مصفوفة الثوابت                  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𝐴</m:t>
                          </m:r>
                        </m:e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brk m:alnAt="7"/>
                                  </m:rP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58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→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ar-SA" sz="18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ar-SA" sz="18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23</m:t>
                                    </m:r>
                                  </m:num>
                                  <m:den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ar-SA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1800" i="1">
                                    <a:latin typeface="Cambria Math" panose="02040503050406030204" pitchFamily="18" charset="0"/>
                                  </a:rPr>
                                  <m:t>58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ar-SA" sz="1800" i="1" dirty="0" smtClean="0">
                  <a:latin typeface="Cambria Math" panose="02040503050406030204" pitchFamily="18" charset="0"/>
                </a:endParaRPr>
              </a:p>
              <a:p>
                <a:pPr marL="0" indent="0" algn="just"/>
                <a:r>
                  <a:rPr lang="ar-SA" sz="18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6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38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23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152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38</m:t>
                        </m:r>
                      </m:den>
                    </m:f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23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 smtClean="0"/>
              </a:p>
              <a:p>
                <a:pPr algn="just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ar-SA" sz="1800" b="0" i="1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800" dirty="0"/>
                  <a:t>   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615" t="-1617" r="-1777" b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53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EG" b="1" dirty="0">
                <a:solidFill>
                  <a:srgbClr val="C00000"/>
                </a:solidFill>
              </a:rPr>
              <a:t>التطبيقات التجارية </a:t>
            </a:r>
            <a:r>
              <a:rPr lang="ar-EG" b="1" dirty="0" smtClean="0">
                <a:solidFill>
                  <a:srgbClr val="C00000"/>
                </a:solidFill>
              </a:rPr>
              <a:t>للمصفوفات</a:t>
            </a:r>
            <a:r>
              <a:rPr lang="ar-SA" b="1" dirty="0" smtClean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5300" y="1052736"/>
            <a:ext cx="8915400" cy="4525963"/>
          </a:xfrm>
        </p:spPr>
        <p:txBody>
          <a:bodyPr/>
          <a:lstStyle/>
          <a:p>
            <a:pPr algn="just" rtl="1"/>
            <a:r>
              <a:rPr lang="ar-EG" sz="2800" b="1" u="sng" dirty="0" smtClean="0"/>
              <a:t>مثال 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ar-EG" sz="2800" b="1" u="sng" dirty="0" smtClean="0"/>
              <a:t>:-</a:t>
            </a:r>
          </a:p>
          <a:p>
            <a:pPr marL="0" indent="0" algn="just" rtl="1"/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تنتج شركة النجاح نوعين من الدفاتر المدرسية النوع الأول (دفتر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ورقة) ويباع بسعر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ريال ويحتاج إلى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ساعات عمل في قسم القص و</a:t>
            </a:r>
            <a:r>
              <a:rPr lang="ar-S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ساعة عمل في قسم التجميع، والنوع الثاني (دفتر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ورقة) يباع بسعر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ريال ويحتاج إلى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ساعة عمل في قسم القص و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ساعات عمل في قسم التجميع، فإذا علمت أن الساعات المتاحة في قسم القص هي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ساعة، و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ساعة في قسم التجميع، المطلوب </a:t>
            </a:r>
            <a:r>
              <a:rPr lang="ar-E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باستخدام اسلوب المصفوفات أوجد الكمية المثلى من الانتاج 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والتي </a:t>
            </a:r>
            <a:r>
              <a:rPr lang="ar-E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تحقق أعلى ربح </a:t>
            </a:r>
            <a:r>
              <a:rPr lang="ar-E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ممكن.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1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b="1" dirty="0">
                <a:solidFill>
                  <a:srgbClr val="C00000"/>
                </a:solidFill>
              </a:rPr>
              <a:t>تابع </a:t>
            </a:r>
            <a:r>
              <a:rPr lang="ar-EG" b="1" dirty="0">
                <a:solidFill>
                  <a:srgbClr val="C00000"/>
                </a:solidFill>
              </a:rPr>
              <a:t>التطبيقات التجارية للمصفوفات</a:t>
            </a:r>
            <a:r>
              <a:rPr lang="ar-SA" b="1" dirty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</a:p>
              <a:p>
                <a:pPr algn="just" rtl="1"/>
                <a:r>
                  <a:rPr lang="en-US" sz="20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000" b="1" u="sng" dirty="0" smtClean="0"/>
                  <a:t>- جدول تمهيد الحل:</a:t>
                </a:r>
              </a:p>
              <a:p>
                <a:pPr algn="just" rtl="1"/>
                <a:endParaRPr lang="ar-EG" sz="2000" dirty="0"/>
              </a:p>
              <a:p>
                <a:pPr algn="just" rtl="1"/>
                <a:endParaRPr lang="ar-EG" sz="2000" dirty="0" smtClean="0"/>
              </a:p>
              <a:p>
                <a:pPr algn="just" rtl="1"/>
                <a:endParaRPr lang="ar-EG" sz="2000" dirty="0"/>
              </a:p>
              <a:p>
                <a:pPr algn="just" rtl="1"/>
                <a:endParaRPr lang="en-US" sz="2000" dirty="0" smtClean="0"/>
              </a:p>
              <a:p>
                <a:pPr algn="just" rtl="1"/>
                <a:endParaRPr lang="ar-EG" sz="2000" dirty="0" smtClean="0"/>
              </a:p>
              <a:p>
                <a:pPr algn="just" rtl="1"/>
                <a:r>
                  <a:rPr lang="en-US" sz="20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000" b="1" u="sng" dirty="0" smtClean="0"/>
                  <a:t>- صياغة المشكلة رياضياً:</a:t>
                </a:r>
              </a:p>
              <a:p>
                <a:pPr marL="0" indent="0" algn="just" rtl="1"/>
                <a:r>
                  <a:rPr lang="ar-SA" sz="2000" dirty="0" smtClean="0"/>
                  <a:t>        أ- </a:t>
                </a:r>
                <a:r>
                  <a:rPr lang="ar-EG" sz="2000" dirty="0" smtClean="0"/>
                  <a:t>دالة الهدف (الربح</a:t>
                </a:r>
                <a:r>
                  <a:rPr lang="ar-SA" sz="2000" dirty="0" smtClean="0"/>
                  <a:t> </a:t>
                </a:r>
                <a:r>
                  <a:rPr lang="ar-EG" sz="2000" dirty="0" smtClean="0"/>
                  <a:t>/</a:t>
                </a:r>
                <a:r>
                  <a:rPr lang="ar-SA" sz="2000" dirty="0" smtClean="0"/>
                  <a:t> </a:t>
                </a:r>
                <a:r>
                  <a:rPr lang="ar-EG" sz="2000" dirty="0" smtClean="0"/>
                  <a:t>ثمن  البيع):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ar-EG" sz="2000" dirty="0" smtClean="0"/>
              </a:p>
              <a:p>
                <a:pPr marL="0" indent="0" algn="just" rtl="1"/>
                <a:r>
                  <a:rPr lang="ar-SA" sz="2000" dirty="0" smtClean="0"/>
                  <a:t>        ب- </a:t>
                </a:r>
                <a:r>
                  <a:rPr lang="ar-EG" sz="2000" dirty="0" smtClean="0"/>
                  <a:t>القيود:</a:t>
                </a:r>
              </a:p>
              <a:p>
                <a:pPr marL="0" indent="0"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3"/>
                <a:stretch>
                  <a:fillRect t="-809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6130024"/>
                  </p:ext>
                </p:extLst>
              </p:nvPr>
            </p:nvGraphicFramePr>
            <p:xfrm>
              <a:off x="1712640" y="2305680"/>
              <a:ext cx="6604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24136"/>
                    <a:gridCol w="1296144"/>
                    <a:gridCol w="1296144"/>
                    <a:gridCol w="2787576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ثمن البيع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قسم التجميع</a:t>
                          </a:r>
                          <a:r>
                            <a:rPr lang="ar-EG" baseline="0" dirty="0" smtClean="0"/>
                            <a:t>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قسم</a:t>
                          </a:r>
                          <a:r>
                            <a:rPr lang="ar-EG" baseline="0" dirty="0" smtClean="0"/>
                            <a:t> القص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المنتج / اقسام التشغيل 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ar-EG" dirty="0" smtClean="0"/>
                            <a:t>دفتر </a:t>
                          </a:r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60</a:t>
                          </a:r>
                          <a:r>
                            <a:rPr lang="ar-EG" dirty="0" smtClean="0"/>
                            <a:t> ورقة </a:t>
                          </a:r>
                          <a:r>
                            <a:rPr lang="en-US" dirty="0" smtClean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US" dirty="0" smtClean="0"/>
                            <a:t>)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ar-EG" dirty="0" smtClean="0"/>
                            <a:t>دفتر </a:t>
                          </a:r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120</a:t>
                          </a:r>
                          <a:r>
                            <a:rPr lang="ar-EG" dirty="0" smtClean="0"/>
                            <a:t> ورقة </a:t>
                          </a:r>
                          <a:r>
                            <a:rPr lang="en-US" dirty="0" smtClean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US" dirty="0" smtClean="0"/>
                            <a:t>)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ar-SA" baseline="0" dirty="0" smtClean="0"/>
                            <a:t>ساعات العمل</a:t>
                          </a:r>
                          <a:r>
                            <a:rPr lang="ar-EG" baseline="0" dirty="0" smtClean="0"/>
                            <a:t> المتاحة لكل قسم 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6130024"/>
                  </p:ext>
                </p:extLst>
              </p:nvPr>
            </p:nvGraphicFramePr>
            <p:xfrm>
              <a:off x="1712640" y="2305680"/>
              <a:ext cx="6604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24136"/>
                    <a:gridCol w="1296144"/>
                    <a:gridCol w="1296144"/>
                    <a:gridCol w="2787576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ثمن البيع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قسم التجميع</a:t>
                          </a:r>
                          <a:r>
                            <a:rPr lang="ar-EG" baseline="0" dirty="0" smtClean="0"/>
                            <a:t>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قسم</a:t>
                          </a:r>
                          <a:r>
                            <a:rPr lang="ar-EG" baseline="0" dirty="0" smtClean="0"/>
                            <a:t> القص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المنتج / اقسام التشغيل 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37118" t="-109836" r="-873" b="-2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37118" t="-209836" r="-873" b="-1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ar-SA" baseline="0" dirty="0" smtClean="0"/>
                            <a:t>ساعات العمل</a:t>
                          </a:r>
                          <a:r>
                            <a:rPr lang="ar-EG" baseline="0" dirty="0" smtClean="0"/>
                            <a:t> المتاحة لكل قسم 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0303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b="1" dirty="0">
                <a:solidFill>
                  <a:srgbClr val="C00000"/>
                </a:solidFill>
              </a:rPr>
              <a:t>تابع </a:t>
            </a:r>
            <a:r>
              <a:rPr lang="ar-EG" b="1" dirty="0">
                <a:solidFill>
                  <a:srgbClr val="C00000"/>
                </a:solidFill>
              </a:rPr>
              <a:t>التطبيقات التجارية للمصفوفات</a:t>
            </a:r>
            <a:r>
              <a:rPr lang="ar-SA" b="1" dirty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08720"/>
                <a:ext cx="8915400" cy="4824536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الحل:-</a:t>
                </a:r>
                <a:endParaRPr lang="ar-EG" sz="20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𝐴</m:t>
                    </m:r>
                    <m:r>
                      <a:rPr lang="en-US" sz="16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ar-EG" sz="1600" dirty="0"/>
                  <a:t> مصفوفة المعاملات       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𝑋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/>
                  <a:t> </a:t>
                </a:r>
                <a:r>
                  <a:rPr lang="ar-EG" sz="1600" dirty="0"/>
                  <a:t> مصفوفة المتغيرات               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𝐵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35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50</m:t>
                              </m:r>
                            </m:e>
                          </m:mr>
                        </m:m>
                      </m:e>
                    </m:d>
                    <m:r>
                      <a:rPr lang="en-US" sz="1600" i="1">
                        <a:latin typeface="Cambria Math"/>
                      </a:rPr>
                      <m:t> </m:t>
                    </m:r>
                    <m:r>
                      <a:rPr lang="ar-EG" sz="1600" i="1">
                        <a:latin typeface="Cambria Math"/>
                      </a:rPr>
                      <m:t> </m:t>
                    </m:r>
                  </m:oMath>
                </a14:m>
                <a:r>
                  <a:rPr lang="ar-EG" sz="1600" dirty="0"/>
                  <a:t> مصفوفة الثوابت                   </a:t>
                </a:r>
              </a:p>
              <a:p>
                <a:pPr algn="just"/>
                <a:r>
                  <a:rPr lang="ar-SA" sz="18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e>
                        <m:r>
                          <a:rPr lang="en-US" sz="18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35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ar-SA" sz="1800" i="1" dirty="0" smtClean="0">
                  <a:latin typeface="Cambria Math" panose="02040503050406030204" pitchFamily="18" charset="0"/>
                </a:endParaRPr>
              </a:p>
              <a:p>
                <a:pPr marL="0" indent="0" algn="just"/>
                <a:r>
                  <a:rPr lang="ar-SA" sz="18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→−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2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35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80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8</m:t>
                        </m:r>
                      </m:den>
                    </m:f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35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→−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800" dirty="0"/>
                  <a:t>   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sz="1800" dirty="0"/>
              </a:p>
              <a:p>
                <a:pPr algn="just" rtl="1"/>
                <a:r>
                  <a:rPr lang="ar-EG" sz="1600" b="1" u="sng" dirty="0" smtClean="0"/>
                  <a:t>ربح النموذج: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𝑆𝐴𝑅</m:t>
                      </m:r>
                    </m:oMath>
                  </m:oMathPara>
                </a14:m>
                <a:endParaRPr lang="en-US" sz="1800" dirty="0"/>
              </a:p>
              <a:p>
                <a:pPr algn="just" rtl="1"/>
                <a:endParaRPr lang="en-US" sz="1600" dirty="0"/>
              </a:p>
              <a:p>
                <a:pPr algn="just" rtl="1"/>
                <a:endParaRPr lang="en-US" sz="1600" dirty="0"/>
              </a:p>
            </p:txBody>
          </p:sp>
        </mc:Choice>
        <mc:Fallback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08720"/>
                <a:ext cx="8915400" cy="4824536"/>
              </a:xfrm>
              <a:blipFill rotWithShape="0">
                <a:blip r:embed="rId3"/>
                <a:stretch>
                  <a:fillRect l="-615" t="-632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487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b="1" dirty="0">
                <a:solidFill>
                  <a:srgbClr val="C00000"/>
                </a:solidFill>
              </a:rPr>
              <a:t>تابع </a:t>
            </a:r>
            <a:r>
              <a:rPr lang="ar-EG" b="1" dirty="0">
                <a:solidFill>
                  <a:srgbClr val="C00000"/>
                </a:solidFill>
              </a:rPr>
              <a:t>التطبيقات التجارية للمصفوفات</a:t>
            </a:r>
            <a:r>
              <a:rPr lang="ar-SA" b="1" dirty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/>
                  <a:t>مثال </a:t>
                </a:r>
                <a:r>
                  <a:rPr lang="en-US" sz="28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b="1" u="sng" dirty="0" smtClean="0"/>
                  <a:t>:-</a:t>
                </a:r>
              </a:p>
              <a:p>
                <a:pPr marL="0" indent="0" algn="just" rtl="1"/>
                <a:r>
                  <a:rPr lang="ar-EG" sz="2800" dirty="0" smtClean="0"/>
                  <a:t>تنتج شركة الفهد نوعين من المنتجات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,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 smtClean="0"/>
                  <a:t> </a:t>
                </a:r>
                <a:r>
                  <a:rPr lang="ar-EG" sz="2800" dirty="0" smtClean="0"/>
                  <a:t> وتستخدم نوعين من المواد الخام الخشب والحديد فإذا علمت أن النوع الأول من المنتجات ي</a:t>
                </a:r>
                <a:r>
                  <a:rPr lang="ar-SA" sz="2800" dirty="0" smtClean="0"/>
                  <a:t>تطلب </a:t>
                </a:r>
                <a:r>
                  <a:rPr lang="en-US" sz="2800" dirty="0" smtClean="0"/>
                  <a:t>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ar-SA" sz="2800" dirty="0" smtClean="0"/>
                  <a:t>م</a:t>
                </a:r>
                <a:r>
                  <a:rPr lang="en-US" sz="2800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dirty="0" smtClean="0"/>
                  <a:t> من الخشب و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dirty="0" smtClean="0"/>
                  <a:t> ك</a:t>
                </a:r>
                <a:r>
                  <a:rPr lang="ar-SA" sz="2800" dirty="0" smtClean="0"/>
                  <a:t>غ</a:t>
                </a:r>
                <a:r>
                  <a:rPr lang="ar-EG" sz="2800" dirty="0" smtClean="0"/>
                  <a:t> من الحديد والنوع الثاني من المنتجات </a:t>
                </a:r>
                <a:r>
                  <a:rPr lang="ar-SA" sz="2800" dirty="0" smtClean="0"/>
                  <a:t>يتطلب</a:t>
                </a:r>
                <a:r>
                  <a:rPr lang="ar-EG" sz="2800" dirty="0" smtClean="0"/>
                  <a:t> </a:t>
                </a:r>
                <a:r>
                  <a:rPr lang="en-US" sz="2800" dirty="0" smtClean="0"/>
                  <a:t>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SA" sz="2800" dirty="0" smtClean="0"/>
                  <a:t>م</a:t>
                </a:r>
                <a:r>
                  <a:rPr lang="en-US" sz="2800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dirty="0" smtClean="0"/>
                  <a:t> من الخشب و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EG" sz="2800" dirty="0" smtClean="0"/>
                  <a:t> ك</a:t>
                </a:r>
                <a:r>
                  <a:rPr lang="ar-SA" sz="2800" dirty="0"/>
                  <a:t>غ</a:t>
                </a:r>
                <a:r>
                  <a:rPr lang="ar-EG" sz="2800" dirty="0" smtClean="0"/>
                  <a:t> من الحديد، ويبلغ ربح الوحدة من النوع الأول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r>
                  <a:rPr lang="ar-EG" sz="2800" dirty="0" smtClean="0"/>
                  <a:t> ريال والنوع الثاني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r>
                  <a:rPr lang="ar-EG" sz="2800" dirty="0" smtClean="0"/>
                  <a:t> ريال، فإذا علمت أن كمية الخشب المتوافرة في المخزن هي </a:t>
                </a:r>
                <a:r>
                  <a:rPr lang="en-US" sz="2800" dirty="0"/>
                  <a:t>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280</a:t>
                </a:r>
                <a:r>
                  <a:rPr lang="ar-SA" sz="2800" dirty="0" smtClean="0"/>
                  <a:t>م</a:t>
                </a:r>
                <a:r>
                  <a:rPr lang="en-US" sz="2800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dirty="0" smtClean="0"/>
                  <a:t> من الخشب و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r>
                  <a:rPr lang="ar-EG" sz="2800" dirty="0" smtClean="0"/>
                  <a:t> ك</a:t>
                </a:r>
                <a:r>
                  <a:rPr lang="ar-SA" sz="2800" dirty="0"/>
                  <a:t>غ</a:t>
                </a:r>
                <a:r>
                  <a:rPr lang="ar-EG" sz="2800" dirty="0" smtClean="0"/>
                  <a:t> من الحديد</a:t>
                </a:r>
                <a:r>
                  <a:rPr lang="en-US" sz="2800" dirty="0"/>
                  <a:t>.</a:t>
                </a:r>
                <a:r>
                  <a:rPr lang="ar-EG" sz="2800" dirty="0" smtClean="0"/>
                  <a:t> </a:t>
                </a:r>
                <a:endParaRPr lang="en-US" sz="2800" dirty="0" smtClean="0"/>
              </a:p>
              <a:p>
                <a:pPr marL="0" indent="0" algn="just" rtl="1"/>
                <a:r>
                  <a:rPr lang="ar-EG" sz="2800" dirty="0" smtClean="0"/>
                  <a:t>المطلوب: باستخدام اسلوب المصفوفات</a:t>
                </a:r>
                <a:r>
                  <a:rPr lang="ar-SA" sz="2800" dirty="0"/>
                  <a:t>،</a:t>
                </a:r>
                <a:r>
                  <a:rPr lang="ar-EG" sz="2800" dirty="0" smtClean="0"/>
                  <a:t> أوجد الكمية المثلى من الانتاج والتي تحقق أعلى ربح ممكن.</a:t>
                </a:r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2529" t="-1617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09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b="1" dirty="0">
                <a:solidFill>
                  <a:srgbClr val="C00000"/>
                </a:solidFill>
              </a:rPr>
              <a:t>تابع </a:t>
            </a:r>
            <a:r>
              <a:rPr lang="ar-EG" b="1" dirty="0">
                <a:solidFill>
                  <a:srgbClr val="C00000"/>
                </a:solidFill>
              </a:rPr>
              <a:t>التطبيقات التجارية للمصفوفات</a:t>
            </a:r>
            <a:r>
              <a:rPr lang="ar-SA" b="1" dirty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</a:p>
              <a:p>
                <a:pPr algn="just" rtl="1"/>
                <a:r>
                  <a:rPr lang="en-US" sz="20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000" b="1" u="sng" dirty="0" smtClean="0"/>
                  <a:t>- جدول تمهيد الحل:</a:t>
                </a:r>
              </a:p>
              <a:p>
                <a:pPr algn="just" rtl="1"/>
                <a:endParaRPr lang="ar-EG" sz="2000" dirty="0"/>
              </a:p>
              <a:p>
                <a:pPr algn="just" rtl="1"/>
                <a:endParaRPr lang="ar-EG" sz="2000" dirty="0" smtClean="0"/>
              </a:p>
              <a:p>
                <a:pPr algn="just" rtl="1"/>
                <a:endParaRPr lang="ar-EG" sz="2000" dirty="0"/>
              </a:p>
              <a:p>
                <a:pPr algn="just" rtl="1"/>
                <a:endParaRPr lang="en-US" sz="2000" dirty="0" smtClean="0"/>
              </a:p>
              <a:p>
                <a:pPr algn="just" rtl="1"/>
                <a:endParaRPr lang="ar-EG" sz="2000" dirty="0" smtClean="0"/>
              </a:p>
              <a:p>
                <a:pPr algn="just" rtl="1"/>
                <a:r>
                  <a:rPr lang="en-US" sz="20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000" b="1" u="sng" dirty="0" smtClean="0"/>
                  <a:t>- صياغة المشكلة رياضياً:</a:t>
                </a:r>
              </a:p>
              <a:p>
                <a:pPr marL="0" indent="0" algn="just" rtl="1"/>
                <a:r>
                  <a:rPr lang="ar-SA" sz="2000" dirty="0" smtClean="0"/>
                  <a:t>        أ- </a:t>
                </a:r>
                <a:r>
                  <a:rPr lang="ar-EG" sz="2000" dirty="0" smtClean="0"/>
                  <a:t>دالة الهدف (الربح</a:t>
                </a:r>
                <a:r>
                  <a:rPr lang="ar-SA" sz="2000" dirty="0" smtClean="0"/>
                  <a:t> </a:t>
                </a:r>
                <a:r>
                  <a:rPr lang="ar-EG" sz="2000" dirty="0" smtClean="0"/>
                  <a:t>/</a:t>
                </a:r>
                <a:r>
                  <a:rPr lang="ar-SA" sz="2000" dirty="0" smtClean="0"/>
                  <a:t> </a:t>
                </a:r>
                <a:r>
                  <a:rPr lang="ar-EG" sz="2000" dirty="0" smtClean="0"/>
                  <a:t>ثمن  البيع):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150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ar-EG" sz="2000" dirty="0" smtClean="0"/>
              </a:p>
              <a:p>
                <a:pPr marL="0" indent="0" algn="just" rtl="1"/>
                <a:r>
                  <a:rPr lang="ar-SA" sz="2000" dirty="0" smtClean="0"/>
                  <a:t>        ب- </a:t>
                </a:r>
                <a:r>
                  <a:rPr lang="ar-EG" sz="2000" dirty="0" smtClean="0"/>
                  <a:t>القيود:</a:t>
                </a:r>
              </a:p>
              <a:p>
                <a:pPr marL="0" indent="0"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280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t="-809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5229660"/>
                  </p:ext>
                </p:extLst>
              </p:nvPr>
            </p:nvGraphicFramePr>
            <p:xfrm>
              <a:off x="1661368" y="1916832"/>
              <a:ext cx="6604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7416"/>
                    <a:gridCol w="1368152"/>
                    <a:gridCol w="1368152"/>
                    <a:gridCol w="2520280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الربح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الحديد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الخشب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المنتجات / المواد الخام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b="1" dirty="0" smtClean="0"/>
                            <a:t>كمية المواد الخام</a:t>
                          </a:r>
                          <a:r>
                            <a:rPr lang="ar-EG" b="1" dirty="0" smtClean="0"/>
                            <a:t> المتاحة</a:t>
                          </a:r>
                          <a:endParaRPr lang="en-US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5229660"/>
                  </p:ext>
                </p:extLst>
              </p:nvPr>
            </p:nvGraphicFramePr>
            <p:xfrm>
              <a:off x="1661368" y="1916832"/>
              <a:ext cx="6604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7416"/>
                    <a:gridCol w="1368152"/>
                    <a:gridCol w="1368152"/>
                    <a:gridCol w="2520280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الربح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الحديد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الخشب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dirty="0" smtClean="0"/>
                            <a:t>المنتجات / المواد الخام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62077" t="-109836" r="-1208" b="-2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62077" t="-209836" r="-1208" b="-1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b="1" dirty="0" smtClean="0"/>
                            <a:t>كمية المواد الخام</a:t>
                          </a:r>
                          <a:r>
                            <a:rPr lang="ar-EG" b="1" dirty="0" smtClean="0"/>
                            <a:t> المتاحة</a:t>
                          </a:r>
                          <a:endParaRPr lang="en-US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1865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b="1" dirty="0" smtClean="0">
                <a:solidFill>
                  <a:srgbClr val="C00000"/>
                </a:solidFill>
              </a:rPr>
              <a:t>تابع </a:t>
            </a:r>
            <a:r>
              <a:rPr lang="ar-EG" b="1" dirty="0" smtClean="0">
                <a:solidFill>
                  <a:srgbClr val="C00000"/>
                </a:solidFill>
              </a:rPr>
              <a:t>التطبيقات </a:t>
            </a:r>
            <a:r>
              <a:rPr lang="ar-EG" b="1" dirty="0">
                <a:solidFill>
                  <a:srgbClr val="C00000"/>
                </a:solidFill>
              </a:rPr>
              <a:t>التجارية </a:t>
            </a:r>
            <a:r>
              <a:rPr lang="ar-EG" b="1" dirty="0" smtClean="0">
                <a:solidFill>
                  <a:srgbClr val="C00000"/>
                </a:solidFill>
              </a:rPr>
              <a:t>للمصفوفات</a:t>
            </a:r>
            <a:r>
              <a:rPr lang="ar-SA" b="1" dirty="0" smtClean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8504" y="908720"/>
                <a:ext cx="8915400" cy="4824536"/>
              </a:xfrm>
            </p:spPr>
            <p:txBody>
              <a:bodyPr/>
              <a:lstStyle/>
              <a:p>
                <a:pPr algn="just" rtl="1"/>
                <a:r>
                  <a:rPr lang="ar-EG" sz="1600" b="1" u="sng" dirty="0" smtClean="0"/>
                  <a:t>تابع الحل:-</a:t>
                </a:r>
                <a:endParaRPr lang="ar-EG" sz="1600" b="1" u="sng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𝐴</m:t>
                    </m:r>
                    <m:r>
                      <a:rPr lang="en-US" sz="16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ar-EG" sz="1600" dirty="0"/>
                  <a:t> </a:t>
                </a:r>
                <a:r>
                  <a:rPr lang="ar-SA" sz="1600" dirty="0" smtClean="0"/>
                  <a:t>(</a:t>
                </a:r>
                <a:r>
                  <a:rPr lang="ar-EG" sz="1600" dirty="0" smtClean="0"/>
                  <a:t>مصفوفة المعاملات</a:t>
                </a:r>
                <a:r>
                  <a:rPr lang="ar-SA" sz="1600" dirty="0" smtClean="0"/>
                  <a:t>)</a:t>
                </a:r>
                <a:r>
                  <a:rPr lang="ar-EG" sz="1600" dirty="0" smtClean="0"/>
                  <a:t> </a:t>
                </a:r>
                <a:r>
                  <a:rPr lang="ar-SA" sz="1600" dirty="0" smtClean="0"/>
                  <a:t>       </a:t>
                </a:r>
                <a:r>
                  <a:rPr lang="ar-EG" sz="1600" dirty="0" smtClean="0"/>
                  <a:t>     </a:t>
                </a:r>
                <a:endParaRPr lang="ar-EG" sz="1600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𝑋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/>
                  <a:t> </a:t>
                </a:r>
                <a:r>
                  <a:rPr lang="ar-EG" sz="1600" dirty="0"/>
                  <a:t> </a:t>
                </a:r>
                <a:r>
                  <a:rPr lang="ar-SA" sz="1600" dirty="0" smtClean="0"/>
                  <a:t>(</a:t>
                </a:r>
                <a:r>
                  <a:rPr lang="ar-EG" sz="1600" dirty="0" smtClean="0"/>
                  <a:t>مصفوفة المتغيرات</a:t>
                </a:r>
                <a:r>
                  <a:rPr lang="ar-SA" sz="1600" dirty="0" smtClean="0"/>
                  <a:t>)     </a:t>
                </a:r>
                <a:r>
                  <a:rPr lang="ar-EG" sz="1600" dirty="0" smtClean="0"/>
                  <a:t>                </a:t>
                </a:r>
                <a:endParaRPr lang="ar-EG" sz="1600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𝐵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280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  <m:r>
                      <a:rPr lang="en-US" sz="1600" i="1">
                        <a:latin typeface="Cambria Math"/>
                      </a:rPr>
                      <m:t> </m:t>
                    </m:r>
                    <m:r>
                      <a:rPr lang="ar-EG" sz="1600" i="1">
                        <a:latin typeface="Cambria Math"/>
                      </a:rPr>
                      <m:t> </m:t>
                    </m:r>
                  </m:oMath>
                </a14:m>
                <a:r>
                  <a:rPr lang="ar-EG" sz="1600" dirty="0"/>
                  <a:t> </a:t>
                </a:r>
                <a:r>
                  <a:rPr lang="ar-SA" sz="1600" dirty="0" smtClean="0"/>
                  <a:t>(</a:t>
                </a:r>
                <a:r>
                  <a:rPr lang="ar-EG" sz="1600" dirty="0" smtClean="0"/>
                  <a:t>مصفوفة الثوابت</a:t>
                </a:r>
                <a:r>
                  <a:rPr lang="ar-SA" sz="1600" dirty="0" smtClean="0"/>
                  <a:t>)</a:t>
                </a:r>
                <a:r>
                  <a:rPr lang="ar-EG" sz="1600" dirty="0" smtClean="0"/>
                  <a:t>  </a:t>
                </a:r>
                <a:r>
                  <a:rPr lang="ar-SA" sz="1600" dirty="0" smtClean="0"/>
                  <a:t> </a:t>
                </a:r>
                <a:r>
                  <a:rPr lang="ar-EG" sz="1600" dirty="0" smtClean="0"/>
                  <a:t>              </a:t>
                </a:r>
                <a:endParaRPr lang="ar-SA" sz="1600" dirty="0" smtClean="0"/>
              </a:p>
              <a:p>
                <a:pPr algn="just"/>
                <a:r>
                  <a:rPr lang="ar-SA" sz="18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e>
                        <m:r>
                          <a:rPr lang="en-US" sz="18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280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8</m:t>
                        </m:r>
                      </m:den>
                    </m:f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280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ar-SA" sz="1800" i="1" dirty="0" smtClean="0">
                  <a:latin typeface="Cambria Math" panose="02040503050406030204" pitchFamily="18" charset="0"/>
                </a:endParaRPr>
              </a:p>
              <a:p>
                <a:pPr marL="0" indent="0" algn="just"/>
                <a:r>
                  <a:rPr lang="ar-SA" sz="18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→−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2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280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240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8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12</m:t>
                        </m:r>
                      </m:den>
                    </m:f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280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600" dirty="0"/>
              </a:p>
              <a:p>
                <a:pPr algn="just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→−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8</m:t>
                        </m:r>
                      </m:den>
                    </m:f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1800" dirty="0"/>
                  <a:t>   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1800" dirty="0"/>
              </a:p>
              <a:p>
                <a:pPr algn="just" rtl="1"/>
                <a:r>
                  <a:rPr lang="ar-EG" sz="1600" b="1" u="sng" dirty="0"/>
                  <a:t>ربح </a:t>
                </a:r>
                <a:r>
                  <a:rPr lang="ar-EG" sz="1600" b="1" u="sng" dirty="0" smtClean="0"/>
                  <a:t>النموذج:</a:t>
                </a:r>
                <a:endParaRPr lang="ar-EG" sz="1600" b="1" u="sng" dirty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150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150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4000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𝑆𝐴𝑅</m:t>
                      </m:r>
                    </m:oMath>
                  </m:oMathPara>
                </a14:m>
                <a:endParaRPr lang="en-US" sz="1800" dirty="0"/>
              </a:p>
              <a:p>
                <a:pPr algn="just"/>
                <a:endParaRPr lang="en-US" sz="1600" dirty="0"/>
              </a:p>
              <a:p>
                <a:pPr algn="just" rtl="1"/>
                <a:endParaRPr lang="en-US" sz="1600" dirty="0"/>
              </a:p>
              <a:p>
                <a:pPr algn="just" rtl="1"/>
                <a:endParaRPr lang="en-US" sz="1600" dirty="0"/>
              </a:p>
              <a:p>
                <a:pPr algn="just" rtl="1"/>
                <a:endParaRPr lang="en-US" sz="1600" dirty="0"/>
              </a:p>
            </p:txBody>
          </p:sp>
        </mc:Choice>
        <mc:Fallback>
          <p:sp>
            <p:nvSpPr>
              <p:cNvPr id="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8504" y="908720"/>
                <a:ext cx="8915400" cy="4824536"/>
              </a:xfrm>
              <a:blipFill rotWithShape="0">
                <a:blip r:embed="rId3"/>
                <a:stretch>
                  <a:fillRect l="-615" t="-379" r="-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860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EG" b="1" dirty="0">
                <a:solidFill>
                  <a:srgbClr val="C00000"/>
                </a:solidFill>
              </a:rPr>
              <a:t>التطبيقات التجارية </a:t>
            </a:r>
            <a:r>
              <a:rPr lang="ar-EG" b="1" dirty="0" smtClean="0">
                <a:solidFill>
                  <a:srgbClr val="C00000"/>
                </a:solidFill>
              </a:rPr>
              <a:t>للمصفوفات</a:t>
            </a:r>
            <a:r>
              <a:rPr lang="ar-SA" b="1" dirty="0" smtClean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5300" y="1052736"/>
            <a:ext cx="8915400" cy="4525963"/>
          </a:xfrm>
        </p:spPr>
        <p:txBody>
          <a:bodyPr/>
          <a:lstStyle/>
          <a:p>
            <a:pPr algn="just" rtl="1"/>
            <a:r>
              <a:rPr lang="ar-EG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EG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</a:p>
          <a:p>
            <a:pPr marL="0" indent="0" algn="just" rtl="1">
              <a:tabLst>
                <a:tab pos="271463" algn="l"/>
              </a:tabLst>
            </a:pPr>
            <a:r>
              <a:rPr lang="ar-SA" sz="2800" dirty="0"/>
              <a:t>تنتج شركة الأحلام للثلاجات نوعين من الثلاجات هما ثلاجة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ar-SA" sz="2800" dirty="0" smtClean="0"/>
              <a:t> </a:t>
            </a:r>
            <a:r>
              <a:rPr lang="ar-SA" sz="2800" dirty="0"/>
              <a:t>قدم وثلاجة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ar-SA" sz="2800" dirty="0" smtClean="0"/>
              <a:t> </a:t>
            </a:r>
            <a:r>
              <a:rPr lang="ar-SA" sz="2800" dirty="0"/>
              <a:t>قدم فإذا علمت أن كل نوع من هذه الثلاجات يمر بمرحلتين إنتاجيتين هما مرحلة التصنيع ومرحلة التشطيب. فإذا فرض أن الثلاجة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ar-SA" sz="2800" dirty="0" smtClean="0"/>
              <a:t> </a:t>
            </a:r>
            <a:r>
              <a:rPr lang="ar-SA" sz="2800" dirty="0"/>
              <a:t>قدم تحتاج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ar-SA" sz="2800" dirty="0" smtClean="0"/>
              <a:t> </a:t>
            </a:r>
            <a:r>
              <a:rPr lang="ar-SA" sz="2800" dirty="0"/>
              <a:t>ساعات عمل </a:t>
            </a:r>
            <a:r>
              <a:rPr lang="ar-SA" sz="2800" dirty="0" smtClean="0"/>
              <a:t>في </a:t>
            </a:r>
            <a:r>
              <a:rPr lang="ar-SA" sz="2800" dirty="0"/>
              <a:t>مرحلة التصنيع وساعتين </a:t>
            </a:r>
            <a:r>
              <a:rPr lang="ar-SA" sz="2800" dirty="0" smtClean="0"/>
              <a:t>في </a:t>
            </a:r>
            <a:r>
              <a:rPr lang="ar-SA" sz="2800" dirty="0"/>
              <a:t>مرحلة التشطيب، وأن الثلاجة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ar-SA" sz="2800" dirty="0" smtClean="0"/>
              <a:t> </a:t>
            </a:r>
            <a:r>
              <a:rPr lang="ar-SA" sz="2800" dirty="0"/>
              <a:t>قدم تحتاج إلى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ar-SA" sz="2800" dirty="0" smtClean="0"/>
              <a:t> </a:t>
            </a:r>
            <a:r>
              <a:rPr lang="ar-SA" sz="2800" dirty="0"/>
              <a:t>ساعات عمل </a:t>
            </a:r>
            <a:r>
              <a:rPr lang="ar-SA" sz="2800" dirty="0" smtClean="0"/>
              <a:t>في </a:t>
            </a:r>
            <a:r>
              <a:rPr lang="ar-SA" sz="2800" dirty="0"/>
              <a:t>مرحلة التصنيع و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SA" sz="2800" dirty="0" smtClean="0"/>
              <a:t> </a:t>
            </a:r>
            <a:r>
              <a:rPr lang="ar-SA" sz="2800" dirty="0"/>
              <a:t>ساعات </a:t>
            </a:r>
            <a:r>
              <a:rPr lang="ar-SA" sz="2800" dirty="0" smtClean="0"/>
              <a:t>في </a:t>
            </a:r>
            <a:r>
              <a:rPr lang="ar-SA" sz="2800" dirty="0"/>
              <a:t>مرحلة التشطيب. مع العلم بأن عدد الساعات المتاحة لهذا المصنع </a:t>
            </a:r>
            <a:r>
              <a:rPr lang="ar-SA" sz="2800" dirty="0" smtClean="0"/>
              <a:t>هي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2400</a:t>
            </a:r>
            <a:r>
              <a:rPr lang="ar-SA" sz="2800" dirty="0" smtClean="0"/>
              <a:t> </a:t>
            </a:r>
            <a:r>
              <a:rPr lang="ar-SA" sz="2800" dirty="0"/>
              <a:t>ساعة لمرحلة التصنيع،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1300</a:t>
            </a:r>
            <a:r>
              <a:rPr lang="ar-SA" sz="2800" dirty="0" smtClean="0"/>
              <a:t> </a:t>
            </a:r>
            <a:r>
              <a:rPr lang="ar-SA" sz="2800" dirty="0"/>
              <a:t>ساعة لمرحلة التشطيب فإذا كانت سياسة الإنتاج </a:t>
            </a:r>
            <a:r>
              <a:rPr lang="ar-SA" sz="2800" dirty="0" smtClean="0"/>
              <a:t>في </a:t>
            </a:r>
            <a:r>
              <a:rPr lang="ar-SA" sz="2800" dirty="0"/>
              <a:t>المصنع </a:t>
            </a:r>
            <a:r>
              <a:rPr lang="ar-SA" sz="2800" dirty="0" smtClean="0"/>
              <a:t>هي </a:t>
            </a:r>
            <a:r>
              <a:rPr lang="ar-SA" sz="2800" dirty="0"/>
              <a:t>استخدام كافة الطاقات المتاحة </a:t>
            </a:r>
            <a:r>
              <a:rPr lang="ar-SA" sz="2800" u="sng" dirty="0"/>
              <a:t>فالمطلوب تحديد عدد الوحدات المنتجة من كل نوع.</a:t>
            </a:r>
            <a:endParaRPr lang="en-US" sz="2800" u="sng" dirty="0"/>
          </a:p>
          <a:p>
            <a:pPr algn="just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52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EG" b="1" dirty="0">
                <a:solidFill>
                  <a:srgbClr val="C00000"/>
                </a:solidFill>
              </a:rPr>
              <a:t>التطبيقات التجارية </a:t>
            </a:r>
            <a:r>
              <a:rPr lang="ar-EG" b="1" dirty="0" smtClean="0">
                <a:solidFill>
                  <a:srgbClr val="C00000"/>
                </a:solidFill>
              </a:rPr>
              <a:t>للمصفوفات</a:t>
            </a:r>
            <a:r>
              <a:rPr lang="ar-SA" b="1" dirty="0" smtClean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>
                  <a:spcBef>
                    <a:spcPts val="0"/>
                  </a:spcBef>
                </a:pP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en-US" sz="20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000" b="1" u="sng" dirty="0" smtClean="0"/>
                  <a:t>- جدول تمهيد الحل:</a:t>
                </a:r>
              </a:p>
              <a:p>
                <a:pPr algn="just" rtl="1"/>
                <a:endParaRPr lang="ar-EG" sz="2000" dirty="0"/>
              </a:p>
              <a:p>
                <a:pPr algn="just" rtl="1"/>
                <a:endParaRPr lang="ar-EG" sz="2000" dirty="0" smtClean="0"/>
              </a:p>
              <a:p>
                <a:pPr algn="just" rtl="1"/>
                <a:endParaRPr lang="ar-EG" sz="2000" dirty="0"/>
              </a:p>
              <a:p>
                <a:pPr algn="just" rtl="1"/>
                <a:endParaRPr lang="en-US" sz="2000" dirty="0" smtClean="0"/>
              </a:p>
              <a:p>
                <a:pPr algn="just" rtl="1">
                  <a:spcBef>
                    <a:spcPts val="1200"/>
                  </a:spcBef>
                </a:pPr>
                <a:r>
                  <a:rPr lang="ar-SA" sz="2000" dirty="0" smtClean="0"/>
                  <a:t>نفرض أن:</a:t>
                </a:r>
                <a:endParaRPr lang="en-US" sz="2000" dirty="0" smtClean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SA" sz="2000" dirty="0" smtClean="0"/>
                  <a:t> = </a:t>
                </a:r>
                <a:r>
                  <a:rPr lang="ar-EG" sz="2000" dirty="0" smtClean="0"/>
                  <a:t>عدد </a:t>
                </a:r>
                <a:r>
                  <a:rPr lang="ar-EG" sz="2000" dirty="0"/>
                  <a:t>الوحدات المنتجة من الثلاجة 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EG" sz="2000" dirty="0" smtClean="0"/>
                  <a:t>قدم</a:t>
                </a:r>
                <a:r>
                  <a:rPr lang="en-US" sz="2000" dirty="0"/>
                  <a:t>.</a:t>
                </a:r>
                <a:endParaRPr lang="ar-EG" sz="2000" dirty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ar-SA" sz="2000" dirty="0"/>
                  <a:t> = </a:t>
                </a:r>
                <a:r>
                  <a:rPr lang="ar-EG" sz="2000" dirty="0"/>
                  <a:t>عدد الوحدات المنتجة من الثلاجة </a:t>
                </a:r>
                <a:r>
                  <a:rPr lang="en-US" sz="2000" dirty="0"/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r>
                  <a:rPr lang="ar-EG" sz="2000" dirty="0" smtClean="0"/>
                  <a:t>قدم</a:t>
                </a:r>
                <a:r>
                  <a:rPr lang="en-US" sz="2000" dirty="0"/>
                  <a:t>.</a:t>
                </a:r>
                <a:endParaRPr lang="ar-EG" sz="2000" dirty="0"/>
              </a:p>
              <a:p>
                <a:pPr algn="just" rtl="1"/>
                <a:r>
                  <a:rPr lang="ar-EG" sz="2000" dirty="0" smtClean="0"/>
                  <a:t>←</a:t>
                </a:r>
                <a:r>
                  <a:rPr lang="en-US" sz="2000" dirty="0" smtClean="0"/>
                  <a:t> </a:t>
                </a:r>
                <a:r>
                  <a:rPr lang="ar-EG" sz="2000" dirty="0" smtClean="0"/>
                  <a:t>ومن </a:t>
                </a:r>
                <a:r>
                  <a:rPr lang="ar-EG" sz="2000" dirty="0"/>
                  <a:t>ثم يمكن صياغة المشكلة الرياضية السابقة كنظام للمعادلات كما </a:t>
                </a:r>
                <a:r>
                  <a:rPr lang="ar-EG" sz="2000" dirty="0" smtClean="0"/>
                  <a:t>يلي:</a:t>
                </a:r>
              </a:p>
              <a:p>
                <a:pPr marL="0" indent="0"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2400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1300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673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712641" y="1821944"/>
              <a:ext cx="6480720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0240"/>
                    <a:gridCol w="2160240"/>
                    <a:gridCol w="2160240"/>
                  </a:tblGrid>
                  <a:tr h="360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/>
                            <a:t>التشطيب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/>
                            <a:t>التصنيع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/>
                            <a:t>النوع / مرحلة الانتاج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60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b="1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b="1" dirty="0" smtClean="0"/>
                            <a:t> </a:t>
                          </a:r>
                          <a:r>
                            <a:rPr lang="ar-SA" b="1" dirty="0" smtClean="0"/>
                            <a:t>قدم</a:t>
                          </a:r>
                          <a:r>
                            <a:rPr lang="en-US" b="1" baseline="0" dirty="0" smtClean="0"/>
                            <a:t> </a:t>
                          </a:r>
                          <a:r>
                            <a:rPr lang="en-US" b="1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60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b="1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b="1" dirty="0" smtClean="0"/>
                            <a:t> </a:t>
                          </a:r>
                          <a:r>
                            <a:rPr lang="ar-SA" b="1" dirty="0" smtClean="0"/>
                            <a:t>قدم</a:t>
                          </a:r>
                          <a:r>
                            <a:rPr lang="en-US" b="1" baseline="0" dirty="0" smtClean="0"/>
                            <a:t> </a:t>
                          </a:r>
                          <a:r>
                            <a:rPr lang="en-US" b="1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</a:t>
                          </a:r>
                          <a:endParaRPr lang="en-US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60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1300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2400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b="1" dirty="0" smtClean="0"/>
                            <a:t>الساعات المتاحة</a:t>
                          </a:r>
                          <a:endParaRPr lang="en-US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712641" y="1821944"/>
              <a:ext cx="6480720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0240"/>
                    <a:gridCol w="2160240"/>
                    <a:gridCol w="2160240"/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/>
                            <a:t>التشطيب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/>
                            <a:t>التصنيع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/>
                            <a:t>النوع / مرحلة الانتاج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0282" t="-108197" r="-1127" b="-222951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0282" t="-211667" r="-1127" b="-126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1300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2400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b="1" dirty="0" smtClean="0"/>
                            <a:t>الساعات المتاحة</a:t>
                          </a:r>
                          <a:endParaRPr lang="en-US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2561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EG" b="1" dirty="0">
                <a:solidFill>
                  <a:srgbClr val="C00000"/>
                </a:solidFill>
              </a:rPr>
              <a:t>التطبيقات التجارية </a:t>
            </a:r>
            <a:r>
              <a:rPr lang="ar-EG" b="1" dirty="0" smtClean="0">
                <a:solidFill>
                  <a:srgbClr val="C00000"/>
                </a:solidFill>
              </a:rPr>
              <a:t>للمصفوفات</a:t>
            </a:r>
            <a:r>
              <a:rPr lang="ar-SA" b="1" dirty="0" smtClean="0">
                <a:solidFill>
                  <a:srgbClr val="C00000"/>
                </a:solidFill>
              </a:rPr>
              <a:t> :-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2096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1800" b="1" u="sng" dirty="0" smtClean="0"/>
                  <a:t>تابع الحل:-</a:t>
                </a:r>
                <a:endParaRPr lang="ar-EG" sz="1800" b="1" u="sng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/>
                  <a:t>        </a:t>
                </a:r>
                <a:r>
                  <a:rPr lang="ar-SA" sz="1800" dirty="0" smtClean="0"/>
                  <a:t>  </a:t>
                </a:r>
                <a:r>
                  <a:rPr lang="en-US" sz="1800" dirty="0" smtClean="0"/>
                  <a:t>(</a:t>
                </a:r>
                <a:r>
                  <a:rPr lang="ar-EG" sz="1800" dirty="0"/>
                  <a:t>مصفوفة المعاملات</a:t>
                </a:r>
                <a:r>
                  <a:rPr lang="en-US" sz="1800" dirty="0" smtClean="0"/>
                  <a:t>)</a:t>
                </a:r>
                <a:r>
                  <a:rPr lang="ar-EG" sz="1800" dirty="0" smtClean="0"/>
                  <a:t>        </a:t>
                </a:r>
                <a:r>
                  <a:rPr lang="en-US" sz="1800" dirty="0" smtClean="0"/>
                  <a:t>  </a:t>
                </a:r>
                <a:endParaRPr lang="ar-EG" sz="1800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𝑋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/>
                  <a:t>                 </a:t>
                </a:r>
                <a:r>
                  <a:rPr lang="ar-SA" sz="1800" dirty="0" smtClean="0"/>
                  <a:t>  </a:t>
                </a:r>
                <a:r>
                  <a:rPr lang="en-US" sz="1800" dirty="0" smtClean="0"/>
                  <a:t>(</a:t>
                </a:r>
                <a:r>
                  <a:rPr lang="ar-EG" sz="1800" dirty="0"/>
                  <a:t>مصفوفة المتغيرات</a:t>
                </a:r>
                <a:r>
                  <a:rPr lang="en-US" sz="1800" dirty="0" smtClean="0"/>
                  <a:t>)</a:t>
                </a:r>
                <a:r>
                  <a:rPr lang="ar-EG" sz="1800" dirty="0" smtClean="0"/>
                  <a:t>              </a:t>
                </a:r>
                <a:endParaRPr lang="ar-EG" sz="1800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𝐵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2400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1300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/>
                  <a:t>            (</a:t>
                </a:r>
                <a:r>
                  <a:rPr lang="ar-EG" sz="1800" dirty="0"/>
                  <a:t>مصفوفة الثوابت</a:t>
                </a:r>
                <a:r>
                  <a:rPr lang="en-US" sz="1800" dirty="0" smtClean="0"/>
                  <a:t>)</a:t>
                </a:r>
                <a:r>
                  <a:rPr lang="ar-EG" sz="1800" dirty="0" smtClean="0"/>
                  <a:t>          </a:t>
                </a:r>
                <a:endParaRPr lang="ar-EG" sz="1800" dirty="0"/>
              </a:p>
              <a:p>
                <a:pPr algn="just"/>
                <a:r>
                  <a:rPr lang="ar-SA" sz="18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e>
                        <m:r>
                          <a:rPr lang="en-US" sz="18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2400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1300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den>
                    </m:f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600</m:t>
                              </m:r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1300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/>
              </a:p>
              <a:p>
                <a:pPr algn="just"/>
                <a:r>
                  <a:rPr lang="ar-SA" sz="18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→−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2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eqArr>
                                <m:eqArrPr>
                                  <m:ctrlPr>
                                    <a:rPr lang="ar-SA" sz="18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m:rPr>
                                      <m:brk m:alnAt="7"/>
                                    </m:rPr>
                                    <a:rPr lang="ar-SA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ar-SA" sz="1800" i="1">
                                      <a:latin typeface="Cambria Math" panose="02040503050406030204" pitchFamily="18" charset="0"/>
                                    </a:rPr>
                                    <m:t>600</m:t>
                                  </m:r>
                                </m:e>
                                <m:e/>
                              </m:eqArr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2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eqArr>
                                <m:eqArrPr>
                                  <m:ctrlPr>
                                    <a:rPr lang="ar-SA" sz="18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m:rPr>
                                      <m:brk m:alnAt="7"/>
                                    </m:rPr>
                                    <a:rPr lang="ar-SA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ar-SA" sz="1800" i="1">
                                      <a:latin typeface="Cambria Math" panose="02040503050406030204" pitchFamily="18" charset="0"/>
                                    </a:rPr>
                                    <m:t>600</m:t>
                                  </m:r>
                                </m:e>
                                <m:e/>
                              </m:eqArr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200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/>
              </a:p>
              <a:p>
                <a:pPr algn="just">
                  <a:spcBef>
                    <a:spcPts val="1800"/>
                  </a:spcBef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→−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den>
                    </m:f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SA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ar-SA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brk m:alnAt="7"/>
                                </m:rP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350</m:t>
                              </m:r>
                            </m:e>
                          </m:mr>
                          <m:mr>
                            <m:e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1800" b="0" i="1" smtClean="0">
                                  <a:latin typeface="Cambria Math" panose="02040503050406030204" pitchFamily="18" charset="0"/>
                                </a:rPr>
                                <m:t>200</m:t>
                              </m:r>
                            </m:e>
                          </m:mr>
                        </m:m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350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200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800" dirty="0"/>
                  <a:t>   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endParaRPr lang="en-US" sz="1800" dirty="0"/>
              </a:p>
              <a:p>
                <a:pPr algn="just"/>
                <a:endParaRPr lang="en-US" sz="1800" dirty="0"/>
              </a:p>
              <a:p>
                <a:pPr algn="just" rtl="1"/>
                <a:endParaRPr lang="en-US" sz="1800" dirty="0"/>
              </a:p>
            </p:txBody>
          </p:sp>
        </mc:Choice>
        <mc:Fallback>
          <p:sp>
            <p:nvSpPr>
              <p:cNvPr id="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2096" y="1052736"/>
                <a:ext cx="8915400" cy="4525963"/>
              </a:xfrm>
              <a:blipFill rotWithShape="0">
                <a:blip r:embed="rId3"/>
                <a:stretch>
                  <a:fillRect l="-615" t="-809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167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389</TotalTime>
  <Words>991</Words>
  <Application>Microsoft Office PowerPoint</Application>
  <PresentationFormat>A4 Paper (210x297 mm)</PresentationFormat>
  <Paragraphs>254</Paragraphs>
  <Slides>22</Slides>
  <Notes>19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30" baseType="lpstr">
      <vt:lpstr>ae_AlMateen</vt:lpstr>
      <vt:lpstr>Algerian</vt:lpstr>
      <vt:lpstr>Arial</vt:lpstr>
      <vt:lpstr>AYM Wadiy S_U normal.</vt:lpstr>
      <vt:lpstr>Calibri</vt:lpstr>
      <vt:lpstr>Cambria Math</vt:lpstr>
      <vt:lpstr>Times New Roman</vt:lpstr>
      <vt:lpstr>Office Theme</vt:lpstr>
      <vt:lpstr>عرض تقديمي في PowerPoint</vt:lpstr>
      <vt:lpstr>المحاضرة (8)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Zbook</cp:lastModifiedBy>
  <cp:revision>72</cp:revision>
  <dcterms:created xsi:type="dcterms:W3CDTF">2014-09-11T06:47:01Z</dcterms:created>
  <dcterms:modified xsi:type="dcterms:W3CDTF">2016-10-26T21:33:35Z</dcterms:modified>
</cp:coreProperties>
</file>