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10" r:id="rId3"/>
    <p:sldId id="334" r:id="rId4"/>
    <p:sldId id="335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46" r:id="rId16"/>
    <p:sldId id="347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266" r:id="rId2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A7"/>
    <a:srgbClr val="0053AC"/>
    <a:srgbClr val="013E36"/>
    <a:srgbClr val="009900"/>
    <a:srgbClr val="AD9968"/>
    <a:srgbClr val="D9791B"/>
    <a:srgbClr val="AB1A25"/>
    <a:srgbClr val="00263A"/>
    <a:srgbClr val="FF3300"/>
    <a:srgbClr val="70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86" d="100"/>
          <a:sy n="86" d="100"/>
        </p:scale>
        <p:origin x="1013" y="6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10/30/2016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937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472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58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072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328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450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412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506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559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641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6786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619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8239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0578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8562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179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6035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3017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6656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3597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5534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514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الرياضيات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DL-0606-101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نبيل مصطفى منصور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 anchor="ctr" anchorCtr="0"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(9)</a:t>
            </a:r>
            <a:endParaRPr lang="en-US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260648"/>
            <a:ext cx="9372600" cy="48876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مبادئ الرياضيات 1 						                         المحاضرة 8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495300" y="3764632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الم</a:t>
            </a:r>
            <a:r>
              <a:rPr lang="ar-SA" sz="4000" b="1" spc="50" dirty="0" err="1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حددات</a:t>
            </a:r>
            <a:endParaRPr lang="ar-EG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lgerian" panose="04020705040A02060702" pitchFamily="82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DETERMINANTS</a:t>
            </a: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محدد المصفوفة من الرتبة الثانية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SA" sz="2800" dirty="0" smtClean="0"/>
                  <a:t>مُحَدِّد</a:t>
                </a:r>
                <a:r>
                  <a:rPr lang="ar-EG" sz="2800" dirty="0" smtClean="0"/>
                  <a:t> المصفوفة هي القيمة الرقمية للمصفوفة ويرمز لها بأحد الرموز التالية: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𝐷𝑒𝑡</m:t>
                      </m:r>
                      <m:r>
                        <a:rPr lang="en-US" sz="2800" b="0" i="1" smtClean="0">
                          <a:latin typeface="Cambria Math"/>
                        </a:rPr>
                        <m:t> </m:t>
                      </m:r>
                      <m:r>
                        <a:rPr lang="en-US" sz="2800" b="0" i="1" smtClean="0">
                          <a:latin typeface="Cambria Math"/>
                        </a:rPr>
                        <m:t>𝐴</m:t>
                      </m:r>
                      <m:r>
                        <a:rPr lang="en-US" sz="2800" b="0" i="1" smtClean="0">
                          <a:latin typeface="Cambria Math"/>
                        </a:rPr>
                        <m:t> , ∆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 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800" dirty="0" smtClean="0"/>
              </a:p>
              <a:p>
                <a:pPr algn="just" rtl="1"/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محدد المصفوفة من الرتبة الثانية  </a:t>
                </a:r>
                <a14:m>
                  <m:oMath xmlns:m="http://schemas.openxmlformats.org/officeDocument/2006/math">
                    <m:r>
                      <a:rPr lang="en-US" sz="2800" b="1" i="1" u="sng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𝟐</m:t>
                    </m:r>
                    <m:r>
                      <a:rPr lang="en-US" sz="2800" b="1" i="1" u="sng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800" b="1" i="1" u="sng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𝟐</m:t>
                    </m:r>
                  </m:oMath>
                </a14:m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 </a:t>
                </a:r>
              </a:p>
              <a:p>
                <a:pPr algn="just" rtl="1"/>
                <a:r>
                  <a:rPr lang="ar-EG" sz="2800" dirty="0" smtClean="0"/>
                  <a:t>المصفوفة من الرتبة </a:t>
                </a:r>
                <a:r>
                  <a:rPr lang="ar-EG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2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r>
                  <a:rPr lang="ar-EG" sz="2800" dirty="0"/>
                  <a:t> </a:t>
                </a:r>
                <a:r>
                  <a:rPr lang="ar-EG" sz="2800" dirty="0" smtClean="0"/>
                  <a:t>تكون على الصورة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𝐴</m:t>
                      </m:r>
                      <m:r>
                        <a:rPr lang="en-US" sz="28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 smtClean="0"/>
              </a:p>
              <a:p>
                <a:pPr algn="just" rtl="1"/>
                <a:r>
                  <a:rPr lang="ar-EG" sz="2800" dirty="0" smtClean="0"/>
                  <a:t>وتكون محددتها هي: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EG" sz="28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 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𝑎𝑑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 −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𝑏𝑐</m:t>
                      </m:r>
                    </m:oMath>
                  </m:oMathPara>
                </a14:m>
                <a:endParaRPr lang="ar-EG" sz="2800" dirty="0" smtClean="0"/>
              </a:p>
              <a:p>
                <a:pPr algn="just" rtl="1"/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  <a:blipFill rotWithShape="0">
                <a:blip r:embed="rId3"/>
                <a:stretch>
                  <a:fillRect t="-1482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528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تابع محدد المصفوفة من الرتبة الثانية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مثال:-</a:t>
                </a:r>
              </a:p>
              <a:p>
                <a:pPr algn="just" rtl="1"/>
                <a:r>
                  <a:rPr lang="ar-EG" dirty="0" smtClean="0"/>
                  <a:t>أوجد قيمة المحددات التالية:</a:t>
                </a:r>
              </a:p>
              <a:p>
                <a:pPr algn="just"/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 smtClean="0"/>
              </a:p>
              <a:p>
                <a:pPr algn="just"/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2)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algn="just"/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algn="just"/>
                <a:endParaRPr lang="en-US" dirty="0" smtClean="0"/>
              </a:p>
              <a:p>
                <a:pPr algn="just"/>
                <a:endParaRPr lang="en-US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l="-1709" t="-1887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203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تابع محدد المصفوفة من الرتبة الثانية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600" b="1" u="sng" dirty="0" smtClean="0"/>
                  <a:t>الحل:-</a:t>
                </a:r>
              </a:p>
              <a:p>
                <a:pPr algn="just"/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1-</a:t>
                </a:r>
                <a:r>
                  <a:rPr lang="en-US" sz="26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sz="2600" i="1">
                        <a:latin typeface="Cambria Math"/>
                      </a:rPr>
                      <m:t>𝐴</m:t>
                    </m:r>
                    <m:r>
                      <a:rPr lang="en-US" sz="2600" i="1">
                        <a:latin typeface="Cambria Math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600" i="1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600" i="1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600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600" i="1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6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 ×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 −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 ×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20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 −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6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14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sz="2600" b="0" dirty="0" smtClean="0">
                  <a:ea typeface="Cambria Math"/>
                </a:endParaRPr>
              </a:p>
              <a:p>
                <a:pPr algn="just"/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2-</a:t>
                </a:r>
                <a:r>
                  <a:rPr lang="en-US" sz="26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600" i="1">
                        <a:latin typeface="Cambria Math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600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600" i="1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600" i="1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600" i="1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6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/>
                        </a:rPr>
                        <m:t>𝐵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 ×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 −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 ×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 −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15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13</m:t>
                      </m:r>
                    </m:oMath>
                  </m:oMathPara>
                </a14:m>
                <a:endParaRPr lang="en-US" sz="2600" b="0" i="1" dirty="0" smtClean="0">
                  <a:latin typeface="Cambria Math"/>
                  <a:ea typeface="Cambria Math"/>
                </a:endParaRPr>
              </a:p>
              <a:p>
                <a:pPr algn="just"/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3-</a:t>
                </a:r>
                <a:r>
                  <a:rPr lang="en-US" sz="26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600" i="1">
                        <a:latin typeface="Cambria Math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600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600" i="1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sz="2600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600" i="1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6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/>
                        </a:rPr>
                        <m:t>𝐶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 ×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9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 −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 ×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6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18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 −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18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en-US" sz="2600" b="0" dirty="0" smtClean="0">
                  <a:ea typeface="Cambria Math"/>
                </a:endParaRPr>
              </a:p>
              <a:p>
                <a:pPr algn="just" rtl="1"/>
                <a:r>
                  <a:rPr lang="ar-EG" sz="2600" b="1" u="sng" dirty="0" smtClean="0">
                    <a:latin typeface="Cambria Math"/>
                    <a:ea typeface="Cambria Math"/>
                  </a:rPr>
                  <a:t>ملاحظة:</a:t>
                </a:r>
                <a:r>
                  <a:rPr lang="ar-EG" sz="2600" b="1" dirty="0" smtClean="0">
                    <a:latin typeface="Cambria Math"/>
                    <a:ea typeface="Cambria Math"/>
                  </a:rPr>
                  <a:t> </a:t>
                </a:r>
                <a:r>
                  <a:rPr lang="ar-EG" sz="2600" dirty="0" smtClean="0">
                    <a:latin typeface="Cambria Math"/>
                    <a:ea typeface="Cambria Math"/>
                  </a:rPr>
                  <a:t>اذا كانت </a:t>
                </a:r>
                <a14:m>
                  <m:oMath xmlns:m="http://schemas.openxmlformats.org/officeDocument/2006/math">
                    <m:r>
                      <a:rPr lang="ar-EG" sz="260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ar-EG" sz="26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EG" sz="2600" b="0" dirty="0" smtClean="0">
                    <a:latin typeface="Cambria Math"/>
                    <a:ea typeface="Cambria Math"/>
                  </a:rPr>
                  <a:t> فإن </a:t>
                </a:r>
                <a:r>
                  <a:rPr lang="en-US" sz="2600" b="0" dirty="0" smtClean="0">
                    <a:latin typeface="Cambria Math"/>
                    <a:ea typeface="Cambria Math"/>
                  </a:rPr>
                  <a:t>A</a:t>
                </a:r>
                <a:r>
                  <a:rPr lang="ar-EG" sz="2600" b="0" dirty="0" smtClean="0">
                    <a:latin typeface="Cambria Math"/>
                    <a:ea typeface="Cambria Math"/>
                  </a:rPr>
                  <a:t> تسمى مصفوفة مفردة </a:t>
                </a:r>
                <a:r>
                  <a:rPr lang="en-US" sz="2600" b="0" dirty="0" smtClean="0">
                    <a:latin typeface="Cambria Math"/>
                    <a:ea typeface="Cambria Math"/>
                  </a:rPr>
                  <a:t>.(</a:t>
                </a:r>
                <a:r>
                  <a:rPr lang="en-US" sz="2600" dirty="0" smtClean="0">
                    <a:latin typeface="Cambria Math"/>
                    <a:ea typeface="Cambria Math"/>
                  </a:rPr>
                  <a:t>Singular matrix)</a:t>
                </a:r>
                <a:endParaRPr lang="en-US" sz="2600" b="0" dirty="0" smtClean="0">
                  <a:latin typeface="Cambria Math"/>
                  <a:ea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sz="2400" b="0" dirty="0" smtClean="0">
                  <a:ea typeface="Cambria Math"/>
                </a:endParaRPr>
              </a:p>
              <a:p>
                <a:pPr algn="just"/>
                <a:endParaRPr lang="en-US" sz="24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l="-1230" t="-1213" r="-1162" b="-5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665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محدد المصفوفة من الرتبة الثالثة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محدد المصفوفة من الرتبة الثالثة:</a:t>
                </a:r>
              </a:p>
              <a:p>
                <a:pPr algn="just" rtl="1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ar-EG" sz="2800" dirty="0" smtClean="0"/>
                  <a:t>المصفوفة من الرتبة الثالثة تكون على الصورة:</a:t>
                </a: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𝐴</m:t>
                      </m:r>
                      <m:r>
                        <a:rPr lang="en-US" sz="28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 smtClean="0"/>
              </a:p>
              <a:p>
                <a:pPr algn="just" rtl="1"/>
                <a:r>
                  <a:rPr lang="ar-EG" sz="2800" b="1" u="sng" dirty="0" smtClean="0"/>
                  <a:t>ولإيجاد محدد المصفوفة</a:t>
                </a:r>
                <a14:m>
                  <m:oMath xmlns:m="http://schemas.openxmlformats.org/officeDocument/2006/math">
                    <m:r>
                      <a:rPr lang="en-US" sz="2800" b="1" i="1" u="sng">
                        <a:latin typeface="Cambria Math"/>
                      </a:rPr>
                      <m:t>𝑨</m:t>
                    </m:r>
                    <m:r>
                      <a:rPr lang="en-US" sz="2800" b="0" i="1" u="sng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EG" sz="2800" b="1" u="sng" dirty="0" smtClean="0"/>
                  <a:t> نستخدم واحدة من الطريقتين</a:t>
                </a:r>
                <a:r>
                  <a:rPr lang="en-US" sz="2800" b="1" u="sng" dirty="0" smtClean="0"/>
                  <a:t>:</a:t>
                </a:r>
                <a:endParaRPr lang="ar-SA" sz="2800" b="1" u="sng" dirty="0" smtClean="0"/>
              </a:p>
              <a:p>
                <a:pPr marL="514350" indent="-514350" algn="just" rtl="1">
                  <a:buAutoNum type="arabic1Minus"/>
                </a:pPr>
                <a:r>
                  <a:rPr lang="ar-SA" sz="2800" dirty="0" smtClean="0"/>
                  <a:t>طريقة الأسهم.</a:t>
                </a:r>
              </a:p>
              <a:p>
                <a:pPr marL="514350" indent="-514350" algn="just" rtl="1">
                  <a:spcBef>
                    <a:spcPts val="0"/>
                  </a:spcBef>
                  <a:buAutoNum type="arabic1Minus"/>
                </a:pPr>
                <a:r>
                  <a:rPr lang="ar-SA" sz="2800" dirty="0" smtClean="0"/>
                  <a:t>طريقة المحددات الصغرى.</a:t>
                </a:r>
                <a:endParaRPr lang="ar-EG" sz="2800" dirty="0" smtClean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t="-1752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782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تابع محدد المصفوفة من الرتبة الثالثة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solidFill>
                      <a:srgbClr val="FF0000"/>
                    </a:solidFill>
                  </a:rPr>
                  <a:t>أ- طريقة الأسهم (</a:t>
                </a:r>
                <a:r>
                  <a:rPr lang="ar-EG" sz="2800" b="1" u="sng" dirty="0" err="1" smtClean="0">
                    <a:solidFill>
                      <a:srgbClr val="FF0000"/>
                    </a:solidFill>
                  </a:rPr>
                  <a:t>سايروس</a:t>
                </a:r>
                <a:r>
                  <a:rPr lang="ar-EG" sz="2800" b="1" u="sng" dirty="0" smtClean="0">
                    <a:solidFill>
                      <a:srgbClr val="FF0000"/>
                    </a:solidFill>
                  </a:rPr>
                  <a:t>):</a:t>
                </a:r>
                <a:endParaRPr lang="ar-EG" sz="2800" b="1" u="sng" dirty="0">
                  <a:solidFill>
                    <a:srgbClr val="FF0000"/>
                  </a:solidFill>
                </a:endParaRPr>
              </a:p>
              <a:p>
                <a:pPr marL="0" indent="0" algn="just" rtl="1">
                  <a:spcAft>
                    <a:spcPts val="1800"/>
                  </a:spcAft>
                </a:pPr>
                <a:r>
                  <a:rPr lang="ar-EG" sz="2800" dirty="0"/>
                  <a:t>في هذه الطريقة نكرر العمود الأول </a:t>
                </a:r>
                <a:r>
                  <a:rPr lang="ar-EG" sz="2800" dirty="0" smtClean="0"/>
                  <a:t>والثاني، </a:t>
                </a:r>
                <a:r>
                  <a:rPr lang="ar-EG" sz="2800" dirty="0"/>
                  <a:t>ثم نجد حاصل ضرب الأقطار الرئيسية ونطرح منها حاصل ضرب الاقطار المرافقة </a:t>
                </a:r>
                <a:r>
                  <a:rPr lang="ar-EG" sz="2800" dirty="0" smtClean="0"/>
                  <a:t>كالاتي:</a:t>
                </a:r>
                <a:endParaRPr lang="en-US" sz="2800" dirty="0"/>
              </a:p>
              <a:p>
                <a:pPr algn="just">
                  <a:spcBef>
                    <a:spcPts val="1800"/>
                  </a:spcBef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/>
                        </a:rPr>
                        <m:t>𝐴</m:t>
                      </m:r>
                      <m:r>
                        <a:rPr lang="en-US" sz="280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800" i="1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en-US" sz="2800" i="1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  <m:r>
                                      <a:rPr lang="en-US" sz="2800" i="1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 smtClean="0"/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𝑑𝑒𝑡𝐴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</a:rPr>
                                <m:t>11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</a:rPr>
                                <m:t>22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</a:rPr>
                                <m:t>33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</a:rPr>
                                <m:t>23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</a:rPr>
                                <m:t>31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</a:rPr>
                                <m:t>13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</a:rPr>
                                <m:t>21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</a:rPr>
                                <m:t>32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</a:endParaRPr>
              </a:p>
              <a:p>
                <a:pPr algn="just"/>
                <a:r>
                  <a:rPr lang="en-US" sz="2800" b="0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−(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12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21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33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11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23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32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13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22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31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l="-2529" t="-1482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422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تابع محدد المصفوفة من الرتبة الثالثة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5256584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/>
                  <a:t>مثال </a:t>
                </a:r>
                <a:r>
                  <a:rPr lang="en-US" sz="24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400" b="1" u="sng" dirty="0" smtClean="0"/>
                  <a:t>:-</a:t>
                </a:r>
              </a:p>
              <a:p>
                <a:pPr algn="just" rtl="1"/>
                <a:r>
                  <a:rPr lang="ar-EG" sz="2400" dirty="0" smtClean="0"/>
                  <a:t>أوجد قيمة المحدد التالي: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2400" b="0" i="1" smtClean="0">
                          <a:latin typeface="Cambria Math"/>
                        </a:rPr>
                        <m:t>𝐴</m:t>
                      </m:r>
                      <m:r>
                        <a:rPr lang="en-US" sz="24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ar-SA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ar-SA" sz="24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ar-SA" sz="24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pPr algn="just" rtl="1"/>
                <a:r>
                  <a:rPr lang="ar-EG" sz="2400" b="1" u="sng" dirty="0" smtClean="0"/>
                  <a:t>الحل:</a:t>
                </a:r>
                <a:r>
                  <a:rPr lang="en-US" sz="2400" b="1" u="sng" dirty="0" smtClean="0"/>
                  <a:t>-</a:t>
                </a:r>
                <a:endParaRPr lang="ar-EG" sz="2400" b="1" u="sng" dirty="0" smtClean="0"/>
              </a:p>
              <a:p>
                <a:pPr algn="just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2400" i="1">
                          <a:latin typeface="Cambria Math"/>
                        </a:rPr>
                        <m:t>𝐴</m:t>
                      </m:r>
                      <m:r>
                        <a:rPr lang="en-US" sz="2400" i="1">
                          <a:latin typeface="Cambria Math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ar-SA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ar-SA" sz="24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ar-SA" sz="24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ar-SA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ar-SA" sz="24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ar-EG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pPr marL="0" indent="0" algn="just"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d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105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60</m:t>
                      </m:r>
                    </m:oMath>
                  </m:oMathPara>
                </a14:m>
                <a:endParaRPr lang="en-US" sz="2400" b="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5256584"/>
              </a:xfrm>
              <a:blipFill rotWithShape="0">
                <a:blip r:embed="rId3"/>
                <a:stretch>
                  <a:fillRect l="-137" t="-928" r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584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تابع محدد المصفوفة من الرتبة الثالثة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19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19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19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algn="just" rtl="1">
                  <a:spcBef>
                    <a:spcPts val="0"/>
                  </a:spcBef>
                </a:pPr>
                <a:r>
                  <a:rPr lang="ar-EG" sz="1900" dirty="0" smtClean="0"/>
                  <a:t>أوجد قيمة المحدد التالي: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9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1900" b="0" i="1" smtClean="0">
                          <a:latin typeface="Cambria Math"/>
                        </a:rPr>
                        <m:t>𝐴</m:t>
                      </m:r>
                      <m:r>
                        <a:rPr lang="en-US" sz="19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9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900" dirty="0" smtClean="0"/>
              </a:p>
              <a:p>
                <a:pPr algn="just" rtl="1">
                  <a:spcBef>
                    <a:spcPts val="0"/>
                  </a:spcBef>
                </a:pPr>
                <a:r>
                  <a:rPr lang="ar-EG" sz="1900" b="1" u="sng" dirty="0" smtClean="0"/>
                  <a:t>الحل:-</a:t>
                </a:r>
              </a:p>
              <a:p>
                <a:pPr algn="just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9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1900" i="1">
                          <a:latin typeface="Cambria Math"/>
                        </a:rPr>
                        <m:t>𝐴</m:t>
                      </m:r>
                      <m:r>
                        <a:rPr lang="en-US" sz="1900" i="1">
                          <a:latin typeface="Cambria Math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9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19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900" dirty="0" smtClean="0"/>
              </a:p>
              <a:p>
                <a:pPr marL="0" indent="0" algn="just">
                  <a:spcBef>
                    <a:spcPts val="120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9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9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19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e>
                      </m:d>
                      <m:r>
                        <a:rPr lang="en-US" sz="19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9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 algn="just">
                  <a:spcBef>
                    <a:spcPts val="300"/>
                  </a:spcBef>
                  <a:spcAft>
                    <a:spcPts val="0"/>
                  </a:spcAft>
                </a:pPr>
                <a:r>
                  <a:rPr lang="ar-SA" sz="1900" dirty="0" smtClean="0"/>
                  <a:t>  </a:t>
                </a:r>
                <a:r>
                  <a:rPr lang="en-US" sz="1900" dirty="0" smtClean="0"/>
                  <a:t>   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96</m:t>
                        </m:r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54</m:t>
                        </m:r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28</m:t>
                        </m:r>
                      </m:e>
                    </m:d>
                    <m:r>
                      <a:rPr lang="en-US" sz="1900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28</m:t>
                        </m:r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54</m:t>
                        </m:r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e>
                    </m:d>
                  </m:oMath>
                </a14:m>
                <a:endParaRPr lang="en-US" sz="1900" i="1" dirty="0" smtClean="0">
                  <a:latin typeface="Cambria Math" panose="02040503050406030204" pitchFamily="18" charset="0"/>
                </a:endParaRPr>
              </a:p>
              <a:p>
                <a:pPr marL="0" indent="0" algn="just">
                  <a:spcBef>
                    <a:spcPts val="300"/>
                  </a:spcBef>
                  <a:spcAft>
                    <a:spcPts val="0"/>
                  </a:spcAft>
                </a:pPr>
                <a:r>
                  <a:rPr lang="ar-SA" sz="1900" dirty="0" smtClean="0"/>
                  <a:t>  </a:t>
                </a:r>
                <a:r>
                  <a:rPr lang="en-US" sz="1900" dirty="0" smtClean="0"/>
                  <a:t>   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178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900" b="0" i="1" smtClean="0">
                        <a:latin typeface="Cambria Math" panose="02040503050406030204" pitchFamily="18" charset="0"/>
                      </a:rPr>
                      <m:t>178</m:t>
                    </m:r>
                  </m:oMath>
                </a14:m>
                <a:endParaRPr lang="en-US" sz="1900" i="1" dirty="0" smtClean="0">
                  <a:latin typeface="Cambria Math" panose="02040503050406030204" pitchFamily="18" charset="0"/>
                </a:endParaRPr>
              </a:p>
              <a:p>
                <a:pPr marL="0" indent="0" algn="just">
                  <a:spcBef>
                    <a:spcPts val="300"/>
                  </a:spcBef>
                  <a:spcAft>
                    <a:spcPts val="0"/>
                  </a:spcAft>
                </a:pPr>
                <a:r>
                  <a:rPr lang="ar-SA" sz="1900" dirty="0" smtClean="0"/>
                  <a:t>  </a:t>
                </a:r>
                <a:r>
                  <a:rPr lang="en-US" sz="1900" dirty="0" smtClean="0"/>
                  <a:t>   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9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1900" dirty="0" smtClean="0"/>
              </a:p>
              <a:p>
                <a:pPr rtl="1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sz="1900" dirty="0" smtClean="0"/>
                  <a:t>  </a:t>
                </a:r>
                <a:r>
                  <a:rPr lang="ar-EG" sz="1900" dirty="0" smtClean="0"/>
                  <a:t> </a:t>
                </a:r>
                <a:r>
                  <a:rPr lang="en-US" sz="19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ar-EG" sz="1900" dirty="0" smtClean="0"/>
                  <a:t> مصفوفة مفردة</a:t>
                </a:r>
                <a:r>
                  <a:rPr lang="en-US" sz="1900" dirty="0"/>
                  <a:t>.</a:t>
                </a:r>
                <a:r>
                  <a:rPr lang="ar-EG" sz="1900" dirty="0" smtClean="0"/>
                  <a:t> </a:t>
                </a:r>
                <a:endParaRPr lang="en-US" sz="19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l="-684" t="-943" r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73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تابع محدد المصفوفة من الرتبة الثالثة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SA" sz="22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ب</a:t>
                </a:r>
                <a:r>
                  <a:rPr lang="ar-EG" sz="22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طريقة المحددات الصغرى:</a:t>
                </a:r>
              </a:p>
              <a:p>
                <a:pPr algn="just" rtl="1"/>
                <a:r>
                  <a:rPr lang="ar-EG" sz="2200" dirty="0" smtClean="0"/>
                  <a:t>نجد المحدد بالنسبة لأي صف أو عمود فإذا كانت 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/>
                        </a:rPr>
                        <m:t>𝐴</m:t>
                      </m:r>
                      <m:r>
                        <a:rPr lang="en-US" sz="2200" i="1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2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2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2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2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2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200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200" dirty="0" smtClean="0"/>
              </a:p>
              <a:p>
                <a:pPr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ar-EG" sz="2200" dirty="0" smtClean="0"/>
                  <a:t>فإن محدد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𝐴</m:t>
                    </m:r>
                  </m:oMath>
                </a14:m>
                <a:r>
                  <a:rPr lang="en-US" sz="2200" dirty="0" smtClean="0"/>
                  <a:t> </a:t>
                </a:r>
                <a:r>
                  <a:rPr lang="ar-EG" sz="2200" dirty="0" smtClean="0"/>
                  <a:t> بالنسبة للصف الأول هي: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11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12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lang="en-US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13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lang="en-US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200" dirty="0" smtClean="0"/>
              </a:p>
              <a:p>
                <a:pPr algn="just" rtl="1"/>
                <a:r>
                  <a:rPr lang="ar-EG" sz="2200" dirty="0" smtClean="0"/>
                  <a:t>ثم نجد محددات المصفوفات الثنائية.</a:t>
                </a:r>
              </a:p>
              <a:p>
                <a:pPr algn="just" rtl="1"/>
                <a:r>
                  <a:rPr lang="ar-EG" sz="2200" dirty="0" smtClean="0"/>
                  <a:t>ونستطيع ايجاد المحدد بالنسبة لأي صف أو أي عمود وتكون اشارات المصفوفة كالآتي: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 </m:t>
                      </m:r>
                      <m:r>
                        <a:rPr lang="en-US" sz="2200" b="0" i="1" smtClean="0">
                          <a:latin typeface="Cambria Math"/>
                        </a:rPr>
                        <m:t>𝐴</m:t>
                      </m:r>
                      <m:r>
                        <a:rPr lang="en-US" sz="22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+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+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200" dirty="0"/>
              </a:p>
              <a:p>
                <a:pPr algn="just"/>
                <a:endParaRPr lang="ar-EG" sz="2200" dirty="0" smtClean="0"/>
              </a:p>
              <a:p>
                <a:pPr algn="just" rtl="1"/>
                <a:endParaRPr lang="en-US" sz="24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t="-943" r="-1162" b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147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تابع محدد المصفوفة من الرتبة الثالثة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algn="just" rtl="1"/>
                <a:r>
                  <a:rPr lang="ar-EG" sz="2800" dirty="0" smtClean="0"/>
                  <a:t>أوجد قيمة المحدد التالي: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2800" b="0" i="1" smtClean="0">
                          <a:latin typeface="Cambria Math"/>
                        </a:rPr>
                        <m:t>𝐴</m:t>
                      </m:r>
                      <m:r>
                        <a:rPr lang="en-US" sz="28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ar-SA" sz="28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ar-SA" sz="28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 smtClean="0"/>
              </a:p>
              <a:p>
                <a:pPr algn="just" rtl="1"/>
                <a:r>
                  <a:rPr lang="ar-EG" sz="2800" b="1" u="sng" dirty="0" smtClean="0"/>
                  <a:t>الحل:-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3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−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d>
                        <m:dPr>
                          <m:begChr m:val="|"/>
                          <m:endChr m:val="|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ar-SA" sz="28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   </m:t>
                                </m:r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4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ar-SA" sz="28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   </m:t>
                                </m:r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b="0" dirty="0" smtClean="0">
                  <a:ea typeface="Cambria Math"/>
                </a:endParaRPr>
              </a:p>
              <a:p>
                <a:pPr algn="just"/>
                <a:r>
                  <a:rPr lang="en-US" sz="2800" dirty="0" smtClean="0"/>
                  <a:t>    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</a:rPr>
                      <m:t>3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10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21</m:t>
                        </m:r>
                      </m:e>
                    </m:d>
                    <m:r>
                      <a:rPr lang="en-US" sz="2800" b="0" i="1" smtClean="0">
                        <a:latin typeface="Cambria Math"/>
                      </a:rPr>
                      <m:t>−</m:t>
                    </m:r>
                    <m:r>
                      <a:rPr lang="en-US" sz="2800" b="0" i="1" smtClean="0">
                        <a:latin typeface="Cambria Math"/>
                      </a:rPr>
                      <m:t>0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5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7</m:t>
                        </m:r>
                      </m:e>
                    </m:d>
                    <m:r>
                      <a:rPr lang="en-US" sz="2800" b="0" i="1" smtClean="0">
                        <a:latin typeface="Cambria Math"/>
                      </a:rPr>
                      <m:t>+</m:t>
                    </m:r>
                    <m:r>
                      <a:rPr lang="en-US" sz="2800" b="0" i="1" smtClean="0">
                        <a:latin typeface="Cambria Math"/>
                      </a:rPr>
                      <m:t>4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e>
                    </m:d>
                  </m:oMath>
                </a14:m>
                <a:endParaRPr lang="en-US" sz="2800" b="0" i="1" dirty="0" smtClean="0">
                  <a:latin typeface="Cambria Math" panose="02040503050406030204" pitchFamily="18" charset="0"/>
                </a:endParaRPr>
              </a:p>
              <a:p>
                <a:pPr algn="just"/>
                <a:r>
                  <a:rPr lang="en-US" sz="2800" b="0" dirty="0" smtClean="0"/>
                  <a:t>    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=−</m:t>
                    </m:r>
                    <m:r>
                      <a:rPr lang="en-US" sz="2800" b="0" i="1" smtClean="0">
                        <a:latin typeface="Cambria Math"/>
                      </a:rPr>
                      <m:t>53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t="-175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3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تابع محدد المصفوفة من الرتبة الثالثة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algn="just" rtl="1"/>
                <a:r>
                  <a:rPr lang="ar-EG" sz="2800" dirty="0" smtClean="0"/>
                  <a:t>أوجد قيمة المحدد التالي: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2800" b="0" i="1" smtClean="0">
                          <a:latin typeface="Cambria Math"/>
                        </a:rPr>
                        <m:t>𝐴</m:t>
                      </m:r>
                      <m:r>
                        <a:rPr lang="en-US" sz="28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ar-SA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ar-SA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ar-SA" sz="28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 smtClean="0"/>
              </a:p>
              <a:p>
                <a:pPr algn="just" rtl="1"/>
                <a:r>
                  <a:rPr lang="ar-EG" sz="2800" b="1" u="sng" dirty="0" smtClean="0"/>
                  <a:t>الحل:-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4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−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</m:d>
                      <m:d>
                        <m:dPr>
                          <m:begChr m:val="|"/>
                          <m:endChr m:val="|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+(−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)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b="0" dirty="0" smtClean="0">
                  <a:ea typeface="Cambria Math"/>
                </a:endParaRPr>
              </a:p>
              <a:p>
                <a:pPr algn="just"/>
                <a:r>
                  <a:rPr lang="en-US" sz="2800" dirty="0" smtClean="0"/>
                  <a:t>         </a:t>
                </a:r>
                <a:r>
                  <a:rPr lang="en-US" sz="2800" dirty="0"/>
                  <a:t> </a:t>
                </a:r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</a:rPr>
                      <m:t>4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7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2800" b="0" i="1" smtClean="0">
                        <a:latin typeface="Cambria Math"/>
                      </a:rPr>
                      <m:t>−</m:t>
                    </m:r>
                    <m:r>
                      <a:rPr lang="en-US" sz="2800" b="0" i="1" smtClean="0">
                        <a:latin typeface="Cambria Math"/>
                      </a:rPr>
                      <m:t>5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42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2800" b="0" i="1" smtClean="0">
                        <a:latin typeface="Cambria Math"/>
                      </a:rPr>
                      <m:t>−</m:t>
                    </m:r>
                    <m:r>
                      <a:rPr lang="en-US" sz="2800" b="0" i="1" smtClean="0">
                        <a:latin typeface="Cambria Math"/>
                      </a:rPr>
                      <m:t>2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18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8</m:t>
                        </m:r>
                      </m:e>
                    </m:d>
                  </m:oMath>
                </a14:m>
                <a:endParaRPr lang="en-US" sz="2800" b="0" i="1" dirty="0" smtClean="0">
                  <a:latin typeface="Cambria Math" panose="02040503050406030204" pitchFamily="18" charset="0"/>
                </a:endParaRPr>
              </a:p>
              <a:p>
                <a:pPr algn="just"/>
                <a:r>
                  <a:rPr lang="en-US" sz="2800" b="0" dirty="0" smtClean="0"/>
                  <a:t>    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=−</m:t>
                    </m:r>
                    <m:r>
                      <a:rPr lang="en-US" sz="2800" b="0" i="1" smtClean="0">
                        <a:latin typeface="Cambria Math"/>
                      </a:rPr>
                      <m:t>202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t="-175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253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>
                <a:solidFill>
                  <a:srgbClr val="C00000"/>
                </a:solidFill>
              </a:rPr>
              <a:t>خواص المحددات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marL="355600" indent="-355600" algn="just" rtl="1"/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اذا كانت عناصر أحد الصفوف أو الأعمدة أصفار فإن قيمة المحدد تساوي صفر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</a:t>
                </a:r>
              </a:p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مثال:-</a:t>
                </a:r>
              </a:p>
              <a:p>
                <a:pPr algn="just" rtl="1"/>
                <a:r>
                  <a:rPr lang="ar-EG" sz="2800" dirty="0" smtClean="0"/>
                  <a:t>أحسب قيمة المحدد التالي: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EG" sz="28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800" b="0" i="1" smtClean="0">
                          <a:latin typeface="Cambria Math"/>
                        </a:rPr>
                        <m:t>𝐴</m:t>
                      </m:r>
                      <m:r>
                        <a:rPr lang="en-US" sz="28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 smtClean="0"/>
              </a:p>
              <a:p>
                <a:pPr algn="just" rtl="1"/>
                <a:r>
                  <a:rPr lang="ar-EG" sz="2800" b="1" u="sng" dirty="0" smtClean="0"/>
                  <a:t>الحل:-</a:t>
                </a:r>
              </a:p>
              <a:p>
                <a:pPr rtl="1"/>
                <a:r>
                  <a:rPr lang="ar-EG" sz="2800" dirty="0" smtClean="0"/>
                  <a:t>حيث أن الصف الثاني أصفار فإن </a:t>
                </a:r>
                <a14:m>
                  <m:oMath xmlns:m="http://schemas.openxmlformats.org/officeDocument/2006/math">
                    <m:r>
                      <a:rPr lang="ar-EG" sz="280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l="-2597" t="-1752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658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>
                <a:solidFill>
                  <a:srgbClr val="C00000"/>
                </a:solidFill>
              </a:rPr>
              <a:t>خواص المحددات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marL="449263" indent="-449263" algn="just" rtl="1"/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اذا تساوت عناصر صفين أو عمودين في المصفوفة فإن قيمة المحدد تساوي صفر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</a:t>
                </a:r>
                <a:endParaRPr lang="ar-EG" sz="28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ar-EG" sz="2800" b="1" u="sng" dirty="0" smtClean="0"/>
                  <a:t>مثال:-</a:t>
                </a:r>
              </a:p>
              <a:p>
                <a:pPr algn="just" rtl="1">
                  <a:spcBef>
                    <a:spcPts val="0"/>
                  </a:spcBef>
                </a:pPr>
                <a:r>
                  <a:rPr lang="ar-EG" sz="2800" dirty="0" smtClean="0"/>
                  <a:t>احسب قيمة المحدد التالي: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EG" sz="28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800" b="0" i="1" smtClean="0">
                          <a:latin typeface="Cambria Math"/>
                        </a:rPr>
                        <m:t>𝐴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ar-SA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ar-SA" sz="28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ar-SA" sz="28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ar-SA" sz="28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ar-SA" sz="28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ar-SA" sz="28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ar-SA" sz="28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 smtClean="0"/>
              </a:p>
              <a:p>
                <a:pPr algn="just" rtl="1">
                  <a:spcBef>
                    <a:spcPts val="0"/>
                  </a:spcBef>
                </a:pPr>
                <a:r>
                  <a:rPr lang="ar-EG" sz="2800" b="1" u="sng" dirty="0" smtClean="0"/>
                  <a:t> الحل:-</a:t>
                </a:r>
              </a:p>
              <a:p>
                <a:pPr algn="just" rtl="1"/>
                <a:r>
                  <a:rPr lang="ar-EG" sz="2800" dirty="0" smtClean="0"/>
                  <a:t> حيث أن عناصر العمود الأول و الثالث متساوية فإن </a:t>
                </a:r>
                <a14:m>
                  <m:oMath xmlns:m="http://schemas.openxmlformats.org/officeDocument/2006/math">
                    <m:r>
                      <a:rPr lang="ar-EG" sz="280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l="-2597" t="-1752" r="-1777" b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186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>
                <a:solidFill>
                  <a:srgbClr val="C00000"/>
                </a:solidFill>
              </a:rPr>
              <a:t>خواص المحددات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اذا ضرب أحد الصفوف أو أحد الأعمدة بعدد ثابت فإن قيمة المحدد تضرب في نفس العدد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</a:t>
                </a:r>
                <a:endParaRPr lang="ar-EG" sz="28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ar-EG" sz="2800" b="1" u="sng" dirty="0" smtClean="0"/>
                  <a:t>مثال:-</a:t>
                </a:r>
              </a:p>
              <a:p>
                <a:pPr algn="just" rtl="1">
                  <a:spcBef>
                    <a:spcPts val="0"/>
                  </a:spcBef>
                </a:pPr>
                <a:r>
                  <a:rPr lang="ar-EG" sz="2800" dirty="0" smtClean="0"/>
                  <a:t>اذا كانت قيمة المحدد التالي تساوي: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800" i="1">
                          <a:latin typeface="Cambria Math"/>
                        </a:rPr>
                        <m:t>𝐴</m:t>
                      </m:r>
                      <m:r>
                        <a:rPr lang="en-US" sz="2800" i="1">
                          <a:latin typeface="Cambria Math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ar-SA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ar-SA" sz="28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ar-SA" sz="28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latin typeface="Cambria Math"/>
                        </a:rPr>
                        <m:t>  ,      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en-US" sz="2800" b="0" dirty="0" smtClean="0">
                  <a:ea typeface="Cambria Math"/>
                </a:endParaRPr>
              </a:p>
              <a:p>
                <a:pPr algn="just" rtl="1">
                  <a:spcBef>
                    <a:spcPts val="0"/>
                  </a:spcBef>
                </a:pPr>
                <a:r>
                  <a:rPr lang="ar-EG" sz="2800" dirty="0" smtClean="0">
                    <a:latin typeface="Cambria Math"/>
                  </a:rPr>
                  <a:t>فأوجد قيمة المحدد التالي:</a:t>
                </a:r>
                <a:endParaRPr lang="en-US" sz="2800" dirty="0" smtClean="0">
                  <a:latin typeface="Cambria Math"/>
                </a:endParaRPr>
              </a:p>
              <a:p>
                <a:pPr algn="just">
                  <a:spcBef>
                    <a:spcPts val="0"/>
                  </a:spcBef>
                </a:pPr>
                <a:r>
                  <a:rPr lang="en-US" sz="2800" dirty="0" smtClean="0">
                    <a:ea typeface="Cambria Math"/>
                  </a:rPr>
                  <a:t>                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800" b="0" i="1" smtClean="0">
                        <a:latin typeface="Cambria Math"/>
                      </a:rPr>
                      <m:t>𝐵</m:t>
                    </m:r>
                    <m:r>
                      <a:rPr lang="en-US" sz="2800" i="1">
                        <a:latin typeface="Cambria Math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sz="2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sz="28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ar-SA" sz="28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l="-2597" t="-1887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672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>
                <a:solidFill>
                  <a:srgbClr val="C00000"/>
                </a:solidFill>
              </a:rPr>
              <a:t>خواص المحددات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b="1" u="sng" dirty="0" smtClean="0"/>
                  <a:t>الحل:-</a:t>
                </a:r>
              </a:p>
              <a:p>
                <a:pPr marL="0" indent="0" algn="just" rtl="1"/>
                <a:r>
                  <a:rPr lang="ar-EG" dirty="0" smtClean="0"/>
                  <a:t>نلاحظ أن المصفوفة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</m:oMath>
                </a14:m>
                <a:r>
                  <a:rPr lang="ar-EG" dirty="0" smtClean="0"/>
                  <a:t> هي المصفوفة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ar-EG" dirty="0" smtClean="0"/>
                  <a:t> مضروب الصف الثالث فيها بالعدد </a:t>
                </a:r>
                <a:r>
                  <a:rPr lang="en-US" dirty="0" smtClean="0"/>
                  <a:t>.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(3)</a:t>
                </a:r>
                <a:endParaRPr lang="ar-EG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18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ar-SA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/>
                      </a:rPr>
                      <m:t>3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/>
                      </a:rPr>
                      <m:t>×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ar-SA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SA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ar-SA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3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× ∆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b="0" i="1" dirty="0" smtClean="0">
                    <a:latin typeface="Cambria Math"/>
                  </a:rPr>
                  <a:t> </a:t>
                </a:r>
              </a:p>
              <a:p>
                <a:pPr marL="0" indent="0" algn="just">
                  <a:spcBef>
                    <a:spcPts val="18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EG" b="0" i="1" smtClean="0">
                          <a:latin typeface="Cambria Math"/>
                        </a:rPr>
                        <m:t> </m:t>
                      </m:r>
                      <m:r>
                        <a:rPr lang="ar-EG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l="-2939" t="-175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81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>
                <a:solidFill>
                  <a:srgbClr val="C00000"/>
                </a:solidFill>
              </a:rPr>
              <a:t>خواص المحددات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ar-EG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r>
                  <a:rPr lang="en-U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ar-EG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اذا كانت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𝒏</m:t>
                        </m:r>
                        <m:r>
                          <a:rPr lang="en-US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ar-EG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مصفوفة مربعة وكان </a:t>
                </a:r>
                <a14:m>
                  <m:oMath xmlns:m="http://schemas.openxmlformats.org/officeDocument/2006/math">
                    <m:r>
                      <a:rPr lang="en-US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ar-EG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أي عدد حقيقي فإن: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𝑫𝒆𝒕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𝑨</m:t>
                          </m:r>
                        </m:e>
                      </m:d>
                      <m:r>
                        <a:rPr lang="en-US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</m:sSup>
                      <m:r>
                        <a:rPr lang="en-US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𝑫𝒆𝒕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𝑨</m:t>
                          </m:r>
                        </m:e>
                      </m:d>
                    </m:oMath>
                  </m:oMathPara>
                </a14:m>
                <a:endParaRPr lang="en-US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ar-EG" b="1" u="sng" dirty="0" smtClean="0"/>
                  <a:t>مثال:-</a:t>
                </a:r>
              </a:p>
              <a:p>
                <a:pPr algn="just" rtl="1"/>
                <a:r>
                  <a:rPr lang="ar-EG" b="0" dirty="0" smtClean="0"/>
                  <a:t>اذا كانت</a:t>
                </a:r>
                <a:r>
                  <a:rPr lang="en-US" b="0" dirty="0" smtClean="0"/>
                  <a:t> </a:t>
                </a:r>
                <a14:m>
                  <m:oMath xmlns:m="http://schemas.openxmlformats.org/officeDocument/2006/math">
                    <m:r>
                      <a:rPr lang="ar-EG" b="0" i="1" smtClean="0">
                        <a:latin typeface="Cambria Math"/>
                        <a:ea typeface="Cambria Math"/>
                      </a:rPr>
                      <m:t>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5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EG" b="0" dirty="0" smtClean="0"/>
                  <a:t>فأوجد قيمة المحدد</a:t>
                </a:r>
                <a:r>
                  <a:rPr lang="en-US" b="0" dirty="0" smtClean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/>
                      </a:rPr>
                      <m:t>.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∆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b="0" dirty="0" smtClean="0"/>
                  <a:t> </a:t>
                </a:r>
                <a:r>
                  <a:rPr lang="ar-EG" b="0" dirty="0" smtClean="0"/>
                  <a:t> </a:t>
                </a:r>
                <a:endParaRPr lang="en-US" b="0" dirty="0" smtClean="0"/>
              </a:p>
              <a:p>
                <a:pPr algn="just" rtl="1"/>
                <a:r>
                  <a:rPr lang="ar-EG" b="1" u="sng" dirty="0" smtClean="0"/>
                  <a:t>الحل:-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/>
                      </a:rPr>
                      <m:t>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45</m:t>
                    </m:r>
                  </m:oMath>
                </a14:m>
                <a:r>
                  <a:rPr lang="en-US" b="0" dirty="0" smtClean="0"/>
                  <a:t> </a:t>
                </a:r>
              </a:p>
              <a:p>
                <a:pPr algn="just"/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t="-2156" r="-21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397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>
                <a:solidFill>
                  <a:srgbClr val="C00000"/>
                </a:solidFill>
              </a:rPr>
              <a:t>خواص المحددات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اذا بدلنا صف مكان صف أو عمود مكان عمود في المحدد فإن قيمة المحدد تنعكس اشارتها</a:t>
                </a:r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</a:t>
                </a:r>
                <a:endParaRPr lang="ar-EG" sz="24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ar-EG" sz="2400" b="1" u="sng" dirty="0" smtClean="0"/>
                  <a:t>مثال:-</a:t>
                </a:r>
              </a:p>
              <a:p>
                <a:pPr algn="just" rtl="1"/>
                <a:r>
                  <a:rPr lang="ar-EG" sz="2400" dirty="0" smtClean="0"/>
                  <a:t>اذا كانت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400" b="0" i="1" smtClean="0">
                          <a:latin typeface="Cambria Math"/>
                        </a:rPr>
                        <m:t>𝐴</m:t>
                      </m:r>
                      <m:r>
                        <a:rPr lang="en-US" sz="24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   , 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en-US" sz="2400" b="0" dirty="0" smtClean="0">
                  <a:ea typeface="Cambria Math"/>
                </a:endParaRPr>
              </a:p>
              <a:p>
                <a:pPr algn="just" rtl="1"/>
                <a:r>
                  <a:rPr lang="ar-EG" sz="2400" dirty="0" smtClean="0"/>
                  <a:t>فأوجد قيمة المحدد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400" b="0" i="1" smtClean="0">
                          <a:latin typeface="Cambria Math"/>
                        </a:rPr>
                        <m:t>𝐵</m:t>
                      </m:r>
                      <m:r>
                        <a:rPr lang="en-US" sz="24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pPr algn="just" rtl="1">
                  <a:spcBef>
                    <a:spcPts val="0"/>
                  </a:spcBef>
                </a:pPr>
                <a:r>
                  <a:rPr lang="ar-EG" sz="2400" b="1" u="sng" dirty="0" smtClean="0"/>
                  <a:t>الحل:-</a:t>
                </a:r>
              </a:p>
              <a:p>
                <a:pPr algn="just" rtl="1"/>
                <a:r>
                  <a:rPr lang="ar-EG" sz="2400" dirty="0" smtClean="0"/>
                  <a:t>المصفوفة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𝐵</m:t>
                    </m:r>
                  </m:oMath>
                </a14:m>
                <a:r>
                  <a:rPr lang="ar-EG" sz="2400" dirty="0" smtClean="0"/>
                  <a:t> هي ناتج تبديل الصف الأول بالصف الثاني في المصفوفة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ar-EG" sz="2400" dirty="0" smtClean="0"/>
                  <a:t>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EG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 ∆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  −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 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ar-EG" sz="2400" dirty="0" smtClean="0"/>
              </a:p>
              <a:p>
                <a:pPr algn="just" rtl="1"/>
                <a:endParaRPr lang="en-US" sz="24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l="-1982" t="-1213" r="-1435" b="-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365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>
                <a:solidFill>
                  <a:srgbClr val="C00000"/>
                </a:solidFill>
              </a:rPr>
              <a:t>خواص المحددات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marL="355600" indent="-355600" algn="just" rtl="1"/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اذا كان أحد الصفوف مضاعف لصف آخر أو أحد الأعمدة مضاعف للآخر فإن قيمة المحدد تساوي صفر</a:t>
                </a:r>
                <a:r>
                  <a:rPr lang="ar-SA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</a:t>
                </a:r>
                <a:endParaRPr lang="ar-EG" sz="28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ar-EG" sz="2800" b="1" u="sng" dirty="0" smtClean="0"/>
                  <a:t>مثال:-</a:t>
                </a:r>
              </a:p>
              <a:p>
                <a:pPr algn="just" rtl="1"/>
                <a:r>
                  <a:rPr lang="ar-EG" sz="2800" dirty="0" smtClean="0"/>
                  <a:t>أوجد قيمة المحدد التالي: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EG" sz="28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800" b="0" i="1" smtClean="0">
                          <a:latin typeface="Cambria Math"/>
                        </a:rPr>
                        <m:t>𝐴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 smtClean="0"/>
              </a:p>
              <a:p>
                <a:pPr algn="just" rtl="1"/>
                <a:r>
                  <a:rPr lang="ar-EG" sz="2800" b="1" u="sng" dirty="0" smtClean="0"/>
                  <a:t>الحل:-</a:t>
                </a:r>
              </a:p>
              <a:p>
                <a:pPr marL="0" indent="0" rtl="1"/>
                <a:r>
                  <a:rPr lang="ar-EG" sz="2800" dirty="0" smtClean="0"/>
                  <a:t>لأن الصف الثالث من مضاعفات الصف الثاني فإن </a:t>
                </a:r>
                <a14:m>
                  <m:oMath xmlns:m="http://schemas.openxmlformats.org/officeDocument/2006/math">
                    <m:r>
                      <a:rPr lang="ar-EG" sz="280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l="-2597" t="-1887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756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>
                <a:solidFill>
                  <a:srgbClr val="C00000"/>
                </a:solidFill>
              </a:rPr>
              <a:t>خواص المحددات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𝟕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− ∆</m:t>
                    </m:r>
                    <m:d>
                      <m:d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𝑨𝑩</m:t>
                        </m:r>
                      </m:e>
                    </m:d>
                    <m:r>
                      <a:rPr lang="en-US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</m:d>
                    <m:r>
                      <a:rPr lang="en-US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 </m:t>
                    </m:r>
                    <m:d>
                      <m:d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𝑩</m:t>
                        </m:r>
                      </m:e>
                    </m:d>
                  </m:oMath>
                </a14:m>
                <a:r>
                  <a:rPr lang="en-US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Cambria Math"/>
                  </a:rPr>
                  <a:t> </a:t>
                </a:r>
              </a:p>
              <a:p>
                <a:pPr algn="just" rtl="1"/>
                <a:r>
                  <a:rPr lang="ar-EG" b="1" u="sng" dirty="0" smtClean="0"/>
                  <a:t>مثال:</a:t>
                </a:r>
                <a:r>
                  <a:rPr lang="en-US" b="1" u="sng" dirty="0" smtClean="0"/>
                  <a:t>-</a:t>
                </a:r>
                <a:endParaRPr lang="ar-EG" b="1" u="sng" dirty="0" smtClean="0"/>
              </a:p>
              <a:p>
                <a:pPr algn="just" rtl="1"/>
                <a:r>
                  <a:rPr lang="ar-EG" dirty="0" smtClean="0"/>
                  <a:t>اذا كانت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ar-EG" dirty="0" smtClean="0"/>
                  <a:t> 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ar-EG" dirty="0" smtClean="0"/>
                  <a:t> مصفوفتان من الرتبة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3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3</m:t>
                    </m:r>
                  </m:oMath>
                </a14:m>
                <a:r>
                  <a:rPr lang="ar-EG" dirty="0" smtClean="0"/>
                  <a:t> وكانت: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∆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𝐴𝐵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 </m:t>
                      </m:r>
                      <m:r>
                        <a:rPr lang="ar-EG" b="0" i="1" smtClean="0">
                          <a:latin typeface="Cambria Math"/>
                          <a:ea typeface="Cambria Math"/>
                        </a:rPr>
                        <m:t>فأوجد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 ,  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,  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en-US" dirty="0" smtClean="0"/>
              </a:p>
              <a:p>
                <a:pPr algn="just" rtl="1"/>
                <a:r>
                  <a:rPr lang="ar-EG" b="1" u="sng" dirty="0" smtClean="0"/>
                  <a:t>الحل:-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0" smtClean="0">
                          <a:effectLst/>
                          <a:latin typeface="Cambria Math"/>
                          <a:ea typeface="Cambria Math"/>
                        </a:rPr>
                        <m:t>∆</m:t>
                      </m:r>
                      <m:d>
                        <m:dPr>
                          <m:ctrlPr>
                            <a:rPr lang="en-US" i="1">
                              <a:effectLst/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>
                              <a:effectLst/>
                              <a:latin typeface="Cambria Math"/>
                              <a:ea typeface="Cambria Math"/>
                            </a:rPr>
                            <m:t>AB</m:t>
                          </m:r>
                        </m:e>
                      </m:d>
                      <m:r>
                        <a:rPr lang="en-US" b="0" i="0">
                          <a:effectLst/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effectLst/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0">
                              <a:effectLst/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m:rPr>
                              <m:sty m:val="p"/>
                            </m:rPr>
                            <a:rPr lang="en-US" b="0" i="0">
                              <a:effectLst/>
                              <a:latin typeface="Cambria Math"/>
                              <a:ea typeface="Cambria Math"/>
                            </a:rPr>
                            <m:t>A</m:t>
                          </m:r>
                        </m:e>
                      </m:d>
                      <m:r>
                        <a:rPr lang="en-US" b="0" i="0">
                          <a:effectLst/>
                          <a:latin typeface="Cambria Math"/>
                          <a:ea typeface="Cambria Math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effectLst/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0">
                              <a:effectLst/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m:rPr>
                              <m:sty m:val="p"/>
                            </m:rPr>
                            <a:rPr lang="en-US" b="0" i="0">
                              <a:effectLst/>
                              <a:latin typeface="Cambria Math"/>
                              <a:ea typeface="Cambria Math"/>
                            </a:rPr>
                            <m:t>B</m:t>
                          </m:r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dirty="0">
                  <a:effectLst/>
                </a:endParaRPr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498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>
                <a:solidFill>
                  <a:srgbClr val="C00000"/>
                </a:solidFill>
              </a:rPr>
              <a:t>خواص المحددات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2600" b="1" i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𝟖</m:t>
                    </m:r>
                    <m:r>
                      <a:rPr lang="en-US" sz="2600" b="1" i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600" b="1" i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    </m:t>
                    </m:r>
                    <m:r>
                      <a:rPr lang="en-US" sz="2600" b="1" i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600" b="1" i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𝐀</m:t>
                    </m:r>
                    <m:r>
                      <a:rPr lang="en-US" sz="2600" b="1" i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 =∆</m:t>
                    </m:r>
                    <m:sSup>
                      <m:sSupPr>
                        <m:ctrlPr>
                          <a:rPr lang="en-US" sz="26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600" b="1" i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𝐀</m:t>
                        </m:r>
                      </m:e>
                      <m:sup>
                        <m:r>
                          <a:rPr lang="en-US" sz="2600" b="1" i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𝐓</m:t>
                        </m:r>
                      </m:sup>
                    </m:sSup>
                    <m:r>
                      <a:rPr lang="en-US" sz="2600" b="1" i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6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Cambria Math"/>
                  </a:rPr>
                  <a:t> </a:t>
                </a:r>
              </a:p>
              <a:p>
                <a:pPr algn="just" rtl="1"/>
                <a:r>
                  <a:rPr lang="ar-EG" sz="2600" b="1" u="sng" dirty="0" smtClean="0"/>
                  <a:t>مثال:</a:t>
                </a:r>
                <a:r>
                  <a:rPr lang="en-US" sz="2600" b="1" u="sng" dirty="0" smtClean="0"/>
                  <a:t>-</a:t>
                </a:r>
                <a:endParaRPr lang="ar-EG" sz="2600" b="1" u="sng" dirty="0" smtClean="0"/>
              </a:p>
              <a:p>
                <a:pPr algn="just" rtl="1"/>
                <a:r>
                  <a:rPr lang="ar-EG" sz="2600" dirty="0" smtClean="0"/>
                  <a:t>اذا كانت</a:t>
                </a:r>
                <a:r>
                  <a:rPr lang="en-US" sz="2600" dirty="0" smtClean="0"/>
                  <a:t> </a:t>
                </a:r>
                <a:r>
                  <a:rPr lang="ar-EG" sz="2600" dirty="0" smtClean="0"/>
                  <a:t>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/>
                        </a:rPr>
                        <m:t>𝐴</m:t>
                      </m:r>
                      <m:r>
                        <a:rPr lang="en-US" sz="2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600" dirty="0" smtClean="0"/>
              </a:p>
              <a:p>
                <a:pPr algn="just" rtl="1"/>
                <a:r>
                  <a:rPr lang="ar-EG" sz="2600" b="1" u="sng" dirty="0" smtClean="0"/>
                  <a:t>الحل:-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10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 −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6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4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600" dirty="0" smtClean="0"/>
                  <a:t>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0" i="1" smtClean="0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600" b="0" i="1" smtClean="0">
                              <a:latin typeface="Cambria Math"/>
                            </a:rPr>
                            <m:t>𝑇</m:t>
                          </m:r>
                        </m:sup>
                      </m:sSup>
                      <m:r>
                        <a:rPr lang="en-US" sz="2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600" dirty="0" smtClean="0"/>
              </a:p>
              <a:p>
                <a:pPr algn="just"/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∆</m:t>
                    </m:r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  <m:sup>
                        <m:r>
                          <a:rPr lang="en-US" sz="2600" b="0" i="1" smtClean="0">
                            <a:latin typeface="Cambria Math"/>
                            <a:ea typeface="Cambria Math"/>
                          </a:rPr>
                          <m:t>𝑇</m:t>
                        </m:r>
                      </m:sup>
                    </m:sSup>
                    <m:r>
                      <a:rPr lang="en-US" sz="26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10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6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4</m:t>
                    </m:r>
                  </m:oMath>
                </a14:m>
                <a:r>
                  <a:rPr lang="en-US" sz="2600" dirty="0" smtClean="0"/>
                  <a:t>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i="1" smtClean="0"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  ∆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 =  ∆</m:t>
                      </m:r>
                      <m:sSup>
                        <m:sSup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6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r="-1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204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>
                <a:solidFill>
                  <a:srgbClr val="C00000"/>
                </a:solidFill>
              </a:rPr>
              <a:t>خواص المحددات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r>
                  <a:rPr lang="ar-EG" b="1" u="sng" dirty="0" smtClean="0"/>
                  <a:t>- محدد المصفوفة القطرية = حاصل ضرب القطر</a:t>
                </a:r>
              </a:p>
              <a:p>
                <a:pPr algn="just" rtl="1"/>
                <a:r>
                  <a:rPr lang="ar-EG" b="1" u="sng" dirty="0" smtClean="0"/>
                  <a:t>مثال:-</a:t>
                </a:r>
              </a:p>
              <a:p>
                <a:pPr algn="just" rtl="1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ar-EG" dirty="0" smtClean="0"/>
                  <a:t>أوجد قيمة المحدد التالي:</a:t>
                </a:r>
              </a:p>
              <a:p>
                <a:pPr algn="just"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ar-SA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ar-SA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ar-SA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ar-SA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ar-SA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ar-SA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US" dirty="0" smtClean="0"/>
              </a:p>
              <a:p>
                <a:pPr algn="just" rtl="1">
                  <a:spcBef>
                    <a:spcPts val="0"/>
                  </a:spcBef>
                </a:pPr>
                <a:r>
                  <a:rPr lang="ar-EG" b="1" u="sng" dirty="0" smtClean="0"/>
                  <a:t>الحل:-</a:t>
                </a:r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0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  <a:ea typeface="Cambria Math"/>
                        </a:rPr>
                        <m:t>A</m:t>
                      </m:r>
                      <m:r>
                        <a:rPr lang="en-US" b="0" i="0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b="0" i="0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b="0" i="0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e>
                      </m:d>
                      <m:r>
                        <a:rPr lang="en-US" b="0" i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0" smtClean="0">
                          <a:latin typeface="Cambria Math"/>
                          <a:ea typeface="Cambria Math"/>
                        </a:rPr>
                        <m:t>24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t="-1884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839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>
                <a:solidFill>
                  <a:srgbClr val="C00000"/>
                </a:solidFill>
              </a:rPr>
              <a:t>خواص المحددات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ar-EG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محدد المصفوفة المحايدة = </a:t>
                </a:r>
                <a:r>
                  <a:rPr lang="en-US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 rtl="1"/>
                <a:r>
                  <a:rPr lang="ar-EG" dirty="0" smtClean="0"/>
                  <a:t>أي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𝑒𝑡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0" smtClean="0">
                        <a:latin typeface="Cambria Math"/>
                      </a:rPr>
                      <m:t>=</m:t>
                    </m:r>
                    <m:r>
                      <a:rPr lang="en-US" b="0" i="0" smtClean="0">
                        <a:latin typeface="Cambria Math"/>
                      </a:rPr>
                      <m:t>1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</m:oMath>
                </a14:m>
                <a:endParaRPr lang="ar-EG" dirty="0"/>
              </a:p>
              <a:p>
                <a:pPr algn="just" rtl="1"/>
                <a:r>
                  <a:rPr lang="ar-EG" b="1" u="sng" dirty="0" smtClean="0"/>
                  <a:t>مثال:-</a:t>
                </a:r>
              </a:p>
              <a:p>
                <a:pPr algn="just" rtl="1"/>
                <a:r>
                  <a:rPr lang="ar-EG" dirty="0" smtClean="0"/>
                  <a:t>أوجد قيمة محدد المصفوفة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I</m:t>
                        </m:r>
                      </m:e>
                      <m:sub>
                        <m:r>
                          <a:rPr lang="en-US" b="0" i="0" smtClean="0">
                            <a:latin typeface="Cambria Math"/>
                          </a:rPr>
                          <m:t>5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algn="just" rtl="1"/>
                <a:r>
                  <a:rPr lang="ar-EG" b="1" u="sng" dirty="0" smtClean="0"/>
                  <a:t>الحل:-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I</m:t>
                          </m:r>
                        </m:e>
                        <m:sub>
                          <m:r>
                            <a:rPr lang="en-US" b="0" i="0" smtClean="0">
                              <a:latin typeface="Cambria Math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t="-1884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550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>
                <a:solidFill>
                  <a:srgbClr val="C00000"/>
                </a:solidFill>
              </a:rPr>
              <a:t>خواص المحددات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60512" y="1013595"/>
            <a:ext cx="8850188" cy="903237"/>
          </a:xfrm>
        </p:spPr>
        <p:txBody>
          <a:bodyPr/>
          <a:lstStyle/>
          <a:p>
            <a:pPr algn="just" rtl="1"/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ar-EG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قيمة محدد المصفوفة المثلثية = حاصل ضرب القطر</a:t>
            </a:r>
          </a:p>
          <a:p>
            <a:pPr algn="just"/>
            <a:endParaRPr lang="en-US" sz="2800" dirty="0"/>
          </a:p>
          <a:p>
            <a:pPr algn="just"/>
            <a:endParaRPr lang="ar-EG" sz="2800" dirty="0"/>
          </a:p>
          <a:p>
            <a:pPr algn="just" rtl="1"/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 txBox="1">
                <a:spLocks/>
              </p:cNvSpPr>
              <p:nvPr/>
            </p:nvSpPr>
            <p:spPr bwMode="auto">
              <a:xfrm>
                <a:off x="344488" y="1628800"/>
                <a:ext cx="4673724" cy="3445843"/>
              </a:xfrm>
              <a:prstGeom prst="rect">
                <a:avLst/>
              </a:prstGeom>
              <a:noFill/>
              <a:ln w="9525" cmpd="dbl">
                <a:solidFill>
                  <a:schemeClr val="accent6">
                    <a:lumMod val="2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1pPr>
                <a:lvl2pPr marL="742950" indent="-28575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2pPr>
                <a:lvl3pPr marL="1143000" indent="-22860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3pPr>
                <a:lvl4pPr marL="1600200" indent="-22860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4pPr>
                <a:lvl5pPr marL="2057400" indent="-22860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 rtl="1"/>
                <a:r>
                  <a:rPr lang="ar-EG" sz="2800" b="1" u="sng" dirty="0" smtClean="0">
                    <a:solidFill>
                      <a:prstClr val="black"/>
                    </a:solidFill>
                  </a:rPr>
                  <a:t>مثال:</a:t>
                </a:r>
                <a:r>
                  <a:rPr lang="en-US" sz="2800" b="1" u="sng" dirty="0" smtClean="0">
                    <a:solidFill>
                      <a:prstClr val="black"/>
                    </a:solidFill>
                  </a:rPr>
                  <a:t>-</a:t>
                </a:r>
                <a:endParaRPr lang="ar-EG" sz="2800" b="1" u="sng" dirty="0" smtClean="0">
                  <a:solidFill>
                    <a:prstClr val="black"/>
                  </a:solidFill>
                </a:endParaRPr>
              </a:p>
              <a:p>
                <a:pPr algn="just" rtl="1">
                  <a:spcAft>
                    <a:spcPts val="1200"/>
                  </a:spcAft>
                </a:pPr>
                <a:r>
                  <a:rPr lang="ar-EG" sz="2800" dirty="0" smtClean="0">
                    <a:solidFill>
                      <a:prstClr val="black"/>
                    </a:solidFill>
                  </a:rPr>
                  <a:t>أوجد قيمة المحدد التالي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800" i="1">
                          <a:solidFill>
                            <a:prstClr val="black"/>
                          </a:solidFill>
                          <a:latin typeface="Cambria Math"/>
                        </a:rPr>
                        <m:t>𝐴</m:t>
                      </m:r>
                      <m:r>
                        <a:rPr lang="en-US" sz="2800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 smtClean="0">
                  <a:solidFill>
                    <a:prstClr val="black"/>
                  </a:solidFill>
                </a:endParaRPr>
              </a:p>
              <a:p>
                <a:pPr algn="just" rtl="1">
                  <a:spcAft>
                    <a:spcPts val="1200"/>
                  </a:spcAft>
                </a:pPr>
                <a:r>
                  <a:rPr lang="ar-EG" sz="2800" b="1" u="sng" dirty="0" smtClean="0">
                    <a:solidFill>
                      <a:prstClr val="black"/>
                    </a:solidFill>
                  </a:rPr>
                  <a:t>الحل:-</a:t>
                </a:r>
              </a:p>
              <a:p>
                <a:pPr algn="just"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m:rPr>
                          <m:sty m:val="p"/>
                        </m:rPr>
                        <a:rPr lang="en-US" sz="280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A</m:t>
                      </m:r>
                      <m:r>
                        <a:rPr lang="en-US" sz="280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800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e>
                      </m:d>
                      <m:d>
                        <m:d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800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e>
                      </m:d>
                      <m:d>
                        <m:d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800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d>
                      <m:r>
                        <a:rPr lang="en-US" sz="280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3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  <a:p>
                <a:pPr algn="just"/>
                <a:endParaRPr lang="ar-EG" sz="2800" dirty="0"/>
              </a:p>
              <a:p>
                <a:pPr algn="just" rtl="1"/>
                <a:endParaRPr lang="en-US" sz="2800" dirty="0"/>
              </a:p>
            </p:txBody>
          </p:sp>
        </mc:Choice>
        <mc:Fallback xmlns="">
          <p:sp>
            <p:nvSpPr>
              <p:cNvPr id="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4488" y="1628800"/>
                <a:ext cx="4673724" cy="3445843"/>
              </a:xfrm>
              <a:prstGeom prst="rect">
                <a:avLst/>
              </a:prstGeom>
              <a:blipFill rotWithShape="0">
                <a:blip r:embed="rId3"/>
                <a:stretch>
                  <a:fillRect t="-1940" r="-2474"/>
                </a:stretch>
              </a:blipFill>
              <a:ln w="9525" cmpd="dbl">
                <a:solidFill>
                  <a:schemeClr val="accent6">
                    <a:lumMod val="25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ontent Placeholder 2"/>
              <p:cNvSpPr txBox="1">
                <a:spLocks/>
              </p:cNvSpPr>
              <p:nvPr/>
            </p:nvSpPr>
            <p:spPr bwMode="auto">
              <a:xfrm>
                <a:off x="5097016" y="1628800"/>
                <a:ext cx="4241676" cy="3445843"/>
              </a:xfrm>
              <a:prstGeom prst="rect">
                <a:avLst/>
              </a:prstGeom>
              <a:noFill/>
              <a:ln w="9525" cmpd="dbl">
                <a:solidFill>
                  <a:schemeClr val="accent6">
                    <a:lumMod val="2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1pPr>
                <a:lvl2pPr marL="742950" indent="-28575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2pPr>
                <a:lvl3pPr marL="1143000" indent="-22860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3pPr>
                <a:lvl4pPr marL="1600200" indent="-22860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4pPr>
                <a:lvl5pPr marL="2057400" indent="-22860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 rtl="1"/>
                <a:r>
                  <a:rPr lang="ar-EG" sz="2800" b="1" u="sng" dirty="0" smtClean="0">
                    <a:solidFill>
                      <a:prstClr val="black"/>
                    </a:solidFill>
                  </a:rPr>
                  <a:t>مثال:</a:t>
                </a:r>
                <a:r>
                  <a:rPr lang="en-US" sz="2800" b="1" u="sng" dirty="0" smtClean="0">
                    <a:solidFill>
                      <a:prstClr val="black"/>
                    </a:solidFill>
                  </a:rPr>
                  <a:t>-</a:t>
                </a:r>
                <a:endParaRPr lang="ar-EG" sz="2800" b="1" u="sng" dirty="0" smtClean="0">
                  <a:solidFill>
                    <a:prstClr val="black"/>
                  </a:solidFill>
                </a:endParaRPr>
              </a:p>
              <a:p>
                <a:pPr algn="just" rtl="1">
                  <a:spcAft>
                    <a:spcPts val="1200"/>
                  </a:spcAft>
                </a:pPr>
                <a:r>
                  <a:rPr lang="ar-EG" sz="2800" dirty="0" smtClean="0">
                    <a:solidFill>
                      <a:prstClr val="black"/>
                    </a:solidFill>
                  </a:rPr>
                  <a:t>أوجد قيمة المحدد التالي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800" i="1">
                          <a:solidFill>
                            <a:prstClr val="black"/>
                          </a:solidFill>
                          <a:latin typeface="Cambria Math"/>
                        </a:rPr>
                        <m:t>𝐴</m:t>
                      </m:r>
                      <m:r>
                        <a:rPr lang="en-US" sz="2800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28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 smtClean="0">
                  <a:solidFill>
                    <a:prstClr val="black"/>
                  </a:solidFill>
                </a:endParaRPr>
              </a:p>
              <a:p>
                <a:pPr algn="just" rtl="1">
                  <a:spcAft>
                    <a:spcPts val="1200"/>
                  </a:spcAft>
                </a:pPr>
                <a:r>
                  <a:rPr lang="ar-EG" sz="2800" b="1" u="sng" dirty="0" smtClean="0">
                    <a:solidFill>
                      <a:prstClr val="black"/>
                    </a:solidFill>
                  </a:rPr>
                  <a:t>الحل:-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m:rPr>
                          <m:sty m:val="p"/>
                        </m:rPr>
                        <a:rPr lang="en-US" sz="280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A</m:t>
                      </m:r>
                      <m:r>
                        <a:rPr lang="en-US" sz="280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80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d>
                      <m:d>
                        <m:d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80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d>
                      <m:d>
                        <m:d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80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4</m:t>
                          </m:r>
                        </m:e>
                      </m:d>
                      <m:r>
                        <a:rPr lang="en-US" sz="280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24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  <a:p>
                <a:pPr algn="just"/>
                <a:endParaRPr lang="en-US" sz="2800" dirty="0"/>
              </a:p>
              <a:p>
                <a:pPr algn="just"/>
                <a:endParaRPr lang="ar-EG" sz="2800" dirty="0"/>
              </a:p>
            </p:txBody>
          </p:sp>
        </mc:Choice>
        <mc:Fallback>
          <p:sp>
            <p:nvSpPr>
              <p:cNvPr id="11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97016" y="1628800"/>
                <a:ext cx="4241676" cy="3445843"/>
              </a:xfrm>
              <a:prstGeom prst="rect">
                <a:avLst/>
              </a:prstGeom>
              <a:blipFill rotWithShape="0">
                <a:blip r:embed="rId4"/>
                <a:stretch>
                  <a:fillRect t="-1940" r="-2865"/>
                </a:stretch>
              </a:blipFill>
              <a:ln w="9525" cmpd="dbl">
                <a:solidFill>
                  <a:schemeClr val="accent6">
                    <a:lumMod val="25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584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480</TotalTime>
  <Words>614</Words>
  <Application>Microsoft Office PowerPoint</Application>
  <PresentationFormat>A4 Paper (210x297 mm)</PresentationFormat>
  <Paragraphs>244</Paragraphs>
  <Slides>25</Slides>
  <Notes>22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33" baseType="lpstr">
      <vt:lpstr>ae_AlMateen</vt:lpstr>
      <vt:lpstr>Algerian</vt:lpstr>
      <vt:lpstr>Arial</vt:lpstr>
      <vt:lpstr>AYM Wadiy S_U normal.</vt:lpstr>
      <vt:lpstr>Calibri</vt:lpstr>
      <vt:lpstr>Cambria Math</vt:lpstr>
      <vt:lpstr>Times New Roman</vt:lpstr>
      <vt:lpstr>Office Theme</vt:lpstr>
      <vt:lpstr>عرض تقديمي في PowerPoint</vt:lpstr>
      <vt:lpstr>المحاضرة (9)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Zbook</cp:lastModifiedBy>
  <cp:revision>96</cp:revision>
  <dcterms:created xsi:type="dcterms:W3CDTF">2014-09-11T06:47:01Z</dcterms:created>
  <dcterms:modified xsi:type="dcterms:W3CDTF">2016-10-30T21:07:56Z</dcterms:modified>
</cp:coreProperties>
</file>