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310" r:id="rId3"/>
    <p:sldId id="356" r:id="rId4"/>
    <p:sldId id="357" r:id="rId5"/>
    <p:sldId id="358" r:id="rId6"/>
    <p:sldId id="359" r:id="rId7"/>
    <p:sldId id="360" r:id="rId8"/>
    <p:sldId id="361" r:id="rId9"/>
    <p:sldId id="362" r:id="rId10"/>
    <p:sldId id="363" r:id="rId11"/>
    <p:sldId id="364" r:id="rId12"/>
    <p:sldId id="365" r:id="rId13"/>
    <p:sldId id="366" r:id="rId14"/>
    <p:sldId id="367" r:id="rId15"/>
    <p:sldId id="368" r:id="rId16"/>
    <p:sldId id="369" r:id="rId17"/>
    <p:sldId id="370" r:id="rId18"/>
    <p:sldId id="371" r:id="rId19"/>
    <p:sldId id="372" r:id="rId20"/>
    <p:sldId id="373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50A7"/>
    <a:srgbClr val="0053AC"/>
    <a:srgbClr val="013E36"/>
    <a:srgbClr val="009900"/>
    <a:srgbClr val="AD9968"/>
    <a:srgbClr val="D9791B"/>
    <a:srgbClr val="AB1A25"/>
    <a:srgbClr val="00263A"/>
    <a:srgbClr val="7092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32" y="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11/3/2016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697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11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531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902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7214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2321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7142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764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8756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6620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0586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733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2245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0416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4460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0949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9907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003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992560" y="6324600"/>
            <a:ext cx="891344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solidFill>
                <a:srgbClr val="0053AC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992560" y="6581001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05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992560" y="6392361"/>
            <a:ext cx="264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200" b="0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200" b="0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2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961112" y="6468189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  <a:r>
              <a:rPr lang="en-US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All Rights Reserved for KFU </a:t>
            </a:r>
            <a:endParaRPr lang="en-US" sz="10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8"/>
          <a:stretch/>
        </p:blipFill>
        <p:spPr>
          <a:xfrm>
            <a:off x="54693" y="6324600"/>
            <a:ext cx="865859" cy="4718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الرياضيات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DL-0606-101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نبيل مصطفى منصور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 anchor="ctr" anchorCtr="0"/>
          <a:lstStyle/>
          <a:p>
            <a:pPr eaLnBrk="1" hangingPunct="1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 (10)</a:t>
            </a:r>
            <a:endParaRPr lang="en-US" spc="-15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260648"/>
            <a:ext cx="9372600" cy="488764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مبادئ الرياضيات 1 						                       المحاضرة 10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495300" y="3764632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تابع </a:t>
            </a: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الم</a:t>
            </a:r>
            <a:r>
              <a:rPr lang="ar-SA" sz="4000" b="1" spc="50" dirty="0" err="1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حددات</a:t>
            </a:r>
            <a:endParaRPr lang="ar-EG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lgerian" panose="04020705040A02060702" pitchFamily="82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DETERMINANTS</a:t>
            </a: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sz="3600" b="1" dirty="0">
                <a:solidFill>
                  <a:srgbClr val="C00000"/>
                </a:solidFill>
              </a:rPr>
              <a:t>استخدام المحددات في </a:t>
            </a:r>
            <a:r>
              <a:rPr lang="ar-EG" sz="3600" b="1" dirty="0" smtClean="0">
                <a:solidFill>
                  <a:srgbClr val="C00000"/>
                </a:solidFill>
              </a:rPr>
              <a:t>ايجاد معكوس </a:t>
            </a:r>
            <a:r>
              <a:rPr lang="ar-EG" sz="3600" b="1" dirty="0">
                <a:solidFill>
                  <a:srgbClr val="C00000"/>
                </a:solidFill>
              </a:rPr>
              <a:t>المصفوفة </a:t>
            </a:r>
            <a:r>
              <a:rPr lang="ar-EG" sz="3600" b="1" dirty="0" smtClean="0">
                <a:solidFill>
                  <a:srgbClr val="C00000"/>
                </a:solidFill>
              </a:rPr>
              <a:t>:</a:t>
            </a:r>
            <a:r>
              <a:rPr lang="en-US" sz="3600" b="1" dirty="0" smtClean="0">
                <a:solidFill>
                  <a:srgbClr val="C00000"/>
                </a:solidFill>
              </a:rPr>
              <a:t>-</a:t>
            </a:r>
            <a:endParaRPr lang="ar-SA" sz="3600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SA" b="1" dirty="0" smtClean="0">
                    <a:solidFill>
                      <a:srgbClr val="009900"/>
                    </a:solidFill>
                  </a:rPr>
                  <a:t>أ-</a:t>
                </a:r>
                <a:r>
                  <a:rPr lang="ar-SA" dirty="0" smtClean="0"/>
                  <a:t> </a:t>
                </a:r>
                <a:r>
                  <a:rPr lang="ar-EG" dirty="0" smtClean="0"/>
                  <a:t>اذا كانت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</m:oMath>
                </a14:m>
                <a:r>
                  <a:rPr lang="ar-EG" dirty="0" smtClean="0"/>
                  <a:t> مصفوفة من الرتبة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2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2</m:t>
                    </m:r>
                  </m:oMath>
                </a14:m>
                <a:r>
                  <a:rPr lang="ar-EG" dirty="0" smtClean="0"/>
                  <a:t> أي: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  <a:p>
                <a:pPr algn="just" rtl="1"/>
                <a:r>
                  <a:rPr lang="ar-EG" b="1" u="sng" dirty="0" smtClean="0"/>
                  <a:t>فنجد معكوس المصفوفة بالخطوات التالية:</a:t>
                </a:r>
              </a:p>
              <a:p>
                <a:pPr algn="just" rtl="1"/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ar-EG" dirty="0" smtClean="0"/>
                  <a:t> نجد قيمة محدد المصفوفة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>
                        <a:latin typeface="Cambria Math"/>
                      </a:rPr>
                      <m:t>𝑒𝑡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ar-EG" dirty="0" smtClean="0"/>
                  <a:t> .</a:t>
                </a:r>
              </a:p>
              <a:p>
                <a:pPr algn="just" rtl="1"/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:r>
                  <a:rPr lang="ar-EG" dirty="0" smtClean="0"/>
                  <a:t>يكون معكوس المصفوفة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p>
                    </m:sSup>
                  </m:oMath>
                </a14:m>
                <a:r>
                  <a:rPr lang="ar-EG" dirty="0" smtClean="0"/>
                  <a:t> هو: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𝑨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𝟏</m:t>
                          </m:r>
                        </m:sup>
                      </m:sSup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𝒆𝒕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𝑨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1" i="1" smtClean="0">
                                    <a:solidFill>
                                      <a:srgbClr val="0070C0"/>
                                    </a:solidFill>
                                    <a:latin typeface="Cambria Math"/>
                                  </a:rPr>
                                  <m:t>𝒅</m:t>
                                </m:r>
                              </m:e>
                              <m:e>
                                <m:r>
                                  <a:rPr lang="en-US" b="1" i="1" smtClean="0">
                                    <a:solidFill>
                                      <a:srgbClr val="0070C0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1" i="1" smtClean="0">
                                    <a:solidFill>
                                      <a:srgbClr val="0070C0"/>
                                    </a:solidFill>
                                    <a:latin typeface="Cambria Math"/>
                                  </a:rPr>
                                  <m:t>𝒃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1" i="1" smtClean="0">
                                    <a:solidFill>
                                      <a:srgbClr val="0070C0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1" i="1" smtClean="0">
                                    <a:solidFill>
                                      <a:srgbClr val="0070C0"/>
                                    </a:solidFill>
                                    <a:latin typeface="Cambria Math"/>
                                  </a:rPr>
                                  <m:t>𝒄</m:t>
                                </m:r>
                              </m:e>
                              <m:e>
                                <m:r>
                                  <a:rPr lang="en-US" b="1" i="1" smtClean="0">
                                    <a:solidFill>
                                      <a:srgbClr val="0070C0"/>
                                    </a:solidFill>
                                    <a:latin typeface="Cambria Math"/>
                                  </a:rPr>
                                  <m:t>𝒂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  <a:blipFill rotWithShape="0">
                <a:blip r:embed="rId3"/>
                <a:stretch>
                  <a:fillRect t="-1750" r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301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sz="3600" b="1" dirty="0">
                <a:solidFill>
                  <a:srgbClr val="C00000"/>
                </a:solidFill>
              </a:rPr>
              <a:t>تابع </a:t>
            </a:r>
            <a:r>
              <a:rPr lang="ar-EG" sz="3600" b="1" dirty="0" smtClean="0">
                <a:solidFill>
                  <a:srgbClr val="C00000"/>
                </a:solidFill>
              </a:rPr>
              <a:t>استخدام </a:t>
            </a:r>
            <a:r>
              <a:rPr lang="ar-EG" sz="3600" b="1" dirty="0">
                <a:solidFill>
                  <a:srgbClr val="C00000"/>
                </a:solidFill>
              </a:rPr>
              <a:t>المحددات في </a:t>
            </a:r>
            <a:r>
              <a:rPr lang="ar-EG" sz="3600" b="1" dirty="0" smtClean="0">
                <a:solidFill>
                  <a:srgbClr val="C00000"/>
                </a:solidFill>
              </a:rPr>
              <a:t>ايجاد معكوس </a:t>
            </a:r>
            <a:r>
              <a:rPr lang="ar-EG" sz="3600" b="1" dirty="0">
                <a:solidFill>
                  <a:srgbClr val="C00000"/>
                </a:solidFill>
              </a:rPr>
              <a:t>المصفوفة </a:t>
            </a:r>
            <a:r>
              <a:rPr lang="ar-EG" sz="3600" b="1" dirty="0" smtClean="0">
                <a:solidFill>
                  <a:srgbClr val="C00000"/>
                </a:solidFill>
              </a:rPr>
              <a:t>:</a:t>
            </a:r>
            <a:r>
              <a:rPr lang="en-US" sz="3600" b="1" dirty="0" smtClean="0">
                <a:solidFill>
                  <a:srgbClr val="C00000"/>
                </a:solidFill>
              </a:rPr>
              <a:t>-</a:t>
            </a:r>
            <a:endParaRPr lang="ar-SA" sz="3600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</a:t>
                </a:r>
                <a:r>
                  <a:rPr lang="en-US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</a:p>
              <a:p>
                <a:pPr algn="just" rtl="1"/>
                <a:r>
                  <a:rPr lang="ar-EG" sz="2400" dirty="0" smtClean="0"/>
                  <a:t>أوجد معكوس المصفوفة التالية: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𝐴</m:t>
                      </m:r>
                      <m:r>
                        <a:rPr lang="en-US" sz="2400" i="1">
                          <a:latin typeface="Cambria Math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endParaRPr lang="en-US" sz="2400" dirty="0" smtClean="0"/>
              </a:p>
              <a:p>
                <a:pPr algn="just" rtl="1"/>
                <a:r>
                  <a:rPr lang="ar-EG" sz="24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الحل:-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det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2400" i="1">
                          <a:latin typeface="Cambria Math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⟹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𝐴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ar-SA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ar-SA" sz="240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ar-SA" sz="24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ar-SA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ar-SA" sz="240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f>
                                  <m:f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ar-SA" sz="24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f>
                                  <m:f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  <a:blipFill rotWithShape="0">
                <a:blip r:embed="rId3"/>
                <a:stretch>
                  <a:fillRect t="-1211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531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sz="3600" b="1" dirty="0">
                <a:solidFill>
                  <a:srgbClr val="C00000"/>
                </a:solidFill>
              </a:rPr>
              <a:t>تابع </a:t>
            </a:r>
            <a:r>
              <a:rPr lang="ar-EG" sz="3600" b="1" dirty="0" smtClean="0">
                <a:solidFill>
                  <a:srgbClr val="C00000"/>
                </a:solidFill>
              </a:rPr>
              <a:t>استخدام </a:t>
            </a:r>
            <a:r>
              <a:rPr lang="ar-EG" sz="3600" b="1" dirty="0">
                <a:solidFill>
                  <a:srgbClr val="C00000"/>
                </a:solidFill>
              </a:rPr>
              <a:t>المحددات في </a:t>
            </a:r>
            <a:r>
              <a:rPr lang="ar-EG" sz="3600" b="1" dirty="0" smtClean="0">
                <a:solidFill>
                  <a:srgbClr val="C00000"/>
                </a:solidFill>
              </a:rPr>
              <a:t>ايجاد معكوس </a:t>
            </a:r>
            <a:r>
              <a:rPr lang="ar-EG" sz="3600" b="1" dirty="0">
                <a:solidFill>
                  <a:srgbClr val="C00000"/>
                </a:solidFill>
              </a:rPr>
              <a:t>المصفوفة </a:t>
            </a:r>
            <a:r>
              <a:rPr lang="ar-EG" sz="3600" b="1" dirty="0" smtClean="0">
                <a:solidFill>
                  <a:srgbClr val="C00000"/>
                </a:solidFill>
              </a:rPr>
              <a:t>:</a:t>
            </a:r>
            <a:r>
              <a:rPr lang="en-US" sz="3600" b="1" dirty="0" smtClean="0">
                <a:solidFill>
                  <a:srgbClr val="C00000"/>
                </a:solidFill>
              </a:rPr>
              <a:t>-</a:t>
            </a:r>
            <a:endParaRPr lang="ar-SA" sz="3600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</a:p>
              <a:p>
                <a:pPr algn="just" rtl="1"/>
                <a:r>
                  <a:rPr lang="ar-EG" sz="2800" dirty="0" smtClean="0"/>
                  <a:t>أوجد معكوس المصفوفة التالية: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/>
                        </a:rPr>
                        <m:t>𝐴</m:t>
                      </m:r>
                      <m:r>
                        <a:rPr lang="en-US" sz="2800" i="1">
                          <a:latin typeface="Cambria Math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800" dirty="0"/>
              </a:p>
              <a:p>
                <a:pPr algn="just"/>
                <a:endParaRPr lang="en-US" sz="2800" dirty="0" smtClean="0"/>
              </a:p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الحل:-</a:t>
                </a:r>
                <a:endParaRPr lang="ar-EG" sz="28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800" dirty="0" smtClean="0"/>
              </a:p>
              <a:p>
                <a:pPr algn="just" rtl="1"/>
                <a:r>
                  <a:rPr lang="ar-EG" sz="2800" dirty="0"/>
                  <a:t> </a:t>
                </a:r>
                <a14:m>
                  <m:oMath xmlns:m="http://schemas.openxmlformats.org/officeDocument/2006/math">
                    <m:r>
                      <a:rPr lang="ar-EG" sz="2800" i="1" smtClean="0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ar-EG" sz="2800" dirty="0" smtClean="0"/>
                  <a:t> لا يوجد معكوس للمصفوفة</a:t>
                </a:r>
                <a:r>
                  <a:rPr lang="ar-SA" sz="2800" dirty="0" smtClean="0"/>
                  <a:t> </a:t>
                </a:r>
                <a:r>
                  <a:rPr lang="en-US" sz="2800" dirty="0" smtClean="0"/>
                  <a:t>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i="1">
                        <a:latin typeface="Cambria Math"/>
                      </a:rPr>
                      <m:t>𝐴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  <a:blipFill rotWithShape="0">
                <a:blip r:embed="rId3"/>
                <a:stretch>
                  <a:fillRect t="-1615" r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3017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sz="3600" b="1" dirty="0">
                <a:solidFill>
                  <a:srgbClr val="C00000"/>
                </a:solidFill>
              </a:rPr>
              <a:t>تابع </a:t>
            </a:r>
            <a:r>
              <a:rPr lang="ar-EG" sz="3600" b="1" dirty="0" smtClean="0">
                <a:solidFill>
                  <a:srgbClr val="C00000"/>
                </a:solidFill>
              </a:rPr>
              <a:t>استخدام </a:t>
            </a:r>
            <a:r>
              <a:rPr lang="ar-EG" sz="3600" b="1" dirty="0">
                <a:solidFill>
                  <a:srgbClr val="C00000"/>
                </a:solidFill>
              </a:rPr>
              <a:t>المحددات في </a:t>
            </a:r>
            <a:r>
              <a:rPr lang="ar-EG" sz="3600" b="1" dirty="0" smtClean="0">
                <a:solidFill>
                  <a:srgbClr val="C00000"/>
                </a:solidFill>
              </a:rPr>
              <a:t>ايجاد معكوس </a:t>
            </a:r>
            <a:r>
              <a:rPr lang="ar-EG" sz="3600" b="1" dirty="0">
                <a:solidFill>
                  <a:srgbClr val="C00000"/>
                </a:solidFill>
              </a:rPr>
              <a:t>المصفوفة </a:t>
            </a:r>
            <a:r>
              <a:rPr lang="ar-EG" sz="3600" b="1" dirty="0" smtClean="0">
                <a:solidFill>
                  <a:srgbClr val="C00000"/>
                </a:solidFill>
              </a:rPr>
              <a:t>:</a:t>
            </a:r>
            <a:r>
              <a:rPr lang="en-US" sz="3600" b="1" dirty="0" smtClean="0">
                <a:solidFill>
                  <a:srgbClr val="C00000"/>
                </a:solidFill>
              </a:rPr>
              <a:t>-</a:t>
            </a:r>
            <a:endParaRPr lang="ar-SA" sz="3600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400" b="1" u="sng" dirty="0" smtClean="0"/>
                  <a:t>ملاحظة </a:t>
                </a:r>
                <a:r>
                  <a:rPr lang="en-US" sz="24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sz="2400" b="1" u="sng" dirty="0" smtClean="0"/>
                  <a:t>:</a:t>
                </a:r>
              </a:p>
              <a:p>
                <a:pPr algn="just" rtl="1"/>
                <a:r>
                  <a:rPr lang="ar-EG" sz="2400" dirty="0" smtClean="0"/>
                  <a:t>اذا كانت قيمة محدد المصفوفة = صفر فإن المصفوفة لا يوجد لها معكوس.</a:t>
                </a:r>
              </a:p>
              <a:p>
                <a:pPr algn="just" rtl="1"/>
                <a:r>
                  <a:rPr lang="ar-EG" sz="2400" b="1" u="sng" dirty="0" smtClean="0"/>
                  <a:t>ملاحظة </a:t>
                </a:r>
                <a:r>
                  <a:rPr lang="en-US" sz="24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400" b="1" u="sng" dirty="0" smtClean="0"/>
                  <a:t>:</a:t>
                </a:r>
              </a:p>
              <a:p>
                <a:pPr algn="just" rtl="1"/>
                <a:r>
                  <a:rPr lang="ar-EG" sz="2400" dirty="0" smtClean="0"/>
                  <a:t>معكوس المصفوفة المحايدة هو نفس المصفوفة</a:t>
                </a:r>
                <a:r>
                  <a:rPr lang="en-US" sz="2400" dirty="0" smtClean="0"/>
                  <a:t>.</a:t>
                </a:r>
                <a:r>
                  <a:rPr lang="ar-EG" sz="2400" dirty="0" smtClean="0"/>
                  <a:t> </a:t>
                </a:r>
              </a:p>
              <a:p>
                <a:pPr algn="just" rtl="1"/>
                <a:r>
                  <a:rPr lang="ar-EG" sz="2400" dirty="0" smtClean="0"/>
                  <a:t>أي اذا كانت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𝐴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/>
                  <a:t> </a:t>
                </a:r>
                <a:r>
                  <a:rPr lang="ar-EG" sz="2400" dirty="0" smtClean="0"/>
                  <a:t> فإن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 smtClean="0"/>
              </a:p>
              <a:p>
                <a:pPr algn="just" rtl="1"/>
                <a:r>
                  <a:rPr lang="ar-SA" sz="2400" b="1" dirty="0" smtClean="0">
                    <a:solidFill>
                      <a:srgbClr val="009900"/>
                    </a:solidFill>
                  </a:rPr>
                  <a:t>ب</a:t>
                </a:r>
                <a:r>
                  <a:rPr lang="ar-EG" sz="2400" b="1" dirty="0" smtClean="0">
                    <a:solidFill>
                      <a:srgbClr val="009900"/>
                    </a:solidFill>
                  </a:rPr>
                  <a:t>- </a:t>
                </a:r>
                <a:r>
                  <a:rPr lang="ar-EG" sz="2400" dirty="0" smtClean="0"/>
                  <a:t>اذا كانت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𝐴</m:t>
                    </m:r>
                  </m:oMath>
                </a14:m>
                <a:r>
                  <a:rPr lang="ar-EG" sz="2400" dirty="0" smtClean="0"/>
                  <a:t> مصفوفة من الرتبة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3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3</m:t>
                    </m:r>
                    <m:r>
                      <a:rPr lang="ar-EG" sz="2400" b="0" i="1" smtClean="0">
                        <a:latin typeface="Cambria Math"/>
                        <a:ea typeface="Cambria Math"/>
                      </a:rPr>
                      <m:t>  </m:t>
                    </m:r>
                  </m:oMath>
                </a14:m>
                <a:r>
                  <a:rPr lang="ar-EG" sz="2400" dirty="0" smtClean="0"/>
                  <a:t> بحيث  </a:t>
                </a:r>
                <a:r>
                  <a:rPr lang="en-US" sz="2400" dirty="0">
                    <a:latin typeface="Cambria Math"/>
                    <a:ea typeface="Cambria Math"/>
                  </a:rPr>
                  <a:t>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𝑒𝑡𝐴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0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ar-EG" sz="2400" b="0" dirty="0" smtClean="0">
                  <a:ea typeface="Cambria Math"/>
                </a:endParaRPr>
              </a:p>
              <a:p>
                <a:pPr algn="just" rtl="1"/>
                <a:r>
                  <a:rPr lang="ar-EG" sz="2400" dirty="0" smtClean="0"/>
                  <a:t>أي</a:t>
                </a:r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𝐴</m:t>
                      </m:r>
                      <m:r>
                        <a:rPr lang="en-US" sz="2400" i="1">
                          <a:latin typeface="Cambria Math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algn="just"/>
                <a:endParaRPr lang="ar-EG" sz="2400" dirty="0" smtClean="0"/>
              </a:p>
              <a:p>
                <a:pPr algn="just"/>
                <a:endParaRPr lang="en-US" sz="24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  <a:blipFill rotWithShape="0">
                <a:blip r:embed="rId3"/>
                <a:stretch>
                  <a:fillRect t="-1077" r="-1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787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sz="3600" b="1" dirty="0">
                <a:solidFill>
                  <a:srgbClr val="C00000"/>
                </a:solidFill>
              </a:rPr>
              <a:t>تابع </a:t>
            </a:r>
            <a:r>
              <a:rPr lang="ar-EG" sz="3600" b="1" dirty="0" smtClean="0">
                <a:solidFill>
                  <a:srgbClr val="C00000"/>
                </a:solidFill>
              </a:rPr>
              <a:t>استخدام </a:t>
            </a:r>
            <a:r>
              <a:rPr lang="ar-EG" sz="3600" b="1" dirty="0">
                <a:solidFill>
                  <a:srgbClr val="C00000"/>
                </a:solidFill>
              </a:rPr>
              <a:t>المحددات في </a:t>
            </a:r>
            <a:r>
              <a:rPr lang="ar-EG" sz="3600" b="1" dirty="0" smtClean="0">
                <a:solidFill>
                  <a:srgbClr val="C00000"/>
                </a:solidFill>
              </a:rPr>
              <a:t>ايجاد معكوس </a:t>
            </a:r>
            <a:r>
              <a:rPr lang="ar-EG" sz="3600" b="1" dirty="0">
                <a:solidFill>
                  <a:srgbClr val="C00000"/>
                </a:solidFill>
              </a:rPr>
              <a:t>المصفوفة </a:t>
            </a:r>
            <a:r>
              <a:rPr lang="ar-EG" sz="3600" b="1" dirty="0" smtClean="0">
                <a:solidFill>
                  <a:srgbClr val="C00000"/>
                </a:solidFill>
              </a:rPr>
              <a:t>:</a:t>
            </a:r>
            <a:r>
              <a:rPr lang="en-US" sz="3600" b="1" dirty="0" smtClean="0">
                <a:solidFill>
                  <a:srgbClr val="C00000"/>
                </a:solidFill>
              </a:rPr>
              <a:t>-</a:t>
            </a:r>
            <a:endParaRPr lang="ar-SA" sz="3600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5112568"/>
              </a:xfrm>
            </p:spPr>
            <p:txBody>
              <a:bodyPr/>
              <a:lstStyle/>
              <a:p>
                <a:pPr algn="just" rtl="1"/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فنجد معكوس المصفوفة </a:t>
                </a:r>
                <a:r>
                  <a:rPr lang="en-US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باستخدام المحددات كالاتي:</a:t>
                </a:r>
              </a:p>
              <a:p>
                <a:pPr algn="just" rtl="1">
                  <a:spcBef>
                    <a:spcPts val="0"/>
                  </a:spcBef>
                </a:pPr>
                <a:r>
                  <a:rPr lang="en-US" sz="2000" dirty="0" smtClean="0"/>
                  <a:t>1</a:t>
                </a:r>
                <a:r>
                  <a:rPr lang="ar-EG" sz="2000" dirty="0" smtClean="0"/>
                  <a:t>- نجد محدد المصفوفة</a:t>
                </a:r>
                <a:r>
                  <a:rPr lang="ar-SA" sz="2000" dirty="0" smtClean="0"/>
                  <a:t>: </a:t>
                </a:r>
                <a:r>
                  <a:rPr lang="en-US" sz="2000" dirty="0" smtClean="0"/>
                  <a:t> .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  <a:ea typeface="Cambria Math"/>
                      </a:rPr>
                      <m:t>det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/>
                      </a:rPr>
                      <m:t>⁡(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/>
                      </a:rPr>
                      <m:t>)</m:t>
                    </m:r>
                  </m:oMath>
                </a14:m>
                <a:endParaRPr lang="ar-EG" sz="2000" dirty="0" smtClean="0"/>
              </a:p>
              <a:p>
                <a:pPr algn="just" rtl="1">
                  <a:spcBef>
                    <a:spcPts val="0"/>
                  </a:spcBef>
                </a:pPr>
                <a:r>
                  <a:rPr lang="en-US" sz="2000" dirty="0" smtClean="0"/>
                  <a:t>2</a:t>
                </a:r>
                <a:r>
                  <a:rPr lang="ar-EG" sz="2000" dirty="0" smtClean="0"/>
                  <a:t>- نجد محدد المرافقات لكل عنصر من عناصر المصفوفة ونضعها في مصفوفة ونرمز لها بالرمز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𝜄</m:t>
                        </m:r>
                      </m:sup>
                    </m:sSup>
                    <m:r>
                      <a:rPr lang="ar-EG" sz="2000" b="0" i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ar-EG" sz="2000" dirty="0" smtClean="0"/>
                  <a:t> .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𝐴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𝜄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  <m:t>    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en-US" sz="2000" b="0" i="1" smtClean="0">
                                        <a:latin typeface="Cambria Math"/>
                                        <a:ea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000" b="0" i="1" smtClean="0">
                                        <a:latin typeface="Cambria Math"/>
                                        <a:ea typeface="Cambria Math"/>
                                      </a:rPr>
                                      <m:t>1</m:t>
                                    </m:r>
                                    <m:r>
                                      <a:rPr lang="en-US" sz="2000" b="0" i="1" smtClean="0">
                                        <a:latin typeface="Cambria Math"/>
                                        <a:ea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  <a:ea typeface="Cambria Math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latin typeface="Cambria Math"/>
                                        <a:ea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/>
                                        <a:ea typeface="Cambria Math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  <m:t>    </m:t>
                                    </m:r>
                                    <m:r>
                                      <a:rPr lang="en-US" sz="2000" b="0" i="1" smtClean="0">
                                        <a:latin typeface="Cambria Math"/>
                                        <a:ea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/>
                                        <a:ea typeface="Cambria Math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  <a:ea typeface="Cambria Math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latin typeface="Cambria Math"/>
                                        <a:ea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/>
                                        <a:ea typeface="Cambria Math"/>
                                      </a:rPr>
                                      <m:t>21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/>
                                    <a:ea typeface="Cambria Math"/>
                                  </a:rPr>
                                  <m:t> 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  <m:t>    </m:t>
                                    </m:r>
                                    <m:r>
                                      <a:rPr lang="en-US" sz="2000" b="0" i="1" smtClean="0">
                                        <a:latin typeface="Cambria Math"/>
                                        <a:ea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/>
                                        <a:ea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  <a:ea typeface="Cambria Math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latin typeface="Cambria Math"/>
                                        <a:ea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/>
                                        <a:ea typeface="Cambria Math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  <m:t>   </m:t>
                                    </m:r>
                                    <m:r>
                                      <a:rPr lang="en-US" sz="2000" b="0" i="1" smtClean="0">
                                        <a:latin typeface="Cambria Math"/>
                                        <a:ea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/>
                                        <a:ea typeface="Cambria Math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2000" b="0" i="1" smtClean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  <a:ea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/>
                                        <a:ea typeface="Cambria Math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   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  <a:ea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/>
                                        <a:ea typeface="Cambria Math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smtClean="0"/>
              </a:p>
              <a:p>
                <a:pPr algn="just" rtl="1"/>
                <a:r>
                  <a:rPr lang="ar-EG" sz="2000" dirty="0" smtClean="0"/>
                  <a:t>حيث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brk m:alnAt="7"/>
                          </m:rPr>
                          <a:rPr lang="en-US" sz="2000" i="1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  <m:sub>
                        <m:r>
                          <m:rPr>
                            <m:brk m:alnAt="7"/>
                          </m:rPr>
                          <a:rPr lang="en-US" sz="2000" i="1"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ar-EG" sz="2000" dirty="0" smtClean="0"/>
                  <a:t> هي محدد المرافقات للعنصر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m:rPr>
                            <m:brk m:alnAt="7"/>
                          </m:rPr>
                          <a:rPr lang="en-US" sz="2000" i="1"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 </a:t>
                </a:r>
                <a:r>
                  <a:rPr lang="ar-EG" sz="2000" dirty="0" smtClean="0"/>
                  <a:t> و تكون: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brk m:alnAt="7"/>
                            </m:rPr>
                            <a:rPr lang="en-US" sz="2000" i="1">
                              <a:latin typeface="Cambria Math"/>
                              <a:ea typeface="Cambria Math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brk m:alnAt="7"/>
                            </m:rPr>
                            <a:rPr lang="en-US" sz="2000" i="1">
                              <a:latin typeface="Cambria Math"/>
                              <a:ea typeface="Cambria Math"/>
                            </a:rPr>
                            <m:t>1</m:t>
                          </m:r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smtClean="0"/>
              </a:p>
              <a:p>
                <a:pPr algn="just" rtl="1"/>
                <a:r>
                  <a:rPr lang="en-US" sz="2000" dirty="0" smtClean="0"/>
                  <a:t>3</a:t>
                </a:r>
                <a:r>
                  <a:rPr lang="ar-EG" sz="2000" dirty="0" smtClean="0"/>
                  <a:t>- نجد</a:t>
                </a:r>
                <a:r>
                  <a:rPr lang="ar-SA" sz="2000" dirty="0"/>
                  <a:t> </a:t>
                </a:r>
                <a:r>
                  <a:rPr lang="ar-SA" sz="2000" dirty="0" smtClean="0"/>
                  <a:t>المصفوفة المرافقة </a:t>
                </a:r>
                <a:r>
                  <a:rPr lang="en-US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Adjoint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Matrix)</a:t>
                </a:r>
                <a:r>
                  <a:rPr lang="ar-SA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):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ar-EG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  <a:ea typeface="Cambria Math"/>
                      </a:rPr>
                      <m:t>𝑎𝑑𝑗𝐴</m:t>
                    </m:r>
                    <m:r>
                      <a:rPr lang="en-US" sz="2000"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sz="200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000" dirty="0">
                            <a:latin typeface="Cambria Math" panose="02040503050406030204" pitchFamily="18" charset="0"/>
                            <a:ea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  <a:ea typeface="Cambria Math"/>
                              </a:rPr>
                              <m:t>𝐴</m:t>
                            </m:r>
                          </m:e>
                          <m:sup>
                            <m:r>
                              <a:rPr lang="en-US" sz="2000">
                                <a:latin typeface="Cambria Math" panose="02040503050406030204" pitchFamily="18" charset="0"/>
                                <a:ea typeface="Cambria Math"/>
                              </a:rPr>
                              <m:t>𝜄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sz="2000" dirty="0">
                            <a:latin typeface="Cambria Math" panose="02040503050406030204" pitchFamily="18" charset="0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en-US" sz="2000" b="0" i="1" dirty="0" smtClean="0">
                            <a:latin typeface="Cambria Math" panose="02040503050406030204" pitchFamily="18" charset="0"/>
                            <a:ea typeface="Cambria Math"/>
                          </a:rPr>
                          <m:t>𝑇</m:t>
                        </m:r>
                      </m:sup>
                    </m:sSup>
                  </m:oMath>
                </a14:m>
                <a:endParaRPr lang="en-US" sz="2000" dirty="0">
                  <a:latin typeface="Cambria Math" panose="02040503050406030204" pitchFamily="18" charset="0"/>
                  <a:ea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𝑎𝑑𝑗</m:t>
                      </m:r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r>
                        <a:rPr lang="en-US" sz="2000" b="0" i="1" smtClean="0">
                          <a:latin typeface="Cambria Math"/>
                        </a:rPr>
                        <m:t>𝐴</m:t>
                      </m:r>
                      <m:r>
                        <a:rPr lang="en-US" sz="2000" b="0" i="1" smtClean="0">
                          <a:latin typeface="Cambria Math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000" b="0" i="1" smtClean="0">
                                        <a:latin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0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smtClean="0"/>
              </a:p>
              <a:p>
                <a:pPr algn="just" rtl="1">
                  <a:spcBef>
                    <a:spcPts val="0"/>
                  </a:spcBef>
                </a:pPr>
                <a:r>
                  <a:rPr lang="en-US" sz="2000" dirty="0" smtClean="0"/>
                  <a:t>4</a:t>
                </a:r>
                <a:r>
                  <a:rPr lang="ar-EG" sz="2000" dirty="0" smtClean="0"/>
                  <a:t>- يكون معكوس المصفوفة هو:</a:t>
                </a:r>
              </a:p>
              <a:p>
                <a:pPr algn="just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𝐴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𝑒𝑡𝐴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r>
                        <a:rPr lang="en-US" sz="2000" b="0" i="1" smtClean="0">
                          <a:latin typeface="Cambria Math"/>
                        </a:rPr>
                        <m:t>𝑎𝑑𝑗</m:t>
                      </m:r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r>
                        <a:rPr lang="en-US" sz="2000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5112568"/>
              </a:xfrm>
              <a:blipFill rotWithShape="0">
                <a:blip r:embed="rId3"/>
                <a:stretch>
                  <a:fillRect t="-834" r="-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937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sz="3600" b="1" dirty="0">
                <a:solidFill>
                  <a:srgbClr val="C00000"/>
                </a:solidFill>
              </a:rPr>
              <a:t>تابع </a:t>
            </a:r>
            <a:r>
              <a:rPr lang="ar-EG" sz="3600" b="1" dirty="0" smtClean="0">
                <a:solidFill>
                  <a:srgbClr val="C00000"/>
                </a:solidFill>
              </a:rPr>
              <a:t>استخدام </a:t>
            </a:r>
            <a:r>
              <a:rPr lang="ar-EG" sz="3600" b="1" dirty="0">
                <a:solidFill>
                  <a:srgbClr val="C00000"/>
                </a:solidFill>
              </a:rPr>
              <a:t>المحددات في </a:t>
            </a:r>
            <a:r>
              <a:rPr lang="ar-EG" sz="3600" b="1" dirty="0" smtClean="0">
                <a:solidFill>
                  <a:srgbClr val="C00000"/>
                </a:solidFill>
              </a:rPr>
              <a:t>ايجاد معكوس </a:t>
            </a:r>
            <a:r>
              <a:rPr lang="ar-EG" sz="3600" b="1" dirty="0">
                <a:solidFill>
                  <a:srgbClr val="C00000"/>
                </a:solidFill>
              </a:rPr>
              <a:t>المصفوفة </a:t>
            </a:r>
            <a:r>
              <a:rPr lang="ar-EG" sz="3600" b="1" dirty="0" smtClean="0">
                <a:solidFill>
                  <a:srgbClr val="C00000"/>
                </a:solidFill>
              </a:rPr>
              <a:t>:</a:t>
            </a:r>
            <a:r>
              <a:rPr lang="en-US" sz="3600" b="1" dirty="0" smtClean="0">
                <a:solidFill>
                  <a:srgbClr val="C00000"/>
                </a:solidFill>
              </a:rPr>
              <a:t>-</a:t>
            </a:r>
            <a:endParaRPr lang="ar-SA" sz="3600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sz="2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</a:p>
              <a:p>
                <a:pPr algn="just" rtl="1"/>
                <a:r>
                  <a:rPr lang="ar-EG" sz="2200" dirty="0" smtClean="0"/>
                  <a:t>أوجد معكوس المصفوفة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𝐴</m:t>
                    </m:r>
                  </m:oMath>
                </a14:m>
                <a:r>
                  <a:rPr lang="ar-SA" sz="2200" dirty="0" smtClean="0"/>
                  <a:t>.</a:t>
                </a:r>
                <a:endParaRPr lang="ar-EG" sz="22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</a:rPr>
                        <m:t>𝐴</m:t>
                      </m:r>
                      <m:r>
                        <a:rPr lang="en-US" sz="2200" b="0" i="1" smtClean="0">
                          <a:latin typeface="Cambria Math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2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ar-SA" sz="2200" b="0" i="1" smtClean="0">
                                    <a:latin typeface="Cambria Math" panose="02040503050406030204" pitchFamily="18" charset="0"/>
                                  </a:rPr>
                                  <m:t>    </m:t>
                                </m:r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ar-SA" sz="22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200" dirty="0" smtClean="0"/>
              </a:p>
              <a:p>
                <a:pPr algn="just" rtl="1"/>
                <a:r>
                  <a:rPr lang="ar-EG" sz="2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</a:t>
                </a:r>
                <a:r>
                  <a:rPr lang="ar-SA" sz="2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endParaRPr lang="ar-EG" sz="22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 rtl="1"/>
                <a:r>
                  <a:rPr lang="ar-EG" sz="2200" dirty="0" smtClean="0"/>
                  <a:t>نجد في البداية محدد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𝐴</m:t>
                    </m:r>
                  </m:oMath>
                </a14:m>
                <a:r>
                  <a:rPr lang="ar-EG" sz="2200" dirty="0" smtClean="0"/>
                  <a:t>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200" b="0" i="1" smtClean="0">
                        <a:latin typeface="Cambria Math"/>
                      </a:rPr>
                      <m:t>𝑒𝑡</m:t>
                    </m:r>
                    <m:r>
                      <a:rPr lang="en-US" sz="2200" b="0" i="1" smtClean="0">
                        <a:latin typeface="Cambria Math"/>
                      </a:rPr>
                      <m:t> </m:t>
                    </m:r>
                    <m:r>
                      <a:rPr lang="en-US" sz="2200" b="0" i="1" smtClean="0">
                        <a:latin typeface="Cambria Math"/>
                      </a:rPr>
                      <m:t>𝐴</m:t>
                    </m:r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</a:rPr>
                      <m:t>5</m:t>
                    </m:r>
                    <m:d>
                      <m:dPr>
                        <m:begChr m:val="|"/>
                        <m:endChr m:val="|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2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2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2200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2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  <m:r>
                      <a:rPr lang="en-US" sz="2200" b="0" i="1" smtClean="0">
                        <a:latin typeface="Cambria Math"/>
                      </a:rPr>
                      <m:t>−</m:t>
                    </m:r>
                    <m:r>
                      <a:rPr lang="en-US" sz="2200" b="0" i="1" smtClean="0">
                        <a:latin typeface="Cambria Math"/>
                      </a:rPr>
                      <m:t>2</m:t>
                    </m:r>
                    <m:d>
                      <m:dPr>
                        <m:begChr m:val="|"/>
                        <m:endChr m:val="|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2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  <m:r>
                      <a:rPr lang="en-US" sz="2200" b="0" i="1" smtClean="0">
                        <a:latin typeface="Cambria Math"/>
                      </a:rPr>
                      <m:t>+</m:t>
                    </m:r>
                    <m:r>
                      <a:rPr lang="en-US" sz="2200" b="0" i="1" smtClean="0">
                        <a:latin typeface="Cambria Math"/>
                      </a:rPr>
                      <m:t>6</m:t>
                    </m:r>
                    <m:d>
                      <m:dPr>
                        <m:begChr m:val="|"/>
                        <m:endChr m:val="|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2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ar-SA" sz="2200" b="0" i="1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r>
                                <a:rPr lang="en-US" sz="22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2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200" b="0" dirty="0" smtClean="0"/>
                  <a:t> </a:t>
                </a:r>
              </a:p>
              <a:p>
                <a:pPr algn="just"/>
                <a:r>
                  <a:rPr lang="en-US" sz="2200" dirty="0" smtClean="0"/>
                  <a:t>       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</a:rPr>
                      <m:t>5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</a:rPr>
                          <m:t>9</m:t>
                        </m:r>
                        <m:r>
                          <a:rPr lang="en-US" sz="2200" b="0" i="1" smtClean="0">
                            <a:latin typeface="Cambria Math"/>
                          </a:rPr>
                          <m:t>+</m:t>
                        </m:r>
                        <m:r>
                          <a:rPr lang="en-US" sz="22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2200" b="0" i="1" smtClean="0">
                        <a:latin typeface="Cambria Math"/>
                      </a:rPr>
                      <m:t>−</m:t>
                    </m:r>
                    <m:r>
                      <a:rPr lang="en-US" sz="2200" b="0" i="1" smtClean="0">
                        <a:latin typeface="Cambria Math"/>
                      </a:rPr>
                      <m:t>2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</a:rPr>
                          <m:t>12</m:t>
                        </m:r>
                        <m:r>
                          <a:rPr lang="en-US" sz="22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2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2200" b="0" i="1" smtClean="0">
                        <a:latin typeface="Cambria Math"/>
                      </a:rPr>
                      <m:t>+</m:t>
                    </m:r>
                    <m:r>
                      <a:rPr lang="en-US" sz="2200" b="0" i="1" smtClean="0">
                        <a:latin typeface="Cambria Math"/>
                      </a:rPr>
                      <m:t>6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200" b="0" i="1" smtClean="0">
                            <a:latin typeface="Cambria Math"/>
                          </a:rPr>
                          <m:t>8</m:t>
                        </m:r>
                        <m:r>
                          <a:rPr lang="en-US" sz="22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200" b="0" i="1" smtClean="0">
                            <a:latin typeface="Cambria Math"/>
                          </a:rPr>
                          <m:t>3</m:t>
                        </m:r>
                      </m:e>
                    </m:d>
                  </m:oMath>
                </a14:m>
                <a:r>
                  <a:rPr lang="en-US" sz="2200" b="0" dirty="0" smtClean="0"/>
                  <a:t>  </a:t>
                </a:r>
              </a:p>
              <a:p>
                <a:pPr algn="just"/>
                <a:r>
                  <a:rPr lang="en-US" sz="2200" dirty="0"/>
                  <a:t> 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          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</a:rPr>
                      <m:t>5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9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12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6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×−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11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=−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45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US" sz="2200" b="0" dirty="0" smtClean="0"/>
              </a:p>
              <a:p>
                <a:pPr algn="just" rtl="1"/>
                <a:r>
                  <a:rPr lang="ar-EG" sz="2200" b="0" dirty="0" smtClean="0"/>
                  <a:t>ثم نجد محددات المرافقات للعناصر:</a:t>
                </a:r>
              </a:p>
              <a:p>
                <a:pPr algn="just" rtl="1"/>
                <a:endParaRPr lang="en-US" sz="2000" b="0" dirty="0" smtClean="0"/>
              </a:p>
              <a:p>
                <a:pPr algn="just"/>
                <a:r>
                  <a:rPr lang="en-US" sz="2000" dirty="0" smtClean="0"/>
                  <a:t>       </a:t>
                </a:r>
                <a:endParaRPr lang="ar-EG" sz="2000" dirty="0" smtClean="0"/>
              </a:p>
              <a:p>
                <a:pPr algn="just" rtl="1"/>
                <a:endParaRPr lang="ar-EG" sz="2000" dirty="0" smtClean="0"/>
              </a:p>
              <a:p>
                <a:pPr algn="just" rtl="1"/>
                <a:endParaRPr lang="en-US" sz="20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  <a:blipFill rotWithShape="0">
                <a:blip r:embed="rId3"/>
                <a:stretch>
                  <a:fillRect t="-1078" r="-1162" b="-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131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sz="3600" b="1" dirty="0">
                <a:solidFill>
                  <a:srgbClr val="C00000"/>
                </a:solidFill>
              </a:rPr>
              <a:t>تابع </a:t>
            </a:r>
            <a:r>
              <a:rPr lang="ar-EG" sz="3600" b="1" dirty="0" smtClean="0">
                <a:solidFill>
                  <a:srgbClr val="C00000"/>
                </a:solidFill>
              </a:rPr>
              <a:t>استخدام </a:t>
            </a:r>
            <a:r>
              <a:rPr lang="ar-EG" sz="3600" b="1" dirty="0">
                <a:solidFill>
                  <a:srgbClr val="C00000"/>
                </a:solidFill>
              </a:rPr>
              <a:t>المحددات في </a:t>
            </a:r>
            <a:r>
              <a:rPr lang="ar-EG" sz="3600" b="1" dirty="0" smtClean="0">
                <a:solidFill>
                  <a:srgbClr val="C00000"/>
                </a:solidFill>
              </a:rPr>
              <a:t>ايجاد معكوس </a:t>
            </a:r>
            <a:r>
              <a:rPr lang="ar-EG" sz="3600" b="1" dirty="0">
                <a:solidFill>
                  <a:srgbClr val="C00000"/>
                </a:solidFill>
              </a:rPr>
              <a:t>المصفوفة </a:t>
            </a:r>
            <a:r>
              <a:rPr lang="ar-EG" sz="3600" b="1" dirty="0" smtClean="0">
                <a:solidFill>
                  <a:srgbClr val="C00000"/>
                </a:solidFill>
              </a:rPr>
              <a:t>:</a:t>
            </a:r>
            <a:r>
              <a:rPr lang="en-US" sz="3600" b="1" dirty="0" smtClean="0">
                <a:solidFill>
                  <a:srgbClr val="C00000"/>
                </a:solidFill>
              </a:rPr>
              <a:t>-</a:t>
            </a:r>
            <a:endParaRPr lang="ar-SA" sz="3600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91269"/>
                <a:ext cx="8915400" cy="5174035"/>
              </a:xfrm>
            </p:spPr>
            <p:txBody>
              <a:bodyPr/>
              <a:lstStyle/>
              <a:p>
                <a:pPr algn="just"/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i="1"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r>
                                <a:rPr lang="en-US" sz="1800" i="1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1800" i="1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800" dirty="0" smtClean="0"/>
                  <a:t> </a:t>
                </a:r>
                <a:r>
                  <a:rPr lang="ar-EG" sz="1800" dirty="0" smtClean="0"/>
                  <a:t>المصفوفة الاصلية </a:t>
                </a:r>
              </a:p>
              <a:p>
                <a:pPr algn="just"/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1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sz="18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18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  <m:e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ar-SA" sz="1800" b="0" i="1" smtClean="0">
                                            <a:latin typeface="Cambria Math" panose="02040503050406030204" pitchFamily="18" charset="0"/>
                                          </a:rPr>
                                          <m:t>   </m:t>
                                        </m:r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sz="18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18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  <m:e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6</m:t>
                                        </m:r>
                                      </m:e>
                                      <m:e>
                                        <m:r>
                                          <a:rPr lang="ar-SA" sz="1800" b="0" i="1" smtClean="0">
                                            <a:latin typeface="Cambria Math" panose="02040503050406030204" pitchFamily="18" charset="0"/>
                                          </a:rPr>
                                          <m:t>   </m:t>
                                        </m:r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sz="18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18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  <m:e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6</m:t>
                                        </m:r>
                                      </m:e>
                                      <m:e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0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e>
                          </m:mr>
                          <m:m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sz="18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1800" b="0" i="1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e>
                                      <m:e>
                                        <m:r>
                                          <a:rPr lang="ar-SA" sz="1800" b="0" i="1" smtClean="0">
                                            <a:latin typeface="Cambria Math" panose="02040503050406030204" pitchFamily="18" charset="0"/>
                                          </a:rPr>
                                          <m:t>   </m:t>
                                        </m:r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ar-SA" sz="1800" b="0" i="1" smtClean="0">
                                            <a:latin typeface="Cambria Math" panose="02040503050406030204" pitchFamily="18" charset="0"/>
                                          </a:rPr>
                                          <m:t>   </m:t>
                                        </m:r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sz="18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1800" b="0" i="1" smtClean="0">
                                            <a:latin typeface="Cambria Math"/>
                                          </a:rPr>
                                          <m:t>5</m:t>
                                        </m:r>
                                      </m:e>
                                      <m:e>
                                        <m:r>
                                          <a:rPr lang="ar-SA" sz="1800" b="0" i="1" smtClean="0">
                                            <a:latin typeface="Cambria Math" panose="02040503050406030204" pitchFamily="18" charset="0"/>
                                          </a:rPr>
                                          <m:t>   </m:t>
                                        </m:r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6</m:t>
                                        </m:r>
                                      </m:e>
                                      <m:e>
                                        <m:r>
                                          <a:rPr lang="ar-SA" sz="1800" b="0" i="1" smtClean="0">
                                            <a:latin typeface="Cambria Math" panose="02040503050406030204" pitchFamily="18" charset="0"/>
                                          </a:rPr>
                                          <m:t>   </m:t>
                                        </m:r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sz="18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1800" b="0" i="1" smtClean="0">
                                            <a:latin typeface="Cambria Math"/>
                                          </a:rPr>
                                          <m:t>5</m:t>
                                        </m:r>
                                      </m:e>
                                      <m:e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6</m:t>
                                        </m:r>
                                      </m:e>
                                      <m:e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0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e>
                          </m:mr>
                          <m:m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sz="18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1800" b="0" i="1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e>
                                      <m:e>
                                        <m:r>
                                          <a:rPr lang="ar-SA" sz="1800" b="0" i="1" smtClean="0">
                                            <a:latin typeface="Cambria Math" panose="02040503050406030204" pitchFamily="18" charset="0"/>
                                          </a:rPr>
                                          <m:t>   </m:t>
                                        </m:r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  <m:e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sz="18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1800" b="0" i="1" smtClean="0">
                                            <a:latin typeface="Cambria Math"/>
                                          </a:rPr>
                                          <m:t>5</m:t>
                                        </m:r>
                                      </m:e>
                                      <m:e>
                                        <m:r>
                                          <a:rPr lang="ar-SA" sz="1800" b="0" i="1" smtClean="0">
                                            <a:latin typeface="Cambria Math" panose="02040503050406030204" pitchFamily="18" charset="0"/>
                                          </a:rPr>
                                          <m:t>   </m:t>
                                        </m:r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  <m:e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sz="18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1800" b="0" i="1" smtClean="0">
                                            <a:latin typeface="Cambria Math"/>
                                          </a:rPr>
                                          <m:t>5</m:t>
                                        </m:r>
                                      </m:e>
                                      <m:e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  <m:e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e>
                          </m:mr>
                        </m:m>
                      </m:e>
                    </m:d>
                  </m:oMath>
                </a14:m>
                <a:r>
                  <a:rPr lang="en-US" sz="1800" dirty="0" smtClean="0"/>
                  <a:t>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𝜄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     </m:t>
                    </m:r>
                    <m:d>
                      <m:dPr>
                        <m:begChr m:val="["/>
                        <m:endChr m:val="]"/>
                        <m:ctrlPr>
                          <a:rPr lang="en-US" sz="18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800" b="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b="0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1800" b="0" i="1" dirty="0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r>
                                <m:rPr>
                                  <m:brk m:alnAt="7"/>
                                </m:rPr>
                                <a:rPr lang="en-US" sz="1800" b="0" i="1" dirty="0" smtClean="0">
                                  <a:latin typeface="Cambria Math"/>
                                </a:rPr>
                                <m:t>9</m:t>
                              </m:r>
                            </m:e>
                            <m:e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18</m:t>
                              </m:r>
                            </m:e>
                            <m:e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18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12</m:t>
                              </m:r>
                            </m:e>
                            <m:e>
                              <m:r>
                                <a:rPr lang="ar-SA" sz="1800" b="0" i="1" dirty="0" smtClean="0"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9</m:t>
                              </m:r>
                            </m:e>
                            <m:e>
                              <m:r>
                                <a:rPr lang="ar-SA" sz="1800" b="0" i="1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24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11</m:t>
                              </m:r>
                            </m:e>
                            <m:e>
                              <m:r>
                                <a:rPr lang="ar-SA" sz="1800" b="0" i="1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12</m:t>
                              </m:r>
                            </m:e>
                            <m:e>
                              <m:r>
                                <a:rPr lang="ar-SA" sz="1800" b="0" i="1" dirty="0" smtClean="0"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7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1800" dirty="0" smtClean="0"/>
              </a:p>
              <a:p>
                <a:pPr algn="just"/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𝑎𝑑𝑗</m:t>
                    </m:r>
                    <m:r>
                      <a:rPr lang="en-US" sz="1800" i="1">
                        <a:latin typeface="Cambria Math"/>
                      </a:rPr>
                      <m:t> </m:t>
                    </m:r>
                    <m:r>
                      <a:rPr lang="en-US" sz="1800" i="1">
                        <a:latin typeface="Cambria Math"/>
                      </a:rPr>
                      <m:t>𝐴</m:t>
                    </m:r>
                    <m:r>
                      <a:rPr lang="en-US" sz="1800" i="1">
                        <a:latin typeface="Cambria Math"/>
                      </a:rPr>
                      <m:t>=</m:t>
                    </m:r>
                  </m:oMath>
                </a14:m>
                <a:r>
                  <a:rPr lang="en-US" sz="18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b="0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1800" b="0" i="1" dirty="0" smtClean="0"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  <m:r>
                                <m:rPr>
                                  <m:brk m:alnAt="7"/>
                                </m:rPr>
                                <a:rPr lang="en-US" sz="1800" i="1" dirty="0">
                                  <a:latin typeface="Cambria Math"/>
                                </a:rPr>
                                <m:t>9</m:t>
                              </m:r>
                            </m:e>
                            <m:e>
                              <m:r>
                                <a:rPr lang="en-US" sz="1800" i="1" dirty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i="1" dirty="0">
                                  <a:latin typeface="Cambria Math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sz="1800" i="1" dirty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i="1" dirty="0">
                                  <a:latin typeface="Cambria Math"/>
                                </a:rPr>
                                <m:t>11</m:t>
                              </m:r>
                            </m:e>
                          </m:mr>
                          <m:mr>
                            <m:e>
                              <m:r>
                                <a:rPr lang="en-US" sz="1800" i="1" dirty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i="1" dirty="0">
                                  <a:latin typeface="Cambria Math"/>
                                </a:rPr>
                                <m:t>18</m:t>
                              </m:r>
                            </m:e>
                            <m:e>
                              <m:r>
                                <a:rPr lang="ar-SA" sz="1800" b="0" i="1" dirty="0" smtClean="0"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  <m:r>
                                <a:rPr lang="en-US" sz="1800" i="1" dirty="0">
                                  <a:latin typeface="Cambria Math"/>
                                </a:rPr>
                                <m:t>9</m:t>
                              </m:r>
                            </m:e>
                            <m:e>
                              <m:r>
                                <a:rPr lang="ar-SA" sz="1800" b="0" i="1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12</m:t>
                              </m:r>
                            </m:e>
                          </m:mr>
                          <m:mr>
                            <m:e>
                              <m:r>
                                <a:rPr lang="en-US" sz="1800" i="1" dirty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i="1" dirty="0">
                                  <a:latin typeface="Cambria Math"/>
                                </a:rPr>
                                <m:t>18</m:t>
                              </m:r>
                            </m:e>
                            <m:e>
                              <m:r>
                                <a:rPr lang="ar-SA" sz="1800" b="0" i="1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24</m:t>
                              </m:r>
                            </m:e>
                            <m:e>
                              <m:r>
                                <a:rPr lang="ar-SA" sz="1800" b="0" i="1" dirty="0" smtClean="0"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  <m:r>
                                <a:rPr lang="en-US" sz="1800" i="1" dirty="0">
                                  <a:latin typeface="Cambria Math"/>
                                </a:rPr>
                                <m:t>7</m:t>
                              </m:r>
                            </m:e>
                          </m:mr>
                        </m:m>
                      </m:e>
                    </m:d>
                    <m:r>
                      <a:rPr lang="en-US" sz="1800" b="0" i="1" dirty="0" smtClean="0">
                        <a:latin typeface="Cambria Math"/>
                      </a:rPr>
                      <m:t>           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∴</m:t>
                    </m:r>
                    <m:sSup>
                      <m:sSupPr>
                        <m:ctrlPr>
                          <a:rPr lang="en-US" sz="1800" b="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1</m:t>
                        </m:r>
                      </m:sup>
                    </m:sSup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1800" b="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45</m:t>
                        </m:r>
                      </m:den>
                    </m:f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sz="1800" b="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800" b="0" i="1" dirty="0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b="0" i="1" dirty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 </m:t>
                              </m:r>
                              <m:r>
                                <a:rPr lang="ar-SA" sz="1800" b="0" i="1" dirty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     </m:t>
                              </m:r>
                              <m:r>
                                <m:rPr>
                                  <m:brk m:alnAt="7"/>
                                </m:rPr>
                                <a:rPr lang="en-US" sz="1800" b="0" i="1" dirty="0" smtClean="0">
                                  <a:latin typeface="Cambria Math"/>
                                  <a:ea typeface="Cambria Math"/>
                                </a:rPr>
                                <m:t>9</m:t>
                              </m:r>
                            </m:e>
                            <m:e>
                              <m:r>
                                <a:rPr lang="en-US" sz="1800" b="0" i="1" dirty="0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800" b="0" i="1" dirty="0" smtClean="0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sz="1800" b="0" i="1" dirty="0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800" b="0" i="1" dirty="0" smtClean="0">
                                  <a:latin typeface="Cambria Math"/>
                                  <a:ea typeface="Cambria Math"/>
                                </a:rPr>
                                <m:t>11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dirty="0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800" b="0" i="1" dirty="0" smtClean="0">
                                  <a:latin typeface="Cambria Math"/>
                                  <a:ea typeface="Cambria Math"/>
                                </a:rPr>
                                <m:t>18</m:t>
                              </m:r>
                            </m:e>
                            <m:e>
                              <m:r>
                                <a:rPr lang="ar-SA" sz="1800" b="0" i="1" dirty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     </m:t>
                              </m:r>
                              <m:r>
                                <a:rPr lang="en-US" sz="1800" b="0" i="1" dirty="0" smtClean="0">
                                  <a:latin typeface="Cambria Math"/>
                                  <a:ea typeface="Cambria Math"/>
                                </a:rPr>
                                <m:t>9</m:t>
                              </m:r>
                            </m:e>
                            <m:e>
                              <m:r>
                                <a:rPr lang="ar-SA" sz="1800" b="0" i="1" dirty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   </m:t>
                              </m:r>
                              <m:r>
                                <a:rPr lang="en-US" sz="1800" b="0" i="1" dirty="0" smtClean="0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dirty="0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800" b="0" i="1" dirty="0" smtClean="0">
                                  <a:latin typeface="Cambria Math"/>
                                  <a:ea typeface="Cambria Math"/>
                                </a:rPr>
                                <m:t>18</m:t>
                              </m:r>
                            </m:e>
                            <m:e>
                              <m:r>
                                <a:rPr lang="ar-SA" sz="1800" b="0" i="1" dirty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   </m:t>
                              </m:r>
                              <m:r>
                                <a:rPr lang="en-US" sz="1800" b="0" i="1" dirty="0" smtClean="0">
                                  <a:latin typeface="Cambria Math"/>
                                  <a:ea typeface="Cambria Math"/>
                                </a:rPr>
                                <m:t>24</m:t>
                              </m:r>
                            </m:e>
                            <m:e>
                              <m:r>
                                <a:rPr lang="ar-SA" sz="1800" b="0" i="1" dirty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     </m:t>
                              </m:r>
                              <m:r>
                                <a:rPr lang="en-US" sz="1800" b="0" i="1" dirty="0" smtClean="0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18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ar-SA" sz="1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ar-SA" sz="18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brk m:alnAt="7"/>
                                      </m:rPr>
                                      <a:rPr lang="en-US" sz="1800" b="0" i="1" smtClean="0">
                                        <a:latin typeface="Cambria Math"/>
                                      </a:rPr>
                                      <m:t>9</m:t>
                                    </m:r>
                                  </m:num>
                                  <m:den>
                                    <m:r>
                                      <m:rPr>
                                        <m:brk m:alnAt="7"/>
                                      </m:rPr>
                                      <a:rPr lang="en-US" sz="1800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en-US" sz="1800" b="0" i="1" smtClean="0">
                                        <a:latin typeface="Cambria Math"/>
                                      </a:rPr>
                                      <m:t>4</m:t>
                                    </m:r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12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45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11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45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18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45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ar-SA" sz="1800" b="0" i="1" smtClean="0">
                                    <a:latin typeface="Cambria Math" panose="02040503050406030204" pitchFamily="18" charset="0"/>
                                  </a:rPr>
                                  <m:t>    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9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45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ar-SA" sz="1800" b="0" i="1" smtClean="0">
                                    <a:latin typeface="Cambria Math" panose="02040503050406030204" pitchFamily="18" charset="0"/>
                                  </a:rPr>
                                  <m:t>    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12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45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18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45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ar-SA" sz="1800" b="0" i="1" smtClean="0">
                                    <a:latin typeface="Cambria Math" panose="02040503050406030204" pitchFamily="18" charset="0"/>
                                  </a:rPr>
                                  <m:t>    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24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45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ar-SA" sz="1800" b="0" i="1" smtClean="0">
                                    <a:latin typeface="Cambria Math" panose="02040503050406030204" pitchFamily="18" charset="0"/>
                                  </a:rPr>
                                  <m:t>    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7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45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 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800" b="0" i="1" smtClean="0">
                                    <a:latin typeface="Cambria Math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brk m:alnAt="7"/>
                                      </m:rPr>
                                      <a:rPr lang="en-US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m:rPr>
                                        <m:brk m:alnAt="7"/>
                                      </m:rPr>
                                      <a:rPr lang="en-US" sz="18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ar-SA" sz="1800" b="0" i="1" smtClean="0">
                                    <a:latin typeface="Cambria Math" panose="02040503050406030204" pitchFamily="18" charset="0"/>
                                  </a:rPr>
                                  <m:t>    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15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ar-SA" sz="18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11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45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ar-SA" sz="1800" b="0" i="1" smtClean="0">
                                    <a:latin typeface="Cambria Math" panose="02040503050406030204" pitchFamily="18" charset="0"/>
                                  </a:rPr>
                                  <m:t>    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15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ar-SA" sz="1800" b="0" i="1" smtClean="0">
                                    <a:latin typeface="Cambria Math" panose="02040503050406030204" pitchFamily="18" charset="0"/>
                                  </a:rPr>
                                  <m:t>    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8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15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7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45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dirty="0" smtClean="0"/>
              </a:p>
              <a:p>
                <a:pPr algn="just"/>
                <a:endParaRPr lang="en-US" sz="1600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91269"/>
                <a:ext cx="8915400" cy="5174035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148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sz="3600" b="1" dirty="0">
                <a:solidFill>
                  <a:srgbClr val="C00000"/>
                </a:solidFill>
              </a:rPr>
              <a:t>تابع </a:t>
            </a:r>
            <a:r>
              <a:rPr lang="ar-EG" sz="3600" b="1" dirty="0" smtClean="0">
                <a:solidFill>
                  <a:srgbClr val="C00000"/>
                </a:solidFill>
              </a:rPr>
              <a:t>استخدام </a:t>
            </a:r>
            <a:r>
              <a:rPr lang="ar-EG" sz="3600" b="1" dirty="0">
                <a:solidFill>
                  <a:srgbClr val="C00000"/>
                </a:solidFill>
              </a:rPr>
              <a:t>المحددات في </a:t>
            </a:r>
            <a:r>
              <a:rPr lang="ar-EG" sz="3600" b="1" dirty="0" smtClean="0">
                <a:solidFill>
                  <a:srgbClr val="C00000"/>
                </a:solidFill>
              </a:rPr>
              <a:t>ايجاد معكوس </a:t>
            </a:r>
            <a:r>
              <a:rPr lang="ar-EG" sz="3600" b="1" dirty="0">
                <a:solidFill>
                  <a:srgbClr val="C00000"/>
                </a:solidFill>
              </a:rPr>
              <a:t>المصفوفة </a:t>
            </a:r>
            <a:r>
              <a:rPr lang="ar-EG" sz="3600" b="1" dirty="0" smtClean="0">
                <a:solidFill>
                  <a:srgbClr val="C00000"/>
                </a:solidFill>
              </a:rPr>
              <a:t>:</a:t>
            </a:r>
            <a:r>
              <a:rPr lang="en-US" sz="3600" b="1" dirty="0" smtClean="0">
                <a:solidFill>
                  <a:srgbClr val="C00000"/>
                </a:solidFill>
              </a:rPr>
              <a:t>-</a:t>
            </a:r>
            <a:endParaRPr lang="ar-SA" sz="3600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5184576"/>
              </a:xfrm>
            </p:spPr>
            <p:txBody>
              <a:bodyPr/>
              <a:lstStyle/>
              <a:p>
                <a:pPr algn="just" rtl="1"/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</a:p>
              <a:p>
                <a:pPr algn="just" rtl="1"/>
                <a:r>
                  <a:rPr lang="ar-EG" sz="2000" dirty="0" smtClean="0"/>
                  <a:t>أوجد معكوس المصفوفة</a:t>
                </a:r>
                <a:r>
                  <a:rPr lang="en-US" sz="2000" dirty="0" smtClean="0"/>
                  <a:t> .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 </a:t>
                </a:r>
                <a:endParaRPr lang="ar-EG" sz="20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𝐴</m:t>
                      </m:r>
                      <m:r>
                        <a:rPr lang="en-US" sz="2000" b="0" i="1" smtClean="0">
                          <a:latin typeface="Cambria Math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ar-SA" sz="20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ar-SA" sz="20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smtClean="0"/>
              </a:p>
              <a:p>
                <a:pPr algn="just" rtl="1"/>
                <a:r>
                  <a:rPr lang="ar-EG" sz="2000" b="1" u="sng" dirty="0" smtClean="0"/>
                  <a:t>الحل:-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000" b="0" i="1" smtClean="0">
                        <a:latin typeface="Cambria Math"/>
                      </a:rPr>
                      <m:t>𝑒𝑡</m:t>
                    </m:r>
                    <m:r>
                      <a:rPr lang="en-US" sz="2000" b="0" i="1" smtClean="0">
                        <a:latin typeface="Cambria Math"/>
                      </a:rPr>
                      <m:t> </m:t>
                    </m:r>
                    <m:r>
                      <a:rPr lang="en-US" sz="2000" b="0" i="1" smtClean="0">
                        <a:latin typeface="Cambria Math"/>
                      </a:rPr>
                      <m:t>𝐴</m:t>
                    </m:r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1</m:t>
                    </m:r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en-US" sz="2000" b="0" i="1" smtClean="0">
                        <a:latin typeface="Cambria Math"/>
                      </a:rPr>
                      <m:t> −</m:t>
                    </m:r>
                    <m:r>
                      <a:rPr lang="en-US" sz="2000" b="0" i="1" smtClean="0">
                        <a:latin typeface="Cambria Math"/>
                      </a:rPr>
                      <m:t>2</m:t>
                    </m:r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en-US" sz="2000" b="0" i="1" smtClean="0">
                        <a:latin typeface="Cambria Math"/>
                      </a:rPr>
                      <m:t>+</m:t>
                    </m:r>
                    <m:r>
                      <a:rPr lang="en-US" sz="2000" b="0" i="1" smtClean="0">
                        <a:latin typeface="Cambria Math"/>
                      </a:rPr>
                      <m:t>0</m:t>
                    </m:r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2</m:t>
                    </m:r>
                    <m:r>
                      <a:rPr lang="en-US" sz="2000" b="0" i="1" smtClean="0">
                        <a:latin typeface="Cambria Math"/>
                      </a:rPr>
                      <m:t>−</m:t>
                    </m:r>
                    <m:r>
                      <a:rPr lang="en-US" sz="2000" b="0" i="1" smtClean="0">
                        <a:latin typeface="Cambria Math"/>
                      </a:rPr>
                      <m:t>2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×−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0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6</m:t>
                    </m:r>
                    <m:r>
                      <a:rPr lang="en-US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pPr algn="just"/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𝜄</m:t>
                        </m:r>
                      </m:sup>
                    </m:sSup>
                    <m:r>
                      <a:rPr lang="en-US" sz="2000" i="1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2000" b="0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2000" b="0" i="1" dirty="0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2000" b="0" i="1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ar-EG" sz="2000" dirty="0"/>
                  <a:t>مصفوفة المرافقات        </a:t>
                </a:r>
                <a:r>
                  <a:rPr lang="en-US" sz="2000" dirty="0" smtClean="0"/>
                  <a:t>  ,   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</a:rPr>
                      <m:t>𝑎</m:t>
                    </m:r>
                    <m:r>
                      <a:rPr lang="en-US" sz="2000" i="1">
                        <a:latin typeface="Cambria Math"/>
                      </a:rPr>
                      <m:t>𝑑𝑗</m:t>
                    </m:r>
                    <m:r>
                      <a:rPr lang="en-US" sz="2000" i="1">
                        <a:latin typeface="Cambria Math"/>
                      </a:rPr>
                      <m:t> </m:t>
                    </m:r>
                    <m:r>
                      <a:rPr lang="en-US" sz="2000" i="1" smtClean="0">
                        <a:latin typeface="Cambria Math"/>
                      </a:rPr>
                      <m:t>𝐴</m:t>
                    </m:r>
                    <m:r>
                      <a:rPr lang="en-US" sz="200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ar-SA" sz="2000" b="0" i="1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2000" b="0" i="1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2000" b="0" i="1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   </m:t>
                    </m:r>
                  </m:oMath>
                </a14:m>
                <a:endParaRPr lang="en-US" sz="2000" b="0" i="1" dirty="0" smtClean="0">
                  <a:latin typeface="Cambria Math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      </m:t>
                    </m:r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∴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000" b="0" i="1" dirty="0" smtClean="0">
                            <a:latin typeface="Cambria Math"/>
                            <a:ea typeface="Cambria Math"/>
                          </a:rPr>
                          <m:t>1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000" b="0" i="1" dirty="0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 dirty="0" smtClean="0">
                            <a:latin typeface="Cambria Math"/>
                            <a:ea typeface="Cambria Math"/>
                          </a:rPr>
                          <m:t>6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i="1" dirty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ar-SA" sz="2000" b="0" i="1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000" i="1" dirty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000" i="1" dirty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i="1" dirty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 dirty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2000" b="0" i="1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000" i="1" dirty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2000" b="0" i="1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000" i="1" dirty="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 dirty="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000" i="1" dirty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i="1" dirty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000" i="1" dirty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i="1" dirty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=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 dirty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000" b="0" i="1" dirty="0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  <m:e>
                              <m:r>
                                <a:rPr lang="ar-SA" sz="2000" b="0" i="1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 dirty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000" b="0" i="1" dirty="0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2000" i="1" dirty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 dirty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000" b="0" i="1" dirty="0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en-US" sz="2000" i="1" dirty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2000" b="0" i="1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000" i="1" dirty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2000" b="0" i="1" dirty="0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f>
                                <m:f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 dirty="0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2000" b="0" i="1" dirty="0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 dirty="0">
                                      <a:latin typeface="Cambria Math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sz="2000" b="0" i="1" dirty="0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2000" i="1" dirty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 dirty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000" b="0" i="1" dirty="0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2000" i="1" dirty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 dirty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b="0" i="1" dirty="0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brk m:alnAt="7"/>
                                    </m:rPr>
                                    <a:rPr lang="en-US" sz="2000" b="0" i="1" dirty="0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m:rPr>
                                      <m:brk m:alnAt="7"/>
                                    </m:rPr>
                                    <a:rPr lang="en-US" sz="2000" b="0" i="1" dirty="0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  <m:e>
                              <m:r>
                                <a:rPr lang="ar-SA" sz="2000" b="0" i="1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dirty="0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b="0" i="1" dirty="0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dirty="0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b="0" i="1" dirty="0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2000" b="0" i="1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2000" b="0" i="1" dirty="0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f>
                                <m:f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dirty="0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b="0" i="1" dirty="0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dirty="0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000" b="0" i="1" dirty="0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dirty="0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b="0" i="1" dirty="0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2000" b="0" i="1" dirty="0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dirty="0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b="0" i="1" dirty="0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5184576"/>
              </a:xfrm>
              <a:blipFill rotWithShape="0">
                <a:blip r:embed="rId3"/>
                <a:stretch>
                  <a:fillRect t="-706" r="-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210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sz="3600" b="1" dirty="0">
                <a:solidFill>
                  <a:srgbClr val="C00000"/>
                </a:solidFill>
              </a:rPr>
              <a:t>استخدام المحددات في حل أنظمة المعادلات الخطية</a:t>
            </a:r>
            <a:r>
              <a:rPr lang="ar-EG" sz="3600" b="1" dirty="0" smtClean="0">
                <a:solidFill>
                  <a:srgbClr val="C00000"/>
                </a:solidFill>
              </a:rPr>
              <a:t> :</a:t>
            </a:r>
            <a:r>
              <a:rPr lang="en-US" sz="3600" b="1" dirty="0" smtClean="0">
                <a:solidFill>
                  <a:srgbClr val="C00000"/>
                </a:solidFill>
              </a:rPr>
              <a:t>-</a:t>
            </a:r>
            <a:endParaRPr lang="ar-SA" sz="3600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5256584"/>
              </a:xfrm>
            </p:spPr>
            <p:txBody>
              <a:bodyPr/>
              <a:lstStyle/>
              <a:p>
                <a:pPr marL="0" indent="0" algn="just" rtl="1"/>
                <a:r>
                  <a:rPr lang="ar-SA" sz="24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أ- </a:t>
                </a:r>
                <a:r>
                  <a:rPr lang="ar-EG" sz="24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حل أنظمة المعادلات الخطية باستخدام معكوس المصفوفة:</a:t>
                </a:r>
              </a:p>
              <a:p>
                <a:pPr marL="0" indent="0"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</a:t>
                </a:r>
                <a:r>
                  <a:rPr lang="en-US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</a:p>
              <a:p>
                <a:pPr marL="0" indent="0" algn="just" rtl="1"/>
                <a:r>
                  <a:rPr lang="ar-EG" sz="2400" dirty="0" smtClean="0"/>
                  <a:t>حل النظام التالي من المعدلات باستخدام معكوس المصفوفة، ثم تأكد من الحل:</a:t>
                </a: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 smtClean="0"/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 smtClean="0"/>
              </a:p>
              <a:p>
                <a:pPr marL="0" indent="0"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</a:t>
                </a:r>
                <a:r>
                  <a:rPr lang="ar-SA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endParaRPr lang="ar-EG" sz="24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 algn="just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𝐴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/>
                  <a:t> </a:t>
                </a:r>
                <a:r>
                  <a:rPr lang="ar-EG" sz="2400" dirty="0" smtClean="0"/>
                  <a:t> مصفوفة المعاملات         </a:t>
                </a:r>
              </a:p>
              <a:p>
                <a:pPr marL="0" indent="0" algn="just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𝐵</m:t>
                    </m:r>
                    <m:r>
                      <a:rPr lang="en-US" sz="2400" b="0" i="1" smtClean="0">
                        <a:latin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7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/>
                  <a:t> </a:t>
                </a:r>
                <a:r>
                  <a:rPr lang="ar-EG" sz="2400" dirty="0" smtClean="0"/>
                  <a:t>مصفوفة الثوابت                  </a:t>
                </a:r>
              </a:p>
              <a:p>
                <a:pPr marL="0" indent="0" algn="just" rtl="1"/>
                <a:r>
                  <a:rPr lang="ar-EG" sz="2400" dirty="0" smtClean="0"/>
                  <a:t>نجد أولاً معكوس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𝐴</m:t>
                    </m:r>
                  </m:oMath>
                </a14:m>
                <a:r>
                  <a:rPr lang="ar-EG" sz="2400" dirty="0" smtClean="0"/>
                  <a:t> حيث </a:t>
                </a: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/>
                        </a:rPr>
                        <m:t>𝑒𝑡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𝐴</m:t>
                      </m:r>
                      <m:r>
                        <a:rPr lang="en-US" sz="2400" b="0" i="1" smtClean="0">
                          <a:latin typeface="Cambria Math"/>
                        </a:rPr>
                        <m:t>=−</m:t>
                      </m:r>
                      <m:r>
                        <a:rPr lang="en-US" sz="2400" b="0" i="1" smtClean="0">
                          <a:latin typeface="Cambria Math"/>
                        </a:rPr>
                        <m:t>2</m:t>
                      </m:r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r>
                        <a:rPr lang="en-US" sz="2400" b="0" i="1" smtClean="0">
                          <a:latin typeface="Cambria Math"/>
                        </a:rPr>
                        <m:t>9</m:t>
                      </m:r>
                      <m:r>
                        <a:rPr lang="en-US" sz="2400" b="0" i="1" smtClean="0">
                          <a:latin typeface="Cambria Math"/>
                        </a:rPr>
                        <m:t>=−</m:t>
                      </m:r>
                      <m:r>
                        <a:rPr lang="en-US" sz="2400" b="0" i="1" smtClean="0">
                          <a:latin typeface="Cambria Math"/>
                        </a:rPr>
                        <m:t>11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400" dirty="0" smtClean="0"/>
              </a:p>
              <a:p>
                <a:pPr marL="0" indent="0" algn="just"/>
                <a:endParaRPr lang="en-US" sz="2000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5256584"/>
              </a:xfrm>
              <a:blipFill rotWithShape="0">
                <a:blip r:embed="rId3"/>
                <a:stretch>
                  <a:fillRect l="-205" t="-928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404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sz="3600" b="1" dirty="0">
                <a:solidFill>
                  <a:srgbClr val="C00000"/>
                </a:solidFill>
              </a:rPr>
              <a:t>تابع </a:t>
            </a:r>
            <a:r>
              <a:rPr lang="ar-EG" sz="3600" b="1" dirty="0" smtClean="0">
                <a:solidFill>
                  <a:srgbClr val="C00000"/>
                </a:solidFill>
              </a:rPr>
              <a:t>استخدام </a:t>
            </a:r>
            <a:r>
              <a:rPr lang="ar-EG" sz="3600" b="1" dirty="0">
                <a:solidFill>
                  <a:srgbClr val="C00000"/>
                </a:solidFill>
              </a:rPr>
              <a:t>المحددات في حل أنظمة المعادلات الخطية</a:t>
            </a:r>
            <a:r>
              <a:rPr lang="ar-EG" sz="3600" b="1" dirty="0" smtClean="0">
                <a:solidFill>
                  <a:srgbClr val="C00000"/>
                </a:solidFill>
              </a:rPr>
              <a:t> :</a:t>
            </a:r>
            <a:r>
              <a:rPr lang="en-US" sz="3600" b="1" dirty="0" smtClean="0">
                <a:solidFill>
                  <a:srgbClr val="C00000"/>
                </a:solidFill>
              </a:rPr>
              <a:t>-</a:t>
            </a:r>
            <a:endParaRPr lang="ar-SA" sz="3600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5184576"/>
              </a:xfrm>
            </p:spPr>
            <p:txBody>
              <a:bodyPr/>
              <a:lstStyle/>
              <a:p>
                <a:pPr algn="just"/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11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11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11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11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/>
                  <a:t> </a:t>
                </a:r>
              </a:p>
              <a:p>
                <a:pPr algn="just" rtl="1"/>
                <a:r>
                  <a:rPr lang="ar-EG" sz="2400" dirty="0" smtClean="0"/>
                  <a:t>ويكون حل النموذج هو: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𝑋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𝐴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𝐵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brk m:alnAt="7"/>
                                    </m:rP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m:rPr>
                                      <m:brk m:alnAt="7"/>
                                    </m:rP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11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11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11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7</m:t>
                              </m:r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/>
                      </a:rPr>
                      <m:t> =  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den>
                              </m:f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11</m:t>
                                  </m:r>
                                </m:den>
                              </m:f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14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11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22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11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11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=</m:t>
                    </m:r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 smtClean="0"/>
              </a:p>
              <a:p>
                <a:pPr algn="just"/>
                <a:r>
                  <a:rPr lang="en-US" sz="2400" dirty="0"/>
                  <a:t> </a:t>
                </a:r>
                <a:r>
                  <a:rPr lang="en-US" sz="2400" dirty="0" smtClean="0"/>
                  <a:t>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,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=−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1</m:t>
                    </m:r>
                  </m:oMath>
                </a14:m>
                <a:endParaRPr lang="en-US" sz="2400" dirty="0" smtClean="0"/>
              </a:p>
              <a:p>
                <a:pPr algn="just" rtl="1"/>
                <a:r>
                  <a:rPr lang="ar-EG" sz="2400" dirty="0" smtClean="0"/>
                  <a:t>للتأكد نعوض عن قيم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ar-EG" sz="2400" dirty="0" smtClean="0"/>
                  <a:t> و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𝑦</m:t>
                    </m:r>
                  </m:oMath>
                </a14:m>
                <a:r>
                  <a:rPr lang="ar-EG" sz="2400" dirty="0" smtClean="0"/>
                  <a:t> في المعادلة الأولى:</a:t>
                </a: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2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  <m:t>2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3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  <m:t>1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1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ar-EG" sz="2400" dirty="0" smtClean="0"/>
                  <a:t>(الحل صحيح) </a:t>
                </a:r>
                <a:r>
                  <a:rPr lang="en-US" sz="2400" dirty="0" smtClean="0"/>
                  <a:t>  </a:t>
                </a:r>
                <a:r>
                  <a:rPr lang="en-US" sz="2000" dirty="0" smtClean="0"/>
                  <a:t> </a:t>
                </a:r>
                <a:r>
                  <a:rPr lang="ar-EG" sz="2000" dirty="0" smtClean="0"/>
                  <a:t> </a:t>
                </a:r>
                <a:r>
                  <a:rPr lang="en-US" sz="2000" dirty="0" smtClean="0"/>
                  <a:t> </a:t>
                </a:r>
                <a:r>
                  <a:rPr lang="ar-EG" sz="2000" dirty="0" smtClean="0"/>
                  <a:t>                              </a:t>
                </a:r>
                <a:endParaRPr lang="en-US" sz="20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5184576"/>
              </a:xfrm>
              <a:blipFill rotWithShape="0">
                <a:blip r:embed="rId3"/>
                <a:stretch>
                  <a:fillRect l="-137" r="-1025" b="-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438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sz="3600" b="1" dirty="0">
                <a:solidFill>
                  <a:srgbClr val="C00000"/>
                </a:solidFill>
              </a:rPr>
              <a:t>تابع </a:t>
            </a:r>
            <a:r>
              <a:rPr lang="ar-EG" sz="3600" b="1" dirty="0" smtClean="0">
                <a:solidFill>
                  <a:srgbClr val="C00000"/>
                </a:solidFill>
              </a:rPr>
              <a:t>استخدام </a:t>
            </a:r>
            <a:r>
              <a:rPr lang="ar-EG" sz="3600" b="1" dirty="0">
                <a:solidFill>
                  <a:srgbClr val="C00000"/>
                </a:solidFill>
              </a:rPr>
              <a:t>المحددات في حل أنظمة المعادلات الخطية</a:t>
            </a:r>
            <a:r>
              <a:rPr lang="ar-EG" sz="3600" b="1" dirty="0" smtClean="0">
                <a:solidFill>
                  <a:srgbClr val="C00000"/>
                </a:solidFill>
              </a:rPr>
              <a:t> :</a:t>
            </a:r>
            <a:r>
              <a:rPr lang="en-US" sz="3600" b="1" dirty="0" smtClean="0">
                <a:solidFill>
                  <a:srgbClr val="C00000"/>
                </a:solidFill>
              </a:rPr>
              <a:t>-</a:t>
            </a:r>
            <a:endParaRPr lang="ar-SA" sz="3600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5400600"/>
              </a:xfrm>
            </p:spPr>
            <p:txBody>
              <a:bodyPr/>
              <a:lstStyle/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</a:p>
              <a:p>
                <a:pPr algn="just" rtl="1"/>
                <a:r>
                  <a:rPr lang="ar-EG" sz="2400" dirty="0" smtClean="0"/>
                  <a:t>حل النظام التالي من المعادلات باستخدام معكوس المصفوفة: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US" sz="2400" b="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3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</a:rPr>
                        <m:t>2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en-US" sz="2400" b="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 −</m:t>
                      </m:r>
                      <m:r>
                        <a:rPr lang="en-US" sz="2400" b="0" i="1" smtClean="0">
                          <a:latin typeface="Cambria Math"/>
                        </a:rPr>
                        <m:t>4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=−</m:t>
                      </m:r>
                      <m:r>
                        <a:rPr lang="en-US" sz="2400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US" sz="2400" b="0" dirty="0" smtClean="0"/>
              </a:p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الحل:-</a:t>
                </a:r>
                <a:endParaRPr lang="ar-EG" sz="24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𝐴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/>
                      </a:rPr>
                      <m:t>   ,    </m:t>
                    </m:r>
                    <m:r>
                      <a:rPr lang="en-US" sz="2400" b="0" i="1" smtClean="0">
                        <a:latin typeface="Cambria Math"/>
                      </a:rPr>
                      <m:t>𝐵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/>
                  <a:t> </a:t>
                </a:r>
              </a:p>
              <a:p>
                <a:pPr algn="just" rtl="1"/>
                <a:r>
                  <a:rPr lang="ar-EG" sz="2400" dirty="0" smtClean="0"/>
                  <a:t>معكوس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𝐴</m:t>
                    </m:r>
                  </m:oMath>
                </a14:m>
                <a:r>
                  <a:rPr lang="ar-EG" sz="2400" dirty="0" smtClean="0"/>
                  <a:t>:</a:t>
                </a: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000" i="1">
                          <a:latin typeface="Cambria Math"/>
                        </a:rPr>
                        <m:t>𝑒𝑡</m:t>
                      </m:r>
                      <m:r>
                        <a:rPr lang="en-US" sz="2000" i="1">
                          <a:latin typeface="Cambria Math"/>
                        </a:rPr>
                        <m:t> </m:t>
                      </m:r>
                      <m:r>
                        <a:rPr lang="en-US" sz="2000" i="1">
                          <a:latin typeface="Cambria Math"/>
                        </a:rPr>
                        <m:t>𝐴</m:t>
                      </m:r>
                      <m:r>
                        <a:rPr lang="en-US" sz="2000" i="1">
                          <a:latin typeface="Cambria Math"/>
                        </a:rPr>
                        <m:t>=</m:t>
                      </m:r>
                      <m:r>
                        <a:rPr lang="en-US" sz="2000" i="1">
                          <a:latin typeface="Cambria Math"/>
                        </a:rPr>
                        <m:t>1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i="1">
                          <a:latin typeface="Cambria Math"/>
                        </a:rPr>
                        <m:t> −</m:t>
                      </m:r>
                      <m:r>
                        <a:rPr lang="en-US" sz="2000" b="0" i="1" smtClean="0">
                          <a:latin typeface="Cambria Math"/>
                        </a:rPr>
                        <m:t>3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i="1">
                          <a:latin typeface="Cambria Math"/>
                        </a:rPr>
                        <m:t>+</m:t>
                      </m:r>
                      <m:r>
                        <a:rPr lang="en-US" sz="2000" b="0" i="1" smtClean="0">
                          <a:latin typeface="Cambria Math"/>
                        </a:rPr>
                        <m:t>1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1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×−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8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×−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4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1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6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5400600"/>
              </a:xfrm>
              <a:blipFill rotWithShape="0">
                <a:blip r:embed="rId3"/>
                <a:stretch>
                  <a:fillRect t="-1016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3184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sz="3600" b="1" dirty="0">
                <a:solidFill>
                  <a:srgbClr val="C00000"/>
                </a:solidFill>
              </a:rPr>
              <a:t>تابع </a:t>
            </a:r>
            <a:r>
              <a:rPr lang="ar-EG" sz="3600" b="1" dirty="0" smtClean="0">
                <a:solidFill>
                  <a:srgbClr val="C00000"/>
                </a:solidFill>
              </a:rPr>
              <a:t>استخدام </a:t>
            </a:r>
            <a:r>
              <a:rPr lang="ar-EG" sz="3600" b="1" dirty="0">
                <a:solidFill>
                  <a:srgbClr val="C00000"/>
                </a:solidFill>
              </a:rPr>
              <a:t>المحددات في حل أنظمة المعادلات الخطية</a:t>
            </a:r>
            <a:r>
              <a:rPr lang="ar-EG" sz="3600" b="1" dirty="0" smtClean="0">
                <a:solidFill>
                  <a:srgbClr val="C00000"/>
                </a:solidFill>
              </a:rPr>
              <a:t> :</a:t>
            </a:r>
            <a:r>
              <a:rPr lang="en-US" sz="3600" b="1" dirty="0" smtClean="0">
                <a:solidFill>
                  <a:srgbClr val="C00000"/>
                </a:solidFill>
              </a:rPr>
              <a:t>-</a:t>
            </a:r>
            <a:endParaRPr lang="ar-SA" sz="3600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5400600"/>
              </a:xfrm>
            </p:spPr>
            <p:txBody>
              <a:bodyPr/>
              <a:lstStyle/>
              <a:p>
                <a:pPr algn="just"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800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1800" i="1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1800" i="1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1800" i="1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m:rPr>
                          <m:nor/>
                        </m:rPr>
                        <a:rPr lang="ar-EG" sz="1800" dirty="0"/>
                        <m:t>المصفوفة الاصلية</m:t>
                      </m:r>
                      <m:r>
                        <m:rPr>
                          <m:nor/>
                        </m:rPr>
                        <a:rPr lang="en-US" sz="1800" dirty="0"/>
                        <m:t> </m:t>
                      </m:r>
                    </m:oMath>
                  </m:oMathPara>
                </a14:m>
                <a:endParaRPr lang="en-US" sz="1800" dirty="0"/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e>
                                        <m:e>
                                          <m: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   </m:t>
                                          </m:r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4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e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3</m:t>
                                          </m:r>
                                        </m:e>
                                        <m:e>
                                          <m:r>
                                            <a:rPr lang="en-US" sz="1800" b="0" i="0" smtClean="0">
                                              <a:latin typeface="Cambria Math" panose="02040503050406030204" pitchFamily="18" charset="0"/>
                                            </a:rPr>
                                            <m:t>   </m:t>
                                          </m:r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e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4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e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3</m:t>
                                          </m:r>
                                        </m:e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e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e>
                            </m:mr>
                            <m:m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e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4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e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e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e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4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e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e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e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e>
                            </m:mr>
                            <m:m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e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e>
                                        <m:e>
                                          <m:r>
                                            <a:rPr lang="en-US" sz="1800" b="0" i="0" smtClean="0">
                                              <a:latin typeface="Cambria Math" panose="02040503050406030204" pitchFamily="18" charset="0"/>
                                            </a:rPr>
                                            <m:t>   </m:t>
                                          </m:r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e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e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3</m:t>
                                          </m:r>
                                        </m:e>
                                        <m:e>
                                          <m: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   </m:t>
                                          </m:r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e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e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3</m:t>
                                          </m:r>
                                        </m:e>
                                        <m:e>
                                          <m:r>
                                            <a:rPr lang="en-US" sz="1800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m:rPr>
                          <m:nor/>
                        </m:rPr>
                        <a:rPr lang="en-US" sz="1800" dirty="0"/>
                        <m:t> </m:t>
                      </m:r>
                      <m:r>
                        <a:rPr lang="en-US" sz="1800" dirty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>
                              <a:latin typeface="Cambria Math"/>
                            </a:rPr>
                            <m:t>𝐴</m:t>
                          </m:r>
                        </m:e>
                        <m:sup>
                          <m:r>
                            <a:rPr lang="en-US" sz="1800">
                              <a:latin typeface="Cambria Math"/>
                            </a:rPr>
                            <m:t>𝜄</m:t>
                          </m:r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   </m:t>
                          </m:r>
                        </m:sup>
                      </m:sSup>
                      <m:r>
                        <m:rPr>
                          <m:nor/>
                        </m:rPr>
                        <a:rPr lang="ar-EG" sz="1800" dirty="0">
                          <a:latin typeface="Cambria Math"/>
                        </a:rPr>
                        <m:t>مصفوفة المرافقات</m:t>
                      </m:r>
                    </m:oMath>
                  </m:oMathPara>
                </a14:m>
                <a:endParaRPr lang="en-US" sz="1800" dirty="0" smtClean="0"/>
              </a:p>
              <a:p>
                <a:pPr algn="just"/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sz="1800">
                            <a:latin typeface="Cambria Math"/>
                          </a:rPr>
                          <m:t>𝜄</m:t>
                        </m:r>
                      </m:sup>
                    </m:sSup>
                    <m:r>
                      <a:rPr lang="en-US" sz="1800" b="0" i="0" smtClean="0">
                        <a:latin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1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ar-EG" sz="1800" b="0" i="0" dirty="0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ar-EG" sz="1800" b="0" i="0" dirty="0" smtClean="0">
                                  <a:latin typeface="Cambria Math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sz="1800" b="0" i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EG" sz="1800" b="0" i="0" dirty="0" smtClean="0">
                                  <a:latin typeface="Cambria Math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sz="1800" b="0" i="0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ar-EG" sz="1800" b="0" i="0" dirty="0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0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ar-EG" sz="1800" b="0" i="0" dirty="0" smtClean="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ar-EG" sz="1800" b="0" i="0" dirty="0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ar-EG" sz="1800" b="0" i="0" dirty="0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ar-EG" sz="1800" b="0" i="0" dirty="0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0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ar-EG" sz="1800" b="0" i="0" dirty="0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ar-EG" sz="1800" b="0" i="0" dirty="0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ar-EG" sz="1800" b="0" i="0" dirty="0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1800" dirty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dirty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ar-EG" sz="1800" dirty="0"/>
                  <a:t>مصفوفة المرافقات        </a:t>
                </a:r>
                <a:r>
                  <a:rPr lang="en-US" sz="1800" dirty="0"/>
                  <a:t>  ,   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𝑎𝑑𝑗</m:t>
                    </m:r>
                    <m:r>
                      <a:rPr lang="en-US" sz="1800" i="1">
                        <a:latin typeface="Cambria Math"/>
                      </a:rPr>
                      <m:t> </m:t>
                    </m:r>
                    <m:r>
                      <a:rPr lang="en-US" sz="1800" i="1">
                        <a:latin typeface="Cambria Math"/>
                      </a:rPr>
                      <m:t>𝐴</m:t>
                    </m:r>
                    <m:r>
                      <a:rPr lang="en-US" sz="1800" i="1">
                        <a:latin typeface="Cambria Math"/>
                      </a:rPr>
                      <m:t>=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1800" i="1" dirty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i="1" dirty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sz="1800" i="1" dirty="0">
                        <a:latin typeface="Cambria Math"/>
                      </a:rPr>
                      <m:t>   </m:t>
                    </m:r>
                  </m:oMath>
                </a14:m>
                <a:endParaRPr lang="en-US" sz="1800" dirty="0" smtClean="0"/>
              </a:p>
              <a:p>
                <a:pPr algn="just"/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</a:rPr>
                          <m:t>6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sz="1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i="1" dirty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i="1" dirty="0">
                                  <a:latin typeface="Cambria Math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1800" i="1" dirty="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1800" i="1" dirty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800" i="1" dirty="0">
                                  <a:latin typeface="Cambria Math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sz="1800" i="1" dirty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i="1" dirty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1800" i="1" dirty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i="1" dirty="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1800" i="1" dirty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i="1" dirty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1800" i="1" dirty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1800" i="1" dirty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800" i="1" dirty="0" smtClean="0">
                    <a:latin typeface="Cambria Math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r>
                                <a:rPr lang="en-US" sz="1800" i="1" dirty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8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 dirty="0">
                                      <a:latin typeface="Cambria Math"/>
                                    </a:rPr>
                                    <m:t>8</m:t>
                                  </m:r>
                                </m:num>
                                <m:den>
                                  <m:r>
                                    <a:rPr lang="en-US" sz="1800" b="0" i="1" dirty="0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    </m:t>
                              </m:r>
                            </m:e>
                            <m:e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f>
                                <m:fPr>
                                  <m:ctrlPr>
                                    <a:rPr lang="en-US" sz="18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 dirty="0">
                                      <a:latin typeface="Cambria Math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sz="1800" b="0" i="1" dirty="0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f>
                                <m:fPr>
                                  <m:ctrlPr>
                                    <a:rPr lang="en-US" sz="18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 dirty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800" b="0" i="1" dirty="0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f>
                                <m:fPr>
                                  <m:ctrlPr>
                                    <a:rPr lang="en-US" sz="18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 dirty="0">
                                      <a:latin typeface="Cambria Math"/>
                                    </a:rPr>
                                    <m:t>12</m:t>
                                  </m:r>
                                </m:num>
                                <m:den>
                                  <m:r>
                                    <a:rPr lang="en-US" sz="1800" b="0" i="1" dirty="0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1800" i="1" dirty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8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 dirty="0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1800" b="0" i="1" dirty="0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1800" i="1" dirty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8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 dirty="0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1800" b="0" i="1" dirty="0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en-US" sz="1800" i="1" dirty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8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 dirty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800" b="0" i="1" dirty="0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f>
                                <m:fPr>
                                  <m:ctrlPr>
                                    <a:rPr lang="en-US" sz="18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 dirty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800" b="0" i="1" dirty="0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8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 dirty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800" b="0" i="1" dirty="0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r>
                  <a:rPr lang="en-US" sz="1800" i="1" dirty="0" smtClean="0">
                    <a:latin typeface="Cambria Math"/>
                  </a:rPr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1800" i="1" dirty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dirty="0" smtClean="0">
                                      <a:latin typeface="Cambria Math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sz="1800" b="0" i="1" dirty="0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1800" i="1" dirty="0">
                                  <a:latin typeface="Cambria Math"/>
                                </a:rPr>
                                <m:t>    </m:t>
                              </m:r>
                            </m:e>
                            <m:e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f>
                                <m:fPr>
                                  <m:ctrlPr>
                                    <a:rPr lang="en-US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dirty="0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800" b="0" i="1" dirty="0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f>
                                <m:fPr>
                                  <m:ctrlPr>
                                    <a:rPr lang="en-US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dirty="0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800" b="0" i="1" dirty="0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1800" i="1" dirty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dirty="0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800" b="0" i="1" dirty="0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1800" i="1" dirty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dirty="0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800" b="0" i="1" dirty="0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en-US" sz="1800" i="1" dirty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dirty="0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800" b="0" i="1" dirty="0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f>
                                <m:fPr>
                                  <m:ctrlPr>
                                    <a:rPr lang="en-US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 dirty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800" i="1" dirty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1800" b="0" i="1" dirty="0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 dirty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800" i="1" dirty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endParaRPr lang="en-US" sz="1800" i="1" dirty="0">
                  <a:latin typeface="Cambria Math"/>
                </a:endParaRPr>
              </a:p>
              <a:p>
                <a:pPr algn="just"/>
                <a:endParaRPr lang="en-US" sz="20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5400600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455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sz="3600" b="1" dirty="0">
                <a:solidFill>
                  <a:srgbClr val="C00000"/>
                </a:solidFill>
              </a:rPr>
              <a:t>تابع </a:t>
            </a:r>
            <a:r>
              <a:rPr lang="ar-EG" sz="3600" b="1" dirty="0" smtClean="0">
                <a:solidFill>
                  <a:srgbClr val="C00000"/>
                </a:solidFill>
              </a:rPr>
              <a:t>استخدام </a:t>
            </a:r>
            <a:r>
              <a:rPr lang="ar-EG" sz="3600" b="1" dirty="0">
                <a:solidFill>
                  <a:srgbClr val="C00000"/>
                </a:solidFill>
              </a:rPr>
              <a:t>المحددات في حل أنظمة المعادلات الخطية</a:t>
            </a:r>
            <a:r>
              <a:rPr lang="ar-EG" sz="3600" b="1" dirty="0" smtClean="0">
                <a:solidFill>
                  <a:srgbClr val="C00000"/>
                </a:solidFill>
              </a:rPr>
              <a:t> :</a:t>
            </a:r>
            <a:r>
              <a:rPr lang="en-US" sz="3600" b="1" dirty="0" smtClean="0">
                <a:solidFill>
                  <a:srgbClr val="C00000"/>
                </a:solidFill>
              </a:rPr>
              <a:t>-</a:t>
            </a:r>
            <a:endParaRPr lang="ar-SA" sz="3600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5112568"/>
              </a:xfrm>
            </p:spPr>
            <p:txBody>
              <a:bodyPr/>
              <a:lstStyle/>
              <a:p>
                <a:pPr algn="just"/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𝑋</m:t>
                    </m:r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200" b="0" i="1" smtClean="0"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</a:rPr>
                      <m:t> .  </m:t>
                    </m:r>
                    <m:r>
                      <a:rPr lang="en-US" sz="2200" b="0" i="1" smtClean="0">
                        <a:latin typeface="Cambria Math"/>
                      </a:rPr>
                      <m:t>𝐵</m:t>
                    </m:r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2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200" b="0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200" b="0" i="1" dirty="0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2200" i="1" dirty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2200" i="1" dirty="0">
                                  <a:latin typeface="Cambria Math"/>
                                </a:rPr>
                                <m:t>    </m:t>
                              </m:r>
                            </m:e>
                            <m:e>
                              <m:r>
                                <a:rPr lang="en-US" sz="2200" b="0" i="1" dirty="0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f>
                                <m:fPr>
                                  <m:ctrlPr>
                                    <a:rPr lang="en-US" sz="2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2200" b="0" i="1" dirty="0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f>
                                <m:fPr>
                                  <m:ctrlPr>
                                    <a:rPr lang="en-US" sz="2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en-US" sz="2200" b="0" i="1" dirty="0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r>
                                <a:rPr lang="en-US" sz="2200" i="1" dirty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200" i="1" dirty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2200" i="1" dirty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en-US" sz="2200" i="1" dirty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2200" b="0" i="1" dirty="0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f>
                                <m:fPr>
                                  <m:ctrlPr>
                                    <a:rPr lang="en-US" sz="2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2200" i="1" dirty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r>
                  <a:rPr lang="en-US" sz="220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m:rPr>
                                  <m:brk m:alnAt="7"/>
                                </m:rPr>
                                <a:rPr lang="en-US" sz="2200" i="1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200" dirty="0" smtClean="0"/>
              </a:p>
              <a:p>
                <a:pPr algn="just"/>
                <a:r>
                  <a:rPr lang="en-US" sz="2200" dirty="0" smtClean="0"/>
                  <a:t>              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d>
                                <m:dPr>
                                  <m:ctrlPr>
                                    <a:rPr lang="ar-SA" sz="22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22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200" i="1" dirty="0">
                                          <a:latin typeface="Cambria Math"/>
                                        </a:rPr>
                                        <m:t>4</m:t>
                                      </m:r>
                                    </m:num>
                                    <m:den>
                                      <m:r>
                                        <a:rPr lang="en-US" sz="2200" i="1" dirty="0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sz="2200" i="1" dirty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2200" i="1" dirty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2200" i="1" dirty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2200" i="1" dirty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  <m:r>
                                <a:rPr lang="ar-SA" sz="2200" b="0" i="1" dirty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+(</m:t>
                              </m:r>
                              <m:f>
                                <m:fPr>
                                  <m:ctrlPr>
                                    <a:rPr lang="en-US" sz="2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ar-SA" sz="2200" b="0" i="1" dirty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US" sz="2200" i="1" dirty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ar-SA" sz="2200" b="0" i="1" dirty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2200" i="1" dirty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2200" i="1" dirty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  <m:r>
                                <a:rPr lang="ar-SA" sz="2200" b="0" i="1" dirty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r>
                                <a:rPr lang="en-US" sz="2200" i="1" dirty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200" i="1" dirty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2200" i="1" dirty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  <m:r>
                                <a:rPr lang="ar-SA" sz="2200" b="0" i="1" dirty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+(</m:t>
                              </m:r>
                              <m:r>
                                <a:rPr lang="en-US" sz="2200" i="1" dirty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ar-SA" sz="2200" b="0" i="1" dirty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US" sz="2200" i="1" dirty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2200" i="1" dirty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ar-SA" sz="22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200" i="1" dirty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ar-SA" sz="2200" b="0" i="1" dirty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US" sz="2200" i="1" dirty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ar-SA" sz="2200" b="0" i="1" dirty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2200" i="1" dirty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2200" i="1" dirty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ar-SA" sz="22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2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ar-SA" sz="22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US" sz="2200" i="1" dirty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ar-SA" sz="22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SA" sz="2200" i="1" dirty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  <m:r>
                                <a:rPr lang="en-US" sz="2200" i="1" dirty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ar-SA" sz="2200" i="1" dirty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ar-SA" sz="22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200" i="1" dirty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200" i="1" dirty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  <m:r>
                                <a:rPr lang="ar-SA" sz="2200" b="0" i="1" dirty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US" sz="2200" i="1" dirty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ar-SA" sz="2200" i="1" dirty="0">
                                  <a:latin typeface="Cambria Math" panose="02040503050406030204" pitchFamily="18" charset="0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2200" i="1" dirty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2200" i="1" dirty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  <m:r>
                                <a:rPr lang="ar-SA" sz="2200" b="0" i="1" dirty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)</m:t>
                              </m:r>
                            </m:e>
                          </m:mr>
                        </m:m>
                        <m:r>
                          <a:rPr lang="ar-SA" sz="2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latin typeface="Cambria Math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sz="22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2200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latin typeface="Cambria Math"/>
                                    </a:rPr>
                                    <m:t>10</m:t>
                                  </m:r>
                                </m:num>
                                <m:den>
                                  <m:r>
                                    <a:rPr lang="en-US" sz="22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22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2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2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22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2200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22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2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2200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2200" b="0" i="1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  <m:r>
                                <a:rPr lang="en-US" sz="2200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2200" b="0" i="1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  <m:r>
                      <a:rPr lang="en-US" sz="2200" b="0" i="1" smtClean="0">
                        <a:latin typeface="Cambria Math"/>
                      </a:rPr>
                      <m:t>  </m:t>
                    </m:r>
                  </m:oMath>
                </a14:m>
                <a:endParaRPr lang="en-US" sz="2200" b="0" i="1" dirty="0" smtClean="0">
                  <a:latin typeface="Cambria Math"/>
                </a:endParaRP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𝑋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200" i="1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5112568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96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sz="3600" b="1" dirty="0">
                <a:solidFill>
                  <a:srgbClr val="C00000"/>
                </a:solidFill>
              </a:rPr>
              <a:t>تابع </a:t>
            </a:r>
            <a:r>
              <a:rPr lang="ar-EG" sz="3600" b="1" dirty="0" smtClean="0">
                <a:solidFill>
                  <a:srgbClr val="C00000"/>
                </a:solidFill>
              </a:rPr>
              <a:t>استخدام </a:t>
            </a:r>
            <a:r>
              <a:rPr lang="ar-EG" sz="3600" b="1" dirty="0">
                <a:solidFill>
                  <a:srgbClr val="C00000"/>
                </a:solidFill>
              </a:rPr>
              <a:t>المحددات في حل أنظمة المعادلات الخطية</a:t>
            </a:r>
            <a:r>
              <a:rPr lang="ar-EG" sz="3600" b="1" dirty="0" smtClean="0">
                <a:solidFill>
                  <a:srgbClr val="C00000"/>
                </a:solidFill>
              </a:rPr>
              <a:t> :</a:t>
            </a:r>
            <a:r>
              <a:rPr lang="en-US" sz="3600" b="1" dirty="0" smtClean="0">
                <a:solidFill>
                  <a:srgbClr val="C00000"/>
                </a:solidFill>
              </a:rPr>
              <a:t>-</a:t>
            </a:r>
            <a:endParaRPr lang="ar-SA" sz="3600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5184576"/>
              </a:xfrm>
            </p:spPr>
            <p:txBody>
              <a:bodyPr/>
              <a:lstStyle/>
              <a:p>
                <a:pPr algn="just" rtl="1"/>
                <a:r>
                  <a:rPr lang="ar-EG" sz="20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ب- حل انظمة المعادلات الخطية باستخدام المحددات (طريقة </a:t>
                </a:r>
                <a:r>
                  <a:rPr lang="ar-EG" sz="2000" b="1" u="sng" dirty="0" err="1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كرامر</a:t>
                </a:r>
                <a:r>
                  <a:rPr lang="ar-EG" sz="20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):</a:t>
                </a:r>
              </a:p>
              <a:p>
                <a:pPr algn="just" rtl="1"/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</a:p>
              <a:p>
                <a:pPr algn="just" rtl="1"/>
                <a:r>
                  <a:rPr lang="ar-EG" sz="2000" dirty="0" smtClean="0"/>
                  <a:t>أوجد حل النظام التالي من المعادلات باستخدام المحددات: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𝑦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en-US" sz="20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/>
                        </a:rPr>
                        <m:t>2</m:t>
                      </m:r>
                      <m:r>
                        <a:rPr lang="en-US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/>
                        </a:rPr>
                        <m:t>3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𝑦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/>
                        </a:rPr>
                        <m:t>5</m:t>
                      </m:r>
                    </m:oMath>
                  </m:oMathPara>
                </a14:m>
                <a:endParaRPr lang="en-US" sz="2000" dirty="0" smtClean="0"/>
              </a:p>
              <a:p>
                <a:pPr algn="just" rtl="1"/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الحل:-</a:t>
                </a:r>
                <a:endParaRPr lang="ar-EG" sz="20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ar-EG" sz="2000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 = </m:t>
                    </m:r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3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1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ar-EG" sz="2000" i="1" smtClean="0">
                            <a:latin typeface="Cambria Math"/>
                            <a:ea typeface="Cambria Math"/>
                          </a:rPr>
                          <m:t>∆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 </m:t>
                    </m:r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3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5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=−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2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ar-EG" sz="2000" i="1">
                            <a:latin typeface="Cambria Math"/>
                            <a:ea typeface="Cambria Math"/>
                          </a:rPr>
                          <m:t>∆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𝑦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= </m:t>
                    </m:r>
                    <m:d>
                      <m:dPr>
                        <m:begChr m:val="|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  <m:r>
                      <a:rPr lang="en-US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5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3</m:t>
                    </m:r>
                  </m:oMath>
                </a14:m>
                <a:r>
                  <a:rPr lang="en-US" sz="2000" dirty="0" smtClean="0"/>
                  <a:t> </a:t>
                </a:r>
                <a:endParaRPr lang="en-US" sz="2000" dirty="0"/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=−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=−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  , 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∆</m:t>
                          </m:r>
                        </m:den>
                      </m:f>
                      <m:r>
                        <a:rPr lang="en-US" sz="20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1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3</m:t>
                      </m:r>
                    </m:oMath>
                  </m:oMathPara>
                </a14:m>
                <a:endParaRPr lang="en-US" sz="2000" dirty="0" smtClean="0"/>
              </a:p>
              <a:p>
                <a:pPr rtl="1"/>
                <a:r>
                  <a:rPr lang="ar-EG" sz="2000" b="1" u="sng" dirty="0" smtClean="0"/>
                  <a:t>ملاحظة:</a:t>
                </a:r>
                <a:r>
                  <a:rPr lang="ar-EG" sz="2000" dirty="0" smtClean="0"/>
                  <a:t> اذا كانت محدد المصفوفة </a:t>
                </a:r>
                <a14:m>
                  <m:oMath xmlns:m="http://schemas.openxmlformats.org/officeDocument/2006/math">
                    <m:r>
                      <a:rPr lang="ar-EG" sz="2000" i="1" smtClean="0">
                        <a:latin typeface="Cambria Math"/>
                        <a:ea typeface="Cambria Math"/>
                      </a:rPr>
                      <m:t>∆</m:t>
                    </m:r>
                  </m:oMath>
                </a14:m>
                <a:r>
                  <a:rPr lang="ar-EG" sz="2000" dirty="0" smtClean="0"/>
                  <a:t> تساوي صفر فإن النظام لا يوجد له حل.</a:t>
                </a: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5184576"/>
              </a:xfrm>
              <a:blipFill rotWithShape="0">
                <a:blip r:embed="rId3"/>
                <a:stretch>
                  <a:fillRect t="-588" r="-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8723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sz="3600" b="1" dirty="0">
                <a:solidFill>
                  <a:srgbClr val="C00000"/>
                </a:solidFill>
              </a:rPr>
              <a:t>تابع </a:t>
            </a:r>
            <a:r>
              <a:rPr lang="ar-EG" sz="3600" b="1" dirty="0" smtClean="0">
                <a:solidFill>
                  <a:srgbClr val="C00000"/>
                </a:solidFill>
              </a:rPr>
              <a:t>استخدام </a:t>
            </a:r>
            <a:r>
              <a:rPr lang="ar-EG" sz="3600" b="1" dirty="0">
                <a:solidFill>
                  <a:srgbClr val="C00000"/>
                </a:solidFill>
              </a:rPr>
              <a:t>المحددات في حل أنظمة المعادلات الخطية</a:t>
            </a:r>
            <a:r>
              <a:rPr lang="ar-EG" sz="3600" b="1" dirty="0" smtClean="0">
                <a:solidFill>
                  <a:srgbClr val="C00000"/>
                </a:solidFill>
              </a:rPr>
              <a:t> :</a:t>
            </a:r>
            <a:r>
              <a:rPr lang="en-US" sz="3600" b="1" dirty="0" smtClean="0">
                <a:solidFill>
                  <a:srgbClr val="C00000"/>
                </a:solidFill>
              </a:rPr>
              <a:t>-</a:t>
            </a:r>
            <a:endParaRPr lang="ar-SA" sz="3600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5184576"/>
              </a:xfrm>
            </p:spPr>
            <p:txBody>
              <a:bodyPr/>
              <a:lstStyle/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</a:p>
              <a:p>
                <a:pPr algn="just" rtl="1"/>
                <a:r>
                  <a:rPr lang="ar-EG" sz="2400" dirty="0" smtClean="0"/>
                  <a:t>أوجد حل النظام التالي من المعادلات:</a:t>
                </a:r>
              </a:p>
              <a:p>
                <a:pPr algn="just">
                  <a:spcBef>
                    <a:spcPts val="0"/>
                  </a:spcBef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3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𝑧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3</m:t>
                    </m:r>
                  </m:oMath>
                </a14:m>
                <a:endParaRPr lang="en-US" sz="2400" dirty="0" smtClean="0"/>
              </a:p>
              <a:p>
                <a:pPr algn="just">
                  <a:spcBef>
                    <a:spcPts val="0"/>
                  </a:spcBef>
                </a:pP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𝑧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5</m:t>
                    </m:r>
                  </m:oMath>
                </a14:m>
                <a:endParaRPr lang="en-US" sz="2400" dirty="0"/>
              </a:p>
              <a:p>
                <a:pPr algn="just">
                  <a:spcBef>
                    <a:spcPts val="0"/>
                  </a:spcBef>
                </a:pP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3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6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𝑧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7</m:t>
                    </m:r>
                  </m:oMath>
                </a14:m>
                <a:endParaRPr lang="en-US" sz="2400" dirty="0"/>
              </a:p>
              <a:p>
                <a:pPr algn="just" rtl="1">
                  <a:spcBef>
                    <a:spcPts val="0"/>
                  </a:spcBef>
                </a:pPr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الحل:-</a:t>
                </a:r>
                <a:endParaRPr lang="ar-EG" sz="24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>
                  <a:spcBef>
                    <a:spcPts val="0"/>
                  </a:spcBef>
                </a:pP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1)</a:t>
                </a:r>
                <a:r>
                  <a:rPr lang="en-US" sz="2400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= 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2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1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5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b="0" i="1" dirty="0" smtClean="0">
                  <a:latin typeface="Cambria Math"/>
                  <a:ea typeface="Cambria Math"/>
                </a:endParaRPr>
              </a:p>
              <a:p>
                <a:pPr algn="just"/>
                <a:r>
                  <a:rPr lang="en-US" sz="2400" b="0" dirty="0" smtClean="0">
                    <a:ea typeface="Cambria Math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×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12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6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1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×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6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9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5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6</m:t>
                        </m:r>
                      </m:e>
                    </m:d>
                  </m:oMath>
                </a14:m>
                <a:endParaRPr lang="en-US" sz="2400" b="0" i="1" dirty="0" smtClean="0">
                  <a:latin typeface="Cambria Math" panose="02040503050406030204" pitchFamily="18" charset="0"/>
                  <a:ea typeface="Cambria Math"/>
                </a:endParaRPr>
              </a:p>
              <a:p>
                <a:pPr algn="just"/>
                <a:r>
                  <a:rPr lang="en-US" sz="2400" b="0" dirty="0" smtClean="0">
                    <a:ea typeface="Cambria Math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12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3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20</m:t>
                    </m:r>
                  </m:oMath>
                </a14:m>
                <a:endParaRPr lang="en-US" sz="2400" b="0" i="1" dirty="0" smtClean="0">
                  <a:latin typeface="Cambria Math"/>
                  <a:ea typeface="Cambria Math"/>
                </a:endParaRPr>
              </a:p>
              <a:p>
                <a:pPr algn="just"/>
                <a:r>
                  <a:rPr lang="en-US" sz="2400" b="0" dirty="0" smtClean="0">
                    <a:ea typeface="Cambria Math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=−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5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5184576"/>
              </a:xfrm>
              <a:blipFill rotWithShape="0">
                <a:blip r:embed="rId3"/>
                <a:stretch>
                  <a:fillRect l="-1025" t="-1059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3483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sz="3600" b="1" dirty="0">
                <a:solidFill>
                  <a:srgbClr val="C00000"/>
                </a:solidFill>
              </a:rPr>
              <a:t>تابع </a:t>
            </a:r>
            <a:r>
              <a:rPr lang="ar-EG" sz="3600" b="1" dirty="0" smtClean="0">
                <a:solidFill>
                  <a:srgbClr val="C00000"/>
                </a:solidFill>
              </a:rPr>
              <a:t>استخدام </a:t>
            </a:r>
            <a:r>
              <a:rPr lang="ar-EG" sz="3600" b="1" dirty="0">
                <a:solidFill>
                  <a:srgbClr val="C00000"/>
                </a:solidFill>
              </a:rPr>
              <a:t>المحددات في حل أنظمة المعادلات الخطية</a:t>
            </a:r>
            <a:r>
              <a:rPr lang="ar-EG" sz="3600" b="1" dirty="0" smtClean="0">
                <a:solidFill>
                  <a:srgbClr val="C00000"/>
                </a:solidFill>
              </a:rPr>
              <a:t> :</a:t>
            </a:r>
            <a:r>
              <a:rPr lang="en-US" sz="3600" b="1" dirty="0" smtClean="0">
                <a:solidFill>
                  <a:srgbClr val="C00000"/>
                </a:solidFill>
              </a:rPr>
              <a:t>-</a:t>
            </a:r>
            <a:endParaRPr lang="ar-SA" sz="3600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</p:spPr>
            <p:txBody>
              <a:bodyPr/>
              <a:lstStyle/>
              <a:p>
                <a:pPr algn="just"/>
                <a:r>
                  <a:rPr lang="en-US" sz="22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2)</a:t>
                </a:r>
                <a:r>
                  <a:rPr lang="en-US" sz="2200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∆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en-US" sz="2200" i="1">
                        <a:latin typeface="Cambria Math"/>
                        <a:ea typeface="Cambria Math"/>
                      </a:rPr>
                      <m:t> = </m:t>
                    </m:r>
                    <m:d>
                      <m:dPr>
                        <m:begChr m:val="|"/>
                        <m:endChr m:val="|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e>
                          </m:mr>
                        </m:m>
                      </m:e>
                    </m:d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3</m:t>
                    </m:r>
                    <m:d>
                      <m:dPr>
                        <m:begChr m:val="|"/>
                        <m:endChr m:val="|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e>
                          </m:mr>
                        </m:m>
                      </m:e>
                    </m:d>
                    <m:r>
                      <a:rPr lang="en-US" sz="2200" i="1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5</m:t>
                    </m:r>
                    <m:d>
                      <m:dPr>
                        <m:begChr m:val="|"/>
                        <m:endChr m:val="|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e>
                          </m:mr>
                        </m:m>
                      </m:e>
                    </m:d>
                    <m:r>
                      <a:rPr lang="en-US" sz="2200" i="1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7</m:t>
                    </m:r>
                    <m:d>
                      <m:dPr>
                        <m:begChr m:val="|"/>
                        <m:endChr m:val="|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200" i="1" dirty="0" smtClean="0">
                  <a:latin typeface="Cambria Math"/>
                  <a:ea typeface="Cambria Math"/>
                </a:endParaRPr>
              </a:p>
              <a:p>
                <a:pPr algn="just"/>
                <a:r>
                  <a:rPr lang="en-US" sz="2200" dirty="0" smtClean="0">
                    <a:ea typeface="Cambria Math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3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×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12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6</m:t>
                        </m:r>
                      </m:e>
                    </m:d>
                    <m:r>
                      <a:rPr lang="en-US" sz="2200" i="1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5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×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6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9</m:t>
                        </m:r>
                      </m:e>
                    </m:d>
                    <m:r>
                      <a:rPr lang="en-US" sz="2200" i="1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7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6</m:t>
                        </m:r>
                      </m:e>
                    </m:d>
                  </m:oMath>
                </a14:m>
                <a:endParaRPr lang="en-US" sz="2200" i="1" dirty="0" smtClean="0">
                  <a:latin typeface="Cambria Math" panose="02040503050406030204" pitchFamily="18" charset="0"/>
                  <a:ea typeface="Cambria Math"/>
                </a:endParaRPr>
              </a:p>
              <a:p>
                <a:pPr algn="just"/>
                <a:r>
                  <a:rPr lang="en-US" sz="2200" dirty="0" smtClean="0">
                    <a:ea typeface="Cambria Math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18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15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28</m:t>
                    </m:r>
                  </m:oMath>
                </a14:m>
                <a:endParaRPr lang="en-US" sz="2200" i="1" dirty="0" smtClean="0">
                  <a:latin typeface="Cambria Math"/>
                  <a:ea typeface="Cambria Math"/>
                </a:endParaRPr>
              </a:p>
              <a:p>
                <a:pPr algn="just"/>
                <a:r>
                  <a:rPr lang="en-US" sz="2200" dirty="0" smtClean="0">
                    <a:ea typeface="Cambria Math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5</m:t>
                    </m:r>
                  </m:oMath>
                </a14:m>
                <a:endParaRPr lang="en-US" sz="2200" dirty="0" smtClean="0">
                  <a:ea typeface="Cambria Math"/>
                </a:endParaRPr>
              </a:p>
              <a:p>
                <a:pPr algn="just"/>
                <a:r>
                  <a:rPr lang="en-US" sz="22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3)</a:t>
                </a:r>
                <a:r>
                  <a:rPr lang="en-US" sz="2200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∆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𝑦</m:t>
                        </m:r>
                      </m:sub>
                    </m:sSub>
                    <m:r>
                      <a:rPr lang="en-US" sz="2200" i="1">
                        <a:latin typeface="Cambria Math"/>
                        <a:ea typeface="Cambria Math"/>
                      </a:rPr>
                      <m:t> = </m:t>
                    </m:r>
                    <m:d>
                      <m:dPr>
                        <m:begChr m:val="|"/>
                        <m:endChr m:val="|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e>
                          </m:mr>
                        </m:m>
                      </m:e>
                    </m:d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2</m:t>
                    </m:r>
                    <m:d>
                      <m:dPr>
                        <m:begChr m:val="|"/>
                        <m:endChr m:val="|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e>
                          </m:mr>
                        </m:m>
                      </m:e>
                    </m:d>
                    <m:r>
                      <a:rPr lang="en-US" sz="2200" i="1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1</m:t>
                    </m:r>
                    <m:d>
                      <m:dPr>
                        <m:begChr m:val="|"/>
                        <m:endChr m:val="|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e>
                          </m:mr>
                        </m:m>
                      </m:e>
                    </m:d>
                    <m:r>
                      <a:rPr lang="en-US" sz="2200" i="1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5</m:t>
                    </m:r>
                    <m:d>
                      <m:dPr>
                        <m:begChr m:val="|"/>
                        <m:endChr m:val="|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200" i="1" dirty="0">
                  <a:latin typeface="Cambria Math"/>
                  <a:ea typeface="Cambria Math"/>
                </a:endParaRPr>
              </a:p>
              <a:p>
                <a:pPr algn="just"/>
                <a:r>
                  <a:rPr lang="en-US" sz="2200" dirty="0">
                    <a:ea typeface="Cambria Math"/>
                  </a:rPr>
                  <a:t>    </a:t>
                </a:r>
                <a:r>
                  <a:rPr lang="en-US" sz="2200" dirty="0" smtClean="0">
                    <a:ea typeface="Cambria Math"/>
                  </a:rPr>
                  <a:t>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×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30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14</m:t>
                        </m:r>
                      </m:e>
                    </m:d>
                    <m:r>
                      <a:rPr lang="en-US" sz="2200" i="1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1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×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18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21</m:t>
                        </m:r>
                      </m:e>
                    </m:d>
                    <m:r>
                      <a:rPr lang="en-US" sz="2200" i="1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5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6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15</m:t>
                        </m:r>
                      </m:e>
                    </m:d>
                  </m:oMath>
                </a14:m>
                <a:endParaRPr lang="en-US" sz="2200" b="0" i="1" dirty="0" smtClean="0">
                  <a:latin typeface="Cambria Math" panose="02040503050406030204" pitchFamily="18" charset="0"/>
                  <a:ea typeface="Cambria Math"/>
                </a:endParaRPr>
              </a:p>
              <a:p>
                <a:pPr algn="just"/>
                <a:r>
                  <a:rPr lang="en-US" sz="2200" dirty="0" smtClean="0">
                    <a:ea typeface="Cambria Math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32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3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45</m:t>
                    </m:r>
                  </m:oMath>
                </a14:m>
                <a:endParaRPr lang="en-US" sz="2200" b="0" i="1" dirty="0" smtClean="0">
                  <a:latin typeface="Cambria Math"/>
                  <a:ea typeface="Cambria Math"/>
                </a:endParaRPr>
              </a:p>
              <a:p>
                <a:pPr algn="just"/>
                <a:r>
                  <a:rPr lang="en-US" sz="2200" dirty="0" smtClean="0">
                    <a:ea typeface="Cambria Math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10</m:t>
                    </m:r>
                  </m:oMath>
                </a14:m>
                <a:endParaRPr lang="en-US" sz="2200" dirty="0"/>
              </a:p>
              <a:p>
                <a:pPr algn="just"/>
                <a:endParaRPr lang="en-US" sz="20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  <a:blipFill rotWithShape="0">
                <a:blip r:embed="rId3"/>
                <a:stretch>
                  <a:fillRect l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673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sz="3600" b="1" dirty="0">
                <a:solidFill>
                  <a:srgbClr val="C00000"/>
                </a:solidFill>
              </a:rPr>
              <a:t>تابع </a:t>
            </a:r>
            <a:r>
              <a:rPr lang="ar-EG" sz="3600" b="1" dirty="0" smtClean="0">
                <a:solidFill>
                  <a:srgbClr val="C00000"/>
                </a:solidFill>
              </a:rPr>
              <a:t>استخدام </a:t>
            </a:r>
            <a:r>
              <a:rPr lang="ar-EG" sz="3600" b="1" dirty="0">
                <a:solidFill>
                  <a:srgbClr val="C00000"/>
                </a:solidFill>
              </a:rPr>
              <a:t>المحددات في حل أنظمة المعادلات الخطية</a:t>
            </a:r>
            <a:r>
              <a:rPr lang="ar-EG" sz="3600" b="1" dirty="0" smtClean="0">
                <a:solidFill>
                  <a:srgbClr val="C00000"/>
                </a:solidFill>
              </a:rPr>
              <a:t> :</a:t>
            </a:r>
            <a:r>
              <a:rPr lang="en-US" sz="3600" b="1" dirty="0" smtClean="0">
                <a:solidFill>
                  <a:srgbClr val="C00000"/>
                </a:solidFill>
              </a:rPr>
              <a:t>-</a:t>
            </a:r>
            <a:endParaRPr lang="ar-SA" sz="3600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</p:spPr>
            <p:txBody>
              <a:bodyPr/>
              <a:lstStyle/>
              <a:p>
                <a:pPr algn="just"/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4)</a:t>
                </a:r>
                <a:r>
                  <a:rPr lang="en-US" sz="2400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∆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𝑧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 = 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</m:e>
                          </m:mr>
                        </m:m>
                      </m:e>
                    </m:d>
                    <m:r>
                      <a:rPr lang="en-US" sz="24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2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</m:e>
                          </m:mr>
                        </m:m>
                      </m:e>
                    </m:d>
                    <m:r>
                      <a:rPr lang="en-US" sz="2400" i="1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1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</m:e>
                          </m:mr>
                        </m:m>
                      </m:e>
                    </m:d>
                    <m:r>
                      <a:rPr lang="en-US" sz="2400" i="1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5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i="1" dirty="0">
                  <a:latin typeface="Cambria Math"/>
                  <a:ea typeface="Cambria Math"/>
                </a:endParaRPr>
              </a:p>
              <a:p>
                <a:pPr algn="just"/>
                <a:r>
                  <a:rPr lang="en-US" sz="2400" dirty="0">
                    <a:ea typeface="Cambria Math"/>
                  </a:rPr>
                  <a:t>   </a:t>
                </a:r>
                <a:r>
                  <a:rPr lang="en-US" sz="2400" dirty="0" smtClean="0">
                    <a:ea typeface="Cambria Math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×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15</m:t>
                        </m:r>
                      </m:e>
                    </m:d>
                    <m:r>
                      <a:rPr lang="en-US" sz="2400" i="1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1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×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7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9</m:t>
                        </m:r>
                      </m:e>
                    </m:d>
                    <m:r>
                      <a:rPr lang="en-US" sz="2400" i="1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5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6</m:t>
                        </m:r>
                      </m:e>
                    </m:d>
                  </m:oMath>
                </a14:m>
                <a:endParaRPr lang="en-US" sz="2400" i="1" dirty="0" smtClean="0">
                  <a:latin typeface="Cambria Math" panose="02040503050406030204" pitchFamily="18" charset="0"/>
                  <a:ea typeface="Cambria Math"/>
                </a:endParaRPr>
              </a:p>
              <a:p>
                <a:pPr algn="just"/>
                <a:r>
                  <a:rPr lang="en-US" sz="2400" dirty="0" smtClean="0">
                    <a:ea typeface="Cambria Math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5</m:t>
                    </m:r>
                  </m:oMath>
                </a14:m>
                <a:endParaRPr lang="en-US" sz="2400" b="0" i="1" dirty="0" smtClean="0">
                  <a:latin typeface="Cambria Math"/>
                  <a:ea typeface="Cambria Math"/>
                </a:endParaRPr>
              </a:p>
              <a:p>
                <a:pPr algn="just"/>
                <a:r>
                  <a:rPr lang="en-US" sz="2400" dirty="0" smtClean="0">
                    <a:ea typeface="Cambria Math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5</m:t>
                    </m:r>
                  </m:oMath>
                </a14:m>
                <a:endParaRPr lang="en-US" sz="2400" dirty="0"/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=−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1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en-US" sz="2400" dirty="0" smtClean="0"/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∆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𝑧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∆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1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endParaRPr lang="en-US" sz="2400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  <a:blipFill rotWithShape="0">
                <a:blip r:embed="rId3"/>
                <a:stretch>
                  <a:fillRect l="-1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93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sz="3600" b="1" dirty="0">
                <a:solidFill>
                  <a:srgbClr val="C00000"/>
                </a:solidFill>
              </a:rPr>
              <a:t>تابع </a:t>
            </a:r>
            <a:r>
              <a:rPr lang="ar-EG" sz="3600" b="1" dirty="0" smtClean="0">
                <a:solidFill>
                  <a:srgbClr val="C00000"/>
                </a:solidFill>
              </a:rPr>
              <a:t>استخدام </a:t>
            </a:r>
            <a:r>
              <a:rPr lang="ar-EG" sz="3600" b="1" dirty="0">
                <a:solidFill>
                  <a:srgbClr val="C00000"/>
                </a:solidFill>
              </a:rPr>
              <a:t>المحددات في حل أنظمة المعادلات الخطية</a:t>
            </a:r>
            <a:r>
              <a:rPr lang="ar-EG" sz="3600" b="1" dirty="0" smtClean="0">
                <a:solidFill>
                  <a:srgbClr val="C00000"/>
                </a:solidFill>
              </a:rPr>
              <a:t> :</a:t>
            </a:r>
            <a:r>
              <a:rPr lang="en-US" sz="3600" b="1" dirty="0" smtClean="0">
                <a:solidFill>
                  <a:srgbClr val="C00000"/>
                </a:solidFill>
              </a:rPr>
              <a:t>-</a:t>
            </a:r>
            <a:endParaRPr lang="ar-SA" sz="3600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ar-EG" sz="2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</a:p>
              <a:p>
                <a:pPr algn="just" rtl="1"/>
                <a:r>
                  <a:rPr lang="ar-EG" sz="2200" dirty="0"/>
                  <a:t>أوجد حل النظام التالي من </a:t>
                </a:r>
                <a:r>
                  <a:rPr lang="ar-EG" sz="2200" dirty="0" smtClean="0"/>
                  <a:t>المعادلات:</a:t>
                </a:r>
                <a:endParaRPr lang="ar-EG" sz="2200" dirty="0"/>
              </a:p>
              <a:p>
                <a:pPr algn="just">
                  <a:spcBef>
                    <a:spcPts val="0"/>
                  </a:spcBef>
                </a:pPr>
                <a:r>
                  <a:rPr lang="en-US" sz="2200" dirty="0" smtClean="0"/>
                  <a:t>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ea typeface="Cambria Math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/>
                      </a:rPr>
                      <m:t>+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/>
                      </a:rPr>
                      <m:t>2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/>
                      </a:rPr>
                      <m:t>𝑦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/>
                      </a:rPr>
                      <m:t>+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/>
                      </a:rPr>
                      <m:t>6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/>
                      </a:rPr>
                      <m:t>𝑧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/>
                      </a:rPr>
                      <m:t>7</m:t>
                    </m:r>
                  </m:oMath>
                </a14:m>
                <a:endParaRPr lang="en-US" sz="2200" dirty="0"/>
              </a:p>
              <a:p>
                <a:pPr algn="just">
                  <a:spcBef>
                    <a:spcPts val="0"/>
                  </a:spcBef>
                </a:pPr>
                <a:r>
                  <a:rPr lang="en-US" sz="2200" dirty="0"/>
                  <a:t> 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 panose="02040503050406030204" pitchFamily="18" charset="0"/>
                        <a:ea typeface="Cambria Math"/>
                      </a:rPr>
                      <m:t>3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/>
                      </a:rPr>
                      <m:t>𝑥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/>
                      </a:rPr>
                      <m:t>+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/>
                      </a:rPr>
                      <m:t>𝑦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/>
                      </a:rPr>
                      <m:t>+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/>
                      </a:rPr>
                      <m:t>3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/>
                      </a:rPr>
                      <m:t>𝑧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/>
                      </a:rPr>
                      <m:t>7</m:t>
                    </m:r>
                  </m:oMath>
                </a14:m>
                <a:endParaRPr lang="en-US" sz="2200" dirty="0"/>
              </a:p>
              <a:p>
                <a:pPr marL="0" indent="0" algn="just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/>
                        </a:rPr>
                        <m:t> 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/>
                        </a:rPr>
                        <m:t>4</m:t>
                      </m:r>
                      <m:r>
                        <a:rPr lang="en-US" sz="2200" i="1">
                          <a:latin typeface="Cambria Math" panose="02040503050406030204" pitchFamily="18" charset="0"/>
                          <a:ea typeface="Cambria Math"/>
                        </a:rPr>
                        <m:t>𝑦</m:t>
                      </m:r>
                      <m:r>
                        <a:rPr lang="en-US" sz="2200" i="1">
                          <a:latin typeface="Cambria Math" panose="02040503050406030204" pitchFamily="18" charset="0"/>
                          <a:ea typeface="Cambria Math"/>
                        </a:rPr>
                        <m:t>+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/>
                        </a:rPr>
                        <m:t>12</m:t>
                      </m:r>
                      <m:r>
                        <a:rPr lang="en-US" sz="2200" i="1">
                          <a:latin typeface="Cambria Math" panose="02040503050406030204" pitchFamily="18" charset="0"/>
                          <a:ea typeface="Cambria Math"/>
                        </a:rPr>
                        <m:t>𝑧</m:t>
                      </m:r>
                      <m:r>
                        <a:rPr lang="en-US" sz="2200" i="1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/>
                        </a:rPr>
                        <m:t>10</m:t>
                      </m:r>
                    </m:oMath>
                  </m:oMathPara>
                </a14:m>
                <a:endParaRPr lang="en-US" sz="2200" dirty="0"/>
              </a:p>
              <a:p>
                <a:pPr algn="just" rtl="1">
                  <a:spcBef>
                    <a:spcPts val="0"/>
                  </a:spcBef>
                </a:pPr>
                <a:r>
                  <a:rPr lang="ar-EG" sz="2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الحل:-</a:t>
                </a:r>
                <a:endParaRPr lang="ar-EG" sz="22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>
                  <a:spcBef>
                    <a:spcPts val="0"/>
                  </a:spcBef>
                </a:pPr>
                <a:r>
                  <a:rPr lang="en-US" sz="22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1)</a:t>
                </a:r>
                <a:r>
                  <a:rPr lang="en-US" sz="2200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</a:rPr>
                      <m:t>∆ = </m:t>
                    </m:r>
                    <m:d>
                      <m:dPr>
                        <m:begChr m:val="|"/>
                        <m:endChr m:val="|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e>
                          </m:mr>
                        </m:m>
                      </m:e>
                    </m:d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1</m:t>
                    </m:r>
                    <m:d>
                      <m:dPr>
                        <m:begChr m:val="|"/>
                        <m:endChr m:val="|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e>
                          </m:mr>
                        </m:m>
                      </m:e>
                    </m:d>
                    <m:r>
                      <a:rPr lang="en-US" sz="2200" i="1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3</m:t>
                    </m:r>
                    <m:d>
                      <m:dPr>
                        <m:begChr m:val="|"/>
                        <m:endChr m:val="|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e>
                          </m:mr>
                        </m:m>
                      </m:e>
                    </m:d>
                    <m:r>
                      <a:rPr lang="en-US" sz="2200" i="1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0</m:t>
                    </m:r>
                    <m:d>
                      <m:dPr>
                        <m:begChr m:val="|"/>
                        <m:endChr m:val="|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200" b="0" i="1" dirty="0" smtClean="0">
                  <a:latin typeface="Cambria Math" panose="02040503050406030204" pitchFamily="18" charset="0"/>
                  <a:ea typeface="Cambria Math"/>
                </a:endParaRPr>
              </a:p>
              <a:p>
                <a:pPr algn="just">
                  <a:spcBef>
                    <a:spcPts val="0"/>
                  </a:spcBef>
                </a:pPr>
                <a:r>
                  <a:rPr lang="en-US" sz="2200" i="1" dirty="0">
                    <a:latin typeface="Cambria Math"/>
                    <a:ea typeface="Cambria Math"/>
                  </a:rPr>
                  <a:t> </a:t>
                </a:r>
                <a:r>
                  <a:rPr lang="en-US" sz="2200" i="1" dirty="0" smtClean="0">
                    <a:latin typeface="Cambria Math"/>
                    <a:ea typeface="Cambria Math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1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×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12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12</m:t>
                        </m:r>
                      </m:e>
                    </m:d>
                    <m:r>
                      <a:rPr lang="en-US" sz="2200" i="1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3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×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24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24</m:t>
                        </m:r>
                      </m:e>
                    </m:d>
                    <m:r>
                      <a:rPr lang="en-US" sz="2200" i="1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0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6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6</m:t>
                        </m:r>
                      </m:e>
                    </m:d>
                  </m:oMath>
                </a14:m>
                <a:endParaRPr lang="en-US" sz="2200" i="1" dirty="0" smtClean="0">
                  <a:latin typeface="Cambria Math" panose="02040503050406030204" pitchFamily="18" charset="0"/>
                  <a:ea typeface="Cambria Math"/>
                </a:endParaRPr>
              </a:p>
              <a:p>
                <a:pPr algn="just">
                  <a:spcBef>
                    <a:spcPts val="0"/>
                  </a:spcBef>
                </a:pPr>
                <a:r>
                  <a:rPr lang="en-US" sz="2200" dirty="0" smtClean="0">
                    <a:ea typeface="Cambria Math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0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0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endParaRPr lang="en-US" sz="2200" b="0" i="1" dirty="0" smtClean="0">
                  <a:latin typeface="Cambria Math"/>
                  <a:ea typeface="Cambria Math"/>
                </a:endParaRPr>
              </a:p>
              <a:p>
                <a:pPr algn="just">
                  <a:spcBef>
                    <a:spcPts val="0"/>
                  </a:spcBef>
                </a:pPr>
                <a:r>
                  <a:rPr lang="en-US" sz="2200" b="0" dirty="0" smtClean="0">
                    <a:ea typeface="Cambria Math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endParaRPr lang="en-US" sz="2200" b="0" dirty="0" smtClean="0">
                  <a:ea typeface="Cambria Math"/>
                </a:endParaRPr>
              </a:p>
              <a:p>
                <a:pPr rtl="1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ar-EG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⟸</m:t>
                    </m:r>
                  </m:oMath>
                </a14:m>
                <a:r>
                  <a:rPr lang="ar-SA" sz="2200" dirty="0" smtClean="0"/>
                  <a:t> </a:t>
                </a:r>
                <a:r>
                  <a:rPr lang="ar-EG" sz="2200" dirty="0" smtClean="0"/>
                  <a:t>بما أن </a:t>
                </a:r>
                <a14:m>
                  <m:oMath xmlns:m="http://schemas.openxmlformats.org/officeDocument/2006/math">
                    <m:r>
                      <a:rPr lang="ar-EG" sz="2200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0</m:t>
                    </m:r>
                    <m:r>
                      <a:rPr lang="ar-EG" sz="22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ar-EG" sz="2200" dirty="0" smtClean="0"/>
                  <a:t> فإن النظام لا يوجد له حل</a:t>
                </a:r>
                <a:r>
                  <a:rPr lang="ar-SA" sz="2200" dirty="0"/>
                  <a:t>.</a:t>
                </a:r>
                <a:r>
                  <a:rPr lang="ar-EG" sz="2200" dirty="0" smtClean="0"/>
                  <a:t> </a:t>
                </a:r>
                <a:endParaRPr lang="en-US" sz="22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  <a:blipFill rotWithShape="0">
                <a:blip r:embed="rId3"/>
                <a:stretch>
                  <a:fillRect l="-889" t="-942" r="-11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169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55" y="2750504"/>
            <a:ext cx="1930327" cy="1340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609</TotalTime>
  <Words>587</Words>
  <Application>Microsoft Office PowerPoint</Application>
  <PresentationFormat>A4 Paper (210x297 mm)</PresentationFormat>
  <Paragraphs>217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ae_AlMateen</vt:lpstr>
      <vt:lpstr>Algerian</vt:lpstr>
      <vt:lpstr>Arial</vt:lpstr>
      <vt:lpstr>AYM Wadiy S_U normal.</vt:lpstr>
      <vt:lpstr>Calibri</vt:lpstr>
      <vt:lpstr>Cambria Math</vt:lpstr>
      <vt:lpstr>Times New Roman</vt:lpstr>
      <vt:lpstr>Office Theme</vt:lpstr>
      <vt:lpstr>PowerPoint Presentation</vt:lpstr>
      <vt:lpstr>المحاضرة (10)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Abdalileh Hussein Alarfaj</cp:lastModifiedBy>
  <cp:revision>119</cp:revision>
  <dcterms:created xsi:type="dcterms:W3CDTF">2014-09-11T06:47:01Z</dcterms:created>
  <dcterms:modified xsi:type="dcterms:W3CDTF">2016-11-03T05:24:28Z</dcterms:modified>
</cp:coreProperties>
</file>