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310" r:id="rId3"/>
    <p:sldId id="356" r:id="rId4"/>
    <p:sldId id="357" r:id="rId5"/>
    <p:sldId id="358" r:id="rId6"/>
    <p:sldId id="359" r:id="rId7"/>
    <p:sldId id="360" r:id="rId8"/>
    <p:sldId id="361" r:id="rId9"/>
    <p:sldId id="362" r:id="rId10"/>
    <p:sldId id="363" r:id="rId11"/>
    <p:sldId id="364" r:id="rId12"/>
    <p:sldId id="365" r:id="rId13"/>
    <p:sldId id="366" r:id="rId14"/>
    <p:sldId id="367" r:id="rId15"/>
    <p:sldId id="368" r:id="rId16"/>
    <p:sldId id="369" r:id="rId17"/>
    <p:sldId id="370" r:id="rId18"/>
    <p:sldId id="371" r:id="rId19"/>
    <p:sldId id="372" r:id="rId20"/>
    <p:sldId id="373" r:id="rId21"/>
    <p:sldId id="374" r:id="rId22"/>
    <p:sldId id="375" r:id="rId23"/>
    <p:sldId id="266"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0050A7"/>
    <a:srgbClr val="0053AC"/>
    <a:srgbClr val="013E36"/>
    <a:srgbClr val="009900"/>
    <a:srgbClr val="AD9968"/>
    <a:srgbClr val="D9791B"/>
    <a:srgbClr val="AB1A25"/>
    <a:srgbClr val="00263A"/>
    <a:srgbClr val="70925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0" autoAdjust="0"/>
    <p:restoredTop sz="94664" autoAdjust="0"/>
  </p:normalViewPr>
  <p:slideViewPr>
    <p:cSldViewPr>
      <p:cViewPr varScale="1">
        <p:scale>
          <a:sx n="74" d="100"/>
          <a:sy n="74" d="100"/>
        </p:scale>
        <p:origin x="1032" y="8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11/7/2016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25776977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val="1652284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36064242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32405998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val="899568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val="28425574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val="6120413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13954391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val="11098043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val="22729515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val="27691786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val="24451932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val="17870111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p14="http://schemas.microsoft.com/office/powerpoint/2010/main" val="42943429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p14="http://schemas.microsoft.com/office/powerpoint/2010/main" val="11064823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extLst>
      <p:ext uri="{BB962C8B-B14F-4D97-AF65-F5344CB8AC3E}">
        <p14:creationId xmlns:p14="http://schemas.microsoft.com/office/powerpoint/2010/main" val="3187476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dirty="0"/>
          </a:p>
        </p:txBody>
      </p:sp>
    </p:spTree>
    <p:extLst>
      <p:ext uri="{BB962C8B-B14F-4D97-AF65-F5344CB8AC3E}">
        <p14:creationId xmlns:p14="http://schemas.microsoft.com/office/powerpoint/2010/main" val="8405461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dirty="0"/>
          </a:p>
        </p:txBody>
      </p:sp>
    </p:spTree>
    <p:extLst>
      <p:ext uri="{BB962C8B-B14F-4D97-AF65-F5344CB8AC3E}">
        <p14:creationId xmlns:p14="http://schemas.microsoft.com/office/powerpoint/2010/main" val="38401303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21</a:t>
            </a:fld>
            <a:endParaRPr lang="en-US" dirty="0"/>
          </a:p>
        </p:txBody>
      </p:sp>
    </p:spTree>
    <p:extLst>
      <p:ext uri="{BB962C8B-B14F-4D97-AF65-F5344CB8AC3E}">
        <p14:creationId xmlns:p14="http://schemas.microsoft.com/office/powerpoint/2010/main" val="38895307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22</a:t>
            </a:fld>
            <a:endParaRPr lang="en-US" dirty="0"/>
          </a:p>
        </p:txBody>
      </p:sp>
    </p:spTree>
    <p:extLst>
      <p:ext uri="{BB962C8B-B14F-4D97-AF65-F5344CB8AC3E}">
        <p14:creationId xmlns:p14="http://schemas.microsoft.com/office/powerpoint/2010/main" val="28095049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992560" y="6324600"/>
            <a:ext cx="891344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sz="1000" dirty="0">
              <a:solidFill>
                <a:srgbClr val="0053AC"/>
              </a:solidFill>
            </a:endParaRPr>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9" name="Rectangle 18"/>
          <p:cNvSpPr/>
          <p:nvPr userDrawn="1"/>
        </p:nvSpPr>
        <p:spPr>
          <a:xfrm>
            <a:off x="992560" y="6581001"/>
            <a:ext cx="2757486" cy="253916"/>
          </a:xfrm>
          <a:prstGeom prst="rect">
            <a:avLst/>
          </a:prstGeom>
        </p:spPr>
        <p:txBody>
          <a:bodyPr wrap="none">
            <a:spAutoFit/>
          </a:bodyPr>
          <a:lstStyle/>
          <a:p>
            <a:pPr algn="l" rtl="0" fontAlgn="auto">
              <a:spcBef>
                <a:spcPts val="0"/>
              </a:spcBef>
              <a:spcAft>
                <a:spcPts val="0"/>
              </a:spcAft>
              <a:defRPr/>
            </a:pPr>
            <a:r>
              <a:rPr lang="en-US" sz="1050" dirty="0" smtClean="0">
                <a:solidFill>
                  <a:schemeClr val="bg1"/>
                </a:solidFill>
                <a:latin typeface="+mn-lt"/>
                <a:cs typeface="+mn-cs"/>
              </a:rPr>
              <a:t>Deanship of E-Learning and Distance Education</a:t>
            </a:r>
            <a:endParaRPr lang="en-US" sz="1050" dirty="0">
              <a:solidFill>
                <a:schemeClr val="bg1"/>
              </a:solidFill>
              <a:latin typeface="+mn-lt"/>
              <a:cs typeface="+mn-cs"/>
            </a:endParaRPr>
          </a:p>
        </p:txBody>
      </p:sp>
      <p:sp>
        <p:nvSpPr>
          <p:cNvPr id="20" name="Rectangle 19"/>
          <p:cNvSpPr/>
          <p:nvPr userDrawn="1"/>
        </p:nvSpPr>
        <p:spPr>
          <a:xfrm>
            <a:off x="992560" y="6392361"/>
            <a:ext cx="2643398" cy="276999"/>
          </a:xfrm>
          <a:prstGeom prst="rect">
            <a:avLst/>
          </a:prstGeom>
        </p:spPr>
        <p:txBody>
          <a:bodyPr wrap="square">
            <a:spAutoFit/>
          </a:bodyPr>
          <a:lstStyle/>
          <a:p>
            <a:pPr algn="l" rtl="0" fontAlgn="auto">
              <a:spcBef>
                <a:spcPts val="0"/>
              </a:spcBef>
              <a:spcAft>
                <a:spcPts val="0"/>
              </a:spcAft>
              <a:defRPr/>
            </a:pPr>
            <a:r>
              <a:rPr lang="ar-SA" sz="1200" b="0" dirty="0" smtClean="0">
                <a:solidFill>
                  <a:schemeClr val="bg1"/>
                </a:solidFill>
                <a:latin typeface="+mn-lt"/>
                <a:cs typeface="+mn-cs"/>
              </a:rPr>
              <a:t>عمادة التعلم</a:t>
            </a:r>
            <a:r>
              <a:rPr lang="ar-SA" sz="1200" b="0" baseline="0" dirty="0" smtClean="0">
                <a:solidFill>
                  <a:schemeClr val="bg1"/>
                </a:solidFill>
                <a:latin typeface="+mn-lt"/>
                <a:cs typeface="+mn-cs"/>
              </a:rPr>
              <a:t> الإلكتروني والتعليم عن بعد</a:t>
            </a:r>
            <a:endParaRPr lang="en-US" sz="1200" b="0" dirty="0">
              <a:solidFill>
                <a:schemeClr val="bg1"/>
              </a:solidFill>
              <a:latin typeface="+mn-lt"/>
              <a:cs typeface="+mn-cs"/>
            </a:endParaRPr>
          </a:p>
        </p:txBody>
      </p:sp>
      <p:sp>
        <p:nvSpPr>
          <p:cNvPr id="21" name="Rectangle 20"/>
          <p:cNvSpPr/>
          <p:nvPr userDrawn="1"/>
        </p:nvSpPr>
        <p:spPr>
          <a:xfrm>
            <a:off x="5961112" y="6468189"/>
            <a:ext cx="3888432" cy="246221"/>
          </a:xfrm>
          <a:prstGeom prst="rect">
            <a:avLst/>
          </a:prstGeom>
        </p:spPr>
        <p:txBody>
          <a:bodyPr wrap="square">
            <a:spAutoFit/>
          </a:bodyPr>
          <a:lstStyle/>
          <a:p>
            <a:pPr algn="r" rtl="1" fontAlgn="auto">
              <a:spcBef>
                <a:spcPts val="0"/>
              </a:spcBef>
              <a:spcAft>
                <a:spcPts val="0"/>
              </a:spcAft>
              <a:defRPr/>
            </a:pPr>
            <a:r>
              <a:rPr lang="ar-SA" sz="1000" b="0" i="0" kern="1200" dirty="0" smtClean="0">
                <a:solidFill>
                  <a:schemeClr val="bg1"/>
                </a:solidFill>
                <a:effectLst/>
                <a:latin typeface="Arial" pitchFamily="34" charset="0"/>
                <a:ea typeface="+mn-ea"/>
                <a:cs typeface="Arial" pitchFamily="34" charset="0"/>
              </a:rPr>
              <a:t>جميع الحقوق محفوظة لجامعة الملك فيصل ©</a:t>
            </a:r>
            <a:r>
              <a:rPr lang="en-US" sz="1000" b="0" i="0" kern="1200" dirty="0" smtClean="0">
                <a:solidFill>
                  <a:schemeClr val="bg1"/>
                </a:solidFill>
                <a:effectLst/>
                <a:latin typeface="Arial" pitchFamily="34" charset="0"/>
                <a:ea typeface="+mn-ea"/>
                <a:cs typeface="Arial" pitchFamily="34" charset="0"/>
              </a:rPr>
              <a:t> All Rights Reserved for KFU </a:t>
            </a:r>
            <a:endParaRPr lang="en-US" sz="1000" b="0" dirty="0">
              <a:solidFill>
                <a:schemeClr val="bg1"/>
              </a:solidFill>
              <a:latin typeface="+mn-lt"/>
              <a:cs typeface="+mn-cs"/>
            </a:endParaRPr>
          </a:p>
        </p:txBody>
      </p:sp>
      <p:pic>
        <p:nvPicPr>
          <p:cNvPr id="11" name="Picture 10"/>
          <p:cNvPicPr>
            <a:picLocks noChangeAspect="1"/>
          </p:cNvPicPr>
          <p:nvPr userDrawn="1"/>
        </p:nvPicPr>
        <p:blipFill rotWithShape="1">
          <a:blip r:embed="rId13" cstate="print">
            <a:extLst>
              <a:ext uri="{28A0092B-C50C-407E-A947-70E740481C1C}">
                <a14:useLocalDpi xmlns:a14="http://schemas.microsoft.com/office/drawing/2010/main" val="0"/>
              </a:ext>
            </a:extLst>
          </a:blip>
          <a:srcRect b="21528"/>
          <a:stretch/>
        </p:blipFill>
        <p:spPr>
          <a:xfrm>
            <a:off x="54693" y="6324600"/>
            <a:ext cx="865859" cy="471844"/>
          </a:xfrm>
          <a:prstGeom prst="rect">
            <a:avLst/>
          </a:prstGeom>
        </p:spPr>
      </p:pic>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16"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B1A25"/>
                </a:solidFill>
                <a:latin typeface="AYM Wadiy S_U normal."/>
                <a:cs typeface="Times New Roman" pitchFamily="18" charset="0"/>
              </a:rPr>
              <a:t>اسم </a:t>
            </a:r>
            <a:r>
              <a:rPr lang="ar-EG" sz="3700" b="1" dirty="0" smtClean="0">
                <a:solidFill>
                  <a:srgbClr val="AB1A25"/>
                </a:solidFill>
                <a:latin typeface="AYM Wadiy S_U normal."/>
                <a:cs typeface="Times New Roman" pitchFamily="18" charset="0"/>
              </a:rPr>
              <a:t>المقرر</a:t>
            </a:r>
            <a:endParaRPr lang="ar-SA" sz="3700" b="1" dirty="0" smtClean="0">
              <a:solidFill>
                <a:srgbClr val="AB1A25"/>
              </a:solidFill>
              <a:latin typeface="AYM Wadiy S_U normal."/>
              <a:cs typeface="Times New Roman" pitchFamily="18" charset="0"/>
            </a:endParaRPr>
          </a:p>
          <a:p>
            <a:pPr algn="ctr"/>
            <a:r>
              <a:rPr lang="ar-EG" sz="2800" b="1" dirty="0" smtClean="0">
                <a:solidFill>
                  <a:srgbClr val="7F7F7F"/>
                </a:solidFill>
                <a:latin typeface="Calibri" pitchFamily="34" charset="0"/>
                <a:cs typeface="Times New Roman" pitchFamily="18" charset="0"/>
              </a:rPr>
              <a:t>مبادئ الرياضيات</a:t>
            </a:r>
            <a:endParaRPr lang="ar-SA" sz="2800" b="1" dirty="0" smtClean="0">
              <a:solidFill>
                <a:srgbClr val="7F7F7F"/>
              </a:solidFill>
              <a:latin typeface="Calibri" pitchFamily="34" charset="0"/>
              <a:cs typeface="Times New Roman" pitchFamily="18" charset="0"/>
            </a:endParaRPr>
          </a:p>
          <a:p>
            <a:pPr algn="ctr" rtl="0"/>
            <a:r>
              <a:rPr lang="en-US" sz="2800" b="1" dirty="0">
                <a:solidFill>
                  <a:srgbClr val="7F7F7F"/>
                </a:solidFill>
                <a:latin typeface="Calibri" pitchFamily="34" charset="0"/>
                <a:cs typeface="Times New Roman" pitchFamily="18" charset="0"/>
              </a:rPr>
              <a:t>DL-0606-101</a:t>
            </a:r>
          </a:p>
          <a:p>
            <a:pPr algn="ctr"/>
            <a:r>
              <a:rPr lang="ar-SA" sz="3700" b="1" dirty="0" smtClean="0">
                <a:solidFill>
                  <a:srgbClr val="AB1A25"/>
                </a:solidFill>
                <a:latin typeface="AYM Wadiy S_U normal."/>
                <a:cs typeface="Times New Roman" pitchFamily="18" charset="0"/>
              </a:rPr>
              <a:t>استاذ </a:t>
            </a:r>
            <a:r>
              <a:rPr lang="ar-SA" sz="3700" b="1" dirty="0">
                <a:solidFill>
                  <a:srgbClr val="AB1A25"/>
                </a:solidFill>
                <a:latin typeface="AYM Wadiy S_U normal."/>
                <a:cs typeface="Times New Roman" pitchFamily="18" charset="0"/>
              </a:rPr>
              <a:t>المقرر</a:t>
            </a:r>
          </a:p>
          <a:p>
            <a:pPr algn="ctr"/>
            <a:r>
              <a:rPr lang="ar-SA" sz="2800" b="1" dirty="0">
                <a:solidFill>
                  <a:srgbClr val="7F7F7F"/>
                </a:solidFill>
                <a:latin typeface="Calibri" pitchFamily="34" charset="0"/>
                <a:cs typeface="Times New Roman" pitchFamily="18" charset="0"/>
              </a:rPr>
              <a:t>د/ نبيل مصطفى منصور</a:t>
            </a:r>
            <a:endParaRPr lang="en-US" sz="2800" b="1" dirty="0">
              <a:solidFill>
                <a:srgbClr val="7F7F7F"/>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nchor="ctr" anchorCtr="0"/>
          <a:lstStyle/>
          <a:p>
            <a:pPr rtl="1" eaLnBrk="1" hangingPunct="1"/>
            <a:r>
              <a:rPr lang="ar-SA" b="1" dirty="0" smtClean="0">
                <a:solidFill>
                  <a:srgbClr val="FF0000"/>
                </a:solidFill>
                <a:effectLst>
                  <a:outerShdw blurRad="38100" dist="38100" dir="2700000" algn="tl">
                    <a:srgbClr val="000000">
                      <a:alpha val="43137"/>
                    </a:srgbClr>
                  </a:outerShdw>
                </a:effectLst>
                <a:cs typeface="Arial" pitchFamily="34" charset="0"/>
              </a:rPr>
              <a:t>المحاضرة (11)</a:t>
            </a:r>
            <a:endParaRPr lang="en-US" spc="-150" dirty="0" smtClean="0">
              <a:solidFill>
                <a:srgbClr val="FF0000"/>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0" y="260648"/>
            <a:ext cx="9372600" cy="488764"/>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algn="just" rtl="1"/>
            <a:r>
              <a:rPr lang="ar-SA" sz="2000" dirty="0" smtClean="0">
                <a:solidFill>
                  <a:schemeClr val="accent1">
                    <a:lumMod val="75000"/>
                  </a:schemeClr>
                </a:solidFill>
              </a:rPr>
              <a:t>مبادئ الرياضيات 1 						                       المحاضرة 11</a:t>
            </a:r>
            <a:endParaRPr lang="en-US" sz="2000" dirty="0">
              <a:solidFill>
                <a:schemeClr val="accent1">
                  <a:lumMod val="75000"/>
                </a:schemeClr>
              </a:solidFill>
            </a:endParaRPr>
          </a:p>
        </p:txBody>
      </p:sp>
      <p:sp>
        <p:nvSpPr>
          <p:cNvPr id="6" name="Subtitle 5"/>
          <p:cNvSpPr txBox="1">
            <a:spLocks/>
          </p:cNvSpPr>
          <p:nvPr/>
        </p:nvSpPr>
        <p:spPr bwMode="auto">
          <a:xfrm>
            <a:off x="495300" y="3764632"/>
            <a:ext cx="8877300" cy="1752600"/>
          </a:xfrm>
          <a:prstGeom prst="rect">
            <a:avLst/>
          </a:prstGeom>
          <a:noFill/>
          <a:ln w="9525">
            <a:noFill/>
            <a:miter lim="800000"/>
            <a:headEnd/>
            <a:tailEnd/>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TN" sz="4000" b="1" spc="50" dirty="0">
                <a:ln w="11430"/>
                <a:solidFill>
                  <a:srgbClr val="013E36"/>
                </a:solidFill>
                <a:effectLst>
                  <a:outerShdw blurRad="76200" dist="50800" dir="5400000" algn="tl" rotWithShape="0">
                    <a:srgbClr val="000000">
                      <a:alpha val="65000"/>
                    </a:srgbClr>
                  </a:outerShdw>
                </a:effectLst>
                <a:latin typeface="Algerian" panose="04020705040A02060702" pitchFamily="82" charset="0"/>
                <a:cs typeface="Arial" pitchFamily="34" charset="0"/>
              </a:rPr>
              <a:t>التفاضل وتطبيقاته التجارية</a:t>
            </a:r>
          </a:p>
          <a:p>
            <a:pPr rtl="1" eaLnBrk="1" fontAlgn="auto" hangingPunct="1">
              <a:spcBef>
                <a:spcPct val="0"/>
              </a:spcBef>
              <a:spcAft>
                <a:spcPts val="0"/>
              </a:spcAft>
              <a:defRPr/>
            </a:pPr>
            <a:endParaRPr lang="en-US" sz="4000" b="1" spc="50" dirty="0" smtClean="0">
              <a:ln w="11430"/>
              <a:solidFill>
                <a:srgbClr val="013E36"/>
              </a:solidFill>
              <a:effectLst>
                <a:outerShdw blurRad="76200" dist="50800" dir="5400000" algn="tl" rotWithShape="0">
                  <a:srgbClr val="000000">
                    <a:alpha val="65000"/>
                  </a:srgbClr>
                </a:outerShdw>
              </a:effectLst>
              <a:latin typeface="Algerian" panose="04020705040A02060702" pitchFamily="82" charset="0"/>
              <a:cs typeface="Arial" pitchFamily="34" charset="0"/>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a:t>
            </a:fld>
            <a:endParaRPr lang="en-US" sz="1200" dirty="0">
              <a:solidFill>
                <a:schemeClr val="bg1"/>
              </a:solidFill>
            </a:endParaRPr>
          </a:p>
        </p:txBody>
      </p:sp>
      <p:sp>
        <p:nvSpPr>
          <p:cNvPr id="9" name="Title 1"/>
          <p:cNvSpPr txBox="1">
            <a:spLocks/>
          </p:cNvSpPr>
          <p:nvPr/>
        </p:nvSpPr>
        <p:spPr>
          <a:xfrm>
            <a:off x="228600" y="-27384"/>
            <a:ext cx="9182100" cy="792162"/>
          </a:xfrm>
          <a:prstGeom prst="rect">
            <a:avLst/>
          </a:prstGeom>
          <a:no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EG" b="1" dirty="0">
                <a:solidFill>
                  <a:srgbClr val="C00000"/>
                </a:solidFill>
                <a:effectLst>
                  <a:outerShdw blurRad="38100" dist="38100" dir="2700000" algn="tl">
                    <a:srgbClr val="000000">
                      <a:alpha val="43137"/>
                    </a:srgbClr>
                  </a:outerShdw>
                </a:effectLst>
              </a:rPr>
              <a:t> مقدمة :-</a:t>
            </a:r>
            <a:endParaRPr lang="ar-SA" b="1" dirty="0">
              <a:solidFill>
                <a:srgbClr val="C00000"/>
              </a:solidFill>
              <a:cs typeface="Arial" pitchFamily="34" charset="0"/>
            </a:endParaRPr>
          </a:p>
        </p:txBody>
      </p:sp>
      <p:sp>
        <p:nvSpPr>
          <p:cNvPr id="7" name="Content Placeholder 2"/>
          <p:cNvSpPr>
            <a:spLocks noGrp="1"/>
          </p:cNvSpPr>
          <p:nvPr>
            <p:ph idx="1"/>
          </p:nvPr>
        </p:nvSpPr>
        <p:spPr>
          <a:xfrm>
            <a:off x="228600" y="998984"/>
            <a:ext cx="9220200" cy="5094312"/>
          </a:xfrm>
          <a:noFill/>
        </p:spPr>
        <p:txBody>
          <a:bodyPr/>
          <a:lstStyle/>
          <a:p>
            <a:pPr marL="800100" indent="-457200" algn="just" rtl="1">
              <a:buFont typeface="Wingdings" panose="05000000000000000000" pitchFamily="2" charset="2"/>
              <a:buChar char="§"/>
            </a:pPr>
            <a:r>
              <a:rPr lang="ar-TN" dirty="0" smtClean="0">
                <a:latin typeface="Times New Roman" pitchFamily="18" charset="0"/>
                <a:cs typeface="Times New Roman" pitchFamily="18" charset="0"/>
              </a:rPr>
              <a:t>يهتم حساب التفاضل بالتحليل الرياضي لمعدل التغير.</a:t>
            </a:r>
          </a:p>
          <a:p>
            <a:pPr marL="817563" indent="-457200" algn="just" rtl="1">
              <a:buFont typeface="Wingdings" panose="05000000000000000000" pitchFamily="2" charset="2"/>
              <a:buChar char="§"/>
            </a:pPr>
            <a:r>
              <a:rPr lang="ar-TN" dirty="0" smtClean="0">
                <a:latin typeface="Times New Roman" pitchFamily="18" charset="0"/>
                <a:cs typeface="Times New Roman" pitchFamily="18" charset="0"/>
              </a:rPr>
              <a:t>يهتم حساب التفاضل بحساب معدل التغير في متغير ما بالنسبة لمتغير آخر.</a:t>
            </a:r>
          </a:p>
          <a:p>
            <a:pPr marL="800100" indent="-457200" algn="just" rtl="1">
              <a:buFont typeface="Wingdings" panose="05000000000000000000" pitchFamily="2" charset="2"/>
              <a:buChar char="§"/>
            </a:pPr>
            <a:r>
              <a:rPr lang="ar-TN" dirty="0" smtClean="0">
                <a:latin typeface="Times New Roman" pitchFamily="18" charset="0"/>
                <a:cs typeface="Times New Roman" pitchFamily="18" charset="0"/>
              </a:rPr>
              <a:t>معدل التغير بين أي ظاهرتين (متغيرين) مثلا:</a:t>
            </a:r>
          </a:p>
          <a:p>
            <a:pPr marL="803275" indent="-428625" algn="just" rtl="1"/>
            <a:r>
              <a:rPr lang="ar-TN" dirty="0" smtClean="0">
                <a:latin typeface="Times New Roman" pitchFamily="18" charset="0"/>
                <a:cs typeface="Times New Roman" pitchFamily="18" charset="0"/>
              </a:rPr>
              <a:t>     إذا كان الربح مثلا يتغير بتغير كمية الإنتاج والطلب على سلعة ما يمكن أن يتغير بتغير السعر فقد يكون من المهم أن يحسب معدل التغير للربح بالنسبة لكمية الإنتاج أو معدل تغير الكمية المطلوبة بالنسبة لسعر.    </a:t>
            </a:r>
          </a:p>
          <a:p>
            <a:pPr indent="17463" algn="just" rtl="1"/>
            <a:endParaRPr lang="ar-SA" sz="2600" dirty="0" smtClean="0">
              <a:cs typeface="Arial" pitchFamily="34" charset="0"/>
            </a:endParaRPr>
          </a:p>
        </p:txBody>
      </p:sp>
    </p:spTree>
    <p:extLst>
      <p:ext uri="{BB962C8B-B14F-4D97-AF65-F5344CB8AC3E}">
        <p14:creationId xmlns:p14="http://schemas.microsoft.com/office/powerpoint/2010/main" val="25430166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4</a:t>
            </a:fld>
            <a:endParaRPr lang="en-US" sz="1200" dirty="0">
              <a:solidFill>
                <a:schemeClr val="bg1"/>
              </a:solidFill>
            </a:endParaRPr>
          </a:p>
        </p:txBody>
      </p:sp>
      <p:sp>
        <p:nvSpPr>
          <p:cNvPr id="9" name="Title 1"/>
          <p:cNvSpPr txBox="1">
            <a:spLocks/>
          </p:cNvSpPr>
          <p:nvPr/>
        </p:nvSpPr>
        <p:spPr>
          <a:xfrm>
            <a:off x="228600" y="-27384"/>
            <a:ext cx="9182100" cy="792162"/>
          </a:xfrm>
          <a:prstGeom prst="rect">
            <a:avLst/>
          </a:prstGeom>
          <a:no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EG" b="1" dirty="0">
                <a:solidFill>
                  <a:srgbClr val="C00000"/>
                </a:solidFill>
                <a:effectLst>
                  <a:outerShdw blurRad="38100" dist="38100" dir="2700000" algn="tl">
                    <a:srgbClr val="000000">
                      <a:alpha val="43137"/>
                    </a:srgbClr>
                  </a:outerShdw>
                </a:effectLst>
                <a:cs typeface="+mn-cs"/>
              </a:rPr>
              <a:t> </a:t>
            </a:r>
            <a:r>
              <a:rPr lang="ar-TN" b="1" dirty="0">
                <a:solidFill>
                  <a:srgbClr val="C00000"/>
                </a:solidFill>
                <a:latin typeface="Times New Roman" pitchFamily="18" charset="0"/>
                <a:cs typeface="+mn-cs"/>
              </a:rPr>
              <a:t>قواعد التفاضل</a:t>
            </a:r>
            <a:r>
              <a:rPr lang="ar-EG" b="1" dirty="0" smtClean="0">
                <a:solidFill>
                  <a:srgbClr val="C00000"/>
                </a:solidFill>
                <a:effectLst>
                  <a:outerShdw blurRad="38100" dist="38100" dir="2700000" algn="tl">
                    <a:srgbClr val="000000">
                      <a:alpha val="43137"/>
                    </a:srgbClr>
                  </a:outerShdw>
                </a:effectLst>
                <a:cs typeface="+mn-cs"/>
              </a:rPr>
              <a:t> </a:t>
            </a:r>
            <a:r>
              <a:rPr lang="ar-EG" b="1" dirty="0">
                <a:solidFill>
                  <a:srgbClr val="C00000"/>
                </a:solidFill>
                <a:effectLst>
                  <a:outerShdw blurRad="38100" dist="38100" dir="2700000" algn="tl">
                    <a:srgbClr val="000000">
                      <a:alpha val="43137"/>
                    </a:srgbClr>
                  </a:outerShdw>
                </a:effectLst>
                <a:cs typeface="+mn-cs"/>
              </a:rPr>
              <a:t>:-</a:t>
            </a:r>
            <a:endParaRPr lang="ar-SA" b="1" dirty="0">
              <a:solidFill>
                <a:srgbClr val="C00000"/>
              </a:solidFill>
              <a:cs typeface="+mn-cs"/>
            </a:endParaRPr>
          </a:p>
        </p:txBody>
      </p:sp>
      <mc:AlternateContent xmlns:mc="http://schemas.openxmlformats.org/markup-compatibility/2006" xmlns:a14="http://schemas.microsoft.com/office/drawing/2010/main">
        <mc:Choice Requires="a14">
          <p:sp>
            <p:nvSpPr>
              <p:cNvPr id="6" name="Content Placeholder 2"/>
              <p:cNvSpPr>
                <a:spLocks noGrp="1"/>
              </p:cNvSpPr>
              <p:nvPr>
                <p:ph idx="1"/>
              </p:nvPr>
            </p:nvSpPr>
            <p:spPr>
              <a:xfrm>
                <a:off x="228600" y="1143000"/>
                <a:ext cx="9220200" cy="4429140"/>
              </a:xfrm>
              <a:noFill/>
            </p:spPr>
            <p:txBody>
              <a:bodyPr/>
              <a:lstStyle/>
              <a:p>
                <a:pPr indent="17463" algn="just" rtl="1"/>
                <a:r>
                  <a:rPr lang="ar-TN" dirty="0" smtClean="0">
                    <a:latin typeface="Times New Roman" pitchFamily="18" charset="0"/>
                    <a:cs typeface="Times New Roman" pitchFamily="18" charset="0"/>
                  </a:rPr>
                  <a:t>يطلق على عملية التفاضل في بعض الأحيان إيجاد المشتقة الأولى للدالة أو المعامل التفاضلي الأول.</a:t>
                </a:r>
              </a:p>
              <a:p>
                <a:pPr marL="360363" indent="0" algn="just" rtl="1"/>
                <a:r>
                  <a:rPr lang="ar-TN" dirty="0" smtClean="0">
                    <a:latin typeface="Times New Roman" pitchFamily="18" charset="0"/>
                    <a:cs typeface="Times New Roman" pitchFamily="18" charset="0"/>
                  </a:rPr>
                  <a:t>ودائما تكون لدينا علاقة بين متغيرين أحدهما متغير تابع وهو </a:t>
                </a:r>
                <a14:m>
                  <m:oMath xmlns:m="http://schemas.openxmlformats.org/officeDocument/2006/math">
                    <m:r>
                      <a:rPr lang="en-US" b="0" i="1" smtClean="0">
                        <a:latin typeface="Cambria Math" panose="02040503050406030204" pitchFamily="18" charset="0"/>
                        <a:cs typeface="Times New Roman" pitchFamily="18" charset="0"/>
                      </a:rPr>
                      <m:t>𝑦</m:t>
                    </m:r>
                  </m:oMath>
                </a14:m>
                <a:r>
                  <a:rPr lang="ar-TN" dirty="0" smtClean="0">
                    <a:latin typeface="Times New Roman" pitchFamily="18" charset="0"/>
                    <a:cs typeface="Times New Roman" pitchFamily="18" charset="0"/>
                  </a:rPr>
                  <a:t> والآخر متغير مستقل وهو </a:t>
                </a:r>
                <a14:m>
                  <m:oMath xmlns:m="http://schemas.openxmlformats.org/officeDocument/2006/math">
                    <m:r>
                      <a:rPr lang="en-US" b="0" i="1" smtClean="0">
                        <a:latin typeface="Cambria Math" panose="02040503050406030204" pitchFamily="18" charset="0"/>
                        <a:cs typeface="Times New Roman" pitchFamily="18" charset="0"/>
                      </a:rPr>
                      <m:t>𝑥</m:t>
                    </m:r>
                  </m:oMath>
                </a14:m>
                <a:r>
                  <a:rPr lang="ar-TN" i="1" dirty="0" smtClean="0">
                    <a:latin typeface="Times New Roman" pitchFamily="18" charset="0"/>
                    <a:cs typeface="Times New Roman" pitchFamily="18" charset="0"/>
                  </a:rPr>
                  <a:t> </a:t>
                </a:r>
                <a:r>
                  <a:rPr lang="ar-TN" dirty="0" smtClean="0">
                    <a:latin typeface="Times New Roman" pitchFamily="18" charset="0"/>
                    <a:cs typeface="Times New Roman" pitchFamily="18" charset="0"/>
                  </a:rPr>
                  <a:t>ويكون المطلوب هو حساب مقدار التغير في المتغير التابع إذا تغير المتغير المستقل بمقدار وحدة واحدة.</a:t>
                </a:r>
              </a:p>
              <a:p>
                <a:pPr marL="360363" indent="0" algn="just" rtl="1">
                  <a:spcBef>
                    <a:spcPts val="1200"/>
                  </a:spcBef>
                </a:pPr>
                <a:r>
                  <a:rPr lang="ar-TN" u="sng" dirty="0" smtClean="0">
                    <a:latin typeface="Times New Roman" pitchFamily="18" charset="0"/>
                    <a:cs typeface="Times New Roman" pitchFamily="18" charset="0"/>
                  </a:rPr>
                  <a:t>المعطى:</a:t>
                </a:r>
                <a:r>
                  <a:rPr lang="ar-TN" dirty="0" smtClean="0">
                    <a:latin typeface="Times New Roman" pitchFamily="18" charset="0"/>
                    <a:cs typeface="Times New Roman" pitchFamily="18" charset="0"/>
                  </a:rPr>
                  <a:t> دالة أو معادلة</a:t>
                </a:r>
                <a:r>
                  <a:rPr lang="en-US" dirty="0" smtClean="0">
                    <a:latin typeface="Times New Roman" pitchFamily="18" charset="0"/>
                    <a:cs typeface="Times New Roman" pitchFamily="18" charset="0"/>
                  </a:rPr>
                  <a:t>                                 </a:t>
                </a:r>
                <a:r>
                  <a:rPr lang="ar-SA" dirty="0" smtClean="0">
                    <a:latin typeface="Times New Roman" pitchFamily="18" charset="0"/>
                    <a:cs typeface="Times New Roman" pitchFamily="18" charset="0"/>
                  </a:rPr>
                  <a:t> </a:t>
                </a:r>
                <a14:m>
                  <m:oMath xmlns:m="http://schemas.openxmlformats.org/officeDocument/2006/math">
                    <m:r>
                      <a:rPr lang="en-US" b="0" i="1" smtClean="0">
                        <a:latin typeface="Cambria Math" panose="02040503050406030204" pitchFamily="18" charset="0"/>
                        <a:cs typeface="Times New Roman" pitchFamily="18" charset="0"/>
                      </a:rPr>
                      <m:t>𝑦</m:t>
                    </m:r>
                    <m:r>
                      <a:rPr lang="en-US" b="0" i="1" smtClean="0">
                        <a:latin typeface="Cambria Math" panose="02040503050406030204" pitchFamily="18" charset="0"/>
                        <a:cs typeface="Times New Roman" pitchFamily="18" charset="0"/>
                      </a:rPr>
                      <m:t>=</m:t>
                    </m:r>
                    <m:r>
                      <a:rPr lang="en-US" b="0" i="1" smtClean="0">
                        <a:latin typeface="Cambria Math" panose="02040503050406030204" pitchFamily="18" charset="0"/>
                        <a:cs typeface="Times New Roman" pitchFamily="18" charset="0"/>
                      </a:rPr>
                      <m:t>5</m:t>
                    </m:r>
                    <m:r>
                      <a:rPr lang="en-US" b="0" i="1" smtClean="0">
                        <a:latin typeface="Cambria Math" panose="02040503050406030204" pitchFamily="18" charset="0"/>
                        <a:cs typeface="Times New Roman" pitchFamily="18" charset="0"/>
                      </a:rPr>
                      <m:t>𝑥</m:t>
                    </m:r>
                    <m:r>
                      <a:rPr lang="en-US" b="0" i="1" smtClean="0">
                        <a:latin typeface="Cambria Math" panose="02040503050406030204" pitchFamily="18" charset="0"/>
                        <a:cs typeface="Times New Roman" pitchFamily="18" charset="0"/>
                      </a:rPr>
                      <m:t>+</m:t>
                    </m:r>
                    <m:r>
                      <a:rPr lang="en-US" b="0" i="1" smtClean="0">
                        <a:latin typeface="Cambria Math" panose="02040503050406030204" pitchFamily="18" charset="0"/>
                        <a:cs typeface="Times New Roman" pitchFamily="18" charset="0"/>
                      </a:rPr>
                      <m:t>9</m:t>
                    </m:r>
                  </m:oMath>
                </a14:m>
                <a:r>
                  <a:rPr lang="ar-TN" dirty="0" smtClean="0">
                    <a:latin typeface="Times New Roman" pitchFamily="18" charset="0"/>
                    <a:cs typeface="Times New Roman" pitchFamily="18" charset="0"/>
                  </a:rPr>
                  <a:t> </a:t>
                </a:r>
                <a:r>
                  <a:rPr lang="ar-SA" dirty="0" smtClean="0">
                    <a:latin typeface="Times New Roman" pitchFamily="18" charset="0"/>
                    <a:cs typeface="Times New Roman" pitchFamily="18" charset="0"/>
                  </a:rPr>
                  <a:t>                                                     </a:t>
                </a:r>
                <a:endParaRPr lang="fr-FR" dirty="0" smtClean="0">
                  <a:latin typeface="Times New Roman" pitchFamily="18" charset="0"/>
                  <a:cs typeface="Times New Roman" pitchFamily="18" charset="0"/>
                </a:endParaRPr>
              </a:p>
              <a:p>
                <a:pPr marL="360363" indent="0" algn="just" rtl="1">
                  <a:spcBef>
                    <a:spcPts val="1800"/>
                  </a:spcBef>
                </a:pPr>
                <a:r>
                  <a:rPr lang="ar-TN" u="sng" dirty="0" smtClean="0">
                    <a:latin typeface="Times New Roman" pitchFamily="18" charset="0"/>
                    <a:cs typeface="Times New Roman" pitchFamily="18" charset="0"/>
                  </a:rPr>
                  <a:t>المطلوب:</a:t>
                </a:r>
                <a:r>
                  <a:rPr lang="ar-TN" dirty="0" smtClean="0">
                    <a:latin typeface="Times New Roman" pitchFamily="18" charset="0"/>
                    <a:cs typeface="Times New Roman" pitchFamily="18" charset="0"/>
                  </a:rPr>
                  <a:t> المشتقة الأولى للدالة</a:t>
                </a:r>
                <a:r>
                  <a:rPr lang="en-US" dirty="0" smtClean="0">
                    <a:latin typeface="Times New Roman" pitchFamily="18" charset="0"/>
                    <a:cs typeface="Times New Roman" pitchFamily="18" charset="0"/>
                  </a:rPr>
                  <a:t>    </a:t>
                </a:r>
                <a14:m>
                  <m:oMath xmlns:m="http://schemas.openxmlformats.org/officeDocument/2006/math">
                    <m:f>
                      <m:fPr>
                        <m:ctrlPr>
                          <a:rPr lang="en-US" i="1" smtClean="0">
                            <a:latin typeface="Cambria Math" panose="02040503050406030204" pitchFamily="18" charset="0"/>
                            <a:cs typeface="Times New Roman" pitchFamily="18" charset="0"/>
                          </a:rPr>
                        </m:ctrlPr>
                      </m:fPr>
                      <m:num>
                        <m:r>
                          <a:rPr lang="en-US" b="0" i="1" smtClean="0">
                            <a:latin typeface="Cambria Math" panose="02040503050406030204" pitchFamily="18" charset="0"/>
                            <a:cs typeface="Times New Roman" pitchFamily="18" charset="0"/>
                          </a:rPr>
                          <m:t>𝑑𝑦</m:t>
                        </m:r>
                      </m:num>
                      <m:den>
                        <m:r>
                          <a:rPr lang="en-US" b="0" i="1" smtClean="0">
                            <a:latin typeface="Cambria Math" panose="02040503050406030204" pitchFamily="18" charset="0"/>
                            <a:cs typeface="Times New Roman" pitchFamily="18" charset="0"/>
                          </a:rPr>
                          <m:t>𝑑𝑥</m:t>
                        </m:r>
                      </m:den>
                    </m:f>
                    <m:r>
                      <a:rPr lang="en-US" b="0" i="1" smtClean="0">
                        <a:latin typeface="Cambria Math" panose="02040503050406030204" pitchFamily="18" charset="0"/>
                        <a:cs typeface="Times New Roman" pitchFamily="18" charset="0"/>
                      </a:rPr>
                      <m:t>=???</m:t>
                    </m:r>
                  </m:oMath>
                </a14:m>
                <a:r>
                  <a:rPr lang="en-US" dirty="0" smtClean="0">
                    <a:latin typeface="Times New Roman" pitchFamily="18" charset="0"/>
                    <a:cs typeface="Times New Roman" pitchFamily="18" charset="0"/>
                  </a:rPr>
                  <a:t>                             </a:t>
                </a:r>
                <a:r>
                  <a:rPr lang="ar-TN" dirty="0" smtClean="0">
                    <a:latin typeface="Times New Roman" pitchFamily="18" charset="0"/>
                    <a:cs typeface="Times New Roman" pitchFamily="18" charset="0"/>
                  </a:rPr>
                  <a:t>                 </a:t>
                </a:r>
              </a:p>
              <a:p>
                <a:pPr indent="17463" algn="just" rtl="1"/>
                <a:endParaRPr lang="ar-SA" sz="2600" dirty="0" smtClean="0">
                  <a:cs typeface="Arial" pitchFamily="34" charset="0"/>
                </a:endParaRPr>
              </a:p>
            </p:txBody>
          </p:sp>
        </mc:Choice>
        <mc:Fallback xmlns="">
          <p:sp>
            <p:nvSpPr>
              <p:cNvPr id="6" name="Content Placeholder 2"/>
              <p:cNvSpPr>
                <a:spLocks noGrp="1" noRot="1" noChangeAspect="1" noMove="1" noResize="1" noEditPoints="1" noAdjustHandles="1" noChangeArrowheads="1" noChangeShapeType="1" noTextEdit="1"/>
              </p:cNvSpPr>
              <p:nvPr>
                <p:ph idx="1"/>
              </p:nvPr>
            </p:nvSpPr>
            <p:spPr>
              <a:xfrm>
                <a:off x="228600" y="1143000"/>
                <a:ext cx="9220200" cy="4429140"/>
              </a:xfrm>
              <a:blipFill rotWithShape="0">
                <a:blip r:embed="rId3"/>
                <a:stretch>
                  <a:fillRect l="-56812" t="-1928"/>
                </a:stretch>
              </a:blipFill>
            </p:spPr>
            <p:txBody>
              <a:bodyPr/>
              <a:lstStyle/>
              <a:p>
                <a:r>
                  <a:rPr lang="en-US">
                    <a:noFill/>
                  </a:rPr>
                  <a:t> </a:t>
                </a:r>
              </a:p>
            </p:txBody>
          </p:sp>
        </mc:Fallback>
      </mc:AlternateContent>
    </p:spTree>
    <p:extLst>
      <p:ext uri="{BB962C8B-B14F-4D97-AF65-F5344CB8AC3E}">
        <p14:creationId xmlns:p14="http://schemas.microsoft.com/office/powerpoint/2010/main" val="18709247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5</a:t>
            </a:fld>
            <a:endParaRPr lang="en-US" sz="1200" dirty="0">
              <a:solidFill>
                <a:schemeClr val="bg1"/>
              </a:solidFill>
            </a:endParaRPr>
          </a:p>
        </p:txBody>
      </p:sp>
      <p:sp>
        <p:nvSpPr>
          <p:cNvPr id="9" name="Title 1"/>
          <p:cNvSpPr txBox="1">
            <a:spLocks/>
          </p:cNvSpPr>
          <p:nvPr/>
        </p:nvSpPr>
        <p:spPr>
          <a:xfrm>
            <a:off x="228600" y="-27384"/>
            <a:ext cx="9182100" cy="792162"/>
          </a:xfrm>
          <a:prstGeom prst="rect">
            <a:avLst/>
          </a:prstGeom>
          <a:no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EG" b="1" dirty="0">
                <a:solidFill>
                  <a:srgbClr val="C00000"/>
                </a:solidFill>
                <a:effectLst>
                  <a:outerShdw blurRad="38100" dist="38100" dir="2700000" algn="tl">
                    <a:srgbClr val="000000">
                      <a:alpha val="43137"/>
                    </a:srgbClr>
                  </a:outerShdw>
                </a:effectLst>
              </a:rPr>
              <a:t> </a:t>
            </a:r>
            <a:r>
              <a:rPr lang="ar-TN" b="1" dirty="0">
                <a:solidFill>
                  <a:srgbClr val="C00000"/>
                </a:solidFill>
                <a:latin typeface="Times New Roman" pitchFamily="18" charset="0"/>
              </a:rPr>
              <a:t>قواعد التفاضل</a:t>
            </a:r>
            <a:r>
              <a:rPr lang="ar-EG" b="1" dirty="0">
                <a:solidFill>
                  <a:srgbClr val="C00000"/>
                </a:solidFill>
                <a:effectLst>
                  <a:outerShdw blurRad="38100" dist="38100" dir="2700000" algn="tl">
                    <a:srgbClr val="000000">
                      <a:alpha val="43137"/>
                    </a:srgbClr>
                  </a:outerShdw>
                </a:effectLst>
              </a:rPr>
              <a:t> :-</a:t>
            </a:r>
            <a:endParaRPr lang="ar-SA" b="1" dirty="0">
              <a:solidFill>
                <a:srgbClr val="C00000"/>
              </a:solidFill>
            </a:endParaRPr>
          </a:p>
        </p:txBody>
      </p:sp>
      <mc:AlternateContent xmlns:mc="http://schemas.openxmlformats.org/markup-compatibility/2006" xmlns:a14="http://schemas.microsoft.com/office/drawing/2010/main">
        <mc:Choice Requires="a14">
          <p:sp>
            <p:nvSpPr>
              <p:cNvPr id="7" name="Content Placeholder 2"/>
              <p:cNvSpPr>
                <a:spLocks noGrp="1"/>
              </p:cNvSpPr>
              <p:nvPr>
                <p:ph idx="1"/>
              </p:nvPr>
            </p:nvSpPr>
            <p:spPr>
              <a:xfrm>
                <a:off x="488504" y="980728"/>
                <a:ext cx="9217024" cy="5400600"/>
              </a:xfrm>
              <a:noFill/>
            </p:spPr>
            <p:txBody>
              <a:bodyPr/>
              <a:lstStyle/>
              <a:p>
                <a:pPr indent="17463" algn="just" rtl="1"/>
                <a:r>
                  <a:rPr lang="en-US" b="1" u="sng" dirty="0" smtClean="0">
                    <a:solidFill>
                      <a:srgbClr val="FF0000"/>
                    </a:solidFill>
                    <a:latin typeface="Times New Roman" panose="02020603050405020304" pitchFamily="18" charset="0"/>
                    <a:cs typeface="Times New Roman" panose="02020603050405020304" pitchFamily="18" charset="0"/>
                  </a:rPr>
                  <a:t>1</a:t>
                </a:r>
                <a:r>
                  <a:rPr lang="ar-TN" b="1" u="sng" dirty="0" smtClean="0">
                    <a:solidFill>
                      <a:srgbClr val="FF0000"/>
                    </a:solidFill>
                  </a:rPr>
                  <a:t>- تفاضل المقدار الثابت</a:t>
                </a:r>
                <a:r>
                  <a:rPr lang="ar-TN" b="1" u="sng" dirty="0" smtClean="0">
                    <a:solidFill>
                      <a:srgbClr val="FF0000"/>
                    </a:solidFill>
                    <a:cs typeface="Arial" pitchFamily="34" charset="0"/>
                  </a:rPr>
                  <a:t>:</a:t>
                </a:r>
                <a:endParaRPr lang="ar-TN" u="sng" dirty="0" smtClean="0">
                  <a:latin typeface="Times New Roman" pitchFamily="18" charset="0"/>
                  <a:cs typeface="Times New Roman" pitchFamily="18" charset="0"/>
                </a:endParaRPr>
              </a:p>
              <a:p>
                <a:pPr marL="360363" indent="0" algn="just" rtl="1"/>
                <a:r>
                  <a:rPr lang="ar-TN" dirty="0" smtClean="0">
                    <a:latin typeface="Times New Roman" pitchFamily="18" charset="0"/>
                    <a:cs typeface="Times New Roman" pitchFamily="18" charset="0"/>
                  </a:rPr>
                  <a:t>تفاضل القيمة الثابتة تساوي دائما صفر فمثلا إذا كانت الدالة على شكل:</a:t>
                </a:r>
              </a:p>
              <a:p>
                <a:pPr marL="0" indent="0" algn="just" rtl="1"/>
                <a14:m>
                  <m:oMathPara xmlns:m="http://schemas.openxmlformats.org/officeDocument/2006/math">
                    <m:oMathParaPr>
                      <m:jc m:val="left"/>
                    </m:oMathParaPr>
                    <m:oMath xmlns:m="http://schemas.openxmlformats.org/officeDocument/2006/math">
                      <m:r>
                        <a:rPr lang="en-US" b="0" i="1" smtClean="0">
                          <a:latin typeface="Cambria Math" panose="02040503050406030204" pitchFamily="18" charset="0"/>
                          <a:cs typeface="Times New Roman" pitchFamily="18" charset="0"/>
                        </a:rPr>
                        <m:t>𝑦</m:t>
                      </m:r>
                      <m:r>
                        <a:rPr lang="en-US" b="0" i="1" smtClean="0">
                          <a:latin typeface="Cambria Math" panose="02040503050406030204" pitchFamily="18" charset="0"/>
                          <a:cs typeface="Times New Roman" pitchFamily="18" charset="0"/>
                        </a:rPr>
                        <m:t>=</m:t>
                      </m:r>
                      <m:r>
                        <a:rPr lang="en-US" b="0" i="1" smtClean="0">
                          <a:latin typeface="Cambria Math" panose="02040503050406030204" pitchFamily="18" charset="0"/>
                          <a:cs typeface="Times New Roman" pitchFamily="18" charset="0"/>
                        </a:rPr>
                        <m:t>15</m:t>
                      </m:r>
                    </m:oMath>
                  </m:oMathPara>
                </a14:m>
                <a:endParaRPr lang="en-US" dirty="0" smtClean="0">
                  <a:latin typeface="Times New Roman" pitchFamily="18" charset="0"/>
                  <a:cs typeface="Times New Roman" pitchFamily="18" charset="0"/>
                </a:endParaRPr>
              </a:p>
              <a:p>
                <a:pPr marL="360363" indent="0" algn="just" rtl="1"/>
                <a:endParaRPr lang="ar-TN" sz="800" dirty="0" smtClean="0">
                  <a:latin typeface="Times New Roman" pitchFamily="18" charset="0"/>
                  <a:cs typeface="Times New Roman" pitchFamily="18" charset="0"/>
                </a:endParaRPr>
              </a:p>
              <a:p>
                <a:pPr marL="360363" indent="0" algn="just" rtl="1">
                  <a:spcBef>
                    <a:spcPts val="0"/>
                  </a:spcBef>
                </a:pPr>
                <a:r>
                  <a:rPr lang="ar-TN" dirty="0" smtClean="0">
                    <a:latin typeface="Times New Roman" pitchFamily="18" charset="0"/>
                    <a:cs typeface="Times New Roman" pitchFamily="18" charset="0"/>
                  </a:rPr>
                  <a:t>فإن المتغير التابع </a:t>
                </a:r>
                <a14:m>
                  <m:oMath xmlns:m="http://schemas.openxmlformats.org/officeDocument/2006/math">
                    <m:r>
                      <a:rPr lang="en-US" b="0" i="1" smtClean="0">
                        <a:latin typeface="Cambria Math" panose="02040503050406030204" pitchFamily="18" charset="0"/>
                        <a:cs typeface="Times New Roman" pitchFamily="18" charset="0"/>
                      </a:rPr>
                      <m:t>𝑦</m:t>
                    </m:r>
                  </m:oMath>
                </a14:m>
                <a:r>
                  <a:rPr lang="ar-TN" dirty="0" smtClean="0">
                    <a:latin typeface="Times New Roman" pitchFamily="18" charset="0"/>
                    <a:cs typeface="Times New Roman" pitchFamily="18" charset="0"/>
                  </a:rPr>
                  <a:t> يأخذ قيمة ثابتة دائما مهما تغير المتغير المستقل </a:t>
                </a:r>
                <a14:m>
                  <m:oMath xmlns:m="http://schemas.openxmlformats.org/officeDocument/2006/math">
                    <m:r>
                      <a:rPr lang="en-US" b="0" i="1" smtClean="0">
                        <a:latin typeface="Cambria Math" panose="02040503050406030204" pitchFamily="18" charset="0"/>
                        <a:cs typeface="Times New Roman" pitchFamily="18" charset="0"/>
                      </a:rPr>
                      <m:t>𝑥</m:t>
                    </m:r>
                  </m:oMath>
                </a14:m>
                <a:r>
                  <a:rPr lang="ar-TN" dirty="0" smtClean="0">
                    <a:latin typeface="Times New Roman" pitchFamily="18" charset="0"/>
                    <a:cs typeface="Times New Roman" pitchFamily="18" charset="0"/>
                  </a:rPr>
                  <a:t> وعلى ذلك فإن تغير المتغير التابع </a:t>
                </a:r>
                <a14:m>
                  <m:oMath xmlns:m="http://schemas.openxmlformats.org/officeDocument/2006/math">
                    <m:r>
                      <a:rPr lang="en-US" i="1">
                        <a:latin typeface="Cambria Math" panose="02040503050406030204" pitchFamily="18" charset="0"/>
                        <a:cs typeface="Times New Roman" pitchFamily="18" charset="0"/>
                      </a:rPr>
                      <m:t>𝑦</m:t>
                    </m:r>
                  </m:oMath>
                </a14:m>
                <a:r>
                  <a:rPr lang="ar-TN" dirty="0" smtClean="0">
                    <a:latin typeface="Times New Roman" pitchFamily="18" charset="0"/>
                    <a:cs typeface="Times New Roman" pitchFamily="18" charset="0"/>
                  </a:rPr>
                  <a:t> لن يؤثر على المتغير المستقل </a:t>
                </a:r>
                <a14:m>
                  <m:oMath xmlns:m="http://schemas.openxmlformats.org/officeDocument/2006/math">
                    <m:r>
                      <a:rPr lang="en-US" i="1">
                        <a:latin typeface="Cambria Math" panose="02040503050406030204" pitchFamily="18" charset="0"/>
                        <a:cs typeface="Times New Roman" pitchFamily="18" charset="0"/>
                      </a:rPr>
                      <m:t>𝑥</m:t>
                    </m:r>
                  </m:oMath>
                </a14:m>
                <a:r>
                  <a:rPr lang="ar-TN" dirty="0" smtClean="0">
                    <a:latin typeface="Times New Roman" pitchFamily="18" charset="0"/>
                    <a:cs typeface="Times New Roman" pitchFamily="18" charset="0"/>
                  </a:rPr>
                  <a:t> ومن ثم يمكن صياغة هذه النتيجة رياضيا كما يلي:</a:t>
                </a:r>
                <a:endParaRPr lang="en-US" dirty="0" smtClean="0">
                  <a:latin typeface="Times New Roman" pitchFamily="18" charset="0"/>
                  <a:cs typeface="Times New Roman" pitchFamily="18" charset="0"/>
                </a:endParaRPr>
              </a:p>
              <a:p>
                <a:pPr marL="0" indent="0" algn="just" defTabSz="917575" rtl="1">
                  <a:spcBef>
                    <a:spcPts val="0"/>
                  </a:spcBef>
                </a:pPr>
                <a14:m>
                  <m:oMathPara xmlns:m="http://schemas.openxmlformats.org/officeDocument/2006/math">
                    <m:oMathParaPr>
                      <m:jc m:val="left"/>
                    </m:oMathParaPr>
                    <m:oMath xmlns:m="http://schemas.openxmlformats.org/officeDocument/2006/math">
                      <m:f>
                        <m:fPr>
                          <m:ctrlPr>
                            <a:rPr lang="en-US" i="1">
                              <a:latin typeface="Cambria Math" panose="02040503050406030204" pitchFamily="18" charset="0"/>
                              <a:cs typeface="Times New Roman" pitchFamily="18" charset="0"/>
                            </a:rPr>
                          </m:ctrlPr>
                        </m:fPr>
                        <m:num>
                          <m:r>
                            <a:rPr lang="en-US" i="1">
                              <a:latin typeface="Cambria Math" panose="02040503050406030204" pitchFamily="18" charset="0"/>
                              <a:cs typeface="Times New Roman" pitchFamily="18" charset="0"/>
                            </a:rPr>
                            <m:t>𝑑𝑦</m:t>
                          </m:r>
                        </m:num>
                        <m:den>
                          <m:r>
                            <a:rPr lang="en-US" i="1">
                              <a:latin typeface="Cambria Math" panose="02040503050406030204" pitchFamily="18" charset="0"/>
                              <a:cs typeface="Times New Roman" pitchFamily="18" charset="0"/>
                            </a:rPr>
                            <m:t>𝑑𝑥</m:t>
                          </m:r>
                        </m:den>
                      </m:f>
                      <m:r>
                        <a:rPr lang="en-US" i="1">
                          <a:latin typeface="Cambria Math" panose="02040503050406030204" pitchFamily="18" charset="0"/>
                          <a:cs typeface="Times New Roman" pitchFamily="18" charset="0"/>
                        </a:rPr>
                        <m:t>=</m:t>
                      </m:r>
                      <m:r>
                        <a:rPr lang="en-US" b="0" i="1" smtClean="0">
                          <a:latin typeface="Cambria Math" panose="02040503050406030204" pitchFamily="18" charset="0"/>
                          <a:cs typeface="Times New Roman" pitchFamily="18" charset="0"/>
                        </a:rPr>
                        <m:t>0</m:t>
                      </m:r>
                    </m:oMath>
                  </m:oMathPara>
                </a14:m>
                <a:endParaRPr lang="ar-TN" dirty="0" smtClean="0">
                  <a:latin typeface="Times New Roman" pitchFamily="18" charset="0"/>
                  <a:cs typeface="Times New Roman" pitchFamily="18" charset="0"/>
                </a:endParaRPr>
              </a:p>
              <a:p>
                <a:pPr indent="17463" algn="just" rtl="1"/>
                <a:endParaRPr lang="ar-SA" sz="2600" dirty="0" smtClean="0">
                  <a:cs typeface="Arial" pitchFamily="34" charset="0"/>
                </a:endParaRPr>
              </a:p>
            </p:txBody>
          </p:sp>
        </mc:Choice>
        <mc:Fallback xmlns="">
          <p:sp>
            <p:nvSpPr>
              <p:cNvPr id="7" name="Content Placeholder 2"/>
              <p:cNvSpPr>
                <a:spLocks noGrp="1" noRot="1" noChangeAspect="1" noMove="1" noResize="1" noEditPoints="1" noAdjustHandles="1" noChangeArrowheads="1" noChangeShapeType="1" noTextEdit="1"/>
              </p:cNvSpPr>
              <p:nvPr>
                <p:ph idx="1"/>
              </p:nvPr>
            </p:nvSpPr>
            <p:spPr>
              <a:xfrm>
                <a:off x="488504" y="980728"/>
                <a:ext cx="9217024" cy="5400600"/>
              </a:xfrm>
              <a:blipFill rotWithShape="0">
                <a:blip r:embed="rId3"/>
                <a:stretch>
                  <a:fillRect l="-2712" t="-1580"/>
                </a:stretch>
              </a:blipFill>
            </p:spPr>
            <p:txBody>
              <a:bodyPr/>
              <a:lstStyle/>
              <a:p>
                <a:r>
                  <a:rPr lang="en-US">
                    <a:noFill/>
                  </a:rPr>
                  <a:t> </a:t>
                </a:r>
              </a:p>
            </p:txBody>
          </p:sp>
        </mc:Fallback>
      </mc:AlternateContent>
    </p:spTree>
    <p:extLst>
      <p:ext uri="{BB962C8B-B14F-4D97-AF65-F5344CB8AC3E}">
        <p14:creationId xmlns:p14="http://schemas.microsoft.com/office/powerpoint/2010/main" val="40488347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6</a:t>
            </a:fld>
            <a:endParaRPr lang="en-US" sz="1200" dirty="0">
              <a:solidFill>
                <a:schemeClr val="bg1"/>
              </a:solidFill>
            </a:endParaRPr>
          </a:p>
        </p:txBody>
      </p:sp>
      <p:sp>
        <p:nvSpPr>
          <p:cNvPr id="9" name="Title 1"/>
          <p:cNvSpPr txBox="1">
            <a:spLocks/>
          </p:cNvSpPr>
          <p:nvPr/>
        </p:nvSpPr>
        <p:spPr>
          <a:xfrm>
            <a:off x="228600" y="-27384"/>
            <a:ext cx="9182100" cy="792162"/>
          </a:xfrm>
          <a:prstGeom prst="rect">
            <a:avLst/>
          </a:prstGeom>
          <a:no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EG" b="1" dirty="0">
                <a:solidFill>
                  <a:srgbClr val="C00000"/>
                </a:solidFill>
                <a:effectLst>
                  <a:outerShdw blurRad="38100" dist="38100" dir="2700000" algn="tl">
                    <a:srgbClr val="000000">
                      <a:alpha val="43137"/>
                    </a:srgbClr>
                  </a:outerShdw>
                </a:effectLst>
              </a:rPr>
              <a:t> </a:t>
            </a:r>
            <a:r>
              <a:rPr lang="ar-TN" b="1" dirty="0">
                <a:solidFill>
                  <a:srgbClr val="C00000"/>
                </a:solidFill>
                <a:latin typeface="Times New Roman" pitchFamily="18" charset="0"/>
              </a:rPr>
              <a:t>قواعد التفاضل</a:t>
            </a:r>
            <a:r>
              <a:rPr lang="ar-EG" b="1" dirty="0">
                <a:solidFill>
                  <a:srgbClr val="C00000"/>
                </a:solidFill>
                <a:effectLst>
                  <a:outerShdw blurRad="38100" dist="38100" dir="2700000" algn="tl">
                    <a:srgbClr val="000000">
                      <a:alpha val="43137"/>
                    </a:srgbClr>
                  </a:outerShdw>
                </a:effectLst>
              </a:rPr>
              <a:t> :-</a:t>
            </a:r>
            <a:endParaRPr lang="ar-SA" b="1" dirty="0">
              <a:solidFill>
                <a:srgbClr val="C00000"/>
              </a:solidFill>
            </a:endParaRPr>
          </a:p>
        </p:txBody>
      </p:sp>
      <mc:AlternateContent xmlns:mc="http://schemas.openxmlformats.org/markup-compatibility/2006" xmlns:a14="http://schemas.microsoft.com/office/drawing/2010/main">
        <mc:Choice Requires="a14">
          <p:sp>
            <p:nvSpPr>
              <p:cNvPr id="10" name="Content Placeholder 2"/>
              <p:cNvSpPr txBox="1">
                <a:spLocks/>
              </p:cNvSpPr>
              <p:nvPr/>
            </p:nvSpPr>
            <p:spPr bwMode="auto">
              <a:xfrm>
                <a:off x="585833" y="991269"/>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1" fontAlgn="base" hangingPunct="1">
                  <a:spcBef>
                    <a:spcPct val="20000"/>
                  </a:spcBef>
                  <a:spcAft>
                    <a:spcPct val="0"/>
                  </a:spcAft>
                  <a:buFont typeface="Arial" pitchFamily="34" charset="0"/>
                  <a:buNone/>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None/>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None/>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3175" algn="just" rtl="1"/>
                <a:r>
                  <a:rPr lang="en-US" b="1" u="sng" dirty="0" smtClean="0">
                    <a:solidFill>
                      <a:srgbClr val="FF0000"/>
                    </a:solidFill>
                    <a:latin typeface="Times New Roman" panose="02020603050405020304" pitchFamily="18" charset="0"/>
                    <a:cs typeface="Times New Roman" panose="02020603050405020304" pitchFamily="18" charset="0"/>
                  </a:rPr>
                  <a:t>2</a:t>
                </a:r>
                <a:r>
                  <a:rPr lang="ar-TN" b="1" u="sng" dirty="0" smtClean="0">
                    <a:solidFill>
                      <a:srgbClr val="FF0000"/>
                    </a:solidFill>
                  </a:rPr>
                  <a:t>- </a:t>
                </a:r>
                <a:r>
                  <a:rPr lang="ar-TN" b="1" u="sng" dirty="0">
                    <a:solidFill>
                      <a:srgbClr val="FF0000"/>
                    </a:solidFill>
                  </a:rPr>
                  <a:t>تفاضل المتغير </a:t>
                </a:r>
                <a14:m>
                  <m:oMath xmlns:m="http://schemas.openxmlformats.org/officeDocument/2006/math">
                    <m:r>
                      <a:rPr lang="en-US" b="1" i="1" u="sng">
                        <a:solidFill>
                          <a:srgbClr val="FF0000"/>
                        </a:solidFill>
                        <a:latin typeface="Cambria Math" panose="02040503050406030204" pitchFamily="18" charset="0"/>
                        <a:cs typeface="Times New Roman" pitchFamily="18" charset="0"/>
                      </a:rPr>
                      <m:t>𝒙</m:t>
                    </m:r>
                  </m:oMath>
                </a14:m>
                <a:r>
                  <a:rPr lang="ar-TN" b="1" u="sng" dirty="0">
                    <a:solidFill>
                      <a:srgbClr val="FF0000"/>
                    </a:solidFill>
                  </a:rPr>
                  <a:t> المرفوع إلى أس (</a:t>
                </a:r>
                <a14:m>
                  <m:oMath xmlns:m="http://schemas.openxmlformats.org/officeDocument/2006/math">
                    <m:sSup>
                      <m:sSupPr>
                        <m:ctrlPr>
                          <a:rPr lang="ar-TN" b="1" i="1" u="sng">
                            <a:solidFill>
                              <a:srgbClr val="FF0000"/>
                            </a:solidFill>
                            <a:latin typeface="Cambria Math" panose="02040503050406030204" pitchFamily="18" charset="0"/>
                          </a:rPr>
                        </m:ctrlPr>
                      </m:sSupPr>
                      <m:e>
                        <m:r>
                          <a:rPr lang="en-US" b="1" i="1" u="sng">
                            <a:solidFill>
                              <a:srgbClr val="FF0000"/>
                            </a:solidFill>
                            <a:latin typeface="Cambria Math" panose="02040503050406030204" pitchFamily="18" charset="0"/>
                          </a:rPr>
                          <m:t>𝒙</m:t>
                        </m:r>
                      </m:e>
                      <m:sup>
                        <m:r>
                          <a:rPr lang="en-US" b="1" i="1" u="sng">
                            <a:solidFill>
                              <a:srgbClr val="FF0000"/>
                            </a:solidFill>
                            <a:latin typeface="Cambria Math" panose="02040503050406030204" pitchFamily="18" charset="0"/>
                          </a:rPr>
                          <m:t>𝒏</m:t>
                        </m:r>
                      </m:sup>
                    </m:sSup>
                  </m:oMath>
                </a14:m>
                <a:r>
                  <a:rPr lang="ar-TN" b="1" u="sng" dirty="0">
                    <a:solidFill>
                      <a:srgbClr val="FF0000"/>
                    </a:solidFill>
                  </a:rPr>
                  <a:t>)</a:t>
                </a:r>
                <a:r>
                  <a:rPr lang="ar-TN" b="1" u="sng" dirty="0">
                    <a:solidFill>
                      <a:srgbClr val="FF0000"/>
                    </a:solidFill>
                    <a:cs typeface="Arial" pitchFamily="34" charset="0"/>
                  </a:rPr>
                  <a:t>:</a:t>
                </a:r>
                <a:endParaRPr lang="ar-TN" u="sng" dirty="0">
                  <a:latin typeface="Times New Roman" pitchFamily="18" charset="0"/>
                  <a:cs typeface="Times New Roman" pitchFamily="18" charset="0"/>
                </a:endParaRPr>
              </a:p>
              <a:p>
                <a:pPr defTabSz="927100"/>
                <a:r>
                  <a:rPr lang="en-US" sz="2400" dirty="0"/>
                  <a:t>:</a:t>
                </a:r>
                <a:r>
                  <a:rPr lang="ar-EG" sz="2400" dirty="0" smtClean="0"/>
                  <a:t>يتم تنزيل الاس والطرح منه واحد فعلى سبيل المثال</a:t>
                </a:r>
              </a:p>
              <a:p>
                <a:pPr algn="l"/>
                <a:r>
                  <a:rPr lang="en-US" sz="2400" dirty="0" smtClean="0"/>
                  <a:t>1-  y = x</a:t>
                </a:r>
                <a:r>
                  <a:rPr lang="en-US" sz="2400" baseline="30000" dirty="0" smtClean="0"/>
                  <a:t>5                                   </a:t>
                </a:r>
                <a:endParaRPr lang="ar-SA" sz="2400" baseline="30000" dirty="0" smtClean="0"/>
              </a:p>
              <a:p>
                <a:pPr algn="l"/>
                <a:r>
                  <a:rPr lang="en-US" sz="2400" baseline="30000" dirty="0" smtClean="0"/>
                  <a:t> </a:t>
                </a:r>
                <a14:m>
                  <m:oMath xmlns:m="http://schemas.openxmlformats.org/officeDocument/2006/math">
                    <m:f>
                      <m:fPr>
                        <m:ctrlPr>
                          <a:rPr lang="en-US" sz="2400" i="1" smtClean="0">
                            <a:latin typeface="Cambria Math" panose="02040503050406030204" pitchFamily="18" charset="0"/>
                          </a:rPr>
                        </m:ctrlPr>
                      </m:fPr>
                      <m:num>
                        <m:r>
                          <a:rPr lang="en-US" sz="2400" i="1" smtClean="0">
                            <a:latin typeface="Cambria Math"/>
                          </a:rPr>
                          <m:t>𝑑𝑦</m:t>
                        </m:r>
                      </m:num>
                      <m:den>
                        <m:r>
                          <a:rPr lang="en-US" sz="2400" i="1" smtClean="0">
                            <a:latin typeface="Cambria Math"/>
                          </a:rPr>
                          <m:t>𝑑𝑥</m:t>
                        </m:r>
                      </m:den>
                    </m:f>
                  </m:oMath>
                </a14:m>
                <a:r>
                  <a:rPr lang="en-US" sz="2400" dirty="0" smtClean="0"/>
                  <a:t>  =  5x</a:t>
                </a:r>
                <a:r>
                  <a:rPr lang="en-US" sz="2400" baseline="30000" dirty="0" smtClean="0"/>
                  <a:t>4</a:t>
                </a:r>
              </a:p>
              <a:p>
                <a:pPr algn="l"/>
                <a:r>
                  <a:rPr lang="en-US" sz="2400" dirty="0" smtClean="0"/>
                  <a:t>2-  </a:t>
                </a:r>
                <a:r>
                  <a:rPr lang="en-US" sz="2400" dirty="0"/>
                  <a:t>y = </a:t>
                </a:r>
                <a:r>
                  <a:rPr lang="en-US" sz="2400" dirty="0" smtClean="0"/>
                  <a:t>15x</a:t>
                </a:r>
                <a:r>
                  <a:rPr lang="en-US" sz="2400" baseline="30000" dirty="0" smtClean="0"/>
                  <a:t>4                           </a:t>
                </a:r>
                <a:endParaRPr lang="ar-SA" sz="2400" baseline="30000" dirty="0" smtClean="0"/>
              </a:p>
              <a:p>
                <a:pPr algn="l"/>
                <a:r>
                  <a:rPr lang="en-US" sz="2400" baseline="30000" dirty="0" smtClean="0"/>
                  <a:t>  </a:t>
                </a:r>
                <a14:m>
                  <m:oMath xmlns:m="http://schemas.openxmlformats.org/officeDocument/2006/math">
                    <m:f>
                      <m:fPr>
                        <m:ctrlPr>
                          <a:rPr lang="en-US" sz="2400" i="1">
                            <a:latin typeface="Cambria Math" panose="02040503050406030204" pitchFamily="18" charset="0"/>
                          </a:rPr>
                        </m:ctrlPr>
                      </m:fPr>
                      <m:num>
                        <m:r>
                          <a:rPr lang="en-US" sz="2400" i="1">
                            <a:latin typeface="Cambria Math"/>
                          </a:rPr>
                          <m:t>𝑑𝑦</m:t>
                        </m:r>
                      </m:num>
                      <m:den>
                        <m:r>
                          <a:rPr lang="en-US" sz="2400" i="1">
                            <a:latin typeface="Cambria Math"/>
                          </a:rPr>
                          <m:t>𝑑𝑥</m:t>
                        </m:r>
                      </m:den>
                    </m:f>
                  </m:oMath>
                </a14:m>
                <a:r>
                  <a:rPr lang="en-US" sz="2400" dirty="0"/>
                  <a:t>  =  </a:t>
                </a:r>
                <a:r>
                  <a:rPr lang="en-US" sz="2400" dirty="0" smtClean="0"/>
                  <a:t>60x</a:t>
                </a:r>
                <a:r>
                  <a:rPr lang="en-US" sz="2400" baseline="30000" dirty="0" smtClean="0"/>
                  <a:t>3</a:t>
                </a:r>
              </a:p>
              <a:p>
                <a:pPr algn="l"/>
                <a:r>
                  <a:rPr lang="en-US" sz="2400" dirty="0" smtClean="0"/>
                  <a:t>3-  </a:t>
                </a:r>
                <a:r>
                  <a:rPr lang="en-US" sz="2400" dirty="0"/>
                  <a:t>y = </a:t>
                </a:r>
                <a:r>
                  <a:rPr lang="en-US" sz="2400" dirty="0" smtClean="0"/>
                  <a:t>10x</a:t>
                </a:r>
                <a:r>
                  <a:rPr lang="en-US" sz="2400" baseline="30000" dirty="0" smtClean="0"/>
                  <a:t>                             </a:t>
                </a:r>
                <a:endParaRPr lang="ar-SA" sz="2400" baseline="30000" dirty="0" smtClean="0"/>
              </a:p>
              <a:p>
                <a:pPr algn="l"/>
                <a:r>
                  <a:rPr lang="en-US" sz="2400" baseline="30000" dirty="0" smtClean="0"/>
                  <a:t>   </a:t>
                </a:r>
                <a14:m>
                  <m:oMath xmlns:m="http://schemas.openxmlformats.org/officeDocument/2006/math">
                    <m:f>
                      <m:fPr>
                        <m:ctrlPr>
                          <a:rPr lang="en-US" sz="2400" i="1">
                            <a:latin typeface="Cambria Math" panose="02040503050406030204" pitchFamily="18" charset="0"/>
                          </a:rPr>
                        </m:ctrlPr>
                      </m:fPr>
                      <m:num>
                        <m:r>
                          <a:rPr lang="en-US" sz="2400" i="1">
                            <a:latin typeface="Cambria Math"/>
                          </a:rPr>
                          <m:t>𝑑𝑦</m:t>
                        </m:r>
                      </m:num>
                      <m:den>
                        <m:r>
                          <a:rPr lang="en-US" sz="2400" i="1">
                            <a:latin typeface="Cambria Math"/>
                          </a:rPr>
                          <m:t>𝑑𝑥</m:t>
                        </m:r>
                      </m:den>
                    </m:f>
                  </m:oMath>
                </a14:m>
                <a:r>
                  <a:rPr lang="en-US" sz="2400" dirty="0"/>
                  <a:t>  =  </a:t>
                </a:r>
                <a:r>
                  <a:rPr lang="en-US" sz="2400" dirty="0" smtClean="0"/>
                  <a:t>10</a:t>
                </a:r>
                <a:endParaRPr lang="en-US" sz="2400" baseline="30000" dirty="0"/>
              </a:p>
              <a:p>
                <a:pPr algn="l"/>
                <a:endParaRPr lang="en-US" baseline="30000" dirty="0"/>
              </a:p>
              <a:p>
                <a:pPr algn="l"/>
                <a:endParaRPr lang="en-US" dirty="0" smtClean="0"/>
              </a:p>
              <a:p>
                <a:pPr algn="l"/>
                <a:endParaRPr lang="en-US" dirty="0"/>
              </a:p>
            </p:txBody>
          </p:sp>
        </mc:Choice>
        <mc:Fallback xmlns="">
          <p:sp>
            <p:nvSpPr>
              <p:cNvPr id="10" name="Content Placeholder 2"/>
              <p:cNvSpPr txBox="1">
                <a:spLocks noRot="1" noChangeAspect="1" noMove="1" noResize="1" noEditPoints="1" noAdjustHandles="1" noChangeArrowheads="1" noChangeShapeType="1" noTextEdit="1"/>
              </p:cNvSpPr>
              <p:nvPr/>
            </p:nvSpPr>
            <p:spPr bwMode="auto">
              <a:xfrm>
                <a:off x="585833" y="991269"/>
                <a:ext cx="8915400" cy="4525963"/>
              </a:xfrm>
              <a:prstGeom prst="rect">
                <a:avLst/>
              </a:prstGeom>
              <a:blipFill rotWithShape="0">
                <a:blip r:embed="rId3"/>
                <a:stretch>
                  <a:fillRect l="-1025" t="-1887" r="-1709"/>
                </a:stretch>
              </a:blipFill>
              <a:ln w="9525">
                <a:noFill/>
                <a:miter lim="800000"/>
                <a:headEnd/>
                <a:tailEnd/>
              </a:ln>
            </p:spPr>
            <p:txBody>
              <a:bodyPr/>
              <a:lstStyle/>
              <a:p>
                <a:r>
                  <a:rPr lang="en-US">
                    <a:noFill/>
                  </a:rPr>
                  <a:t> </a:t>
                </a:r>
              </a:p>
            </p:txBody>
          </p:sp>
        </mc:Fallback>
      </mc:AlternateContent>
    </p:spTree>
    <p:extLst>
      <p:ext uri="{BB962C8B-B14F-4D97-AF65-F5344CB8AC3E}">
        <p14:creationId xmlns:p14="http://schemas.microsoft.com/office/powerpoint/2010/main" val="3935886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xEl>
                                              <p:pRg st="3" end="3"/>
                                            </p:txEl>
                                          </p:spTgt>
                                        </p:tgtEl>
                                        <p:attrNameLst>
                                          <p:attrName>style.visibility</p:attrName>
                                        </p:attrNameLst>
                                      </p:cBhvr>
                                      <p:to>
                                        <p:strVal val="visible"/>
                                      </p:to>
                                    </p:set>
                                    <p:anim calcmode="lin" valueType="num">
                                      <p:cBhvr additive="base">
                                        <p:cTn id="7" dur="500" fill="hold"/>
                                        <p:tgtEl>
                                          <p:spTgt spid="10">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xEl>
                                              <p:pRg st="5" end="5"/>
                                            </p:txEl>
                                          </p:spTgt>
                                        </p:tgtEl>
                                        <p:attrNameLst>
                                          <p:attrName>style.visibility</p:attrName>
                                        </p:attrNameLst>
                                      </p:cBhvr>
                                      <p:to>
                                        <p:strVal val="visible"/>
                                      </p:to>
                                    </p:set>
                                    <p:anim calcmode="lin" valueType="num">
                                      <p:cBhvr additive="base">
                                        <p:cTn id="13" dur="500" fill="hold"/>
                                        <p:tgtEl>
                                          <p:spTgt spid="10">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xEl>
                                              <p:pRg st="7" end="7"/>
                                            </p:txEl>
                                          </p:spTgt>
                                        </p:tgtEl>
                                        <p:attrNameLst>
                                          <p:attrName>style.visibility</p:attrName>
                                        </p:attrNameLst>
                                      </p:cBhvr>
                                      <p:to>
                                        <p:strVal val="visible"/>
                                      </p:to>
                                    </p:set>
                                    <p:anim calcmode="lin" valueType="num">
                                      <p:cBhvr additive="base">
                                        <p:cTn id="19" dur="500" fill="hold"/>
                                        <p:tgtEl>
                                          <p:spTgt spid="10">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7</a:t>
            </a:fld>
            <a:endParaRPr lang="en-US" sz="1200" dirty="0">
              <a:solidFill>
                <a:schemeClr val="bg1"/>
              </a:solidFill>
            </a:endParaRPr>
          </a:p>
        </p:txBody>
      </p:sp>
      <p:sp>
        <p:nvSpPr>
          <p:cNvPr id="9" name="Title 1"/>
          <p:cNvSpPr txBox="1">
            <a:spLocks/>
          </p:cNvSpPr>
          <p:nvPr/>
        </p:nvSpPr>
        <p:spPr>
          <a:xfrm>
            <a:off x="228600" y="-27384"/>
            <a:ext cx="9182100" cy="792162"/>
          </a:xfrm>
          <a:prstGeom prst="rect">
            <a:avLst/>
          </a:prstGeom>
          <a:no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EG" b="1" dirty="0">
                <a:solidFill>
                  <a:srgbClr val="C00000"/>
                </a:solidFill>
                <a:effectLst>
                  <a:outerShdw blurRad="38100" dist="38100" dir="2700000" algn="tl">
                    <a:srgbClr val="000000">
                      <a:alpha val="43137"/>
                    </a:srgbClr>
                  </a:outerShdw>
                </a:effectLst>
              </a:rPr>
              <a:t> </a:t>
            </a:r>
            <a:r>
              <a:rPr lang="ar-TN" b="1" dirty="0">
                <a:solidFill>
                  <a:srgbClr val="C00000"/>
                </a:solidFill>
                <a:latin typeface="Times New Roman" pitchFamily="18" charset="0"/>
              </a:rPr>
              <a:t>قواعد التفاضل</a:t>
            </a:r>
            <a:r>
              <a:rPr lang="ar-EG" b="1" dirty="0">
                <a:solidFill>
                  <a:srgbClr val="C00000"/>
                </a:solidFill>
                <a:effectLst>
                  <a:outerShdw blurRad="38100" dist="38100" dir="2700000" algn="tl">
                    <a:srgbClr val="000000">
                      <a:alpha val="43137"/>
                    </a:srgbClr>
                  </a:outerShdw>
                </a:effectLst>
              </a:rPr>
              <a:t> :-</a:t>
            </a:r>
            <a:endParaRPr lang="ar-SA" b="1" dirty="0">
              <a:solidFill>
                <a:srgbClr val="C00000"/>
              </a:solidFill>
            </a:endParaRPr>
          </a:p>
        </p:txBody>
      </p:sp>
      <mc:AlternateContent xmlns:mc="http://schemas.openxmlformats.org/markup-compatibility/2006" xmlns:a14="http://schemas.microsoft.com/office/drawing/2010/main">
        <mc:Choice Requires="a14">
          <p:sp>
            <p:nvSpPr>
              <p:cNvPr id="7" name="Content Placeholder 2"/>
              <p:cNvSpPr>
                <a:spLocks noGrp="1"/>
              </p:cNvSpPr>
              <p:nvPr>
                <p:ph idx="1"/>
              </p:nvPr>
            </p:nvSpPr>
            <p:spPr>
              <a:xfrm>
                <a:off x="228600" y="1016084"/>
                <a:ext cx="9476928" cy="5005204"/>
              </a:xfrm>
              <a:noFill/>
            </p:spPr>
            <p:txBody>
              <a:bodyPr/>
              <a:lstStyle/>
              <a:p>
                <a:pPr indent="17463" algn="just" rtl="1"/>
                <a:r>
                  <a:rPr lang="en-US" b="1" u="sng" dirty="0" smtClean="0">
                    <a:solidFill>
                      <a:srgbClr val="FF0000"/>
                    </a:solidFill>
                    <a:latin typeface="Times New Roman" panose="02020603050405020304" pitchFamily="18" charset="0"/>
                    <a:cs typeface="Times New Roman" panose="02020603050405020304" pitchFamily="18" charset="0"/>
                  </a:rPr>
                  <a:t>3</a:t>
                </a:r>
                <a:r>
                  <a:rPr lang="ar-TN" b="1" u="sng" dirty="0" smtClean="0">
                    <a:solidFill>
                      <a:srgbClr val="FF0000"/>
                    </a:solidFill>
                  </a:rPr>
                  <a:t>- تفاضل الدوال كثيرات الحدود:</a:t>
                </a:r>
                <a:endParaRPr lang="ar-TN" u="sng" dirty="0" smtClean="0">
                  <a:latin typeface="Times New Roman" pitchFamily="18" charset="0"/>
                  <a:cs typeface="Times New Roman" pitchFamily="18" charset="0"/>
                </a:endParaRPr>
              </a:p>
              <a:p>
                <a:pPr marL="360363" indent="0" algn="just" rtl="1"/>
                <a:r>
                  <a:rPr lang="ar-TN" dirty="0" smtClean="0">
                    <a:latin typeface="Times New Roman" pitchFamily="18" charset="0"/>
                    <a:cs typeface="Times New Roman" pitchFamily="18" charset="0"/>
                  </a:rPr>
                  <a:t>وهنا يتم التعامل مع كل حد على حدة باستخدام نفس القاعدة السابقة.</a:t>
                </a:r>
              </a:p>
              <a:p>
                <a:pPr marL="360363" indent="0" algn="just" rtl="1"/>
                <a:r>
                  <a:rPr lang="ar-TN" b="1" u="sng" dirty="0" smtClean="0">
                    <a:latin typeface="Times New Roman" pitchFamily="18" charset="0"/>
                    <a:cs typeface="Times New Roman" pitchFamily="18" charset="0"/>
                  </a:rPr>
                  <a:t>مثال</a:t>
                </a:r>
                <a:r>
                  <a:rPr lang="en-US" b="1" u="sng" dirty="0" smtClean="0">
                    <a:latin typeface="Times New Roman" pitchFamily="18" charset="0"/>
                    <a:cs typeface="Times New Roman" pitchFamily="18" charset="0"/>
                  </a:rPr>
                  <a:t> </a:t>
                </a:r>
                <a:r>
                  <a:rPr lang="ar-TN" b="1" u="sng" dirty="0" smtClean="0">
                    <a:latin typeface="Times New Roman" pitchFamily="18" charset="0"/>
                    <a:cs typeface="Times New Roman" pitchFamily="18" charset="0"/>
                  </a:rPr>
                  <a:t>:</a:t>
                </a:r>
                <a:r>
                  <a:rPr lang="en-US" b="1" u="sng" dirty="0" smtClean="0">
                    <a:latin typeface="Times New Roman" pitchFamily="18" charset="0"/>
                    <a:cs typeface="Times New Roman" pitchFamily="18" charset="0"/>
                  </a:rPr>
                  <a:t>-</a:t>
                </a:r>
              </a:p>
              <a:p>
                <a:pPr algn="l"/>
                <a:r>
                  <a:rPr lang="en-US" dirty="0" smtClean="0"/>
                  <a:t>1-  </a:t>
                </a:r>
                <a:r>
                  <a:rPr lang="en-US" dirty="0"/>
                  <a:t>y = </a:t>
                </a:r>
                <a:r>
                  <a:rPr lang="en-US" dirty="0" smtClean="0"/>
                  <a:t>5x</a:t>
                </a:r>
                <a:r>
                  <a:rPr lang="en-US" baseline="30000" dirty="0" smtClean="0"/>
                  <a:t>4</a:t>
                </a:r>
                <a:r>
                  <a:rPr lang="en-US" dirty="0" smtClean="0"/>
                  <a:t> </a:t>
                </a:r>
                <a:r>
                  <a:rPr lang="en-US" dirty="0"/>
                  <a:t>+ </a:t>
                </a:r>
                <a:r>
                  <a:rPr lang="en-US" dirty="0" smtClean="0"/>
                  <a:t>6x</a:t>
                </a:r>
                <a:r>
                  <a:rPr lang="en-US" baseline="30000" dirty="0" smtClean="0"/>
                  <a:t>3</a:t>
                </a:r>
                <a:r>
                  <a:rPr lang="en-US" dirty="0" smtClean="0"/>
                  <a:t>  </a:t>
                </a:r>
                <a:r>
                  <a:rPr lang="en-US" dirty="0"/>
                  <a:t>+ </a:t>
                </a:r>
                <a:r>
                  <a:rPr lang="en-US" dirty="0" smtClean="0"/>
                  <a:t>8x</a:t>
                </a:r>
                <a:r>
                  <a:rPr lang="en-US" baseline="30000" dirty="0" smtClean="0"/>
                  <a:t>2</a:t>
                </a:r>
                <a:r>
                  <a:rPr lang="en-US" dirty="0" smtClean="0"/>
                  <a:t> </a:t>
                </a:r>
                <a:r>
                  <a:rPr lang="en-US" dirty="0"/>
                  <a:t>+ </a:t>
                </a:r>
                <a:r>
                  <a:rPr lang="en-US" dirty="0" smtClean="0"/>
                  <a:t>3x</a:t>
                </a:r>
                <a:endParaRPr lang="en-US" dirty="0"/>
              </a:p>
              <a:p>
                <a:pPr algn="l"/>
                <a:r>
                  <a:rPr lang="en-US" dirty="0"/>
                  <a:t> </a:t>
                </a:r>
                <a:r>
                  <a:rPr lang="en-US" dirty="0" smtClean="0">
                    <a:latin typeface="Calibri" panose="020F0502020204030204" pitchFamily="34" charset="0"/>
                  </a:rPr>
                  <a:t>→ </a:t>
                </a:r>
                <a14:m>
                  <m:oMath xmlns:m="http://schemas.openxmlformats.org/officeDocument/2006/math">
                    <m:f>
                      <m:fPr>
                        <m:ctrlPr>
                          <a:rPr lang="en-US" i="1">
                            <a:latin typeface="Cambria Math" panose="02040503050406030204" pitchFamily="18" charset="0"/>
                          </a:rPr>
                        </m:ctrlPr>
                      </m:fPr>
                      <m:num>
                        <m:r>
                          <a:rPr lang="en-US" i="1">
                            <a:latin typeface="Cambria Math"/>
                          </a:rPr>
                          <m:t>𝑑𝑦</m:t>
                        </m:r>
                      </m:num>
                      <m:den>
                        <m:r>
                          <a:rPr lang="en-US" i="1">
                            <a:latin typeface="Cambria Math"/>
                          </a:rPr>
                          <m:t>𝑑𝑥</m:t>
                        </m:r>
                      </m:den>
                    </m:f>
                    <m:r>
                      <a:rPr lang="en-US" i="1">
                        <a:latin typeface="Cambria Math"/>
                      </a:rPr>
                      <m:t>  </m:t>
                    </m:r>
                  </m:oMath>
                </a14:m>
                <a:r>
                  <a:rPr lang="en-US" dirty="0" smtClean="0"/>
                  <a:t>= 20x</a:t>
                </a:r>
                <a:r>
                  <a:rPr lang="en-US" baseline="30000" dirty="0" smtClean="0"/>
                  <a:t>3</a:t>
                </a:r>
                <a:r>
                  <a:rPr lang="en-US" dirty="0" smtClean="0"/>
                  <a:t> </a:t>
                </a:r>
                <a:r>
                  <a:rPr lang="en-US" dirty="0"/>
                  <a:t>+ </a:t>
                </a:r>
                <a:r>
                  <a:rPr lang="en-US" dirty="0" smtClean="0"/>
                  <a:t>18x</a:t>
                </a:r>
                <a:r>
                  <a:rPr lang="en-US" baseline="30000" dirty="0" smtClean="0"/>
                  <a:t>2</a:t>
                </a:r>
                <a:r>
                  <a:rPr lang="en-US" dirty="0" smtClean="0"/>
                  <a:t> </a:t>
                </a:r>
                <a:r>
                  <a:rPr lang="en-US" dirty="0"/>
                  <a:t>+  </a:t>
                </a:r>
                <a:r>
                  <a:rPr lang="en-US" dirty="0" smtClean="0"/>
                  <a:t>16x </a:t>
                </a:r>
                <a:r>
                  <a:rPr lang="en-US" dirty="0"/>
                  <a:t>+3 </a:t>
                </a:r>
              </a:p>
              <a:p>
                <a:pPr algn="l"/>
                <a:r>
                  <a:rPr lang="en-US" dirty="0"/>
                  <a:t>2-  y = </a:t>
                </a:r>
                <a:r>
                  <a:rPr lang="en-US" dirty="0" smtClean="0"/>
                  <a:t>20x</a:t>
                </a:r>
                <a:r>
                  <a:rPr lang="en-US" baseline="30000" dirty="0" smtClean="0"/>
                  <a:t>5</a:t>
                </a:r>
                <a:r>
                  <a:rPr lang="en-US" dirty="0" smtClean="0"/>
                  <a:t> </a:t>
                </a:r>
                <a:r>
                  <a:rPr lang="en-US" dirty="0"/>
                  <a:t>+ </a:t>
                </a:r>
                <a:r>
                  <a:rPr lang="en-US" dirty="0" smtClean="0"/>
                  <a:t>10x</a:t>
                </a:r>
                <a:r>
                  <a:rPr lang="en-US" baseline="30000" dirty="0" smtClean="0"/>
                  <a:t>3</a:t>
                </a:r>
                <a:r>
                  <a:rPr lang="en-US" dirty="0" smtClean="0"/>
                  <a:t>  </a:t>
                </a:r>
                <a:r>
                  <a:rPr lang="en-US" dirty="0"/>
                  <a:t>- </a:t>
                </a:r>
                <a:r>
                  <a:rPr lang="en-US" dirty="0" smtClean="0"/>
                  <a:t>5x</a:t>
                </a:r>
                <a:r>
                  <a:rPr lang="en-US" baseline="30000" dirty="0" smtClean="0"/>
                  <a:t>2</a:t>
                </a:r>
                <a:r>
                  <a:rPr lang="en-US" dirty="0" smtClean="0"/>
                  <a:t> </a:t>
                </a:r>
                <a:r>
                  <a:rPr lang="en-US" dirty="0"/>
                  <a:t>+ </a:t>
                </a:r>
                <a:r>
                  <a:rPr lang="en-US" dirty="0" smtClean="0"/>
                  <a:t>15x </a:t>
                </a:r>
                <a:r>
                  <a:rPr lang="en-US" dirty="0"/>
                  <a:t>+ 30</a:t>
                </a:r>
              </a:p>
              <a:p>
                <a:pPr algn="l"/>
                <a:r>
                  <a:rPr lang="en-US" dirty="0"/>
                  <a:t> </a:t>
                </a:r>
                <a:r>
                  <a:rPr lang="en-US" dirty="0">
                    <a:latin typeface="Calibri" panose="020F0502020204030204" pitchFamily="34" charset="0"/>
                  </a:rPr>
                  <a:t>→</a:t>
                </a:r>
                <a:r>
                  <a:rPr lang="en-US" dirty="0" smtClean="0"/>
                  <a:t> </a:t>
                </a:r>
                <a14:m>
                  <m:oMath xmlns:m="http://schemas.openxmlformats.org/officeDocument/2006/math">
                    <m:f>
                      <m:fPr>
                        <m:ctrlPr>
                          <a:rPr lang="en-US" i="1">
                            <a:latin typeface="Cambria Math" panose="02040503050406030204" pitchFamily="18" charset="0"/>
                          </a:rPr>
                        </m:ctrlPr>
                      </m:fPr>
                      <m:num>
                        <m:r>
                          <a:rPr lang="en-US" i="1">
                            <a:latin typeface="Cambria Math"/>
                          </a:rPr>
                          <m:t>𝑑𝑦</m:t>
                        </m:r>
                      </m:num>
                      <m:den>
                        <m:r>
                          <a:rPr lang="en-US" i="1">
                            <a:latin typeface="Cambria Math"/>
                          </a:rPr>
                          <m:t>𝑑𝑥</m:t>
                        </m:r>
                      </m:den>
                    </m:f>
                    <m:r>
                      <a:rPr lang="en-US" i="1">
                        <a:latin typeface="Cambria Math"/>
                      </a:rPr>
                      <m:t>  </m:t>
                    </m:r>
                  </m:oMath>
                </a14:m>
                <a:r>
                  <a:rPr lang="en-US" dirty="0" smtClean="0"/>
                  <a:t>= 100x</a:t>
                </a:r>
                <a:r>
                  <a:rPr lang="en-US" baseline="30000" dirty="0" smtClean="0"/>
                  <a:t>4</a:t>
                </a:r>
                <a:r>
                  <a:rPr lang="en-US" dirty="0" smtClean="0"/>
                  <a:t> </a:t>
                </a:r>
                <a:r>
                  <a:rPr lang="en-US" dirty="0"/>
                  <a:t>+ </a:t>
                </a:r>
                <a:r>
                  <a:rPr lang="en-US" dirty="0" smtClean="0"/>
                  <a:t>30x</a:t>
                </a:r>
                <a:r>
                  <a:rPr lang="en-US" baseline="30000" dirty="0" smtClean="0"/>
                  <a:t>2</a:t>
                </a:r>
                <a:r>
                  <a:rPr lang="en-US" dirty="0" smtClean="0"/>
                  <a:t> </a:t>
                </a:r>
                <a:r>
                  <a:rPr lang="en-US" dirty="0"/>
                  <a:t>-  </a:t>
                </a:r>
                <a:r>
                  <a:rPr lang="en-US" dirty="0" smtClean="0"/>
                  <a:t>10x </a:t>
                </a:r>
                <a:r>
                  <a:rPr lang="en-US" dirty="0"/>
                  <a:t>+ 15</a:t>
                </a:r>
                <a:endParaRPr lang="ar-TN" b="1" u="sng" dirty="0" smtClean="0">
                  <a:latin typeface="Times New Roman" pitchFamily="18" charset="0"/>
                  <a:cs typeface="Times New Roman" pitchFamily="18" charset="0"/>
                </a:endParaRPr>
              </a:p>
              <a:p>
                <a:pPr marL="360363" indent="0" algn="just" rtl="1"/>
                <a:endParaRPr lang="ar-TN" dirty="0" smtClean="0">
                  <a:latin typeface="Times New Roman" pitchFamily="18" charset="0"/>
                  <a:cs typeface="Times New Roman" pitchFamily="18" charset="0"/>
                </a:endParaRPr>
              </a:p>
              <a:p>
                <a:pPr marL="360363" indent="0" algn="just" rtl="1"/>
                <a:endParaRPr lang="ar-TN" dirty="0" smtClean="0">
                  <a:latin typeface="Times New Roman" pitchFamily="18" charset="0"/>
                  <a:cs typeface="Times New Roman" pitchFamily="18" charset="0"/>
                </a:endParaRPr>
              </a:p>
              <a:p>
                <a:pPr indent="17463" algn="just" rtl="1"/>
                <a:endParaRPr lang="ar-SA" sz="2600" dirty="0" smtClean="0">
                  <a:cs typeface="Arial" pitchFamily="34" charset="0"/>
                </a:endParaRPr>
              </a:p>
            </p:txBody>
          </p:sp>
        </mc:Choice>
        <mc:Fallback xmlns="">
          <p:sp>
            <p:nvSpPr>
              <p:cNvPr id="7" name="Content Placeholder 2"/>
              <p:cNvSpPr>
                <a:spLocks noGrp="1" noRot="1" noChangeAspect="1" noMove="1" noResize="1" noEditPoints="1" noAdjustHandles="1" noChangeArrowheads="1" noChangeShapeType="1" noTextEdit="1"/>
              </p:cNvSpPr>
              <p:nvPr>
                <p:ph idx="1"/>
              </p:nvPr>
            </p:nvSpPr>
            <p:spPr>
              <a:xfrm>
                <a:off x="228600" y="1016084"/>
                <a:ext cx="9476928" cy="5005204"/>
              </a:xfrm>
              <a:blipFill rotWithShape="0">
                <a:blip r:embed="rId3"/>
                <a:stretch>
                  <a:fillRect l="-1673" t="-1705"/>
                </a:stretch>
              </a:blipFill>
            </p:spPr>
            <p:txBody>
              <a:bodyPr/>
              <a:lstStyle/>
              <a:p>
                <a:r>
                  <a:rPr lang="en-US">
                    <a:noFill/>
                  </a:rPr>
                  <a:t> </a:t>
                </a:r>
              </a:p>
            </p:txBody>
          </p:sp>
        </mc:Fallback>
      </mc:AlternateContent>
    </p:spTree>
    <p:extLst>
      <p:ext uri="{BB962C8B-B14F-4D97-AF65-F5344CB8AC3E}">
        <p14:creationId xmlns:p14="http://schemas.microsoft.com/office/powerpoint/2010/main" val="1745414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anim calcmode="lin" valueType="num">
                                      <p:cBhvr additive="base">
                                        <p:cTn id="7"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6" end="6"/>
                                            </p:txEl>
                                          </p:spTgt>
                                        </p:tgtEl>
                                        <p:attrNameLst>
                                          <p:attrName>style.visibility</p:attrName>
                                        </p:attrNameLst>
                                      </p:cBhvr>
                                      <p:to>
                                        <p:strVal val="visible"/>
                                      </p:to>
                                    </p:set>
                                    <p:anim calcmode="lin" valueType="num">
                                      <p:cBhvr additive="base">
                                        <p:cTn id="13"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8</a:t>
            </a:fld>
            <a:endParaRPr lang="en-US" sz="1200" dirty="0">
              <a:solidFill>
                <a:schemeClr val="bg1"/>
              </a:solidFill>
            </a:endParaRPr>
          </a:p>
        </p:txBody>
      </p:sp>
      <p:sp>
        <p:nvSpPr>
          <p:cNvPr id="9" name="Title 1"/>
          <p:cNvSpPr txBox="1">
            <a:spLocks/>
          </p:cNvSpPr>
          <p:nvPr/>
        </p:nvSpPr>
        <p:spPr>
          <a:xfrm>
            <a:off x="228600" y="-27384"/>
            <a:ext cx="9182100" cy="792162"/>
          </a:xfrm>
          <a:prstGeom prst="rect">
            <a:avLst/>
          </a:prstGeom>
          <a:no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EG" b="1" dirty="0">
                <a:solidFill>
                  <a:srgbClr val="C00000"/>
                </a:solidFill>
                <a:effectLst>
                  <a:outerShdw blurRad="38100" dist="38100" dir="2700000" algn="tl">
                    <a:srgbClr val="000000">
                      <a:alpha val="43137"/>
                    </a:srgbClr>
                  </a:outerShdw>
                </a:effectLst>
              </a:rPr>
              <a:t> </a:t>
            </a:r>
            <a:r>
              <a:rPr lang="ar-TN" b="1" dirty="0">
                <a:solidFill>
                  <a:srgbClr val="C00000"/>
                </a:solidFill>
                <a:latin typeface="Times New Roman" pitchFamily="18" charset="0"/>
              </a:rPr>
              <a:t>قواعد التفاضل</a:t>
            </a:r>
            <a:r>
              <a:rPr lang="ar-EG" b="1" dirty="0">
                <a:solidFill>
                  <a:srgbClr val="C00000"/>
                </a:solidFill>
                <a:effectLst>
                  <a:outerShdw blurRad="38100" dist="38100" dir="2700000" algn="tl">
                    <a:srgbClr val="000000">
                      <a:alpha val="43137"/>
                    </a:srgbClr>
                  </a:outerShdw>
                </a:effectLst>
              </a:rPr>
              <a:t> :-</a:t>
            </a:r>
            <a:endParaRPr lang="ar-SA" b="1" dirty="0">
              <a:solidFill>
                <a:srgbClr val="C00000"/>
              </a:solidFill>
            </a:endParaRPr>
          </a:p>
        </p:txBody>
      </p:sp>
      <mc:AlternateContent xmlns:mc="http://schemas.openxmlformats.org/markup-compatibility/2006" xmlns:a14="http://schemas.microsoft.com/office/drawing/2010/main">
        <mc:Choice Requires="a14">
          <p:sp>
            <p:nvSpPr>
              <p:cNvPr id="8" name="Content Placeholder 2"/>
              <p:cNvSpPr>
                <a:spLocks noGrp="1"/>
              </p:cNvSpPr>
              <p:nvPr>
                <p:ph idx="1"/>
              </p:nvPr>
            </p:nvSpPr>
            <p:spPr>
              <a:xfrm>
                <a:off x="228600" y="1016084"/>
                <a:ext cx="9220200" cy="5149220"/>
              </a:xfrm>
              <a:noFill/>
            </p:spPr>
            <p:txBody>
              <a:bodyPr/>
              <a:lstStyle/>
              <a:p>
                <a:pPr indent="17463" algn="just" rtl="1"/>
                <a:r>
                  <a:rPr lang="en-US" b="1" u="sng" dirty="0" smtClean="0">
                    <a:solidFill>
                      <a:srgbClr val="FF0000"/>
                    </a:solidFill>
                    <a:latin typeface="Times New Roman" panose="02020603050405020304" pitchFamily="18" charset="0"/>
                    <a:cs typeface="Times New Roman" panose="02020603050405020304" pitchFamily="18" charset="0"/>
                  </a:rPr>
                  <a:t>4</a:t>
                </a:r>
                <a:r>
                  <a:rPr lang="ar-TN" b="1" u="sng" dirty="0" smtClean="0">
                    <a:solidFill>
                      <a:srgbClr val="FF0000"/>
                    </a:solidFill>
                  </a:rPr>
                  <a:t>- مشتقة حاصل ضارب دالتين:</a:t>
                </a:r>
                <a:endParaRPr lang="ar-TN" u="sng" dirty="0" smtClean="0">
                  <a:latin typeface="Times New Roman" pitchFamily="18" charset="0"/>
                  <a:cs typeface="Times New Roman" pitchFamily="18" charset="0"/>
                </a:endParaRPr>
              </a:p>
              <a:p>
                <a:pPr marL="360363" indent="0" algn="just" rtl="1"/>
                <a:r>
                  <a:rPr lang="ar-TN" sz="2800" dirty="0" smtClean="0">
                    <a:latin typeface="Times New Roman" pitchFamily="18" charset="0"/>
                    <a:cs typeface="Times New Roman" pitchFamily="18" charset="0"/>
                  </a:rPr>
                  <a:t>مشتقة حاصل ضارب دالتين يساوي الدالة الأولى كما هي ضارب مشتقة الدالة الثانية زائد الدالة الثانية كما هي ضارب مشتقة الدالة الأولى. </a:t>
                </a:r>
              </a:p>
              <a:p>
                <a:pPr marL="360363" indent="0" algn="just" rtl="1"/>
                <a:r>
                  <a:rPr lang="ar-TN" sz="2800" b="1" u="sng" dirty="0" smtClean="0">
                    <a:latin typeface="Times New Roman" pitchFamily="18" charset="0"/>
                    <a:cs typeface="Times New Roman" pitchFamily="18" charset="0"/>
                  </a:rPr>
                  <a:t>مثال</a:t>
                </a:r>
                <a:r>
                  <a:rPr lang="en-US" sz="2800" b="1" u="sng" dirty="0" smtClean="0">
                    <a:latin typeface="Times New Roman" pitchFamily="18" charset="0"/>
                    <a:cs typeface="Times New Roman" pitchFamily="18" charset="0"/>
                  </a:rPr>
                  <a:t> </a:t>
                </a:r>
                <a:r>
                  <a:rPr lang="ar-TN" sz="2800" b="1" u="sng" dirty="0" smtClean="0">
                    <a:latin typeface="Times New Roman" pitchFamily="18" charset="0"/>
                    <a:cs typeface="Times New Roman" pitchFamily="18" charset="0"/>
                  </a:rPr>
                  <a:t>:</a:t>
                </a:r>
                <a:r>
                  <a:rPr lang="en-US" sz="2800" b="1" u="sng" dirty="0" smtClean="0">
                    <a:latin typeface="Times New Roman" pitchFamily="18" charset="0"/>
                    <a:cs typeface="Times New Roman" pitchFamily="18" charset="0"/>
                  </a:rPr>
                  <a:t>-</a:t>
                </a:r>
                <a:endParaRPr lang="ar-TN" sz="2800" b="1" u="sng" dirty="0" smtClean="0">
                  <a:latin typeface="Times New Roman" pitchFamily="18" charset="0"/>
                  <a:cs typeface="Times New Roman" pitchFamily="18" charset="0"/>
                </a:endParaRPr>
              </a:p>
              <a:p>
                <a:pPr algn="l"/>
                <a:r>
                  <a:rPr lang="en-US" dirty="0"/>
                  <a:t> 1-  y = </a:t>
                </a:r>
                <a:r>
                  <a:rPr lang="en-US" dirty="0" smtClean="0">
                    <a:solidFill>
                      <a:srgbClr val="FF0000"/>
                    </a:solidFill>
                  </a:rPr>
                  <a:t>(3x </a:t>
                </a:r>
                <a:r>
                  <a:rPr lang="en-US" dirty="0">
                    <a:solidFill>
                      <a:srgbClr val="FF0000"/>
                    </a:solidFill>
                  </a:rPr>
                  <a:t>+ </a:t>
                </a:r>
                <a:r>
                  <a:rPr lang="en-US" dirty="0" smtClean="0">
                    <a:solidFill>
                      <a:srgbClr val="FF0000"/>
                    </a:solidFill>
                  </a:rPr>
                  <a:t>1)</a:t>
                </a:r>
                <a:r>
                  <a:rPr lang="en-US" dirty="0" smtClean="0">
                    <a:solidFill>
                      <a:srgbClr val="00B0F0"/>
                    </a:solidFill>
                  </a:rPr>
                  <a:t>(</a:t>
                </a:r>
                <a:r>
                  <a:rPr lang="en-US" dirty="0">
                    <a:solidFill>
                      <a:srgbClr val="00B0F0"/>
                    </a:solidFill>
                  </a:rPr>
                  <a:t>x</a:t>
                </a:r>
                <a:r>
                  <a:rPr lang="en-US" baseline="30000" dirty="0">
                    <a:solidFill>
                      <a:srgbClr val="00B0F0"/>
                    </a:solidFill>
                  </a:rPr>
                  <a:t>2</a:t>
                </a:r>
                <a:r>
                  <a:rPr lang="en-US" dirty="0">
                    <a:solidFill>
                      <a:srgbClr val="00B0F0"/>
                    </a:solidFill>
                  </a:rPr>
                  <a:t> – </a:t>
                </a:r>
                <a:r>
                  <a:rPr lang="en-US" dirty="0" smtClean="0">
                    <a:solidFill>
                      <a:srgbClr val="00B0F0"/>
                    </a:solidFill>
                  </a:rPr>
                  <a:t>7x)</a:t>
                </a:r>
                <a:endParaRPr lang="en-US" dirty="0">
                  <a:solidFill>
                    <a:srgbClr val="00B0F0"/>
                  </a:solidFill>
                </a:endParaRPr>
              </a:p>
              <a:p>
                <a:pPr algn="l"/>
                <a:r>
                  <a:rPr lang="en-US" dirty="0" smtClean="0">
                    <a:latin typeface="Calibri" panose="020F0502020204030204" pitchFamily="34" charset="0"/>
                  </a:rPr>
                  <a:t>→</a:t>
                </a:r>
                <a:r>
                  <a:rPr lang="en-US" dirty="0" smtClean="0"/>
                  <a:t> </a:t>
                </a:r>
                <a14:m>
                  <m:oMath xmlns:m="http://schemas.openxmlformats.org/officeDocument/2006/math">
                    <m:f>
                      <m:fPr>
                        <m:ctrlPr>
                          <a:rPr lang="en-US" i="1">
                            <a:latin typeface="Cambria Math" panose="02040503050406030204" pitchFamily="18" charset="0"/>
                          </a:rPr>
                        </m:ctrlPr>
                      </m:fPr>
                      <m:num>
                        <m:r>
                          <a:rPr lang="en-US" i="1">
                            <a:latin typeface="Cambria Math"/>
                          </a:rPr>
                          <m:t>𝑑𝑦</m:t>
                        </m:r>
                      </m:num>
                      <m:den>
                        <m:r>
                          <a:rPr lang="en-US" i="1">
                            <a:latin typeface="Cambria Math"/>
                          </a:rPr>
                          <m:t>𝑑𝑥</m:t>
                        </m:r>
                      </m:den>
                    </m:f>
                  </m:oMath>
                </a14:m>
                <a:r>
                  <a:rPr lang="en-US" dirty="0"/>
                  <a:t> = </a:t>
                </a:r>
                <a:r>
                  <a:rPr lang="en-US" dirty="0" smtClean="0">
                    <a:solidFill>
                      <a:srgbClr val="FF0000"/>
                    </a:solidFill>
                  </a:rPr>
                  <a:t>(3x </a:t>
                </a:r>
                <a:r>
                  <a:rPr lang="en-US" dirty="0">
                    <a:solidFill>
                      <a:srgbClr val="FF0000"/>
                    </a:solidFill>
                  </a:rPr>
                  <a:t>+ </a:t>
                </a:r>
                <a:r>
                  <a:rPr lang="en-US" dirty="0" smtClean="0">
                    <a:solidFill>
                      <a:srgbClr val="FF0000"/>
                    </a:solidFill>
                  </a:rPr>
                  <a:t>1)</a:t>
                </a:r>
                <a:r>
                  <a:rPr lang="en-US" dirty="0" smtClean="0"/>
                  <a:t>(</a:t>
                </a:r>
                <a:r>
                  <a:rPr lang="en-US" dirty="0"/>
                  <a:t>2x -</a:t>
                </a:r>
                <a:r>
                  <a:rPr lang="en-US" dirty="0" smtClean="0"/>
                  <a:t>7) </a:t>
                </a:r>
                <a:r>
                  <a:rPr lang="en-US" dirty="0"/>
                  <a:t>+ </a:t>
                </a:r>
                <a:r>
                  <a:rPr lang="en-US" dirty="0">
                    <a:solidFill>
                      <a:srgbClr val="00B0F0"/>
                    </a:solidFill>
                  </a:rPr>
                  <a:t>(x</a:t>
                </a:r>
                <a:r>
                  <a:rPr lang="en-US" baseline="30000" dirty="0">
                    <a:solidFill>
                      <a:srgbClr val="00B0F0"/>
                    </a:solidFill>
                  </a:rPr>
                  <a:t>2</a:t>
                </a:r>
                <a:r>
                  <a:rPr lang="en-US" dirty="0">
                    <a:solidFill>
                      <a:srgbClr val="00B0F0"/>
                    </a:solidFill>
                  </a:rPr>
                  <a:t> – 7x</a:t>
                </a:r>
                <a:r>
                  <a:rPr lang="en-US" dirty="0" smtClean="0">
                    <a:solidFill>
                      <a:srgbClr val="00B0F0"/>
                    </a:solidFill>
                  </a:rPr>
                  <a:t>)</a:t>
                </a:r>
                <a:r>
                  <a:rPr lang="en-US" dirty="0" smtClean="0"/>
                  <a:t>(</a:t>
                </a:r>
                <a:r>
                  <a:rPr lang="en-US" dirty="0"/>
                  <a:t>3)</a:t>
                </a:r>
              </a:p>
              <a:p>
                <a:pPr algn="l"/>
                <a:r>
                  <a:rPr lang="en-US" dirty="0"/>
                  <a:t>2-  y = </a:t>
                </a:r>
                <a:r>
                  <a:rPr lang="en-US" dirty="0" smtClean="0"/>
                  <a:t>(10x</a:t>
                </a:r>
                <a:r>
                  <a:rPr lang="en-US" baseline="30000" dirty="0" smtClean="0"/>
                  <a:t>3</a:t>
                </a:r>
                <a:r>
                  <a:rPr lang="en-US" dirty="0" smtClean="0"/>
                  <a:t> </a:t>
                </a:r>
                <a:r>
                  <a:rPr lang="en-US" dirty="0"/>
                  <a:t>- </a:t>
                </a:r>
                <a:r>
                  <a:rPr lang="en-US" dirty="0" smtClean="0"/>
                  <a:t>12)(5x</a:t>
                </a:r>
                <a:r>
                  <a:rPr lang="en-US" baseline="30000" dirty="0" smtClean="0"/>
                  <a:t>2</a:t>
                </a:r>
                <a:r>
                  <a:rPr lang="en-US" dirty="0" smtClean="0"/>
                  <a:t> </a:t>
                </a:r>
                <a:r>
                  <a:rPr lang="en-US" dirty="0"/>
                  <a:t>+ </a:t>
                </a:r>
                <a:r>
                  <a:rPr lang="en-US" dirty="0" smtClean="0"/>
                  <a:t>2x)</a:t>
                </a:r>
                <a:endParaRPr lang="en-US" dirty="0"/>
              </a:p>
              <a:p>
                <a:pPr algn="l"/>
                <a:r>
                  <a:rPr lang="en-US" dirty="0" smtClean="0">
                    <a:latin typeface="Calibri" panose="020F0502020204030204" pitchFamily="34" charset="0"/>
                  </a:rPr>
                  <a:t>→ </a:t>
                </a:r>
                <a14:m>
                  <m:oMath xmlns:m="http://schemas.openxmlformats.org/officeDocument/2006/math">
                    <m:f>
                      <m:fPr>
                        <m:ctrlPr>
                          <a:rPr lang="en-US" i="1">
                            <a:latin typeface="Cambria Math" panose="02040503050406030204" pitchFamily="18" charset="0"/>
                          </a:rPr>
                        </m:ctrlPr>
                      </m:fPr>
                      <m:num>
                        <m:r>
                          <a:rPr lang="en-US" i="1">
                            <a:latin typeface="Cambria Math"/>
                          </a:rPr>
                          <m:t>𝑑𝑦</m:t>
                        </m:r>
                      </m:num>
                      <m:den>
                        <m:r>
                          <a:rPr lang="en-US" i="1">
                            <a:latin typeface="Cambria Math"/>
                          </a:rPr>
                          <m:t>𝑑𝑥</m:t>
                        </m:r>
                      </m:den>
                    </m:f>
                  </m:oMath>
                </a14:m>
                <a:r>
                  <a:rPr lang="en-US" dirty="0"/>
                  <a:t> = </a:t>
                </a:r>
                <a:r>
                  <a:rPr lang="en-US" dirty="0" smtClean="0"/>
                  <a:t>(10x</a:t>
                </a:r>
                <a:r>
                  <a:rPr lang="en-US" baseline="30000" dirty="0" smtClean="0"/>
                  <a:t>3</a:t>
                </a:r>
                <a:r>
                  <a:rPr lang="en-US" dirty="0" smtClean="0"/>
                  <a:t> </a:t>
                </a:r>
                <a:r>
                  <a:rPr lang="en-US" dirty="0"/>
                  <a:t>- </a:t>
                </a:r>
                <a:r>
                  <a:rPr lang="en-US" dirty="0" smtClean="0"/>
                  <a:t>12)(10x </a:t>
                </a:r>
                <a:r>
                  <a:rPr lang="en-US" dirty="0"/>
                  <a:t>+</a:t>
                </a:r>
                <a:r>
                  <a:rPr lang="en-US" dirty="0" smtClean="0"/>
                  <a:t>2) </a:t>
                </a:r>
                <a:r>
                  <a:rPr lang="en-US" dirty="0"/>
                  <a:t>+ </a:t>
                </a:r>
                <a:r>
                  <a:rPr lang="en-US" dirty="0" smtClean="0"/>
                  <a:t>(30x</a:t>
                </a:r>
                <a:r>
                  <a:rPr lang="en-US" baseline="30000" dirty="0" smtClean="0"/>
                  <a:t>2</a:t>
                </a:r>
                <a:r>
                  <a:rPr lang="en-US" dirty="0" smtClean="0"/>
                  <a:t>) </a:t>
                </a:r>
                <a:r>
                  <a:rPr lang="en-US" dirty="0"/>
                  <a:t>(</a:t>
                </a:r>
                <a:r>
                  <a:rPr lang="en-US" dirty="0" smtClean="0"/>
                  <a:t>5x</a:t>
                </a:r>
                <a:r>
                  <a:rPr lang="en-US" baseline="30000" dirty="0" smtClean="0"/>
                  <a:t>2</a:t>
                </a:r>
                <a:r>
                  <a:rPr lang="en-US" dirty="0" smtClean="0"/>
                  <a:t> </a:t>
                </a:r>
                <a:r>
                  <a:rPr lang="en-US" dirty="0"/>
                  <a:t>+ </a:t>
                </a:r>
                <a:r>
                  <a:rPr lang="en-US" dirty="0" smtClean="0"/>
                  <a:t>2x)</a:t>
                </a:r>
                <a:endParaRPr lang="ar-TN" dirty="0" smtClean="0">
                  <a:latin typeface="Times New Roman" pitchFamily="18" charset="0"/>
                  <a:cs typeface="Times New Roman" pitchFamily="18" charset="0"/>
                </a:endParaRPr>
              </a:p>
              <a:p>
                <a:pPr marL="360363" indent="0" algn="just" rtl="1"/>
                <a:endParaRPr lang="ar-TN" dirty="0" smtClean="0">
                  <a:latin typeface="Times New Roman" pitchFamily="18" charset="0"/>
                  <a:cs typeface="Times New Roman" pitchFamily="18" charset="0"/>
                </a:endParaRPr>
              </a:p>
              <a:p>
                <a:pPr indent="17463" algn="just" rtl="1"/>
                <a:endParaRPr lang="ar-SA" sz="2600" dirty="0" smtClean="0">
                  <a:cs typeface="Arial" pitchFamily="34" charset="0"/>
                </a:endParaRPr>
              </a:p>
            </p:txBody>
          </p:sp>
        </mc:Choice>
        <mc:Fallback xmlns="">
          <p:sp>
            <p:nvSpPr>
              <p:cNvPr id="8" name="Content Placeholder 2"/>
              <p:cNvSpPr>
                <a:spLocks noGrp="1" noRot="1" noChangeAspect="1" noMove="1" noResize="1" noEditPoints="1" noAdjustHandles="1" noChangeArrowheads="1" noChangeShapeType="1" noTextEdit="1"/>
              </p:cNvSpPr>
              <p:nvPr>
                <p:ph idx="1"/>
              </p:nvPr>
            </p:nvSpPr>
            <p:spPr>
              <a:xfrm>
                <a:off x="228600" y="1016084"/>
                <a:ext cx="9220200" cy="5149220"/>
              </a:xfrm>
              <a:blipFill rotWithShape="0">
                <a:blip r:embed="rId3"/>
                <a:stretch>
                  <a:fillRect l="-2381" t="-1659"/>
                </a:stretch>
              </a:blipFill>
            </p:spPr>
            <p:txBody>
              <a:bodyPr/>
              <a:lstStyle/>
              <a:p>
                <a:r>
                  <a:rPr lang="en-US">
                    <a:noFill/>
                  </a:rPr>
                  <a:t> </a:t>
                </a:r>
              </a:p>
            </p:txBody>
          </p:sp>
        </mc:Fallback>
      </mc:AlternateContent>
    </p:spTree>
    <p:extLst>
      <p:ext uri="{BB962C8B-B14F-4D97-AF65-F5344CB8AC3E}">
        <p14:creationId xmlns:p14="http://schemas.microsoft.com/office/powerpoint/2010/main" val="3039019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anim calcmode="lin" valueType="num">
                                      <p:cBhvr additive="base">
                                        <p:cTn id="7"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6" end="6"/>
                                            </p:txEl>
                                          </p:spTgt>
                                        </p:tgtEl>
                                        <p:attrNameLst>
                                          <p:attrName>style.visibility</p:attrName>
                                        </p:attrNameLst>
                                      </p:cBhvr>
                                      <p:to>
                                        <p:strVal val="visible"/>
                                      </p:to>
                                    </p:set>
                                    <p:anim calcmode="lin" valueType="num">
                                      <p:cBhvr additive="base">
                                        <p:cTn id="13"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9</a:t>
            </a:fld>
            <a:endParaRPr lang="en-US" sz="1200" dirty="0">
              <a:solidFill>
                <a:schemeClr val="bg1"/>
              </a:solidFill>
            </a:endParaRPr>
          </a:p>
        </p:txBody>
      </p:sp>
      <p:sp>
        <p:nvSpPr>
          <p:cNvPr id="9" name="Title 1"/>
          <p:cNvSpPr txBox="1">
            <a:spLocks/>
          </p:cNvSpPr>
          <p:nvPr/>
        </p:nvSpPr>
        <p:spPr>
          <a:xfrm>
            <a:off x="228600" y="-27384"/>
            <a:ext cx="9182100" cy="792162"/>
          </a:xfrm>
          <a:prstGeom prst="rect">
            <a:avLst/>
          </a:prstGeom>
          <a:no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EG" b="1" dirty="0">
                <a:solidFill>
                  <a:srgbClr val="C00000"/>
                </a:solidFill>
                <a:effectLst>
                  <a:outerShdw blurRad="38100" dist="38100" dir="2700000" algn="tl">
                    <a:srgbClr val="000000">
                      <a:alpha val="43137"/>
                    </a:srgbClr>
                  </a:outerShdw>
                </a:effectLst>
              </a:rPr>
              <a:t> </a:t>
            </a:r>
            <a:r>
              <a:rPr lang="ar-TN" b="1" dirty="0">
                <a:solidFill>
                  <a:srgbClr val="C00000"/>
                </a:solidFill>
                <a:latin typeface="Times New Roman" pitchFamily="18" charset="0"/>
              </a:rPr>
              <a:t>قواعد التفاضل</a:t>
            </a:r>
            <a:r>
              <a:rPr lang="ar-EG" b="1" dirty="0">
                <a:solidFill>
                  <a:srgbClr val="C00000"/>
                </a:solidFill>
                <a:effectLst>
                  <a:outerShdw blurRad="38100" dist="38100" dir="2700000" algn="tl">
                    <a:srgbClr val="000000">
                      <a:alpha val="43137"/>
                    </a:srgbClr>
                  </a:outerShdw>
                </a:effectLst>
              </a:rPr>
              <a:t> :-</a:t>
            </a:r>
            <a:endParaRPr lang="ar-SA" b="1" dirty="0">
              <a:solidFill>
                <a:srgbClr val="C00000"/>
              </a:solidFill>
            </a:endParaRPr>
          </a:p>
        </p:txBody>
      </p:sp>
      <mc:AlternateContent xmlns:mc="http://schemas.openxmlformats.org/markup-compatibility/2006">
        <mc:Choice xmlns:a14="http://schemas.microsoft.com/office/drawing/2010/main" Requires="a14">
          <p:sp>
            <p:nvSpPr>
              <p:cNvPr id="7" name="Content Placeholder 2"/>
              <p:cNvSpPr>
                <a:spLocks noGrp="1"/>
              </p:cNvSpPr>
              <p:nvPr>
                <p:ph idx="1"/>
              </p:nvPr>
            </p:nvSpPr>
            <p:spPr>
              <a:xfrm>
                <a:off x="228600" y="980728"/>
                <a:ext cx="9220200" cy="5256584"/>
              </a:xfrm>
              <a:noFill/>
            </p:spPr>
            <p:txBody>
              <a:bodyPr/>
              <a:lstStyle/>
              <a:p>
                <a:pPr indent="17463" algn="just" rtl="1"/>
                <a:r>
                  <a:rPr lang="en-US" b="1" u="sng" dirty="0" smtClean="0">
                    <a:solidFill>
                      <a:srgbClr val="FF0000"/>
                    </a:solidFill>
                    <a:latin typeface="Times New Roman" panose="02020603050405020304" pitchFamily="18" charset="0"/>
                    <a:cs typeface="Times New Roman" panose="02020603050405020304" pitchFamily="18" charset="0"/>
                  </a:rPr>
                  <a:t>5</a:t>
                </a:r>
                <a:r>
                  <a:rPr lang="ar-TN" b="1" u="sng" dirty="0" smtClean="0">
                    <a:solidFill>
                      <a:srgbClr val="FF0000"/>
                    </a:solidFill>
                  </a:rPr>
                  <a:t>- مشتقة حاصل قسمة دالتين:</a:t>
                </a:r>
                <a:endParaRPr lang="ar-TN" u="sng" dirty="0" smtClean="0">
                  <a:latin typeface="Times New Roman" pitchFamily="18" charset="0"/>
                  <a:cs typeface="Times New Roman" pitchFamily="18" charset="0"/>
                </a:endParaRPr>
              </a:p>
              <a:p>
                <a:pPr marL="360363" indent="0" algn="just" rtl="1">
                  <a:spcBef>
                    <a:spcPts val="0"/>
                  </a:spcBef>
                  <a:spcAft>
                    <a:spcPts val="1200"/>
                  </a:spcAft>
                </a:pPr>
                <a:r>
                  <a:rPr lang="ar-TN" dirty="0" smtClean="0">
                    <a:latin typeface="Times New Roman" pitchFamily="18" charset="0"/>
                    <a:cs typeface="Times New Roman" pitchFamily="18" charset="0"/>
                  </a:rPr>
                  <a:t>مشتقة حاصل قسمة دلتين يساوي المقام ضارب مشتقة البسط ناقص البسط ضارب مشتقة المقام على المقام تربيع.</a:t>
                </a:r>
                <a:endParaRPr lang="en-US" dirty="0" smtClean="0">
                  <a:latin typeface="Times New Roman" pitchFamily="18" charset="0"/>
                  <a:cs typeface="Times New Roman" pitchFamily="18" charset="0"/>
                </a:endParaRPr>
              </a:p>
              <a:p>
                <a:pPr marL="360363" indent="0" algn="just" rtl="1">
                  <a:spcBef>
                    <a:spcPts val="1200"/>
                  </a:spcBef>
                </a:pPr>
                <a14:m>
                  <m:oMathPara xmlns:m="http://schemas.openxmlformats.org/officeDocument/2006/math">
                    <m:oMathParaPr>
                      <m:jc m:val="centerGroup"/>
                    </m:oMathParaPr>
                    <m:oMath xmlns:m="http://schemas.openxmlformats.org/officeDocument/2006/math">
                      <m:f>
                        <m:fPr>
                          <m:ctrlPr>
                            <a:rPr lang="en-US" i="1">
                              <a:latin typeface="Cambria Math" panose="02040503050406030204" pitchFamily="18" charset="0"/>
                            </a:rPr>
                          </m:ctrlPr>
                        </m:fPr>
                        <m:num>
                          <m:r>
                            <a:rPr lang="ar-EG" i="1">
                              <a:latin typeface="Cambria Math"/>
                            </a:rPr>
                            <m:t>المقام</m:t>
                          </m:r>
                          <m:r>
                            <a:rPr lang="ar-EG" i="1">
                              <a:latin typeface="Cambria Math"/>
                            </a:rPr>
                            <m:t> </m:t>
                          </m:r>
                          <m:r>
                            <a:rPr lang="ar-EG" i="1">
                              <a:latin typeface="Cambria Math"/>
                            </a:rPr>
                            <m:t>مشتقة</m:t>
                          </m:r>
                          <m:r>
                            <a:rPr lang="ar-EG" i="1" smtClean="0">
                              <a:latin typeface="Cambria Math"/>
                            </a:rPr>
                            <m:t>×</m:t>
                          </m:r>
                          <m:r>
                            <a:rPr lang="ar-EG" i="1">
                              <a:latin typeface="Cambria Math"/>
                              <a:ea typeface="Cambria Math"/>
                            </a:rPr>
                            <m:t>البسط</m:t>
                          </m:r>
                          <m:r>
                            <a:rPr lang="en-US" i="1">
                              <a:latin typeface="Cambria Math"/>
                              <a:ea typeface="Cambria Math"/>
                            </a:rPr>
                            <m:t>−</m:t>
                          </m:r>
                          <m:r>
                            <a:rPr lang="ar-EG" i="1">
                              <a:latin typeface="Cambria Math"/>
                              <a:ea typeface="Cambria Math"/>
                            </a:rPr>
                            <m:t>البسط</m:t>
                          </m:r>
                          <m:r>
                            <a:rPr lang="ar-EG" i="1">
                              <a:latin typeface="Cambria Math"/>
                              <a:ea typeface="Cambria Math"/>
                            </a:rPr>
                            <m:t> </m:t>
                          </m:r>
                          <m:r>
                            <a:rPr lang="ar-EG" i="1">
                              <a:latin typeface="Cambria Math"/>
                              <a:ea typeface="Cambria Math"/>
                            </a:rPr>
                            <m:t>مشتقة</m:t>
                          </m:r>
                          <m:r>
                            <a:rPr lang="ar-EG" i="1">
                              <a:latin typeface="Cambria Math"/>
                              <a:ea typeface="Cambria Math"/>
                            </a:rPr>
                            <m:t>×</m:t>
                          </m:r>
                          <m:r>
                            <a:rPr lang="ar-EG" i="1">
                              <a:latin typeface="Cambria Math"/>
                              <a:ea typeface="Cambria Math"/>
                            </a:rPr>
                            <m:t>المقام</m:t>
                          </m:r>
                        </m:num>
                        <m:den>
                          <m:sSup>
                            <m:sSupPr>
                              <m:ctrlPr>
                                <a:rPr lang="en-US" i="1">
                                  <a:latin typeface="Cambria Math" panose="02040503050406030204" pitchFamily="18" charset="0"/>
                                </a:rPr>
                              </m:ctrlPr>
                            </m:sSupPr>
                            <m:e>
                              <m:r>
                                <a:rPr lang="en-US" i="1">
                                  <a:latin typeface="Cambria Math"/>
                                </a:rPr>
                                <m:t>(</m:t>
                              </m:r>
                              <m:r>
                                <a:rPr lang="ar-EG" i="1">
                                  <a:latin typeface="Cambria Math"/>
                                </a:rPr>
                                <m:t>المقام</m:t>
                              </m:r>
                              <m:r>
                                <a:rPr lang="en-US" i="1">
                                  <a:latin typeface="Cambria Math"/>
                                </a:rPr>
                                <m:t>)</m:t>
                              </m:r>
                            </m:e>
                            <m:sup>
                              <m:r>
                                <a:rPr lang="ar-EG" i="1">
                                  <a:latin typeface="Cambria Math"/>
                                </a:rPr>
                                <m:t>2</m:t>
                              </m:r>
                            </m:sup>
                          </m:sSup>
                        </m:den>
                      </m:f>
                    </m:oMath>
                  </m:oMathPara>
                </a14:m>
                <a:endParaRPr lang="ar-TN" dirty="0" smtClean="0">
                  <a:latin typeface="Times New Roman" pitchFamily="18" charset="0"/>
                  <a:cs typeface="Times New Roman" pitchFamily="18" charset="0"/>
                </a:endParaRPr>
              </a:p>
              <a:p>
                <a:pPr marL="360363" indent="0" algn="just" rtl="1">
                  <a:spcBef>
                    <a:spcPts val="0"/>
                  </a:spcBef>
                </a:pPr>
                <a:r>
                  <a:rPr lang="ar-TN" b="1" u="sng" dirty="0" smtClean="0">
                    <a:latin typeface="Times New Roman" pitchFamily="18" charset="0"/>
                    <a:cs typeface="Times New Roman" pitchFamily="18" charset="0"/>
                  </a:rPr>
                  <a:t>مثال</a:t>
                </a:r>
                <a:r>
                  <a:rPr lang="en-US" b="1" u="sng" dirty="0" smtClean="0">
                    <a:latin typeface="Times New Roman" pitchFamily="18" charset="0"/>
                    <a:cs typeface="Times New Roman" pitchFamily="18" charset="0"/>
                  </a:rPr>
                  <a:t> </a:t>
                </a:r>
                <a:r>
                  <a:rPr lang="ar-TN" b="1" u="sng" dirty="0" smtClean="0">
                    <a:latin typeface="Times New Roman" pitchFamily="18" charset="0"/>
                    <a:cs typeface="Times New Roman" pitchFamily="18" charset="0"/>
                  </a:rPr>
                  <a:t>:</a:t>
                </a:r>
                <a:r>
                  <a:rPr lang="en-US" b="1" dirty="0" smtClean="0">
                    <a:latin typeface="Times New Roman" pitchFamily="18" charset="0"/>
                    <a:cs typeface="Times New Roman" pitchFamily="18" charset="0"/>
                  </a:rPr>
                  <a:t> </a:t>
                </a:r>
                <a:r>
                  <a:rPr lang="en-US" b="1" u="sng" dirty="0" smtClean="0">
                    <a:latin typeface="Times New Roman" pitchFamily="18" charset="0"/>
                    <a:cs typeface="Times New Roman" pitchFamily="18" charset="0"/>
                  </a:rPr>
                  <a:t>-</a:t>
                </a:r>
                <a:endParaRPr lang="ar-TN" b="1" u="sng" dirty="0" smtClean="0">
                  <a:latin typeface="Times New Roman" pitchFamily="18" charset="0"/>
                  <a:cs typeface="Times New Roman" pitchFamily="18" charset="0"/>
                </a:endParaRPr>
              </a:p>
              <a:p>
                <a:pPr algn="l"/>
                <a:r>
                  <a:rPr lang="en-US" dirty="0"/>
                  <a:t>y =  </a:t>
                </a:r>
                <a14:m>
                  <m:oMath xmlns:m="http://schemas.openxmlformats.org/officeDocument/2006/math">
                    <m:f>
                      <m:fPr>
                        <m:ctrlPr>
                          <a:rPr lang="en-US" i="1">
                            <a:latin typeface="Cambria Math" panose="02040503050406030204" pitchFamily="18" charset="0"/>
                          </a:rPr>
                        </m:ctrlPr>
                      </m:fPr>
                      <m:num>
                        <m:r>
                          <a:rPr lang="en-US" i="1">
                            <a:latin typeface="Cambria Math"/>
                          </a:rPr>
                          <m:t> </m:t>
                        </m:r>
                        <m:r>
                          <a:rPr lang="en-US" i="1">
                            <a:latin typeface="Cambria Math"/>
                          </a:rPr>
                          <m:t>4</m:t>
                        </m:r>
                        <m:r>
                          <a:rPr lang="en-US" i="1">
                            <a:latin typeface="Cambria Math"/>
                          </a:rPr>
                          <m:t>𝑥</m:t>
                        </m:r>
                        <m:r>
                          <a:rPr lang="en-US" i="1">
                            <a:latin typeface="Cambria Math"/>
                          </a:rPr>
                          <m:t>+</m:t>
                        </m:r>
                        <m:r>
                          <a:rPr lang="en-US" i="1">
                            <a:latin typeface="Cambria Math"/>
                          </a:rPr>
                          <m:t>2</m:t>
                        </m:r>
                      </m:num>
                      <m:den>
                        <m:r>
                          <a:rPr lang="en-US" i="1">
                            <a:latin typeface="Cambria Math"/>
                          </a:rPr>
                          <m:t>3</m:t>
                        </m:r>
                        <m:r>
                          <a:rPr lang="en-US" i="1">
                            <a:latin typeface="Cambria Math"/>
                          </a:rPr>
                          <m:t>𝑥</m:t>
                        </m:r>
                      </m:den>
                    </m:f>
                  </m:oMath>
                </a14:m>
                <a:endParaRPr lang="en-US" dirty="0"/>
              </a:p>
              <a:p>
                <a:pPr algn="l"/>
                <a:r>
                  <a:rPr lang="en-US" dirty="0" smtClean="0">
                    <a:latin typeface="Calibri" panose="020F0502020204030204" pitchFamily="34" charset="0"/>
                  </a:rPr>
                  <a:t>→</a:t>
                </a:r>
                <a:r>
                  <a:rPr lang="en-US" dirty="0" smtClean="0"/>
                  <a:t> </a:t>
                </a:r>
                <a14:m>
                  <m:oMath xmlns:m="http://schemas.openxmlformats.org/officeDocument/2006/math">
                    <m:f>
                      <m:fPr>
                        <m:ctrlPr>
                          <a:rPr lang="en-US" i="1">
                            <a:latin typeface="Cambria Math" panose="02040503050406030204" pitchFamily="18" charset="0"/>
                          </a:rPr>
                        </m:ctrlPr>
                      </m:fPr>
                      <m:num>
                        <m:r>
                          <a:rPr lang="en-US" i="1">
                            <a:latin typeface="Cambria Math"/>
                          </a:rPr>
                          <m:t>𝑑𝑦</m:t>
                        </m:r>
                      </m:num>
                      <m:den>
                        <m:r>
                          <a:rPr lang="en-US" i="1">
                            <a:latin typeface="Cambria Math"/>
                          </a:rPr>
                          <m:t>𝑑𝑥</m:t>
                        </m:r>
                      </m:den>
                    </m:f>
                  </m:oMath>
                </a14:m>
                <a:r>
                  <a:rPr lang="en-US" dirty="0"/>
                  <a:t> = </a:t>
                </a:r>
                <a14:m>
                  <m:oMath xmlns:m="http://schemas.openxmlformats.org/officeDocument/2006/math">
                    <m:f>
                      <m:fPr>
                        <m:ctrlPr>
                          <a:rPr lang="en-US" i="1">
                            <a:latin typeface="Cambria Math" panose="02040503050406030204" pitchFamily="18" charset="0"/>
                          </a:rPr>
                        </m:ctrlPr>
                      </m:fPr>
                      <m:num>
                        <m:d>
                          <m:dPr>
                            <m:ctrlPr>
                              <a:rPr lang="en-US" i="1">
                                <a:latin typeface="Cambria Math" panose="02040503050406030204" pitchFamily="18" charset="0"/>
                              </a:rPr>
                            </m:ctrlPr>
                          </m:dPr>
                          <m:e>
                            <m:r>
                              <a:rPr lang="en-US" i="1">
                                <a:latin typeface="Cambria Math"/>
                              </a:rPr>
                              <m:t>3</m:t>
                            </m:r>
                            <m:r>
                              <a:rPr lang="en-US" i="1">
                                <a:latin typeface="Cambria Math"/>
                              </a:rPr>
                              <m:t>𝑥</m:t>
                            </m:r>
                          </m:e>
                        </m:d>
                        <m:d>
                          <m:dPr>
                            <m:ctrlPr>
                              <a:rPr lang="en-US" i="1">
                                <a:latin typeface="Cambria Math" panose="02040503050406030204" pitchFamily="18" charset="0"/>
                              </a:rPr>
                            </m:ctrlPr>
                          </m:dPr>
                          <m:e>
                            <m:r>
                              <a:rPr lang="en-US" i="1">
                                <a:latin typeface="Cambria Math"/>
                              </a:rPr>
                              <m:t>4</m:t>
                            </m:r>
                          </m:e>
                        </m:d>
                        <m:r>
                          <a:rPr lang="en-US" i="1">
                            <a:latin typeface="Cambria Math"/>
                          </a:rPr>
                          <m:t>−(</m:t>
                        </m:r>
                        <m:r>
                          <a:rPr lang="en-US" b="0" i="1" smtClean="0">
                            <a:latin typeface="Cambria Math" panose="02040503050406030204" pitchFamily="18" charset="0"/>
                          </a:rPr>
                          <m:t>4</m:t>
                        </m:r>
                        <m:r>
                          <a:rPr lang="en-US" i="1">
                            <a:latin typeface="Cambria Math"/>
                          </a:rPr>
                          <m:t>𝑥</m:t>
                        </m:r>
                        <m:r>
                          <a:rPr lang="en-US" i="1">
                            <a:latin typeface="Cambria Math"/>
                          </a:rPr>
                          <m:t>+</m:t>
                        </m:r>
                        <m:r>
                          <a:rPr lang="en-US" i="1">
                            <a:latin typeface="Cambria Math"/>
                          </a:rPr>
                          <m:t>2</m:t>
                        </m:r>
                        <m:r>
                          <a:rPr lang="en-US" i="1">
                            <a:latin typeface="Cambria Math"/>
                          </a:rPr>
                          <m:t>)(</m:t>
                        </m:r>
                        <m:r>
                          <a:rPr lang="en-US" i="1">
                            <a:latin typeface="Cambria Math"/>
                          </a:rPr>
                          <m:t>3</m:t>
                        </m:r>
                        <m:r>
                          <a:rPr lang="en-US" i="1">
                            <a:latin typeface="Cambria Math"/>
                          </a:rPr>
                          <m:t>)</m:t>
                        </m:r>
                      </m:num>
                      <m:den>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a:rPr>
                                  <m:t>3</m:t>
                                </m:r>
                                <m:r>
                                  <a:rPr lang="en-US" i="1">
                                    <a:latin typeface="Cambria Math"/>
                                  </a:rPr>
                                  <m:t>𝑥</m:t>
                                </m:r>
                              </m:e>
                            </m:d>
                          </m:e>
                          <m:sup>
                            <m:r>
                              <a:rPr lang="en-US" i="1">
                                <a:latin typeface="Cambria Math"/>
                              </a:rPr>
                              <m:t>2</m:t>
                            </m:r>
                          </m:sup>
                        </m:sSup>
                      </m:den>
                    </m:f>
                  </m:oMath>
                </a14:m>
                <a:r>
                  <a:rPr lang="en-US" dirty="0"/>
                  <a:t> = </a:t>
                </a:r>
                <a14:m>
                  <m:oMath xmlns:m="http://schemas.openxmlformats.org/officeDocument/2006/math">
                    <m:f>
                      <m:fPr>
                        <m:ctrlPr>
                          <a:rPr lang="en-US" i="1">
                            <a:latin typeface="Cambria Math" panose="02040503050406030204" pitchFamily="18" charset="0"/>
                          </a:rPr>
                        </m:ctrlPr>
                      </m:fPr>
                      <m:num>
                        <m:r>
                          <a:rPr lang="en-US" i="1">
                            <a:latin typeface="Cambria Math"/>
                          </a:rPr>
                          <m:t>12</m:t>
                        </m:r>
                        <m:r>
                          <a:rPr lang="en-US" i="1">
                            <a:latin typeface="Cambria Math"/>
                          </a:rPr>
                          <m:t>𝑥</m:t>
                        </m:r>
                        <m:r>
                          <a:rPr lang="en-US" i="1">
                            <a:latin typeface="Cambria Math"/>
                          </a:rPr>
                          <m:t> −</m:t>
                        </m:r>
                        <m:r>
                          <a:rPr lang="en-US" b="0" i="1" smtClean="0">
                            <a:latin typeface="Cambria Math" panose="02040503050406030204" pitchFamily="18" charset="0"/>
                          </a:rPr>
                          <m:t>12</m:t>
                        </m:r>
                        <m:r>
                          <a:rPr lang="en-US" i="1">
                            <a:latin typeface="Cambria Math"/>
                          </a:rPr>
                          <m:t>𝑥</m:t>
                        </m:r>
                        <m:r>
                          <a:rPr lang="en-US" i="1">
                            <a:latin typeface="Cambria Math"/>
                          </a:rPr>
                          <m:t>−</m:t>
                        </m:r>
                        <m:r>
                          <a:rPr lang="en-US" i="1">
                            <a:latin typeface="Cambria Math"/>
                          </a:rPr>
                          <m:t>6</m:t>
                        </m:r>
                        <m:r>
                          <a:rPr lang="en-US" i="1">
                            <a:latin typeface="Cambria Math"/>
                          </a:rPr>
                          <m:t> </m:t>
                        </m:r>
                      </m:num>
                      <m:den>
                        <m:r>
                          <a:rPr lang="en-US" i="1">
                            <a:latin typeface="Cambria Math"/>
                          </a:rPr>
                          <m:t>9</m:t>
                        </m:r>
                        <m:r>
                          <a:rPr lang="en-US" i="1">
                            <a:latin typeface="Cambria Math"/>
                          </a:rPr>
                          <m:t> </m:t>
                        </m:r>
                        <m:sSup>
                          <m:sSupPr>
                            <m:ctrlPr>
                              <a:rPr lang="en-US" i="1">
                                <a:latin typeface="Cambria Math" panose="02040503050406030204" pitchFamily="18" charset="0"/>
                              </a:rPr>
                            </m:ctrlPr>
                          </m:sSupPr>
                          <m:e>
                            <m:r>
                              <a:rPr lang="en-US" i="1">
                                <a:latin typeface="Cambria Math"/>
                              </a:rPr>
                              <m:t>𝑥</m:t>
                            </m:r>
                          </m:e>
                          <m:sup>
                            <m:r>
                              <a:rPr lang="en-US" i="1">
                                <a:latin typeface="Cambria Math"/>
                              </a:rPr>
                              <m:t>2</m:t>
                            </m:r>
                          </m:sup>
                        </m:sSup>
                      </m:den>
                    </m:f>
                  </m:oMath>
                </a14:m>
                <a:r>
                  <a:rPr lang="en-US" dirty="0"/>
                  <a:t> = </a:t>
                </a:r>
                <a14:m>
                  <m:oMath xmlns:m="http://schemas.openxmlformats.org/officeDocument/2006/math">
                    <m:f>
                      <m:fPr>
                        <m:ctrlPr>
                          <a:rPr lang="en-US" i="1">
                            <a:latin typeface="Cambria Math" panose="02040503050406030204" pitchFamily="18" charset="0"/>
                          </a:rPr>
                        </m:ctrlPr>
                      </m:fPr>
                      <m:num>
                        <m:r>
                          <a:rPr lang="en-US" i="1">
                            <a:latin typeface="Cambria Math"/>
                          </a:rPr>
                          <m:t>−</m:t>
                        </m:r>
                        <m:r>
                          <a:rPr lang="en-US" i="1">
                            <a:latin typeface="Cambria Math"/>
                          </a:rPr>
                          <m:t>6</m:t>
                        </m:r>
                      </m:num>
                      <m:den>
                        <m:r>
                          <a:rPr lang="en-US" i="1">
                            <a:latin typeface="Cambria Math"/>
                          </a:rPr>
                          <m:t>9</m:t>
                        </m:r>
                        <m:sSup>
                          <m:sSupPr>
                            <m:ctrlPr>
                              <a:rPr lang="en-US" i="1">
                                <a:latin typeface="Cambria Math" panose="02040503050406030204" pitchFamily="18" charset="0"/>
                              </a:rPr>
                            </m:ctrlPr>
                          </m:sSupPr>
                          <m:e>
                            <m:r>
                              <a:rPr lang="en-US" i="1">
                                <a:latin typeface="Cambria Math"/>
                              </a:rPr>
                              <m:t>𝑥</m:t>
                            </m:r>
                          </m:e>
                          <m:sup>
                            <m:r>
                              <a:rPr lang="en-US" i="1">
                                <a:latin typeface="Cambria Math"/>
                              </a:rPr>
                              <m:t>2</m:t>
                            </m:r>
                          </m:sup>
                        </m:sSup>
                      </m:den>
                    </m:f>
                  </m:oMath>
                </a14:m>
                <a:r>
                  <a:rPr lang="en-US" dirty="0"/>
                  <a:t> =</a:t>
                </a:r>
                <a14:m>
                  <m:oMath xmlns:m="http://schemas.openxmlformats.org/officeDocument/2006/math">
                    <m:f>
                      <m:fPr>
                        <m:ctrlPr>
                          <a:rPr lang="en-US" i="1">
                            <a:latin typeface="Cambria Math" panose="02040503050406030204" pitchFamily="18" charset="0"/>
                          </a:rPr>
                        </m:ctrlPr>
                      </m:fPr>
                      <m:num>
                        <m:r>
                          <a:rPr lang="en-US" i="1">
                            <a:latin typeface="Cambria Math"/>
                          </a:rPr>
                          <m:t>−</m:t>
                        </m:r>
                        <m:r>
                          <a:rPr lang="en-US" b="0" i="1" smtClean="0">
                            <a:latin typeface="Cambria Math" panose="02040503050406030204" pitchFamily="18" charset="0"/>
                          </a:rPr>
                          <m:t>2</m:t>
                        </m:r>
                      </m:num>
                      <m:den>
                        <m:r>
                          <a:rPr lang="en-US" b="0" i="1" smtClean="0">
                            <a:latin typeface="Cambria Math" panose="02040503050406030204" pitchFamily="18" charset="0"/>
                          </a:rPr>
                          <m:t>3</m:t>
                        </m:r>
                        <m:sSup>
                          <m:sSupPr>
                            <m:ctrlPr>
                              <a:rPr lang="en-US" i="1">
                                <a:latin typeface="Cambria Math" panose="02040503050406030204" pitchFamily="18" charset="0"/>
                              </a:rPr>
                            </m:ctrlPr>
                          </m:sSupPr>
                          <m:e>
                            <m:r>
                              <a:rPr lang="en-US" i="1">
                                <a:latin typeface="Cambria Math"/>
                              </a:rPr>
                              <m:t>𝑥</m:t>
                            </m:r>
                          </m:e>
                          <m:sup>
                            <m:r>
                              <a:rPr lang="en-US" i="1">
                                <a:latin typeface="Cambria Math"/>
                              </a:rPr>
                              <m:t>2</m:t>
                            </m:r>
                          </m:sup>
                        </m:sSup>
                      </m:den>
                    </m:f>
                  </m:oMath>
                </a14:m>
                <a:endParaRPr lang="ar-TN" dirty="0" smtClean="0">
                  <a:latin typeface="Times New Roman" pitchFamily="18" charset="0"/>
                  <a:cs typeface="Times New Roman" pitchFamily="18" charset="0"/>
                </a:endParaRPr>
              </a:p>
              <a:p>
                <a:pPr marL="360363" indent="0" algn="just" rtl="1"/>
                <a:endParaRPr lang="ar-TN" dirty="0" smtClean="0">
                  <a:latin typeface="Times New Roman" pitchFamily="18" charset="0"/>
                  <a:cs typeface="Times New Roman" pitchFamily="18" charset="0"/>
                </a:endParaRPr>
              </a:p>
              <a:p>
                <a:pPr indent="17463" algn="just" rtl="1"/>
                <a:endParaRPr lang="ar-SA" sz="2600" dirty="0" smtClean="0">
                  <a:cs typeface="Arial" pitchFamily="34" charset="0"/>
                </a:endParaRPr>
              </a:p>
            </p:txBody>
          </p:sp>
        </mc:Choice>
        <mc:Fallback>
          <p:sp>
            <p:nvSpPr>
              <p:cNvPr id="7" name="Content Placeholder 2"/>
              <p:cNvSpPr>
                <a:spLocks noGrp="1" noRot="1" noChangeAspect="1" noMove="1" noResize="1" noEditPoints="1" noAdjustHandles="1" noChangeArrowheads="1" noChangeShapeType="1" noTextEdit="1"/>
              </p:cNvSpPr>
              <p:nvPr>
                <p:ph idx="1"/>
              </p:nvPr>
            </p:nvSpPr>
            <p:spPr>
              <a:xfrm>
                <a:off x="228600" y="980728"/>
                <a:ext cx="9220200" cy="5256584"/>
              </a:xfrm>
              <a:blipFill rotWithShape="0">
                <a:blip r:embed="rId3"/>
                <a:stretch>
                  <a:fillRect l="-2778" t="-1624"/>
                </a:stretch>
              </a:blipFill>
            </p:spPr>
            <p:txBody>
              <a:bodyPr/>
              <a:lstStyle/>
              <a:p>
                <a:r>
                  <a:rPr lang="en-US">
                    <a:noFill/>
                  </a:rPr>
                  <a:t> </a:t>
                </a:r>
              </a:p>
            </p:txBody>
          </p:sp>
        </mc:Fallback>
      </mc:AlternateContent>
    </p:spTree>
    <p:extLst>
      <p:ext uri="{BB962C8B-B14F-4D97-AF65-F5344CB8AC3E}">
        <p14:creationId xmlns:p14="http://schemas.microsoft.com/office/powerpoint/2010/main" val="21420110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10</a:t>
            </a:fld>
            <a:endParaRPr lang="en-US" sz="1200" dirty="0">
              <a:solidFill>
                <a:schemeClr val="bg1"/>
              </a:solidFill>
            </a:endParaRPr>
          </a:p>
        </p:txBody>
      </p:sp>
      <p:sp>
        <p:nvSpPr>
          <p:cNvPr id="9" name="Title 1"/>
          <p:cNvSpPr txBox="1">
            <a:spLocks/>
          </p:cNvSpPr>
          <p:nvPr/>
        </p:nvSpPr>
        <p:spPr>
          <a:xfrm>
            <a:off x="228600" y="-27384"/>
            <a:ext cx="9182100" cy="792162"/>
          </a:xfrm>
          <a:prstGeom prst="rect">
            <a:avLst/>
          </a:prstGeom>
          <a:no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EG" b="1" dirty="0">
                <a:solidFill>
                  <a:srgbClr val="C00000"/>
                </a:solidFill>
                <a:effectLst>
                  <a:outerShdw blurRad="38100" dist="38100" dir="2700000" algn="tl">
                    <a:srgbClr val="000000">
                      <a:alpha val="43137"/>
                    </a:srgbClr>
                  </a:outerShdw>
                </a:effectLst>
              </a:rPr>
              <a:t> </a:t>
            </a:r>
            <a:r>
              <a:rPr lang="ar-TN" b="1" dirty="0">
                <a:solidFill>
                  <a:srgbClr val="C00000"/>
                </a:solidFill>
                <a:latin typeface="Times New Roman" pitchFamily="18" charset="0"/>
              </a:rPr>
              <a:t>قواعد التفاضل</a:t>
            </a:r>
            <a:r>
              <a:rPr lang="ar-EG" b="1" dirty="0">
                <a:solidFill>
                  <a:srgbClr val="C00000"/>
                </a:solidFill>
                <a:effectLst>
                  <a:outerShdw blurRad="38100" dist="38100" dir="2700000" algn="tl">
                    <a:srgbClr val="000000">
                      <a:alpha val="43137"/>
                    </a:srgbClr>
                  </a:outerShdw>
                </a:effectLst>
              </a:rPr>
              <a:t> :-</a:t>
            </a:r>
            <a:endParaRPr lang="ar-SA" b="1" dirty="0">
              <a:solidFill>
                <a:srgbClr val="C00000"/>
              </a:solidFill>
            </a:endParaRPr>
          </a:p>
        </p:txBody>
      </p:sp>
      <mc:AlternateContent xmlns:mc="http://schemas.openxmlformats.org/markup-compatibility/2006">
        <mc:Choice xmlns:a14="http://schemas.microsoft.com/office/drawing/2010/main" Requires="a14">
          <p:sp>
            <p:nvSpPr>
              <p:cNvPr id="7" name="Content Placeholder 2"/>
              <p:cNvSpPr>
                <a:spLocks noGrp="1"/>
              </p:cNvSpPr>
              <p:nvPr>
                <p:ph idx="1"/>
              </p:nvPr>
            </p:nvSpPr>
            <p:spPr>
              <a:xfrm>
                <a:off x="228600" y="980728"/>
                <a:ext cx="9220200" cy="5256584"/>
              </a:xfrm>
              <a:noFill/>
            </p:spPr>
            <p:txBody>
              <a:bodyPr/>
              <a:lstStyle/>
              <a:p>
                <a:pPr indent="17463" algn="just" rtl="1"/>
                <a:r>
                  <a:rPr lang="en-US" b="1" u="sng" dirty="0" smtClean="0">
                    <a:solidFill>
                      <a:srgbClr val="FF0000"/>
                    </a:solidFill>
                    <a:latin typeface="Times New Roman" panose="02020603050405020304" pitchFamily="18" charset="0"/>
                    <a:cs typeface="Times New Roman" panose="02020603050405020304" pitchFamily="18" charset="0"/>
                  </a:rPr>
                  <a:t>6</a:t>
                </a:r>
                <a:r>
                  <a:rPr lang="ar-TN" b="1" u="sng" dirty="0" smtClean="0">
                    <a:solidFill>
                      <a:srgbClr val="FF0000"/>
                    </a:solidFill>
                  </a:rPr>
                  <a:t>- </a:t>
                </a:r>
                <a:r>
                  <a:rPr lang="ar-EG" b="1" u="sng" dirty="0">
                    <a:solidFill>
                      <a:srgbClr val="FF0000"/>
                    </a:solidFill>
                    <a:latin typeface="Times New Roman" panose="02020603050405020304" pitchFamily="18" charset="0"/>
                    <a:cs typeface="Times New Roman" panose="02020603050405020304" pitchFamily="18" charset="0"/>
                  </a:rPr>
                  <a:t>مشتقة القوس المرفوع </a:t>
                </a:r>
                <a:r>
                  <a:rPr lang="ar-EG" b="1" u="sng" dirty="0" smtClean="0">
                    <a:solidFill>
                      <a:srgbClr val="FF0000"/>
                    </a:solidFill>
                    <a:latin typeface="Times New Roman" panose="02020603050405020304" pitchFamily="18" charset="0"/>
                    <a:cs typeface="Times New Roman" panose="02020603050405020304" pitchFamily="18" charset="0"/>
                  </a:rPr>
                  <a:t>لأس</a:t>
                </a:r>
                <a:r>
                  <a:rPr lang="ar-TN" b="1" u="sng" dirty="0" smtClean="0">
                    <a:solidFill>
                      <a:srgbClr val="FF0000"/>
                    </a:solidFill>
                  </a:rPr>
                  <a:t>:</a:t>
                </a:r>
                <a:endParaRPr lang="ar-TN" u="sng" dirty="0" smtClean="0">
                  <a:latin typeface="Times New Roman" pitchFamily="18" charset="0"/>
                  <a:cs typeface="Times New Roman" pitchFamily="18" charset="0"/>
                </a:endParaRPr>
              </a:p>
              <a:p>
                <a:pPr marL="360363" indent="0" algn="just" rtl="1">
                  <a:spcBef>
                    <a:spcPts val="1200"/>
                  </a:spcBef>
                  <a:spcAft>
                    <a:spcPts val="1200"/>
                  </a:spcAft>
                </a:pPr>
                <a:r>
                  <a:rPr lang="ar-EG" dirty="0"/>
                  <a:t>مشتقة القوس المرفوع لأس = تفاضل القوس × تفاضل ما </a:t>
                </a:r>
                <a:r>
                  <a:rPr lang="ar-EG" dirty="0" smtClean="0"/>
                  <a:t>بداخله</a:t>
                </a:r>
                <a:r>
                  <a:rPr lang="en-US" dirty="0"/>
                  <a:t>.</a:t>
                </a:r>
                <a:endParaRPr lang="ar-TN" dirty="0" smtClean="0">
                  <a:latin typeface="Times New Roman" pitchFamily="18" charset="0"/>
                  <a:cs typeface="Times New Roman" pitchFamily="18" charset="0"/>
                </a:endParaRPr>
              </a:p>
              <a:p>
                <a:pPr marL="360363" indent="0" algn="just" rtl="1">
                  <a:spcBef>
                    <a:spcPts val="0"/>
                  </a:spcBef>
                </a:pPr>
                <a:r>
                  <a:rPr lang="ar-TN" b="1" u="sng" dirty="0" smtClean="0">
                    <a:latin typeface="Times New Roman" pitchFamily="18" charset="0"/>
                    <a:cs typeface="Times New Roman" pitchFamily="18" charset="0"/>
                  </a:rPr>
                  <a:t>مثال</a:t>
                </a:r>
                <a:r>
                  <a:rPr lang="en-US" b="1" u="sng" dirty="0" smtClean="0">
                    <a:latin typeface="Times New Roman" pitchFamily="18" charset="0"/>
                    <a:cs typeface="Times New Roman" pitchFamily="18" charset="0"/>
                  </a:rPr>
                  <a:t> </a:t>
                </a:r>
                <a:r>
                  <a:rPr lang="ar-TN" b="1" u="sng" dirty="0" smtClean="0">
                    <a:latin typeface="Times New Roman" pitchFamily="18" charset="0"/>
                    <a:cs typeface="Times New Roman" pitchFamily="18" charset="0"/>
                  </a:rPr>
                  <a:t>:</a:t>
                </a:r>
                <a:r>
                  <a:rPr lang="en-US" b="1" dirty="0" smtClean="0">
                    <a:latin typeface="Times New Roman" pitchFamily="18" charset="0"/>
                    <a:cs typeface="Times New Roman" pitchFamily="18" charset="0"/>
                  </a:rPr>
                  <a:t> </a:t>
                </a:r>
                <a:r>
                  <a:rPr lang="en-US" b="1" u="sng" dirty="0" smtClean="0">
                    <a:latin typeface="Times New Roman" pitchFamily="18" charset="0"/>
                    <a:cs typeface="Times New Roman" pitchFamily="18" charset="0"/>
                  </a:rPr>
                  <a:t>-</a:t>
                </a:r>
                <a:endParaRPr lang="ar-TN" b="1" u="sng" dirty="0" smtClean="0">
                  <a:latin typeface="Times New Roman" pitchFamily="18" charset="0"/>
                  <a:cs typeface="Times New Roman" pitchFamily="18" charset="0"/>
                </a:endParaRPr>
              </a:p>
              <a:p>
                <a:pPr algn="l"/>
                <a:r>
                  <a:rPr lang="en-US" dirty="0"/>
                  <a:t>1-</a:t>
                </a:r>
                <a:r>
                  <a:rPr lang="en-US" dirty="0" smtClean="0"/>
                  <a:t> </a:t>
                </a:r>
                <a:r>
                  <a:rPr lang="en-US" dirty="0"/>
                  <a:t>y = </a:t>
                </a:r>
                <a:r>
                  <a:rPr lang="en-US" dirty="0" smtClean="0">
                    <a:solidFill>
                      <a:srgbClr val="00B0F0"/>
                    </a:solidFill>
                  </a:rPr>
                  <a:t>(</a:t>
                </a:r>
                <a:r>
                  <a:rPr lang="en-US" dirty="0">
                    <a:solidFill>
                      <a:srgbClr val="00B0F0"/>
                    </a:solidFill>
                  </a:rPr>
                  <a:t>15x</a:t>
                </a:r>
                <a:r>
                  <a:rPr lang="en-US" baseline="30000" dirty="0">
                    <a:solidFill>
                      <a:srgbClr val="00B0F0"/>
                    </a:solidFill>
                  </a:rPr>
                  <a:t>2</a:t>
                </a:r>
                <a:r>
                  <a:rPr lang="en-US" dirty="0" smtClean="0">
                    <a:solidFill>
                      <a:srgbClr val="00B0F0"/>
                    </a:solidFill>
                  </a:rPr>
                  <a:t> </a:t>
                </a:r>
                <a:r>
                  <a:rPr lang="en-US" dirty="0">
                    <a:solidFill>
                      <a:srgbClr val="00B0F0"/>
                    </a:solidFill>
                  </a:rPr>
                  <a:t>+ </a:t>
                </a:r>
                <a:r>
                  <a:rPr lang="en-US" dirty="0" smtClean="0">
                    <a:solidFill>
                      <a:srgbClr val="00B0F0"/>
                    </a:solidFill>
                  </a:rPr>
                  <a:t>20)</a:t>
                </a:r>
                <a:r>
                  <a:rPr lang="en-US" baseline="30000" dirty="0" smtClean="0"/>
                  <a:t>3</a:t>
                </a:r>
                <a:endParaRPr lang="en-US" baseline="30000" dirty="0"/>
              </a:p>
              <a:p>
                <a:pPr algn="l"/>
                <a:r>
                  <a:rPr lang="en-US" dirty="0" smtClean="0">
                    <a:latin typeface="Calibri" panose="020F0502020204030204" pitchFamily="34" charset="0"/>
                  </a:rPr>
                  <a:t>→</a:t>
                </a:r>
                <a:r>
                  <a:rPr lang="en-US" dirty="0" smtClean="0"/>
                  <a:t> </a:t>
                </a:r>
                <a14:m>
                  <m:oMath xmlns:m="http://schemas.openxmlformats.org/officeDocument/2006/math">
                    <m:f>
                      <m:fPr>
                        <m:ctrlPr>
                          <a:rPr lang="en-US" i="1">
                            <a:latin typeface="Cambria Math" panose="02040503050406030204" pitchFamily="18" charset="0"/>
                          </a:rPr>
                        </m:ctrlPr>
                      </m:fPr>
                      <m:num>
                        <m:r>
                          <a:rPr lang="en-US" i="1">
                            <a:latin typeface="Cambria Math"/>
                          </a:rPr>
                          <m:t>𝑑𝑦</m:t>
                        </m:r>
                      </m:num>
                      <m:den>
                        <m:r>
                          <a:rPr lang="en-US" i="1">
                            <a:latin typeface="Cambria Math"/>
                          </a:rPr>
                          <m:t>𝑑𝑥</m:t>
                        </m:r>
                      </m:den>
                    </m:f>
                  </m:oMath>
                </a14:m>
                <a:r>
                  <a:rPr lang="en-US" dirty="0"/>
                  <a:t> </a:t>
                </a:r>
                <a:r>
                  <a:rPr lang="en-US"/>
                  <a:t>= </a:t>
                </a:r>
                <a:r>
                  <a:rPr lang="en-US" smtClean="0"/>
                  <a:t>3</a:t>
                </a:r>
                <a:r>
                  <a:rPr lang="en-US" smtClean="0">
                    <a:solidFill>
                      <a:srgbClr val="00B0F0"/>
                    </a:solidFill>
                  </a:rPr>
                  <a:t>(15x</a:t>
                </a:r>
                <a:r>
                  <a:rPr lang="en-US" baseline="30000" smtClean="0">
                    <a:solidFill>
                      <a:srgbClr val="00B0F0"/>
                    </a:solidFill>
                  </a:rPr>
                  <a:t>2</a:t>
                </a:r>
                <a:r>
                  <a:rPr lang="en-US" smtClean="0">
                    <a:solidFill>
                      <a:srgbClr val="00B0F0"/>
                    </a:solidFill>
                  </a:rPr>
                  <a:t> </a:t>
                </a:r>
                <a:r>
                  <a:rPr lang="en-US" dirty="0">
                    <a:solidFill>
                      <a:srgbClr val="00B0F0"/>
                    </a:solidFill>
                  </a:rPr>
                  <a:t>+ </a:t>
                </a:r>
                <a:r>
                  <a:rPr lang="en-US" dirty="0" smtClean="0">
                    <a:solidFill>
                      <a:srgbClr val="00B0F0"/>
                    </a:solidFill>
                  </a:rPr>
                  <a:t>20)</a:t>
                </a:r>
                <a:r>
                  <a:rPr lang="en-US" baseline="30000" dirty="0" smtClean="0"/>
                  <a:t>2</a:t>
                </a:r>
                <a:r>
                  <a:rPr lang="en-US" dirty="0" smtClean="0"/>
                  <a:t>(30x</a:t>
                </a:r>
                <a:r>
                  <a:rPr lang="en-US" dirty="0"/>
                  <a:t>)</a:t>
                </a:r>
              </a:p>
              <a:p>
                <a:pPr algn="l"/>
                <a:r>
                  <a:rPr lang="en-US" dirty="0" smtClean="0"/>
                  <a:t>2- </a:t>
                </a:r>
                <a:r>
                  <a:rPr lang="en-US" dirty="0"/>
                  <a:t>y = </a:t>
                </a:r>
                <a:r>
                  <a:rPr lang="en-US" dirty="0">
                    <a:solidFill>
                      <a:srgbClr val="00B0F0"/>
                    </a:solidFill>
                  </a:rPr>
                  <a:t>(10 x</a:t>
                </a:r>
                <a:r>
                  <a:rPr lang="en-US" baseline="30000" dirty="0">
                    <a:solidFill>
                      <a:srgbClr val="00B0F0"/>
                    </a:solidFill>
                  </a:rPr>
                  <a:t>3</a:t>
                </a:r>
                <a:r>
                  <a:rPr lang="en-US" dirty="0">
                    <a:solidFill>
                      <a:srgbClr val="00B0F0"/>
                    </a:solidFill>
                  </a:rPr>
                  <a:t>  - 12x</a:t>
                </a:r>
                <a:r>
                  <a:rPr lang="en-US" baseline="30000" dirty="0">
                    <a:solidFill>
                      <a:srgbClr val="00B0F0"/>
                    </a:solidFill>
                  </a:rPr>
                  <a:t>2</a:t>
                </a:r>
                <a:r>
                  <a:rPr lang="en-US" dirty="0">
                    <a:solidFill>
                      <a:srgbClr val="00B0F0"/>
                    </a:solidFill>
                  </a:rPr>
                  <a:t> + </a:t>
                </a:r>
                <a:r>
                  <a:rPr lang="en-US" dirty="0" smtClean="0">
                    <a:solidFill>
                      <a:srgbClr val="00B0F0"/>
                    </a:solidFill>
                  </a:rPr>
                  <a:t>5)</a:t>
                </a:r>
                <a:r>
                  <a:rPr lang="en-US" baseline="30000" dirty="0" smtClean="0"/>
                  <a:t>5</a:t>
                </a:r>
              </a:p>
              <a:p>
                <a:pPr algn="l"/>
                <a:r>
                  <a:rPr lang="en-US" dirty="0" smtClean="0">
                    <a:latin typeface="Calibri" panose="020F0502020204030204" pitchFamily="34" charset="0"/>
                  </a:rPr>
                  <a:t>→</a:t>
                </a:r>
                <a:r>
                  <a:rPr lang="en-US" dirty="0" smtClean="0"/>
                  <a:t> </a:t>
                </a:r>
                <a14:m>
                  <m:oMath xmlns:m="http://schemas.openxmlformats.org/officeDocument/2006/math">
                    <m:f>
                      <m:fPr>
                        <m:ctrlPr>
                          <a:rPr lang="en-US" i="1">
                            <a:latin typeface="Cambria Math" panose="02040503050406030204" pitchFamily="18" charset="0"/>
                          </a:rPr>
                        </m:ctrlPr>
                      </m:fPr>
                      <m:num>
                        <m:r>
                          <a:rPr lang="en-US" i="1">
                            <a:latin typeface="Cambria Math"/>
                          </a:rPr>
                          <m:t>𝑑𝑦</m:t>
                        </m:r>
                      </m:num>
                      <m:den>
                        <m:r>
                          <a:rPr lang="en-US" i="1">
                            <a:latin typeface="Cambria Math"/>
                          </a:rPr>
                          <m:t>𝑑𝑥</m:t>
                        </m:r>
                      </m:den>
                    </m:f>
                  </m:oMath>
                </a14:m>
                <a:r>
                  <a:rPr lang="en-US" dirty="0"/>
                  <a:t> </a:t>
                </a:r>
                <a:r>
                  <a:rPr lang="en-US" dirty="0" smtClean="0"/>
                  <a:t>= 5</a:t>
                </a:r>
                <a:r>
                  <a:rPr lang="en-US" dirty="0" smtClean="0">
                    <a:solidFill>
                      <a:srgbClr val="00B0F0"/>
                    </a:solidFill>
                  </a:rPr>
                  <a:t>(10 </a:t>
                </a:r>
                <a:r>
                  <a:rPr lang="en-US" dirty="0">
                    <a:solidFill>
                      <a:srgbClr val="00B0F0"/>
                    </a:solidFill>
                  </a:rPr>
                  <a:t>x</a:t>
                </a:r>
                <a:r>
                  <a:rPr lang="en-US" baseline="30000" dirty="0">
                    <a:solidFill>
                      <a:srgbClr val="00B0F0"/>
                    </a:solidFill>
                  </a:rPr>
                  <a:t>3</a:t>
                </a:r>
                <a:r>
                  <a:rPr lang="en-US" dirty="0">
                    <a:solidFill>
                      <a:srgbClr val="00B0F0"/>
                    </a:solidFill>
                  </a:rPr>
                  <a:t>  - 12x</a:t>
                </a:r>
                <a:r>
                  <a:rPr lang="en-US" baseline="30000" dirty="0">
                    <a:solidFill>
                      <a:srgbClr val="00B0F0"/>
                    </a:solidFill>
                  </a:rPr>
                  <a:t>2</a:t>
                </a:r>
                <a:r>
                  <a:rPr lang="en-US" dirty="0">
                    <a:solidFill>
                      <a:srgbClr val="00B0F0"/>
                    </a:solidFill>
                  </a:rPr>
                  <a:t> + </a:t>
                </a:r>
                <a:r>
                  <a:rPr lang="en-US" dirty="0" smtClean="0">
                    <a:solidFill>
                      <a:srgbClr val="00B0F0"/>
                    </a:solidFill>
                  </a:rPr>
                  <a:t>5)</a:t>
                </a:r>
                <a:r>
                  <a:rPr lang="en-US" baseline="30000" dirty="0" smtClean="0"/>
                  <a:t>4</a:t>
                </a:r>
                <a:r>
                  <a:rPr lang="en-US" dirty="0" smtClean="0"/>
                  <a:t>(30x</a:t>
                </a:r>
                <a:r>
                  <a:rPr lang="en-US" baseline="30000" dirty="0" smtClean="0"/>
                  <a:t>2</a:t>
                </a:r>
                <a:r>
                  <a:rPr lang="en-US" dirty="0" smtClean="0"/>
                  <a:t> </a:t>
                </a:r>
                <a:r>
                  <a:rPr lang="en-US" dirty="0"/>
                  <a:t>– 24x)</a:t>
                </a:r>
                <a:endParaRPr lang="ar-TN" dirty="0" smtClean="0">
                  <a:latin typeface="Times New Roman" pitchFamily="18" charset="0"/>
                  <a:cs typeface="Times New Roman" pitchFamily="18" charset="0"/>
                </a:endParaRPr>
              </a:p>
              <a:p>
                <a:pPr indent="17463" algn="just" rtl="1"/>
                <a:endParaRPr lang="ar-SA" sz="2600" dirty="0" smtClean="0">
                  <a:cs typeface="Arial" pitchFamily="34" charset="0"/>
                </a:endParaRPr>
              </a:p>
            </p:txBody>
          </p:sp>
        </mc:Choice>
        <mc:Fallback>
          <p:sp>
            <p:nvSpPr>
              <p:cNvPr id="7" name="Content Placeholder 2"/>
              <p:cNvSpPr>
                <a:spLocks noGrp="1" noRot="1" noChangeAspect="1" noMove="1" noResize="1" noEditPoints="1" noAdjustHandles="1" noChangeArrowheads="1" noChangeShapeType="1" noTextEdit="1"/>
              </p:cNvSpPr>
              <p:nvPr>
                <p:ph idx="1"/>
              </p:nvPr>
            </p:nvSpPr>
            <p:spPr>
              <a:xfrm>
                <a:off x="228600" y="980728"/>
                <a:ext cx="9220200" cy="5256584"/>
              </a:xfrm>
              <a:blipFill rotWithShape="0">
                <a:blip r:embed="rId3"/>
                <a:stretch>
                  <a:fillRect l="-1720" t="-1624"/>
                </a:stretch>
              </a:blipFill>
            </p:spPr>
            <p:txBody>
              <a:bodyPr/>
              <a:lstStyle/>
              <a:p>
                <a:r>
                  <a:rPr lang="en-US">
                    <a:noFill/>
                  </a:rPr>
                  <a:t> </a:t>
                </a:r>
              </a:p>
            </p:txBody>
          </p:sp>
        </mc:Fallback>
      </mc:AlternateContent>
    </p:spTree>
    <p:extLst>
      <p:ext uri="{BB962C8B-B14F-4D97-AF65-F5344CB8AC3E}">
        <p14:creationId xmlns:p14="http://schemas.microsoft.com/office/powerpoint/2010/main" val="3054812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anim calcmode="lin" valueType="num">
                                      <p:cBhvr additive="base">
                                        <p:cTn id="7"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6" end="6"/>
                                            </p:txEl>
                                          </p:spTgt>
                                        </p:tgtEl>
                                        <p:attrNameLst>
                                          <p:attrName>style.visibility</p:attrName>
                                        </p:attrNameLst>
                                      </p:cBhvr>
                                      <p:to>
                                        <p:strVal val="visible"/>
                                      </p:to>
                                    </p:set>
                                    <p:anim calcmode="lin" valueType="num">
                                      <p:cBhvr additive="base">
                                        <p:cTn id="13"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11</a:t>
            </a:fld>
            <a:endParaRPr lang="en-US" sz="1200" dirty="0">
              <a:solidFill>
                <a:schemeClr val="bg1"/>
              </a:solidFill>
            </a:endParaRPr>
          </a:p>
        </p:txBody>
      </p:sp>
      <p:sp>
        <p:nvSpPr>
          <p:cNvPr id="9" name="Title 1"/>
          <p:cNvSpPr txBox="1">
            <a:spLocks/>
          </p:cNvSpPr>
          <p:nvPr/>
        </p:nvSpPr>
        <p:spPr>
          <a:xfrm>
            <a:off x="228600" y="-27384"/>
            <a:ext cx="9182100" cy="792162"/>
          </a:xfrm>
          <a:prstGeom prst="rect">
            <a:avLst/>
          </a:prstGeom>
          <a:no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EG" b="1" dirty="0">
                <a:solidFill>
                  <a:srgbClr val="C00000"/>
                </a:solidFill>
                <a:effectLst>
                  <a:outerShdw blurRad="38100" dist="38100" dir="2700000" algn="tl">
                    <a:srgbClr val="000000">
                      <a:alpha val="43137"/>
                    </a:srgbClr>
                  </a:outerShdw>
                </a:effectLst>
              </a:rPr>
              <a:t> </a:t>
            </a:r>
            <a:r>
              <a:rPr lang="ar-TN" b="1" dirty="0">
                <a:solidFill>
                  <a:srgbClr val="C00000"/>
                </a:solidFill>
                <a:latin typeface="Times New Roman" pitchFamily="18" charset="0"/>
              </a:rPr>
              <a:t>قواعد التفاضل</a:t>
            </a:r>
            <a:r>
              <a:rPr lang="ar-EG" b="1" dirty="0">
                <a:solidFill>
                  <a:srgbClr val="C00000"/>
                </a:solidFill>
                <a:effectLst>
                  <a:outerShdw blurRad="38100" dist="38100" dir="2700000" algn="tl">
                    <a:srgbClr val="000000">
                      <a:alpha val="43137"/>
                    </a:srgbClr>
                  </a:outerShdw>
                </a:effectLst>
              </a:rPr>
              <a:t> :-</a:t>
            </a:r>
            <a:endParaRPr lang="ar-SA" b="1" dirty="0">
              <a:solidFill>
                <a:srgbClr val="C00000"/>
              </a:solidFill>
            </a:endParaRPr>
          </a:p>
        </p:txBody>
      </p:sp>
      <mc:AlternateContent xmlns:mc="http://schemas.openxmlformats.org/markup-compatibility/2006" xmlns:a14="http://schemas.microsoft.com/office/drawing/2010/main">
        <mc:Choice Requires="a14">
          <p:sp>
            <p:nvSpPr>
              <p:cNvPr id="7" name="Content Placeholder 2"/>
              <p:cNvSpPr>
                <a:spLocks noGrp="1"/>
              </p:cNvSpPr>
              <p:nvPr>
                <p:ph idx="1"/>
              </p:nvPr>
            </p:nvSpPr>
            <p:spPr>
              <a:xfrm>
                <a:off x="228600" y="980728"/>
                <a:ext cx="9220200" cy="5256584"/>
              </a:xfrm>
              <a:noFill/>
            </p:spPr>
            <p:txBody>
              <a:bodyPr/>
              <a:lstStyle/>
              <a:p>
                <a:pPr marL="0" indent="17463" algn="just" rtl="1">
                  <a:spcBef>
                    <a:spcPts val="0"/>
                  </a:spcBef>
                </a:pPr>
                <a:r>
                  <a:rPr lang="en-US" b="1" u="sng" dirty="0" smtClean="0">
                    <a:solidFill>
                      <a:srgbClr val="FF0000"/>
                    </a:solidFill>
                    <a:latin typeface="Times New Roman" panose="02020603050405020304" pitchFamily="18" charset="0"/>
                    <a:cs typeface="Times New Roman" panose="02020603050405020304" pitchFamily="18" charset="0"/>
                  </a:rPr>
                  <a:t>7</a:t>
                </a:r>
                <a:r>
                  <a:rPr lang="ar-TN" b="1" u="sng" dirty="0" smtClean="0">
                    <a:solidFill>
                      <a:srgbClr val="FF0000"/>
                    </a:solidFill>
                  </a:rPr>
                  <a:t>- </a:t>
                </a:r>
                <a:r>
                  <a:rPr lang="ar-TN" b="1" u="sng" dirty="0">
                    <a:solidFill>
                      <a:srgbClr val="FF0000"/>
                    </a:solidFill>
                  </a:rPr>
                  <a:t>المشتقات العليا </a:t>
                </a:r>
                <a:r>
                  <a:rPr lang="ar-TN" b="1" u="sng" dirty="0" smtClean="0">
                    <a:solidFill>
                      <a:srgbClr val="FF0000"/>
                    </a:solidFill>
                  </a:rPr>
                  <a:t>للدالة:</a:t>
                </a:r>
                <a:endParaRPr lang="ar-TN" u="sng" dirty="0" smtClean="0">
                  <a:latin typeface="Times New Roman" pitchFamily="18" charset="0"/>
                  <a:cs typeface="Times New Roman" pitchFamily="18" charset="0"/>
                </a:endParaRPr>
              </a:p>
              <a:p>
                <a:pPr marL="0" indent="0" algn="just" rtl="1">
                  <a:spcBef>
                    <a:spcPts val="0"/>
                  </a:spcBef>
                </a:pPr>
                <a:r>
                  <a:rPr lang="ar-TN" b="1" u="sng" dirty="0" smtClean="0">
                    <a:latin typeface="Times New Roman" pitchFamily="18" charset="0"/>
                    <a:cs typeface="Times New Roman" pitchFamily="18" charset="0"/>
                  </a:rPr>
                  <a:t>مثال</a:t>
                </a:r>
                <a:r>
                  <a:rPr lang="en-US" b="1" u="sng" dirty="0" smtClean="0">
                    <a:latin typeface="Times New Roman" pitchFamily="18" charset="0"/>
                    <a:cs typeface="Times New Roman" pitchFamily="18" charset="0"/>
                  </a:rPr>
                  <a:t> </a:t>
                </a:r>
                <a:r>
                  <a:rPr lang="ar-TN" b="1" u="sng" dirty="0" smtClean="0">
                    <a:latin typeface="Times New Roman" pitchFamily="18" charset="0"/>
                    <a:cs typeface="Times New Roman" pitchFamily="18" charset="0"/>
                  </a:rPr>
                  <a:t>:</a:t>
                </a:r>
                <a:r>
                  <a:rPr lang="en-US" b="1" dirty="0" smtClean="0">
                    <a:latin typeface="Times New Roman" pitchFamily="18" charset="0"/>
                    <a:cs typeface="Times New Roman" pitchFamily="18" charset="0"/>
                  </a:rPr>
                  <a:t> </a:t>
                </a:r>
                <a:r>
                  <a:rPr lang="en-US" b="1" u="sng" dirty="0" smtClean="0">
                    <a:latin typeface="Times New Roman" pitchFamily="18" charset="0"/>
                    <a:cs typeface="Times New Roman" pitchFamily="18" charset="0"/>
                  </a:rPr>
                  <a:t>-</a:t>
                </a:r>
                <a:endParaRPr lang="ar-TN" b="1" u="sng" dirty="0" smtClean="0">
                  <a:latin typeface="Times New Roman" pitchFamily="18" charset="0"/>
                  <a:cs typeface="Times New Roman" pitchFamily="18" charset="0"/>
                </a:endParaRPr>
              </a:p>
              <a:p>
                <a:r>
                  <a:rPr lang="ar-EG" dirty="0"/>
                  <a:t>أوجد المشتقة الثالثة للدالة التالية :-</a:t>
                </a:r>
              </a:p>
              <a:p>
                <a:pPr algn="l"/>
                <a:r>
                  <a:rPr lang="en-US" dirty="0"/>
                  <a:t> y = </a:t>
                </a:r>
                <a:r>
                  <a:rPr lang="en-US" dirty="0" smtClean="0"/>
                  <a:t>15x</a:t>
                </a:r>
                <a:r>
                  <a:rPr lang="en-US" baseline="30000" dirty="0" smtClean="0"/>
                  <a:t>4</a:t>
                </a:r>
                <a:r>
                  <a:rPr lang="en-US" dirty="0" smtClean="0"/>
                  <a:t> </a:t>
                </a:r>
                <a:r>
                  <a:rPr lang="en-US" dirty="0"/>
                  <a:t>+ </a:t>
                </a:r>
                <a:r>
                  <a:rPr lang="en-US" dirty="0" smtClean="0"/>
                  <a:t>12x</a:t>
                </a:r>
                <a:r>
                  <a:rPr lang="en-US" baseline="30000" dirty="0" smtClean="0"/>
                  <a:t>3</a:t>
                </a:r>
                <a:r>
                  <a:rPr lang="en-US" dirty="0" smtClean="0"/>
                  <a:t> </a:t>
                </a:r>
                <a:r>
                  <a:rPr lang="en-US" dirty="0"/>
                  <a:t>+ </a:t>
                </a:r>
                <a:r>
                  <a:rPr lang="en-US" dirty="0" smtClean="0"/>
                  <a:t>20x</a:t>
                </a:r>
                <a:r>
                  <a:rPr lang="en-US" baseline="30000" dirty="0" smtClean="0"/>
                  <a:t>2</a:t>
                </a:r>
                <a:r>
                  <a:rPr lang="en-US" dirty="0" smtClean="0"/>
                  <a:t> </a:t>
                </a:r>
                <a:r>
                  <a:rPr lang="en-US" dirty="0"/>
                  <a:t>– </a:t>
                </a:r>
                <a:r>
                  <a:rPr lang="en-US" dirty="0" smtClean="0"/>
                  <a:t>5x </a:t>
                </a:r>
                <a:r>
                  <a:rPr lang="en-US" dirty="0"/>
                  <a:t>+12</a:t>
                </a:r>
              </a:p>
              <a:p>
                <a:pPr algn="l"/>
                <a:r>
                  <a:rPr lang="en-US" dirty="0" smtClean="0">
                    <a:latin typeface="Calibri" panose="020F0502020204030204" pitchFamily="34" charset="0"/>
                  </a:rPr>
                  <a:t>→ </a:t>
                </a:r>
                <a14:m>
                  <m:oMath xmlns:m="http://schemas.openxmlformats.org/officeDocument/2006/math">
                    <m:f>
                      <m:fPr>
                        <m:ctrlPr>
                          <a:rPr lang="en-US" i="1">
                            <a:latin typeface="Cambria Math" panose="02040503050406030204" pitchFamily="18" charset="0"/>
                          </a:rPr>
                        </m:ctrlPr>
                      </m:fPr>
                      <m:num>
                        <m:r>
                          <a:rPr lang="en-US" i="1">
                            <a:latin typeface="Cambria Math"/>
                          </a:rPr>
                          <m:t>𝑑𝑦</m:t>
                        </m:r>
                      </m:num>
                      <m:den>
                        <m:r>
                          <a:rPr lang="en-US" i="1">
                            <a:latin typeface="Cambria Math"/>
                          </a:rPr>
                          <m:t>𝑑𝑥</m:t>
                        </m:r>
                      </m:den>
                    </m:f>
                  </m:oMath>
                </a14:m>
                <a:r>
                  <a:rPr lang="en-US" dirty="0" smtClean="0"/>
                  <a:t> = 60x</a:t>
                </a:r>
                <a:r>
                  <a:rPr lang="en-US" baseline="30000" dirty="0" smtClean="0"/>
                  <a:t>3</a:t>
                </a:r>
                <a:r>
                  <a:rPr lang="en-US" dirty="0" smtClean="0"/>
                  <a:t> </a:t>
                </a:r>
                <a:r>
                  <a:rPr lang="en-US" dirty="0"/>
                  <a:t>+ </a:t>
                </a:r>
                <a:r>
                  <a:rPr lang="en-US" dirty="0" smtClean="0"/>
                  <a:t>36x</a:t>
                </a:r>
                <a:r>
                  <a:rPr lang="en-US" baseline="30000" dirty="0" smtClean="0"/>
                  <a:t>2</a:t>
                </a:r>
                <a:r>
                  <a:rPr lang="en-US" dirty="0" smtClean="0"/>
                  <a:t> </a:t>
                </a:r>
                <a:r>
                  <a:rPr lang="en-US" dirty="0"/>
                  <a:t>+ </a:t>
                </a:r>
                <a:r>
                  <a:rPr lang="en-US" dirty="0" smtClean="0"/>
                  <a:t>40x </a:t>
                </a:r>
                <a:r>
                  <a:rPr lang="en-US" dirty="0"/>
                  <a:t>– 5 </a:t>
                </a:r>
                <a:r>
                  <a:rPr lang="en-US" dirty="0" smtClean="0"/>
                  <a:t>         </a:t>
                </a:r>
                <a:r>
                  <a:rPr lang="ar-EG" dirty="0"/>
                  <a:t>(المشتقة الاولى</a:t>
                </a:r>
                <a:r>
                  <a:rPr lang="ar-EG" dirty="0" smtClean="0"/>
                  <a:t>)</a:t>
                </a:r>
                <a:r>
                  <a:rPr lang="en-US" dirty="0" smtClean="0"/>
                  <a:t> </a:t>
                </a:r>
                <a:endParaRPr lang="en-US" dirty="0"/>
              </a:p>
              <a:p>
                <a:pPr algn="l"/>
                <a:r>
                  <a:rPr lang="en-US" dirty="0">
                    <a:latin typeface="Calibri" panose="020F0502020204030204" pitchFamily="34" charset="0"/>
                  </a:rPr>
                  <a:t>→ </a:t>
                </a:r>
                <a14:m>
                  <m:oMath xmlns:m="http://schemas.openxmlformats.org/officeDocument/2006/math">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a:rPr>
                              <m:t>𝑑</m:t>
                            </m:r>
                          </m:e>
                          <m:sup>
                            <m:r>
                              <a:rPr lang="en-US" i="1">
                                <a:latin typeface="Cambria Math"/>
                              </a:rPr>
                              <m:t>2</m:t>
                            </m:r>
                          </m:sup>
                        </m:sSup>
                        <m:r>
                          <a:rPr lang="en-US" i="1">
                            <a:latin typeface="Cambria Math"/>
                          </a:rPr>
                          <m:t>𝑦</m:t>
                        </m:r>
                      </m:num>
                      <m:den>
                        <m:r>
                          <a:rPr lang="en-US" i="1">
                            <a:latin typeface="Cambria Math"/>
                          </a:rPr>
                          <m:t>𝑑</m:t>
                        </m:r>
                        <m:sSup>
                          <m:sSupPr>
                            <m:ctrlPr>
                              <a:rPr lang="en-US" i="1">
                                <a:latin typeface="Cambria Math" panose="02040503050406030204" pitchFamily="18" charset="0"/>
                              </a:rPr>
                            </m:ctrlPr>
                          </m:sSupPr>
                          <m:e>
                            <m:r>
                              <a:rPr lang="en-US" i="1">
                                <a:latin typeface="Cambria Math"/>
                              </a:rPr>
                              <m:t>𝑥</m:t>
                            </m:r>
                          </m:e>
                          <m:sup>
                            <m:r>
                              <a:rPr lang="en-US" i="1">
                                <a:latin typeface="Cambria Math"/>
                              </a:rPr>
                              <m:t>2</m:t>
                            </m:r>
                          </m:sup>
                        </m:sSup>
                      </m:den>
                    </m:f>
                  </m:oMath>
                </a14:m>
                <a:r>
                  <a:rPr lang="en-US" dirty="0"/>
                  <a:t> = 180x</a:t>
                </a:r>
                <a:r>
                  <a:rPr lang="en-US" baseline="30000" dirty="0"/>
                  <a:t>2</a:t>
                </a:r>
                <a:r>
                  <a:rPr lang="en-US" dirty="0"/>
                  <a:t> + 72x + 40</a:t>
                </a:r>
                <a:r>
                  <a:rPr lang="ar-EG" dirty="0"/>
                  <a:t>      (المشتقة الثانية)             </a:t>
                </a:r>
                <a:endParaRPr lang="en-US" dirty="0"/>
              </a:p>
              <a:p>
                <a:pPr algn="l"/>
                <a:r>
                  <a:rPr lang="en-US" dirty="0" smtClean="0">
                    <a:latin typeface="Calibri" panose="020F0502020204030204" pitchFamily="34" charset="0"/>
                  </a:rPr>
                  <a:t>→ </a:t>
                </a:r>
                <a14:m>
                  <m:oMath xmlns:m="http://schemas.openxmlformats.org/officeDocument/2006/math">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a:rPr>
                              <m:t>𝑑</m:t>
                            </m:r>
                          </m:e>
                          <m:sup>
                            <m:r>
                              <a:rPr lang="en-US" i="1">
                                <a:latin typeface="Cambria Math"/>
                              </a:rPr>
                              <m:t>3</m:t>
                            </m:r>
                          </m:sup>
                        </m:sSup>
                        <m:r>
                          <a:rPr lang="en-US" i="1">
                            <a:latin typeface="Cambria Math"/>
                          </a:rPr>
                          <m:t>𝑦</m:t>
                        </m:r>
                      </m:num>
                      <m:den>
                        <m:r>
                          <a:rPr lang="en-US" i="1">
                            <a:latin typeface="Cambria Math"/>
                          </a:rPr>
                          <m:t>𝑑</m:t>
                        </m:r>
                        <m:sSup>
                          <m:sSupPr>
                            <m:ctrlPr>
                              <a:rPr lang="en-US" i="1">
                                <a:latin typeface="Cambria Math" panose="02040503050406030204" pitchFamily="18" charset="0"/>
                              </a:rPr>
                            </m:ctrlPr>
                          </m:sSupPr>
                          <m:e>
                            <m:r>
                              <a:rPr lang="en-US" i="1">
                                <a:latin typeface="Cambria Math"/>
                              </a:rPr>
                              <m:t>𝑥</m:t>
                            </m:r>
                          </m:e>
                          <m:sup>
                            <m:r>
                              <a:rPr lang="en-US" i="1">
                                <a:latin typeface="Cambria Math"/>
                              </a:rPr>
                              <m:t>3</m:t>
                            </m:r>
                          </m:sup>
                        </m:sSup>
                      </m:den>
                    </m:f>
                  </m:oMath>
                </a14:m>
                <a:r>
                  <a:rPr lang="en-US" dirty="0"/>
                  <a:t> = 360x + 72</a:t>
                </a:r>
                <a:r>
                  <a:rPr lang="ar-EG" dirty="0"/>
                  <a:t>     </a:t>
                </a:r>
                <a:r>
                  <a:rPr lang="ar-EG" dirty="0" smtClean="0"/>
                  <a:t> (</a:t>
                </a:r>
                <a:r>
                  <a:rPr lang="ar-EG" dirty="0"/>
                  <a:t>المشتقة </a:t>
                </a:r>
                <a:r>
                  <a:rPr lang="ar-EG" dirty="0" err="1"/>
                  <a:t>الثا</a:t>
                </a:r>
                <a:r>
                  <a:rPr lang="ar-SA" dirty="0"/>
                  <a:t>لثة</a:t>
                </a:r>
                <a:r>
                  <a:rPr lang="ar-EG" dirty="0" smtClean="0"/>
                  <a:t>)     </a:t>
                </a:r>
                <a:r>
                  <a:rPr lang="ar-SA" dirty="0" smtClean="0"/>
                  <a:t>          </a:t>
                </a:r>
                <a:r>
                  <a:rPr lang="ar-EG" dirty="0" smtClean="0"/>
                  <a:t>        </a:t>
                </a:r>
                <a:endParaRPr lang="en-US" dirty="0"/>
              </a:p>
              <a:p>
                <a:pPr indent="17463" algn="just" rtl="1"/>
                <a:endParaRPr lang="ar-SA" sz="2600" dirty="0" smtClean="0">
                  <a:cs typeface="Arial" pitchFamily="34" charset="0"/>
                </a:endParaRPr>
              </a:p>
            </p:txBody>
          </p:sp>
        </mc:Choice>
        <mc:Fallback xmlns="">
          <p:sp>
            <p:nvSpPr>
              <p:cNvPr id="7" name="Content Placeholder 2"/>
              <p:cNvSpPr>
                <a:spLocks noGrp="1" noRot="1" noChangeAspect="1" noMove="1" noResize="1" noEditPoints="1" noAdjustHandles="1" noChangeArrowheads="1" noChangeShapeType="1" noTextEdit="1"/>
              </p:cNvSpPr>
              <p:nvPr>
                <p:ph idx="1"/>
              </p:nvPr>
            </p:nvSpPr>
            <p:spPr>
              <a:xfrm>
                <a:off x="228600" y="980728"/>
                <a:ext cx="9220200" cy="5256584"/>
              </a:xfrm>
              <a:blipFill rotWithShape="0">
                <a:blip r:embed="rId3"/>
                <a:stretch>
                  <a:fillRect l="-1720" t="-1624" r="-1653"/>
                </a:stretch>
              </a:blipFill>
            </p:spPr>
            <p:txBody>
              <a:bodyPr/>
              <a:lstStyle/>
              <a:p>
                <a:r>
                  <a:rPr lang="en-US">
                    <a:noFill/>
                  </a:rPr>
                  <a:t> </a:t>
                </a:r>
              </a:p>
            </p:txBody>
          </p:sp>
        </mc:Fallback>
      </mc:AlternateContent>
    </p:spTree>
    <p:extLst>
      <p:ext uri="{BB962C8B-B14F-4D97-AF65-F5344CB8AC3E}">
        <p14:creationId xmlns:p14="http://schemas.microsoft.com/office/powerpoint/2010/main" val="4002557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anim calcmode="lin" valueType="num">
                                      <p:cBhvr additive="base">
                                        <p:cTn id="7"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5" end="5"/>
                                            </p:txEl>
                                          </p:spTgt>
                                        </p:tgtEl>
                                        <p:attrNameLst>
                                          <p:attrName>style.visibility</p:attrName>
                                        </p:attrNameLst>
                                      </p:cBhvr>
                                      <p:to>
                                        <p:strVal val="visible"/>
                                      </p:to>
                                    </p:set>
                                    <p:anim calcmode="lin" valueType="num">
                                      <p:cBhvr additive="base">
                                        <p:cTn id="13"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anim calcmode="lin" valueType="num">
                                      <p:cBhvr additive="base">
                                        <p:cTn id="19"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12</a:t>
            </a:fld>
            <a:endParaRPr lang="en-US" sz="1200" dirty="0">
              <a:solidFill>
                <a:schemeClr val="bg1"/>
              </a:solidFill>
            </a:endParaRPr>
          </a:p>
        </p:txBody>
      </p:sp>
      <p:sp>
        <p:nvSpPr>
          <p:cNvPr id="9" name="Title 1"/>
          <p:cNvSpPr txBox="1">
            <a:spLocks/>
          </p:cNvSpPr>
          <p:nvPr/>
        </p:nvSpPr>
        <p:spPr>
          <a:xfrm>
            <a:off x="228600" y="-27384"/>
            <a:ext cx="9182100" cy="792162"/>
          </a:xfrm>
          <a:prstGeom prst="rect">
            <a:avLst/>
          </a:prstGeom>
          <a:no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altLang="en-US" b="1" dirty="0">
                <a:solidFill>
                  <a:srgbClr val="C00000"/>
                </a:solidFill>
              </a:rPr>
              <a:t>التطبيقات الاقتصادية والإدارية للتفاضل </a:t>
            </a:r>
            <a:r>
              <a:rPr lang="ar-EG" altLang="en-US" b="1" dirty="0">
                <a:solidFill>
                  <a:srgbClr val="C00000"/>
                </a:solidFill>
              </a:rPr>
              <a:t>:-</a:t>
            </a:r>
            <a:endParaRPr lang="ar-SA" b="1" dirty="0">
              <a:solidFill>
                <a:srgbClr val="C00000"/>
              </a:solidFill>
            </a:endParaRPr>
          </a:p>
        </p:txBody>
      </p:sp>
      <p:sp>
        <p:nvSpPr>
          <p:cNvPr id="6" name="Content Placeholder 2"/>
          <p:cNvSpPr>
            <a:spLocks noGrp="1"/>
          </p:cNvSpPr>
          <p:nvPr>
            <p:ph idx="1"/>
          </p:nvPr>
        </p:nvSpPr>
        <p:spPr>
          <a:xfrm>
            <a:off x="238092" y="1142984"/>
            <a:ext cx="9220200" cy="4429140"/>
          </a:xfrm>
          <a:noFill/>
        </p:spPr>
        <p:txBody>
          <a:bodyPr/>
          <a:lstStyle/>
          <a:p>
            <a:pPr indent="17463" algn="just" rtl="1"/>
            <a:endParaRPr lang="fr-FR" sz="2000" b="1" dirty="0" smtClean="0">
              <a:cs typeface="+mn-cs"/>
            </a:endParaRPr>
          </a:p>
          <a:p>
            <a:pPr indent="17463" algn="just" rtl="1"/>
            <a:r>
              <a:rPr lang="en-US" sz="4000" b="1" dirty="0" smtClean="0">
                <a:latin typeface="Times New Roman" panose="02020603050405020304" pitchFamily="18" charset="0"/>
                <a:cs typeface="Times New Roman" panose="02020603050405020304" pitchFamily="18" charset="0"/>
              </a:rPr>
              <a:t>1</a:t>
            </a:r>
            <a:r>
              <a:rPr lang="ar-TN" sz="4000" b="1" dirty="0" smtClean="0">
                <a:latin typeface="Times New Roman" panose="02020603050405020304" pitchFamily="18" charset="0"/>
                <a:cs typeface="Times New Roman" panose="02020603050405020304" pitchFamily="18" charset="0"/>
              </a:rPr>
              <a:t> – المرونة  </a:t>
            </a:r>
          </a:p>
          <a:p>
            <a:pPr indent="17463" algn="just" rtl="1"/>
            <a:r>
              <a:rPr lang="en-US" sz="4000" b="1" dirty="0" smtClean="0">
                <a:latin typeface="Times New Roman" panose="02020603050405020304" pitchFamily="18" charset="0"/>
                <a:cs typeface="Times New Roman" panose="02020603050405020304" pitchFamily="18" charset="0"/>
              </a:rPr>
              <a:t>2</a:t>
            </a:r>
            <a:r>
              <a:rPr lang="ar-TN" sz="4000" b="1" dirty="0" smtClean="0">
                <a:latin typeface="Times New Roman" panose="02020603050405020304" pitchFamily="18" charset="0"/>
                <a:cs typeface="Times New Roman" panose="02020603050405020304" pitchFamily="18" charset="0"/>
              </a:rPr>
              <a:t> – النهايات العظمى والصغرى</a:t>
            </a:r>
            <a:endParaRPr lang="ar-SA" sz="4000" b="1" dirty="0" smtClean="0">
              <a:latin typeface="Times New Roman" panose="02020603050405020304" pitchFamily="18" charset="0"/>
              <a:cs typeface="Times New Roman" panose="02020603050405020304" pitchFamily="18" charset="0"/>
            </a:endParaRPr>
          </a:p>
          <a:p>
            <a:pPr indent="17463" algn="just" rtl="1"/>
            <a:r>
              <a:rPr lang="en-US" sz="4000" b="1" dirty="0" smtClean="0">
                <a:latin typeface="Times New Roman" panose="02020603050405020304" pitchFamily="18" charset="0"/>
                <a:cs typeface="Times New Roman" panose="02020603050405020304" pitchFamily="18" charset="0"/>
              </a:rPr>
              <a:t>3</a:t>
            </a:r>
            <a:r>
              <a:rPr lang="ar-TN" sz="4000" b="1" dirty="0" smtClean="0">
                <a:latin typeface="Times New Roman" panose="02020603050405020304" pitchFamily="18" charset="0"/>
                <a:cs typeface="Times New Roman" panose="02020603050405020304" pitchFamily="18" charset="0"/>
              </a:rPr>
              <a:t> </a:t>
            </a:r>
            <a:r>
              <a:rPr lang="ar-TN" sz="4000" b="1" dirty="0">
                <a:latin typeface="Times New Roman" panose="02020603050405020304" pitchFamily="18" charset="0"/>
                <a:cs typeface="Times New Roman" panose="02020603050405020304" pitchFamily="18" charset="0"/>
              </a:rPr>
              <a:t>– الاستهلاك والادخار  </a:t>
            </a:r>
            <a:endParaRPr lang="ar-SA" sz="4000" b="1" dirty="0" smtClean="0">
              <a:latin typeface="Times New Roman" panose="02020603050405020304" pitchFamily="18" charset="0"/>
              <a:cs typeface="Times New Roman" panose="02020603050405020304" pitchFamily="18" charset="0"/>
            </a:endParaRPr>
          </a:p>
          <a:p>
            <a:pPr indent="17463" algn="just" rtl="1"/>
            <a:r>
              <a:rPr lang="en-US" sz="4000" b="1" dirty="0" smtClean="0">
                <a:latin typeface="Times New Roman" panose="02020603050405020304" pitchFamily="18" charset="0"/>
                <a:cs typeface="Times New Roman" panose="02020603050405020304" pitchFamily="18" charset="0"/>
              </a:rPr>
              <a:t>4</a:t>
            </a:r>
            <a:r>
              <a:rPr lang="ar-TN" sz="4000" b="1" dirty="0" smtClean="0">
                <a:latin typeface="Times New Roman" panose="02020603050405020304" pitchFamily="18" charset="0"/>
                <a:cs typeface="Times New Roman" panose="02020603050405020304" pitchFamily="18" charset="0"/>
              </a:rPr>
              <a:t> – الربح الحدي</a:t>
            </a:r>
            <a:endParaRPr lang="ar-SA" sz="4000" b="1" dirty="0" smtClean="0">
              <a:latin typeface="Times New Roman" panose="02020603050405020304" pitchFamily="18" charset="0"/>
              <a:cs typeface="Times New Roman" panose="02020603050405020304" pitchFamily="18" charset="0"/>
            </a:endParaRPr>
          </a:p>
          <a:p>
            <a:pPr indent="17463" algn="ctr" rtl="1"/>
            <a:endParaRPr lang="ar-SA" sz="7200" b="1" dirty="0" smtClean="0">
              <a:cs typeface="Arial" pitchFamily="34" charset="0"/>
            </a:endParaRPr>
          </a:p>
        </p:txBody>
      </p:sp>
    </p:spTree>
    <p:extLst>
      <p:ext uri="{BB962C8B-B14F-4D97-AF65-F5344CB8AC3E}">
        <p14:creationId xmlns:p14="http://schemas.microsoft.com/office/powerpoint/2010/main" val="13186972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13</a:t>
            </a:fld>
            <a:endParaRPr lang="en-US" sz="1200" dirty="0">
              <a:solidFill>
                <a:schemeClr val="bg1"/>
              </a:solidFill>
            </a:endParaRPr>
          </a:p>
        </p:txBody>
      </p:sp>
      <p:sp>
        <p:nvSpPr>
          <p:cNvPr id="9" name="Title 1"/>
          <p:cNvSpPr txBox="1">
            <a:spLocks/>
          </p:cNvSpPr>
          <p:nvPr/>
        </p:nvSpPr>
        <p:spPr>
          <a:xfrm>
            <a:off x="228600" y="-27384"/>
            <a:ext cx="9182100" cy="792162"/>
          </a:xfrm>
          <a:prstGeom prst="rect">
            <a:avLst/>
          </a:prstGeom>
          <a:no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TN" b="1" dirty="0">
                <a:solidFill>
                  <a:srgbClr val="C00000"/>
                </a:solidFill>
                <a:latin typeface="Times New Roman" pitchFamily="18" charset="0"/>
                <a:cs typeface="Times New Roman" pitchFamily="18" charset="0"/>
              </a:rPr>
              <a:t>مرونة الطلب </a:t>
            </a:r>
            <a:r>
              <a:rPr lang="ar-EG" altLang="en-US" b="1" dirty="0" smtClean="0">
                <a:solidFill>
                  <a:srgbClr val="C00000"/>
                </a:solidFill>
              </a:rPr>
              <a:t>:-</a:t>
            </a:r>
            <a:endParaRPr lang="ar-SA" b="1" dirty="0">
              <a:solidFill>
                <a:srgbClr val="C00000"/>
              </a:solidFill>
            </a:endParaRPr>
          </a:p>
        </p:txBody>
      </p:sp>
      <p:sp>
        <p:nvSpPr>
          <p:cNvPr id="7" name="Content Placeholder 2"/>
          <p:cNvSpPr>
            <a:spLocks noGrp="1"/>
          </p:cNvSpPr>
          <p:nvPr>
            <p:ph idx="1"/>
          </p:nvPr>
        </p:nvSpPr>
        <p:spPr>
          <a:xfrm>
            <a:off x="238092" y="1142984"/>
            <a:ext cx="9220200" cy="4429140"/>
          </a:xfrm>
          <a:noFill/>
        </p:spPr>
        <p:txBody>
          <a:bodyPr/>
          <a:lstStyle/>
          <a:p>
            <a:pPr indent="17463" algn="just" rtl="1"/>
            <a:endParaRPr lang="ar-TN" sz="1600" u="sng" dirty="0" smtClean="0">
              <a:solidFill>
                <a:srgbClr val="FF0000"/>
              </a:solidFill>
              <a:cs typeface="+mn-cs"/>
            </a:endParaRPr>
          </a:p>
          <a:p>
            <a:pPr indent="17463" algn="just" rtl="1"/>
            <a:r>
              <a:rPr lang="ar-TN" u="sng" dirty="0" smtClean="0">
                <a:solidFill>
                  <a:srgbClr val="FF0000"/>
                </a:solidFill>
                <a:cs typeface="+mn-cs"/>
              </a:rPr>
              <a:t>أ- تعريف مرونة الطلب </a:t>
            </a:r>
            <a:r>
              <a:rPr lang="ar-TN" u="sng" dirty="0" err="1" smtClean="0">
                <a:solidFill>
                  <a:srgbClr val="FF0000"/>
                </a:solidFill>
                <a:cs typeface="+mn-cs"/>
              </a:rPr>
              <a:t>السعرية</a:t>
            </a:r>
            <a:r>
              <a:rPr lang="ar-TN" dirty="0" smtClean="0">
                <a:solidFill>
                  <a:srgbClr val="FF0000"/>
                </a:solidFill>
                <a:cs typeface="+mn-cs"/>
              </a:rPr>
              <a:t>: </a:t>
            </a:r>
          </a:p>
          <a:p>
            <a:pPr indent="17463" algn="just" rtl="1"/>
            <a:r>
              <a:rPr lang="ar-TN" dirty="0" smtClean="0">
                <a:cs typeface="+mn-cs"/>
              </a:rPr>
              <a:t>تعرف مرونة الطلب السعرية على أنها مدى استجابة التغيرات في الكمية المطلوبة من سلعة </a:t>
            </a:r>
            <a:r>
              <a:rPr lang="ar-TN" dirty="0" smtClean="0"/>
              <a:t>أو خدمة للتغيرات في السعر. </a:t>
            </a:r>
          </a:p>
          <a:p>
            <a:pPr indent="17463" algn="just" rtl="1"/>
            <a:r>
              <a:rPr lang="ar-TN" u="sng" dirty="0" smtClean="0">
                <a:solidFill>
                  <a:srgbClr val="FF0000"/>
                </a:solidFill>
              </a:rPr>
              <a:t>ب- تعريف مرونة الطلب </a:t>
            </a:r>
            <a:r>
              <a:rPr lang="ar-TN" u="sng" dirty="0" err="1" smtClean="0">
                <a:solidFill>
                  <a:srgbClr val="FF0000"/>
                </a:solidFill>
              </a:rPr>
              <a:t>الدخلية</a:t>
            </a:r>
            <a:r>
              <a:rPr lang="ar-TN" u="sng" dirty="0" smtClean="0">
                <a:solidFill>
                  <a:srgbClr val="FF0000"/>
                </a:solidFill>
              </a:rPr>
              <a:t>:</a:t>
            </a:r>
          </a:p>
          <a:p>
            <a:pPr indent="17463" algn="just" rtl="1"/>
            <a:r>
              <a:rPr lang="ar-TN" dirty="0" smtClean="0"/>
              <a:t> تعرف مرونة الطلب </a:t>
            </a:r>
            <a:r>
              <a:rPr lang="ar-TN" dirty="0" err="1" smtClean="0"/>
              <a:t>الدخلية</a:t>
            </a:r>
            <a:r>
              <a:rPr lang="ar-TN" dirty="0" smtClean="0"/>
              <a:t> على أنها مدى استجابة التغيرات في الكمية المطلوبة من سلعة أو خدمة للتغيرات في الدخل. </a:t>
            </a:r>
            <a:r>
              <a:rPr lang="ar-TN" dirty="0" smtClean="0">
                <a:cs typeface="+mn-cs"/>
              </a:rPr>
              <a:t> </a:t>
            </a:r>
            <a:endParaRPr lang="ar-SA" dirty="0" smtClean="0">
              <a:cs typeface="Arial" pitchFamily="34" charset="0"/>
            </a:endParaRPr>
          </a:p>
        </p:txBody>
      </p:sp>
    </p:spTree>
    <p:extLst>
      <p:ext uri="{BB962C8B-B14F-4D97-AF65-F5344CB8AC3E}">
        <p14:creationId xmlns:p14="http://schemas.microsoft.com/office/powerpoint/2010/main" val="35728228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14</a:t>
            </a:fld>
            <a:endParaRPr lang="en-US" sz="1200" dirty="0">
              <a:solidFill>
                <a:schemeClr val="bg1"/>
              </a:solidFill>
            </a:endParaRPr>
          </a:p>
        </p:txBody>
      </p:sp>
      <p:sp>
        <p:nvSpPr>
          <p:cNvPr id="9" name="Title 1"/>
          <p:cNvSpPr txBox="1">
            <a:spLocks/>
          </p:cNvSpPr>
          <p:nvPr/>
        </p:nvSpPr>
        <p:spPr>
          <a:xfrm>
            <a:off x="228600" y="-27384"/>
            <a:ext cx="9182100" cy="792162"/>
          </a:xfrm>
          <a:prstGeom prst="rect">
            <a:avLst/>
          </a:prstGeom>
          <a:no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TN" b="1" dirty="0">
                <a:solidFill>
                  <a:srgbClr val="C00000"/>
                </a:solidFill>
                <a:latin typeface="Times New Roman" pitchFamily="18" charset="0"/>
                <a:cs typeface="Times New Roman" pitchFamily="18" charset="0"/>
              </a:rPr>
              <a:t>مرونة الطلب </a:t>
            </a:r>
            <a:r>
              <a:rPr lang="ar-EG" altLang="en-US" b="1" dirty="0" smtClean="0">
                <a:solidFill>
                  <a:srgbClr val="C00000"/>
                </a:solidFill>
              </a:rPr>
              <a:t>:-</a:t>
            </a:r>
            <a:endParaRPr lang="ar-SA" b="1" dirty="0">
              <a:solidFill>
                <a:srgbClr val="C00000"/>
              </a:solidFill>
            </a:endParaRPr>
          </a:p>
        </p:txBody>
      </p:sp>
      <p:sp>
        <p:nvSpPr>
          <p:cNvPr id="6" name="Content Placeholder 2"/>
          <p:cNvSpPr>
            <a:spLocks noGrp="1"/>
          </p:cNvSpPr>
          <p:nvPr>
            <p:ph idx="1"/>
          </p:nvPr>
        </p:nvSpPr>
        <p:spPr>
          <a:xfrm>
            <a:off x="238092" y="1142984"/>
            <a:ext cx="9220200" cy="4429140"/>
          </a:xfrm>
          <a:noFill/>
        </p:spPr>
        <p:txBody>
          <a:bodyPr/>
          <a:lstStyle/>
          <a:p>
            <a:pPr indent="17463" algn="just" rtl="1"/>
            <a:r>
              <a:rPr lang="ar-TN" u="sng" dirty="0" smtClean="0">
                <a:solidFill>
                  <a:srgbClr val="FF0000"/>
                </a:solidFill>
                <a:cs typeface="+mn-cs"/>
              </a:rPr>
              <a:t>ج - قيس مرونة الطلب</a:t>
            </a:r>
            <a:r>
              <a:rPr lang="ar-TN" dirty="0" smtClean="0">
                <a:solidFill>
                  <a:srgbClr val="FF0000"/>
                </a:solidFill>
                <a:cs typeface="+mn-cs"/>
              </a:rPr>
              <a:t>: </a:t>
            </a:r>
          </a:p>
          <a:p>
            <a:pPr indent="17463" algn="just" rtl="1"/>
            <a:r>
              <a:rPr lang="ar-TN" dirty="0" smtClean="0">
                <a:cs typeface="+mn-cs"/>
              </a:rPr>
              <a:t>مرونة الطلب باستخدام التفاضل هي:</a:t>
            </a:r>
          </a:p>
          <a:p>
            <a:pPr indent="17463" algn="just" rtl="1"/>
            <a:endParaRPr lang="ar-TN" dirty="0" smtClean="0">
              <a:cs typeface="+mn-cs"/>
            </a:endParaRPr>
          </a:p>
          <a:p>
            <a:pPr indent="17463" algn="just" rtl="1"/>
            <a:endParaRPr lang="ar-TN" dirty="0" smtClean="0">
              <a:cs typeface="+mn-cs"/>
            </a:endParaRPr>
          </a:p>
          <a:p>
            <a:pPr indent="17463" algn="just" rtl="1"/>
            <a:r>
              <a:rPr lang="ar-TN" b="1" dirty="0" smtClean="0">
                <a:cs typeface="+mn-cs"/>
              </a:rPr>
              <a:t>ملاحظة:</a:t>
            </a:r>
          </a:p>
          <a:p>
            <a:pPr indent="17463" algn="just" rtl="1"/>
            <a:r>
              <a:rPr lang="ar-TN" dirty="0" smtClean="0">
                <a:cs typeface="+mn-cs"/>
              </a:rPr>
              <a:t>المشتقة الأولى لدالة الطلب = معدل تغير الكمية المطلوبة بالنسبة للسعر</a:t>
            </a:r>
          </a:p>
          <a:p>
            <a:pPr indent="17463" algn="just" rtl="1"/>
            <a:endParaRPr lang="ar-TN" dirty="0" smtClean="0">
              <a:cs typeface="+mn-cs"/>
            </a:endParaRPr>
          </a:p>
          <a:p>
            <a:pPr indent="17463" algn="just" rtl="1"/>
            <a:endParaRPr lang="ar-TN" dirty="0" smtClean="0">
              <a:cs typeface="+mn-cs"/>
            </a:endParaRPr>
          </a:p>
          <a:p>
            <a:pPr indent="17463" algn="just" rtl="1"/>
            <a:endParaRPr lang="ar-TN" dirty="0" smtClean="0">
              <a:cs typeface="+mj-cs"/>
            </a:endParaRPr>
          </a:p>
        </p:txBody>
      </p:sp>
      <p:pic>
        <p:nvPicPr>
          <p:cNvPr id="8"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881166" y="2500313"/>
            <a:ext cx="5410200" cy="1000125"/>
          </a:xfrm>
          <a:prstGeom prst="rect">
            <a:avLst/>
          </a:prstGeom>
          <a:noFill/>
        </p:spPr>
      </p:pic>
    </p:spTree>
    <p:extLst>
      <p:ext uri="{BB962C8B-B14F-4D97-AF65-F5344CB8AC3E}">
        <p14:creationId xmlns:p14="http://schemas.microsoft.com/office/powerpoint/2010/main" val="20310895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15</a:t>
            </a:fld>
            <a:endParaRPr lang="en-US" sz="1200" dirty="0">
              <a:solidFill>
                <a:schemeClr val="bg1"/>
              </a:solidFill>
            </a:endParaRPr>
          </a:p>
        </p:txBody>
      </p:sp>
      <p:sp>
        <p:nvSpPr>
          <p:cNvPr id="9" name="Title 1"/>
          <p:cNvSpPr txBox="1">
            <a:spLocks/>
          </p:cNvSpPr>
          <p:nvPr/>
        </p:nvSpPr>
        <p:spPr>
          <a:xfrm>
            <a:off x="228600" y="-27384"/>
            <a:ext cx="9182100" cy="792162"/>
          </a:xfrm>
          <a:prstGeom prst="rect">
            <a:avLst/>
          </a:prstGeom>
          <a:no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TN" b="1" dirty="0">
                <a:solidFill>
                  <a:srgbClr val="C00000"/>
                </a:solidFill>
                <a:latin typeface="Times New Roman" pitchFamily="18" charset="0"/>
                <a:cs typeface="Times New Roman" pitchFamily="18" charset="0"/>
              </a:rPr>
              <a:t>مرونة الطلب </a:t>
            </a:r>
            <a:r>
              <a:rPr lang="ar-EG" altLang="en-US" b="1" dirty="0" smtClean="0">
                <a:solidFill>
                  <a:srgbClr val="C00000"/>
                </a:solidFill>
              </a:rPr>
              <a:t>:-</a:t>
            </a:r>
            <a:endParaRPr lang="ar-SA" b="1" dirty="0">
              <a:solidFill>
                <a:srgbClr val="C00000"/>
              </a:solidFill>
            </a:endParaRPr>
          </a:p>
        </p:txBody>
      </p:sp>
      <p:sp>
        <p:nvSpPr>
          <p:cNvPr id="7" name="Content Placeholder 2"/>
          <p:cNvSpPr>
            <a:spLocks noGrp="1"/>
          </p:cNvSpPr>
          <p:nvPr>
            <p:ph idx="1"/>
          </p:nvPr>
        </p:nvSpPr>
        <p:spPr>
          <a:xfrm>
            <a:off x="238092" y="1142984"/>
            <a:ext cx="9220200" cy="4429140"/>
          </a:xfrm>
          <a:noFill/>
        </p:spPr>
        <p:txBody>
          <a:bodyPr/>
          <a:lstStyle/>
          <a:p>
            <a:pPr indent="17463" algn="just" rtl="1"/>
            <a:endParaRPr lang="ar-TN" sz="1600" u="sng" dirty="0" smtClean="0">
              <a:solidFill>
                <a:srgbClr val="FF0000"/>
              </a:solidFill>
              <a:cs typeface="+mn-cs"/>
            </a:endParaRPr>
          </a:p>
          <a:p>
            <a:pPr indent="17463" algn="just" rtl="1"/>
            <a:r>
              <a:rPr lang="ar-TN" u="sng" dirty="0" smtClean="0">
                <a:solidFill>
                  <a:srgbClr val="FF0000"/>
                </a:solidFill>
                <a:cs typeface="+mn-cs"/>
              </a:rPr>
              <a:t>د- حالات المرونة </a:t>
            </a:r>
            <a:r>
              <a:rPr lang="ar-TN" u="sng" dirty="0" err="1" smtClean="0">
                <a:solidFill>
                  <a:srgbClr val="FF0000"/>
                </a:solidFill>
                <a:cs typeface="+mn-cs"/>
              </a:rPr>
              <a:t>السعرية</a:t>
            </a:r>
            <a:r>
              <a:rPr lang="ar-TN" u="sng" dirty="0" smtClean="0">
                <a:solidFill>
                  <a:srgbClr val="FF0000"/>
                </a:solidFill>
                <a:cs typeface="+mn-cs"/>
              </a:rPr>
              <a:t> (م)</a:t>
            </a:r>
            <a:r>
              <a:rPr lang="ar-TN" dirty="0" smtClean="0">
                <a:solidFill>
                  <a:srgbClr val="FF0000"/>
                </a:solidFill>
                <a:cs typeface="+mn-cs"/>
              </a:rPr>
              <a:t>: </a:t>
            </a:r>
          </a:p>
          <a:p>
            <a:pPr indent="17463" algn="just" rtl="1"/>
            <a:r>
              <a:rPr lang="ar-TN" dirty="0" smtClean="0">
                <a:cs typeface="+mn-cs"/>
              </a:rPr>
              <a:t>- القيمة المطلقة للمرونة = صفر </a:t>
            </a:r>
            <a:r>
              <a:rPr lang="ar-TN" dirty="0" smtClean="0">
                <a:cs typeface="+mj-cs"/>
              </a:rPr>
              <a:t>(طلب عديم المرونة).</a:t>
            </a:r>
          </a:p>
          <a:p>
            <a:pPr indent="17463" algn="just" rtl="1"/>
            <a:r>
              <a:rPr lang="ar-TN" dirty="0" smtClean="0"/>
              <a:t>- القيمة المطلقة للمرونة </a:t>
            </a:r>
            <a:r>
              <a:rPr lang="fr-FR" dirty="0" smtClean="0"/>
              <a:t>&gt;</a:t>
            </a:r>
            <a:r>
              <a:rPr lang="ar-TN" dirty="0" smtClean="0"/>
              <a:t> واحد </a:t>
            </a:r>
            <a:r>
              <a:rPr lang="ar-TN" dirty="0" smtClean="0">
                <a:cs typeface="+mj-cs"/>
              </a:rPr>
              <a:t>(</a:t>
            </a:r>
            <a:r>
              <a:rPr lang="ar-TN" dirty="0" smtClean="0"/>
              <a:t>طلب قليل المرونة أو غير مرن</a:t>
            </a:r>
            <a:r>
              <a:rPr lang="ar-TN" dirty="0" smtClean="0">
                <a:cs typeface="+mj-cs"/>
              </a:rPr>
              <a:t>)</a:t>
            </a:r>
            <a:r>
              <a:rPr lang="ar-TN" dirty="0" smtClean="0"/>
              <a:t>.</a:t>
            </a:r>
          </a:p>
          <a:p>
            <a:pPr indent="17463" algn="just" rtl="1"/>
            <a:r>
              <a:rPr lang="ar-TN" dirty="0" smtClean="0"/>
              <a:t>- القيمة المطلقة للمرونة = واحد (طلب متكافئ المرونة).</a:t>
            </a:r>
          </a:p>
          <a:p>
            <a:pPr indent="17463" algn="just" rtl="1"/>
            <a:r>
              <a:rPr lang="ar-TN" dirty="0" smtClean="0"/>
              <a:t>- القيمة المطلقة للمرونة </a:t>
            </a:r>
            <a:r>
              <a:rPr lang="fr-FR" dirty="0" smtClean="0"/>
              <a:t>&lt;</a:t>
            </a:r>
            <a:r>
              <a:rPr lang="ar-TN" dirty="0" smtClean="0"/>
              <a:t> واحد (طلب مرن).</a:t>
            </a:r>
          </a:p>
          <a:p>
            <a:pPr indent="17463" algn="just" rtl="1"/>
            <a:r>
              <a:rPr lang="ar-TN" dirty="0" smtClean="0"/>
              <a:t>- القيمة المطلقة للمرونة = ما لا نهاية (طلب لا نهائي المرونة).</a:t>
            </a:r>
          </a:p>
          <a:p>
            <a:pPr indent="17463" algn="just" rtl="1"/>
            <a:endParaRPr lang="ar-TN" dirty="0" smtClean="0">
              <a:cs typeface="+mj-cs"/>
            </a:endParaRPr>
          </a:p>
        </p:txBody>
      </p:sp>
    </p:spTree>
    <p:extLst>
      <p:ext uri="{BB962C8B-B14F-4D97-AF65-F5344CB8AC3E}">
        <p14:creationId xmlns:p14="http://schemas.microsoft.com/office/powerpoint/2010/main" val="16579268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16</a:t>
            </a:fld>
            <a:endParaRPr lang="en-US" sz="1200" dirty="0">
              <a:solidFill>
                <a:schemeClr val="bg1"/>
              </a:solidFill>
            </a:endParaRPr>
          </a:p>
        </p:txBody>
      </p:sp>
      <p:sp>
        <p:nvSpPr>
          <p:cNvPr id="9" name="Title 1"/>
          <p:cNvSpPr txBox="1">
            <a:spLocks/>
          </p:cNvSpPr>
          <p:nvPr/>
        </p:nvSpPr>
        <p:spPr>
          <a:xfrm>
            <a:off x="228600" y="-27384"/>
            <a:ext cx="9182100" cy="792162"/>
          </a:xfrm>
          <a:prstGeom prst="rect">
            <a:avLst/>
          </a:prstGeom>
          <a:no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TN" b="1" dirty="0">
                <a:solidFill>
                  <a:srgbClr val="C00000"/>
                </a:solidFill>
                <a:latin typeface="Times New Roman" pitchFamily="18" charset="0"/>
                <a:cs typeface="Times New Roman" pitchFamily="18" charset="0"/>
              </a:rPr>
              <a:t>مرونة الطلب </a:t>
            </a:r>
            <a:r>
              <a:rPr lang="ar-EG" altLang="en-US" b="1" dirty="0" smtClean="0">
                <a:solidFill>
                  <a:srgbClr val="C00000"/>
                </a:solidFill>
              </a:rPr>
              <a:t>:-</a:t>
            </a:r>
            <a:endParaRPr lang="ar-SA" b="1" dirty="0">
              <a:solidFill>
                <a:srgbClr val="C00000"/>
              </a:solidFill>
            </a:endParaRPr>
          </a:p>
        </p:txBody>
      </p:sp>
      <mc:AlternateContent xmlns:mc="http://schemas.openxmlformats.org/markup-compatibility/2006" xmlns:a14="http://schemas.microsoft.com/office/drawing/2010/main">
        <mc:Choice Requires="a14">
          <p:sp>
            <p:nvSpPr>
              <p:cNvPr id="6" name="Content Placeholder 2"/>
              <p:cNvSpPr>
                <a:spLocks noGrp="1"/>
              </p:cNvSpPr>
              <p:nvPr>
                <p:ph idx="1"/>
              </p:nvPr>
            </p:nvSpPr>
            <p:spPr>
              <a:xfrm>
                <a:off x="238092" y="980728"/>
                <a:ext cx="9220200" cy="5184576"/>
              </a:xfrm>
              <a:noFill/>
            </p:spPr>
            <p:txBody>
              <a:bodyPr/>
              <a:lstStyle/>
              <a:p>
                <a:pPr indent="17463" algn="just" rtl="1"/>
                <a:r>
                  <a:rPr lang="ar-TN" sz="2600" b="1" u="sng" dirty="0" smtClean="0">
                    <a:latin typeface="Times New Roman" panose="02020603050405020304" pitchFamily="18" charset="0"/>
                    <a:cs typeface="Times New Roman" panose="02020603050405020304" pitchFamily="18" charset="0"/>
                  </a:rPr>
                  <a:t>مثال </a:t>
                </a:r>
                <a:r>
                  <a:rPr lang="en-US" sz="2600" b="1" u="sng" dirty="0" smtClean="0">
                    <a:latin typeface="Times New Roman" panose="02020603050405020304" pitchFamily="18" charset="0"/>
                    <a:cs typeface="Times New Roman" panose="02020603050405020304" pitchFamily="18" charset="0"/>
                  </a:rPr>
                  <a:t>1</a:t>
                </a:r>
                <a:r>
                  <a:rPr lang="ar-TN" sz="2600" b="1" u="sng" dirty="0" smtClean="0">
                    <a:latin typeface="Times New Roman" panose="02020603050405020304" pitchFamily="18" charset="0"/>
                    <a:cs typeface="Times New Roman" panose="02020603050405020304" pitchFamily="18" charset="0"/>
                  </a:rPr>
                  <a:t>:</a:t>
                </a:r>
                <a:r>
                  <a:rPr lang="en-US" sz="2600" b="1" u="sng" dirty="0"/>
                  <a:t>-</a:t>
                </a:r>
                <a:endParaRPr lang="ar-TN" sz="2600" b="1" u="sng" dirty="0"/>
              </a:p>
              <a:p>
                <a:pPr indent="17463" algn="just" rtl="1"/>
                <a:r>
                  <a:rPr lang="ar-TN" sz="2600" dirty="0" smtClean="0">
                    <a:cs typeface="+mn-cs"/>
                  </a:rPr>
                  <a:t>إذا كانت دالة الطلب على سلعة ما هي</a:t>
                </a:r>
                <a:r>
                  <a:rPr lang="ar-SA" sz="2600" dirty="0" smtClean="0">
                    <a:cs typeface="+mn-cs"/>
                  </a:rPr>
                  <a:t> </a:t>
                </a:r>
                <a:r>
                  <a:rPr lang="en-US" sz="2600" dirty="0" smtClean="0">
                    <a:cs typeface="+mn-cs"/>
                  </a:rPr>
                  <a:t> </a:t>
                </a:r>
                <a14:m>
                  <m:oMath xmlns:m="http://schemas.openxmlformats.org/officeDocument/2006/math">
                    <m:r>
                      <a:rPr lang="en-US" sz="2600" b="0" i="1" smtClean="0">
                        <a:latin typeface="Cambria Math" panose="02040503050406030204" pitchFamily="18" charset="0"/>
                        <a:cs typeface="+mn-cs"/>
                      </a:rPr>
                      <m:t>𝐷</m:t>
                    </m:r>
                    <m:r>
                      <a:rPr lang="en-US" sz="2600" b="0" i="1" smtClean="0">
                        <a:latin typeface="Cambria Math" panose="02040503050406030204" pitchFamily="18" charset="0"/>
                        <a:cs typeface="+mn-cs"/>
                      </a:rPr>
                      <m:t>=</m:t>
                    </m:r>
                    <m:r>
                      <a:rPr lang="en-US" sz="2600" b="0" i="1" smtClean="0">
                        <a:latin typeface="Cambria Math" panose="02040503050406030204" pitchFamily="18" charset="0"/>
                        <a:cs typeface="+mn-cs"/>
                      </a:rPr>
                      <m:t>80</m:t>
                    </m:r>
                    <m:r>
                      <a:rPr lang="en-US" sz="2600" b="0" i="1" smtClean="0">
                        <a:latin typeface="Cambria Math" panose="02040503050406030204" pitchFamily="18" charset="0"/>
                        <a:cs typeface="+mn-cs"/>
                      </a:rPr>
                      <m:t>−</m:t>
                    </m:r>
                    <m:r>
                      <a:rPr lang="en-US" sz="2600" b="0" i="1" smtClean="0">
                        <a:latin typeface="Cambria Math" panose="02040503050406030204" pitchFamily="18" charset="0"/>
                        <a:cs typeface="+mn-cs"/>
                      </a:rPr>
                      <m:t>6</m:t>
                    </m:r>
                    <m:r>
                      <a:rPr lang="en-US" sz="2600" b="0" i="1" smtClean="0">
                        <a:latin typeface="Cambria Math" panose="02040503050406030204" pitchFamily="18" charset="0"/>
                        <a:cs typeface="+mn-cs"/>
                      </a:rPr>
                      <m:t>𝑥</m:t>
                    </m:r>
                  </m:oMath>
                </a14:m>
                <a:r>
                  <a:rPr lang="ar-TN" sz="2600" dirty="0" smtClean="0">
                    <a:cs typeface="+mn-cs"/>
                  </a:rPr>
                  <a:t>أوجد معامل المرونة إذا كانت الكمية المطلوبة </a:t>
                </a:r>
                <a:r>
                  <a:rPr lang="en-US" sz="2600" dirty="0" smtClean="0">
                    <a:latin typeface="Times New Roman" panose="02020603050405020304" pitchFamily="18" charset="0"/>
                    <a:cs typeface="Times New Roman" panose="02020603050405020304" pitchFamily="18" charset="0"/>
                  </a:rPr>
                  <a:t>100</a:t>
                </a:r>
                <a:r>
                  <a:rPr lang="ar-TN" sz="2600" dirty="0" smtClean="0">
                    <a:cs typeface="+mn-cs"/>
                  </a:rPr>
                  <a:t> وحدة عند سعر يساوي </a:t>
                </a:r>
                <a:r>
                  <a:rPr lang="en-US" sz="2600" dirty="0" smtClean="0">
                    <a:latin typeface="Times New Roman" panose="02020603050405020304" pitchFamily="18" charset="0"/>
                    <a:cs typeface="Times New Roman" panose="02020603050405020304" pitchFamily="18" charset="0"/>
                  </a:rPr>
                  <a:t>10</a:t>
                </a:r>
                <a:r>
                  <a:rPr lang="ar-TN" sz="2600" dirty="0" smtClean="0">
                    <a:cs typeface="+mn-cs"/>
                  </a:rPr>
                  <a:t> ريال.</a:t>
                </a:r>
              </a:p>
              <a:p>
                <a:pPr indent="17463" algn="just" rtl="1"/>
                <a:r>
                  <a:rPr lang="ar-TN" sz="2600" b="1" u="sng" dirty="0" smtClean="0">
                    <a:cs typeface="+mn-cs"/>
                  </a:rPr>
                  <a:t>الحل:</a:t>
                </a:r>
                <a:r>
                  <a:rPr lang="en-US" sz="2600" b="1" u="sng" dirty="0" smtClean="0">
                    <a:cs typeface="+mn-cs"/>
                  </a:rPr>
                  <a:t>-</a:t>
                </a:r>
                <a:endParaRPr lang="ar-TN" sz="2600" b="1" u="sng" dirty="0" smtClean="0">
                  <a:cs typeface="+mn-cs"/>
                </a:endParaRPr>
              </a:p>
              <a:p>
                <a:pPr indent="17463" algn="just" rtl="1"/>
                <a:r>
                  <a:rPr lang="ar-TN" sz="2600" dirty="0" smtClean="0">
                    <a:cs typeface="+mn-cs"/>
                  </a:rPr>
                  <a:t>- أولا نوجد المشتقة الأولى لدالة الطلب:</a:t>
                </a:r>
                <a:r>
                  <a:rPr lang="en-US" sz="2600" dirty="0" smtClean="0">
                    <a:cs typeface="+mn-cs"/>
                  </a:rPr>
                  <a:t>  </a:t>
                </a:r>
                <a14:m>
                  <m:oMath xmlns:m="http://schemas.openxmlformats.org/officeDocument/2006/math">
                    <m:acc>
                      <m:accPr>
                        <m:chr m:val="́"/>
                        <m:ctrlPr>
                          <a:rPr lang="en-US" sz="2600" i="1" smtClean="0">
                            <a:latin typeface="Cambria Math" panose="02040503050406030204" pitchFamily="18" charset="0"/>
                            <a:cs typeface="+mn-cs"/>
                          </a:rPr>
                        </m:ctrlPr>
                      </m:accPr>
                      <m:e>
                        <m:r>
                          <a:rPr lang="en-US" sz="2600" b="0" i="1" smtClean="0">
                            <a:latin typeface="Cambria Math" panose="02040503050406030204" pitchFamily="18" charset="0"/>
                            <a:cs typeface="+mn-cs"/>
                          </a:rPr>
                          <m:t>𝐷</m:t>
                        </m:r>
                        <m:r>
                          <a:rPr lang="en-US" sz="2600" b="0" i="1" smtClean="0">
                            <a:latin typeface="Cambria Math" panose="02040503050406030204" pitchFamily="18" charset="0"/>
                            <a:cs typeface="+mn-cs"/>
                          </a:rPr>
                          <m:t>=</m:t>
                        </m:r>
                      </m:e>
                    </m:acc>
                    <m:r>
                      <a:rPr lang="en-US" sz="2600" b="0" i="1" smtClean="0">
                        <a:latin typeface="Cambria Math" panose="02040503050406030204" pitchFamily="18" charset="0"/>
                        <a:cs typeface="+mn-cs"/>
                      </a:rPr>
                      <m:t>−</m:t>
                    </m:r>
                    <m:r>
                      <a:rPr lang="en-US" sz="2600" b="0" i="1" smtClean="0">
                        <a:latin typeface="Cambria Math" panose="02040503050406030204" pitchFamily="18" charset="0"/>
                        <a:cs typeface="+mn-cs"/>
                      </a:rPr>
                      <m:t>6</m:t>
                    </m:r>
                  </m:oMath>
                </a14:m>
                <a:r>
                  <a:rPr lang="en-US" sz="2600" dirty="0" smtClean="0">
                    <a:cs typeface="+mn-cs"/>
                  </a:rPr>
                  <a:t> </a:t>
                </a:r>
                <a:endParaRPr lang="ar-TN" sz="2600" dirty="0" smtClean="0">
                  <a:cs typeface="+mn-cs"/>
                </a:endParaRPr>
              </a:p>
              <a:p>
                <a:pPr indent="0" algn="just" rtl="1">
                  <a:spcBef>
                    <a:spcPts val="1800"/>
                  </a:spcBef>
                </a:pPr>
                <a:r>
                  <a:rPr lang="ar-SA" sz="2600" dirty="0" smtClean="0">
                    <a:cs typeface="+mn-cs"/>
                  </a:rPr>
                  <a:t>- </a:t>
                </a:r>
                <a:r>
                  <a:rPr lang="ar-TN" sz="2600" dirty="0" smtClean="0">
                    <a:cs typeface="+mn-cs"/>
                  </a:rPr>
                  <a:t>ثانيا التعويض في القانون: </a:t>
                </a:r>
                <a:r>
                  <a:rPr lang="ar-EG" sz="2600" dirty="0" smtClean="0">
                    <a:ln w="0" cmpd="dbl">
                      <a:solidFill>
                        <a:schemeClr val="tx1"/>
                      </a:solidFill>
                    </a:ln>
                  </a:rPr>
                  <a:t>م </a:t>
                </a:r>
                <a:r>
                  <a:rPr lang="ar-EG" sz="2600" dirty="0">
                    <a:ln w="0" cmpd="dbl">
                      <a:solidFill>
                        <a:schemeClr val="tx1"/>
                      </a:solidFill>
                    </a:ln>
                  </a:rPr>
                  <a:t>= المشتقة الاولى لدالة الطلب × </a:t>
                </a:r>
                <a14:m>
                  <m:oMath xmlns:m="http://schemas.openxmlformats.org/officeDocument/2006/math">
                    <m:f>
                      <m:fPr>
                        <m:ctrlPr>
                          <a:rPr lang="ar-EG" sz="2600" i="1">
                            <a:ln w="0" cmpd="dbl">
                              <a:solidFill>
                                <a:schemeClr val="tx1"/>
                              </a:solidFill>
                            </a:ln>
                            <a:latin typeface="Cambria Math" panose="02040503050406030204" pitchFamily="18" charset="0"/>
                          </a:rPr>
                        </m:ctrlPr>
                      </m:fPr>
                      <m:num>
                        <m:r>
                          <a:rPr lang="ar-EG" sz="2600" i="1">
                            <a:ln w="0" cmpd="dbl">
                              <a:solidFill>
                                <a:schemeClr val="tx1"/>
                              </a:solidFill>
                            </a:ln>
                            <a:latin typeface="Cambria Math"/>
                          </a:rPr>
                          <m:t>السعر</m:t>
                        </m:r>
                        <m:r>
                          <a:rPr lang="ar-EG" sz="2600" i="1">
                            <a:ln w="0" cmpd="dbl">
                              <a:solidFill>
                                <a:schemeClr val="tx1"/>
                              </a:solidFill>
                            </a:ln>
                            <a:latin typeface="Cambria Math"/>
                          </a:rPr>
                          <m:t> </m:t>
                        </m:r>
                      </m:num>
                      <m:den>
                        <m:r>
                          <a:rPr lang="ar-EG" sz="2600" i="1">
                            <a:ln w="0" cmpd="dbl">
                              <a:solidFill>
                                <a:schemeClr val="tx1"/>
                              </a:solidFill>
                            </a:ln>
                            <a:latin typeface="Cambria Math"/>
                          </a:rPr>
                          <m:t>المطلوبة</m:t>
                        </m:r>
                        <m:r>
                          <a:rPr lang="ar-EG" sz="2600" i="1">
                            <a:ln w="0" cmpd="dbl">
                              <a:solidFill>
                                <a:schemeClr val="tx1"/>
                              </a:solidFill>
                            </a:ln>
                            <a:latin typeface="Cambria Math"/>
                          </a:rPr>
                          <m:t> </m:t>
                        </m:r>
                        <m:r>
                          <a:rPr lang="ar-EG" sz="2600" i="1">
                            <a:ln w="0" cmpd="dbl">
                              <a:solidFill>
                                <a:schemeClr val="tx1"/>
                              </a:solidFill>
                            </a:ln>
                            <a:latin typeface="Cambria Math"/>
                          </a:rPr>
                          <m:t>الكمية</m:t>
                        </m:r>
                        <m:r>
                          <a:rPr lang="ar-EG" sz="2600" i="1">
                            <a:ln w="0" cmpd="dbl">
                              <a:solidFill>
                                <a:schemeClr val="tx1"/>
                              </a:solidFill>
                            </a:ln>
                            <a:latin typeface="Cambria Math"/>
                          </a:rPr>
                          <m:t> </m:t>
                        </m:r>
                      </m:den>
                    </m:f>
                  </m:oMath>
                </a14:m>
                <a:endParaRPr lang="en-US" sz="2600" dirty="0" smtClean="0">
                  <a:cs typeface="+mj-cs"/>
                </a:endParaRPr>
              </a:p>
              <a:p>
                <a:pPr indent="0" algn="just" rtl="1">
                  <a:spcBef>
                    <a:spcPts val="0"/>
                  </a:spcBef>
                </a:pPr>
                <a:r>
                  <a:rPr lang="ar-SA" sz="2600" dirty="0" smtClean="0">
                    <a:ln w="0">
                      <a:solidFill>
                        <a:schemeClr val="tx1"/>
                      </a:solidFill>
                    </a:ln>
                    <a:latin typeface="Times New Roman" panose="02020603050405020304" pitchFamily="18" charset="0"/>
                    <a:cs typeface="Times New Roman" panose="02020603050405020304" pitchFamily="18" charset="0"/>
                  </a:rPr>
                  <a:t>                                    </a:t>
                </a:r>
                <a:r>
                  <a:rPr lang="ar-EG" sz="2600" dirty="0" smtClean="0">
                    <a:ln w="0">
                      <a:solidFill>
                        <a:schemeClr val="tx1"/>
                      </a:solidFill>
                    </a:ln>
                    <a:latin typeface="Times New Roman" panose="02020603050405020304" pitchFamily="18" charset="0"/>
                    <a:cs typeface="Times New Roman" panose="02020603050405020304" pitchFamily="18" charset="0"/>
                  </a:rPr>
                  <a:t>م </a:t>
                </a:r>
                <a:r>
                  <a:rPr lang="ar-EG" sz="2600" dirty="0">
                    <a:ln w="0">
                      <a:solidFill>
                        <a:schemeClr val="tx1"/>
                      </a:solidFill>
                    </a:ln>
                    <a:latin typeface="Times New Roman" panose="02020603050405020304" pitchFamily="18" charset="0"/>
                    <a:cs typeface="Times New Roman" panose="02020603050405020304" pitchFamily="18" charset="0"/>
                  </a:rPr>
                  <a:t>= </a:t>
                </a:r>
                <a:r>
                  <a:rPr lang="en-US" sz="2600" dirty="0">
                    <a:ln w="0">
                      <a:solidFill>
                        <a:schemeClr val="tx1"/>
                      </a:solidFill>
                    </a:ln>
                    <a:latin typeface="Times New Roman" panose="02020603050405020304" pitchFamily="18" charset="0"/>
                    <a:cs typeface="Times New Roman" panose="02020603050405020304" pitchFamily="18" charset="0"/>
                  </a:rPr>
                  <a:t>(-6) </a:t>
                </a:r>
                <a:r>
                  <a:rPr lang="ar-EG" sz="2600" dirty="0">
                    <a:ln w="0">
                      <a:solidFill>
                        <a:schemeClr val="tx1"/>
                      </a:solidFill>
                    </a:ln>
                    <a:latin typeface="Times New Roman" panose="02020603050405020304" pitchFamily="18" charset="0"/>
                    <a:cs typeface="Times New Roman" panose="02020603050405020304" pitchFamily="18" charset="0"/>
                  </a:rPr>
                  <a:t> × </a:t>
                </a:r>
                <a14:m>
                  <m:oMath xmlns:m="http://schemas.openxmlformats.org/officeDocument/2006/math">
                    <m:f>
                      <m:fPr>
                        <m:ctrlPr>
                          <a:rPr lang="ar-EG" sz="2600" i="1">
                            <a:ln w="0">
                              <a:solidFill>
                                <a:schemeClr val="tx1"/>
                              </a:solidFill>
                            </a:ln>
                            <a:latin typeface="Cambria Math" panose="02040503050406030204" pitchFamily="18" charset="0"/>
                          </a:rPr>
                        </m:ctrlPr>
                      </m:fPr>
                      <m:num>
                        <m:r>
                          <a:rPr lang="ar-EG" sz="2600" i="1">
                            <a:ln w="0">
                              <a:solidFill>
                                <a:schemeClr val="tx1"/>
                              </a:solidFill>
                            </a:ln>
                            <a:latin typeface="Cambria Math"/>
                          </a:rPr>
                          <m:t>10</m:t>
                        </m:r>
                      </m:num>
                      <m:den>
                        <m:r>
                          <a:rPr lang="ar-EG" sz="2600" i="1">
                            <a:ln w="0">
                              <a:solidFill>
                                <a:schemeClr val="tx1"/>
                              </a:solidFill>
                            </a:ln>
                            <a:latin typeface="Cambria Math"/>
                          </a:rPr>
                          <m:t>100</m:t>
                        </m:r>
                      </m:den>
                    </m:f>
                  </m:oMath>
                </a14:m>
                <a:r>
                  <a:rPr lang="ar-EG" sz="2600" dirty="0">
                    <a:ln w="0">
                      <a:solidFill>
                        <a:schemeClr val="tx1"/>
                      </a:solidFill>
                    </a:ln>
                    <a:latin typeface="Times New Roman" panose="02020603050405020304" pitchFamily="18" charset="0"/>
                    <a:cs typeface="Times New Roman" panose="02020603050405020304" pitchFamily="18" charset="0"/>
                  </a:rPr>
                  <a:t> = </a:t>
                </a:r>
                <a:r>
                  <a:rPr lang="en-US" sz="2600" dirty="0">
                    <a:ln w="0">
                      <a:solidFill>
                        <a:schemeClr val="tx1"/>
                      </a:solidFill>
                    </a:ln>
                    <a:latin typeface="Times New Roman" panose="02020603050405020304" pitchFamily="18" charset="0"/>
                    <a:cs typeface="Times New Roman" panose="02020603050405020304" pitchFamily="18" charset="0"/>
                  </a:rPr>
                  <a:t>-0.6</a:t>
                </a:r>
                <a:endParaRPr lang="ar-TN" sz="2600" dirty="0" smtClean="0">
                  <a:latin typeface="Times New Roman" panose="02020603050405020304" pitchFamily="18" charset="0"/>
                  <a:cs typeface="Times New Roman" panose="02020603050405020304" pitchFamily="18" charset="0"/>
                </a:endParaRPr>
              </a:p>
              <a:p>
                <a:pPr indent="17463" algn="just" rtl="1"/>
                <a:r>
                  <a:rPr lang="ar-TN" sz="2600" dirty="0" smtClean="0">
                    <a:cs typeface="+mj-cs"/>
                  </a:rPr>
                  <a:t>حيث أن القيمة المطلقة (أي النتائج بقطع النظر عن الإشارة) لمعامل المرونة أقل من الواحد الصحيح إذا الطلب في هذه الحالة </a:t>
                </a:r>
                <a:r>
                  <a:rPr lang="ar-TN" sz="2600" u="sng" dirty="0" smtClean="0">
                    <a:cs typeface="+mj-cs"/>
                  </a:rPr>
                  <a:t>قليل المرونة أو غير مرن</a:t>
                </a:r>
                <a:r>
                  <a:rPr lang="ar-TN" sz="2600" dirty="0" smtClean="0">
                    <a:cs typeface="+mj-cs"/>
                  </a:rPr>
                  <a:t>. </a:t>
                </a:r>
                <a:r>
                  <a:rPr lang="ar-TN" sz="2400" dirty="0" smtClean="0">
                    <a:cs typeface="+mj-cs"/>
                  </a:rPr>
                  <a:t> </a:t>
                </a:r>
              </a:p>
            </p:txBody>
          </p:sp>
        </mc:Choice>
        <mc:Fallback xmlns="">
          <p:sp>
            <p:nvSpPr>
              <p:cNvPr id="6" name="Content Placeholder 2"/>
              <p:cNvSpPr>
                <a:spLocks noGrp="1" noRot="1" noChangeAspect="1" noMove="1" noResize="1" noEditPoints="1" noAdjustHandles="1" noChangeArrowheads="1" noChangeShapeType="1" noTextEdit="1"/>
              </p:cNvSpPr>
              <p:nvPr>
                <p:ph idx="1"/>
              </p:nvPr>
            </p:nvSpPr>
            <p:spPr>
              <a:xfrm>
                <a:off x="238092" y="980728"/>
                <a:ext cx="9220200" cy="5184576"/>
              </a:xfrm>
              <a:blipFill rotWithShape="0">
                <a:blip r:embed="rId3"/>
                <a:stretch>
                  <a:fillRect l="-2247" t="-1176"/>
                </a:stretch>
              </a:blipFill>
            </p:spPr>
            <p:txBody>
              <a:bodyPr/>
              <a:lstStyle/>
              <a:p>
                <a:r>
                  <a:rPr lang="en-US">
                    <a:noFill/>
                  </a:rPr>
                  <a:t> </a:t>
                </a:r>
              </a:p>
            </p:txBody>
          </p:sp>
        </mc:Fallback>
      </mc:AlternateContent>
    </p:spTree>
    <p:extLst>
      <p:ext uri="{BB962C8B-B14F-4D97-AF65-F5344CB8AC3E}">
        <p14:creationId xmlns:p14="http://schemas.microsoft.com/office/powerpoint/2010/main" val="2326892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 calcmode="lin" valueType="num">
                                      <p:cBhvr additive="base">
                                        <p:cTn id="7"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anim calcmode="lin" valueType="num">
                                      <p:cBhvr additive="base">
                                        <p:cTn id="11"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anim calcmode="lin" valueType="num">
                                      <p:cBhvr additive="base">
                                        <p:cTn id="15"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anim calcmode="lin" valueType="num">
                                      <p:cBhvr additive="base">
                                        <p:cTn id="19"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anim calcmode="lin" valueType="num">
                                      <p:cBhvr additive="base">
                                        <p:cTn id="23"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17</a:t>
            </a:fld>
            <a:endParaRPr lang="en-US" sz="1200" dirty="0">
              <a:solidFill>
                <a:schemeClr val="bg1"/>
              </a:solidFill>
            </a:endParaRPr>
          </a:p>
        </p:txBody>
      </p:sp>
      <p:sp>
        <p:nvSpPr>
          <p:cNvPr id="9" name="Title 1"/>
          <p:cNvSpPr txBox="1">
            <a:spLocks/>
          </p:cNvSpPr>
          <p:nvPr/>
        </p:nvSpPr>
        <p:spPr>
          <a:xfrm>
            <a:off x="228600" y="-27384"/>
            <a:ext cx="9182100" cy="792162"/>
          </a:xfrm>
          <a:prstGeom prst="rect">
            <a:avLst/>
          </a:prstGeom>
          <a:no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TN" b="1" dirty="0">
                <a:solidFill>
                  <a:srgbClr val="C00000"/>
                </a:solidFill>
                <a:latin typeface="Times New Roman" pitchFamily="18" charset="0"/>
                <a:cs typeface="Times New Roman" pitchFamily="18" charset="0"/>
              </a:rPr>
              <a:t>مرونة الطلب </a:t>
            </a:r>
            <a:r>
              <a:rPr lang="ar-EG" altLang="en-US" b="1" dirty="0" smtClean="0">
                <a:solidFill>
                  <a:srgbClr val="C00000"/>
                </a:solidFill>
              </a:rPr>
              <a:t>:-</a:t>
            </a:r>
            <a:endParaRPr lang="ar-SA" b="1" dirty="0">
              <a:solidFill>
                <a:srgbClr val="C00000"/>
              </a:solidFill>
            </a:endParaRPr>
          </a:p>
        </p:txBody>
      </p:sp>
      <mc:AlternateContent xmlns:mc="http://schemas.openxmlformats.org/markup-compatibility/2006" xmlns:a14="http://schemas.microsoft.com/office/drawing/2010/main">
        <mc:Choice Requires="a14">
          <p:sp>
            <p:nvSpPr>
              <p:cNvPr id="6" name="Content Placeholder 2"/>
              <p:cNvSpPr>
                <a:spLocks noGrp="1"/>
              </p:cNvSpPr>
              <p:nvPr>
                <p:ph idx="1"/>
              </p:nvPr>
            </p:nvSpPr>
            <p:spPr>
              <a:xfrm>
                <a:off x="238092" y="980728"/>
                <a:ext cx="9220200" cy="5184576"/>
              </a:xfrm>
              <a:noFill/>
            </p:spPr>
            <p:txBody>
              <a:bodyPr/>
              <a:lstStyle/>
              <a:p>
                <a:pPr indent="17463" algn="just" rtl="1"/>
                <a:r>
                  <a:rPr lang="ar-TN" sz="2600" b="1" u="sng" dirty="0" smtClean="0">
                    <a:latin typeface="Times New Roman" panose="02020603050405020304" pitchFamily="18" charset="0"/>
                    <a:cs typeface="Times New Roman" panose="02020603050405020304" pitchFamily="18" charset="0"/>
                  </a:rPr>
                  <a:t>مثال </a:t>
                </a:r>
                <a:r>
                  <a:rPr lang="en-US" sz="2600" b="1" u="sng" dirty="0" smtClean="0">
                    <a:latin typeface="Times New Roman" panose="02020603050405020304" pitchFamily="18" charset="0"/>
                    <a:cs typeface="Times New Roman" panose="02020603050405020304" pitchFamily="18" charset="0"/>
                  </a:rPr>
                  <a:t>2</a:t>
                </a:r>
                <a:r>
                  <a:rPr lang="ar-TN" sz="2600" b="1" u="sng" dirty="0" smtClean="0">
                    <a:latin typeface="Times New Roman" panose="02020603050405020304" pitchFamily="18" charset="0"/>
                    <a:cs typeface="Times New Roman" panose="02020603050405020304" pitchFamily="18" charset="0"/>
                  </a:rPr>
                  <a:t>:</a:t>
                </a:r>
                <a:r>
                  <a:rPr lang="en-US" sz="2600" b="1" u="sng" dirty="0"/>
                  <a:t>-</a:t>
                </a:r>
                <a:endParaRPr lang="ar-TN" sz="2600" b="1" u="sng" dirty="0"/>
              </a:p>
              <a:p>
                <a:pPr indent="17463" algn="just" rtl="1"/>
                <a:r>
                  <a:rPr lang="ar-TN" sz="2600" dirty="0" smtClean="0">
                    <a:cs typeface="+mn-cs"/>
                  </a:rPr>
                  <a:t>إذا كانت دالة الطلب على سلعة ما هي</a:t>
                </a:r>
                <a:r>
                  <a:rPr lang="ar-SA" sz="2600" dirty="0" smtClean="0">
                    <a:cs typeface="+mn-cs"/>
                  </a:rPr>
                  <a:t> </a:t>
                </a:r>
                <a:r>
                  <a:rPr lang="en-US" sz="2600" dirty="0" smtClean="0">
                    <a:cs typeface="+mn-cs"/>
                  </a:rPr>
                  <a:t> </a:t>
                </a:r>
                <a14:m>
                  <m:oMath xmlns:m="http://schemas.openxmlformats.org/officeDocument/2006/math">
                    <m:r>
                      <a:rPr lang="en-US" sz="2600" b="0" i="1" smtClean="0">
                        <a:latin typeface="Cambria Math" panose="02040503050406030204" pitchFamily="18" charset="0"/>
                        <a:cs typeface="+mn-cs"/>
                      </a:rPr>
                      <m:t>𝐷</m:t>
                    </m:r>
                    <m:r>
                      <a:rPr lang="en-US" sz="2600" b="0" i="1" smtClean="0">
                        <a:latin typeface="Cambria Math" panose="02040503050406030204" pitchFamily="18" charset="0"/>
                        <a:cs typeface="+mn-cs"/>
                      </a:rPr>
                      <m:t>=</m:t>
                    </m:r>
                    <m:r>
                      <a:rPr lang="ar-SA" sz="2600" b="0" i="1" smtClean="0">
                        <a:latin typeface="Cambria Math" panose="02040503050406030204" pitchFamily="18" charset="0"/>
                        <a:cs typeface="+mn-cs"/>
                      </a:rPr>
                      <m:t>20</m:t>
                    </m:r>
                    <m:r>
                      <a:rPr lang="en-US" sz="2600" b="0" i="1" smtClean="0">
                        <a:latin typeface="Cambria Math" panose="02040503050406030204" pitchFamily="18" charset="0"/>
                        <a:cs typeface="+mn-cs"/>
                      </a:rPr>
                      <m:t>0</m:t>
                    </m:r>
                    <m:r>
                      <a:rPr lang="en-US" sz="2600" b="0" i="1" smtClean="0">
                        <a:latin typeface="Cambria Math" panose="02040503050406030204" pitchFamily="18" charset="0"/>
                        <a:cs typeface="+mn-cs"/>
                      </a:rPr>
                      <m:t>−</m:t>
                    </m:r>
                    <m:r>
                      <a:rPr lang="ar-SA" sz="2600" b="0" i="1" smtClean="0">
                        <a:latin typeface="Cambria Math" panose="02040503050406030204" pitchFamily="18" charset="0"/>
                        <a:cs typeface="+mn-cs"/>
                      </a:rPr>
                      <m:t>10</m:t>
                    </m:r>
                    <m:r>
                      <a:rPr lang="en-US" sz="2600" b="0" i="1" smtClean="0">
                        <a:latin typeface="Cambria Math" panose="02040503050406030204" pitchFamily="18" charset="0"/>
                        <a:cs typeface="+mn-cs"/>
                      </a:rPr>
                      <m:t>𝑥</m:t>
                    </m:r>
                  </m:oMath>
                </a14:m>
                <a:r>
                  <a:rPr lang="ar-TN" sz="2600" dirty="0" smtClean="0">
                    <a:cs typeface="+mn-cs"/>
                  </a:rPr>
                  <a:t>أوجد معامل المرونة إذا كانت الكمية المطلوبة </a:t>
                </a:r>
                <a:r>
                  <a:rPr lang="en-US" sz="2600" dirty="0" smtClean="0">
                    <a:latin typeface="Times New Roman" panose="02020603050405020304" pitchFamily="18" charset="0"/>
                    <a:cs typeface="Times New Roman" panose="02020603050405020304" pitchFamily="18" charset="0"/>
                  </a:rPr>
                  <a:t>200</a:t>
                </a:r>
                <a:r>
                  <a:rPr lang="ar-TN" sz="2600" dirty="0" smtClean="0">
                    <a:cs typeface="+mn-cs"/>
                  </a:rPr>
                  <a:t> وحدة عند سعر يساوي </a:t>
                </a:r>
                <a:r>
                  <a:rPr lang="en-US" sz="2600" dirty="0" smtClean="0">
                    <a:latin typeface="Times New Roman" panose="02020603050405020304" pitchFamily="18" charset="0"/>
                    <a:cs typeface="Times New Roman" panose="02020603050405020304" pitchFamily="18" charset="0"/>
                  </a:rPr>
                  <a:t>20</a:t>
                </a:r>
                <a:r>
                  <a:rPr lang="ar-TN" sz="2600" dirty="0" smtClean="0">
                    <a:cs typeface="+mn-cs"/>
                  </a:rPr>
                  <a:t> ريال.</a:t>
                </a:r>
              </a:p>
              <a:p>
                <a:pPr indent="17463" algn="just" rtl="1"/>
                <a:r>
                  <a:rPr lang="ar-TN" sz="2600" b="1" u="sng" dirty="0" smtClean="0">
                    <a:cs typeface="+mn-cs"/>
                  </a:rPr>
                  <a:t>الحل:</a:t>
                </a:r>
                <a:r>
                  <a:rPr lang="en-US" sz="2600" b="1" u="sng" dirty="0" smtClean="0">
                    <a:cs typeface="+mn-cs"/>
                  </a:rPr>
                  <a:t>-</a:t>
                </a:r>
                <a:endParaRPr lang="ar-TN" sz="2600" b="1" u="sng" dirty="0" smtClean="0">
                  <a:cs typeface="+mn-cs"/>
                </a:endParaRPr>
              </a:p>
              <a:p>
                <a:pPr indent="17463" algn="just" rtl="1"/>
                <a:r>
                  <a:rPr lang="ar-TN" sz="2600" dirty="0" smtClean="0">
                    <a:cs typeface="+mn-cs"/>
                  </a:rPr>
                  <a:t>- أولا نوجد المشتقة الأولى لدالة الطلب:</a:t>
                </a:r>
                <a:r>
                  <a:rPr lang="en-US" sz="2600" dirty="0" smtClean="0">
                    <a:cs typeface="+mn-cs"/>
                  </a:rPr>
                  <a:t>  </a:t>
                </a:r>
                <a14:m>
                  <m:oMath xmlns:m="http://schemas.openxmlformats.org/officeDocument/2006/math">
                    <m:acc>
                      <m:accPr>
                        <m:chr m:val="́"/>
                        <m:ctrlPr>
                          <a:rPr lang="en-US" sz="2600" i="1" smtClean="0">
                            <a:latin typeface="Cambria Math" panose="02040503050406030204" pitchFamily="18" charset="0"/>
                            <a:cs typeface="+mn-cs"/>
                          </a:rPr>
                        </m:ctrlPr>
                      </m:accPr>
                      <m:e>
                        <m:r>
                          <a:rPr lang="en-US" sz="2600" b="0" i="1" smtClean="0">
                            <a:latin typeface="Cambria Math" panose="02040503050406030204" pitchFamily="18" charset="0"/>
                            <a:cs typeface="+mn-cs"/>
                          </a:rPr>
                          <m:t>𝐷</m:t>
                        </m:r>
                        <m:r>
                          <a:rPr lang="en-US" sz="2600" b="0" i="1" smtClean="0">
                            <a:latin typeface="Cambria Math" panose="02040503050406030204" pitchFamily="18" charset="0"/>
                            <a:cs typeface="+mn-cs"/>
                          </a:rPr>
                          <m:t>=</m:t>
                        </m:r>
                      </m:e>
                    </m:acc>
                    <m:r>
                      <a:rPr lang="en-US" sz="2600" b="0" i="1" smtClean="0">
                        <a:latin typeface="Cambria Math" panose="02040503050406030204" pitchFamily="18" charset="0"/>
                        <a:cs typeface="+mn-cs"/>
                      </a:rPr>
                      <m:t>−</m:t>
                    </m:r>
                    <m:r>
                      <a:rPr lang="en-US" sz="2600" b="0" i="1" smtClean="0">
                        <a:latin typeface="Cambria Math" panose="02040503050406030204" pitchFamily="18" charset="0"/>
                        <a:cs typeface="+mn-cs"/>
                      </a:rPr>
                      <m:t>10</m:t>
                    </m:r>
                  </m:oMath>
                </a14:m>
                <a:r>
                  <a:rPr lang="en-US" sz="2600" dirty="0" smtClean="0">
                    <a:cs typeface="+mn-cs"/>
                  </a:rPr>
                  <a:t> </a:t>
                </a:r>
                <a:endParaRPr lang="ar-TN" sz="2600" dirty="0" smtClean="0">
                  <a:cs typeface="+mn-cs"/>
                </a:endParaRPr>
              </a:p>
              <a:p>
                <a:pPr indent="0" algn="just" rtl="1">
                  <a:spcBef>
                    <a:spcPts val="1800"/>
                  </a:spcBef>
                </a:pPr>
                <a:r>
                  <a:rPr lang="ar-SA" sz="2600" dirty="0" smtClean="0">
                    <a:cs typeface="+mn-cs"/>
                  </a:rPr>
                  <a:t>- </a:t>
                </a:r>
                <a:r>
                  <a:rPr lang="ar-TN" sz="2600" dirty="0" smtClean="0">
                    <a:cs typeface="+mn-cs"/>
                  </a:rPr>
                  <a:t>ثانيا التعويض في القانون: </a:t>
                </a:r>
                <a:r>
                  <a:rPr lang="ar-EG" sz="2600" dirty="0" smtClean="0">
                    <a:ln w="0" cmpd="dbl">
                      <a:solidFill>
                        <a:schemeClr val="tx1"/>
                      </a:solidFill>
                    </a:ln>
                  </a:rPr>
                  <a:t>م </a:t>
                </a:r>
                <a:r>
                  <a:rPr lang="ar-EG" sz="2600" dirty="0">
                    <a:ln w="0" cmpd="dbl">
                      <a:solidFill>
                        <a:schemeClr val="tx1"/>
                      </a:solidFill>
                    </a:ln>
                  </a:rPr>
                  <a:t>= المشتقة الاولى لدالة الطلب × </a:t>
                </a:r>
                <a14:m>
                  <m:oMath xmlns:m="http://schemas.openxmlformats.org/officeDocument/2006/math">
                    <m:f>
                      <m:fPr>
                        <m:ctrlPr>
                          <a:rPr lang="ar-EG" sz="2600" i="1">
                            <a:ln w="0" cmpd="dbl">
                              <a:solidFill>
                                <a:schemeClr val="tx1"/>
                              </a:solidFill>
                            </a:ln>
                            <a:latin typeface="Cambria Math" panose="02040503050406030204" pitchFamily="18" charset="0"/>
                          </a:rPr>
                        </m:ctrlPr>
                      </m:fPr>
                      <m:num>
                        <m:r>
                          <a:rPr lang="ar-EG" sz="2600" i="1">
                            <a:ln w="0" cmpd="dbl">
                              <a:solidFill>
                                <a:schemeClr val="tx1"/>
                              </a:solidFill>
                            </a:ln>
                            <a:latin typeface="Cambria Math"/>
                          </a:rPr>
                          <m:t>السعر</m:t>
                        </m:r>
                        <m:r>
                          <a:rPr lang="ar-EG" sz="2600" i="1">
                            <a:ln w="0" cmpd="dbl">
                              <a:solidFill>
                                <a:schemeClr val="tx1"/>
                              </a:solidFill>
                            </a:ln>
                            <a:latin typeface="Cambria Math"/>
                          </a:rPr>
                          <m:t> </m:t>
                        </m:r>
                      </m:num>
                      <m:den>
                        <m:r>
                          <a:rPr lang="ar-EG" sz="2600" i="1">
                            <a:ln w="0" cmpd="dbl">
                              <a:solidFill>
                                <a:schemeClr val="tx1"/>
                              </a:solidFill>
                            </a:ln>
                            <a:latin typeface="Cambria Math"/>
                          </a:rPr>
                          <m:t>المطلوبة</m:t>
                        </m:r>
                        <m:r>
                          <a:rPr lang="ar-EG" sz="2600" i="1">
                            <a:ln w="0" cmpd="dbl">
                              <a:solidFill>
                                <a:schemeClr val="tx1"/>
                              </a:solidFill>
                            </a:ln>
                            <a:latin typeface="Cambria Math"/>
                          </a:rPr>
                          <m:t> </m:t>
                        </m:r>
                        <m:r>
                          <a:rPr lang="ar-EG" sz="2600" i="1">
                            <a:ln w="0" cmpd="dbl">
                              <a:solidFill>
                                <a:schemeClr val="tx1"/>
                              </a:solidFill>
                            </a:ln>
                            <a:latin typeface="Cambria Math"/>
                          </a:rPr>
                          <m:t>الكمية</m:t>
                        </m:r>
                        <m:r>
                          <a:rPr lang="ar-EG" sz="2600" i="1">
                            <a:ln w="0" cmpd="dbl">
                              <a:solidFill>
                                <a:schemeClr val="tx1"/>
                              </a:solidFill>
                            </a:ln>
                            <a:latin typeface="Cambria Math"/>
                          </a:rPr>
                          <m:t> </m:t>
                        </m:r>
                      </m:den>
                    </m:f>
                  </m:oMath>
                </a14:m>
                <a:endParaRPr lang="en-US" sz="2600" dirty="0" smtClean="0">
                  <a:cs typeface="+mj-cs"/>
                </a:endParaRPr>
              </a:p>
              <a:p>
                <a:pPr indent="0" algn="just" rtl="1">
                  <a:spcBef>
                    <a:spcPts val="0"/>
                  </a:spcBef>
                </a:pPr>
                <a:r>
                  <a:rPr lang="ar-SA" sz="2600" dirty="0" smtClean="0">
                    <a:ln w="0">
                      <a:solidFill>
                        <a:schemeClr val="tx1"/>
                      </a:solidFill>
                    </a:ln>
                    <a:latin typeface="Times New Roman" panose="02020603050405020304" pitchFamily="18" charset="0"/>
                    <a:cs typeface="Times New Roman" panose="02020603050405020304" pitchFamily="18" charset="0"/>
                  </a:rPr>
                  <a:t>                                    </a:t>
                </a:r>
                <a:r>
                  <a:rPr lang="ar-EG" sz="2600" dirty="0" smtClean="0">
                    <a:ln w="0">
                      <a:solidFill>
                        <a:schemeClr val="tx1"/>
                      </a:solidFill>
                    </a:ln>
                    <a:latin typeface="Times New Roman" panose="02020603050405020304" pitchFamily="18" charset="0"/>
                    <a:cs typeface="Times New Roman" panose="02020603050405020304" pitchFamily="18" charset="0"/>
                  </a:rPr>
                  <a:t>م </a:t>
                </a:r>
                <a:r>
                  <a:rPr lang="ar-EG" sz="2600" dirty="0">
                    <a:ln w="0">
                      <a:solidFill>
                        <a:schemeClr val="tx1"/>
                      </a:solidFill>
                    </a:ln>
                    <a:latin typeface="Times New Roman" panose="02020603050405020304" pitchFamily="18" charset="0"/>
                    <a:cs typeface="Times New Roman" panose="02020603050405020304" pitchFamily="18" charset="0"/>
                  </a:rPr>
                  <a:t>= </a:t>
                </a:r>
                <a:r>
                  <a:rPr lang="en-US" sz="2600" dirty="0" smtClean="0">
                    <a:ln w="0">
                      <a:solidFill>
                        <a:schemeClr val="tx1"/>
                      </a:solidFill>
                    </a:ln>
                    <a:latin typeface="Times New Roman" panose="02020603050405020304" pitchFamily="18" charset="0"/>
                    <a:cs typeface="Times New Roman" panose="02020603050405020304" pitchFamily="18" charset="0"/>
                  </a:rPr>
                  <a:t>(-10) </a:t>
                </a:r>
                <a:r>
                  <a:rPr lang="ar-EG" sz="2600" dirty="0" smtClean="0">
                    <a:ln w="0">
                      <a:solidFill>
                        <a:schemeClr val="tx1"/>
                      </a:solidFill>
                    </a:ln>
                    <a:latin typeface="Times New Roman" panose="02020603050405020304" pitchFamily="18" charset="0"/>
                    <a:cs typeface="Times New Roman" panose="02020603050405020304" pitchFamily="18" charset="0"/>
                  </a:rPr>
                  <a:t> </a:t>
                </a:r>
                <a:r>
                  <a:rPr lang="ar-EG" sz="2600" dirty="0">
                    <a:ln w="0">
                      <a:solidFill>
                        <a:schemeClr val="tx1"/>
                      </a:solidFill>
                    </a:ln>
                    <a:latin typeface="Times New Roman" panose="02020603050405020304" pitchFamily="18" charset="0"/>
                    <a:cs typeface="Times New Roman" panose="02020603050405020304" pitchFamily="18" charset="0"/>
                  </a:rPr>
                  <a:t>× </a:t>
                </a:r>
                <a14:m>
                  <m:oMath xmlns:m="http://schemas.openxmlformats.org/officeDocument/2006/math">
                    <m:f>
                      <m:fPr>
                        <m:ctrlPr>
                          <a:rPr lang="ar-EG" sz="2600" i="1">
                            <a:ln w="0">
                              <a:solidFill>
                                <a:schemeClr val="tx1"/>
                              </a:solidFill>
                            </a:ln>
                            <a:latin typeface="Cambria Math" panose="02040503050406030204" pitchFamily="18" charset="0"/>
                          </a:rPr>
                        </m:ctrlPr>
                      </m:fPr>
                      <m:num>
                        <m:r>
                          <a:rPr lang="en-US" sz="2600" b="0" i="1" smtClean="0">
                            <a:ln w="0">
                              <a:solidFill>
                                <a:schemeClr val="tx1"/>
                              </a:solidFill>
                            </a:ln>
                            <a:latin typeface="Cambria Math" panose="02040503050406030204" pitchFamily="18" charset="0"/>
                          </a:rPr>
                          <m:t>2</m:t>
                        </m:r>
                        <m:r>
                          <a:rPr lang="ar-EG" sz="2600" i="1">
                            <a:ln w="0">
                              <a:solidFill>
                                <a:schemeClr val="tx1"/>
                              </a:solidFill>
                            </a:ln>
                            <a:latin typeface="Cambria Math"/>
                          </a:rPr>
                          <m:t>0</m:t>
                        </m:r>
                      </m:num>
                      <m:den>
                        <m:r>
                          <a:rPr lang="en-US" sz="2600" b="0" i="1" smtClean="0">
                            <a:ln w="0">
                              <a:solidFill>
                                <a:schemeClr val="tx1"/>
                              </a:solidFill>
                            </a:ln>
                            <a:latin typeface="Cambria Math" panose="02040503050406030204" pitchFamily="18" charset="0"/>
                          </a:rPr>
                          <m:t>2</m:t>
                        </m:r>
                        <m:r>
                          <a:rPr lang="ar-EG" sz="2600" i="1">
                            <a:ln w="0">
                              <a:solidFill>
                                <a:schemeClr val="tx1"/>
                              </a:solidFill>
                            </a:ln>
                            <a:latin typeface="Cambria Math"/>
                          </a:rPr>
                          <m:t>00</m:t>
                        </m:r>
                      </m:den>
                    </m:f>
                  </m:oMath>
                </a14:m>
                <a:r>
                  <a:rPr lang="ar-EG" sz="2600" dirty="0">
                    <a:ln w="0">
                      <a:solidFill>
                        <a:schemeClr val="tx1"/>
                      </a:solidFill>
                    </a:ln>
                    <a:latin typeface="Times New Roman" panose="02020603050405020304" pitchFamily="18" charset="0"/>
                    <a:cs typeface="Times New Roman" panose="02020603050405020304" pitchFamily="18" charset="0"/>
                  </a:rPr>
                  <a:t> = </a:t>
                </a:r>
                <a:r>
                  <a:rPr lang="en-US" sz="2600" dirty="0" smtClean="0">
                    <a:ln w="0">
                      <a:solidFill>
                        <a:schemeClr val="tx1"/>
                      </a:solidFill>
                    </a:ln>
                    <a:latin typeface="Times New Roman" panose="02020603050405020304" pitchFamily="18" charset="0"/>
                    <a:cs typeface="Times New Roman" panose="02020603050405020304" pitchFamily="18" charset="0"/>
                  </a:rPr>
                  <a:t>-1</a:t>
                </a:r>
                <a:endParaRPr lang="ar-TN" sz="2600" dirty="0" smtClean="0">
                  <a:latin typeface="Times New Roman" panose="02020603050405020304" pitchFamily="18" charset="0"/>
                  <a:cs typeface="Times New Roman" panose="02020603050405020304" pitchFamily="18" charset="0"/>
                </a:endParaRPr>
              </a:p>
              <a:p>
                <a:pPr indent="17463" algn="just" rtl="1"/>
                <a:r>
                  <a:rPr lang="ar-TN" sz="2600" dirty="0" smtClean="0">
                    <a:cs typeface="+mj-cs"/>
                  </a:rPr>
                  <a:t>حيث أن القيمة المطلقة (أي النتائج بقطع النظر عن الإشارة) لمعامل المرونة </a:t>
                </a:r>
                <a:r>
                  <a:rPr lang="ar-SA" sz="2600" dirty="0" smtClean="0">
                    <a:cs typeface="+mj-cs"/>
                  </a:rPr>
                  <a:t>يساوي</a:t>
                </a:r>
                <a:r>
                  <a:rPr lang="ar-TN" sz="2600" dirty="0" smtClean="0">
                    <a:cs typeface="+mj-cs"/>
                  </a:rPr>
                  <a:t> الواحد الصحيح إذا الطلب في هذه الحالة </a:t>
                </a:r>
                <a:r>
                  <a:rPr lang="ar-SA" sz="2600" u="sng" dirty="0" smtClean="0">
                    <a:cs typeface="+mj-cs"/>
                  </a:rPr>
                  <a:t>متكافئ المرونة</a:t>
                </a:r>
                <a:r>
                  <a:rPr lang="ar-TN" sz="2600" dirty="0" smtClean="0">
                    <a:cs typeface="+mj-cs"/>
                  </a:rPr>
                  <a:t>. </a:t>
                </a:r>
                <a:r>
                  <a:rPr lang="ar-TN" sz="2400" dirty="0" smtClean="0">
                    <a:cs typeface="+mj-cs"/>
                  </a:rPr>
                  <a:t> </a:t>
                </a:r>
              </a:p>
            </p:txBody>
          </p:sp>
        </mc:Choice>
        <mc:Fallback xmlns="">
          <p:sp>
            <p:nvSpPr>
              <p:cNvPr id="6" name="Content Placeholder 2"/>
              <p:cNvSpPr>
                <a:spLocks noGrp="1" noRot="1" noChangeAspect="1" noMove="1" noResize="1" noEditPoints="1" noAdjustHandles="1" noChangeArrowheads="1" noChangeShapeType="1" noTextEdit="1"/>
              </p:cNvSpPr>
              <p:nvPr>
                <p:ph idx="1"/>
              </p:nvPr>
            </p:nvSpPr>
            <p:spPr>
              <a:xfrm>
                <a:off x="238092" y="980728"/>
                <a:ext cx="9220200" cy="5184576"/>
              </a:xfrm>
              <a:blipFill rotWithShape="0">
                <a:blip r:embed="rId3"/>
                <a:stretch>
                  <a:fillRect l="-2247" t="-1176"/>
                </a:stretch>
              </a:blipFill>
            </p:spPr>
            <p:txBody>
              <a:bodyPr/>
              <a:lstStyle/>
              <a:p>
                <a:r>
                  <a:rPr lang="en-US">
                    <a:noFill/>
                  </a:rPr>
                  <a:t> </a:t>
                </a:r>
              </a:p>
            </p:txBody>
          </p:sp>
        </mc:Fallback>
      </mc:AlternateContent>
    </p:spTree>
    <p:extLst>
      <p:ext uri="{BB962C8B-B14F-4D97-AF65-F5344CB8AC3E}">
        <p14:creationId xmlns:p14="http://schemas.microsoft.com/office/powerpoint/2010/main" val="2141330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 calcmode="lin" valueType="num">
                                      <p:cBhvr additive="base">
                                        <p:cTn id="7"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anim calcmode="lin" valueType="num">
                                      <p:cBhvr additive="base">
                                        <p:cTn id="11"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anim calcmode="lin" valueType="num">
                                      <p:cBhvr additive="base">
                                        <p:cTn id="15"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anim calcmode="lin" valueType="num">
                                      <p:cBhvr additive="base">
                                        <p:cTn id="19"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anim calcmode="lin" valueType="num">
                                      <p:cBhvr additive="base">
                                        <p:cTn id="23"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18</a:t>
            </a:fld>
            <a:endParaRPr lang="en-US" sz="1200" dirty="0">
              <a:solidFill>
                <a:schemeClr val="bg1"/>
              </a:solidFill>
            </a:endParaRPr>
          </a:p>
        </p:txBody>
      </p:sp>
      <p:sp>
        <p:nvSpPr>
          <p:cNvPr id="9" name="Title 1"/>
          <p:cNvSpPr txBox="1">
            <a:spLocks/>
          </p:cNvSpPr>
          <p:nvPr/>
        </p:nvSpPr>
        <p:spPr>
          <a:xfrm>
            <a:off x="228600" y="-27384"/>
            <a:ext cx="9182100" cy="792162"/>
          </a:xfrm>
          <a:prstGeom prst="rect">
            <a:avLst/>
          </a:prstGeom>
          <a:no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TN" b="1" dirty="0">
                <a:solidFill>
                  <a:srgbClr val="C00000"/>
                </a:solidFill>
                <a:latin typeface="Times New Roman" pitchFamily="18" charset="0"/>
                <a:cs typeface="Times New Roman" pitchFamily="18" charset="0"/>
              </a:rPr>
              <a:t>مرونة الطلب </a:t>
            </a:r>
            <a:r>
              <a:rPr lang="ar-EG" altLang="en-US" b="1" dirty="0" smtClean="0">
                <a:solidFill>
                  <a:srgbClr val="C00000"/>
                </a:solidFill>
              </a:rPr>
              <a:t>:-</a:t>
            </a:r>
            <a:endParaRPr lang="ar-SA" b="1" dirty="0">
              <a:solidFill>
                <a:srgbClr val="C00000"/>
              </a:solidFill>
            </a:endParaRPr>
          </a:p>
        </p:txBody>
      </p:sp>
      <mc:AlternateContent xmlns:mc="http://schemas.openxmlformats.org/markup-compatibility/2006" xmlns:a14="http://schemas.microsoft.com/office/drawing/2010/main">
        <mc:Choice Requires="a14">
          <p:sp>
            <p:nvSpPr>
              <p:cNvPr id="6" name="Content Placeholder 2"/>
              <p:cNvSpPr>
                <a:spLocks noGrp="1"/>
              </p:cNvSpPr>
              <p:nvPr>
                <p:ph idx="1"/>
              </p:nvPr>
            </p:nvSpPr>
            <p:spPr>
              <a:xfrm>
                <a:off x="238092" y="980728"/>
                <a:ext cx="9220200" cy="5184576"/>
              </a:xfrm>
              <a:noFill/>
            </p:spPr>
            <p:txBody>
              <a:bodyPr/>
              <a:lstStyle/>
              <a:p>
                <a:pPr indent="17463" algn="just" rtl="1"/>
                <a:r>
                  <a:rPr lang="ar-TN" sz="2600" b="1" u="sng" dirty="0" smtClean="0">
                    <a:latin typeface="Times New Roman" panose="02020603050405020304" pitchFamily="18" charset="0"/>
                    <a:cs typeface="Times New Roman" panose="02020603050405020304" pitchFamily="18" charset="0"/>
                  </a:rPr>
                  <a:t>مثال </a:t>
                </a:r>
                <a:r>
                  <a:rPr lang="en-US" sz="2600" b="1" u="sng" dirty="0" smtClean="0">
                    <a:latin typeface="Times New Roman" panose="02020603050405020304" pitchFamily="18" charset="0"/>
                    <a:cs typeface="Times New Roman" panose="02020603050405020304" pitchFamily="18" charset="0"/>
                  </a:rPr>
                  <a:t>3</a:t>
                </a:r>
                <a:r>
                  <a:rPr lang="ar-TN" sz="2600" b="1" u="sng" dirty="0" smtClean="0">
                    <a:latin typeface="Times New Roman" panose="02020603050405020304" pitchFamily="18" charset="0"/>
                    <a:cs typeface="Times New Roman" panose="02020603050405020304" pitchFamily="18" charset="0"/>
                  </a:rPr>
                  <a:t>:</a:t>
                </a:r>
                <a:r>
                  <a:rPr lang="en-US" sz="2600" b="1" u="sng" dirty="0"/>
                  <a:t>-</a:t>
                </a:r>
                <a:endParaRPr lang="ar-TN" sz="2600" b="1" u="sng" dirty="0"/>
              </a:p>
              <a:p>
                <a:pPr indent="17463" algn="just" rtl="1"/>
                <a:r>
                  <a:rPr lang="ar-TN" sz="2600" dirty="0" smtClean="0">
                    <a:cs typeface="+mn-cs"/>
                  </a:rPr>
                  <a:t>إذا كانت دالة الطلب على سلعة ما هي</a:t>
                </a:r>
                <a:r>
                  <a:rPr lang="ar-SA" sz="2600" dirty="0" smtClean="0">
                    <a:cs typeface="+mn-cs"/>
                  </a:rPr>
                  <a:t> </a:t>
                </a:r>
                <a:r>
                  <a:rPr lang="en-US" sz="2600" dirty="0" smtClean="0">
                    <a:cs typeface="+mn-cs"/>
                  </a:rPr>
                  <a:t> </a:t>
                </a:r>
                <a14:m>
                  <m:oMath xmlns:m="http://schemas.openxmlformats.org/officeDocument/2006/math">
                    <m:r>
                      <a:rPr lang="en-US" sz="2600" b="0" i="1" smtClean="0">
                        <a:latin typeface="Cambria Math" panose="02040503050406030204" pitchFamily="18" charset="0"/>
                        <a:cs typeface="+mn-cs"/>
                      </a:rPr>
                      <m:t>𝐷</m:t>
                    </m:r>
                    <m:r>
                      <a:rPr lang="en-US" sz="2600" b="0" i="1" smtClean="0">
                        <a:latin typeface="Cambria Math" panose="02040503050406030204" pitchFamily="18" charset="0"/>
                        <a:cs typeface="+mn-cs"/>
                      </a:rPr>
                      <m:t>=</m:t>
                    </m:r>
                    <m:r>
                      <a:rPr lang="en-US" sz="2600" b="0" i="1" smtClean="0">
                        <a:latin typeface="Cambria Math" panose="02040503050406030204" pitchFamily="18" charset="0"/>
                        <a:cs typeface="+mn-cs"/>
                      </a:rPr>
                      <m:t>15</m:t>
                    </m:r>
                    <m:r>
                      <a:rPr lang="en-US" sz="2600" b="0" i="1" smtClean="0">
                        <a:latin typeface="Cambria Math" panose="02040503050406030204" pitchFamily="18" charset="0"/>
                        <a:cs typeface="+mn-cs"/>
                      </a:rPr>
                      <m:t>𝑥</m:t>
                    </m:r>
                    <m:r>
                      <a:rPr lang="en-US" sz="2600" b="0" i="1" smtClean="0">
                        <a:latin typeface="Cambria Math" panose="02040503050406030204" pitchFamily="18" charset="0"/>
                        <a:cs typeface="+mn-cs"/>
                      </a:rPr>
                      <m:t>−</m:t>
                    </m:r>
                    <m:r>
                      <a:rPr lang="en-US" sz="2600" b="0" i="1" smtClean="0">
                        <a:latin typeface="Cambria Math" panose="02040503050406030204" pitchFamily="18" charset="0"/>
                        <a:cs typeface="+mn-cs"/>
                      </a:rPr>
                      <m:t>20</m:t>
                    </m:r>
                  </m:oMath>
                </a14:m>
                <a:r>
                  <a:rPr lang="ar-TN" sz="2600" dirty="0" smtClean="0">
                    <a:cs typeface="+mn-cs"/>
                  </a:rPr>
                  <a:t>أوجد معامل المرونة إذا كانت الكمية المطلوبة </a:t>
                </a:r>
                <a:r>
                  <a:rPr lang="en-US" sz="2600" dirty="0" smtClean="0">
                    <a:latin typeface="Times New Roman" panose="02020603050405020304" pitchFamily="18" charset="0"/>
                    <a:cs typeface="Times New Roman" panose="02020603050405020304" pitchFamily="18" charset="0"/>
                  </a:rPr>
                  <a:t>1000</a:t>
                </a:r>
                <a:r>
                  <a:rPr lang="ar-TN" sz="2600" dirty="0" smtClean="0">
                    <a:cs typeface="+mn-cs"/>
                  </a:rPr>
                  <a:t> وحدة عند سعر يساوي </a:t>
                </a:r>
                <a:r>
                  <a:rPr lang="en-US" sz="2600" dirty="0" smtClean="0">
                    <a:latin typeface="Times New Roman" panose="02020603050405020304" pitchFamily="18" charset="0"/>
                    <a:cs typeface="Times New Roman" panose="02020603050405020304" pitchFamily="18" charset="0"/>
                  </a:rPr>
                  <a:t>100</a:t>
                </a:r>
                <a:r>
                  <a:rPr lang="ar-TN" sz="2600" dirty="0" smtClean="0">
                    <a:cs typeface="+mn-cs"/>
                  </a:rPr>
                  <a:t> ريال.</a:t>
                </a:r>
              </a:p>
              <a:p>
                <a:pPr indent="17463" algn="just" rtl="1"/>
                <a:r>
                  <a:rPr lang="ar-TN" sz="2600" b="1" u="sng" dirty="0" smtClean="0">
                    <a:cs typeface="+mn-cs"/>
                  </a:rPr>
                  <a:t>الحل:</a:t>
                </a:r>
                <a:r>
                  <a:rPr lang="en-US" sz="2600" b="1" u="sng" dirty="0" smtClean="0">
                    <a:cs typeface="+mn-cs"/>
                  </a:rPr>
                  <a:t>-</a:t>
                </a:r>
                <a:endParaRPr lang="ar-TN" sz="2600" b="1" u="sng" dirty="0" smtClean="0">
                  <a:cs typeface="+mn-cs"/>
                </a:endParaRPr>
              </a:p>
              <a:p>
                <a:pPr indent="17463" algn="just" rtl="1"/>
                <a:r>
                  <a:rPr lang="ar-TN" sz="2600" dirty="0" smtClean="0">
                    <a:cs typeface="+mn-cs"/>
                  </a:rPr>
                  <a:t>- أولا نوجد المشتقة الأولى لدالة الطلب:</a:t>
                </a:r>
                <a:r>
                  <a:rPr lang="en-US" sz="2600" dirty="0" smtClean="0">
                    <a:cs typeface="+mn-cs"/>
                  </a:rPr>
                  <a:t>  </a:t>
                </a:r>
                <a14:m>
                  <m:oMath xmlns:m="http://schemas.openxmlformats.org/officeDocument/2006/math">
                    <m:acc>
                      <m:accPr>
                        <m:chr m:val="́"/>
                        <m:ctrlPr>
                          <a:rPr lang="en-US" sz="2600" i="1" smtClean="0">
                            <a:latin typeface="Cambria Math" panose="02040503050406030204" pitchFamily="18" charset="0"/>
                            <a:cs typeface="+mn-cs"/>
                          </a:rPr>
                        </m:ctrlPr>
                      </m:accPr>
                      <m:e>
                        <m:r>
                          <a:rPr lang="en-US" sz="2600" b="0" i="1" smtClean="0">
                            <a:latin typeface="Cambria Math" panose="02040503050406030204" pitchFamily="18" charset="0"/>
                            <a:cs typeface="+mn-cs"/>
                          </a:rPr>
                          <m:t>𝐷</m:t>
                        </m:r>
                        <m:r>
                          <a:rPr lang="en-US" sz="2600" b="0" i="1" smtClean="0">
                            <a:latin typeface="Cambria Math" panose="02040503050406030204" pitchFamily="18" charset="0"/>
                            <a:cs typeface="+mn-cs"/>
                          </a:rPr>
                          <m:t>=</m:t>
                        </m:r>
                      </m:e>
                    </m:acc>
                    <m:r>
                      <a:rPr lang="en-US" sz="2600" b="0" i="1" smtClean="0">
                        <a:latin typeface="Cambria Math" panose="02040503050406030204" pitchFamily="18" charset="0"/>
                        <a:cs typeface="+mn-cs"/>
                      </a:rPr>
                      <m:t>15</m:t>
                    </m:r>
                  </m:oMath>
                </a14:m>
                <a:r>
                  <a:rPr lang="en-US" sz="2600" dirty="0" smtClean="0">
                    <a:cs typeface="+mn-cs"/>
                  </a:rPr>
                  <a:t> </a:t>
                </a:r>
                <a:endParaRPr lang="ar-TN" sz="2600" dirty="0" smtClean="0">
                  <a:cs typeface="+mn-cs"/>
                </a:endParaRPr>
              </a:p>
              <a:p>
                <a:pPr indent="0" algn="just" rtl="1">
                  <a:spcBef>
                    <a:spcPts val="1800"/>
                  </a:spcBef>
                </a:pPr>
                <a:r>
                  <a:rPr lang="ar-SA" sz="2600" dirty="0" smtClean="0">
                    <a:cs typeface="+mn-cs"/>
                  </a:rPr>
                  <a:t>- </a:t>
                </a:r>
                <a:r>
                  <a:rPr lang="ar-TN" sz="2600" dirty="0" smtClean="0">
                    <a:cs typeface="+mn-cs"/>
                  </a:rPr>
                  <a:t>ثانيا التعويض في القانون: </a:t>
                </a:r>
                <a:r>
                  <a:rPr lang="ar-EG" sz="2600" dirty="0" smtClean="0">
                    <a:ln w="0" cmpd="dbl">
                      <a:solidFill>
                        <a:schemeClr val="tx1"/>
                      </a:solidFill>
                    </a:ln>
                  </a:rPr>
                  <a:t>م </a:t>
                </a:r>
                <a:r>
                  <a:rPr lang="ar-EG" sz="2600" dirty="0">
                    <a:ln w="0" cmpd="dbl">
                      <a:solidFill>
                        <a:schemeClr val="tx1"/>
                      </a:solidFill>
                    </a:ln>
                  </a:rPr>
                  <a:t>= المشتقة الاولى لدالة الطلب × </a:t>
                </a:r>
                <a14:m>
                  <m:oMath xmlns:m="http://schemas.openxmlformats.org/officeDocument/2006/math">
                    <m:f>
                      <m:fPr>
                        <m:ctrlPr>
                          <a:rPr lang="ar-EG" sz="2600" i="1">
                            <a:ln w="0" cmpd="dbl">
                              <a:solidFill>
                                <a:schemeClr val="tx1"/>
                              </a:solidFill>
                            </a:ln>
                            <a:latin typeface="Cambria Math" panose="02040503050406030204" pitchFamily="18" charset="0"/>
                          </a:rPr>
                        </m:ctrlPr>
                      </m:fPr>
                      <m:num>
                        <m:r>
                          <a:rPr lang="ar-EG" sz="2600" i="1">
                            <a:ln w="0" cmpd="dbl">
                              <a:solidFill>
                                <a:schemeClr val="tx1"/>
                              </a:solidFill>
                            </a:ln>
                            <a:latin typeface="Cambria Math"/>
                          </a:rPr>
                          <m:t>السعر</m:t>
                        </m:r>
                        <m:r>
                          <a:rPr lang="ar-EG" sz="2600" i="1">
                            <a:ln w="0" cmpd="dbl">
                              <a:solidFill>
                                <a:schemeClr val="tx1"/>
                              </a:solidFill>
                            </a:ln>
                            <a:latin typeface="Cambria Math"/>
                          </a:rPr>
                          <m:t> </m:t>
                        </m:r>
                      </m:num>
                      <m:den>
                        <m:r>
                          <a:rPr lang="ar-EG" sz="2600" i="1">
                            <a:ln w="0" cmpd="dbl">
                              <a:solidFill>
                                <a:schemeClr val="tx1"/>
                              </a:solidFill>
                            </a:ln>
                            <a:latin typeface="Cambria Math"/>
                          </a:rPr>
                          <m:t>المطلوبة</m:t>
                        </m:r>
                        <m:r>
                          <a:rPr lang="ar-EG" sz="2600" i="1">
                            <a:ln w="0" cmpd="dbl">
                              <a:solidFill>
                                <a:schemeClr val="tx1"/>
                              </a:solidFill>
                            </a:ln>
                            <a:latin typeface="Cambria Math"/>
                          </a:rPr>
                          <m:t> </m:t>
                        </m:r>
                        <m:r>
                          <a:rPr lang="ar-EG" sz="2600" i="1">
                            <a:ln w="0" cmpd="dbl">
                              <a:solidFill>
                                <a:schemeClr val="tx1"/>
                              </a:solidFill>
                            </a:ln>
                            <a:latin typeface="Cambria Math"/>
                          </a:rPr>
                          <m:t>الكمية</m:t>
                        </m:r>
                        <m:r>
                          <a:rPr lang="ar-EG" sz="2600" i="1">
                            <a:ln w="0" cmpd="dbl">
                              <a:solidFill>
                                <a:schemeClr val="tx1"/>
                              </a:solidFill>
                            </a:ln>
                            <a:latin typeface="Cambria Math"/>
                          </a:rPr>
                          <m:t> </m:t>
                        </m:r>
                      </m:den>
                    </m:f>
                  </m:oMath>
                </a14:m>
                <a:endParaRPr lang="en-US" sz="2600" dirty="0" smtClean="0">
                  <a:cs typeface="+mj-cs"/>
                </a:endParaRPr>
              </a:p>
              <a:p>
                <a:pPr indent="0" algn="just" rtl="1">
                  <a:spcBef>
                    <a:spcPts val="0"/>
                  </a:spcBef>
                </a:pPr>
                <a:r>
                  <a:rPr lang="ar-SA" sz="2600" dirty="0" smtClean="0">
                    <a:ln w="0">
                      <a:solidFill>
                        <a:schemeClr val="tx1"/>
                      </a:solidFill>
                    </a:ln>
                    <a:latin typeface="Times New Roman" panose="02020603050405020304" pitchFamily="18" charset="0"/>
                    <a:cs typeface="Times New Roman" panose="02020603050405020304" pitchFamily="18" charset="0"/>
                  </a:rPr>
                  <a:t>                                    </a:t>
                </a:r>
                <a:r>
                  <a:rPr lang="ar-EG" sz="2600" dirty="0" smtClean="0">
                    <a:ln w="0">
                      <a:solidFill>
                        <a:schemeClr val="tx1"/>
                      </a:solidFill>
                    </a:ln>
                    <a:latin typeface="Times New Roman" panose="02020603050405020304" pitchFamily="18" charset="0"/>
                    <a:cs typeface="Times New Roman" panose="02020603050405020304" pitchFamily="18" charset="0"/>
                  </a:rPr>
                  <a:t>م </a:t>
                </a:r>
                <a:r>
                  <a:rPr lang="ar-EG" sz="2600" dirty="0">
                    <a:ln w="0">
                      <a:solidFill>
                        <a:schemeClr val="tx1"/>
                      </a:solidFill>
                    </a:ln>
                    <a:latin typeface="Times New Roman" panose="02020603050405020304" pitchFamily="18" charset="0"/>
                    <a:cs typeface="Times New Roman" panose="02020603050405020304" pitchFamily="18" charset="0"/>
                  </a:rPr>
                  <a:t>= </a:t>
                </a:r>
                <a:r>
                  <a:rPr lang="en-US" sz="2600" dirty="0" smtClean="0">
                    <a:ln w="0">
                      <a:solidFill>
                        <a:schemeClr val="tx1"/>
                      </a:solidFill>
                    </a:ln>
                    <a:latin typeface="Times New Roman" panose="02020603050405020304" pitchFamily="18" charset="0"/>
                    <a:cs typeface="Times New Roman" panose="02020603050405020304" pitchFamily="18" charset="0"/>
                  </a:rPr>
                  <a:t>(15) </a:t>
                </a:r>
                <a:r>
                  <a:rPr lang="ar-EG" sz="2600" dirty="0" smtClean="0">
                    <a:ln w="0">
                      <a:solidFill>
                        <a:schemeClr val="tx1"/>
                      </a:solidFill>
                    </a:ln>
                    <a:latin typeface="Times New Roman" panose="02020603050405020304" pitchFamily="18" charset="0"/>
                    <a:cs typeface="Times New Roman" panose="02020603050405020304" pitchFamily="18" charset="0"/>
                  </a:rPr>
                  <a:t> </a:t>
                </a:r>
                <a:r>
                  <a:rPr lang="ar-EG" sz="2600" dirty="0">
                    <a:ln w="0">
                      <a:solidFill>
                        <a:schemeClr val="tx1"/>
                      </a:solidFill>
                    </a:ln>
                    <a:latin typeface="Times New Roman" panose="02020603050405020304" pitchFamily="18" charset="0"/>
                    <a:cs typeface="Times New Roman" panose="02020603050405020304" pitchFamily="18" charset="0"/>
                  </a:rPr>
                  <a:t>× </a:t>
                </a:r>
                <a14:m>
                  <m:oMath xmlns:m="http://schemas.openxmlformats.org/officeDocument/2006/math">
                    <m:f>
                      <m:fPr>
                        <m:ctrlPr>
                          <a:rPr lang="ar-EG" sz="2600" i="1">
                            <a:ln w="0">
                              <a:solidFill>
                                <a:schemeClr val="tx1"/>
                              </a:solidFill>
                            </a:ln>
                            <a:latin typeface="Cambria Math" panose="02040503050406030204" pitchFamily="18" charset="0"/>
                          </a:rPr>
                        </m:ctrlPr>
                      </m:fPr>
                      <m:num>
                        <m:r>
                          <a:rPr lang="en-US" sz="2600" b="0" i="1" smtClean="0">
                            <a:ln w="0">
                              <a:solidFill>
                                <a:schemeClr val="tx1"/>
                              </a:solidFill>
                            </a:ln>
                            <a:latin typeface="Cambria Math" panose="02040503050406030204" pitchFamily="18" charset="0"/>
                          </a:rPr>
                          <m:t>10</m:t>
                        </m:r>
                        <m:r>
                          <a:rPr lang="ar-EG" sz="2600" i="1">
                            <a:ln w="0">
                              <a:solidFill>
                                <a:schemeClr val="tx1"/>
                              </a:solidFill>
                            </a:ln>
                            <a:latin typeface="Cambria Math"/>
                          </a:rPr>
                          <m:t>0</m:t>
                        </m:r>
                      </m:num>
                      <m:den>
                        <m:r>
                          <a:rPr lang="en-US" sz="2600" b="0" i="1" smtClean="0">
                            <a:ln w="0">
                              <a:solidFill>
                                <a:schemeClr val="tx1"/>
                              </a:solidFill>
                            </a:ln>
                            <a:latin typeface="Cambria Math" panose="02040503050406030204" pitchFamily="18" charset="0"/>
                          </a:rPr>
                          <m:t>10</m:t>
                        </m:r>
                        <m:r>
                          <a:rPr lang="ar-EG" sz="2600" i="1">
                            <a:ln w="0">
                              <a:solidFill>
                                <a:schemeClr val="tx1"/>
                              </a:solidFill>
                            </a:ln>
                            <a:latin typeface="Cambria Math"/>
                          </a:rPr>
                          <m:t>00</m:t>
                        </m:r>
                      </m:den>
                    </m:f>
                  </m:oMath>
                </a14:m>
                <a:r>
                  <a:rPr lang="ar-EG" sz="2600" dirty="0">
                    <a:ln w="0">
                      <a:solidFill>
                        <a:schemeClr val="tx1"/>
                      </a:solidFill>
                    </a:ln>
                    <a:latin typeface="Times New Roman" panose="02020603050405020304" pitchFamily="18" charset="0"/>
                    <a:cs typeface="Times New Roman" panose="02020603050405020304" pitchFamily="18" charset="0"/>
                  </a:rPr>
                  <a:t> </a:t>
                </a:r>
                <a:r>
                  <a:rPr lang="ar-EG" sz="2600" dirty="0" smtClean="0">
                    <a:ln w="0">
                      <a:solidFill>
                        <a:schemeClr val="tx1"/>
                      </a:solidFill>
                    </a:ln>
                    <a:latin typeface="Times New Roman" panose="02020603050405020304" pitchFamily="18" charset="0"/>
                    <a:cs typeface="Times New Roman" panose="02020603050405020304" pitchFamily="18" charset="0"/>
                  </a:rPr>
                  <a:t>=</a:t>
                </a:r>
                <a:r>
                  <a:rPr lang="en-US" sz="2600" dirty="0" smtClean="0">
                    <a:ln w="0">
                      <a:solidFill>
                        <a:schemeClr val="tx1"/>
                      </a:solidFill>
                    </a:ln>
                    <a:latin typeface="Times New Roman" panose="02020603050405020304" pitchFamily="18" charset="0"/>
                    <a:cs typeface="Times New Roman" panose="02020603050405020304" pitchFamily="18" charset="0"/>
                  </a:rPr>
                  <a:t> 1.5 </a:t>
                </a:r>
                <a:endParaRPr lang="ar-TN" sz="2600" dirty="0" smtClean="0">
                  <a:latin typeface="Times New Roman" panose="02020603050405020304" pitchFamily="18" charset="0"/>
                  <a:cs typeface="Times New Roman" panose="02020603050405020304" pitchFamily="18" charset="0"/>
                </a:endParaRPr>
              </a:p>
              <a:p>
                <a:pPr indent="17463" algn="just" rtl="1"/>
                <a:r>
                  <a:rPr lang="ar-TN" sz="2600" dirty="0" smtClean="0">
                    <a:cs typeface="+mj-cs"/>
                  </a:rPr>
                  <a:t>حيث أن القيمة المطلقة (أي النتائج بقطع النظر عن الإشارة) لمعامل المرونة </a:t>
                </a:r>
                <a:r>
                  <a:rPr lang="ar-EG" sz="2800" dirty="0"/>
                  <a:t>أكبر من</a:t>
                </a:r>
                <a:r>
                  <a:rPr lang="ar-TN" sz="2600" dirty="0" smtClean="0">
                    <a:cs typeface="+mj-cs"/>
                  </a:rPr>
                  <a:t> الواحد الصحيح إذا الطلب في هذه الحالة </a:t>
                </a:r>
                <a:r>
                  <a:rPr lang="ar-SA" sz="2600" u="sng" dirty="0" smtClean="0">
                    <a:cs typeface="+mj-cs"/>
                  </a:rPr>
                  <a:t>مرن</a:t>
                </a:r>
                <a:r>
                  <a:rPr lang="ar-TN" sz="2600" dirty="0" smtClean="0">
                    <a:cs typeface="+mj-cs"/>
                  </a:rPr>
                  <a:t>. </a:t>
                </a:r>
                <a:r>
                  <a:rPr lang="ar-TN" sz="2400" dirty="0" smtClean="0">
                    <a:cs typeface="+mj-cs"/>
                  </a:rPr>
                  <a:t> </a:t>
                </a:r>
              </a:p>
            </p:txBody>
          </p:sp>
        </mc:Choice>
        <mc:Fallback xmlns="">
          <p:sp>
            <p:nvSpPr>
              <p:cNvPr id="6" name="Content Placeholder 2"/>
              <p:cNvSpPr>
                <a:spLocks noGrp="1" noRot="1" noChangeAspect="1" noMove="1" noResize="1" noEditPoints="1" noAdjustHandles="1" noChangeArrowheads="1" noChangeShapeType="1" noTextEdit="1"/>
              </p:cNvSpPr>
              <p:nvPr>
                <p:ph idx="1"/>
              </p:nvPr>
            </p:nvSpPr>
            <p:spPr>
              <a:xfrm>
                <a:off x="238092" y="980728"/>
                <a:ext cx="9220200" cy="5184576"/>
              </a:xfrm>
              <a:blipFill rotWithShape="0">
                <a:blip r:embed="rId3"/>
                <a:stretch>
                  <a:fillRect l="-2445" t="-1176"/>
                </a:stretch>
              </a:blipFill>
            </p:spPr>
            <p:txBody>
              <a:bodyPr/>
              <a:lstStyle/>
              <a:p>
                <a:r>
                  <a:rPr lang="en-US">
                    <a:noFill/>
                  </a:rPr>
                  <a:t> </a:t>
                </a:r>
              </a:p>
            </p:txBody>
          </p:sp>
        </mc:Fallback>
      </mc:AlternateContent>
    </p:spTree>
    <p:extLst>
      <p:ext uri="{BB962C8B-B14F-4D97-AF65-F5344CB8AC3E}">
        <p14:creationId xmlns:p14="http://schemas.microsoft.com/office/powerpoint/2010/main" val="260590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 calcmode="lin" valueType="num">
                                      <p:cBhvr additive="base">
                                        <p:cTn id="7"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anim calcmode="lin" valueType="num">
                                      <p:cBhvr additive="base">
                                        <p:cTn id="11"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anim calcmode="lin" valueType="num">
                                      <p:cBhvr additive="base">
                                        <p:cTn id="15"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anim calcmode="lin" valueType="num">
                                      <p:cBhvr additive="base">
                                        <p:cTn id="19"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anim calcmode="lin" valueType="num">
                                      <p:cBhvr additive="base">
                                        <p:cTn id="23"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19</a:t>
            </a:fld>
            <a:endParaRPr lang="en-US" sz="1200" dirty="0">
              <a:solidFill>
                <a:schemeClr val="bg1"/>
              </a:solidFill>
            </a:endParaRPr>
          </a:p>
        </p:txBody>
      </p:sp>
      <p:sp>
        <p:nvSpPr>
          <p:cNvPr id="9" name="Title 1"/>
          <p:cNvSpPr txBox="1">
            <a:spLocks/>
          </p:cNvSpPr>
          <p:nvPr/>
        </p:nvSpPr>
        <p:spPr>
          <a:xfrm>
            <a:off x="228600" y="-27384"/>
            <a:ext cx="9182100" cy="792162"/>
          </a:xfrm>
          <a:prstGeom prst="rect">
            <a:avLst/>
          </a:prstGeom>
          <a:no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b="1" dirty="0" smtClean="0">
                <a:solidFill>
                  <a:srgbClr val="C00000"/>
                </a:solidFill>
                <a:latin typeface="Times New Roman" pitchFamily="18" charset="0"/>
                <a:cs typeface="Times New Roman" pitchFamily="18" charset="0"/>
              </a:rPr>
              <a:t>تمرين واجب</a:t>
            </a:r>
            <a:r>
              <a:rPr lang="ar-TN" b="1" dirty="0" smtClean="0">
                <a:solidFill>
                  <a:srgbClr val="C00000"/>
                </a:solidFill>
                <a:latin typeface="Times New Roman" pitchFamily="18" charset="0"/>
                <a:cs typeface="Times New Roman" pitchFamily="18" charset="0"/>
              </a:rPr>
              <a:t> </a:t>
            </a:r>
            <a:r>
              <a:rPr lang="ar-EG" altLang="en-US" b="1" dirty="0" smtClean="0">
                <a:solidFill>
                  <a:srgbClr val="C00000"/>
                </a:solidFill>
              </a:rPr>
              <a:t>:-</a:t>
            </a:r>
            <a:endParaRPr lang="ar-SA" b="1" dirty="0">
              <a:solidFill>
                <a:srgbClr val="C00000"/>
              </a:solidFill>
            </a:endParaRPr>
          </a:p>
        </p:txBody>
      </p:sp>
      <mc:AlternateContent xmlns:mc="http://schemas.openxmlformats.org/markup-compatibility/2006" xmlns:a14="http://schemas.microsoft.com/office/drawing/2010/main">
        <mc:Choice Requires="a14">
          <p:sp>
            <p:nvSpPr>
              <p:cNvPr id="6" name="Content Placeholder 2"/>
              <p:cNvSpPr>
                <a:spLocks noGrp="1"/>
              </p:cNvSpPr>
              <p:nvPr>
                <p:ph idx="1"/>
              </p:nvPr>
            </p:nvSpPr>
            <p:spPr>
              <a:xfrm>
                <a:off x="238092" y="980728"/>
                <a:ext cx="9220200" cy="5184576"/>
              </a:xfrm>
              <a:noFill/>
            </p:spPr>
            <p:txBody>
              <a:bodyPr/>
              <a:lstStyle/>
              <a:p>
                <a:pPr indent="17463" algn="just" rtl="1"/>
                <a:r>
                  <a:rPr lang="ar-TN" b="1" u="sng" dirty="0" smtClean="0">
                    <a:latin typeface="Times New Roman" panose="02020603050405020304" pitchFamily="18" charset="0"/>
                    <a:cs typeface="Times New Roman" panose="02020603050405020304" pitchFamily="18" charset="0"/>
                  </a:rPr>
                  <a:t>مثال </a:t>
                </a:r>
                <a:r>
                  <a:rPr lang="en-US" b="1" u="sng" dirty="0" smtClean="0">
                    <a:latin typeface="Times New Roman" panose="02020603050405020304" pitchFamily="18" charset="0"/>
                    <a:cs typeface="Times New Roman" panose="02020603050405020304" pitchFamily="18" charset="0"/>
                  </a:rPr>
                  <a:t>3</a:t>
                </a:r>
                <a:r>
                  <a:rPr lang="ar-TN" b="1" u="sng" dirty="0" smtClean="0">
                    <a:latin typeface="Times New Roman" panose="02020603050405020304" pitchFamily="18" charset="0"/>
                    <a:cs typeface="Times New Roman" panose="02020603050405020304" pitchFamily="18" charset="0"/>
                  </a:rPr>
                  <a:t>:</a:t>
                </a:r>
                <a:r>
                  <a:rPr lang="en-US" b="1" u="sng" dirty="0"/>
                  <a:t>-</a:t>
                </a:r>
                <a:endParaRPr lang="ar-TN" b="1" u="sng" dirty="0"/>
              </a:p>
              <a:p>
                <a:pPr indent="17463" algn="just" rtl="1"/>
                <a:r>
                  <a:rPr lang="ar-TN" dirty="0" smtClean="0">
                    <a:cs typeface="+mn-cs"/>
                  </a:rPr>
                  <a:t>إذا كانت دالة الطلب على سلعة ما هي</a:t>
                </a:r>
                <a:r>
                  <a:rPr lang="ar-SA" dirty="0" smtClean="0">
                    <a:cs typeface="+mn-cs"/>
                  </a:rPr>
                  <a:t> </a:t>
                </a:r>
                <a:r>
                  <a:rPr lang="en-US" dirty="0" smtClean="0">
                    <a:cs typeface="+mn-cs"/>
                  </a:rPr>
                  <a:t> </a:t>
                </a:r>
                <a14:m>
                  <m:oMath xmlns:m="http://schemas.openxmlformats.org/officeDocument/2006/math">
                    <m:r>
                      <a:rPr lang="en-US" b="0" i="1" smtClean="0">
                        <a:latin typeface="Cambria Math" panose="02040503050406030204" pitchFamily="18" charset="0"/>
                        <a:cs typeface="+mn-cs"/>
                      </a:rPr>
                      <m:t>𝐷</m:t>
                    </m:r>
                    <m:r>
                      <a:rPr lang="en-US" b="0" i="1" smtClean="0">
                        <a:latin typeface="Cambria Math" panose="02040503050406030204" pitchFamily="18" charset="0"/>
                        <a:cs typeface="+mn-cs"/>
                      </a:rPr>
                      <m:t>=</m:t>
                    </m:r>
                    <m:r>
                      <a:rPr lang="en-US" b="0" i="1" smtClean="0">
                        <a:latin typeface="Cambria Math" panose="02040503050406030204" pitchFamily="18" charset="0"/>
                        <a:cs typeface="+mn-cs"/>
                      </a:rPr>
                      <m:t>1</m:t>
                    </m:r>
                    <m:r>
                      <a:rPr lang="ar-SA" b="0" i="1" smtClean="0">
                        <a:latin typeface="Cambria Math" panose="02040503050406030204" pitchFamily="18" charset="0"/>
                        <a:cs typeface="+mn-cs"/>
                      </a:rPr>
                      <m:t>.</m:t>
                    </m:r>
                    <m:r>
                      <a:rPr lang="en-US" b="0" i="1" smtClean="0">
                        <a:latin typeface="Cambria Math" panose="02040503050406030204" pitchFamily="18" charset="0"/>
                        <a:cs typeface="+mn-cs"/>
                      </a:rPr>
                      <m:t>5</m:t>
                    </m:r>
                    <m:r>
                      <a:rPr lang="en-US" b="0" i="1" smtClean="0">
                        <a:latin typeface="Cambria Math" panose="02040503050406030204" pitchFamily="18" charset="0"/>
                        <a:cs typeface="+mn-cs"/>
                      </a:rPr>
                      <m:t>𝑥</m:t>
                    </m:r>
                    <m:r>
                      <a:rPr lang="ar-SA" b="0" i="1" smtClean="0">
                        <a:latin typeface="Cambria Math" panose="02040503050406030204" pitchFamily="18" charset="0"/>
                        <a:cs typeface="+mn-cs"/>
                      </a:rPr>
                      <m:t>+</m:t>
                    </m:r>
                    <m:r>
                      <a:rPr lang="en-US" b="0" i="1" smtClean="0">
                        <a:latin typeface="Cambria Math" panose="02040503050406030204" pitchFamily="18" charset="0"/>
                        <a:cs typeface="+mn-cs"/>
                      </a:rPr>
                      <m:t>20</m:t>
                    </m:r>
                  </m:oMath>
                </a14:m>
                <a:r>
                  <a:rPr lang="ar-TN" dirty="0" smtClean="0">
                    <a:cs typeface="+mn-cs"/>
                  </a:rPr>
                  <a:t>أوجد معامل المرونة إذا كانت الكمية المطلوبة </a:t>
                </a:r>
                <a:r>
                  <a:rPr lang="en-US" dirty="0" smtClean="0">
                    <a:latin typeface="Times New Roman" panose="02020603050405020304" pitchFamily="18" charset="0"/>
                    <a:cs typeface="Times New Roman" panose="02020603050405020304" pitchFamily="18" charset="0"/>
                  </a:rPr>
                  <a:t>600</a:t>
                </a:r>
                <a:r>
                  <a:rPr lang="ar-TN" dirty="0" smtClean="0">
                    <a:cs typeface="+mn-cs"/>
                  </a:rPr>
                  <a:t> وحدة عند سعر يساوي </a:t>
                </a:r>
                <a:r>
                  <a:rPr lang="en-US" dirty="0" smtClean="0">
                    <a:latin typeface="Times New Roman" panose="02020603050405020304" pitchFamily="18" charset="0"/>
                    <a:cs typeface="Times New Roman" panose="02020603050405020304" pitchFamily="18" charset="0"/>
                  </a:rPr>
                  <a:t>200</a:t>
                </a:r>
                <a:r>
                  <a:rPr lang="ar-TN" dirty="0" smtClean="0">
                    <a:cs typeface="+mn-cs"/>
                  </a:rPr>
                  <a:t> ريال.</a:t>
                </a:r>
              </a:p>
            </p:txBody>
          </p:sp>
        </mc:Choice>
        <mc:Fallback xmlns="">
          <p:sp>
            <p:nvSpPr>
              <p:cNvPr id="6" name="Content Placeholder 2"/>
              <p:cNvSpPr>
                <a:spLocks noGrp="1" noRot="1" noChangeAspect="1" noMove="1" noResize="1" noEditPoints="1" noAdjustHandles="1" noChangeArrowheads="1" noChangeShapeType="1" noTextEdit="1"/>
              </p:cNvSpPr>
              <p:nvPr>
                <p:ph idx="1"/>
              </p:nvPr>
            </p:nvSpPr>
            <p:spPr>
              <a:xfrm>
                <a:off x="238092" y="980728"/>
                <a:ext cx="9220200" cy="5184576"/>
              </a:xfrm>
              <a:blipFill rotWithShape="0">
                <a:blip r:embed="rId3"/>
                <a:stretch>
                  <a:fillRect l="-2842" t="-1765"/>
                </a:stretch>
              </a:blipFill>
            </p:spPr>
            <p:txBody>
              <a:bodyPr/>
              <a:lstStyle/>
              <a:p>
                <a:r>
                  <a:rPr lang="en-US">
                    <a:noFill/>
                  </a:rPr>
                  <a:t> </a:t>
                </a:r>
              </a:p>
            </p:txBody>
          </p:sp>
        </mc:Fallback>
      </mc:AlternateContent>
    </p:spTree>
    <p:extLst>
      <p:ext uri="{BB962C8B-B14F-4D97-AF65-F5344CB8AC3E}">
        <p14:creationId xmlns:p14="http://schemas.microsoft.com/office/powerpoint/2010/main" val="3034093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20</a:t>
            </a:fld>
            <a:endParaRPr lang="en-US" sz="1200" dirty="0">
              <a:solidFill>
                <a:schemeClr val="bg1"/>
              </a:solidFill>
            </a:endParaRPr>
          </a:p>
        </p:txBody>
      </p:sp>
      <p:sp>
        <p:nvSpPr>
          <p:cNvPr id="9" name="Title 1"/>
          <p:cNvSpPr txBox="1">
            <a:spLocks/>
          </p:cNvSpPr>
          <p:nvPr/>
        </p:nvSpPr>
        <p:spPr>
          <a:xfrm>
            <a:off x="228600" y="-27384"/>
            <a:ext cx="9182100" cy="792162"/>
          </a:xfrm>
          <a:prstGeom prst="rect">
            <a:avLst/>
          </a:prstGeom>
          <a:no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TN" b="1" dirty="0">
                <a:solidFill>
                  <a:srgbClr val="C00000"/>
                </a:solidFill>
                <a:latin typeface="Times New Roman" panose="02020603050405020304" pitchFamily="18" charset="0"/>
                <a:cs typeface="Times New Roman" panose="02020603050405020304" pitchFamily="18" charset="0"/>
              </a:rPr>
              <a:t>النهايات العظمى والصغرى </a:t>
            </a:r>
            <a:r>
              <a:rPr lang="ar-EG" altLang="en-US" b="1" dirty="0" smtClean="0">
                <a:solidFill>
                  <a:srgbClr val="C00000"/>
                </a:solidFill>
              </a:rPr>
              <a:t>:-</a:t>
            </a:r>
            <a:endParaRPr lang="ar-SA" b="1" dirty="0">
              <a:solidFill>
                <a:srgbClr val="C00000"/>
              </a:solidFill>
            </a:endParaRPr>
          </a:p>
        </p:txBody>
      </p:sp>
      <p:sp>
        <p:nvSpPr>
          <p:cNvPr id="7" name="Content Placeholder 2"/>
          <p:cNvSpPr>
            <a:spLocks noGrp="1"/>
          </p:cNvSpPr>
          <p:nvPr>
            <p:ph idx="1"/>
          </p:nvPr>
        </p:nvSpPr>
        <p:spPr>
          <a:xfrm>
            <a:off x="238092" y="980728"/>
            <a:ext cx="9220200" cy="4429140"/>
          </a:xfrm>
          <a:noFill/>
        </p:spPr>
        <p:txBody>
          <a:bodyPr/>
          <a:lstStyle/>
          <a:p>
            <a:pPr indent="17463" algn="just" rtl="1"/>
            <a:endParaRPr lang="ar-TN" sz="1600" b="1" u="sng" dirty="0" smtClean="0">
              <a:solidFill>
                <a:srgbClr val="FF0000"/>
              </a:solidFill>
              <a:cs typeface="+mn-cs"/>
            </a:endParaRPr>
          </a:p>
          <a:p>
            <a:pPr indent="17463" algn="just" rtl="1"/>
            <a:r>
              <a:rPr lang="ar-TN" sz="2600" b="1" u="sng" dirty="0" smtClean="0">
                <a:solidFill>
                  <a:srgbClr val="FF0000"/>
                </a:solidFill>
                <a:cs typeface="+mn-cs"/>
              </a:rPr>
              <a:t>خطوات إيجاد النهايات العظمى والصغرى:</a:t>
            </a:r>
          </a:p>
          <a:p>
            <a:pPr marL="720725" indent="-360363" algn="just" rtl="1">
              <a:spcBef>
                <a:spcPts val="1800"/>
              </a:spcBef>
            </a:pPr>
            <a:r>
              <a:rPr lang="en-US" sz="2600" dirty="0" smtClean="0">
                <a:latin typeface="Times New Roman" panose="02020603050405020304" pitchFamily="18" charset="0"/>
                <a:cs typeface="Times New Roman" panose="02020603050405020304" pitchFamily="18" charset="0"/>
              </a:rPr>
              <a:t>1</a:t>
            </a:r>
            <a:r>
              <a:rPr lang="ar-TN" sz="2600" dirty="0" smtClean="0">
                <a:latin typeface="Times New Roman" panose="02020603050405020304" pitchFamily="18" charset="0"/>
                <a:cs typeface="Times New Roman" panose="02020603050405020304" pitchFamily="18" charset="0"/>
              </a:rPr>
              <a:t>- يتم إيجاد المشتقة الأولى للدالة. </a:t>
            </a:r>
          </a:p>
          <a:p>
            <a:pPr marL="720725" indent="-360363" algn="just" defTabSz="803275" rtl="1">
              <a:spcBef>
                <a:spcPts val="1800"/>
              </a:spcBef>
              <a:tabLst>
                <a:tab pos="720725" algn="l"/>
              </a:tabLst>
            </a:pPr>
            <a:r>
              <a:rPr lang="en-US" sz="2600" dirty="0" smtClean="0">
                <a:latin typeface="Times New Roman" panose="02020603050405020304" pitchFamily="18" charset="0"/>
                <a:cs typeface="Times New Roman" panose="02020603050405020304" pitchFamily="18" charset="0"/>
              </a:rPr>
              <a:t>2</a:t>
            </a:r>
            <a:r>
              <a:rPr lang="ar-TN" sz="2600" dirty="0" smtClean="0">
                <a:latin typeface="Times New Roman" panose="02020603050405020304" pitchFamily="18" charset="0"/>
                <a:cs typeface="Times New Roman" panose="02020603050405020304" pitchFamily="18" charset="0"/>
              </a:rPr>
              <a:t>- يتم إيجاد المشتقة الثانية.</a:t>
            </a:r>
          </a:p>
          <a:p>
            <a:pPr marL="720725" indent="-360363" algn="just" defTabSz="803275" rtl="1">
              <a:spcBef>
                <a:spcPts val="1800"/>
              </a:spcBef>
              <a:tabLst>
                <a:tab pos="720725" algn="l"/>
              </a:tabLst>
            </a:pPr>
            <a:r>
              <a:rPr lang="en-US" sz="2600" dirty="0" smtClean="0">
                <a:latin typeface="Times New Roman" panose="02020603050405020304" pitchFamily="18" charset="0"/>
                <a:cs typeface="Times New Roman" panose="02020603050405020304" pitchFamily="18" charset="0"/>
              </a:rPr>
              <a:t>3</a:t>
            </a:r>
            <a:r>
              <a:rPr lang="ar-TN" sz="2600" dirty="0" smtClean="0">
                <a:latin typeface="Times New Roman" panose="02020603050405020304" pitchFamily="18" charset="0"/>
                <a:cs typeface="Times New Roman" panose="02020603050405020304" pitchFamily="18" charset="0"/>
              </a:rPr>
              <a:t>- </a:t>
            </a:r>
            <a:r>
              <a:rPr lang="ar-SA" sz="2600" dirty="0" smtClean="0">
                <a:latin typeface="Times New Roman" panose="02020603050405020304" pitchFamily="18" charset="0"/>
                <a:cs typeface="Times New Roman" panose="02020603050405020304" pitchFamily="18" charset="0"/>
              </a:rPr>
              <a:t>تحديد</a:t>
            </a:r>
            <a:r>
              <a:rPr lang="ar-TN" sz="2600" dirty="0" smtClean="0"/>
              <a:t> نوع النهاية (عظمى – صغرى).</a:t>
            </a:r>
          </a:p>
          <a:p>
            <a:pPr marL="720725" indent="-360363" algn="just" defTabSz="803275" rtl="1">
              <a:spcBef>
                <a:spcPts val="1800"/>
              </a:spcBef>
              <a:tabLst>
                <a:tab pos="720725" algn="l"/>
              </a:tabLst>
            </a:pPr>
            <a:r>
              <a:rPr lang="ar-TN" sz="2600" dirty="0" smtClean="0">
                <a:cs typeface="+mj-cs"/>
              </a:rPr>
              <a:t>← إذا كانت إشارة المشتقة الثانية </a:t>
            </a:r>
            <a:r>
              <a:rPr lang="ar-TN" sz="2600" u="sng" dirty="0" smtClean="0">
                <a:cs typeface="+mj-cs"/>
              </a:rPr>
              <a:t>سالبة</a:t>
            </a:r>
            <a:r>
              <a:rPr lang="ar-TN" sz="2600" dirty="0" smtClean="0">
                <a:cs typeface="+mj-cs"/>
              </a:rPr>
              <a:t> فهذا يدل على وجود نهاية </a:t>
            </a:r>
            <a:r>
              <a:rPr lang="ar-TN" sz="2600" u="sng" dirty="0" smtClean="0">
                <a:cs typeface="+mj-cs"/>
              </a:rPr>
              <a:t>عظمى</a:t>
            </a:r>
            <a:r>
              <a:rPr lang="ar-TN" sz="2600" dirty="0" smtClean="0">
                <a:cs typeface="+mj-cs"/>
              </a:rPr>
              <a:t>.</a:t>
            </a:r>
          </a:p>
          <a:p>
            <a:pPr marL="720725" indent="-360363" algn="just" defTabSz="803275" rtl="1">
              <a:spcBef>
                <a:spcPts val="1800"/>
              </a:spcBef>
              <a:tabLst>
                <a:tab pos="720725" algn="l"/>
              </a:tabLst>
            </a:pPr>
            <a:r>
              <a:rPr lang="ar-TN" sz="2600" dirty="0" smtClean="0"/>
              <a:t>← إذا كانت إشارة المشتقة الثانية </a:t>
            </a:r>
            <a:r>
              <a:rPr lang="ar-TN" sz="2600" u="sng" dirty="0" smtClean="0"/>
              <a:t>موجبة</a:t>
            </a:r>
            <a:r>
              <a:rPr lang="ar-TN" sz="2600" dirty="0" smtClean="0"/>
              <a:t> فهذا يدل على وجود نهاية </a:t>
            </a:r>
            <a:r>
              <a:rPr lang="ar-TN" sz="2600" u="sng" dirty="0" smtClean="0"/>
              <a:t>صغرى</a:t>
            </a:r>
            <a:r>
              <a:rPr lang="ar-TN" sz="2600" dirty="0" smtClean="0"/>
              <a:t>.</a:t>
            </a:r>
          </a:p>
          <a:p>
            <a:pPr marL="720725" indent="-360363" algn="just" defTabSz="803275" rtl="1">
              <a:spcBef>
                <a:spcPts val="1800"/>
              </a:spcBef>
              <a:tabLst>
                <a:tab pos="720725" algn="l"/>
              </a:tabLst>
            </a:pPr>
            <a:endParaRPr lang="ar-TN" sz="2600" dirty="0" smtClean="0">
              <a:cs typeface="+mj-cs"/>
            </a:endParaRPr>
          </a:p>
          <a:p>
            <a:pPr marL="900113" indent="-539750" algn="just" rtl="1"/>
            <a:endParaRPr lang="ar-TN" sz="2800" b="1" dirty="0" smtClean="0">
              <a:cs typeface="+mj-cs"/>
            </a:endParaRPr>
          </a:p>
        </p:txBody>
      </p:sp>
    </p:spTree>
    <p:extLst>
      <p:ext uri="{BB962C8B-B14F-4D97-AF65-F5344CB8AC3E}">
        <p14:creationId xmlns:p14="http://schemas.microsoft.com/office/powerpoint/2010/main" val="33896980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21</a:t>
            </a:fld>
            <a:endParaRPr lang="en-US" sz="1200" dirty="0">
              <a:solidFill>
                <a:schemeClr val="bg1"/>
              </a:solidFill>
            </a:endParaRPr>
          </a:p>
        </p:txBody>
      </p:sp>
      <p:sp>
        <p:nvSpPr>
          <p:cNvPr id="9" name="Title 1"/>
          <p:cNvSpPr txBox="1">
            <a:spLocks/>
          </p:cNvSpPr>
          <p:nvPr/>
        </p:nvSpPr>
        <p:spPr>
          <a:xfrm>
            <a:off x="228600" y="-27384"/>
            <a:ext cx="9182100" cy="792162"/>
          </a:xfrm>
          <a:prstGeom prst="rect">
            <a:avLst/>
          </a:prstGeom>
          <a:no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TN" b="1" dirty="0">
                <a:solidFill>
                  <a:srgbClr val="C00000"/>
                </a:solidFill>
                <a:latin typeface="Times New Roman" panose="02020603050405020304" pitchFamily="18" charset="0"/>
                <a:cs typeface="Times New Roman" panose="02020603050405020304" pitchFamily="18" charset="0"/>
              </a:rPr>
              <a:t>النهايات العظمى والصغرى </a:t>
            </a:r>
            <a:r>
              <a:rPr lang="ar-EG" altLang="en-US" b="1" dirty="0">
                <a:solidFill>
                  <a:srgbClr val="C00000"/>
                </a:solidFill>
              </a:rPr>
              <a:t>:-</a:t>
            </a:r>
            <a:endParaRPr lang="ar-SA" b="1" dirty="0">
              <a:solidFill>
                <a:srgbClr val="C00000"/>
              </a:solidFill>
            </a:endParaRPr>
          </a:p>
        </p:txBody>
      </p:sp>
      <p:sp>
        <p:nvSpPr>
          <p:cNvPr id="6" name="Content Placeholder 2"/>
          <p:cNvSpPr>
            <a:spLocks noGrp="1"/>
          </p:cNvSpPr>
          <p:nvPr>
            <p:ph idx="1"/>
          </p:nvPr>
        </p:nvSpPr>
        <p:spPr>
          <a:xfrm>
            <a:off x="238092" y="1052736"/>
            <a:ext cx="9220200" cy="5256584"/>
          </a:xfrm>
          <a:noFill/>
        </p:spPr>
        <p:txBody>
          <a:bodyPr/>
          <a:lstStyle/>
          <a:p>
            <a:pPr indent="17463" algn="just" rtl="1"/>
            <a:r>
              <a:rPr lang="ar-TN" sz="2200" b="1" u="sng" dirty="0" smtClean="0">
                <a:cs typeface="+mn-cs"/>
              </a:rPr>
              <a:t>مثال </a:t>
            </a:r>
            <a:r>
              <a:rPr lang="fr-FR" sz="2200" b="1" u="sng" dirty="0" smtClean="0">
                <a:latin typeface="Times New Roman" panose="02020603050405020304" pitchFamily="18" charset="0"/>
                <a:cs typeface="Times New Roman" panose="02020603050405020304" pitchFamily="18" charset="0"/>
              </a:rPr>
              <a:t>1</a:t>
            </a:r>
            <a:r>
              <a:rPr lang="ar-TN" sz="2200" b="1" u="sng" dirty="0" smtClean="0">
                <a:cs typeface="+mn-cs"/>
              </a:rPr>
              <a:t>:</a:t>
            </a:r>
            <a:r>
              <a:rPr lang="en-US" sz="2200" b="1" u="sng" dirty="0" smtClean="0">
                <a:cs typeface="+mn-cs"/>
              </a:rPr>
              <a:t>-</a:t>
            </a:r>
            <a:endParaRPr lang="ar-TN" sz="2200" b="1" u="sng" dirty="0" smtClean="0">
              <a:cs typeface="+mn-cs"/>
            </a:endParaRPr>
          </a:p>
          <a:p>
            <a:pPr indent="17463" algn="just" rtl="1"/>
            <a:r>
              <a:rPr lang="ar-TN" sz="2200" dirty="0" smtClean="0">
                <a:cs typeface="+mn-cs"/>
              </a:rPr>
              <a:t>إذا كانت دالة الربح الكلي تأخذ الشكل</a:t>
            </a:r>
          </a:p>
          <a:p>
            <a:pPr indent="17463" algn="l" rtl="1"/>
            <a:r>
              <a:rPr lang="en-US" sz="2000" dirty="0"/>
              <a:t>P= </a:t>
            </a:r>
            <a:r>
              <a:rPr lang="en-US" sz="2000" dirty="0" smtClean="0"/>
              <a:t>-0.4x</a:t>
            </a:r>
            <a:r>
              <a:rPr lang="en-US" sz="2000" baseline="30000" dirty="0" smtClean="0"/>
              <a:t>2</a:t>
            </a:r>
            <a:r>
              <a:rPr lang="en-US" sz="2000" dirty="0" smtClean="0"/>
              <a:t> </a:t>
            </a:r>
            <a:r>
              <a:rPr lang="en-US" sz="2000" dirty="0"/>
              <a:t>+ 300x -</a:t>
            </a:r>
            <a:r>
              <a:rPr lang="en-US" sz="2000" dirty="0" smtClean="0"/>
              <a:t>2000</a:t>
            </a:r>
            <a:r>
              <a:rPr lang="ar-SA" sz="2000" dirty="0" smtClean="0"/>
              <a:t>   </a:t>
            </a:r>
            <a:endParaRPr lang="fr-FR" sz="2200" b="1" dirty="0" smtClean="0">
              <a:cs typeface="+mn-cs"/>
            </a:endParaRPr>
          </a:p>
          <a:p>
            <a:pPr indent="17463" algn="just" rtl="1"/>
            <a:r>
              <a:rPr lang="ar-TN" sz="2200" dirty="0" smtClean="0">
                <a:cs typeface="+mn-cs"/>
              </a:rPr>
              <a:t>حدد إذا ما كانت هذه الدالة تمثل نهاية كبرى أو صغرى ؟</a:t>
            </a:r>
            <a:endParaRPr lang="fr-FR" sz="2200" dirty="0" smtClean="0">
              <a:cs typeface="+mn-cs"/>
            </a:endParaRPr>
          </a:p>
          <a:p>
            <a:pPr indent="17463" algn="just" rtl="1"/>
            <a:r>
              <a:rPr lang="ar-TN" sz="2200" b="1" u="sng" dirty="0" smtClean="0">
                <a:cs typeface="+mn-cs"/>
              </a:rPr>
              <a:t>الحل:</a:t>
            </a:r>
            <a:r>
              <a:rPr lang="en-US" sz="2200" b="1" u="sng" dirty="0" smtClean="0">
                <a:cs typeface="+mn-cs"/>
              </a:rPr>
              <a:t>-</a:t>
            </a:r>
            <a:endParaRPr lang="ar-TN" sz="2200" b="1" u="sng" dirty="0" smtClean="0">
              <a:cs typeface="+mn-cs"/>
            </a:endParaRPr>
          </a:p>
          <a:p>
            <a:pPr indent="17463" algn="just" rtl="1">
              <a:spcBef>
                <a:spcPts val="0"/>
              </a:spcBef>
            </a:pPr>
            <a:r>
              <a:rPr lang="ar-TN" sz="2200" dirty="0" smtClean="0">
                <a:cs typeface="+mn-cs"/>
              </a:rPr>
              <a:t>- المشتقة الأولى للدالة:</a:t>
            </a:r>
            <a:endParaRPr lang="ar-SA" sz="2200" dirty="0" smtClean="0">
              <a:cs typeface="+mn-cs"/>
            </a:endParaRPr>
          </a:p>
          <a:p>
            <a:pPr indent="17463" algn="l" rtl="1">
              <a:spcBef>
                <a:spcPts val="0"/>
              </a:spcBef>
            </a:pPr>
            <a:r>
              <a:rPr lang="ar-SA" sz="2200" dirty="0" smtClean="0">
                <a:cs typeface="+mn-cs"/>
              </a:rPr>
              <a:t>                                                                </a:t>
            </a:r>
            <a:r>
              <a:rPr lang="en-US" sz="2000" dirty="0" smtClean="0"/>
              <a:t>P</a:t>
            </a:r>
            <a:r>
              <a:rPr lang="en-US" sz="2000" baseline="30000" dirty="0"/>
              <a:t>/</a:t>
            </a:r>
            <a:r>
              <a:rPr lang="en-US" sz="2000" dirty="0"/>
              <a:t> = -0.8x + </a:t>
            </a:r>
            <a:r>
              <a:rPr lang="en-US" sz="2000" dirty="0" smtClean="0"/>
              <a:t>300</a:t>
            </a:r>
            <a:r>
              <a:rPr lang="ar-SA" sz="2000" dirty="0" smtClean="0"/>
              <a:t>  </a:t>
            </a:r>
            <a:endParaRPr lang="ar-TN" sz="2200" dirty="0" smtClean="0">
              <a:cs typeface="+mn-cs"/>
            </a:endParaRPr>
          </a:p>
          <a:p>
            <a:pPr indent="17463" algn="just" rtl="1">
              <a:spcBef>
                <a:spcPts val="0"/>
              </a:spcBef>
            </a:pPr>
            <a:endParaRPr lang="ar-TN" sz="1600" dirty="0" smtClean="0">
              <a:cs typeface="+mj-cs"/>
            </a:endParaRPr>
          </a:p>
          <a:p>
            <a:pPr indent="17463" algn="just" rtl="1"/>
            <a:r>
              <a:rPr lang="ar-TN" sz="2200" dirty="0" smtClean="0">
                <a:cs typeface="+mn-cs"/>
              </a:rPr>
              <a:t>- المشتقة الثانية للدالة:</a:t>
            </a:r>
          </a:p>
          <a:p>
            <a:pPr indent="17463" algn="l" rtl="1">
              <a:spcBef>
                <a:spcPts val="0"/>
              </a:spcBef>
            </a:pPr>
            <a:r>
              <a:rPr lang="en-US" sz="2000" dirty="0" smtClean="0"/>
              <a:t>P</a:t>
            </a:r>
            <a:r>
              <a:rPr lang="en-US" sz="2000" baseline="30000" dirty="0"/>
              <a:t>//</a:t>
            </a:r>
            <a:r>
              <a:rPr lang="en-US" sz="2000" dirty="0"/>
              <a:t> = -0.8</a:t>
            </a:r>
            <a:endParaRPr lang="fr-FR" sz="2200" dirty="0" smtClean="0"/>
          </a:p>
          <a:p>
            <a:pPr indent="17463" algn="just" rtl="1">
              <a:spcBef>
                <a:spcPts val="0"/>
              </a:spcBef>
            </a:pPr>
            <a:endParaRPr lang="ar-SA" sz="2200" dirty="0" smtClean="0"/>
          </a:p>
          <a:p>
            <a:pPr indent="17463" algn="just" rtl="1">
              <a:spcBef>
                <a:spcPts val="0"/>
              </a:spcBef>
            </a:pPr>
            <a:r>
              <a:rPr lang="ar-TN" sz="2200" dirty="0" smtClean="0"/>
              <a:t>←</a:t>
            </a:r>
            <a:r>
              <a:rPr lang="ar-SA" sz="2200" dirty="0" smtClean="0"/>
              <a:t> </a:t>
            </a:r>
            <a:r>
              <a:rPr lang="ar-TN" sz="2200" dirty="0" smtClean="0"/>
              <a:t>نجد أن المشتقة الثانية للدالة سالبة وبالتالي فهي تحقق نهاية عظمى.</a:t>
            </a:r>
          </a:p>
        </p:txBody>
      </p:sp>
    </p:spTree>
    <p:extLst>
      <p:ext uri="{BB962C8B-B14F-4D97-AF65-F5344CB8AC3E}">
        <p14:creationId xmlns:p14="http://schemas.microsoft.com/office/powerpoint/2010/main" val="3345667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 calcmode="lin" valueType="num">
                                      <p:cBhvr additive="base">
                                        <p:cTn id="7"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5" end="5"/>
                                            </p:txEl>
                                          </p:spTgt>
                                        </p:tgtEl>
                                        <p:attrNameLst>
                                          <p:attrName>style.visibility</p:attrName>
                                        </p:attrNameLst>
                                      </p:cBhvr>
                                      <p:to>
                                        <p:strVal val="visible"/>
                                      </p:to>
                                    </p:set>
                                    <p:anim calcmode="lin" valueType="num">
                                      <p:cBhvr additive="base">
                                        <p:cTn id="11"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5" end="5"/>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anim calcmode="lin" valueType="num">
                                      <p:cBhvr additive="base">
                                        <p:cTn id="15"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6" end="6"/>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xEl>
                                              <p:pRg st="8" end="8"/>
                                            </p:txEl>
                                          </p:spTgt>
                                        </p:tgtEl>
                                        <p:attrNameLst>
                                          <p:attrName>style.visibility</p:attrName>
                                        </p:attrNameLst>
                                      </p:cBhvr>
                                      <p:to>
                                        <p:strVal val="visible"/>
                                      </p:to>
                                    </p:set>
                                    <p:anim calcmode="lin" valueType="num">
                                      <p:cBhvr additive="base">
                                        <p:cTn id="19"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8" end="8"/>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xEl>
                                              <p:pRg st="9" end="9"/>
                                            </p:txEl>
                                          </p:spTgt>
                                        </p:tgtEl>
                                        <p:attrNameLst>
                                          <p:attrName>style.visibility</p:attrName>
                                        </p:attrNameLst>
                                      </p:cBhvr>
                                      <p:to>
                                        <p:strVal val="visible"/>
                                      </p:to>
                                    </p:set>
                                    <p:anim calcmode="lin" valueType="num">
                                      <p:cBhvr additive="base">
                                        <p:cTn id="23" dur="500" fill="hold"/>
                                        <p:tgtEl>
                                          <p:spTgt spid="6">
                                            <p:txEl>
                                              <p:pRg st="9" end="9"/>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9" end="9"/>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
                                            <p:txEl>
                                              <p:pRg st="11" end="11"/>
                                            </p:txEl>
                                          </p:spTgt>
                                        </p:tgtEl>
                                        <p:attrNameLst>
                                          <p:attrName>style.visibility</p:attrName>
                                        </p:attrNameLst>
                                      </p:cBhvr>
                                      <p:to>
                                        <p:strVal val="visible"/>
                                      </p:to>
                                    </p:set>
                                    <p:anim calcmode="lin" valueType="num">
                                      <p:cBhvr additive="base">
                                        <p:cTn id="27" dur="500" fill="hold"/>
                                        <p:tgtEl>
                                          <p:spTgt spid="6">
                                            <p:txEl>
                                              <p:pRg st="11" end="11"/>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22</a:t>
            </a:fld>
            <a:endParaRPr lang="en-US" sz="1200" dirty="0">
              <a:solidFill>
                <a:schemeClr val="bg1"/>
              </a:solidFill>
            </a:endParaRPr>
          </a:p>
        </p:txBody>
      </p:sp>
      <p:sp>
        <p:nvSpPr>
          <p:cNvPr id="9" name="Title 1"/>
          <p:cNvSpPr txBox="1">
            <a:spLocks/>
          </p:cNvSpPr>
          <p:nvPr/>
        </p:nvSpPr>
        <p:spPr>
          <a:xfrm>
            <a:off x="228600" y="-27384"/>
            <a:ext cx="9182100" cy="792162"/>
          </a:xfrm>
          <a:prstGeom prst="rect">
            <a:avLst/>
          </a:prstGeom>
          <a:no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TN" b="1" dirty="0">
                <a:solidFill>
                  <a:srgbClr val="C00000"/>
                </a:solidFill>
                <a:latin typeface="Times New Roman" panose="02020603050405020304" pitchFamily="18" charset="0"/>
                <a:cs typeface="Times New Roman" panose="02020603050405020304" pitchFamily="18" charset="0"/>
              </a:rPr>
              <a:t>النهايات العظمى والصغرى </a:t>
            </a:r>
            <a:r>
              <a:rPr lang="ar-EG" altLang="en-US" b="1" dirty="0">
                <a:solidFill>
                  <a:srgbClr val="C00000"/>
                </a:solidFill>
              </a:rPr>
              <a:t>:-</a:t>
            </a:r>
            <a:endParaRPr lang="ar-SA" b="1" dirty="0">
              <a:solidFill>
                <a:srgbClr val="C00000"/>
              </a:solidFill>
            </a:endParaRPr>
          </a:p>
        </p:txBody>
      </p:sp>
      <p:sp>
        <p:nvSpPr>
          <p:cNvPr id="6" name="Content Placeholder 2"/>
          <p:cNvSpPr>
            <a:spLocks noGrp="1"/>
          </p:cNvSpPr>
          <p:nvPr>
            <p:ph idx="1"/>
          </p:nvPr>
        </p:nvSpPr>
        <p:spPr>
          <a:xfrm>
            <a:off x="238092" y="1052736"/>
            <a:ext cx="9220200" cy="5256584"/>
          </a:xfrm>
          <a:noFill/>
        </p:spPr>
        <p:txBody>
          <a:bodyPr/>
          <a:lstStyle/>
          <a:p>
            <a:pPr indent="17463" algn="just" rtl="1"/>
            <a:r>
              <a:rPr lang="ar-TN" sz="2200" b="1" u="sng" dirty="0" smtClean="0">
                <a:cs typeface="+mn-cs"/>
              </a:rPr>
              <a:t>مثال </a:t>
            </a:r>
            <a:r>
              <a:rPr lang="fr-FR" sz="2200" b="1" u="sng" dirty="0" smtClean="0">
                <a:latin typeface="Times New Roman" panose="02020603050405020304" pitchFamily="18" charset="0"/>
                <a:cs typeface="Times New Roman" panose="02020603050405020304" pitchFamily="18" charset="0"/>
              </a:rPr>
              <a:t>2</a:t>
            </a:r>
            <a:r>
              <a:rPr lang="ar-TN" sz="2200" b="1" u="sng" dirty="0" smtClean="0">
                <a:cs typeface="+mn-cs"/>
              </a:rPr>
              <a:t>:</a:t>
            </a:r>
            <a:r>
              <a:rPr lang="en-US" sz="2200" b="1" u="sng" dirty="0" smtClean="0">
                <a:cs typeface="+mn-cs"/>
              </a:rPr>
              <a:t>-</a:t>
            </a:r>
            <a:endParaRPr lang="ar-TN" sz="2200" b="1" u="sng" dirty="0" smtClean="0">
              <a:cs typeface="+mn-cs"/>
            </a:endParaRPr>
          </a:p>
          <a:p>
            <a:pPr indent="17463" algn="just" rtl="1"/>
            <a:r>
              <a:rPr lang="ar-TN" sz="2200" dirty="0" smtClean="0">
                <a:cs typeface="+mn-cs"/>
              </a:rPr>
              <a:t>إذا كانت دالة الربح الكلي تأخذ الشكل</a:t>
            </a:r>
          </a:p>
          <a:p>
            <a:pPr indent="17463" algn="l" rtl="1"/>
            <a:r>
              <a:rPr lang="en-US" sz="2000" dirty="0"/>
              <a:t>P= 500-0.2x +0.1x</a:t>
            </a:r>
            <a:r>
              <a:rPr lang="en-US" sz="2000" baseline="30000" dirty="0"/>
              <a:t>2</a:t>
            </a:r>
            <a:r>
              <a:rPr lang="ar-SA" sz="2000" dirty="0" smtClean="0"/>
              <a:t>   </a:t>
            </a:r>
            <a:endParaRPr lang="fr-FR" sz="2200" b="1" dirty="0" smtClean="0">
              <a:cs typeface="+mn-cs"/>
            </a:endParaRPr>
          </a:p>
          <a:p>
            <a:pPr indent="17463" algn="just" rtl="1"/>
            <a:r>
              <a:rPr lang="ar-TN" sz="2200" dirty="0" smtClean="0">
                <a:cs typeface="+mn-cs"/>
              </a:rPr>
              <a:t>حدد إذا ما كانت هذه الدالة تمثل نهاية كبرى أو صغرى ؟</a:t>
            </a:r>
            <a:endParaRPr lang="fr-FR" sz="2200" dirty="0" smtClean="0">
              <a:cs typeface="+mn-cs"/>
            </a:endParaRPr>
          </a:p>
          <a:p>
            <a:pPr indent="17463" algn="just" rtl="1"/>
            <a:r>
              <a:rPr lang="ar-TN" sz="2200" b="1" u="sng" dirty="0" smtClean="0">
                <a:cs typeface="+mn-cs"/>
              </a:rPr>
              <a:t>الحل:</a:t>
            </a:r>
            <a:r>
              <a:rPr lang="en-US" sz="2200" b="1" u="sng" dirty="0" smtClean="0">
                <a:cs typeface="+mn-cs"/>
              </a:rPr>
              <a:t>-</a:t>
            </a:r>
            <a:endParaRPr lang="ar-TN" sz="2200" b="1" u="sng" dirty="0" smtClean="0">
              <a:cs typeface="+mn-cs"/>
            </a:endParaRPr>
          </a:p>
          <a:p>
            <a:pPr indent="17463" algn="just" rtl="1">
              <a:spcBef>
                <a:spcPts val="0"/>
              </a:spcBef>
            </a:pPr>
            <a:r>
              <a:rPr lang="ar-TN" sz="2200" dirty="0" smtClean="0">
                <a:cs typeface="+mn-cs"/>
              </a:rPr>
              <a:t>- المشتقة الأولى للدالة:</a:t>
            </a:r>
            <a:endParaRPr lang="ar-SA" sz="2200" dirty="0" smtClean="0">
              <a:cs typeface="+mn-cs"/>
            </a:endParaRPr>
          </a:p>
          <a:p>
            <a:pPr indent="17463" algn="l" rtl="1">
              <a:spcBef>
                <a:spcPts val="0"/>
              </a:spcBef>
            </a:pPr>
            <a:r>
              <a:rPr lang="ar-SA" sz="2200" dirty="0" smtClean="0">
                <a:cs typeface="+mn-cs"/>
              </a:rPr>
              <a:t> </a:t>
            </a:r>
            <a:r>
              <a:rPr lang="en-US" sz="2000" dirty="0"/>
              <a:t>P</a:t>
            </a:r>
            <a:r>
              <a:rPr lang="en-US" sz="2000" baseline="30000" dirty="0"/>
              <a:t>/</a:t>
            </a:r>
            <a:r>
              <a:rPr lang="en-US" sz="2000" dirty="0"/>
              <a:t> = -0.2 + 0.2x</a:t>
            </a:r>
            <a:endParaRPr lang="ar-TN" sz="2200" dirty="0" smtClean="0">
              <a:cs typeface="+mn-cs"/>
            </a:endParaRPr>
          </a:p>
          <a:p>
            <a:pPr indent="17463" algn="just" rtl="1">
              <a:spcBef>
                <a:spcPts val="0"/>
              </a:spcBef>
            </a:pPr>
            <a:endParaRPr lang="ar-TN" sz="1600" dirty="0" smtClean="0">
              <a:cs typeface="+mj-cs"/>
            </a:endParaRPr>
          </a:p>
          <a:p>
            <a:pPr indent="17463" algn="just" rtl="1"/>
            <a:r>
              <a:rPr lang="ar-TN" sz="2200" dirty="0" smtClean="0">
                <a:cs typeface="+mn-cs"/>
              </a:rPr>
              <a:t>- المشتقة الثانية للدالة:</a:t>
            </a:r>
          </a:p>
          <a:p>
            <a:pPr indent="17463" algn="l" rtl="1">
              <a:spcBef>
                <a:spcPts val="0"/>
              </a:spcBef>
            </a:pPr>
            <a:r>
              <a:rPr lang="en-US" sz="2000" dirty="0"/>
              <a:t>P</a:t>
            </a:r>
            <a:r>
              <a:rPr lang="en-US" sz="2000" baseline="30000" dirty="0"/>
              <a:t>//</a:t>
            </a:r>
            <a:r>
              <a:rPr lang="en-US" sz="2000" dirty="0"/>
              <a:t> = 0.2</a:t>
            </a:r>
            <a:endParaRPr lang="ar-SA" sz="2200" dirty="0" smtClean="0"/>
          </a:p>
          <a:p>
            <a:pPr indent="17463" algn="just" rtl="1">
              <a:spcBef>
                <a:spcPts val="0"/>
              </a:spcBef>
            </a:pPr>
            <a:endParaRPr lang="en-US" sz="2200" dirty="0" smtClean="0"/>
          </a:p>
          <a:p>
            <a:pPr indent="17463" algn="just" rtl="1">
              <a:spcBef>
                <a:spcPts val="0"/>
              </a:spcBef>
            </a:pPr>
            <a:r>
              <a:rPr lang="ar-TN" sz="2200" dirty="0" smtClean="0"/>
              <a:t>←</a:t>
            </a:r>
            <a:r>
              <a:rPr lang="ar-SA" sz="2200" dirty="0" smtClean="0"/>
              <a:t> </a:t>
            </a:r>
            <a:r>
              <a:rPr lang="ar-TN" sz="2200" dirty="0" smtClean="0"/>
              <a:t>نجد أن المشتقة الثانية للدالة </a:t>
            </a:r>
            <a:r>
              <a:rPr lang="ar-EG" sz="2200" dirty="0"/>
              <a:t>موجبة إذاً فهي تحقق نهاية صغرى</a:t>
            </a:r>
            <a:r>
              <a:rPr lang="ar-TN" sz="2200" dirty="0" smtClean="0"/>
              <a:t>.</a:t>
            </a:r>
          </a:p>
        </p:txBody>
      </p:sp>
    </p:spTree>
    <p:extLst>
      <p:ext uri="{BB962C8B-B14F-4D97-AF65-F5344CB8AC3E}">
        <p14:creationId xmlns:p14="http://schemas.microsoft.com/office/powerpoint/2010/main" val="3054508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 calcmode="lin" valueType="num">
                                      <p:cBhvr additive="base">
                                        <p:cTn id="7"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5" end="5"/>
                                            </p:txEl>
                                          </p:spTgt>
                                        </p:tgtEl>
                                        <p:attrNameLst>
                                          <p:attrName>style.visibility</p:attrName>
                                        </p:attrNameLst>
                                      </p:cBhvr>
                                      <p:to>
                                        <p:strVal val="visible"/>
                                      </p:to>
                                    </p:set>
                                    <p:anim calcmode="lin" valueType="num">
                                      <p:cBhvr additive="base">
                                        <p:cTn id="11"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5" end="5"/>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anim calcmode="lin" valueType="num">
                                      <p:cBhvr additive="base">
                                        <p:cTn id="15"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6" end="6"/>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xEl>
                                              <p:pRg st="8" end="8"/>
                                            </p:txEl>
                                          </p:spTgt>
                                        </p:tgtEl>
                                        <p:attrNameLst>
                                          <p:attrName>style.visibility</p:attrName>
                                        </p:attrNameLst>
                                      </p:cBhvr>
                                      <p:to>
                                        <p:strVal val="visible"/>
                                      </p:to>
                                    </p:set>
                                    <p:anim calcmode="lin" valueType="num">
                                      <p:cBhvr additive="base">
                                        <p:cTn id="19"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8" end="8"/>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xEl>
                                              <p:pRg st="11" end="11"/>
                                            </p:txEl>
                                          </p:spTgt>
                                        </p:tgtEl>
                                        <p:attrNameLst>
                                          <p:attrName>style.visibility</p:attrName>
                                        </p:attrNameLst>
                                      </p:cBhvr>
                                      <p:to>
                                        <p:strVal val="visible"/>
                                      </p:to>
                                    </p:set>
                                    <p:anim calcmode="lin" valueType="num">
                                      <p:cBhvr additive="base">
                                        <p:cTn id="23" dur="500" fill="hold"/>
                                        <p:tgtEl>
                                          <p:spTgt spid="6">
                                            <p:txEl>
                                              <p:pRg st="11" end="1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555" y="2750504"/>
            <a:ext cx="1930327" cy="1340505"/>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763</TotalTime>
  <Words>998</Words>
  <Application>Microsoft Office PowerPoint</Application>
  <PresentationFormat>A4 Paper (210x297 mm)</PresentationFormat>
  <Paragraphs>217</Paragraphs>
  <Slides>23</Slides>
  <Notes>20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ae_AlMateen</vt:lpstr>
      <vt:lpstr>Algerian</vt:lpstr>
      <vt:lpstr>Arial</vt:lpstr>
      <vt:lpstr>AYM Wadiy S_U normal.</vt:lpstr>
      <vt:lpstr>Calibri</vt:lpstr>
      <vt:lpstr>Cambria Math</vt:lpstr>
      <vt:lpstr>Times New Roman</vt:lpstr>
      <vt:lpstr>Wingdings</vt:lpstr>
      <vt:lpstr>Office Theme</vt:lpstr>
      <vt:lpstr>PowerPoint Presentation</vt:lpstr>
      <vt:lpstr>المحاضرة (11)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studio 2</cp:lastModifiedBy>
  <cp:revision>153</cp:revision>
  <dcterms:created xsi:type="dcterms:W3CDTF">2014-09-11T06:47:01Z</dcterms:created>
  <dcterms:modified xsi:type="dcterms:W3CDTF">2016-11-07T05:41:27Z</dcterms:modified>
</cp:coreProperties>
</file>