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310" r:id="rId3"/>
    <p:sldId id="356" r:id="rId4"/>
    <p:sldId id="357" r:id="rId5"/>
    <p:sldId id="358" r:id="rId6"/>
    <p:sldId id="359" r:id="rId7"/>
    <p:sldId id="360" r:id="rId8"/>
    <p:sldId id="361" r:id="rId9"/>
    <p:sldId id="362" r:id="rId10"/>
    <p:sldId id="363" r:id="rId11"/>
    <p:sldId id="364" r:id="rId12"/>
    <p:sldId id="366" r:id="rId13"/>
    <p:sldId id="367" r:id="rId14"/>
    <p:sldId id="368" r:id="rId15"/>
    <p:sldId id="369" r:id="rId16"/>
    <p:sldId id="370" r:id="rId17"/>
    <p:sldId id="371" r:id="rId18"/>
    <p:sldId id="372" r:id="rId19"/>
    <p:sldId id="373" r:id="rId20"/>
    <p:sldId id="374" r:id="rId21"/>
    <p:sldId id="375" r:id="rId22"/>
    <p:sldId id="376" r:id="rId23"/>
    <p:sldId id="266" r:id="rId2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0050A7"/>
    <a:srgbClr val="0053AC"/>
    <a:srgbClr val="013E36"/>
    <a:srgbClr val="009900"/>
    <a:srgbClr val="AD9968"/>
    <a:srgbClr val="D9791B"/>
    <a:srgbClr val="AB1A25"/>
    <a:srgbClr val="00263A"/>
    <a:srgbClr val="7092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0" autoAdjust="0"/>
    <p:restoredTop sz="94664" autoAdjust="0"/>
  </p:normalViewPr>
  <p:slideViewPr>
    <p:cSldViewPr>
      <p:cViewPr varScale="1">
        <p:scale>
          <a:sx n="97" d="100"/>
          <a:sy n="97" d="100"/>
        </p:scale>
        <p:origin x="672" y="77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9.wmf"/><Relationship Id="rId1" Type="http://schemas.openxmlformats.org/officeDocument/2006/relationships/image" Target="../media/image2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11/9/2016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76977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20456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33562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13663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40508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34172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98626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13574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05426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837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86154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59072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98736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16895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92599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78407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830237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235628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125571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75061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3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992560" y="6324600"/>
            <a:ext cx="891344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00" dirty="0">
              <a:solidFill>
                <a:srgbClr val="0053AC"/>
              </a:solidFill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9" name="Rectangle 18"/>
          <p:cNvSpPr/>
          <p:nvPr userDrawn="1"/>
        </p:nvSpPr>
        <p:spPr>
          <a:xfrm>
            <a:off x="992560" y="6581001"/>
            <a:ext cx="2757486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05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992560" y="6392361"/>
            <a:ext cx="264339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200" b="0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200" b="0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2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5961112" y="6468189"/>
            <a:ext cx="3888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0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  <a:r>
              <a:rPr lang="en-US" sz="10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 All Rights Reserved for KFU </a:t>
            </a:r>
            <a:endParaRPr lang="en-US" sz="10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528"/>
          <a:stretch/>
        </p:blipFill>
        <p:spPr>
          <a:xfrm>
            <a:off x="54693" y="6324600"/>
            <a:ext cx="865859" cy="47184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notesSlide" Target="../notesSlides/notesSlide13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1.bin"/><Relationship Id="rId10" Type="http://schemas.openxmlformats.org/officeDocument/2006/relationships/image" Target="../media/image15.wmf"/><Relationship Id="rId4" Type="http://schemas.openxmlformats.org/officeDocument/2006/relationships/image" Target="../media/image17.png"/><Relationship Id="rId9" Type="http://schemas.openxmlformats.org/officeDocument/2006/relationships/oleObject" Target="../embeddings/oleObject3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3" Type="http://schemas.openxmlformats.org/officeDocument/2006/relationships/notesSlide" Target="../notesSlides/notesSlide15.xml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6.wmf"/><Relationship Id="rId5" Type="http://schemas.openxmlformats.org/officeDocument/2006/relationships/oleObject" Target="../embeddings/oleObject4.bin"/><Relationship Id="rId10" Type="http://schemas.openxmlformats.org/officeDocument/2006/relationships/image" Target="../media/image18.wmf"/><Relationship Id="rId4" Type="http://schemas.openxmlformats.org/officeDocument/2006/relationships/image" Target="../media/image17.png"/><Relationship Id="rId9" Type="http://schemas.openxmlformats.org/officeDocument/2006/relationships/oleObject" Target="../embeddings/oleObject6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9.wmf"/><Relationship Id="rId4" Type="http://schemas.openxmlformats.org/officeDocument/2006/relationships/oleObject" Target="../embeddings/oleObject7.bin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3" Type="http://schemas.openxmlformats.org/officeDocument/2006/relationships/notesSlide" Target="../notesSlides/notesSlide17.xml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8.bin"/><Relationship Id="rId10" Type="http://schemas.openxmlformats.org/officeDocument/2006/relationships/image" Target="../media/image22.wmf"/><Relationship Id="rId4" Type="http://schemas.openxmlformats.org/officeDocument/2006/relationships/image" Target="../media/image26.png"/><Relationship Id="rId9" Type="http://schemas.openxmlformats.org/officeDocument/2006/relationships/oleObject" Target="../embeddings/oleObject10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wmf"/><Relationship Id="rId3" Type="http://schemas.openxmlformats.org/officeDocument/2006/relationships/notesSlide" Target="../notesSlides/notesSlide18.xml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3.wmf"/><Relationship Id="rId5" Type="http://schemas.openxmlformats.org/officeDocument/2006/relationships/oleObject" Target="../embeddings/oleObject11.bin"/><Relationship Id="rId10" Type="http://schemas.openxmlformats.org/officeDocument/2006/relationships/image" Target="../media/image25.wmf"/><Relationship Id="rId4" Type="http://schemas.openxmlformats.org/officeDocument/2006/relationships/image" Target="../media/image30.png"/><Relationship Id="rId9" Type="http://schemas.openxmlformats.org/officeDocument/2006/relationships/oleObject" Target="../embeddings/oleObject13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2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5.bin"/><Relationship Id="rId5" Type="http://schemas.openxmlformats.org/officeDocument/2006/relationships/image" Target="../media/image26.wmf"/><Relationship Id="rId4" Type="http://schemas.openxmlformats.org/officeDocument/2006/relationships/oleObject" Target="../embeddings/oleObject14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wmf"/><Relationship Id="rId3" Type="http://schemas.openxmlformats.org/officeDocument/2006/relationships/notesSlide" Target="../notesSlides/notesSlide20.xml"/><Relationship Id="rId7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8.wmf"/><Relationship Id="rId5" Type="http://schemas.openxmlformats.org/officeDocument/2006/relationships/oleObject" Target="../embeddings/oleObject16.bin"/><Relationship Id="rId10" Type="http://schemas.openxmlformats.org/officeDocument/2006/relationships/image" Target="../media/image30.wmf"/><Relationship Id="rId4" Type="http://schemas.openxmlformats.org/officeDocument/2006/relationships/image" Target="../media/image36.png"/><Relationship Id="rId9" Type="http://schemas.openxmlformats.org/officeDocument/2006/relationships/oleObject" Target="../embeddings/oleObject18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936982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</a:t>
            </a:r>
            <a:r>
              <a:rPr lang="ar-SA" sz="2400" b="1" u="sng" dirty="0" smtClean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إدارة الأعمال</a:t>
            </a:r>
            <a:endParaRPr lang="en-US" sz="2400" b="1" u="sng" dirty="0">
              <a:solidFill>
                <a:srgbClr val="013E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sp>
        <p:nvSpPr>
          <p:cNvPr id="16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B1A25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EG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مبادئ الرياضيات</a:t>
            </a:r>
            <a:endParaRPr lang="ar-SA" sz="2800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ctr" rtl="0"/>
            <a:r>
              <a:rPr lang="en-US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DL-0606-101</a:t>
            </a:r>
          </a:p>
          <a:p>
            <a:pPr algn="ctr"/>
            <a:r>
              <a:rPr lang="ar-SA" sz="3700" b="1" dirty="0" smtClean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نبيل مصطفى منصور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 anchor="ctr" anchorCtr="0"/>
          <a:lstStyle/>
          <a:p>
            <a:pPr rtl="1" eaLnBrk="1" hangingPunct="1"/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 (12)</a:t>
            </a:r>
            <a:endParaRPr lang="en-US" spc="-15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0" y="260648"/>
            <a:ext cx="9372600" cy="488764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just" rtl="1"/>
            <a:r>
              <a:rPr lang="ar-SA" sz="2000" dirty="0" smtClean="0">
                <a:solidFill>
                  <a:schemeClr val="accent1">
                    <a:lumMod val="75000"/>
                  </a:schemeClr>
                </a:solidFill>
              </a:rPr>
              <a:t>مبادئ الرياضيات 1 						                       المحاضرة 12</a:t>
            </a:r>
            <a:endParaRPr 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Subtitle 5"/>
          <p:cNvSpPr txBox="1">
            <a:spLocks/>
          </p:cNvSpPr>
          <p:nvPr/>
        </p:nvSpPr>
        <p:spPr bwMode="auto">
          <a:xfrm>
            <a:off x="495300" y="3764632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lgerian" panose="04020705040A02060702" pitchFamily="82" charset="0"/>
                <a:cs typeface="Arial" pitchFamily="34" charset="0"/>
              </a:rPr>
              <a:t>تابع </a:t>
            </a:r>
            <a:r>
              <a:rPr lang="ar-TN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lgerian" panose="04020705040A02060702" pitchFamily="82" charset="0"/>
                <a:cs typeface="Arial" pitchFamily="34" charset="0"/>
              </a:rPr>
              <a:t>التفاضل </a:t>
            </a:r>
            <a:r>
              <a:rPr lang="ar-TN" sz="4000" b="1" spc="50" dirty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lgerian" panose="04020705040A02060702" pitchFamily="82" charset="0"/>
                <a:cs typeface="Arial" pitchFamily="34" charset="0"/>
              </a:rPr>
              <a:t>وتطبيقاته التجارية</a:t>
            </a: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endParaRPr lang="en-US" sz="4000" b="1" spc="50" dirty="0" smtClean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lgerian" panose="04020705040A02060702" pitchFamily="82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3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TN" b="1" dirty="0">
                <a:solidFill>
                  <a:srgbClr val="C00000"/>
                </a:solidFill>
                <a:latin typeface="Times New Roman" pitchFamily="18" charset="0"/>
                <a:cs typeface="+mn-cs"/>
              </a:rPr>
              <a:t>الاستهلاك والادخار</a:t>
            </a:r>
            <a:r>
              <a:rPr lang="ar-EG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:-</a:t>
            </a:r>
            <a:endParaRPr lang="ar-SA" b="1" dirty="0">
              <a:solidFill>
                <a:srgbClr val="C00000"/>
              </a:solidFill>
              <a:cs typeface="+mn-cs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13320" y="1016084"/>
            <a:ext cx="9220200" cy="4429140"/>
          </a:xfrm>
          <a:noFill/>
        </p:spPr>
        <p:txBody>
          <a:bodyPr/>
          <a:lstStyle/>
          <a:p>
            <a:pPr indent="17463" algn="just" rtl="1"/>
            <a:endParaRPr lang="ar-TN" sz="1600" u="sng" dirty="0" smtClean="0">
              <a:solidFill>
                <a:srgbClr val="FF0000"/>
              </a:solidFill>
              <a:cs typeface="+mn-cs"/>
            </a:endParaRPr>
          </a:p>
          <a:p>
            <a:pPr marL="720725" indent="-360363" algn="just" rtl="1"/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ar-TN" sz="2600" dirty="0" smtClean="0">
                <a:cs typeface="+mj-cs"/>
              </a:rPr>
              <a:t>- الميل الحدي للاستهلاك = المشتقة الأولى لدالة الاستهلاك </a:t>
            </a:r>
            <a:r>
              <a:rPr lang="fr-FR" sz="2600" i="1" dirty="0" smtClean="0">
                <a:latin typeface="Times New Roman" pitchFamily="18" charset="0"/>
                <a:cs typeface="+mj-cs"/>
              </a:rPr>
              <a:t>K</a:t>
            </a:r>
            <a:r>
              <a:rPr lang="ar-TN" sz="2600" dirty="0" smtClean="0">
                <a:cs typeface="+mj-cs"/>
              </a:rPr>
              <a:t> حيث الاستهلاك دالة في الدخل. </a:t>
            </a:r>
          </a:p>
          <a:p>
            <a:pPr marL="720725" indent="0" algn="just" rtl="1"/>
            <a:r>
              <a:rPr lang="ar-TN" sz="2600" dirty="0" smtClean="0">
                <a:cs typeface="+mj-cs"/>
              </a:rPr>
              <a:t>قيمة الميل الحدي للاستهلاك تكون موجبة لكن أقل من الواحد الصحيح (أي كسر موجب).</a:t>
            </a:r>
          </a:p>
          <a:p>
            <a:pPr marL="720725" indent="-360363" algn="just" defTabSz="803275" rtl="1">
              <a:tabLst>
                <a:tab pos="720725" algn="l"/>
              </a:tabLst>
            </a:pP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ar-TN" sz="2600" dirty="0" smtClean="0">
                <a:cs typeface="+mj-cs"/>
              </a:rPr>
              <a:t>- الميل الحدي للادخار= المشتقة الأولى لدالة الادخار </a:t>
            </a:r>
            <a:r>
              <a:rPr lang="fr-FR" sz="2600" i="1" dirty="0" smtClean="0">
                <a:latin typeface="Times New Roman" pitchFamily="18" charset="0"/>
                <a:cs typeface="+mj-cs"/>
              </a:rPr>
              <a:t>S</a:t>
            </a:r>
            <a:r>
              <a:rPr lang="ar-TN" sz="2600" dirty="0" smtClean="0">
                <a:cs typeface="+mj-cs"/>
              </a:rPr>
              <a:t> حيث الادخار دالة في الدخل.</a:t>
            </a:r>
          </a:p>
          <a:p>
            <a:pPr marL="720725" indent="0" algn="just" defTabSz="900113" rtl="1">
              <a:tabLst>
                <a:tab pos="803275" algn="l"/>
              </a:tabLst>
            </a:pPr>
            <a:r>
              <a:rPr lang="ar-TN" sz="2600" dirty="0" smtClean="0"/>
              <a:t>قيمة الميل الحدي</a:t>
            </a:r>
            <a:r>
              <a:rPr lang="ar-SA" sz="2600" dirty="0"/>
              <a:t> </a:t>
            </a:r>
            <a:r>
              <a:rPr lang="ar-SA" sz="2600" dirty="0" smtClean="0"/>
              <a:t>للاستهلاك أو</a:t>
            </a:r>
            <a:r>
              <a:rPr lang="en-US" sz="2600" dirty="0" smtClean="0"/>
              <a:t> </a:t>
            </a:r>
            <a:r>
              <a:rPr lang="ar-TN" sz="2600" dirty="0" smtClean="0"/>
              <a:t>للادخار تكون موجبة لكن أقل من الواحد الصحيح (أي كسر موجب).</a:t>
            </a:r>
          </a:p>
          <a:p>
            <a:pPr marL="720725" indent="0" algn="ctr" defTabSz="900113" rtl="1">
              <a:tabLst>
                <a:tab pos="803275" algn="l"/>
              </a:tabLst>
            </a:pPr>
            <a:r>
              <a:rPr lang="ar-TN" sz="2600" b="1" dirty="0" smtClean="0"/>
              <a:t>الميل الحدي للاستهلاك + الميل الحدي للادخار = </a:t>
            </a:r>
            <a:r>
              <a:rPr lang="en-US" sz="26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ar-TN" sz="2600" b="1" dirty="0" smtClean="0">
              <a:latin typeface="Times New Roman" pitchFamily="18" charset="0"/>
              <a:cs typeface="Times New Roman" pitchFamily="18" charset="0"/>
            </a:endParaRPr>
          </a:p>
          <a:p>
            <a:pPr marL="900113" indent="-539750" algn="just" rtl="1"/>
            <a:endParaRPr lang="ar-TN" sz="2800" dirty="0" smtClean="0"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543016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4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TN" b="1" dirty="0">
                <a:solidFill>
                  <a:srgbClr val="C00000"/>
                </a:solidFill>
                <a:latin typeface="Times New Roman" pitchFamily="18" charset="0"/>
                <a:cs typeface="+mn-cs"/>
              </a:rPr>
              <a:t>الاستهلاك والادخار</a:t>
            </a:r>
            <a:r>
              <a:rPr lang="ar-EG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:-</a:t>
            </a:r>
            <a:endParaRPr lang="ar-SA" b="1" dirty="0">
              <a:solidFill>
                <a:srgbClr val="C00000"/>
              </a:solidFill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38092" y="1016084"/>
                <a:ext cx="9220200" cy="5221228"/>
              </a:xfrm>
              <a:noFill/>
            </p:spPr>
            <p:txBody>
              <a:bodyPr/>
              <a:lstStyle/>
              <a:p>
                <a:pPr indent="17463" algn="just" rtl="1"/>
                <a:r>
                  <a:rPr lang="ar-TN" sz="2400" b="1" u="sng" dirty="0" smtClean="0">
                    <a:cs typeface="+mn-cs"/>
                  </a:rPr>
                  <a:t>مثال </a:t>
                </a:r>
                <a:r>
                  <a:rPr lang="en-US" sz="2400" b="1" u="sng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ar-TN" sz="2400" b="1" u="sng" dirty="0" smtClean="0">
                    <a:cs typeface="+mn-cs"/>
                  </a:rPr>
                  <a:t>:</a:t>
                </a:r>
                <a:r>
                  <a:rPr lang="en-US" sz="2400" b="1" u="sng" dirty="0" smtClean="0">
                    <a:cs typeface="+mn-cs"/>
                  </a:rPr>
                  <a:t>-</a:t>
                </a:r>
                <a:endParaRPr lang="ar-TN" sz="2400" b="1" u="sng" dirty="0" smtClean="0">
                  <a:cs typeface="+mn-cs"/>
                </a:endParaRPr>
              </a:p>
              <a:p>
                <a:pPr indent="17463" algn="just" rtl="1"/>
                <a:r>
                  <a:rPr lang="ar-TN" sz="2400" dirty="0" smtClean="0">
                    <a:cs typeface="+mn-cs"/>
                  </a:rPr>
                  <a:t>إذا كانت دالة الاستهلاك هي:</a:t>
                </a:r>
                <a:r>
                  <a:rPr lang="ar-SA" sz="2400" dirty="0" smtClean="0">
                    <a:cs typeface="+mn-cs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  <a:cs typeface="+mn-cs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+mn-cs"/>
                      </a:rPr>
                      <m:t>𝐾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+mn-cs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+mn-cs"/>
                      </a:rPr>
                      <m:t>15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+mn-cs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+mn-cs"/>
                      </a:rPr>
                      <m:t>0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+mn-cs"/>
                      </a:rPr>
                      <m:t>.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+mn-cs"/>
                      </a:rPr>
                      <m:t>6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+mn-cs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+mn-cs"/>
                      </a:rPr>
                      <m:t>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+mn-cs"/>
                      </a:rPr>
                      <m:t>0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+mn-cs"/>
                      </a:rPr>
                      <m:t>.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+mn-cs"/>
                      </a:rPr>
                      <m:t>02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  <a:cs typeface="+mn-cs"/>
                      </a:rPr>
                      <m:t>)</m:t>
                    </m:r>
                  </m:oMath>
                </a14:m>
                <a:r>
                  <a:rPr lang="ar-TN" sz="2400" dirty="0" smtClean="0">
                    <a:cs typeface="+mn-cs"/>
                  </a:rPr>
                  <a:t>،</a:t>
                </a:r>
                <a:r>
                  <a:rPr lang="fr-FR" sz="2400" dirty="0" smtClean="0">
                    <a:cs typeface="+mn-cs"/>
                  </a:rPr>
                  <a:t> </a:t>
                </a:r>
                <a:r>
                  <a:rPr lang="ar-TN" sz="2400" dirty="0" smtClean="0">
                    <a:cs typeface="+mn-cs"/>
                  </a:rPr>
                  <a:t>المطلوب أوجد كل من الميل الحدي للاستهلاك والميل الحدي للادخار.</a:t>
                </a:r>
              </a:p>
              <a:p>
                <a:pPr indent="17463" algn="just" rtl="1"/>
                <a:r>
                  <a:rPr lang="ar-TN" sz="2400" b="1" u="sng" dirty="0" smtClean="0">
                    <a:cs typeface="+mn-cs"/>
                  </a:rPr>
                  <a:t>الحل:</a:t>
                </a:r>
                <a:r>
                  <a:rPr lang="en-US" sz="2400" b="1" u="sng" dirty="0" smtClean="0">
                    <a:cs typeface="+mn-cs"/>
                  </a:rPr>
                  <a:t>-</a:t>
                </a:r>
                <a:endParaRPr lang="ar-TN" sz="2400" b="1" u="sng" dirty="0" smtClean="0">
                  <a:cs typeface="+mn-cs"/>
                </a:endParaRPr>
              </a:p>
              <a:p>
                <a:pPr indent="17463" algn="just" rtl="1"/>
                <a:r>
                  <a:rPr lang="ar-TN" sz="2400" dirty="0" smtClean="0">
                    <a:cs typeface="+mn-cs"/>
                  </a:rPr>
                  <a:t>- </a:t>
                </a:r>
                <a:r>
                  <a:rPr lang="ar-SA" sz="2400" dirty="0" smtClean="0">
                    <a:cs typeface="+mn-cs"/>
                  </a:rPr>
                  <a:t>دالة</a:t>
                </a:r>
                <a:r>
                  <a:rPr lang="ar-TN" sz="2400" dirty="0" smtClean="0">
                    <a:cs typeface="+mn-cs"/>
                  </a:rPr>
                  <a:t> </a:t>
                </a:r>
                <a:r>
                  <a:rPr lang="ar-SA" sz="2400" dirty="0" smtClean="0">
                    <a:cs typeface="+mn-cs"/>
                  </a:rPr>
                  <a:t>ا</a:t>
                </a:r>
                <a:r>
                  <a:rPr lang="ar-TN" sz="2400" dirty="0" smtClean="0">
                    <a:cs typeface="+mn-cs"/>
                  </a:rPr>
                  <a:t>لاستهلاك </a:t>
                </a:r>
                <a:r>
                  <a:rPr lang="ar-SA" sz="2400" dirty="0" smtClean="0">
                    <a:cs typeface="+mn-cs"/>
                  </a:rPr>
                  <a:t>الحدي </a:t>
                </a:r>
                <a:r>
                  <a:rPr lang="ar-TN" sz="2400" dirty="0" smtClean="0">
                    <a:cs typeface="+mn-cs"/>
                  </a:rPr>
                  <a:t>ه</a:t>
                </a:r>
                <a:r>
                  <a:rPr lang="ar-SA" sz="2400" dirty="0" smtClean="0">
                    <a:cs typeface="+mn-cs"/>
                  </a:rPr>
                  <a:t>ي</a:t>
                </a:r>
                <a:r>
                  <a:rPr lang="ar-TN" sz="2400" dirty="0" smtClean="0">
                    <a:cs typeface="+mn-cs"/>
                  </a:rPr>
                  <a:t> المشتقة الأولى للاستهلاك:</a:t>
                </a:r>
              </a:p>
              <a:p>
                <a:pPr marL="0" indent="17463" algn="just" rtl="1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p>
                          <m:r>
                            <m:rPr>
                              <m:nor/>
                            </m:rPr>
                            <a:rPr lang="en-US" sz="2400" dirty="0">
                              <a:latin typeface="Cambria Math" panose="02040503050406030204" pitchFamily="18" charset="0"/>
                            </a:rPr>
                            <m:t>’</m:t>
                          </m:r>
                        </m:sup>
                      </m:sSup>
                      <m:r>
                        <a:rPr lang="en-US" sz="2400" b="0" i="0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  <a:cs typeface="+mn-cs"/>
                        </a:rPr>
                        <m:t>0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  <a:cs typeface="+mn-cs"/>
                        </a:rPr>
                        <m:t>.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  <a:cs typeface="+mn-cs"/>
                        </a:rPr>
                        <m:t>6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  <a:cs typeface="+mn-cs"/>
                        </a:rPr>
                        <m:t>−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  <a:cs typeface="+mn-cs"/>
                        </a:rPr>
                        <m:t>0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  <a:cs typeface="+mn-cs"/>
                        </a:rPr>
                        <m:t>.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  <a:cs typeface="+mn-cs"/>
                        </a:rPr>
                        <m:t>04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+mn-cs"/>
                        </a:rPr>
                        <m:t>𝑥</m:t>
                      </m:r>
                    </m:oMath>
                  </m:oMathPara>
                </a14:m>
                <a:endParaRPr lang="ar-TN" sz="2400" i="1" dirty="0" smtClean="0">
                  <a:cs typeface="+mn-cs"/>
                </a:endParaRPr>
              </a:p>
              <a:p>
                <a:pPr indent="17463" algn="just" rtl="1">
                  <a:spcBef>
                    <a:spcPts val="0"/>
                  </a:spcBef>
                </a:pPr>
                <a:r>
                  <a:rPr lang="ar-TN" sz="2400" dirty="0" smtClean="0">
                    <a:cs typeface="+mn-cs"/>
                  </a:rPr>
                  <a:t>- </a:t>
                </a:r>
                <a:r>
                  <a:rPr lang="ar-TN" sz="2400" dirty="0" smtClean="0"/>
                  <a:t>الميل الحدي للاستهلاك عند دخل يساوي واحد ريال هو</a:t>
                </a:r>
                <a:r>
                  <a:rPr lang="ar-TN" sz="2400" dirty="0" smtClean="0">
                    <a:cs typeface="+mn-cs"/>
                  </a:rPr>
                  <a:t>:   </a:t>
                </a:r>
                <a:endParaRPr lang="en-US" sz="2400" b="1" dirty="0">
                  <a:cs typeface="+mj-cs"/>
                </a:endParaRPr>
              </a:p>
              <a:p>
                <a:pPr marL="0"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p>
                          <m:r>
                            <m:rPr>
                              <m:nor/>
                            </m:rPr>
                            <a:rPr lang="en-US" sz="2400" dirty="0">
                              <a:latin typeface="Cambria Math" panose="02040503050406030204" pitchFamily="18" charset="0"/>
                            </a:rPr>
                            <m:t>’</m:t>
                          </m:r>
                        </m:sup>
                      </m:sSup>
                      <m:d>
                        <m:d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04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56</m:t>
                      </m:r>
                    </m:oMath>
                  </m:oMathPara>
                </a14:m>
                <a:endParaRPr lang="en-US" sz="2400" dirty="0"/>
              </a:p>
              <a:p>
                <a:pPr indent="17463" algn="just" rtl="1">
                  <a:spcBef>
                    <a:spcPts val="0"/>
                  </a:spcBef>
                </a:pPr>
                <a:r>
                  <a:rPr lang="ar-TN" sz="2400" dirty="0" smtClean="0"/>
                  <a:t>- الميل الحدي للادخار عند دخل يساوي واحد ريال هو:   </a:t>
                </a:r>
              </a:p>
              <a:p>
                <a:pPr indent="17463" algn="just" rtl="1">
                  <a:spcBef>
                    <a:spcPts val="0"/>
                  </a:spcBef>
                </a:pPr>
                <a:endParaRPr lang="ar-TN" sz="2400" dirty="0" smtClean="0"/>
              </a:p>
              <a:p>
                <a:pPr indent="17463" algn="just" rtl="1">
                  <a:spcBef>
                    <a:spcPts val="0"/>
                  </a:spcBef>
                </a:pPr>
                <a:r>
                  <a:rPr lang="ar-TN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           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 =</a:t>
                </a:r>
                <a:r>
                  <a:rPr lang="ar-TN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− الميل الحدي للاستهلاك = 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ar-TN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− 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0.56</a:t>
                </a:r>
                <a:r>
                  <a:rPr lang="ar-TN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0.44</a:t>
                </a:r>
                <a:endParaRPr lang="ar-TN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8092" y="1016084"/>
                <a:ext cx="9220200" cy="5221228"/>
              </a:xfrm>
              <a:blipFill rotWithShape="0">
                <a:blip r:embed="rId3"/>
                <a:stretch>
                  <a:fillRect l="-1983" t="-10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19647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5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TN" b="1" dirty="0">
                <a:solidFill>
                  <a:srgbClr val="C00000"/>
                </a:solidFill>
                <a:latin typeface="Times New Roman" pitchFamily="18" charset="0"/>
                <a:cs typeface="+mn-cs"/>
              </a:rPr>
              <a:t>الاستهلاك والادخار</a:t>
            </a:r>
            <a:r>
              <a:rPr lang="ar-EG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:-</a:t>
            </a:r>
            <a:endParaRPr lang="ar-SA" b="1" dirty="0">
              <a:solidFill>
                <a:srgbClr val="C00000"/>
              </a:solidFill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38092" y="1016084"/>
                <a:ext cx="9220200" cy="5221228"/>
              </a:xfrm>
              <a:noFill/>
            </p:spPr>
            <p:txBody>
              <a:bodyPr/>
              <a:lstStyle/>
              <a:p>
                <a:pPr indent="17463" algn="just" rtl="1"/>
                <a:r>
                  <a:rPr lang="ar-TN" sz="2400" b="1" u="sng" dirty="0" smtClean="0">
                    <a:cs typeface="+mn-cs"/>
                  </a:rPr>
                  <a:t>مثال </a:t>
                </a:r>
                <a:r>
                  <a:rPr lang="en-US" sz="2400" b="1" u="sng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ar-TN" sz="2400" b="1" u="sng" dirty="0" smtClean="0">
                    <a:cs typeface="+mn-cs"/>
                  </a:rPr>
                  <a:t>:</a:t>
                </a:r>
                <a:r>
                  <a:rPr lang="en-US" sz="2400" b="1" u="sng" dirty="0" smtClean="0">
                    <a:cs typeface="+mn-cs"/>
                  </a:rPr>
                  <a:t>-</a:t>
                </a:r>
                <a:endParaRPr lang="ar-TN" sz="2400" b="1" u="sng" dirty="0" smtClean="0">
                  <a:cs typeface="+mn-cs"/>
                </a:endParaRPr>
              </a:p>
              <a:p>
                <a:pPr indent="17463" algn="just" rtl="1"/>
                <a:r>
                  <a:rPr lang="ar-TN" sz="2400" dirty="0" smtClean="0">
                    <a:cs typeface="+mn-cs"/>
                  </a:rPr>
                  <a:t>إذا كانت دالة الاستهلاك هي:</a:t>
                </a:r>
                <a:r>
                  <a:rPr lang="ar-SA" sz="2400" dirty="0" smtClean="0">
                    <a:cs typeface="+mn-cs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  <a:cs typeface="+mn-cs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+mn-cs"/>
                      </a:rPr>
                      <m:t>𝐾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+mn-cs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+mn-cs"/>
                      </a:rPr>
                      <m:t>18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+mn-cs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+mn-cs"/>
                      </a:rPr>
                      <m:t>0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+mn-cs"/>
                      </a:rPr>
                      <m:t>.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+mn-cs"/>
                      </a:rPr>
                      <m:t>8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+mn-cs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+mn-cs"/>
                      </a:rPr>
                      <m:t>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+mn-cs"/>
                      </a:rPr>
                      <m:t>0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+mn-cs"/>
                      </a:rPr>
                      <m:t>.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+mn-cs"/>
                      </a:rPr>
                      <m:t>15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  <a:cs typeface="+mn-cs"/>
                      </a:rPr>
                      <m:t>)</m:t>
                    </m:r>
                  </m:oMath>
                </a14:m>
                <a:r>
                  <a:rPr lang="ar-TN" sz="2400" dirty="0" smtClean="0">
                    <a:cs typeface="+mn-cs"/>
                  </a:rPr>
                  <a:t>،</a:t>
                </a:r>
                <a:r>
                  <a:rPr lang="fr-FR" sz="2400" dirty="0" smtClean="0">
                    <a:cs typeface="+mn-cs"/>
                  </a:rPr>
                  <a:t> </a:t>
                </a:r>
                <a:r>
                  <a:rPr lang="ar-TN" sz="2400" dirty="0" smtClean="0">
                    <a:cs typeface="+mn-cs"/>
                  </a:rPr>
                  <a:t>المطلوب أوجد كل من الميل الحدي للاستهلاك والميل الحدي للادخار.</a:t>
                </a:r>
              </a:p>
              <a:p>
                <a:pPr indent="17463" algn="just" rtl="1"/>
                <a:r>
                  <a:rPr lang="ar-TN" sz="2400" b="1" u="sng" dirty="0" smtClean="0">
                    <a:cs typeface="+mn-cs"/>
                  </a:rPr>
                  <a:t>الحل:</a:t>
                </a:r>
                <a:r>
                  <a:rPr lang="en-US" sz="2400" b="1" u="sng" dirty="0" smtClean="0">
                    <a:cs typeface="+mn-cs"/>
                  </a:rPr>
                  <a:t>-</a:t>
                </a:r>
                <a:endParaRPr lang="ar-TN" sz="2400" b="1" u="sng" dirty="0" smtClean="0">
                  <a:cs typeface="+mn-cs"/>
                </a:endParaRPr>
              </a:p>
              <a:p>
                <a:pPr indent="17463" algn="just" rtl="1"/>
                <a:r>
                  <a:rPr lang="ar-TN" sz="2400" dirty="0" smtClean="0">
                    <a:cs typeface="+mn-cs"/>
                  </a:rPr>
                  <a:t>- </a:t>
                </a:r>
                <a:r>
                  <a:rPr lang="ar-SA" sz="2400" dirty="0" smtClean="0">
                    <a:cs typeface="+mn-cs"/>
                  </a:rPr>
                  <a:t>دالة</a:t>
                </a:r>
                <a:r>
                  <a:rPr lang="ar-TN" sz="2400" dirty="0" smtClean="0">
                    <a:cs typeface="+mn-cs"/>
                  </a:rPr>
                  <a:t> </a:t>
                </a:r>
                <a:r>
                  <a:rPr lang="ar-SA" sz="2400" dirty="0" smtClean="0">
                    <a:cs typeface="+mn-cs"/>
                  </a:rPr>
                  <a:t>ا</a:t>
                </a:r>
                <a:r>
                  <a:rPr lang="ar-TN" sz="2400" dirty="0" smtClean="0">
                    <a:cs typeface="+mn-cs"/>
                  </a:rPr>
                  <a:t>لاستهلاك </a:t>
                </a:r>
                <a:r>
                  <a:rPr lang="ar-SA" sz="2400" dirty="0" smtClean="0">
                    <a:cs typeface="+mn-cs"/>
                  </a:rPr>
                  <a:t>الحدي </a:t>
                </a:r>
                <a:r>
                  <a:rPr lang="ar-TN" sz="2400" dirty="0" smtClean="0">
                    <a:cs typeface="+mn-cs"/>
                  </a:rPr>
                  <a:t>ه</a:t>
                </a:r>
                <a:r>
                  <a:rPr lang="ar-SA" sz="2400" dirty="0" smtClean="0">
                    <a:cs typeface="+mn-cs"/>
                  </a:rPr>
                  <a:t>ي</a:t>
                </a:r>
                <a:r>
                  <a:rPr lang="ar-TN" sz="2400" dirty="0" smtClean="0">
                    <a:cs typeface="+mn-cs"/>
                  </a:rPr>
                  <a:t> المشتقة الأولى للاستهلاك:</a:t>
                </a:r>
              </a:p>
              <a:p>
                <a:pPr marL="0" indent="17463" algn="just" rtl="1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p>
                          <m:r>
                            <m:rPr>
                              <m:nor/>
                            </m:rPr>
                            <a:rPr lang="en-US" sz="2400" dirty="0">
                              <a:latin typeface="Cambria Math" panose="02040503050406030204" pitchFamily="18" charset="0"/>
                            </a:rPr>
                            <m:t>’</m:t>
                          </m:r>
                        </m:sup>
                      </m:sSup>
                      <m:r>
                        <a:rPr lang="en-US" sz="2400" b="0" i="0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  <a:cs typeface="+mn-cs"/>
                        </a:rPr>
                        <m:t>0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  <a:cs typeface="+mn-cs"/>
                        </a:rPr>
                        <m:t>.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  <a:cs typeface="+mn-cs"/>
                        </a:rPr>
                        <m:t>8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  <a:cs typeface="+mn-cs"/>
                        </a:rPr>
                        <m:t>−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  <a:cs typeface="+mn-cs"/>
                        </a:rPr>
                        <m:t>0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  <a:cs typeface="+mn-cs"/>
                        </a:rPr>
                        <m:t>.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  <a:cs typeface="+mn-cs"/>
                        </a:rPr>
                        <m:t>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+mn-cs"/>
                        </a:rPr>
                        <m:t>𝑥</m:t>
                      </m:r>
                    </m:oMath>
                  </m:oMathPara>
                </a14:m>
                <a:endParaRPr lang="ar-TN" sz="2400" i="1" dirty="0" smtClean="0">
                  <a:cs typeface="+mn-cs"/>
                </a:endParaRPr>
              </a:p>
              <a:p>
                <a:pPr indent="17463" algn="just" rtl="1">
                  <a:spcBef>
                    <a:spcPts val="0"/>
                  </a:spcBef>
                </a:pPr>
                <a:r>
                  <a:rPr lang="ar-TN" sz="2400" dirty="0" smtClean="0">
                    <a:cs typeface="+mn-cs"/>
                  </a:rPr>
                  <a:t>- </a:t>
                </a:r>
                <a:r>
                  <a:rPr lang="ar-TN" sz="2400" dirty="0" smtClean="0"/>
                  <a:t>الميل الحدي للاستهلاك عند دخل يساوي واحد ريال هو</a:t>
                </a:r>
                <a:r>
                  <a:rPr lang="ar-TN" sz="2400" dirty="0" smtClean="0">
                    <a:cs typeface="+mn-cs"/>
                  </a:rPr>
                  <a:t>:   </a:t>
                </a:r>
                <a:endParaRPr lang="en-US" sz="2400" b="1" dirty="0">
                  <a:cs typeface="+mj-cs"/>
                </a:endParaRPr>
              </a:p>
              <a:p>
                <a:pPr marL="0"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p>
                          <m:r>
                            <m:rPr>
                              <m:nor/>
                            </m:rPr>
                            <a:rPr lang="en-US" sz="2400" dirty="0">
                              <a:latin typeface="Cambria Math" panose="02040503050406030204" pitchFamily="18" charset="0"/>
                            </a:rPr>
                            <m:t>’</m:t>
                          </m:r>
                        </m:sup>
                      </m:sSup>
                      <m:d>
                        <m:d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8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US" sz="2400" dirty="0"/>
              </a:p>
              <a:p>
                <a:pPr indent="17463" algn="just" rtl="1">
                  <a:spcBef>
                    <a:spcPts val="0"/>
                  </a:spcBef>
                </a:pPr>
                <a:r>
                  <a:rPr lang="ar-TN" sz="2400" dirty="0" smtClean="0"/>
                  <a:t>- الميل الحدي للادخار عند دخل يساوي واحد ريال هو:   </a:t>
                </a:r>
              </a:p>
              <a:p>
                <a:pPr indent="17463" algn="just" rtl="1">
                  <a:spcBef>
                    <a:spcPts val="0"/>
                  </a:spcBef>
                </a:pPr>
                <a:endParaRPr lang="ar-TN" sz="2400" dirty="0" smtClean="0"/>
              </a:p>
              <a:p>
                <a:pPr indent="17463" algn="just" rtl="1">
                  <a:spcBef>
                    <a:spcPts val="0"/>
                  </a:spcBef>
                </a:pPr>
                <a:r>
                  <a:rPr lang="ar-TN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           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 =</a:t>
                </a:r>
                <a:r>
                  <a:rPr lang="ar-TN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− الميل الحدي للاستهلاك = 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ar-TN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− 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0.5</a:t>
                </a:r>
                <a:r>
                  <a:rPr lang="ar-TN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0.5</a:t>
                </a:r>
                <a:endParaRPr lang="ar-TN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8092" y="1016084"/>
                <a:ext cx="9220200" cy="5221228"/>
              </a:xfrm>
              <a:blipFill rotWithShape="0">
                <a:blip r:embed="rId3"/>
                <a:stretch>
                  <a:fillRect l="-1983" t="-10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19744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6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SA" b="1" dirty="0" smtClean="0">
                <a:solidFill>
                  <a:srgbClr val="C00000"/>
                </a:solidFill>
                <a:latin typeface="Times New Roman" pitchFamily="18" charset="0"/>
                <a:cs typeface="+mn-cs"/>
              </a:rPr>
              <a:t>الربح الحدي</a:t>
            </a:r>
            <a:r>
              <a:rPr lang="ar-EG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:-</a:t>
            </a:r>
            <a:endParaRPr lang="ar-SA" b="1" dirty="0">
              <a:solidFill>
                <a:srgbClr val="C00000"/>
              </a:solidFill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38092" y="980728"/>
                <a:ext cx="9220200" cy="4429140"/>
              </a:xfrm>
              <a:noFill/>
            </p:spPr>
            <p:txBody>
              <a:bodyPr/>
              <a:lstStyle/>
              <a:p>
                <a:pPr marL="720725" indent="-360363" algn="just" rtl="1">
                  <a:spcBef>
                    <a:spcPts val="1800"/>
                  </a:spcBef>
                </a:pPr>
                <a:endParaRPr lang="ar-TN" sz="800" dirty="0" smtClean="0">
                  <a:cs typeface="+mj-cs"/>
                </a:endParaRPr>
              </a:p>
              <a:p>
                <a:pPr marL="720725" indent="-360363" algn="just" rtl="1">
                  <a:spcBef>
                    <a:spcPts val="1800"/>
                  </a:spcBef>
                </a:pPr>
                <a:r>
                  <a:rPr lang="en-US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ar-TN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 الإيراد الكلي = عدد الوحدات المباعة</a:t>
                </a:r>
                <a:r>
                  <a:rPr lang="ar-SA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ar-SA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ar-TN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سعر بيع الوحدة.</a:t>
                </a:r>
              </a:p>
              <a:p>
                <a:pPr marL="720725" indent="-360363" algn="just" defTabSz="803275" rtl="1">
                  <a:spcBef>
                    <a:spcPts val="1800"/>
                  </a:spcBef>
                  <a:tabLst>
                    <a:tab pos="720725" algn="l"/>
                  </a:tabLst>
                </a:pPr>
                <a:r>
                  <a:rPr lang="en-US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ar-TN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 الربح الكلي = الإيراد الكلي − التكلفة الكلية.</a:t>
                </a:r>
              </a:p>
              <a:p>
                <a:pPr marL="720725" indent="-360363" algn="just" defTabSz="803275" rtl="1">
                  <a:spcBef>
                    <a:spcPts val="1800"/>
                  </a:spcBef>
                  <a:tabLst>
                    <a:tab pos="720725" algn="l"/>
                  </a:tabLst>
                </a:pPr>
                <a:r>
                  <a:rPr lang="en-US" sz="2800" dirty="0" smtClean="0">
                    <a:latin typeface="Times New Roman" pitchFamily="18" charset="0"/>
                    <a:cs typeface="Times New Roman" pitchFamily="18" charset="0"/>
                  </a:rPr>
                  <a:t>3</a:t>
                </a:r>
                <a:r>
                  <a:rPr lang="ar-TN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 الإيراد الحدي = المشتقة الأولى لدالة الإيراد الكلي.</a:t>
                </a:r>
              </a:p>
              <a:p>
                <a:pPr marL="720725" indent="-360363" algn="just" defTabSz="803275" rtl="1">
                  <a:spcBef>
                    <a:spcPts val="1800"/>
                  </a:spcBef>
                  <a:tabLst>
                    <a:tab pos="720725" algn="l"/>
                  </a:tabLst>
                </a:pPr>
                <a:r>
                  <a:rPr lang="en-US" sz="2800" dirty="0" smtClean="0">
                    <a:latin typeface="Times New Roman" pitchFamily="18" charset="0"/>
                    <a:cs typeface="Times New Roman" pitchFamily="18" charset="0"/>
                  </a:rPr>
                  <a:t>4</a:t>
                </a:r>
                <a:r>
                  <a:rPr lang="ar-TN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 التكلفة الحدية = المشتقة الأولى لدالة التكلفة الكلية.</a:t>
                </a:r>
              </a:p>
              <a:p>
                <a:pPr marL="720725" indent="-360363" algn="just" defTabSz="803275" rtl="1">
                  <a:spcBef>
                    <a:spcPts val="1800"/>
                  </a:spcBef>
                  <a:tabLst>
                    <a:tab pos="720725" algn="l"/>
                  </a:tabLst>
                </a:pPr>
                <a:r>
                  <a:rPr lang="en-US" sz="2800" dirty="0" smtClean="0">
                    <a:latin typeface="Times New Roman" pitchFamily="18" charset="0"/>
                    <a:cs typeface="Times New Roman" pitchFamily="18" charset="0"/>
                  </a:rPr>
                  <a:t>5</a:t>
                </a:r>
                <a:r>
                  <a:rPr lang="ar-TN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 الربح الحدي = المشتقة الأولى لدالة الربح الكلي.</a:t>
                </a:r>
              </a:p>
              <a:p>
                <a:pPr marL="720725" indent="-360363" algn="just" defTabSz="803275" rtl="1">
                  <a:spcBef>
                    <a:spcPts val="1800"/>
                  </a:spcBef>
                  <a:tabLst>
                    <a:tab pos="720725" algn="l"/>
                  </a:tabLst>
                </a:pPr>
                <a:r>
                  <a:rPr lang="en-US" sz="2800" dirty="0" smtClean="0">
                    <a:latin typeface="Times New Roman" pitchFamily="18" charset="0"/>
                    <a:cs typeface="Times New Roman" pitchFamily="18" charset="0"/>
                  </a:rPr>
                  <a:t>6</a:t>
                </a:r>
                <a:r>
                  <a:rPr lang="ar-TN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 الربح الحدي = الإيراد الحدي − التكلفة الحدية.</a:t>
                </a:r>
              </a:p>
              <a:p>
                <a:pPr marL="720725" indent="-360363" algn="just" defTabSz="803275" rtl="1">
                  <a:spcBef>
                    <a:spcPts val="1800"/>
                  </a:spcBef>
                  <a:tabLst>
                    <a:tab pos="720725" algn="l"/>
                  </a:tabLst>
                </a:pPr>
                <a:endParaRPr lang="ar-TN" sz="2800" dirty="0" smtClean="0"/>
              </a:p>
              <a:p>
                <a:pPr marL="720725" indent="-360363" algn="just" defTabSz="803275" rtl="1">
                  <a:spcBef>
                    <a:spcPts val="1800"/>
                  </a:spcBef>
                  <a:tabLst>
                    <a:tab pos="720725" algn="l"/>
                  </a:tabLst>
                </a:pPr>
                <a:endParaRPr lang="ar-TN" sz="2600" dirty="0" smtClean="0">
                  <a:cs typeface="+mj-cs"/>
                </a:endParaRPr>
              </a:p>
              <a:p>
                <a:pPr marL="900113" indent="-539750" algn="just" rtl="1"/>
                <a:endParaRPr lang="ar-TN" sz="2800" b="1" dirty="0" smtClean="0">
                  <a:cs typeface="+mj-cs"/>
                </a:endParaRPr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8092" y="980728"/>
                <a:ext cx="9220200" cy="4429140"/>
              </a:xfr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23612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7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SA" b="1" dirty="0" smtClean="0">
                <a:solidFill>
                  <a:srgbClr val="C00000"/>
                </a:solidFill>
                <a:latin typeface="Times New Roman" pitchFamily="18" charset="0"/>
                <a:cs typeface="+mn-cs"/>
              </a:rPr>
              <a:t>الربح الحدي</a:t>
            </a:r>
            <a:r>
              <a:rPr lang="ar-EG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:-</a:t>
            </a:r>
            <a:endParaRPr lang="ar-SA" b="1" dirty="0">
              <a:solidFill>
                <a:srgbClr val="C00000"/>
              </a:solidFill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38092" y="1016084"/>
                <a:ext cx="9220200" cy="5221228"/>
              </a:xfrm>
              <a:noFill/>
            </p:spPr>
            <p:txBody>
              <a:bodyPr/>
              <a:lstStyle/>
              <a:p>
                <a:pPr indent="17463" algn="just" rtl="1"/>
                <a:r>
                  <a:rPr lang="ar-TN" sz="2400" b="1" u="sng" dirty="0" smtClean="0">
                    <a:cs typeface="+mn-cs"/>
                  </a:rPr>
                  <a:t>مثال </a:t>
                </a:r>
                <a:r>
                  <a:rPr lang="en-US" sz="2400" b="1" u="sng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ar-TN" sz="2400" b="1" u="sng" dirty="0" smtClean="0">
                    <a:cs typeface="+mn-cs"/>
                  </a:rPr>
                  <a:t>:</a:t>
                </a:r>
                <a:r>
                  <a:rPr lang="en-US" sz="2400" b="1" u="sng" dirty="0" smtClean="0">
                    <a:cs typeface="+mn-cs"/>
                  </a:rPr>
                  <a:t>-</a:t>
                </a:r>
                <a:endParaRPr lang="ar-TN" sz="2400" b="1" u="sng" dirty="0" smtClean="0">
                  <a:cs typeface="+mn-cs"/>
                </a:endParaRPr>
              </a:p>
              <a:p>
                <a:pPr indent="17463" algn="just" rtl="1">
                  <a:spcBef>
                    <a:spcPts val="0"/>
                  </a:spcBef>
                  <a:spcAft>
                    <a:spcPts val="1200"/>
                  </a:spcAft>
                </a:pPr>
                <a:r>
                  <a:rPr lang="ar-TN" sz="2400" dirty="0"/>
                  <a:t>إذا علمت أن دالة الإيراد الكلي لإحدى الشركات تعتمد على العلاقة التالية: </a:t>
                </a:r>
              </a:p>
              <a:p>
                <a:pPr marL="0" indent="17463" algn="just" rtl="1"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2400" b="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12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20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30</m:t>
                      </m:r>
                    </m:oMath>
                  </m:oMathPara>
                </a14:m>
                <a:endParaRPr lang="fr-FR" sz="2400" dirty="0"/>
              </a:p>
              <a:p>
                <a:pPr indent="17463" algn="just" rtl="1"/>
                <a:r>
                  <a:rPr lang="ar-TN" sz="2400" dirty="0"/>
                  <a:t>أوجد الإيراد الحدي عند إنتاج وبيع 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</a:t>
                </a:r>
                <a:r>
                  <a:rPr lang="ar-TN" sz="2400" dirty="0"/>
                  <a:t> وحدات ؟ </a:t>
                </a:r>
                <a:endParaRPr lang="fr-FR" sz="2400" dirty="0"/>
              </a:p>
              <a:p>
                <a:pPr indent="17463" algn="just" rtl="1"/>
                <a:r>
                  <a:rPr lang="ar-TN" sz="2400" b="1" u="sng" dirty="0"/>
                  <a:t>الحل:</a:t>
                </a:r>
                <a:r>
                  <a:rPr lang="en-US" sz="2400" b="1" u="sng" dirty="0"/>
                  <a:t>-</a:t>
                </a:r>
                <a:endParaRPr lang="ar-TN" sz="2400" b="1" u="sng" dirty="0"/>
              </a:p>
              <a:p>
                <a:pPr indent="17463" algn="just" rtl="1">
                  <a:spcBef>
                    <a:spcPts val="600"/>
                  </a:spcBef>
                  <a:spcAft>
                    <a:spcPts val="1200"/>
                  </a:spcAft>
                </a:pPr>
                <a:r>
                  <a:rPr lang="ar-TN" sz="2400" dirty="0"/>
                  <a:t>- </a:t>
                </a:r>
                <a:r>
                  <a:rPr lang="ar-SA" sz="2400" dirty="0"/>
                  <a:t>دالة </a:t>
                </a:r>
                <a:r>
                  <a:rPr lang="ar-TN" sz="2800" dirty="0"/>
                  <a:t>الإيراد الحدي = المشتقة الأولى لدالة الإيراد الكلي</a:t>
                </a:r>
                <a:r>
                  <a:rPr lang="ar-TN" sz="2400" dirty="0"/>
                  <a:t>:</a:t>
                </a:r>
              </a:p>
              <a:p>
                <a:pPr marL="0" indent="17463" algn="just" rtl="1">
                  <a:spcBef>
                    <a:spcPts val="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p>
                          <m:r>
                            <m:rPr>
                              <m:nor/>
                            </m:rPr>
                            <a:rPr lang="en-US" sz="2400" dirty="0">
                              <a:latin typeface="Cambria Math" panose="02040503050406030204" pitchFamily="18" charset="0"/>
                            </a:rPr>
                            <m:t>’</m:t>
                          </m:r>
                        </m:sup>
                      </m:sSup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36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40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10</m:t>
                      </m:r>
                    </m:oMath>
                  </m:oMathPara>
                </a14:m>
                <a:endParaRPr lang="fr-FR" sz="2400" dirty="0"/>
              </a:p>
              <a:p>
                <a:pPr indent="17463" algn="just" rtl="1">
                  <a:spcBef>
                    <a:spcPts val="0"/>
                  </a:spcBef>
                  <a:spcAft>
                    <a:spcPts val="1200"/>
                  </a:spcAft>
                </a:pPr>
                <a:r>
                  <a:rPr lang="ar-TN" sz="2400" dirty="0"/>
                  <a:t>←</a:t>
                </a:r>
                <a:r>
                  <a:rPr lang="en-US" sz="2400" dirty="0"/>
                  <a:t> </a:t>
                </a:r>
                <a:r>
                  <a:rPr lang="ar-TN" sz="2400" dirty="0"/>
                  <a:t>حيث أن عدد الوحدات المنتجة والمباعة هو 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</a:t>
                </a:r>
                <a:r>
                  <a:rPr lang="ar-TN" sz="2400" dirty="0"/>
                  <a:t> وحدات إذا</a:t>
                </a:r>
                <a:r>
                  <a:rPr lang="ar-SA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ar-TN" sz="2400" dirty="0"/>
                  <a:t>.</a:t>
                </a:r>
                <a:endParaRPr lang="ar-SA" sz="2400" dirty="0"/>
              </a:p>
              <a:p>
                <a:pPr marL="0" indent="17463" algn="just" rtl="1">
                  <a:spcBef>
                    <a:spcPts val="120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1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 dirty="0"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  <m:sup>
                          <m:r>
                            <m:rPr>
                              <m:nor/>
                            </m:rPr>
                            <a:rPr lang="en-US" sz="2400" b="1" dirty="0">
                              <a:latin typeface="Cambria Math" panose="02040503050406030204" pitchFamily="18" charset="0"/>
                            </a:rPr>
                            <m:t>’</m:t>
                          </m:r>
                        </m:sup>
                      </m:sSup>
                      <m:r>
                        <a:rPr lang="ar-SA" sz="2400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𝟑𝟔</m:t>
                      </m:r>
                      <m:r>
                        <a:rPr lang="ar-SA" sz="24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ar-SA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lang="en-US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sz="24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𝟒𝟎</m:t>
                      </m:r>
                      <m:r>
                        <a:rPr lang="ar-SA" sz="24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</m:t>
                      </m:r>
                      <m:r>
                        <a:rPr lang="en-US" sz="24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r>
                        <a:rPr lang="en-US" sz="24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  <m:r>
                        <a:rPr lang="en-US" sz="24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𝟑𝟗𝟗𝟎</m:t>
                      </m:r>
                      <m:r>
                        <a:rPr lang="en-US" sz="24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𝑺</m:t>
                      </m:r>
                      <m:r>
                        <a:rPr lang="en-US" sz="24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US" sz="24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𝑹</m:t>
                      </m:r>
                      <m:r>
                        <a:rPr lang="en-US" sz="24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ar-TN" sz="2400" b="1" dirty="0"/>
              </a:p>
              <a:p>
                <a:pPr indent="17463" algn="just" rtl="1">
                  <a:spcBef>
                    <a:spcPts val="0"/>
                  </a:spcBef>
                </a:pPr>
                <a:endParaRPr lang="ar-TN" sz="2400" b="1" dirty="0"/>
              </a:p>
            </p:txBody>
          </p:sp>
        </mc:Choice>
        <mc:Fallback xmlns="">
          <p:sp>
            <p:nvSpPr>
              <p:cNvPr id="7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8092" y="1016084"/>
                <a:ext cx="9220200" cy="5221228"/>
              </a:xfrm>
              <a:blipFill rotWithShape="0">
                <a:blip r:embed="rId3"/>
                <a:stretch>
                  <a:fillRect t="-10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19261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8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SA" b="1" dirty="0" smtClean="0">
                <a:solidFill>
                  <a:srgbClr val="C00000"/>
                </a:solidFill>
                <a:latin typeface="Times New Roman" pitchFamily="18" charset="0"/>
                <a:cs typeface="+mn-cs"/>
              </a:rPr>
              <a:t>الربح الحدي</a:t>
            </a:r>
            <a:r>
              <a:rPr lang="ar-EG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:-</a:t>
            </a:r>
            <a:endParaRPr lang="ar-SA" b="1" dirty="0">
              <a:solidFill>
                <a:srgbClr val="C00000"/>
              </a:solidFill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38092" y="1016084"/>
                <a:ext cx="9220200" cy="5221228"/>
              </a:xfrm>
              <a:noFill/>
            </p:spPr>
            <p:txBody>
              <a:bodyPr/>
              <a:lstStyle/>
              <a:p>
                <a:pPr indent="17463" algn="just" rtl="1"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ar-TN" b="1" u="sng" dirty="0" smtClean="0">
                    <a:cs typeface="+mn-cs"/>
                  </a:rPr>
                  <a:t>مثال </a:t>
                </a:r>
                <a:r>
                  <a:rPr lang="en-US" b="1" u="sng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ar-TN" b="1" u="sng" dirty="0" smtClean="0">
                    <a:cs typeface="+mn-cs"/>
                  </a:rPr>
                  <a:t>:</a:t>
                </a:r>
                <a:r>
                  <a:rPr lang="en-US" b="1" u="sng" dirty="0" smtClean="0">
                    <a:cs typeface="+mn-cs"/>
                  </a:rPr>
                  <a:t>-</a:t>
                </a:r>
                <a:endParaRPr lang="ar-TN" b="1" u="sng" dirty="0" smtClean="0">
                  <a:cs typeface="+mn-cs"/>
                </a:endParaRPr>
              </a:p>
              <a:p>
                <a:pPr indent="17463" algn="just" rtl="1">
                  <a:spcBef>
                    <a:spcPts val="0"/>
                  </a:spcBef>
                  <a:spcAft>
                    <a:spcPts val="1200"/>
                  </a:spcAft>
                </a:pPr>
                <a:r>
                  <a:rPr lang="ar-TN" dirty="0"/>
                  <a:t>إذا كانت الدالة المعبرة عن سعر بيع الوحدة الواحدة في إحدى الشركات تعتمد على العلاقة التالية </a:t>
                </a:r>
                <a:r>
                  <a:rPr lang="ar-TN" dirty="0" smtClean="0"/>
                  <a:t>: </a:t>
                </a:r>
                <a:endParaRPr lang="ar-TN" dirty="0"/>
              </a:p>
              <a:p>
                <a:pPr marL="0" indent="17463" algn="just" rtl="1"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b="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4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ar-SA" b="0" i="1" smtClean="0">
                          <a:latin typeface="Cambria Math" panose="02040503050406030204" pitchFamily="18" charset="0"/>
                        </a:rPr>
                        <m:t>  (</m:t>
                      </m:r>
                      <m:r>
                        <a:rPr lang="ar-SA" b="0" i="1" smtClean="0">
                          <a:latin typeface="Cambria Math" panose="02040503050406030204" pitchFamily="18" charset="0"/>
                        </a:rPr>
                        <m:t>الوحدة</m:t>
                      </m:r>
                      <m:r>
                        <a:rPr lang="ar-SA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ar-SA" b="0" i="1" smtClean="0">
                          <a:latin typeface="Cambria Math" panose="02040503050406030204" pitchFamily="18" charset="0"/>
                        </a:rPr>
                        <m:t>بيع</m:t>
                      </m:r>
                      <m:r>
                        <a:rPr lang="ar-SA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ar-SA" b="0" i="1" smtClean="0">
                          <a:latin typeface="Cambria Math" panose="02040503050406030204" pitchFamily="18" charset="0"/>
                        </a:rPr>
                        <m:t>سعر</m:t>
                      </m:r>
                      <m:r>
                        <a:rPr lang="ar-SA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fr-FR" dirty="0"/>
              </a:p>
              <a:p>
                <a:pPr indent="17463" algn="just" rtl="1"/>
                <a:r>
                  <a:rPr lang="ar-TN" dirty="0"/>
                  <a:t>حيث أن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cs typeface="Times New Roman" pitchFamily="18" charset="0"/>
                      </a:rPr>
                      <m:t>𝑥</m:t>
                    </m:r>
                  </m:oMath>
                </a14:m>
                <a:r>
                  <a:rPr lang="ar-TN" dirty="0"/>
                  <a:t> تشير إلى عدد الوحدات المباعة.</a:t>
                </a:r>
                <a:endParaRPr lang="fr-FR" dirty="0"/>
              </a:p>
              <a:p>
                <a:pPr indent="17463" algn="just" rtl="1"/>
                <a:r>
                  <a:rPr lang="ar-TN" b="1" u="sng" dirty="0"/>
                  <a:t>المطلوب:</a:t>
                </a:r>
                <a:endParaRPr lang="en-US" b="1" u="sng" dirty="0"/>
              </a:p>
              <a:p>
                <a:pPr indent="17463" algn="just" rtl="1"/>
                <a:r>
                  <a:rPr lang="ar-TN" dirty="0"/>
                  <a:t>إيجاد ال</a:t>
                </a:r>
                <a:r>
                  <a:rPr lang="ar-SA" dirty="0"/>
                  <a:t>إيراد</a:t>
                </a:r>
                <a:r>
                  <a:rPr lang="ar-TN" dirty="0"/>
                  <a:t> الحدي عند بيع وإنتاج 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15</a:t>
                </a:r>
                <a:r>
                  <a:rPr lang="ar-TN" dirty="0"/>
                  <a:t> وحدة ؟</a:t>
                </a:r>
                <a:endParaRPr lang="ar-TN" b="1" dirty="0"/>
              </a:p>
            </p:txBody>
          </p:sp>
        </mc:Choice>
        <mc:Fallback xmlns="">
          <p:sp>
            <p:nvSpPr>
              <p:cNvPr id="7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8092" y="1016084"/>
                <a:ext cx="9220200" cy="5221228"/>
              </a:xfrm>
              <a:blipFill rotWithShape="0">
                <a:blip r:embed="rId3"/>
                <a:stretch>
                  <a:fillRect l="-2842" t="-17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98413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9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SA" b="1" dirty="0" smtClean="0">
                <a:solidFill>
                  <a:srgbClr val="C00000"/>
                </a:solidFill>
                <a:latin typeface="Times New Roman" pitchFamily="18" charset="0"/>
                <a:cs typeface="+mn-cs"/>
              </a:rPr>
              <a:t>الربح الحدي</a:t>
            </a:r>
            <a:r>
              <a:rPr lang="ar-EG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:-</a:t>
            </a:r>
            <a:endParaRPr lang="ar-SA" b="1" dirty="0">
              <a:solidFill>
                <a:srgbClr val="C00000"/>
              </a:solidFill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38092" y="1016084"/>
                <a:ext cx="9220200" cy="4429140"/>
              </a:xfrm>
              <a:noFill/>
            </p:spPr>
            <p:txBody>
              <a:bodyPr/>
              <a:lstStyle/>
              <a:p>
                <a:pPr indent="17463" algn="just" rtl="1"/>
                <a:r>
                  <a:rPr lang="ar-TN" sz="2800" b="1" u="sng" dirty="0" smtClean="0">
                    <a:cs typeface="+mn-cs"/>
                  </a:rPr>
                  <a:t>الحل:</a:t>
                </a:r>
                <a:r>
                  <a:rPr lang="en-US" sz="2800" b="1" u="sng" dirty="0" smtClean="0">
                    <a:cs typeface="+mn-cs"/>
                  </a:rPr>
                  <a:t>-</a:t>
                </a:r>
                <a:endParaRPr lang="ar-TN" sz="2800" u="sng" dirty="0" smtClean="0">
                  <a:cs typeface="+mn-cs"/>
                </a:endParaRPr>
              </a:p>
              <a:p>
                <a:pPr indent="17463" algn="just" rtl="1"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ar-TN" sz="2800" dirty="0" smtClean="0"/>
                  <a:t>- </a:t>
                </a:r>
                <a:r>
                  <a:rPr lang="ar-SA" sz="2800" dirty="0" smtClean="0"/>
                  <a:t>دالة </a:t>
                </a:r>
                <a:r>
                  <a:rPr lang="ar-TN" sz="2800" dirty="0" smtClean="0"/>
                  <a:t>الإيراد الكلي = عدد الوحدات المباعة</a:t>
                </a:r>
                <a14:m>
                  <m:oMath xmlns:m="http://schemas.openxmlformats.org/officeDocument/2006/math"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</m:oMath>
                </a14:m>
                <a:r>
                  <a:rPr lang="ar-SA" sz="2800" dirty="0" smtClean="0"/>
                  <a:t> </a:t>
                </a:r>
                <a:r>
                  <a:rPr lang="ar-TN" sz="2800" dirty="0" smtClean="0"/>
                  <a:t>سعر بيع الوحدة</a:t>
                </a:r>
              </a:p>
              <a:p>
                <a:pPr marL="0" indent="17463" algn="just" rtl="1"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i="1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d>
                        <m:d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sSup>
                            <m:sSup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4</m:t>
                      </m:r>
                      <m:sSup>
                        <m:sSup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8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6</m:t>
                      </m:r>
                      <m:sSup>
                        <m:sSup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8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ar-TN" sz="2800" b="1" dirty="0" smtClean="0">
                  <a:cs typeface="+mn-cs"/>
                </a:endParaRPr>
              </a:p>
              <a:p>
                <a:pPr indent="17463" algn="just" rtl="1"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ar-TN" sz="2800" dirty="0" smtClean="0">
                    <a:cs typeface="+mn-cs"/>
                  </a:rPr>
                  <a:t>- </a:t>
                </a:r>
                <a:r>
                  <a:rPr lang="ar-SA" sz="2800" dirty="0" smtClean="0">
                    <a:cs typeface="+mn-cs"/>
                  </a:rPr>
                  <a:t>دالة </a:t>
                </a:r>
                <a:r>
                  <a:rPr lang="ar-TN" sz="2800" dirty="0" smtClean="0"/>
                  <a:t>الإيراد الحدي = المشتقة الأولى لدالة الإيراد الكلي</a:t>
                </a:r>
                <a:r>
                  <a:rPr lang="ar-TN" sz="2800" dirty="0" smtClean="0">
                    <a:cs typeface="+mn-cs"/>
                  </a:rPr>
                  <a:t>:</a:t>
                </a:r>
              </a:p>
              <a:p>
                <a:pPr marL="0" indent="17463" algn="just" rtl="1"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8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 dirty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p>
                          <m:r>
                            <m:rPr>
                              <m:nor/>
                            </m:rPr>
                            <a:rPr lang="en-US" sz="2800" dirty="0">
                              <a:latin typeface="Cambria Math" panose="02040503050406030204" pitchFamily="18" charset="0"/>
                            </a:rPr>
                            <m:t>’</m:t>
                          </m:r>
                        </m:sup>
                      </m:sSup>
                      <m:r>
                        <a:rPr lang="en-US" sz="2800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12</m:t>
                      </m:r>
                      <m:sSup>
                        <m:sSup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8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12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fr-FR" sz="2200" dirty="0" smtClean="0"/>
              </a:p>
              <a:p>
                <a:pPr indent="17463" algn="just" rtl="1"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ar-TN" sz="2800" dirty="0" smtClean="0"/>
                  <a:t>←</a:t>
                </a:r>
                <a:r>
                  <a:rPr lang="en-US" sz="2800" dirty="0" smtClean="0"/>
                  <a:t> </a:t>
                </a:r>
                <a:r>
                  <a:rPr lang="ar-TN" sz="2800" dirty="0" smtClean="0"/>
                  <a:t>حيث أن عدد الوحدات المنتجة والمباعة هو </a:t>
                </a:r>
                <a:r>
                  <a:rPr lang="en-US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15</a:t>
                </a:r>
                <a:r>
                  <a:rPr lang="ar-TN" sz="2800" dirty="0" smtClean="0"/>
                  <a:t> وحدة إذا</a:t>
                </a:r>
                <a:r>
                  <a:rPr lang="ar-SA" sz="2800" dirty="0" smtClean="0"/>
                  <a:t>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15</m:t>
                    </m:r>
                  </m:oMath>
                </a14:m>
                <a:r>
                  <a:rPr lang="ar-TN" sz="2800" dirty="0" smtClean="0"/>
                  <a:t>.</a:t>
                </a:r>
                <a:endParaRPr lang="ar-SA" sz="2800" dirty="0" smtClean="0"/>
              </a:p>
              <a:p>
                <a:pPr marL="0" indent="17463" algn="just" rtl="1">
                  <a:spcBef>
                    <a:spcPts val="180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1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 dirty="0"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  <m:sup>
                          <m:r>
                            <m:rPr>
                              <m:nor/>
                            </m:rPr>
                            <a:rPr lang="en-US" sz="2400" b="1" dirty="0">
                              <a:latin typeface="Cambria Math" panose="02040503050406030204" pitchFamily="18" charset="0"/>
                            </a:rPr>
                            <m:t>’</m:t>
                          </m:r>
                        </m:sup>
                      </m:sSup>
                      <m:r>
                        <a:rPr lang="ar-SA" sz="2400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𝟏𝟐</m:t>
                      </m:r>
                      <m:r>
                        <a:rPr lang="ar-SA" sz="24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sSup>
                        <m:sSupPr>
                          <m:ctrlPr>
                            <a:rPr lang="ar-SA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ar-SA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e>
                        <m:sup>
                          <m:r>
                            <a:rPr lang="en-US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sz="24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𝟏𝟐</m:t>
                      </m:r>
                      <m:r>
                        <a:rPr lang="ar-SA" sz="24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r>
                        <a:rPr lang="en-US" sz="24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  <m:r>
                        <a:rPr lang="en-US" sz="24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𝟐𝟖𝟖𝟓</m:t>
                      </m:r>
                      <m:r>
                        <a:rPr lang="en-US" sz="24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𝑺</m:t>
                      </m:r>
                      <m:r>
                        <a:rPr lang="en-US" sz="24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US" sz="24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𝑹</m:t>
                      </m:r>
                      <m:r>
                        <a:rPr lang="en-US" sz="24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ar-TN" sz="2400" b="1" dirty="0"/>
              </a:p>
              <a:p>
                <a:pPr indent="17463" algn="just" rtl="1">
                  <a:spcBef>
                    <a:spcPts val="1800"/>
                  </a:spcBef>
                </a:pPr>
                <a:endParaRPr lang="ar-TN" sz="2400" b="1" dirty="0"/>
              </a:p>
              <a:p>
                <a:pPr indent="17463" algn="just" rtl="1">
                  <a:spcBef>
                    <a:spcPts val="1200"/>
                  </a:spcBef>
                </a:pPr>
                <a:endParaRPr lang="ar-TN" sz="2800" dirty="0" smtClean="0"/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8092" y="1016084"/>
                <a:ext cx="9220200" cy="4429140"/>
              </a:xfrm>
              <a:blipFill rotWithShape="0">
                <a:blip r:embed="rId3"/>
                <a:stretch>
                  <a:fillRect t="-17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18599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10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SA" b="1" dirty="0" smtClean="0">
                <a:solidFill>
                  <a:srgbClr val="C00000"/>
                </a:solidFill>
                <a:latin typeface="Times New Roman" pitchFamily="18" charset="0"/>
                <a:cs typeface="+mn-cs"/>
              </a:rPr>
              <a:t>الربح الحدي</a:t>
            </a:r>
            <a:r>
              <a:rPr lang="ar-EG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:-</a:t>
            </a:r>
            <a:endParaRPr lang="ar-SA" b="1" dirty="0">
              <a:solidFill>
                <a:srgbClr val="C00000"/>
              </a:solidFill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38092" y="1016084"/>
                <a:ext cx="9220200" cy="5221228"/>
              </a:xfrm>
              <a:noFill/>
            </p:spPr>
            <p:txBody>
              <a:bodyPr/>
              <a:lstStyle/>
              <a:p>
                <a:pPr indent="17463" algn="just" rtl="1"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ar-TN" b="1" u="sng" dirty="0" smtClean="0">
                    <a:cs typeface="+mn-cs"/>
                  </a:rPr>
                  <a:t>مثال </a:t>
                </a:r>
                <a:r>
                  <a:rPr lang="en-US" b="1" u="sng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ar-TN" b="1" u="sng" dirty="0" smtClean="0">
                    <a:cs typeface="+mn-cs"/>
                  </a:rPr>
                  <a:t>:</a:t>
                </a:r>
                <a:r>
                  <a:rPr lang="en-US" b="1" u="sng" dirty="0" smtClean="0">
                    <a:cs typeface="+mn-cs"/>
                  </a:rPr>
                  <a:t>-</a:t>
                </a:r>
                <a:endParaRPr lang="ar-TN" b="1" u="sng" dirty="0" smtClean="0">
                  <a:cs typeface="+mn-cs"/>
                </a:endParaRPr>
              </a:p>
              <a:p>
                <a:pPr indent="17463" algn="just" rtl="1">
                  <a:spcBef>
                    <a:spcPts val="0"/>
                  </a:spcBef>
                  <a:spcAft>
                    <a:spcPts val="1200"/>
                  </a:spcAft>
                </a:pPr>
                <a:r>
                  <a:rPr lang="ar-TN" dirty="0"/>
                  <a:t>إذا كانت الدالة المعبرة عن سعر بيع الوحدة الواحدة في إحدى الشركات تعتمد على العلاقة التالية </a:t>
                </a:r>
                <a:r>
                  <a:rPr lang="ar-TN" dirty="0" smtClean="0"/>
                  <a:t>: </a:t>
                </a:r>
                <a:endParaRPr lang="ar-TN" dirty="0"/>
              </a:p>
              <a:p>
                <a:pPr marL="0" indent="17463" algn="just" rtl="1"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b="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10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11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20</m:t>
                      </m:r>
                      <m:r>
                        <a:rPr lang="ar-SA" b="0" i="1" smtClean="0">
                          <a:latin typeface="Cambria Math" panose="02040503050406030204" pitchFamily="18" charset="0"/>
                        </a:rPr>
                        <m:t>  (</m:t>
                      </m:r>
                      <m:r>
                        <a:rPr lang="ar-SA" b="0" i="1" smtClean="0">
                          <a:latin typeface="Cambria Math" panose="02040503050406030204" pitchFamily="18" charset="0"/>
                        </a:rPr>
                        <m:t>الوحدة</m:t>
                      </m:r>
                      <m:r>
                        <a:rPr lang="ar-SA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ar-SA" b="0" i="1" smtClean="0">
                          <a:latin typeface="Cambria Math" panose="02040503050406030204" pitchFamily="18" charset="0"/>
                        </a:rPr>
                        <m:t>بيع</m:t>
                      </m:r>
                      <m:r>
                        <a:rPr lang="ar-SA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ar-SA" b="0" i="1" smtClean="0">
                          <a:latin typeface="Cambria Math" panose="02040503050406030204" pitchFamily="18" charset="0"/>
                        </a:rPr>
                        <m:t>سعر</m:t>
                      </m:r>
                      <m:r>
                        <a:rPr lang="ar-SA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fr-FR" dirty="0"/>
              </a:p>
              <a:p>
                <a:pPr indent="17463" algn="just" rtl="1"/>
                <a:r>
                  <a:rPr lang="ar-TN" dirty="0"/>
                  <a:t>حيث أن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cs typeface="Times New Roman" pitchFamily="18" charset="0"/>
                      </a:rPr>
                      <m:t>𝑥</m:t>
                    </m:r>
                  </m:oMath>
                </a14:m>
                <a:r>
                  <a:rPr lang="ar-TN" dirty="0"/>
                  <a:t> تشير إلى عدد الوحدات المباعة.</a:t>
                </a:r>
                <a:endParaRPr lang="fr-FR" dirty="0"/>
              </a:p>
              <a:p>
                <a:pPr indent="17463" algn="just" rtl="1"/>
                <a:r>
                  <a:rPr lang="ar-TN" b="1" u="sng" dirty="0"/>
                  <a:t>المطلوب:</a:t>
                </a:r>
                <a:endParaRPr lang="en-US" b="1" u="sng" dirty="0"/>
              </a:p>
              <a:p>
                <a:pPr indent="17463" algn="just" rtl="1"/>
                <a:r>
                  <a:rPr lang="ar-TN" dirty="0"/>
                  <a:t>إيجاد ال</a:t>
                </a:r>
                <a:r>
                  <a:rPr lang="ar-SA" dirty="0"/>
                  <a:t>إيراد</a:t>
                </a:r>
                <a:r>
                  <a:rPr lang="ar-TN" dirty="0"/>
                  <a:t> الحدي عند بيع وإنتاج </a:t>
                </a:r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</a:t>
                </a:r>
                <a:r>
                  <a:rPr lang="ar-TN" dirty="0" smtClean="0"/>
                  <a:t> </a:t>
                </a:r>
                <a:r>
                  <a:rPr lang="ar-TN" dirty="0"/>
                  <a:t>وحدة ؟</a:t>
                </a:r>
                <a:endParaRPr lang="ar-TN" b="1" dirty="0"/>
              </a:p>
            </p:txBody>
          </p:sp>
        </mc:Choice>
        <mc:Fallback xmlns="">
          <p:sp>
            <p:nvSpPr>
              <p:cNvPr id="7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8092" y="1016084"/>
                <a:ext cx="9220200" cy="5221228"/>
              </a:xfrm>
              <a:blipFill rotWithShape="0">
                <a:blip r:embed="rId3"/>
                <a:stretch>
                  <a:fillRect l="-2842" t="-17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03200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11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SA" b="1" dirty="0" smtClean="0">
                <a:solidFill>
                  <a:srgbClr val="C00000"/>
                </a:solidFill>
                <a:latin typeface="Times New Roman" pitchFamily="18" charset="0"/>
                <a:cs typeface="+mn-cs"/>
              </a:rPr>
              <a:t>الربح الحدي</a:t>
            </a:r>
            <a:r>
              <a:rPr lang="ar-EG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:-</a:t>
            </a:r>
            <a:endParaRPr lang="ar-SA" b="1" dirty="0">
              <a:solidFill>
                <a:srgbClr val="C00000"/>
              </a:solidFill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38092" y="980728"/>
                <a:ext cx="9220200" cy="4429140"/>
              </a:xfrm>
              <a:noFill/>
            </p:spPr>
            <p:txBody>
              <a:bodyPr/>
              <a:lstStyle/>
              <a:p>
                <a:pPr indent="17463" algn="just" rtl="1"/>
                <a:r>
                  <a:rPr lang="ar-TN" sz="2400" b="1" u="sng" dirty="0" smtClean="0">
                    <a:cs typeface="+mn-cs"/>
                  </a:rPr>
                  <a:t>الحل:</a:t>
                </a:r>
                <a:r>
                  <a:rPr lang="en-US" sz="2400" b="1" u="sng" dirty="0" smtClean="0">
                    <a:cs typeface="+mn-cs"/>
                  </a:rPr>
                  <a:t>-</a:t>
                </a:r>
                <a:endParaRPr lang="ar-TN" sz="2400" u="sng" dirty="0" smtClean="0">
                  <a:cs typeface="+mn-cs"/>
                </a:endParaRPr>
              </a:p>
              <a:p>
                <a:pPr indent="17463" algn="just" rtl="1"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ar-TN" sz="2400" dirty="0" smtClean="0"/>
                  <a:t>- </a:t>
                </a:r>
                <a:r>
                  <a:rPr lang="ar-SA" sz="2400" dirty="0" smtClean="0"/>
                  <a:t>دالة </a:t>
                </a:r>
                <a:r>
                  <a:rPr lang="ar-TN" sz="2400" dirty="0" smtClean="0"/>
                  <a:t>الإيراد الكلي = عدد الوحدات المباعة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</m:oMath>
                </a14:m>
                <a:r>
                  <a:rPr lang="ar-SA" sz="2400" dirty="0" smtClean="0"/>
                  <a:t> </a:t>
                </a:r>
                <a:r>
                  <a:rPr lang="ar-TN" sz="2400" dirty="0" smtClean="0"/>
                  <a:t>سعر بيع الوحدة</a:t>
                </a:r>
              </a:p>
              <a:p>
                <a:pPr marL="0" indent="17463" algn="just" rtl="1"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d>
                        <m:d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11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10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11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5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ar-TN" sz="2400" b="1" dirty="0" smtClean="0">
                  <a:cs typeface="+mn-cs"/>
                </a:endParaRPr>
              </a:p>
              <a:p>
                <a:pPr indent="17463" algn="just" rtl="1"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ar-TN" sz="2400" dirty="0" smtClean="0">
                    <a:cs typeface="+mn-cs"/>
                  </a:rPr>
                  <a:t>- </a:t>
                </a:r>
                <a:r>
                  <a:rPr lang="ar-SA" sz="2400" dirty="0" smtClean="0">
                    <a:cs typeface="+mn-cs"/>
                  </a:rPr>
                  <a:t>دالة </a:t>
                </a:r>
                <a:r>
                  <a:rPr lang="ar-TN" sz="2400" dirty="0" smtClean="0"/>
                  <a:t>الإيراد الحدي = المشتقة الأولى لدالة الإيراد الكلي</a:t>
                </a:r>
                <a:r>
                  <a:rPr lang="ar-TN" sz="2400" dirty="0" smtClean="0">
                    <a:cs typeface="+mn-cs"/>
                  </a:rPr>
                  <a:t>:</a:t>
                </a:r>
              </a:p>
              <a:p>
                <a:pPr marL="0" indent="17463" algn="just" rtl="1"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p>
                          <m:r>
                            <m:rPr>
                              <m:nor/>
                            </m:rPr>
                            <a:rPr lang="en-US" sz="2400" dirty="0">
                              <a:latin typeface="Cambria Math" panose="02040503050406030204" pitchFamily="18" charset="0"/>
                            </a:rPr>
                            <m:t>’</m:t>
                          </m:r>
                        </m:sup>
                      </m:sSup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40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33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20</m:t>
                      </m:r>
                    </m:oMath>
                  </m:oMathPara>
                </a14:m>
                <a:endParaRPr lang="fr-FR" sz="2400" dirty="0" smtClean="0"/>
              </a:p>
              <a:p>
                <a:pPr indent="17463" algn="just" rtl="1"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ar-TN" sz="2400" dirty="0" smtClean="0"/>
                  <a:t>←</a:t>
                </a:r>
                <a:r>
                  <a:rPr lang="en-US" sz="2400" dirty="0" smtClean="0"/>
                  <a:t> </a:t>
                </a:r>
                <a:r>
                  <a:rPr lang="ar-TN" sz="2400" dirty="0" smtClean="0"/>
                  <a:t>حيث أن عدد الوحدات المنتجة والمباعة هو 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15</a:t>
                </a:r>
                <a:r>
                  <a:rPr lang="ar-TN" sz="2400" dirty="0" smtClean="0"/>
                  <a:t> وحدة إذا</a:t>
                </a:r>
                <a:r>
                  <a:rPr lang="ar-SA" sz="2400" dirty="0" smtClean="0"/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15</m:t>
                    </m:r>
                  </m:oMath>
                </a14:m>
                <a:r>
                  <a:rPr lang="ar-TN" sz="2400" dirty="0" smtClean="0"/>
                  <a:t>.</a:t>
                </a:r>
                <a:endParaRPr lang="ar-SA" sz="2400" dirty="0" smtClean="0"/>
              </a:p>
              <a:p>
                <a:pPr marL="0" indent="17463" algn="just" rtl="1">
                  <a:spcBef>
                    <a:spcPts val="180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1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 dirty="0"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  <m:sup>
                          <m:r>
                            <m:rPr>
                              <m:nor/>
                            </m:rPr>
                            <a:rPr lang="en-US" sz="2400" b="1" dirty="0">
                              <a:latin typeface="Cambria Math" panose="02040503050406030204" pitchFamily="18" charset="0"/>
                            </a:rPr>
                            <m:t>’</m:t>
                          </m:r>
                        </m:sup>
                      </m:sSup>
                      <m:r>
                        <a:rPr lang="ar-SA" sz="2400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𝟒𝟎</m:t>
                      </m:r>
                      <m:r>
                        <a:rPr lang="ar-SA" sz="24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ar-SA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ar-SA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e>
                        <m:sup>
                          <m:r>
                            <a:rPr lang="en-US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𝟑𝟑</m:t>
                      </m:r>
                      <m:r>
                        <a:rPr lang="ar-SA" sz="24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ar-SA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ar-SA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e>
                        <m:sup>
                          <m:r>
                            <a:rPr lang="en-US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</m:t>
                      </m:r>
                      <m:r>
                        <a:rPr lang="ar-SA" sz="24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𝟐𝟎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𝟒𝟐𝟎𝟓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𝑺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𝑹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ar-TN" sz="2400" b="1" dirty="0"/>
              </a:p>
              <a:p>
                <a:pPr indent="17463" algn="just" rtl="1">
                  <a:spcBef>
                    <a:spcPts val="1200"/>
                  </a:spcBef>
                </a:pPr>
                <a:endParaRPr lang="ar-TN" sz="2800" dirty="0" smtClean="0"/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8092" y="980728"/>
                <a:ext cx="9220200" cy="4429140"/>
              </a:xfrm>
              <a:blipFill rotWithShape="0">
                <a:blip r:embed="rId3"/>
                <a:stretch>
                  <a:fillRect t="-12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01851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12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SA" b="1" dirty="0" smtClean="0">
                <a:solidFill>
                  <a:srgbClr val="C00000"/>
                </a:solidFill>
                <a:latin typeface="Times New Roman" pitchFamily="18" charset="0"/>
                <a:cs typeface="+mn-cs"/>
              </a:rPr>
              <a:t>الربح الحدي</a:t>
            </a:r>
            <a:r>
              <a:rPr lang="ar-EG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:-</a:t>
            </a:r>
            <a:endParaRPr lang="ar-SA" b="1" dirty="0">
              <a:solidFill>
                <a:srgbClr val="C00000"/>
              </a:solidFill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38092" y="1142984"/>
                <a:ext cx="9220200" cy="4429140"/>
              </a:xfrm>
              <a:noFill/>
            </p:spPr>
            <p:txBody>
              <a:bodyPr/>
              <a:lstStyle/>
              <a:p>
                <a:pPr indent="17463" algn="just" rtl="1"/>
                <a:r>
                  <a:rPr lang="ar-TN" sz="2200" b="1" u="sng" dirty="0" smtClean="0">
                    <a:cs typeface="+mn-cs"/>
                  </a:rPr>
                  <a:t>مثال </a:t>
                </a:r>
                <a:r>
                  <a:rPr lang="en-US" sz="2200" b="1" u="sng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r>
                  <a:rPr lang="ar-TN" sz="2200" b="1" u="sng" dirty="0" smtClean="0">
                    <a:cs typeface="+mn-cs"/>
                  </a:rPr>
                  <a:t>:</a:t>
                </a:r>
                <a:r>
                  <a:rPr lang="en-US" sz="2200" b="1" u="sng" dirty="0" smtClean="0">
                    <a:cs typeface="+mn-cs"/>
                  </a:rPr>
                  <a:t>-</a:t>
                </a:r>
                <a:endParaRPr lang="ar-TN" sz="2200" b="1" u="sng" dirty="0" smtClean="0">
                  <a:cs typeface="+mn-cs"/>
                </a:endParaRPr>
              </a:p>
              <a:p>
                <a:pPr indent="17463" algn="just" rtl="1"/>
                <a:r>
                  <a:rPr lang="ar-TN" sz="2400" dirty="0" smtClean="0"/>
                  <a:t>إذا علمت أن دالة التكاليف الكلية تأخذ شكل: </a:t>
                </a:r>
              </a:p>
              <a:p>
                <a:pPr marL="0" indent="17463" algn="just" rtl="1"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10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12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15</m:t>
                      </m:r>
                    </m:oMath>
                  </m:oMathPara>
                </a14:m>
                <a:endParaRPr lang="fr-FR" sz="2400" dirty="0"/>
              </a:p>
              <a:p>
                <a:pPr indent="17463" algn="just" rtl="1"/>
                <a:r>
                  <a:rPr lang="ar-TN" sz="2200" dirty="0" smtClean="0">
                    <a:cs typeface="+mn-cs"/>
                  </a:rPr>
                  <a:t>أوجد التكاليف الحدية عند إنتاج وبيع </a:t>
                </a:r>
                <a:r>
                  <a:rPr lang="en-US" sz="2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</a:t>
                </a:r>
                <a:r>
                  <a:rPr lang="ar-TN" sz="2200" dirty="0" smtClean="0">
                    <a:cs typeface="+mn-cs"/>
                  </a:rPr>
                  <a:t> وحدات ؟ </a:t>
                </a:r>
                <a:endParaRPr lang="fr-FR" sz="2200" dirty="0" smtClean="0">
                  <a:cs typeface="+mn-cs"/>
                </a:endParaRPr>
              </a:p>
              <a:p>
                <a:pPr indent="17463" algn="just" rtl="1"/>
                <a:r>
                  <a:rPr lang="ar-TN" sz="2200" b="1" u="sng" dirty="0" smtClean="0">
                    <a:cs typeface="+mn-cs"/>
                  </a:rPr>
                  <a:t>الحل:</a:t>
                </a:r>
                <a:r>
                  <a:rPr lang="en-US" sz="2200" b="1" u="sng" dirty="0" smtClean="0">
                    <a:cs typeface="+mn-cs"/>
                  </a:rPr>
                  <a:t>-</a:t>
                </a:r>
                <a:endParaRPr lang="ar-TN" sz="2200" b="1" u="sng" dirty="0" smtClean="0">
                  <a:cs typeface="+mn-cs"/>
                </a:endParaRPr>
              </a:p>
              <a:p>
                <a:pPr indent="17463" algn="just" rtl="1">
                  <a:spcBef>
                    <a:spcPts val="600"/>
                  </a:spcBef>
                  <a:spcAft>
                    <a:spcPts val="1200"/>
                  </a:spcAft>
                </a:pPr>
                <a:r>
                  <a:rPr lang="ar-TN" sz="2200" dirty="0" smtClean="0">
                    <a:cs typeface="+mn-cs"/>
                  </a:rPr>
                  <a:t>- </a:t>
                </a:r>
                <a:r>
                  <a:rPr lang="ar-SA" sz="2200" dirty="0" smtClean="0">
                    <a:cs typeface="+mn-cs"/>
                  </a:rPr>
                  <a:t>دالة </a:t>
                </a:r>
                <a:r>
                  <a:rPr lang="ar-TN" sz="2400" dirty="0" smtClean="0"/>
                  <a:t>التكاليف الحدية = المشتقة الأولى لدالة التكاليف الكلية</a:t>
                </a:r>
                <a:r>
                  <a:rPr lang="ar-TN" sz="2200" dirty="0" smtClean="0">
                    <a:cs typeface="+mn-cs"/>
                  </a:rPr>
                  <a:t>:</a:t>
                </a:r>
              </a:p>
              <a:p>
                <a:pPr marL="0" indent="17463" algn="just" rtl="1"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p>
                          <m:r>
                            <m:rPr>
                              <m:nor/>
                            </m:rPr>
                            <a:rPr lang="en-US" sz="2400" dirty="0">
                              <a:latin typeface="Cambria Math" panose="02040503050406030204" pitchFamily="18" charset="0"/>
                            </a:rPr>
                            <m:t>’</m:t>
                          </m:r>
                        </m:sup>
                      </m:sSup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20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12</m:t>
                      </m:r>
                    </m:oMath>
                  </m:oMathPara>
                </a14:m>
                <a:endParaRPr lang="fr-FR" sz="2200" dirty="0" smtClean="0"/>
              </a:p>
              <a:p>
                <a:pPr indent="17463" algn="just" rtl="1"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ar-TN" sz="2200" dirty="0" smtClean="0"/>
                  <a:t>←</a:t>
                </a:r>
                <a:r>
                  <a:rPr lang="ar-SA" sz="2200" dirty="0" smtClean="0"/>
                  <a:t> </a:t>
                </a:r>
                <a:r>
                  <a:rPr lang="ar-TN" sz="2200" dirty="0" smtClean="0"/>
                  <a:t>حيث أن عدد الوحدات المنتجة والمباعة هو </a:t>
                </a:r>
                <a:r>
                  <a:rPr lang="en-US" sz="2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</a:t>
                </a:r>
                <a:r>
                  <a:rPr lang="ar-TN" sz="2200" dirty="0" smtClean="0"/>
                  <a:t> وحدات إذا</a:t>
                </a:r>
                <a:r>
                  <a:rPr lang="ar-SA" sz="2200" dirty="0" smtClean="0"/>
                  <a:t>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ar-TN" sz="2200" dirty="0" smtClean="0"/>
                  <a:t>.</a:t>
                </a:r>
                <a:endParaRPr lang="en-US" sz="2200" dirty="0" smtClean="0"/>
              </a:p>
              <a:p>
                <a:pPr marL="0" indent="17463" algn="just" rtl="1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1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 dirty="0">
                              <a:latin typeface="Cambria Math" panose="02040503050406030204" pitchFamily="18" charset="0"/>
                            </a:rPr>
                            <m:t>𝑪</m:t>
                          </m:r>
                        </m:e>
                        <m:sup>
                          <m:r>
                            <m:rPr>
                              <m:nor/>
                            </m:rPr>
                            <a:rPr lang="en-US" sz="2400" b="1" dirty="0">
                              <a:latin typeface="Cambria Math" panose="02040503050406030204" pitchFamily="18" charset="0"/>
                            </a:rPr>
                            <m:t>’</m:t>
                          </m:r>
                        </m:sup>
                      </m:sSup>
                      <m:r>
                        <a:rPr lang="en-US" sz="2400" b="1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dirty="0">
                          <a:latin typeface="Cambria Math" panose="02040503050406030204" pitchFamily="18" charset="0"/>
                        </a:rPr>
                        <m:t>𝟐𝟎</m:t>
                      </m:r>
                      <m:r>
                        <a:rPr lang="ar-SA" sz="24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</m:t>
                      </m:r>
                      <m:r>
                        <a:rPr lang="en-US" sz="2400" b="1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1" i="1">
                          <a:latin typeface="Cambria Math" panose="02040503050406030204" pitchFamily="18" charset="0"/>
                        </a:rPr>
                        <m:t>𝟏𝟐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𝟏𝟖𝟖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𝑺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. 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𝑹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ar-TN" sz="2400" b="1" dirty="0" smtClean="0"/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8092" y="1142984"/>
                <a:ext cx="9220200" cy="4429140"/>
              </a:xfrm>
              <a:blipFill rotWithShape="0">
                <a:blip r:embed="rId3"/>
                <a:stretch>
                  <a:fillRect t="-9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18289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13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SA" b="1" dirty="0" smtClean="0">
                <a:solidFill>
                  <a:srgbClr val="C00000"/>
                </a:solidFill>
                <a:latin typeface="Times New Roman" pitchFamily="18" charset="0"/>
                <a:cs typeface="+mn-cs"/>
              </a:rPr>
              <a:t>الربح الحدي</a:t>
            </a:r>
            <a:r>
              <a:rPr lang="ar-EG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:-</a:t>
            </a:r>
            <a:endParaRPr lang="ar-SA" b="1" dirty="0">
              <a:solidFill>
                <a:srgbClr val="C00000"/>
              </a:solidFill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38092" y="1142984"/>
                <a:ext cx="9220200" cy="5022320"/>
              </a:xfrm>
              <a:noFill/>
            </p:spPr>
            <p:txBody>
              <a:bodyPr/>
              <a:lstStyle/>
              <a:p>
                <a:pPr indent="17463" algn="just" rtl="1"/>
                <a:r>
                  <a:rPr lang="ar-TN" sz="2400" b="1" u="sng" dirty="0" smtClean="0">
                    <a:cs typeface="+mn-cs"/>
                  </a:rPr>
                  <a:t>مثال </a:t>
                </a:r>
                <a:r>
                  <a:rPr lang="en-US" sz="2400" b="1" u="sng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</a:t>
                </a:r>
                <a:r>
                  <a:rPr lang="ar-TN" sz="2400" b="1" u="sng" dirty="0" smtClean="0">
                    <a:cs typeface="+mn-cs"/>
                  </a:rPr>
                  <a:t>:</a:t>
                </a:r>
                <a:r>
                  <a:rPr lang="en-US" sz="2400" b="1" u="sng" dirty="0" smtClean="0">
                    <a:cs typeface="+mn-cs"/>
                  </a:rPr>
                  <a:t>-</a:t>
                </a:r>
                <a:endParaRPr lang="ar-TN" sz="2400" b="1" u="sng" dirty="0" smtClean="0">
                  <a:cs typeface="+mn-cs"/>
                </a:endParaRPr>
              </a:p>
              <a:p>
                <a:pPr indent="17463" algn="just" rtl="1"/>
                <a:r>
                  <a:rPr lang="ar-TN" sz="2400" dirty="0" smtClean="0"/>
                  <a:t>إذا علمت أن دالة التكاليف الكلية تأخذ شكل: </a:t>
                </a:r>
              </a:p>
              <a:p>
                <a:pPr marL="0" indent="17463" algn="just" rtl="1"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15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fr-FR" sz="2400" dirty="0"/>
              </a:p>
              <a:p>
                <a:pPr indent="17463" algn="just" rtl="1"/>
                <a:r>
                  <a:rPr lang="ar-TN" sz="2400" dirty="0" smtClean="0">
                    <a:cs typeface="+mn-cs"/>
                  </a:rPr>
                  <a:t>أوجد التكاليف الحدية عند إنتاج وبيع 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20</a:t>
                </a:r>
                <a:r>
                  <a:rPr lang="ar-TN" sz="2400" dirty="0" smtClean="0">
                    <a:cs typeface="+mn-cs"/>
                  </a:rPr>
                  <a:t> وحد</a:t>
                </a:r>
                <a:r>
                  <a:rPr lang="ar-SA" sz="2400" dirty="0" smtClean="0">
                    <a:cs typeface="+mn-cs"/>
                  </a:rPr>
                  <a:t>ة</a:t>
                </a:r>
                <a:r>
                  <a:rPr lang="ar-TN" sz="2400" dirty="0" smtClean="0">
                    <a:cs typeface="+mn-cs"/>
                  </a:rPr>
                  <a:t> ؟ </a:t>
                </a:r>
                <a:endParaRPr lang="fr-FR" sz="2400" dirty="0" smtClean="0">
                  <a:cs typeface="+mn-cs"/>
                </a:endParaRPr>
              </a:p>
              <a:p>
                <a:pPr indent="17463" algn="just" rtl="1"/>
                <a:r>
                  <a:rPr lang="ar-TN" sz="2400" b="1" u="sng" dirty="0" smtClean="0">
                    <a:cs typeface="+mn-cs"/>
                  </a:rPr>
                  <a:t>الحل:</a:t>
                </a:r>
                <a:r>
                  <a:rPr lang="en-US" sz="2400" b="1" u="sng" dirty="0" smtClean="0">
                    <a:cs typeface="+mn-cs"/>
                  </a:rPr>
                  <a:t>-</a:t>
                </a:r>
                <a:endParaRPr lang="ar-TN" sz="2400" b="1" u="sng" dirty="0" smtClean="0">
                  <a:cs typeface="+mn-cs"/>
                </a:endParaRPr>
              </a:p>
              <a:p>
                <a:pPr indent="17463" algn="just" rtl="1">
                  <a:spcBef>
                    <a:spcPts val="600"/>
                  </a:spcBef>
                  <a:spcAft>
                    <a:spcPts val="1200"/>
                  </a:spcAft>
                </a:pPr>
                <a:r>
                  <a:rPr lang="ar-TN" sz="2400" dirty="0" smtClean="0">
                    <a:cs typeface="+mn-cs"/>
                  </a:rPr>
                  <a:t>- </a:t>
                </a:r>
                <a:r>
                  <a:rPr lang="ar-SA" sz="2400" dirty="0" smtClean="0">
                    <a:cs typeface="+mn-cs"/>
                  </a:rPr>
                  <a:t>دالة </a:t>
                </a:r>
                <a:r>
                  <a:rPr lang="ar-TN" sz="2400" dirty="0" smtClean="0"/>
                  <a:t>التكاليف الحدية = المشتقة الأولى لدالة التكاليف الكلية</a:t>
                </a:r>
                <a:r>
                  <a:rPr lang="ar-TN" sz="2400" dirty="0" smtClean="0">
                    <a:cs typeface="+mn-cs"/>
                  </a:rPr>
                  <a:t>:</a:t>
                </a:r>
              </a:p>
              <a:p>
                <a:pPr marL="0" indent="17463" algn="just" rtl="1"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p>
                          <m:r>
                            <m:rPr>
                              <m:nor/>
                            </m:rPr>
                            <a:rPr lang="en-US" sz="2400" dirty="0">
                              <a:latin typeface="Cambria Math" panose="02040503050406030204" pitchFamily="18" charset="0"/>
                            </a:rPr>
                            <m:t>’</m:t>
                          </m:r>
                        </m:sup>
                      </m:sSup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3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5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15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fr-FR" sz="2400" dirty="0" smtClean="0"/>
              </a:p>
              <a:p>
                <a:pPr indent="17463" algn="just" rtl="1"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ar-TN" sz="2400" dirty="0" smtClean="0"/>
                  <a:t>←</a:t>
                </a:r>
                <a:r>
                  <a:rPr lang="ar-SA" sz="2400" dirty="0" smtClean="0"/>
                  <a:t> </a:t>
                </a:r>
                <a:r>
                  <a:rPr lang="ar-TN" sz="2400" dirty="0" smtClean="0"/>
                  <a:t>حيث أن عدد الوحدات المنتجة والمباعة هو 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20</a:t>
                </a:r>
                <a:r>
                  <a:rPr lang="ar-TN" sz="2400" dirty="0" smtClean="0"/>
                  <a:t> وحد</a:t>
                </a:r>
                <a:r>
                  <a:rPr lang="ar-SA" sz="2400" dirty="0"/>
                  <a:t>ة</a:t>
                </a:r>
                <a:r>
                  <a:rPr lang="ar-TN" sz="2400" dirty="0" smtClean="0"/>
                  <a:t> إذا</a:t>
                </a:r>
                <a:r>
                  <a:rPr lang="ar-SA" sz="2400" dirty="0" smtClean="0"/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ar-SA" sz="24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ar-TN" sz="2400" dirty="0" smtClean="0"/>
                  <a:t>.</a:t>
                </a:r>
                <a:endParaRPr lang="en-US" sz="2400" dirty="0" smtClean="0"/>
              </a:p>
              <a:p>
                <a:pPr marL="0" indent="17463" algn="just" rtl="1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1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 dirty="0">
                              <a:latin typeface="Cambria Math" panose="02040503050406030204" pitchFamily="18" charset="0"/>
                            </a:rPr>
                            <m:t>𝑪</m:t>
                          </m:r>
                        </m:e>
                        <m:sup>
                          <m:r>
                            <m:rPr>
                              <m:nor/>
                            </m:rPr>
                            <a:rPr lang="en-US" sz="2400" b="1" dirty="0">
                              <a:latin typeface="Cambria Math" panose="02040503050406030204" pitchFamily="18" charset="0"/>
                            </a:rPr>
                            <m:t>’</m:t>
                          </m:r>
                        </m:sup>
                      </m:sSup>
                      <m:r>
                        <a:rPr lang="en-US" sz="2400" b="1" i="1" dirty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ar-SA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d>
                            <m:dPr>
                              <m:ctrlPr>
                                <a:rPr lang="en-US" sz="2400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1" i="1">
                                  <a:latin typeface="Cambria Math" panose="02040503050406030204" pitchFamily="18" charset="0"/>
                                </a:rPr>
                                <m:t>𝟓</m:t>
                              </m:r>
                              <m:r>
                                <a:rPr lang="ar-SA" sz="24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sSup>
                                <m:sSupPr>
                                  <m:ctrlPr>
                                    <a:rPr lang="en-US" sz="2400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b="1" i="1" smtClean="0">
                                      <a:latin typeface="Cambria Math" panose="02040503050406030204" pitchFamily="18" charset="0"/>
                                    </a:rPr>
                                    <m:t>𝟐𝟎</m:t>
                                  </m:r>
                                </m:e>
                                <m:sup>
                                  <m:r>
                                    <a:rPr lang="en-US" sz="2400" b="1" i="1"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US" sz="2400" b="1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b="1" i="1"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  <m:r>
                                <a:rPr lang="ar-SA" sz="24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r>
                                <a:rPr lang="ar-SA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𝟐𝟎</m:t>
                              </m:r>
                              <m:r>
                                <a:rPr lang="en-US" sz="2400" b="1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400" b="1" i="1">
                                  <a:latin typeface="Cambria Math" panose="02040503050406030204" pitchFamily="18" charset="0"/>
                                </a:rPr>
                                <m:t>𝟏𝟓</m:t>
                              </m:r>
                            </m:e>
                          </m:d>
                        </m:e>
                        <m:sup>
                          <m:r>
                            <a:rPr lang="en-US" sz="2400" b="1" i="1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sz="2400" b="1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1" i="1"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ar-SA" sz="24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ar-SA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𝟐𝟎</m:t>
                      </m:r>
                      <m:r>
                        <a:rPr lang="en-US" sz="2400" b="1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1" i="1"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US" sz="2400" b="1" i="1">
                          <a:latin typeface="Cambria Math" panose="02040503050406030204" pitchFamily="18" charset="0"/>
                        </a:rPr>
                        <m:t>) =</m:t>
                      </m:r>
                      <m:r>
                        <a:rPr lang="ar-SA" sz="2400" b="1" i="1" smtClean="0">
                          <a:latin typeface="Cambria Math" panose="02040503050406030204" pitchFamily="18" charset="0"/>
                        </a:rPr>
                        <m:t>𝟏𝟏𝟓𝟓𝟒𝟎𝟓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𝑺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. 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𝑹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ar-TN" sz="2400" b="1" dirty="0" smtClean="0"/>
              </a:p>
            </p:txBody>
          </p:sp>
        </mc:Choice>
        <mc:Fallback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8092" y="1142984"/>
                <a:ext cx="9220200" cy="5022320"/>
              </a:xfrm>
              <a:blipFill rotWithShape="0">
                <a:blip r:embed="rId3"/>
                <a:stretch>
                  <a:fillRect t="-10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01290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14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SA" b="1" dirty="0" smtClean="0">
                <a:solidFill>
                  <a:srgbClr val="C00000"/>
                </a:solidFill>
                <a:latin typeface="Times New Roman" pitchFamily="18" charset="0"/>
                <a:cs typeface="+mn-cs"/>
              </a:rPr>
              <a:t>الربح الحدي</a:t>
            </a:r>
            <a:r>
              <a:rPr lang="ar-EG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:-</a:t>
            </a:r>
            <a:endParaRPr lang="ar-SA" b="1" dirty="0">
              <a:solidFill>
                <a:srgbClr val="C00000"/>
              </a:solidFill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38092" y="1052736"/>
                <a:ext cx="9220200" cy="4429140"/>
              </a:xfrm>
              <a:noFill/>
            </p:spPr>
            <p:txBody>
              <a:bodyPr/>
              <a:lstStyle/>
              <a:p>
                <a:pPr indent="17463" algn="just" rtl="1"/>
                <a:r>
                  <a:rPr lang="ar-TN" sz="2800" b="1" u="sng" dirty="0" smtClean="0">
                    <a:cs typeface="+mn-cs"/>
                  </a:rPr>
                  <a:t>مثال </a:t>
                </a:r>
                <a:r>
                  <a:rPr lang="en-US" sz="2800" b="1" u="sng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6</a:t>
                </a:r>
                <a:r>
                  <a:rPr lang="ar-TN" sz="2800" b="1" u="sng" dirty="0" smtClean="0">
                    <a:cs typeface="+mn-cs"/>
                  </a:rPr>
                  <a:t>:</a:t>
                </a:r>
                <a:r>
                  <a:rPr lang="en-US" sz="2800" b="1" u="sng" dirty="0" smtClean="0">
                    <a:cs typeface="+mn-cs"/>
                  </a:rPr>
                  <a:t>-</a:t>
                </a:r>
                <a:endParaRPr lang="ar-TN" sz="2800" b="1" u="sng" dirty="0" smtClean="0">
                  <a:cs typeface="+mn-cs"/>
                </a:endParaRPr>
              </a:p>
              <a:p>
                <a:pPr indent="17463" algn="just" rtl="1"/>
                <a:r>
                  <a:rPr lang="ar-TN" sz="2800" dirty="0"/>
                  <a:t>إذا علمت أن دالة الإيراد الكلي لإحدى الشركات هي: </a:t>
                </a:r>
                <a:endParaRPr lang="ar-TN" sz="2800" dirty="0" smtClean="0"/>
              </a:p>
              <a:p>
                <a:pPr marL="0" indent="17463" algn="just" rtl="1"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6</m:t>
                      </m:r>
                      <m:sSup>
                        <m:sSup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15</m:t>
                      </m:r>
                    </m:oMath>
                  </m:oMathPara>
                </a14:m>
                <a:endParaRPr lang="fr-FR" sz="2800" dirty="0"/>
              </a:p>
              <a:p>
                <a:pPr indent="17463" algn="just" rtl="1"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ar-TN" sz="2800" dirty="0"/>
                  <a:t>ودالة التكاليف الكلية تأخذ الشكل</a:t>
                </a:r>
                <a:endParaRPr lang="fr-FR" sz="2800" dirty="0"/>
              </a:p>
              <a:p>
                <a:pPr marL="0" indent="17463" algn="just" rtl="1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i="1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15</m:t>
                      </m:r>
                      <m:sSup>
                        <m:sSup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17</m:t>
                      </m:r>
                    </m:oMath>
                  </m:oMathPara>
                </a14:m>
                <a:endParaRPr lang="fr-FR" sz="2800" dirty="0"/>
              </a:p>
              <a:p>
                <a:pPr indent="17463" algn="just" rtl="1"/>
                <a:r>
                  <a:rPr lang="ar-TN" sz="2800" b="1" u="sng" dirty="0"/>
                  <a:t>المطلوب:</a:t>
                </a:r>
              </a:p>
              <a:p>
                <a:pPr indent="17463" algn="just" rtl="1"/>
                <a:r>
                  <a:rPr lang="ar-TN" sz="2800" dirty="0"/>
                  <a:t>اوجد حجم الأرباح الحدية عند إنتاج وبيع 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30</a:t>
                </a:r>
                <a:r>
                  <a:rPr lang="ar-TN" sz="2800" dirty="0"/>
                  <a:t> وحدة. </a:t>
                </a:r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8092" y="1052736"/>
                <a:ext cx="9220200" cy="4429140"/>
              </a:xfrm>
              <a:blipFill rotWithShape="0">
                <a:blip r:embed="rId3"/>
                <a:stretch>
                  <a:fillRect t="-17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87150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15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SA" b="1" dirty="0" smtClean="0">
                <a:solidFill>
                  <a:srgbClr val="C00000"/>
                </a:solidFill>
                <a:latin typeface="Times New Roman" pitchFamily="18" charset="0"/>
                <a:cs typeface="+mn-cs"/>
              </a:rPr>
              <a:t>الربح الحدي</a:t>
            </a:r>
            <a:r>
              <a:rPr lang="ar-EG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:-</a:t>
            </a:r>
            <a:endParaRPr lang="ar-SA" b="1" dirty="0">
              <a:solidFill>
                <a:srgbClr val="C00000"/>
              </a:solidFill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38092" y="1142984"/>
                <a:ext cx="9220200" cy="4429140"/>
              </a:xfrm>
              <a:noFill/>
            </p:spPr>
            <p:txBody>
              <a:bodyPr/>
              <a:lstStyle/>
              <a:p>
                <a:pPr indent="17463" algn="just" rtl="1"/>
                <a:r>
                  <a:rPr lang="ar-TN" sz="2400" b="1" u="sng" dirty="0" smtClean="0">
                    <a:cs typeface="+mn-cs"/>
                  </a:rPr>
                  <a:t>الحل:</a:t>
                </a:r>
                <a:r>
                  <a:rPr lang="en-US" sz="2400" b="1" u="sng" dirty="0" smtClean="0">
                    <a:cs typeface="+mn-cs"/>
                  </a:rPr>
                  <a:t>-</a:t>
                </a:r>
                <a:endParaRPr lang="ar-TN" sz="2400" u="sng" dirty="0" smtClean="0">
                  <a:cs typeface="+mn-cs"/>
                </a:endParaRPr>
              </a:p>
              <a:p>
                <a:pPr indent="0" algn="just" rtl="1"/>
                <a:r>
                  <a:rPr lang="ar-TN" sz="2400" dirty="0"/>
                  <a:t>- </a:t>
                </a:r>
                <a:r>
                  <a:rPr lang="ar-TN" sz="2400" dirty="0" smtClean="0"/>
                  <a:t>الربح الكلي = الإيراد الكلي − التكلفة الكلية</a:t>
                </a:r>
                <a:endParaRPr lang="fr-FR" sz="2400" dirty="0" smtClean="0"/>
              </a:p>
              <a:p>
                <a:pPr indent="17463" algn="just" rtl="1">
                  <a:buFontTx/>
                  <a:buChar char="-"/>
                </a:pPr>
                <a:endParaRPr lang="fr-FR" sz="2400" dirty="0" smtClean="0"/>
              </a:p>
              <a:p>
                <a:pPr indent="17463" algn="just" rtl="1">
                  <a:buFontTx/>
                  <a:buChar char="-"/>
                </a:pPr>
                <a:endParaRPr lang="fr-FR" sz="2400" dirty="0" smtClean="0"/>
              </a:p>
              <a:p>
                <a:pPr indent="17463" algn="just" rtl="1">
                  <a:buFontTx/>
                  <a:buChar char="-"/>
                </a:pPr>
                <a:endParaRPr lang="ar-TN" sz="2400" dirty="0" smtClean="0"/>
              </a:p>
              <a:p>
                <a:pPr indent="17463" algn="just" rtl="1"/>
                <a:r>
                  <a:rPr lang="ar-TN" sz="2400" dirty="0" smtClean="0">
                    <a:cs typeface="+mn-cs"/>
                  </a:rPr>
                  <a:t>- </a:t>
                </a:r>
                <a:r>
                  <a:rPr lang="ar-SA" sz="2400" dirty="0" smtClean="0">
                    <a:cs typeface="+mn-cs"/>
                  </a:rPr>
                  <a:t>دالة </a:t>
                </a:r>
                <a:r>
                  <a:rPr lang="ar-TN" sz="2400" dirty="0" smtClean="0"/>
                  <a:t>الربح الحدي = المشتقة الأولى لدالة الربح الكلي</a:t>
                </a:r>
                <a:r>
                  <a:rPr lang="ar-TN" sz="2400" dirty="0" smtClean="0">
                    <a:cs typeface="+mn-cs"/>
                  </a:rPr>
                  <a:t>:</a:t>
                </a:r>
              </a:p>
              <a:p>
                <a:pPr indent="17463" algn="just" rtl="1">
                  <a:spcBef>
                    <a:spcPts val="0"/>
                  </a:spcBef>
                </a:pPr>
                <a:endParaRPr lang="ar-TN" sz="2400" dirty="0" smtClean="0">
                  <a:cs typeface="+mj-cs"/>
                </a:endParaRPr>
              </a:p>
              <a:p>
                <a:pPr indent="17463" algn="just" rtl="1">
                  <a:spcBef>
                    <a:spcPts val="1200"/>
                  </a:spcBef>
                </a:pPr>
                <a:r>
                  <a:rPr lang="ar-TN" sz="2400" dirty="0" smtClean="0"/>
                  <a:t>←</a:t>
                </a:r>
                <a:r>
                  <a:rPr lang="ar-SA" sz="2400" dirty="0" smtClean="0"/>
                  <a:t> </a:t>
                </a:r>
                <a:r>
                  <a:rPr lang="ar-TN" sz="2400" dirty="0" smtClean="0"/>
                  <a:t>حيث أن عدد الوحدات المنتجة والمباعة هو </a:t>
                </a:r>
                <a:r>
                  <a:rPr lang="fr-FR" sz="2400" dirty="0" smtClean="0">
                    <a:latin typeface="Times New Roman" pitchFamily="18" charset="0"/>
                    <a:cs typeface="Times New Roman" pitchFamily="18" charset="0"/>
                  </a:rPr>
                  <a:t>30</a:t>
                </a:r>
                <a:r>
                  <a:rPr lang="ar-TN" sz="2400" dirty="0" smtClean="0"/>
                  <a:t> وحدة إذا</a:t>
                </a:r>
                <a:r>
                  <a:rPr lang="ar-SA" sz="2400" dirty="0" smtClean="0"/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30</m:t>
                    </m:r>
                  </m:oMath>
                </a14:m>
                <a:r>
                  <a:rPr lang="ar-TN" sz="2400" dirty="0" smtClean="0"/>
                  <a:t>.</a:t>
                </a:r>
              </a:p>
            </p:txBody>
          </p:sp>
        </mc:Choice>
        <mc:Fallback xmlns="">
          <p:sp>
            <p:nvSpPr>
              <p:cNvPr id="7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8092" y="1142984"/>
                <a:ext cx="9220200" cy="4429140"/>
              </a:xfrm>
              <a:blipFill rotWithShape="0">
                <a:blip r:embed="rId4"/>
                <a:stretch>
                  <a:fillRect t="-12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8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7697252"/>
              </p:ext>
            </p:extLst>
          </p:nvPr>
        </p:nvGraphicFramePr>
        <p:xfrm>
          <a:off x="398463" y="2033588"/>
          <a:ext cx="4830762" cy="1181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1" name="معادلة" r:id="rId5" imgW="2692080" imgH="660240" progId="Equation.3">
                  <p:embed/>
                </p:oleObj>
              </mc:Choice>
              <mc:Fallback>
                <p:oleObj name="معادلة" r:id="rId5" imgW="2692080" imgH="660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8463" y="2033588"/>
                        <a:ext cx="4830762" cy="1181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7558052"/>
              </p:ext>
            </p:extLst>
          </p:nvPr>
        </p:nvGraphicFramePr>
        <p:xfrm>
          <a:off x="339725" y="3708400"/>
          <a:ext cx="200025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2" name="معادلة" r:id="rId7" imgW="1104840" imgH="203040" progId="Equation.3">
                  <p:embed/>
                </p:oleObj>
              </mc:Choice>
              <mc:Fallback>
                <p:oleObj name="معادلة" r:id="rId7" imgW="11048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9725" y="3708400"/>
                        <a:ext cx="2000250" cy="355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5576271"/>
              </p:ext>
            </p:extLst>
          </p:nvPr>
        </p:nvGraphicFramePr>
        <p:xfrm>
          <a:off x="295275" y="4838700"/>
          <a:ext cx="5722938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3" name="Equation" r:id="rId9" imgW="3162240" imgH="203040" progId="Equation.3">
                  <p:embed/>
                </p:oleObj>
              </mc:Choice>
              <mc:Fallback>
                <p:oleObj name="Equation" r:id="rId9" imgW="31622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5275" y="4838700"/>
                        <a:ext cx="5722938" cy="368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28125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16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SA" b="1" dirty="0" smtClean="0">
                <a:solidFill>
                  <a:srgbClr val="C00000"/>
                </a:solidFill>
                <a:latin typeface="Times New Roman" pitchFamily="18" charset="0"/>
                <a:cs typeface="+mn-cs"/>
              </a:rPr>
              <a:t>الربح الحدي</a:t>
            </a:r>
            <a:r>
              <a:rPr lang="ar-EG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:-</a:t>
            </a:r>
            <a:endParaRPr lang="ar-SA" b="1" dirty="0">
              <a:solidFill>
                <a:srgbClr val="C00000"/>
              </a:solidFill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38092" y="1052736"/>
                <a:ext cx="9220200" cy="4429140"/>
              </a:xfrm>
              <a:noFill/>
            </p:spPr>
            <p:txBody>
              <a:bodyPr/>
              <a:lstStyle/>
              <a:p>
                <a:pPr indent="17463" algn="just" rtl="1"/>
                <a:r>
                  <a:rPr lang="ar-TN" sz="2800" b="1" u="sng" dirty="0" smtClean="0">
                    <a:cs typeface="+mn-cs"/>
                  </a:rPr>
                  <a:t>مثال </a:t>
                </a:r>
                <a:r>
                  <a:rPr lang="en-US" sz="2800" b="1" u="sng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</a:t>
                </a:r>
                <a:r>
                  <a:rPr lang="ar-TN" sz="2800" b="1" u="sng" dirty="0" smtClean="0">
                    <a:cs typeface="+mn-cs"/>
                  </a:rPr>
                  <a:t>:</a:t>
                </a:r>
                <a:r>
                  <a:rPr lang="en-US" sz="2800" b="1" u="sng" dirty="0" smtClean="0">
                    <a:cs typeface="+mn-cs"/>
                  </a:rPr>
                  <a:t>-</a:t>
                </a:r>
                <a:endParaRPr lang="ar-TN" sz="2800" b="1" u="sng" dirty="0" smtClean="0">
                  <a:cs typeface="+mn-cs"/>
                </a:endParaRPr>
              </a:p>
              <a:p>
                <a:pPr indent="17463" algn="just" rtl="1"/>
                <a:r>
                  <a:rPr lang="ar-TN" sz="2800" dirty="0"/>
                  <a:t>إذا علمت أن دالة الإيراد الكلي لإحدى الشركات هي: </a:t>
                </a:r>
                <a:endParaRPr lang="ar-TN" sz="2800" dirty="0" smtClean="0"/>
              </a:p>
              <a:p>
                <a:pPr marL="0" indent="17463" algn="just" rtl="1"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12</m:t>
                      </m:r>
                      <m:sSup>
                        <m:sSup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5</m:t>
                      </m:r>
                      <m:sSup>
                        <m:sSup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100</m:t>
                      </m:r>
                    </m:oMath>
                  </m:oMathPara>
                </a14:m>
                <a:endParaRPr lang="fr-FR" sz="2800" dirty="0"/>
              </a:p>
              <a:p>
                <a:pPr indent="17463" algn="just" rtl="1"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ar-TN" sz="2800" dirty="0"/>
                  <a:t>ودالة التكاليف الكلية تأخذ الشكل</a:t>
                </a:r>
                <a:endParaRPr lang="fr-FR" sz="2800" dirty="0"/>
              </a:p>
              <a:p>
                <a:pPr marL="0" indent="17463" algn="just" rtl="1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i="1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10</m:t>
                      </m:r>
                      <m:sSup>
                        <m:sSup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20</m:t>
                      </m:r>
                    </m:oMath>
                  </m:oMathPara>
                </a14:m>
                <a:endParaRPr lang="fr-FR" sz="2800" dirty="0"/>
              </a:p>
              <a:p>
                <a:pPr indent="17463" algn="just" rtl="1"/>
                <a:r>
                  <a:rPr lang="ar-TN" sz="2800" b="1" u="sng" dirty="0"/>
                  <a:t>المطلوب:</a:t>
                </a:r>
              </a:p>
              <a:p>
                <a:pPr indent="17463" algn="just" rtl="1"/>
                <a:r>
                  <a:rPr lang="ar-TN" sz="2800" dirty="0"/>
                  <a:t>اوجد حجم الأرباح الحدية عند إنتاج وبيع </a:t>
                </a:r>
                <a:r>
                  <a:rPr lang="en-US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25</a:t>
                </a:r>
                <a:r>
                  <a:rPr lang="ar-TN" sz="2800" dirty="0" smtClean="0"/>
                  <a:t> </a:t>
                </a:r>
                <a:r>
                  <a:rPr lang="ar-TN" sz="2800" dirty="0"/>
                  <a:t>وحدة. </a:t>
                </a:r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8092" y="1052736"/>
                <a:ext cx="9220200" cy="4429140"/>
              </a:xfrm>
              <a:blipFill rotWithShape="0">
                <a:blip r:embed="rId3"/>
                <a:stretch>
                  <a:fillRect t="-17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41696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17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SA" b="1" dirty="0" smtClean="0">
                <a:solidFill>
                  <a:srgbClr val="C00000"/>
                </a:solidFill>
                <a:latin typeface="Times New Roman" pitchFamily="18" charset="0"/>
                <a:cs typeface="+mn-cs"/>
              </a:rPr>
              <a:t>الربح الحدي</a:t>
            </a:r>
            <a:r>
              <a:rPr lang="ar-EG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:-</a:t>
            </a:r>
            <a:endParaRPr lang="ar-SA" b="1" dirty="0">
              <a:solidFill>
                <a:srgbClr val="C00000"/>
              </a:solidFill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38092" y="1142984"/>
                <a:ext cx="9220200" cy="4429140"/>
              </a:xfrm>
              <a:noFill/>
            </p:spPr>
            <p:txBody>
              <a:bodyPr/>
              <a:lstStyle/>
              <a:p>
                <a:pPr indent="17463" algn="just" rtl="1"/>
                <a:r>
                  <a:rPr lang="ar-TN" sz="2400" b="1" u="sng" dirty="0" smtClean="0">
                    <a:cs typeface="+mn-cs"/>
                  </a:rPr>
                  <a:t>الحل:</a:t>
                </a:r>
                <a:r>
                  <a:rPr lang="en-US" sz="2400" b="1" u="sng" dirty="0" smtClean="0">
                    <a:cs typeface="+mn-cs"/>
                  </a:rPr>
                  <a:t>-</a:t>
                </a:r>
                <a:endParaRPr lang="ar-TN" sz="2400" u="sng" dirty="0" smtClean="0">
                  <a:cs typeface="+mn-cs"/>
                </a:endParaRPr>
              </a:p>
              <a:p>
                <a:pPr indent="0" algn="just" rtl="1"/>
                <a:r>
                  <a:rPr lang="ar-TN" sz="2400" dirty="0"/>
                  <a:t>- </a:t>
                </a:r>
                <a:r>
                  <a:rPr lang="ar-TN" sz="2400" dirty="0" smtClean="0"/>
                  <a:t>الربح الكلي = الإيراد الكلي − التكلفة الكلية</a:t>
                </a:r>
                <a:endParaRPr lang="fr-FR" sz="2400" dirty="0" smtClean="0"/>
              </a:p>
              <a:p>
                <a:pPr indent="17463" algn="just" rtl="1">
                  <a:buFontTx/>
                  <a:buChar char="-"/>
                </a:pPr>
                <a:endParaRPr lang="fr-FR" sz="2400" dirty="0" smtClean="0"/>
              </a:p>
              <a:p>
                <a:pPr indent="17463" algn="just" rtl="1">
                  <a:buFontTx/>
                  <a:buChar char="-"/>
                </a:pPr>
                <a:endParaRPr lang="fr-FR" sz="2400" dirty="0" smtClean="0"/>
              </a:p>
              <a:p>
                <a:pPr indent="17463" algn="just" rtl="1">
                  <a:buFontTx/>
                  <a:buChar char="-"/>
                </a:pPr>
                <a:endParaRPr lang="ar-TN" sz="2400" dirty="0" smtClean="0"/>
              </a:p>
              <a:p>
                <a:pPr indent="17463" algn="just" rtl="1"/>
                <a:r>
                  <a:rPr lang="ar-TN" sz="2400" dirty="0" smtClean="0">
                    <a:cs typeface="+mn-cs"/>
                  </a:rPr>
                  <a:t>- </a:t>
                </a:r>
                <a:r>
                  <a:rPr lang="ar-SA" sz="2400" dirty="0" smtClean="0">
                    <a:cs typeface="+mn-cs"/>
                  </a:rPr>
                  <a:t>دالة </a:t>
                </a:r>
                <a:r>
                  <a:rPr lang="ar-TN" sz="2400" dirty="0" smtClean="0"/>
                  <a:t>الربح الحدي = المشتقة الأولى لدالة الربح الكلي</a:t>
                </a:r>
                <a:r>
                  <a:rPr lang="ar-TN" sz="2400" dirty="0" smtClean="0">
                    <a:cs typeface="+mn-cs"/>
                  </a:rPr>
                  <a:t>:</a:t>
                </a:r>
              </a:p>
              <a:p>
                <a:pPr indent="17463" algn="just" rtl="1">
                  <a:spcBef>
                    <a:spcPts val="0"/>
                  </a:spcBef>
                </a:pPr>
                <a:endParaRPr lang="ar-TN" sz="2400" dirty="0" smtClean="0">
                  <a:cs typeface="+mj-cs"/>
                </a:endParaRPr>
              </a:p>
              <a:p>
                <a:pPr indent="17463" algn="just" rtl="1">
                  <a:spcBef>
                    <a:spcPts val="1200"/>
                  </a:spcBef>
                </a:pPr>
                <a:r>
                  <a:rPr lang="ar-TN" sz="2400" dirty="0" smtClean="0"/>
                  <a:t>←</a:t>
                </a:r>
                <a:r>
                  <a:rPr lang="ar-SA" sz="2400" dirty="0" smtClean="0"/>
                  <a:t> </a:t>
                </a:r>
                <a:r>
                  <a:rPr lang="ar-TN" sz="2400" dirty="0" smtClean="0"/>
                  <a:t>حيث أن عدد الوحدات المنتجة والمباعة هو </a:t>
                </a:r>
                <a:r>
                  <a:rPr lang="fr-FR" sz="2400" dirty="0" smtClean="0">
                    <a:latin typeface="Times New Roman" pitchFamily="18" charset="0"/>
                    <a:cs typeface="Times New Roman" pitchFamily="18" charset="0"/>
                  </a:rPr>
                  <a:t>30</a:t>
                </a:r>
                <a:r>
                  <a:rPr lang="ar-TN" sz="2400" dirty="0" smtClean="0"/>
                  <a:t> وحدة إذا</a:t>
                </a:r>
                <a:r>
                  <a:rPr lang="ar-SA" sz="2400" dirty="0" smtClean="0"/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30</m:t>
                    </m:r>
                  </m:oMath>
                </a14:m>
                <a:r>
                  <a:rPr lang="ar-TN" sz="2400" dirty="0" smtClean="0"/>
                  <a:t>.</a:t>
                </a:r>
              </a:p>
            </p:txBody>
          </p:sp>
        </mc:Choice>
        <mc:Fallback xmlns="">
          <p:sp>
            <p:nvSpPr>
              <p:cNvPr id="7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8092" y="1142984"/>
                <a:ext cx="9220200" cy="4429140"/>
              </a:xfrm>
              <a:blipFill rotWithShape="0">
                <a:blip r:embed="rId4"/>
                <a:stretch>
                  <a:fillRect t="-12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2" name="Object 5"/>
          <p:cNvGraphicFramePr>
            <a:graphicFrameLocks noChangeAspect="1"/>
          </p:cNvGraphicFramePr>
          <p:nvPr/>
        </p:nvGraphicFramePr>
        <p:xfrm>
          <a:off x="406400" y="1981200"/>
          <a:ext cx="4876800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" name="Equation" r:id="rId5" imgW="2781000" imgH="660240" progId="Equation.3">
                  <p:embed/>
                </p:oleObj>
              </mc:Choice>
              <mc:Fallback>
                <p:oleObj name="Equation" r:id="rId5" imgW="2781000" imgH="660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400" y="1981200"/>
                        <a:ext cx="4876800" cy="1143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6634291"/>
              </p:ext>
            </p:extLst>
          </p:nvPr>
        </p:nvGraphicFramePr>
        <p:xfrm>
          <a:off x="273050" y="3708400"/>
          <a:ext cx="213360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0" name="معادلة" r:id="rId7" imgW="1180800" imgH="203040" progId="Equation.3">
                  <p:embed/>
                </p:oleObj>
              </mc:Choice>
              <mc:Fallback>
                <p:oleObj name="معادلة" r:id="rId7" imgW="11808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3050" y="3708400"/>
                        <a:ext cx="2133600" cy="368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0606901"/>
              </p:ext>
            </p:extLst>
          </p:nvPr>
        </p:nvGraphicFramePr>
        <p:xfrm>
          <a:off x="352425" y="4838700"/>
          <a:ext cx="616585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1" name="Equation" r:id="rId9" imgW="3403440" imgH="203040" progId="Equation.3">
                  <p:embed/>
                </p:oleObj>
              </mc:Choice>
              <mc:Fallback>
                <p:oleObj name="Equation" r:id="rId9" imgW="34034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2425" y="4838700"/>
                        <a:ext cx="6165850" cy="368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6093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18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SA" b="1" dirty="0" smtClean="0">
                <a:solidFill>
                  <a:srgbClr val="C00000"/>
                </a:solidFill>
                <a:latin typeface="Times New Roman" pitchFamily="18" charset="0"/>
                <a:cs typeface="+mn-cs"/>
              </a:rPr>
              <a:t>الربح الحدي</a:t>
            </a:r>
            <a:r>
              <a:rPr lang="ar-EG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:-</a:t>
            </a:r>
            <a:endParaRPr lang="ar-SA" b="1" dirty="0">
              <a:solidFill>
                <a:srgbClr val="C00000"/>
              </a:solidFill>
              <a:cs typeface="+mn-cs"/>
            </a:endParaRP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238092" y="1142984"/>
            <a:ext cx="9220200" cy="4429140"/>
          </a:xfrm>
          <a:noFill/>
        </p:spPr>
        <p:txBody>
          <a:bodyPr/>
          <a:lstStyle/>
          <a:p>
            <a:pPr indent="17463" algn="just" rtl="1"/>
            <a:r>
              <a:rPr lang="ar-TN" sz="2200" b="1" u="sng" dirty="0" smtClean="0">
                <a:solidFill>
                  <a:srgbClr val="FF0000"/>
                </a:solidFill>
                <a:cs typeface="+mn-cs"/>
              </a:rPr>
              <a:t>تمرين</a:t>
            </a:r>
            <a:r>
              <a:rPr lang="ar-SA" sz="2200" b="1" u="sng" dirty="0">
                <a:solidFill>
                  <a:srgbClr val="FF0000"/>
                </a:solidFill>
                <a:cs typeface="+mn-cs"/>
              </a:rPr>
              <a:t> </a:t>
            </a:r>
            <a:r>
              <a:rPr lang="ar-SA" sz="2200" b="1" u="sng" dirty="0" smtClean="0">
                <a:solidFill>
                  <a:srgbClr val="FF0000"/>
                </a:solidFill>
                <a:cs typeface="+mn-cs"/>
              </a:rPr>
              <a:t>شامل</a:t>
            </a:r>
            <a:r>
              <a:rPr lang="ar-TN" sz="2200" b="1" u="sng" dirty="0" smtClean="0">
                <a:solidFill>
                  <a:srgbClr val="FF0000"/>
                </a:solidFill>
                <a:cs typeface="+mn-cs"/>
              </a:rPr>
              <a:t> :</a:t>
            </a:r>
            <a:r>
              <a:rPr lang="en-US" sz="2200" b="1" u="sng" dirty="0" smtClean="0">
                <a:solidFill>
                  <a:srgbClr val="FF0000"/>
                </a:solidFill>
                <a:cs typeface="+mn-cs"/>
              </a:rPr>
              <a:t>-</a:t>
            </a:r>
            <a:endParaRPr lang="ar-TN" sz="2200" b="1" dirty="0" smtClean="0">
              <a:solidFill>
                <a:srgbClr val="FF0000"/>
              </a:solidFill>
              <a:cs typeface="+mn-cs"/>
            </a:endParaRPr>
          </a:p>
          <a:p>
            <a:pPr indent="17463" algn="just" rtl="1"/>
            <a:r>
              <a:rPr lang="ar-TN" sz="2200" dirty="0" smtClean="0">
                <a:cs typeface="+mn-cs"/>
              </a:rPr>
              <a:t>تعتمد إحدى الشركات على مجموعة من الدوال لتحديد كل من التكاليف الكلية والإرادات الكلية وتأخذ هذه الدوال الشكل التالي:</a:t>
            </a:r>
            <a:endParaRPr lang="fr-FR" sz="2200" dirty="0" smtClean="0">
              <a:cs typeface="+mn-cs"/>
            </a:endParaRPr>
          </a:p>
          <a:p>
            <a:pPr indent="17463" algn="just" rtl="1"/>
            <a:endParaRPr lang="fr-FR" sz="2200" dirty="0" smtClean="0">
              <a:cs typeface="+mn-cs"/>
            </a:endParaRPr>
          </a:p>
          <a:p>
            <a:pPr indent="17463" algn="just" rtl="1"/>
            <a:endParaRPr lang="ar-TN" sz="2200" dirty="0" smtClean="0">
              <a:cs typeface="+mn-cs"/>
            </a:endParaRPr>
          </a:p>
          <a:p>
            <a:pPr indent="17463" algn="just" rtl="1"/>
            <a:r>
              <a:rPr lang="ar-TN" sz="2200" b="1" dirty="0" smtClean="0">
                <a:cs typeface="+mn-cs"/>
              </a:rPr>
              <a:t>المطلوب:</a:t>
            </a:r>
          </a:p>
          <a:p>
            <a:pPr indent="17463" algn="just" rtl="1">
              <a:spcBef>
                <a:spcPts val="600"/>
              </a:spcBef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ar-TN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حجم الإيراد الحدي عند إنتاج وبيع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ar-TN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وحدات.</a:t>
            </a:r>
          </a:p>
          <a:p>
            <a:pPr indent="17463" algn="just" rtl="1">
              <a:spcBef>
                <a:spcPts val="600"/>
              </a:spcBef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ar-TN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حجم التكاليف الحدية عند إنتاج وبيع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ar-TN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وحدة.</a:t>
            </a:r>
          </a:p>
          <a:p>
            <a:pPr indent="17463" algn="just" rtl="1">
              <a:spcBef>
                <a:spcPts val="600"/>
              </a:spcBef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ar-TN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دالة الربح الكلي.</a:t>
            </a:r>
          </a:p>
          <a:p>
            <a:pPr indent="17463" algn="just" rtl="1">
              <a:spcBef>
                <a:spcPts val="600"/>
              </a:spcBef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ar-TN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حجم الربح الحدي عند إنتاج وبيع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ar-TN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وحدات.</a:t>
            </a:r>
          </a:p>
          <a:p>
            <a:pPr indent="17463" algn="just" rtl="1">
              <a:spcBef>
                <a:spcPts val="600"/>
              </a:spcBef>
            </a:pPr>
            <a:endParaRPr lang="ar-TN" sz="2200" dirty="0" smtClean="0"/>
          </a:p>
          <a:p>
            <a:pPr indent="17463" algn="just" rtl="1"/>
            <a:endParaRPr lang="ar-TN" dirty="0" smtClean="0">
              <a:cs typeface="+mj-cs"/>
            </a:endParaRPr>
          </a:p>
          <a:p>
            <a:pPr indent="17463" algn="just" rtl="1"/>
            <a:endParaRPr lang="ar-TN" sz="1600" dirty="0" smtClean="0">
              <a:cs typeface="+mj-cs"/>
            </a:endParaRPr>
          </a:p>
        </p:txBody>
      </p:sp>
      <p:graphicFrame>
        <p:nvGraphicFramePr>
          <p:cNvPr id="11" name="Objet 5"/>
          <p:cNvGraphicFramePr>
            <a:graphicFrameLocks noChangeAspect="1"/>
          </p:cNvGraphicFramePr>
          <p:nvPr/>
        </p:nvGraphicFramePr>
        <p:xfrm>
          <a:off x="334951" y="2357430"/>
          <a:ext cx="2903537" cy="809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Équation" r:id="rId4" imgW="1638300" imgH="457200" progId="Equation.3">
                  <p:embed/>
                </p:oleObj>
              </mc:Choice>
              <mc:Fallback>
                <p:oleObj name="Équation" r:id="rId4" imgW="16383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951" y="2357430"/>
                        <a:ext cx="2903537" cy="809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26633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19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SA" b="1" dirty="0" smtClean="0">
                <a:solidFill>
                  <a:srgbClr val="C00000"/>
                </a:solidFill>
                <a:latin typeface="Times New Roman" pitchFamily="18" charset="0"/>
                <a:cs typeface="+mn-cs"/>
              </a:rPr>
              <a:t>الربح الحدي</a:t>
            </a:r>
            <a:r>
              <a:rPr lang="ar-EG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:-</a:t>
            </a:r>
            <a:endParaRPr lang="ar-SA" b="1" dirty="0">
              <a:solidFill>
                <a:srgbClr val="C00000"/>
              </a:solidFill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38092" y="1142984"/>
                <a:ext cx="9220200" cy="4429140"/>
              </a:xfrm>
              <a:noFill/>
            </p:spPr>
            <p:txBody>
              <a:bodyPr/>
              <a:lstStyle/>
              <a:p>
                <a:pPr indent="17463" algn="just" rtl="1"/>
                <a:r>
                  <a:rPr lang="ar-TN" sz="2800" b="1" u="sng" dirty="0" smtClean="0">
                    <a:cs typeface="+mn-cs"/>
                  </a:rPr>
                  <a:t>الحل:</a:t>
                </a:r>
                <a:r>
                  <a:rPr lang="en-US" sz="2800" b="1" u="sng" dirty="0" smtClean="0">
                    <a:cs typeface="+mn-cs"/>
                  </a:rPr>
                  <a:t>-</a:t>
                </a:r>
                <a:endParaRPr lang="ar-TN" sz="2800" u="sng" dirty="0" smtClean="0">
                  <a:cs typeface="+mn-cs"/>
                </a:endParaRPr>
              </a:p>
              <a:p>
                <a:pPr indent="17463" algn="just" rtl="1"/>
                <a:r>
                  <a:rPr lang="en-US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ar-TN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 حجم الإيراد الحدي عند إنتاج وبيع </a:t>
                </a:r>
                <a:r>
                  <a:rPr lang="en-US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</a:t>
                </a:r>
                <a:r>
                  <a:rPr lang="ar-TN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وحدات: </a:t>
                </a:r>
                <a:endParaRPr lang="fr-FR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indent="17463" algn="just" rtl="1">
                  <a:buFontTx/>
                  <a:buChar char="-"/>
                </a:pPr>
                <a:endParaRPr lang="fr-FR" sz="2400" dirty="0" smtClean="0"/>
              </a:p>
              <a:p>
                <a:pPr indent="17463" algn="just" rtl="1">
                  <a:buFontTx/>
                  <a:buChar char="-"/>
                </a:pPr>
                <a:endParaRPr lang="fr-FR" sz="2400" dirty="0" smtClean="0"/>
              </a:p>
              <a:p>
                <a:pPr indent="17463" algn="just" rtl="1">
                  <a:buFontTx/>
                  <a:buChar char="-"/>
                </a:pPr>
                <a:endParaRPr lang="ar-TN" sz="2400" dirty="0" smtClean="0"/>
              </a:p>
              <a:p>
                <a:pPr indent="17463" algn="just" rtl="1">
                  <a:spcBef>
                    <a:spcPts val="0"/>
                  </a:spcBef>
                </a:pPr>
                <a:endParaRPr lang="ar-TN" sz="2400" dirty="0" smtClean="0">
                  <a:cs typeface="+mj-cs"/>
                </a:endParaRPr>
              </a:p>
              <a:p>
                <a:pPr indent="17463" algn="just" rtl="1">
                  <a:spcBef>
                    <a:spcPts val="1200"/>
                  </a:spcBef>
                </a:pPr>
                <a:r>
                  <a:rPr lang="ar-TN" sz="2800" dirty="0" smtClean="0"/>
                  <a:t>← حيث أن عدد الوحدات المنتجة والمباعة هو </a:t>
                </a:r>
                <a:r>
                  <a:rPr lang="fr-FR" sz="2800" dirty="0" smtClean="0">
                    <a:latin typeface="Times New Roman" pitchFamily="18" charset="0"/>
                    <a:cs typeface="Times New Roman" pitchFamily="18" charset="0"/>
                  </a:rPr>
                  <a:t>10</a:t>
                </a:r>
                <a:r>
                  <a:rPr lang="ar-TN" sz="2800" dirty="0" smtClean="0"/>
                  <a:t> وحدات إذا</a:t>
                </a:r>
                <a:r>
                  <a:rPr lang="ar-SA" sz="2800" dirty="0" smtClean="0"/>
                  <a:t>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ar-TN" sz="2800" dirty="0"/>
                  <a:t>.</a:t>
                </a:r>
              </a:p>
            </p:txBody>
          </p:sp>
        </mc:Choice>
        <mc:Fallback xmlns="">
          <p:sp>
            <p:nvSpPr>
              <p:cNvPr id="7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8092" y="1142984"/>
                <a:ext cx="9220200" cy="4429140"/>
              </a:xfrm>
              <a:blipFill rotWithShape="0">
                <a:blip r:embed="rId4"/>
                <a:stretch>
                  <a:fillRect t="-16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8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3304717"/>
              </p:ext>
            </p:extLst>
          </p:nvPr>
        </p:nvGraphicFramePr>
        <p:xfrm>
          <a:off x="528638" y="2924944"/>
          <a:ext cx="3330575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8" name="معادلة" r:id="rId5" imgW="1447560" imgH="203040" progId="Equation.3">
                  <p:embed/>
                </p:oleObj>
              </mc:Choice>
              <mc:Fallback>
                <p:oleObj name="معادلة" r:id="rId5" imgW="14475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8638" y="2924944"/>
                        <a:ext cx="3330575" cy="466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901773"/>
              </p:ext>
            </p:extLst>
          </p:nvPr>
        </p:nvGraphicFramePr>
        <p:xfrm>
          <a:off x="450850" y="4741863"/>
          <a:ext cx="5757863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9" name="معادلة" r:id="rId7" imgW="2501640" imgH="203040" progId="Equation.3">
                  <p:embed/>
                </p:oleObj>
              </mc:Choice>
              <mc:Fallback>
                <p:oleObj name="معادلة" r:id="rId7" imgW="25016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850" y="4741863"/>
                        <a:ext cx="5757863" cy="466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كائن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8108131"/>
              </p:ext>
            </p:extLst>
          </p:nvPr>
        </p:nvGraphicFramePr>
        <p:xfrm>
          <a:off x="992560" y="2245693"/>
          <a:ext cx="3590009" cy="4632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0" name="معادلة" r:id="rId9" imgW="1574640" imgH="203040" progId="Equation.3">
                  <p:embed/>
                </p:oleObj>
              </mc:Choice>
              <mc:Fallback>
                <p:oleObj name="معادلة" r:id="rId9" imgW="1574640" imgH="203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92560" y="2245693"/>
                        <a:ext cx="3590009" cy="4632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09833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20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SA" b="1" dirty="0" smtClean="0">
                <a:solidFill>
                  <a:srgbClr val="C00000"/>
                </a:solidFill>
                <a:latin typeface="Times New Roman" pitchFamily="18" charset="0"/>
                <a:cs typeface="+mn-cs"/>
              </a:rPr>
              <a:t>الربح الحدي</a:t>
            </a:r>
            <a:r>
              <a:rPr lang="ar-EG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:-</a:t>
            </a:r>
            <a:endParaRPr lang="ar-SA" b="1" dirty="0">
              <a:solidFill>
                <a:srgbClr val="C00000"/>
              </a:solidFill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38092" y="1142984"/>
                <a:ext cx="9220200" cy="4429140"/>
              </a:xfrm>
              <a:noFill/>
            </p:spPr>
            <p:txBody>
              <a:bodyPr/>
              <a:lstStyle/>
              <a:p>
                <a:pPr indent="17463" algn="just" rtl="1"/>
                <a:r>
                  <a:rPr lang="ar-SA" sz="2800" b="1" u="sng" dirty="0" smtClean="0">
                    <a:cs typeface="+mn-cs"/>
                  </a:rPr>
                  <a:t>تابع </a:t>
                </a:r>
                <a:r>
                  <a:rPr lang="ar-TN" sz="2800" b="1" u="sng" dirty="0" smtClean="0">
                    <a:cs typeface="+mn-cs"/>
                  </a:rPr>
                  <a:t>الحل:</a:t>
                </a:r>
                <a:r>
                  <a:rPr lang="en-US" sz="2800" b="1" u="sng" dirty="0" smtClean="0">
                    <a:cs typeface="+mn-cs"/>
                  </a:rPr>
                  <a:t>-</a:t>
                </a:r>
                <a:endParaRPr lang="ar-TN" sz="2800" u="sng" dirty="0" smtClean="0">
                  <a:cs typeface="+mn-cs"/>
                </a:endParaRPr>
              </a:p>
              <a:p>
                <a:pPr indent="17463" algn="just" rtl="1"/>
                <a:r>
                  <a:rPr lang="fr-FR" sz="2800" dirty="0" smtClean="0"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ar-TN" sz="2800" dirty="0" smtClean="0"/>
                  <a:t>- حجم التكاليف الحدية عند إنتاج وبيع </a:t>
                </a:r>
                <a:r>
                  <a:rPr lang="en-US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12</a:t>
                </a:r>
                <a:r>
                  <a:rPr lang="ar-TN" sz="2800" dirty="0" smtClean="0"/>
                  <a:t> وحدة: </a:t>
                </a:r>
                <a:endParaRPr lang="fr-FR" sz="2800" dirty="0" smtClean="0"/>
              </a:p>
              <a:p>
                <a:pPr indent="0" algn="just" rtl="1"/>
                <a:endParaRPr lang="fr-FR" sz="2400" dirty="0" smtClean="0"/>
              </a:p>
              <a:p>
                <a:pPr indent="17463" algn="just" rtl="1">
                  <a:buFontTx/>
                  <a:buChar char="-"/>
                </a:pPr>
                <a:endParaRPr lang="fr-FR" sz="2400" dirty="0" smtClean="0"/>
              </a:p>
              <a:p>
                <a:pPr indent="17463" algn="just" rtl="1">
                  <a:buFontTx/>
                  <a:buChar char="-"/>
                </a:pPr>
                <a:endParaRPr lang="ar-TN" sz="2400" dirty="0" smtClean="0"/>
              </a:p>
              <a:p>
                <a:pPr indent="17463" algn="just" rtl="1">
                  <a:spcBef>
                    <a:spcPts val="0"/>
                  </a:spcBef>
                </a:pPr>
                <a:endParaRPr lang="ar-TN" sz="2400" dirty="0" smtClean="0">
                  <a:cs typeface="+mj-cs"/>
                </a:endParaRPr>
              </a:p>
              <a:p>
                <a:pPr indent="17463" algn="just" rtl="1">
                  <a:spcBef>
                    <a:spcPts val="1200"/>
                  </a:spcBef>
                </a:pPr>
                <a:r>
                  <a:rPr lang="ar-TN" sz="2800" dirty="0" smtClean="0"/>
                  <a:t>←</a:t>
                </a:r>
                <a:r>
                  <a:rPr lang="fr-FR" sz="2800" dirty="0" smtClean="0"/>
                  <a:t> </a:t>
                </a:r>
                <a:r>
                  <a:rPr lang="ar-TN" sz="2800" dirty="0" smtClean="0"/>
                  <a:t>حيث أن عدد الوحدات المنتجة والمباعة هو </a:t>
                </a:r>
                <a:r>
                  <a:rPr lang="fr-FR" sz="2800" dirty="0" smtClean="0">
                    <a:latin typeface="Times New Roman" pitchFamily="18" charset="0"/>
                    <a:cs typeface="Times New Roman" pitchFamily="18" charset="0"/>
                  </a:rPr>
                  <a:t>12</a:t>
                </a:r>
                <a:r>
                  <a:rPr lang="ar-TN" sz="2800" dirty="0" smtClean="0"/>
                  <a:t> وحدات إذا</a:t>
                </a:r>
                <a:r>
                  <a:rPr lang="ar-SA" sz="2800" dirty="0" smtClean="0"/>
                  <a:t>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12</m:t>
                    </m:r>
                  </m:oMath>
                </a14:m>
                <a:r>
                  <a:rPr lang="ar-TN" sz="2800" dirty="0" smtClean="0"/>
                  <a:t>.</a:t>
                </a:r>
              </a:p>
            </p:txBody>
          </p:sp>
        </mc:Choice>
        <mc:Fallback xmlns="">
          <p:sp>
            <p:nvSpPr>
              <p:cNvPr id="10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8092" y="1142984"/>
                <a:ext cx="9220200" cy="4429140"/>
              </a:xfrm>
              <a:blipFill rotWithShape="0">
                <a:blip r:embed="rId4"/>
                <a:stretch>
                  <a:fillRect t="-16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8617266"/>
              </p:ext>
            </p:extLst>
          </p:nvPr>
        </p:nvGraphicFramePr>
        <p:xfrm>
          <a:off x="577850" y="3034283"/>
          <a:ext cx="3155950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2" name="معادلة" r:id="rId5" imgW="1371600" imgH="203040" progId="Equation.3">
                  <p:embed/>
                </p:oleObj>
              </mc:Choice>
              <mc:Fallback>
                <p:oleObj name="معادلة" r:id="rId5" imgW="13716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7850" y="3034283"/>
                        <a:ext cx="3155950" cy="466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4272338"/>
              </p:ext>
            </p:extLst>
          </p:nvPr>
        </p:nvGraphicFramePr>
        <p:xfrm>
          <a:off x="323850" y="4741863"/>
          <a:ext cx="5260975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3" name="معادلة" r:id="rId7" imgW="2286000" imgH="203040" progId="Equation.3">
                  <p:embed/>
                </p:oleObj>
              </mc:Choice>
              <mc:Fallback>
                <p:oleObj name="معادلة" r:id="rId7" imgW="22860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4741863"/>
                        <a:ext cx="5260975" cy="466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كائن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761831"/>
              </p:ext>
            </p:extLst>
          </p:nvPr>
        </p:nvGraphicFramePr>
        <p:xfrm>
          <a:off x="1064568" y="2337595"/>
          <a:ext cx="3269580" cy="4433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4" name="معادلة" r:id="rId9" imgW="1498320" imgH="203040" progId="Equation.3">
                  <p:embed/>
                </p:oleObj>
              </mc:Choice>
              <mc:Fallback>
                <p:oleObj name="معادلة" r:id="rId9" imgW="1498320" imgH="203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064568" y="2337595"/>
                        <a:ext cx="3269580" cy="44333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56123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21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SA" b="1" dirty="0" smtClean="0">
                <a:solidFill>
                  <a:srgbClr val="C00000"/>
                </a:solidFill>
                <a:latin typeface="Times New Roman" pitchFamily="18" charset="0"/>
                <a:cs typeface="+mn-cs"/>
              </a:rPr>
              <a:t>الربح الحدي</a:t>
            </a:r>
            <a:r>
              <a:rPr lang="ar-EG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:-</a:t>
            </a:r>
            <a:endParaRPr lang="ar-SA" b="1" dirty="0">
              <a:solidFill>
                <a:srgbClr val="C00000"/>
              </a:solidFill>
              <a:cs typeface="+mn-cs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85328" y="1142984"/>
            <a:ext cx="9220200" cy="4429140"/>
          </a:xfrm>
          <a:noFill/>
        </p:spPr>
        <p:txBody>
          <a:bodyPr/>
          <a:lstStyle/>
          <a:p>
            <a:pPr indent="17463" algn="just" rtl="1"/>
            <a:r>
              <a:rPr lang="ar-SA" sz="2800" b="1" u="sng" dirty="0" smtClean="0">
                <a:cs typeface="+mn-cs"/>
              </a:rPr>
              <a:t>تابع </a:t>
            </a:r>
            <a:r>
              <a:rPr lang="ar-TN" sz="2800" b="1" u="sng" dirty="0" smtClean="0">
                <a:cs typeface="+mn-cs"/>
              </a:rPr>
              <a:t>الحل:</a:t>
            </a:r>
            <a:r>
              <a:rPr lang="ar-SA" sz="2800" b="1" u="sng" dirty="0" smtClean="0">
                <a:cs typeface="+mn-cs"/>
              </a:rPr>
              <a:t>-</a:t>
            </a:r>
            <a:endParaRPr lang="ar-TN" sz="2800" u="sng" dirty="0" smtClean="0">
              <a:cs typeface="+mn-cs"/>
            </a:endParaRPr>
          </a:p>
          <a:p>
            <a:pPr indent="17463" algn="just" rtl="1"/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ar-TN" sz="2800" dirty="0" smtClean="0"/>
              <a:t>- دالة الربح الكلي: </a:t>
            </a:r>
            <a:endParaRPr lang="fr-FR" sz="2800" dirty="0" smtClean="0"/>
          </a:p>
          <a:p>
            <a:pPr indent="17463" algn="just" rtl="1">
              <a:buFontTx/>
              <a:buChar char="-"/>
            </a:pPr>
            <a:endParaRPr lang="fr-FR" sz="2400" dirty="0" smtClean="0"/>
          </a:p>
          <a:p>
            <a:pPr indent="17463" algn="just" rtl="1">
              <a:buFontTx/>
              <a:buChar char="-"/>
            </a:pPr>
            <a:endParaRPr lang="fr-FR" sz="2400" dirty="0" smtClean="0"/>
          </a:p>
          <a:p>
            <a:pPr indent="17463" algn="just" rtl="1">
              <a:buFontTx/>
              <a:buChar char="-"/>
            </a:pPr>
            <a:endParaRPr lang="ar-TN" sz="2400" dirty="0" smtClean="0"/>
          </a:p>
          <a:p>
            <a:pPr indent="17463" algn="just" rtl="1">
              <a:spcBef>
                <a:spcPts val="0"/>
              </a:spcBef>
            </a:pPr>
            <a:endParaRPr lang="ar-TN" sz="2400" dirty="0" smtClean="0">
              <a:cs typeface="+mj-cs"/>
            </a:endParaRPr>
          </a:p>
        </p:txBody>
      </p:sp>
      <p:graphicFrame>
        <p:nvGraphicFramePr>
          <p:cNvPr id="12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3587245"/>
              </p:ext>
            </p:extLst>
          </p:nvPr>
        </p:nvGraphicFramePr>
        <p:xfrm>
          <a:off x="848544" y="2204864"/>
          <a:ext cx="3622675" cy="1049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3" name="معادلة" r:id="rId4" imgW="1574640" imgH="457200" progId="Equation.3">
                  <p:embed/>
                </p:oleObj>
              </mc:Choice>
              <mc:Fallback>
                <p:oleObj name="معادلة" r:id="rId4" imgW="157464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8544" y="2204864"/>
                        <a:ext cx="3622675" cy="1049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كائن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513287"/>
              </p:ext>
            </p:extLst>
          </p:nvPr>
        </p:nvGraphicFramePr>
        <p:xfrm>
          <a:off x="848544" y="3457252"/>
          <a:ext cx="7704856" cy="15350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4" name="معادلة" r:id="rId6" imgW="3314520" imgH="660240" progId="Equation.3">
                  <p:embed/>
                </p:oleObj>
              </mc:Choice>
              <mc:Fallback>
                <p:oleObj name="معادلة" r:id="rId6" imgW="3314520" imgH="6602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848544" y="3457252"/>
                        <a:ext cx="7704856" cy="153506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99327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22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SA" b="1" dirty="0" smtClean="0">
                <a:solidFill>
                  <a:srgbClr val="C00000"/>
                </a:solidFill>
                <a:latin typeface="Times New Roman" pitchFamily="18" charset="0"/>
                <a:cs typeface="+mn-cs"/>
              </a:rPr>
              <a:t>الربح الحدي</a:t>
            </a:r>
            <a:r>
              <a:rPr lang="ar-EG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:-</a:t>
            </a:r>
            <a:endParaRPr lang="ar-SA" b="1" dirty="0">
              <a:solidFill>
                <a:srgbClr val="C00000"/>
              </a:solidFill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38092" y="1142984"/>
                <a:ext cx="9220200" cy="4429140"/>
              </a:xfrm>
              <a:noFill/>
            </p:spPr>
            <p:txBody>
              <a:bodyPr/>
              <a:lstStyle/>
              <a:p>
                <a:pPr indent="17463" algn="just" rtl="1"/>
                <a:r>
                  <a:rPr lang="ar-SA" sz="2800" b="1" u="sng" dirty="0" smtClean="0">
                    <a:cs typeface="+mn-cs"/>
                  </a:rPr>
                  <a:t>تابع </a:t>
                </a:r>
                <a:r>
                  <a:rPr lang="ar-TN" sz="2800" b="1" u="sng" dirty="0" smtClean="0">
                    <a:cs typeface="+mn-cs"/>
                  </a:rPr>
                  <a:t>الحل:</a:t>
                </a:r>
                <a:r>
                  <a:rPr lang="ar-SA" sz="2800" b="1" u="sng" dirty="0" smtClean="0">
                    <a:cs typeface="+mn-cs"/>
                  </a:rPr>
                  <a:t>-</a:t>
                </a:r>
                <a:endParaRPr lang="ar-TN" sz="2800" u="sng" dirty="0" smtClean="0">
                  <a:cs typeface="+mn-cs"/>
                </a:endParaRPr>
              </a:p>
              <a:p>
                <a:pPr indent="17463" algn="just" rtl="1"/>
                <a:r>
                  <a:rPr lang="fr-FR" sz="2800" dirty="0" smtClean="0">
                    <a:latin typeface="Times New Roman" pitchFamily="18" charset="0"/>
                    <a:cs typeface="Times New Roman" pitchFamily="18" charset="0"/>
                  </a:rPr>
                  <a:t>4</a:t>
                </a:r>
                <a:r>
                  <a:rPr lang="ar-TN" sz="2800" dirty="0" smtClean="0"/>
                  <a:t>- حجم الربح الحدي عند إنتاج وبيع </a:t>
                </a:r>
                <a:r>
                  <a:rPr lang="en-US" sz="2800" dirty="0" smtClean="0">
                    <a:latin typeface="Times New Roman" panose="02020603050405020304" pitchFamily="18" charset="0"/>
                    <a:cs typeface="Times New Roman" pitchFamily="18" charset="0"/>
                  </a:rPr>
                  <a:t>5</a:t>
                </a:r>
                <a:r>
                  <a:rPr lang="ar-TN" sz="2800" dirty="0" smtClean="0"/>
                  <a:t> وحدات: </a:t>
                </a:r>
                <a:endParaRPr lang="fr-FR" sz="2800" dirty="0" smtClean="0"/>
              </a:p>
              <a:p>
                <a:pPr indent="17463" algn="just" rtl="1">
                  <a:buFontTx/>
                  <a:buChar char="-"/>
                </a:pPr>
                <a:endParaRPr lang="fr-FR" sz="2400" dirty="0" smtClean="0"/>
              </a:p>
              <a:p>
                <a:pPr indent="17463" algn="just" rtl="1">
                  <a:buFontTx/>
                  <a:buChar char="-"/>
                </a:pPr>
                <a:endParaRPr lang="fr-FR" sz="2400" dirty="0" smtClean="0"/>
              </a:p>
              <a:p>
                <a:pPr indent="17463" algn="just" rtl="1">
                  <a:buFontTx/>
                  <a:buChar char="-"/>
                </a:pPr>
                <a:endParaRPr lang="ar-TN" sz="2400" dirty="0" smtClean="0"/>
              </a:p>
              <a:p>
                <a:pPr indent="17463" algn="just" rtl="1">
                  <a:spcBef>
                    <a:spcPts val="0"/>
                  </a:spcBef>
                </a:pPr>
                <a:endParaRPr lang="ar-TN" sz="2400" dirty="0" smtClean="0">
                  <a:cs typeface="+mj-cs"/>
                </a:endParaRPr>
              </a:p>
              <a:p>
                <a:pPr indent="17463" algn="just" rtl="1">
                  <a:spcBef>
                    <a:spcPts val="1200"/>
                  </a:spcBef>
                </a:pPr>
                <a:r>
                  <a:rPr lang="ar-TN" sz="2800" dirty="0" smtClean="0"/>
                  <a:t>←</a:t>
                </a:r>
                <a:r>
                  <a:rPr lang="fr-FR" sz="2800" dirty="0" smtClean="0"/>
                  <a:t>  </a:t>
                </a:r>
                <a:r>
                  <a:rPr lang="ar-TN" sz="2800" dirty="0" smtClean="0"/>
                  <a:t> حيث أن عدد الوحدات المنتجة والمباعة هو </a:t>
                </a:r>
                <a:r>
                  <a:rPr lang="fr-FR" sz="2800" dirty="0" smtClean="0">
                    <a:latin typeface="Times New Roman" pitchFamily="18" charset="0"/>
                    <a:cs typeface="Times New Roman" pitchFamily="18" charset="0"/>
                  </a:rPr>
                  <a:t>5</a:t>
                </a:r>
                <a:r>
                  <a:rPr lang="ar-TN" sz="2800" dirty="0" smtClean="0"/>
                  <a:t> وحدات إذا</a:t>
                </a:r>
                <a:r>
                  <a:rPr lang="ar-SA" sz="2800" dirty="0" smtClean="0"/>
                  <a:t>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ar-TN" sz="2800" dirty="0" smtClean="0"/>
                  <a:t>.</a:t>
                </a:r>
              </a:p>
            </p:txBody>
          </p:sp>
        </mc:Choice>
        <mc:Fallback xmlns="">
          <p:sp>
            <p:nvSpPr>
              <p:cNvPr id="7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8092" y="1142984"/>
                <a:ext cx="9220200" cy="4429140"/>
              </a:xfrm>
              <a:blipFill rotWithShape="0">
                <a:blip r:embed="rId4"/>
                <a:stretch>
                  <a:fillRect t="-13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0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7130487"/>
              </p:ext>
            </p:extLst>
          </p:nvPr>
        </p:nvGraphicFramePr>
        <p:xfrm>
          <a:off x="419100" y="2348880"/>
          <a:ext cx="4589463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0" name="معادلة" r:id="rId5" imgW="1993680" imgH="203040" progId="Equation.3">
                  <p:embed/>
                </p:oleObj>
              </mc:Choice>
              <mc:Fallback>
                <p:oleObj name="معادلة" r:id="rId5" imgW="19936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100" y="2348880"/>
                        <a:ext cx="4589463" cy="466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0873272"/>
              </p:ext>
            </p:extLst>
          </p:nvPr>
        </p:nvGraphicFramePr>
        <p:xfrm>
          <a:off x="280988" y="4676775"/>
          <a:ext cx="6516687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1" name="معادلة" r:id="rId7" imgW="2831760" imgH="203040" progId="Equation.3">
                  <p:embed/>
                </p:oleObj>
              </mc:Choice>
              <mc:Fallback>
                <p:oleObj name="معادلة" r:id="rId7" imgW="28317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0988" y="4676775"/>
                        <a:ext cx="6516687" cy="466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كائن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0314734"/>
              </p:ext>
            </p:extLst>
          </p:nvPr>
        </p:nvGraphicFramePr>
        <p:xfrm>
          <a:off x="416496" y="3046427"/>
          <a:ext cx="4176464" cy="4545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2" name="معادلة" r:id="rId9" imgW="1866600" imgH="203040" progId="Equation.3">
                  <p:embed/>
                </p:oleObj>
              </mc:Choice>
              <mc:Fallback>
                <p:oleObj name="معادلة" r:id="rId9" imgW="1866600" imgH="203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16496" y="3046427"/>
                        <a:ext cx="4176464" cy="4545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69001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sp>
        <p:nvSpPr>
          <p:cNvPr id="12" name="Rectangle 11"/>
          <p:cNvSpPr/>
          <p:nvPr/>
        </p:nvSpPr>
        <p:spPr>
          <a:xfrm>
            <a:off x="3844363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555" y="2750504"/>
            <a:ext cx="1930327" cy="13405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-template-final.potx" id="{95F461BE-526E-4CA1-9DA5-0D8BE929E680}" vid="{4B94896F-684C-4F32-8A74-8D9CFF96F35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Managemnt-template-final</Template>
  <TotalTime>1015</TotalTime>
  <Words>725</Words>
  <Application>Microsoft Office PowerPoint</Application>
  <PresentationFormat>A4 Paper (210x297 mm)</PresentationFormat>
  <Paragraphs>233</Paragraphs>
  <Slides>23</Slides>
  <Notes>20</Notes>
  <HiddenSlides>0</HiddenSlides>
  <MMClips>0</MMClips>
  <ScaleCrop>false</ScaleCrop>
  <HeadingPairs>
    <vt:vector size="8" baseType="variant">
      <vt:variant>
        <vt:lpstr>الخطوط المستخدمة</vt:lpstr>
      </vt:variant>
      <vt:variant>
        <vt:i4>7</vt:i4>
      </vt:variant>
      <vt:variant>
        <vt:lpstr>نسق</vt:lpstr>
      </vt:variant>
      <vt:variant>
        <vt:i4>1</vt:i4>
      </vt:variant>
      <vt:variant>
        <vt:lpstr>خوادم OLE مضمنة</vt:lpstr>
      </vt:variant>
      <vt:variant>
        <vt:i4>3</vt:i4>
      </vt:variant>
      <vt:variant>
        <vt:lpstr>عناوين الشرائح</vt:lpstr>
      </vt:variant>
      <vt:variant>
        <vt:i4>23</vt:i4>
      </vt:variant>
    </vt:vector>
  </HeadingPairs>
  <TitlesOfParts>
    <vt:vector size="34" baseType="lpstr">
      <vt:lpstr>ae_AlMateen</vt:lpstr>
      <vt:lpstr>Algerian</vt:lpstr>
      <vt:lpstr>Arial</vt:lpstr>
      <vt:lpstr>AYM Wadiy S_U normal.</vt:lpstr>
      <vt:lpstr>Calibri</vt:lpstr>
      <vt:lpstr>Cambria Math</vt:lpstr>
      <vt:lpstr>Times New Roman</vt:lpstr>
      <vt:lpstr>Office Theme</vt:lpstr>
      <vt:lpstr>معادلة</vt:lpstr>
      <vt:lpstr>Equation</vt:lpstr>
      <vt:lpstr>Équation</vt:lpstr>
      <vt:lpstr>عرض تقديمي في PowerPoint</vt:lpstr>
      <vt:lpstr>المحاضرة (12)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Zbook</cp:lastModifiedBy>
  <cp:revision>177</cp:revision>
  <dcterms:created xsi:type="dcterms:W3CDTF">2014-09-11T06:47:01Z</dcterms:created>
  <dcterms:modified xsi:type="dcterms:W3CDTF">2016-11-09T21:44:00Z</dcterms:modified>
</cp:coreProperties>
</file>