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10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79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50A7"/>
    <a:srgbClr val="0053AC"/>
    <a:srgbClr val="013E36"/>
    <a:srgbClr val="009900"/>
    <a:srgbClr val="AD9968"/>
    <a:srgbClr val="D9791B"/>
    <a:srgbClr val="AB1A25"/>
    <a:srgbClr val="00263A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97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50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297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796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565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604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667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786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91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57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57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268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888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4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8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62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82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10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035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86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60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80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912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 anchor="ctr" anchorCtr="0"/>
          <a:lstStyle/>
          <a:p>
            <a:pPr rtl="1" eaLnBrk="1" hangingPunct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(13)</a:t>
            </a:r>
            <a:endParaRPr lang="en-US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60648"/>
            <a:ext cx="9372600" cy="4887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مبادئ الرياضيات 1 						                       المحاضرة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495300" y="376463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التكامل</a:t>
            </a:r>
            <a:r>
              <a:rPr lang="ar-TN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 </a:t>
            </a:r>
            <a:r>
              <a:rPr lang="ar-TN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وتطبيقاته التجارية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anose="04020705040A02060702" pitchFamily="8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8504" y="1143000"/>
                <a:ext cx="8960296" cy="4429140"/>
              </a:xfrm>
              <a:noFill/>
              <a:ln>
                <a:noFill/>
              </a:ln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</p:spPr>
            <p:txBody>
              <a:bodyPr/>
              <a:lstStyle/>
              <a:p>
                <a:pPr indent="17463" algn="just" rtl="1"/>
                <a:r>
                  <a:rPr lang="ar-TN" sz="3600" dirty="0" smtClean="0">
                    <a:latin typeface="Times New Roman" pitchFamily="18" charset="0"/>
                    <a:cs typeface="Times New Roman" pitchFamily="18" charset="0"/>
                  </a:rPr>
                  <a:t>يعتبر التكامل عملية عكسية للتفاضل حيث يتم إيجاد قيمة</a:t>
                </a:r>
                <a:r>
                  <a:rPr lang="ar-SA" sz="3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𝑦</m:t>
                    </m:r>
                  </m:oMath>
                </a14:m>
                <a:r>
                  <a:rPr lang="ar-TN" sz="3600" dirty="0" smtClean="0">
                    <a:latin typeface="Times New Roman" pitchFamily="18" charset="0"/>
                    <a:cs typeface="Times New Roman" pitchFamily="18" charset="0"/>
                  </a:rPr>
                  <a:t>. ويرمز للتكامل بالرمز ∫  وعلى ذلك فإذا كانت دالة على الشكل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𝑓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SA" sz="3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TN" sz="3600" dirty="0" smtClean="0">
                    <a:latin typeface="Times New Roman" pitchFamily="18" charset="0"/>
                    <a:cs typeface="Times New Roman" pitchFamily="18" charset="0"/>
                  </a:rPr>
                  <a:t>ونرغب في إجراء عملية التكامل على هذه الدالة فسوف نكتب:</a:t>
                </a:r>
              </a:p>
              <a:p>
                <a:pPr indent="17463"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ar-SA" sz="360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cs typeface="Arial" pitchFamily="34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ar-SA" sz="3600" b="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.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ar-SA" sz="3600" dirty="0" smtClean="0">
                  <a:cs typeface="Arial" pitchFamily="34" charset="0"/>
                </a:endParaRPr>
              </a:p>
              <a:p>
                <a:pPr indent="17463" algn="just" rtl="1"/>
                <a:r>
                  <a:rPr lang="ar-TN" sz="3600" dirty="0" smtClean="0">
                    <a:cs typeface="Arial" pitchFamily="34" charset="0"/>
                  </a:rPr>
                  <a:t>أي تكامل الدالة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cs typeface="Times New Roman" pitchFamily="18" charset="0"/>
                      </a:rPr>
                      <m:t>𝑓</m:t>
                    </m:r>
                    <m:r>
                      <a:rPr lang="en-US" sz="3600" i="1"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sz="3600" i="1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en-US" sz="3600" i="1"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ar-TN" sz="3600" dirty="0" smtClean="0">
                    <a:latin typeface="Times New Roman" pitchFamily="18" charset="0"/>
                    <a:cs typeface="Times New Roman" pitchFamily="18" charset="0"/>
                  </a:rPr>
                  <a:t> بالنسبة للمتغير</a:t>
                </a:r>
                <a:r>
                  <a:rPr lang="ar-SA" sz="3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ar-TN" sz="3600" i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ar-SA" sz="3600" dirty="0" smtClean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8504" y="1143000"/>
                <a:ext cx="8960296" cy="4429140"/>
              </a:xfr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0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قواعد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6496" y="1143000"/>
                <a:ext cx="936104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en-US" b="1" dirty="0" smtClean="0">
                    <a:solidFill>
                      <a:srgbClr val="FF0000"/>
                    </a:solidFill>
                  </a:rPr>
                  <a:t>1</a:t>
                </a:r>
                <a:r>
                  <a:rPr lang="ar-TN" b="1" dirty="0" smtClean="0">
                    <a:solidFill>
                      <a:srgbClr val="FF0000"/>
                    </a:solidFill>
                  </a:rPr>
                  <a:t> - تكامل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TN" b="1" dirty="0" smtClean="0">
                    <a:solidFill>
                      <a:srgbClr val="FF0000"/>
                    </a:solidFill>
                  </a:rPr>
                  <a:t>المرفوعة إلى أس</a:t>
                </a:r>
                <a:r>
                  <a:rPr lang="ar-TN" b="1" dirty="0" smtClean="0">
                    <a:solidFill>
                      <a:srgbClr val="FF0000"/>
                    </a:solidFill>
                    <a:cs typeface="Arial" pitchFamily="34" charset="0"/>
                  </a:rPr>
                  <a:t>:</a:t>
                </a:r>
                <a:endParaRPr lang="ar-TN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360363" indent="0" algn="just" rtl="1"/>
                <a:r>
                  <a:rPr lang="ar-TN" dirty="0" smtClean="0">
                    <a:latin typeface="Times New Roman" pitchFamily="18" charset="0"/>
                    <a:cs typeface="Times New Roman" pitchFamily="18" charset="0"/>
                  </a:rPr>
                  <a:t>يتم إضافة العدد واحد إلى الأس ونقسم على الأس الجديد.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360363" indent="0" algn="just" rtl="1"/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i="1">
                        <a:latin typeface="Cambria Math"/>
                      </a:rPr>
                      <m:t>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en-US" baseline="30000" dirty="0"/>
              </a:p>
              <a:p>
                <a:pPr algn="l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nary>
                    <m:r>
                      <a:rPr lang="en-US" i="1">
                        <a:latin typeface="Cambria Math"/>
                      </a:rPr>
                      <m:t>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𝑘𝑥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en-US" i="1" dirty="0">
                  <a:latin typeface="Cambria Math"/>
                </a:endParaRPr>
              </a:p>
              <a:p>
                <a:pPr algn="l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baseline="30000" dirty="0"/>
              </a:p>
              <a:p>
                <a:pPr marL="360363" indent="0" algn="just" rtl="1"/>
                <a:endParaRPr lang="ar-TN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360363" indent="0" algn="just" rtl="1"/>
                <a:endParaRPr lang="ar-TN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indent="17463" algn="just" rtl="1"/>
                <a:endParaRPr lang="ar-SA" sz="2600" dirty="0" smtClean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6496" y="1143000"/>
                <a:ext cx="9361040" cy="4429140"/>
              </a:xfrm>
              <a:blipFill rotWithShape="0">
                <a:blip r:embed="rId3"/>
                <a:stretch>
                  <a:fillRect t="-2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1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قواعد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6496" y="1143000"/>
                <a:ext cx="9032304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3600" b="1" u="sng" dirty="0" smtClean="0">
                    <a:cs typeface="Arial" pitchFamily="34" charset="0"/>
                  </a:rPr>
                  <a:t>مثال </a:t>
                </a:r>
                <a:r>
                  <a:rPr lang="en-US" sz="3600" b="1" u="sng" dirty="0" smtClean="0">
                    <a:cs typeface="Arial" pitchFamily="34" charset="0"/>
                  </a:rPr>
                  <a:t> </a:t>
                </a:r>
                <a:r>
                  <a:rPr lang="en-US" sz="36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3600" b="1" u="sng" dirty="0" smtClean="0">
                    <a:cs typeface="Arial" pitchFamily="34" charset="0"/>
                  </a:rPr>
                  <a:t>:</a:t>
                </a:r>
                <a:r>
                  <a:rPr lang="en-US" sz="3600" b="1" u="sng" dirty="0" smtClean="0">
                    <a:cs typeface="Arial" pitchFamily="34" charset="0"/>
                  </a:rPr>
                  <a:t>-</a:t>
                </a:r>
                <a:endParaRPr lang="ar-TN" sz="3600" u="sng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3600" dirty="0"/>
                  <a:t>1-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e>
                    </m:nary>
                    <m:r>
                      <a:rPr lang="en-US" sz="3600" i="1">
                        <a:latin typeface="Cambria Math"/>
                      </a:rPr>
                      <m:t>.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3600" baseline="30000" dirty="0"/>
              </a:p>
              <a:p>
                <a:pPr algn="l"/>
                <a:r>
                  <a:rPr lang="en-US" sz="3600" dirty="0"/>
                  <a:t>2-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e>
                    </m:nary>
                    <m:r>
                      <a:rPr lang="en-US" sz="3600" i="1">
                        <a:latin typeface="Cambria Math"/>
                      </a:rPr>
                      <m:t>.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3600" baseline="30000" dirty="0"/>
              </a:p>
              <a:p>
                <a:pPr algn="l"/>
                <a:r>
                  <a:rPr lang="en-US" sz="3600" dirty="0"/>
                  <a:t>3-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6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.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3600" i="1">
                        <a:latin typeface="Cambria Math"/>
                      </a:rPr>
                      <m:t>𝑥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3600" baseline="30000" dirty="0"/>
              </a:p>
              <a:p>
                <a:pPr algn="l"/>
                <a:r>
                  <a:rPr lang="en-US" sz="3600" dirty="0"/>
                  <a:t>4-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i="1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</m:nary>
                    <m:r>
                      <a:rPr lang="en-US" sz="3600" i="1">
                        <a:latin typeface="Cambria Math"/>
                      </a:rPr>
                      <m:t>.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36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3600" baseline="30000" dirty="0"/>
              </a:p>
              <a:p>
                <a:pPr indent="17463" algn="just" rtl="1"/>
                <a:endParaRPr lang="ar-SA" sz="2600" dirty="0" smtClean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6496" y="1143000"/>
                <a:ext cx="9032304" cy="4429140"/>
              </a:xfrm>
              <a:blipFill rotWithShape="0">
                <a:blip r:embed="rId3"/>
                <a:stretch>
                  <a:fillRect l="-2024" t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868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قواعد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6496" y="1143000"/>
                <a:ext cx="9032304" cy="4950296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b="1" u="sng" dirty="0" smtClean="0">
                    <a:cs typeface="Arial" pitchFamily="34" charset="0"/>
                  </a:rPr>
                  <a:t>مثال </a:t>
                </a:r>
                <a:r>
                  <a:rPr lang="en-US" b="1" u="sng" dirty="0" smtClean="0">
                    <a:cs typeface="Arial" pitchFamily="34" charset="0"/>
                  </a:rPr>
                  <a:t> </a:t>
                </a:r>
                <a:r>
                  <a:rPr lang="fr-FR" b="1" u="sng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ar-TN" b="1" u="sng" dirty="0" smtClean="0">
                    <a:cs typeface="Arial" pitchFamily="34" charset="0"/>
                  </a:rPr>
                  <a:t>:</a:t>
                </a:r>
                <a:r>
                  <a:rPr lang="en-US" b="1" u="sng" dirty="0" smtClean="0">
                    <a:cs typeface="Arial" pitchFamily="34" charset="0"/>
                  </a:rPr>
                  <a:t>-</a:t>
                </a:r>
                <a:endParaRPr lang="ar-TN" b="1" u="sng" dirty="0" smtClean="0">
                  <a:cs typeface="Arial" pitchFamily="34" charset="0"/>
                </a:endParaRPr>
              </a:p>
              <a:p>
                <a:pPr indent="17463" algn="just" rtl="1"/>
                <a:r>
                  <a:rPr lang="ar-TN" dirty="0" smtClean="0">
                    <a:latin typeface="Times New Roman" pitchFamily="18" charset="0"/>
                    <a:cs typeface="Arial" pitchFamily="34" charset="0"/>
                  </a:rPr>
                  <a:t>أوجد:</a:t>
                </a:r>
                <a:endParaRPr lang="fr-FR" dirty="0" smtClean="0">
                  <a:latin typeface="Times New Roman" pitchFamily="18" charset="0"/>
                  <a:cs typeface="Arial" pitchFamily="34" charset="0"/>
                </a:endParaRPr>
              </a:p>
              <a:p>
                <a:pPr indent="17463"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indent="17463" algn="just" rtl="1"/>
                <a:r>
                  <a:rPr lang="ar-TN" b="1" u="sng" dirty="0" smtClean="0">
                    <a:latin typeface="Times New Roman" pitchFamily="18" charset="0"/>
                    <a:cs typeface="Arial" pitchFamily="34" charset="0"/>
                  </a:rPr>
                  <a:t>الحل</a:t>
                </a:r>
                <a:r>
                  <a:rPr lang="en-US" b="1" u="sng" dirty="0" smtClean="0"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lang="ar-TN" b="1" u="sng" dirty="0" smtClean="0"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lang="en-US" b="1" u="sng" dirty="0" smtClean="0">
                    <a:latin typeface="Times New Roman" pitchFamily="18" charset="0"/>
                    <a:cs typeface="Arial" pitchFamily="34" charset="0"/>
                  </a:rPr>
                  <a:t>-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6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ar-EG" dirty="0"/>
              </a:p>
              <a:p>
                <a:pPr algn="l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6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ar-EG" dirty="0"/>
              </a:p>
              <a:p>
                <a:pPr indent="17463" algn="just" rtl="1"/>
                <a:endParaRPr lang="ar-TN" b="1" u="sng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indent="17463" algn="just" rtl="1"/>
                <a:endParaRPr lang="ar-SA" sz="2600" dirty="0" smtClean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6496" y="1143000"/>
                <a:ext cx="9032304" cy="4950296"/>
              </a:xfrm>
              <a:blipFill rotWithShape="0">
                <a:blip r:embed="rId3"/>
                <a:stretch>
                  <a:fillRect t="-1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85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قواعد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6496" y="1143000"/>
                <a:ext cx="9032304" cy="5022304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b="1" u="sng" dirty="0" smtClean="0">
                    <a:cs typeface="Arial" pitchFamily="34" charset="0"/>
                  </a:rPr>
                  <a:t>مثال </a:t>
                </a:r>
                <a:r>
                  <a:rPr lang="en-US" b="1" u="sng" dirty="0" smtClean="0">
                    <a:cs typeface="Arial" pitchFamily="34" charset="0"/>
                  </a:rPr>
                  <a:t> </a:t>
                </a:r>
                <a:r>
                  <a:rPr lang="fr-FR" b="1" u="sng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ar-TN" b="1" u="sng" dirty="0" smtClean="0">
                    <a:cs typeface="Arial" pitchFamily="34" charset="0"/>
                  </a:rPr>
                  <a:t>:</a:t>
                </a:r>
                <a:r>
                  <a:rPr lang="en-US" b="1" u="sng" dirty="0" smtClean="0">
                    <a:cs typeface="Arial" pitchFamily="34" charset="0"/>
                  </a:rPr>
                  <a:t>-</a:t>
                </a:r>
                <a:endParaRPr lang="ar-TN" b="1" u="sng" dirty="0" smtClean="0">
                  <a:cs typeface="Arial" pitchFamily="34" charset="0"/>
                </a:endParaRPr>
              </a:p>
              <a:p>
                <a:pPr indent="17463" algn="just" rtl="1"/>
                <a:r>
                  <a:rPr lang="ar-TN" dirty="0" smtClean="0">
                    <a:latin typeface="Times New Roman" pitchFamily="18" charset="0"/>
                    <a:cs typeface="Arial" pitchFamily="34" charset="0"/>
                  </a:rPr>
                  <a:t>أوجد:</a:t>
                </a:r>
                <a:endParaRPr lang="fr-FR" dirty="0" smtClean="0">
                  <a:latin typeface="Times New Roman" pitchFamily="18" charset="0"/>
                  <a:cs typeface="Arial" pitchFamily="34" charset="0"/>
                </a:endParaRPr>
              </a:p>
              <a:p>
                <a:pPr indent="17463"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30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20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indent="17463" algn="just" rtl="1"/>
                <a:r>
                  <a:rPr lang="ar-TN" b="1" u="sng" dirty="0" smtClean="0">
                    <a:latin typeface="Times New Roman" pitchFamily="18" charset="0"/>
                    <a:cs typeface="Arial" pitchFamily="34" charset="0"/>
                  </a:rPr>
                  <a:t>الحل</a:t>
                </a:r>
                <a:r>
                  <a:rPr lang="en-US" b="1" u="sng" dirty="0" smtClean="0"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lang="ar-TN" b="1" u="sng" dirty="0" smtClean="0"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lang="en-US" b="1" u="sng" dirty="0" smtClean="0">
                    <a:latin typeface="Times New Roman" pitchFamily="18" charset="0"/>
                    <a:cs typeface="Arial" pitchFamily="34" charset="0"/>
                  </a:rPr>
                  <a:t>-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20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ar-EG" dirty="0"/>
              </a:p>
              <a:p>
                <a:pPr algn="l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ar-EG" dirty="0"/>
              </a:p>
              <a:p>
                <a:pPr indent="17463" algn="just" rtl="1"/>
                <a:endParaRPr lang="ar-TN" b="1" u="sng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indent="17463" algn="just" rtl="1"/>
                <a:endParaRPr lang="ar-SA" sz="2600" dirty="0" smtClean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6496" y="1143000"/>
                <a:ext cx="9032304" cy="5022304"/>
              </a:xfrm>
              <a:blipFill rotWithShape="0">
                <a:blip r:embed="rId3"/>
                <a:stretch>
                  <a:fillRect t="-1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377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قواعد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143000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en-US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sz="3600" b="1" dirty="0" smtClean="0">
                    <a:solidFill>
                      <a:srgbClr val="FF0000"/>
                    </a:solidFill>
                  </a:rPr>
                  <a:t> - تكامل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TN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</m:oMath>
                </a14:m>
                <a:r>
                  <a:rPr lang="ar-TN" sz="3600" b="1" dirty="0" smtClean="0">
                    <a:solidFill>
                      <a:srgbClr val="FF0000"/>
                    </a:solidFill>
                    <a:cs typeface="Arial" pitchFamily="34" charset="0"/>
                  </a:rPr>
                  <a:t>:</a:t>
                </a:r>
                <a:endParaRPr lang="en-US" sz="3600" b="1" dirty="0" smtClean="0">
                  <a:solidFill>
                    <a:srgbClr val="FF0000"/>
                  </a:solidFill>
                  <a:cs typeface="Arial" pitchFamily="34" charset="0"/>
                </a:endParaRPr>
              </a:p>
              <a:p>
                <a:pPr indent="17463" algn="l" rtl="1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nary>
                    <m:r>
                      <a:rPr lang="en-US" sz="3600" i="1">
                        <a:latin typeface="Cambria Math"/>
                      </a:rPr>
                      <m:t>.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b="0" i="0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i="1" dirty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3600" b="0" i="0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3600" b="0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sz="3600" dirty="0" smtClean="0"/>
                  <a:t> </a:t>
                </a:r>
                <a:endParaRPr lang="en-US" sz="3600" dirty="0"/>
              </a:p>
              <a:p>
                <a:pPr marL="360363" indent="0" algn="just" rtl="1"/>
                <a:r>
                  <a:rPr lang="en-US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TN" sz="36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TN" sz="3600" b="1" dirty="0">
                    <a:solidFill>
                      <a:srgbClr val="FF0000"/>
                    </a:solidFill>
                  </a:rPr>
                  <a:t>- تكامل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TN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𝒌𝒙</m:t>
                        </m:r>
                      </m:sup>
                    </m:sSup>
                  </m:oMath>
                </a14:m>
                <a:r>
                  <a:rPr lang="ar-TN" sz="3600" b="1" dirty="0" smtClean="0">
                    <a:solidFill>
                      <a:srgbClr val="FF0000"/>
                    </a:solidFill>
                    <a:cs typeface="Arial" pitchFamily="34" charset="0"/>
                  </a:rPr>
                  <a:t>:</a:t>
                </a:r>
                <a:endParaRPr lang="ar-TN" sz="36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17463" algn="l" rtl="1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36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nary>
                    <m:r>
                      <a:rPr lang="en-US" sz="3600" i="1">
                        <a:latin typeface="Cambria Math"/>
                      </a:rPr>
                      <m:t>.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600" i="1" dirty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3600" b="0" i="0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3600" b="0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sz="3600" dirty="0" smtClean="0"/>
                  <a:t> </a:t>
                </a:r>
                <a:endParaRPr lang="en-US" sz="3600" dirty="0"/>
              </a:p>
              <a:p>
                <a:pPr indent="17463" algn="just" rtl="1"/>
                <a:endParaRPr lang="ar-SA" sz="2600" dirty="0" smtClean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143000"/>
                <a:ext cx="9220200" cy="4429140"/>
              </a:xfrm>
              <a:blipFill rotWithShape="0">
                <a:blip r:embed="rId3"/>
                <a:stretch>
                  <a:fillRect t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918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قواعد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980728"/>
                <a:ext cx="8915400" cy="5256584"/>
              </a:xfrm>
            </p:spPr>
            <p:txBody>
              <a:bodyPr/>
              <a:lstStyle/>
              <a:p>
                <a:r>
                  <a:rPr lang="en-US" sz="2000" b="1" dirty="0" smtClean="0">
                    <a:solidFill>
                      <a:srgbClr val="FF0000"/>
                    </a:solidFill>
                    <a:cs typeface="Arial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2000" b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ar-TN" sz="2000" b="1" dirty="0" smtClean="0">
                    <a:solidFill>
                      <a:srgbClr val="FF0000"/>
                    </a:solidFill>
                  </a:rPr>
                  <a:t>إيجاد قيمة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 - </a:t>
                </a:r>
                <a:r>
                  <a:rPr lang="en-US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ar-TN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ar-SA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:-</a:t>
                </a:r>
                <a:r>
                  <a:rPr lang="ar-SA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 </a:t>
                </a:r>
                <a:r>
                  <a:rPr lang="ar-SA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endParaRPr lang="ar-EG" sz="20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EG" sz="1800" b="1" dirty="0" smtClean="0"/>
                  <a:t>إذا أعطيت الدالة التالية :-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SA" sz="1800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1" i="1" smtClean="0">
                                  <a:latin typeface="Cambria Math"/>
                                </a:rPr>
                                <m:t>𝟗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𝟏𝟎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𝟏𝟓</m:t>
                          </m:r>
                        </m:e>
                      </m:nary>
                      <m:r>
                        <a:rPr lang="ar-SA" sz="18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800" b="1" i="1">
                          <a:latin typeface="Cambria Math"/>
                        </a:rPr>
                        <m:t>.</m:t>
                      </m:r>
                      <m:r>
                        <a:rPr lang="en-US" sz="1800" b="1" i="1">
                          <a:latin typeface="Cambria Math"/>
                        </a:rPr>
                        <m:t>𝒅𝒙</m:t>
                      </m:r>
                      <m:r>
                        <a:rPr lang="en-US" sz="1800" b="1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800" b="1" dirty="0"/>
              </a:p>
              <a:p>
                <a:r>
                  <a:rPr lang="en-US" sz="1800" b="1" dirty="0">
                    <a:cs typeface="Arial" pitchFamily="34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ar-TN" sz="1800" b="1" dirty="0" smtClean="0">
                    <a:latin typeface="Times New Roman" pitchFamily="18" charset="0"/>
                    <a:cs typeface="Arial" pitchFamily="34" charset="0"/>
                  </a:rPr>
                  <a:t>أوجد قيمة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 panose="02040503050406030204" pitchFamily="18" charset="0"/>
                        <a:cs typeface="Arial" pitchFamily="34" charset="0"/>
                      </a:rPr>
                      <m:t> </m:t>
                    </m:r>
                    <m:r>
                      <a:rPr lang="ar-SA" sz="1800" b="1" i="1"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r>
                      <a:rPr lang="ar-SA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𝟒</m:t>
                    </m:r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,</m:t>
                    </m:r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𝟏</m:t>
                    </m:r>
                    <m:r>
                      <a:rPr lang="ar-SA" sz="1800" b="1" i="1">
                        <a:latin typeface="Cambria Math" panose="02040503050406030204" pitchFamily="18" charset="0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ar-TN" sz="1800" b="1" dirty="0">
                    <a:latin typeface="Times New Roman" pitchFamily="18" charset="0"/>
                    <a:cs typeface="Arial" pitchFamily="34" charset="0"/>
                  </a:rPr>
                  <a:t>إذا علمت أن المنحنى يمر </a:t>
                </a:r>
                <a:r>
                  <a:rPr lang="ar-TN" sz="1800" b="1" dirty="0" smtClean="0">
                    <a:latin typeface="Times New Roman" pitchFamily="18" charset="0"/>
                    <a:cs typeface="Arial" pitchFamily="34" charset="0"/>
                  </a:rPr>
                  <a:t>بالنقطة</a:t>
                </a:r>
                <a:r>
                  <a:rPr lang="ar-SA" sz="1800" b="1" dirty="0" smtClean="0">
                    <a:latin typeface="Times New Roman" pitchFamily="18" charset="0"/>
                    <a:cs typeface="Arial" pitchFamily="34" charset="0"/>
                  </a:rPr>
                  <a:t> </a:t>
                </a:r>
                <a:endParaRPr lang="en-US" sz="1800" b="1" dirty="0" smtClean="0"/>
              </a:p>
              <a:p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r>
                  <a:rPr lang="ar-SA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:-</a:t>
                </a:r>
                <a:r>
                  <a:rPr lang="ar-EG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/>
                              </a:rPr>
                              <m:t>𝟗</m:t>
                            </m:r>
                          </m:num>
                          <m:den>
                            <m:r>
                              <a:rPr lang="en-US" sz="1800" b="1" i="1" smtClean="0">
                                <a:latin typeface="Cambria Math"/>
                              </a:rPr>
                              <m:t>𝟑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𝟏𝟎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𝟏𝟓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 smtClean="0"/>
                  <a:t> </a:t>
                </a:r>
                <a:endParaRPr lang="ar-EG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𝟓</m:t>
                    </m:r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𝟏𝟓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/>
                  <a:t> </a:t>
                </a:r>
              </a:p>
              <a:p>
                <a:r>
                  <a:rPr lang="ar-SA" sz="1800" b="1" dirty="0" smtClean="0">
                    <a:cs typeface="Arial" pitchFamily="34" charset="0"/>
                  </a:rPr>
                  <a:t> فإن: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𝟏</m:t>
                    </m:r>
                  </m:oMath>
                </a14:m>
                <a:r>
                  <a:rPr lang="en-US" sz="1800" b="1" dirty="0" smtClean="0">
                    <a:cs typeface="Arial" pitchFamily="34" charset="0"/>
                  </a:rPr>
                  <a:t> </a:t>
                </a:r>
                <a:r>
                  <a:rPr lang="ar-SA" sz="1800" b="1" dirty="0" smtClean="0">
                    <a:cs typeface="Arial" pitchFamily="34" charset="0"/>
                  </a:rPr>
                  <a:t> وقيمة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𝒙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𝟒</m:t>
                    </m:r>
                  </m:oMath>
                </a14:m>
                <a:r>
                  <a:rPr lang="ar-SA" sz="1800" b="1" dirty="0" smtClean="0">
                    <a:latin typeface="Times New Roman" pitchFamily="18" charset="0"/>
                    <a:cs typeface="Arial" pitchFamily="34" charset="0"/>
                  </a:rPr>
                  <a:t>حيث أن قيمة </a:t>
                </a:r>
                <a:endParaRPr lang="ar-SA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  <m:r>
                          <a:rPr lang="en-US" sz="1800" b="1" i="1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>
                        <a:latin typeface="Cambria Math"/>
                      </a:rPr>
                      <m:t>𝟓</m:t>
                    </m:r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800" b="1" i="1">
                        <a:latin typeface="Cambria Math"/>
                      </a:rPr>
                      <m:t>𝟓</m:t>
                    </m:r>
                    <m:r>
                      <a:rPr lang="en-US" sz="18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ar-SA" sz="1800" b="1" i="1" smtClean="0">
                        <a:latin typeface="Cambria Math" panose="02040503050406030204" pitchFamily="18" charset="0"/>
                        <a:ea typeface="Cambria Math"/>
                      </a:rPr>
                      <m:t>𝟒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/>
                  <a:t> </a:t>
                </a:r>
                <a:endParaRPr lang="en-US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18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ar-SA" sz="1800" b="1" i="1" smtClean="0">
                        <a:latin typeface="Cambria Math" panose="02040503050406030204" pitchFamily="18" charset="0"/>
                        <a:ea typeface="Cambria Math"/>
                      </a:rPr>
                      <m:t>𝟔</m:t>
                    </m:r>
                    <m:r>
                      <a:rPr lang="ar-SA" sz="1800" b="1" i="1">
                        <a:latin typeface="Cambria Math" panose="02040503050406030204" pitchFamily="18" charset="0"/>
                        <a:ea typeface="Cambria Math"/>
                      </a:rPr>
                      <m:t>𝟒</m:t>
                    </m:r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>
                        <a:latin typeface="Cambria Math"/>
                      </a:rPr>
                      <m:t>𝟓</m:t>
                    </m:r>
                    <m:r>
                      <a:rPr lang="en-US" sz="18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𝟏𝟔</m:t>
                    </m:r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18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/>
                  <a:t> </a:t>
                </a:r>
                <a:endParaRPr lang="en-US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𝟏𝟕𝟐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 smtClean="0"/>
                  <a:t> </a:t>
                </a:r>
              </a:p>
              <a:p>
                <a:pPr algn="l"/>
                <a:r>
                  <a:rPr lang="en-US" sz="1800" b="1" dirty="0" smtClean="0">
                    <a:latin typeface="Calibri" panose="020F0502020204030204" pitchFamily="34" charset="0"/>
                  </a:rPr>
                  <a:t>→</a:t>
                </a:r>
                <a:r>
                  <a:rPr lang="ar-SA" sz="1800" b="1" dirty="0" smtClean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ar-SA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− </m:t>
                    </m:r>
                    <m:r>
                      <a:rPr lang="ar-SA" sz="1800" b="1" i="1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800" b="1" dirty="0" smtClean="0"/>
              </a:p>
              <a:p>
                <a:pPr algn="r"/>
                <a:endParaRPr lang="en-US" sz="1800" b="1" dirty="0" smtClean="0"/>
              </a:p>
            </p:txBody>
          </p:sp>
        </mc:Choice>
        <mc:Fallback xmlns="">
          <p:sp>
            <p:nvSpPr>
              <p:cNvPr id="8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980728"/>
                <a:ext cx="8915400" cy="5256584"/>
              </a:xfrm>
              <a:blipFill rotWithShape="0">
                <a:blip r:embed="rId3"/>
                <a:stretch>
                  <a:fillRect l="-616" t="-812" r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343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قواعد 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836712"/>
                <a:ext cx="8915400" cy="5544616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</a:pPr>
                <a:r>
                  <a:rPr lang="ar-SA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  <a:r>
                  <a:rPr lang="ar-SA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 </a:t>
                </a:r>
                <a:r>
                  <a:rPr lang="ar-SA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endParaRPr lang="ar-EG" sz="20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>
                  <a:spcBef>
                    <a:spcPts val="600"/>
                  </a:spcBef>
                </a:pPr>
                <a:r>
                  <a:rPr lang="ar-EG" sz="1800" b="1" dirty="0" smtClean="0"/>
                  <a:t>إذا أعطيت الدالة التالية :-</a:t>
                </a:r>
              </a:p>
              <a:p>
                <a:pPr algn="l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nary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ar-EG" sz="1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EG" sz="18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EG" sz="18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1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18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>
                              <a:latin typeface="Cambria Math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1800" b="1" i="1">
                          <a:latin typeface="Cambria Math"/>
                        </a:rPr>
                        <m:t>−</m:t>
                      </m:r>
                      <m:r>
                        <a:rPr lang="en-US" sz="1800" b="1" i="1">
                          <a:latin typeface="Cambria Math"/>
                        </a:rPr>
                        <m:t>𝟕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800" b="1" i="1">
                          <a:latin typeface="Cambria Math"/>
                        </a:rPr>
                        <m:t> .</m:t>
                      </m:r>
                      <m:r>
                        <a:rPr lang="en-US" sz="1800" b="1" i="1">
                          <a:latin typeface="Cambria Math"/>
                        </a:rPr>
                        <m:t>𝒅𝒙</m:t>
                      </m:r>
                    </m:oMath>
                  </m:oMathPara>
                </a14:m>
                <a:endParaRPr lang="en-US" sz="1800" b="1" dirty="0"/>
              </a:p>
              <a:p>
                <a:pPr>
                  <a:spcBef>
                    <a:spcPts val="0"/>
                  </a:spcBef>
                </a:pPr>
                <a:r>
                  <a:rPr lang="en-US" sz="1800" b="1" dirty="0">
                    <a:cs typeface="Arial" pitchFamily="34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ar-TN" sz="1800" b="1" dirty="0" smtClean="0">
                    <a:latin typeface="Times New Roman" pitchFamily="18" charset="0"/>
                    <a:cs typeface="Arial" pitchFamily="34" charset="0"/>
                  </a:rPr>
                  <a:t>أوجد قيمة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 panose="02040503050406030204" pitchFamily="18" charset="0"/>
                        <a:cs typeface="Arial" pitchFamily="34" charset="0"/>
                      </a:rPr>
                      <m:t> </m:t>
                    </m:r>
                    <m:r>
                      <a:rPr lang="ar-SA" sz="1800" b="1" i="1">
                        <a:latin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𝟐</m:t>
                    </m:r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𝟑</m:t>
                    </m:r>
                    <m:r>
                      <a:rPr lang="ar-SA" sz="1800" b="1" i="1">
                        <a:latin typeface="Cambria Math" panose="02040503050406030204" pitchFamily="18" charset="0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ar-TN" sz="1800" b="1" dirty="0">
                    <a:latin typeface="Times New Roman" pitchFamily="18" charset="0"/>
                    <a:cs typeface="Arial" pitchFamily="34" charset="0"/>
                  </a:rPr>
                  <a:t>إذا علمت أن المنحنى يمر </a:t>
                </a:r>
                <a:r>
                  <a:rPr lang="ar-TN" sz="1800" b="1" dirty="0" smtClean="0">
                    <a:latin typeface="Times New Roman" pitchFamily="18" charset="0"/>
                    <a:cs typeface="Arial" pitchFamily="34" charset="0"/>
                  </a:rPr>
                  <a:t>بالنقطة</a:t>
                </a:r>
                <a:r>
                  <a:rPr lang="ar-SA" sz="1800" b="1" dirty="0" smtClean="0">
                    <a:latin typeface="Times New Roman" pitchFamily="18" charset="0"/>
                    <a:cs typeface="Arial" pitchFamily="34" charset="0"/>
                  </a:rPr>
                  <a:t> </a:t>
                </a:r>
                <a:endParaRPr lang="en-US" sz="1800" b="1" dirty="0" smtClean="0"/>
              </a:p>
              <a:p>
                <a:pPr>
                  <a:spcBef>
                    <a:spcPts val="600"/>
                  </a:spcBef>
                </a:pPr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r>
                  <a:rPr lang="ar-SA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:-</a:t>
                </a:r>
                <a:r>
                  <a:rPr lang="ar-EG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1800" b="1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𝟒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1800" b="1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ar-SA" sz="1800" b="1" i="1" smtClean="0">
                            <a:latin typeface="Cambria Math" panose="02040503050406030204" pitchFamily="18" charset="0"/>
                            <a:ea typeface="Cambria Math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 smtClean="0"/>
                  <a:t> </a:t>
                </a:r>
                <a:endParaRPr lang="ar-EG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1800" b="1" i="1" smtClean="0"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/>
                  <a:t> 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1800" b="1" dirty="0" smtClean="0">
                    <a:cs typeface="Arial" pitchFamily="34" charset="0"/>
                  </a:rPr>
                  <a:t>  </a:t>
                </a:r>
                <a:r>
                  <a:rPr lang="ar-SA" sz="1800" b="1" dirty="0" smtClean="0">
                    <a:cs typeface="Arial" pitchFamily="34" charset="0"/>
                  </a:rPr>
                  <a:t> فإن: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𝟑</m:t>
                    </m:r>
                  </m:oMath>
                </a14:m>
                <a:r>
                  <a:rPr lang="en-US" sz="1800" b="1" dirty="0" smtClean="0">
                    <a:cs typeface="Arial" pitchFamily="34" charset="0"/>
                  </a:rPr>
                  <a:t> </a:t>
                </a:r>
                <a:r>
                  <a:rPr lang="ar-SA" sz="1800" b="1" dirty="0" smtClean="0">
                    <a:cs typeface="Arial" pitchFamily="34" charset="0"/>
                  </a:rPr>
                  <a:t> وقيمة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𝒙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cs typeface="Arial" pitchFamily="34" charset="0"/>
                      </a:rPr>
                      <m:t>𝟐</m:t>
                    </m:r>
                  </m:oMath>
                </a14:m>
                <a:r>
                  <a:rPr lang="ar-SA" sz="1800" b="1" dirty="0" smtClean="0">
                    <a:latin typeface="Times New Roman" pitchFamily="18" charset="0"/>
                    <a:cs typeface="Arial" pitchFamily="34" charset="0"/>
                  </a:rPr>
                  <a:t>حيث أن قيمة </a:t>
                </a:r>
                <a:endParaRPr lang="ar-SA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1800" b="1" i="1"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(</m:t>
                        </m:r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1800" b="1" i="1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ar-SA" sz="1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  <m:sup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18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ar-SA" sz="1800" b="1" i="1" smtClean="0">
                        <a:latin typeface="Cambria Math" panose="02040503050406030204" pitchFamily="18" charset="0"/>
                        <a:ea typeface="Cambria Math"/>
                      </a:rPr>
                      <m:t>𝟐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/>
                  <a:t> </a:t>
                </a:r>
                <a:endParaRPr lang="en-US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1800" b="1" i="1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18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ar-SA" sz="1800" b="1" i="1" smtClean="0">
                        <a:latin typeface="Cambria Math" panose="02040503050406030204" pitchFamily="18" charset="0"/>
                        <a:ea typeface="Cambria Math"/>
                      </a:rPr>
                      <m:t>𝟏𝟔</m:t>
                    </m:r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1800" b="1" i="1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en-US" sz="18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ar-SA" sz="1800" b="1" i="1" smtClean="0">
                        <a:latin typeface="Cambria Math" panose="02040503050406030204" pitchFamily="18" charset="0"/>
                        <a:ea typeface="Cambria Math"/>
                      </a:rPr>
                      <m:t>𝟖</m:t>
                    </m:r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/>
                  <a:t> </a:t>
                </a:r>
                <a:endParaRPr lang="en-US" sz="1800" b="1" dirty="0" smtClean="0"/>
              </a:p>
              <a:p>
                <a:pPr algn="l"/>
                <a14:m>
                  <m:oMath xmlns:m="http://schemas.openxmlformats.org/officeDocument/2006/math">
                    <m:r>
                      <a:rPr lang="ar-SA" sz="18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𝟑𝟖</m:t>
                        </m:r>
                      </m:num>
                      <m:den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+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1800" b="1" dirty="0" smtClean="0"/>
                  <a:t> </a:t>
                </a:r>
              </a:p>
              <a:p>
                <a:pPr algn="l"/>
                <a:r>
                  <a:rPr lang="en-US" sz="1800" b="1" dirty="0" smtClean="0">
                    <a:latin typeface="Calibri" panose="020F0502020204030204" pitchFamily="34" charset="0"/>
                  </a:rPr>
                  <a:t>→</a:t>
                </a:r>
                <a:r>
                  <a:rPr lang="ar-SA" sz="1800" b="1" dirty="0" smtClean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ar-SA" sz="1800" b="1" dirty="0" smtClean="0"/>
                  <a:t> </a:t>
                </a:r>
                <a14:m>
                  <m:oMath xmlns:m="http://schemas.openxmlformats.org/officeDocument/2006/math">
                    <m:r>
                      <a:rPr lang="ar-SA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𝟒𝟕</m:t>
                        </m:r>
                      </m:num>
                      <m:den>
                        <m:r>
                          <a:rPr lang="ar-SA" sz="1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US" sz="1800" b="1" dirty="0" smtClean="0"/>
              </a:p>
            </p:txBody>
          </p:sp>
        </mc:Choice>
        <mc:Fallback xmlns="">
          <p:sp>
            <p:nvSpPr>
              <p:cNvPr id="8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836712"/>
                <a:ext cx="8915400" cy="5544616"/>
              </a:xfrm>
              <a:blipFill rotWithShape="0">
                <a:blip r:embed="rId3"/>
                <a:stretch>
                  <a:fillRect l="-616" t="-769" r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76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6496" y="1142984"/>
            <a:ext cx="9041796" cy="4429140"/>
          </a:xfrm>
          <a:noFill/>
        </p:spPr>
        <p:txBody>
          <a:bodyPr/>
          <a:lstStyle/>
          <a:p>
            <a:pPr marL="720725" indent="-360363" algn="just" rtl="1">
              <a:spcBef>
                <a:spcPts val="1800"/>
              </a:spcBef>
            </a:pPr>
            <a:endParaRPr lang="ar-TN" sz="800" dirty="0" smtClean="0">
              <a:cs typeface="+mj-cs"/>
            </a:endParaRPr>
          </a:p>
          <a:p>
            <a:pPr marL="720725" indent="-360363" algn="just" rtl="1">
              <a:spcBef>
                <a:spcPts val="1800"/>
              </a:spcBef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TN" sz="3600" dirty="0" smtClean="0">
                <a:cs typeface="+mj-cs"/>
              </a:rPr>
              <a:t>- الإيراد الكلي </a:t>
            </a:r>
            <a:r>
              <a:rPr lang="ar-TN" sz="3600" dirty="0" smtClean="0"/>
              <a:t>= تكامل دالة الإيراد الحدي.</a:t>
            </a:r>
            <a:endParaRPr lang="ar-TN" sz="3600" dirty="0" smtClean="0">
              <a:cs typeface="+mj-cs"/>
            </a:endParaRPr>
          </a:p>
          <a:p>
            <a:pPr marL="720725" indent="-360363" algn="just" defTabSz="803275" rtl="1">
              <a:spcBef>
                <a:spcPts val="1800"/>
              </a:spcBef>
              <a:tabLst>
                <a:tab pos="720725" algn="l"/>
              </a:tabLst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TN" sz="3600" dirty="0" smtClean="0">
                <a:cs typeface="+mj-cs"/>
              </a:rPr>
              <a:t>- </a:t>
            </a:r>
            <a:r>
              <a:rPr lang="ar-TN" sz="3600" dirty="0" smtClean="0"/>
              <a:t>التكلفة الكلية = تكامل دالة التكلفة الحدية.</a:t>
            </a:r>
            <a:endParaRPr lang="ar-TN" sz="3600" dirty="0" smtClean="0">
              <a:cs typeface="+mj-cs"/>
            </a:endParaRPr>
          </a:p>
          <a:p>
            <a:pPr marL="720725" indent="-360363" algn="just" defTabSz="803275" rtl="1">
              <a:spcBef>
                <a:spcPts val="1800"/>
              </a:spcBef>
              <a:tabLst>
                <a:tab pos="720725" algn="l"/>
              </a:tabLst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ar-TN" sz="3600" dirty="0" smtClean="0"/>
              <a:t>- الربح الكلي = تكامل دالة الربح الحدي.</a:t>
            </a:r>
          </a:p>
          <a:p>
            <a:pPr marL="720725" indent="-360363" algn="just" defTabSz="803275" rtl="1">
              <a:spcBef>
                <a:spcPts val="1800"/>
              </a:spcBef>
              <a:tabLst>
                <a:tab pos="720725" algn="l"/>
              </a:tabLst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TN" sz="3600" dirty="0" smtClean="0"/>
              <a:t>- الربح الكلي = الإيراد الكلي − التكلفة الكلية.</a:t>
            </a:r>
          </a:p>
          <a:p>
            <a:pPr marL="720725" indent="-360363" algn="just" defTabSz="803275" rtl="1">
              <a:spcBef>
                <a:spcPts val="1800"/>
              </a:spcBef>
              <a:tabLst>
                <a:tab pos="720725" algn="l"/>
              </a:tabLst>
            </a:pPr>
            <a:endParaRPr lang="ar-TN" sz="2600" dirty="0" smtClean="0">
              <a:cs typeface="+mj-cs"/>
            </a:endParaRPr>
          </a:p>
          <a:p>
            <a:pPr marL="900113" indent="-539750" algn="just" rtl="1"/>
            <a:endParaRPr lang="ar-TN" sz="2800" b="1" dirty="0" smtClean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675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1052736"/>
                <a:ext cx="9220200" cy="509432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200" b="1" u="sng" dirty="0" smtClean="0">
                    <a:solidFill>
                      <a:srgbClr val="FF0000"/>
                    </a:solidFill>
                    <a:cs typeface="+mn-cs"/>
                  </a:rPr>
                  <a:t>مثال</a:t>
                </a:r>
                <a:r>
                  <a:rPr lang="ar-TN" sz="2200" b="1" u="sng" dirty="0" smtClean="0">
                    <a:solidFill>
                      <a:srgbClr val="FF0000"/>
                    </a:solidFill>
                    <a:cs typeface="+mn-cs"/>
                  </a:rPr>
                  <a:t> </a:t>
                </a:r>
                <a:r>
                  <a:rPr lang="en-US" sz="2200" b="1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200" b="1" u="sng" dirty="0" smtClean="0">
                    <a:solidFill>
                      <a:srgbClr val="FF0000"/>
                    </a:solidFill>
                    <a:cs typeface="+mn-cs"/>
                  </a:rPr>
                  <a:t>:</a:t>
                </a:r>
                <a:r>
                  <a:rPr lang="en-US" sz="2200" b="1" u="sng" dirty="0" smtClean="0">
                    <a:solidFill>
                      <a:srgbClr val="FF0000"/>
                    </a:solidFill>
                    <a:cs typeface="+mn-cs"/>
                  </a:rPr>
                  <a:t>-</a:t>
                </a:r>
                <a:endParaRPr lang="ar-TN" sz="2200" b="1" u="sng" dirty="0" smtClean="0">
                  <a:solidFill>
                    <a:srgbClr val="FF0000"/>
                  </a:solidFill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200" dirty="0" smtClean="0"/>
                  <a:t>إذا علمت أن دالة الإيراد الحدي تأخذ شكل: </a:t>
                </a:r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1" i="1">
                          <a:latin typeface="Cambria Math"/>
                        </a:rPr>
                        <m:t>𝟑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+</m:t>
                      </m:r>
                      <m:r>
                        <a:rPr lang="en-US" sz="2200" b="1" i="1">
                          <a:latin typeface="Cambria Math"/>
                        </a:rPr>
                        <m:t>𝟔</m:t>
                      </m:r>
                      <m:r>
                        <a:rPr lang="en-US" sz="2200" b="1" i="1">
                          <a:latin typeface="Cambria Math"/>
                        </a:rPr>
                        <m:t>𝒙</m:t>
                      </m:r>
                      <m:r>
                        <a:rPr lang="en-US" sz="2200" b="1" i="1">
                          <a:latin typeface="Cambria Math"/>
                        </a:rPr>
                        <m:t>−</m:t>
                      </m:r>
                      <m:r>
                        <a:rPr lang="en-US" sz="2200" b="1" i="1"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fr-FR" sz="2200" b="1" dirty="0" smtClean="0">
                  <a:cs typeface="+mn-cs"/>
                </a:endParaRPr>
              </a:p>
              <a:p>
                <a:pPr indent="17463" algn="just" rtl="1"/>
                <a:r>
                  <a:rPr lang="ar-TN" sz="2200" dirty="0" smtClean="0">
                    <a:cs typeface="+mn-cs"/>
                  </a:rPr>
                  <a:t>أوجد حجم الإيراد الكلي عند إنتاج وبيع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TN" sz="2200" dirty="0" smtClean="0">
                    <a:cs typeface="+mn-cs"/>
                  </a:rPr>
                  <a:t> وحدات ؟ </a:t>
                </a:r>
                <a:endParaRPr lang="fr-FR" sz="2200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200" b="1" u="sng" dirty="0" smtClean="0">
                    <a:cs typeface="+mn-cs"/>
                  </a:rPr>
                  <a:t>الحل:</a:t>
                </a:r>
                <a:r>
                  <a:rPr lang="en-US" sz="2200" b="1" u="sng" dirty="0" smtClean="0">
                    <a:cs typeface="+mn-cs"/>
                  </a:rPr>
                  <a:t>-</a:t>
                </a:r>
                <a:endParaRPr lang="ar-TN" sz="2200" b="1" u="sng" dirty="0" smtClean="0">
                  <a:cs typeface="+mn-cs"/>
                </a:endParaRPr>
              </a:p>
              <a:p>
                <a:pPr indent="17463" algn="just" rtl="1"/>
                <a:r>
                  <a:rPr lang="ar-TN" sz="2200" dirty="0" smtClean="0"/>
                  <a:t>- إيجاد دالة الإيراد الكلي عن طريق إجراء عملية التكامل على دالة الإيراد الحدي:</a:t>
                </a:r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200" b="1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1" i="1">
                              <a:latin typeface="Cambria Math"/>
                            </a:rPr>
                            <m:t>𝟔</m:t>
                          </m:r>
                        </m:num>
                        <m:den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−</m:t>
                      </m:r>
                      <m:r>
                        <a:rPr lang="en-US" sz="2200" b="1" i="1">
                          <a:latin typeface="Cambria Math"/>
                        </a:rPr>
                        <m:t>𝟏𝟎</m:t>
                      </m:r>
                      <m:r>
                        <a:rPr lang="en-US" sz="22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ar-EG" sz="2200" b="1" dirty="0"/>
              </a:p>
              <a:p>
                <a:pPr algn="l"/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𝑹</m:t>
                    </m:r>
                    <m:r>
                      <a:rPr lang="ar-SA" sz="22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2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2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200" b="1" i="1">
                        <a:latin typeface="Cambria Math"/>
                      </a:rPr>
                      <m:t>+</m:t>
                    </m:r>
                    <m:r>
                      <a:rPr lang="en-US" sz="2200" b="1" i="1">
                        <a:latin typeface="Cambria Math"/>
                      </a:rPr>
                      <m:t>𝟑</m:t>
                    </m:r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2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1">
                        <a:latin typeface="Cambria Math"/>
                      </a:rPr>
                      <m:t>−</m:t>
                    </m:r>
                    <m:r>
                      <a:rPr lang="en-US" sz="2200" b="1" i="1">
                        <a:latin typeface="Cambria Math"/>
                      </a:rPr>
                      <m:t>𝟏𝟎</m:t>
                    </m:r>
                    <m:r>
                      <a:rPr lang="en-US" sz="2200" b="1" i="1">
                        <a:latin typeface="Cambria Math"/>
                      </a:rPr>
                      <m:t>𝒙</m:t>
                    </m:r>
                  </m:oMath>
                </a14:m>
                <a:endParaRPr lang="en-US" sz="2200" b="1" dirty="0"/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ar-TN" sz="2200" dirty="0" smtClean="0"/>
                  <a:t>← حجم الإيراد الكلي عند إنتاج وبيع </a:t>
                </a:r>
                <a:r>
                  <a:rPr lang="fr-FR" sz="2200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ar-TN" sz="2200" dirty="0" smtClean="0"/>
                  <a:t> وحدات </a:t>
                </a:r>
                <a:r>
                  <a:rPr lang="ar-TN" sz="2200" dirty="0" smtClean="0">
                    <a:cs typeface="+mj-cs"/>
                  </a:rPr>
                  <a:t>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cs typeface="+mj-cs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+mj-cs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+mj-cs"/>
                      </a:rPr>
                      <m:t>5</m:t>
                    </m:r>
                  </m:oMath>
                </a14:m>
                <a:r>
                  <a:rPr lang="ar-TN" sz="2200" dirty="0" smtClean="0">
                    <a:cs typeface="+mj-cs"/>
                  </a:rPr>
                  <a:t>)</a:t>
                </a:r>
                <a:r>
                  <a:rPr lang="ar-TN" sz="2200" dirty="0" smtClean="0"/>
                  <a:t> يتحدد عن طريق التعويض عن قيمة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ar-TN" sz="2200" dirty="0" smtClean="0"/>
                  <a:t> في دالة الإيراد الكلي كما يلي:</a:t>
                </a:r>
                <a:endParaRPr lang="en-US" sz="2200" dirty="0" smtClean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200" b="1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+</m:t>
                      </m:r>
                      <m:r>
                        <a:rPr lang="en-US" sz="2200" b="1" i="1">
                          <a:latin typeface="Cambria Math"/>
                        </a:rPr>
                        <m:t>𝟑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−</m:t>
                      </m:r>
                      <m:r>
                        <a:rPr lang="en-US" sz="2200" b="1" i="1">
                          <a:latin typeface="Cambria Math"/>
                        </a:rPr>
                        <m:t>𝟏𝟎</m:t>
                      </m:r>
                      <m:r>
                        <a:rPr lang="en-US" sz="22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200" b="1" dirty="0"/>
              </a:p>
              <a:p>
                <a:pPr algn="l"/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𝑹</m:t>
                    </m:r>
                    <m:r>
                      <a:rPr lang="ar-SA" sz="22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>
                            <a:latin typeface="Cambria Math"/>
                          </a:rPr>
                          <m:t>(</m:t>
                        </m:r>
                        <m:r>
                          <a:rPr lang="en-US" sz="2200" b="1" i="1">
                            <a:latin typeface="Cambria Math"/>
                          </a:rPr>
                          <m:t>𝟓</m:t>
                        </m:r>
                        <m:r>
                          <a:rPr lang="en-US" sz="2200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2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200" b="1" i="1">
                        <a:latin typeface="Cambria Math"/>
                      </a:rPr>
                      <m:t>+</m:t>
                    </m:r>
                    <m:r>
                      <a:rPr lang="en-US" sz="2200" b="1" i="1">
                        <a:latin typeface="Cambria Math"/>
                      </a:rPr>
                      <m:t>𝟑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>
                            <a:latin typeface="Cambria Math"/>
                          </a:rPr>
                          <m:t>(</m:t>
                        </m:r>
                        <m:r>
                          <a:rPr lang="en-US" sz="2200" b="1" i="1">
                            <a:latin typeface="Cambria Math"/>
                          </a:rPr>
                          <m:t>𝟓</m:t>
                        </m:r>
                        <m:r>
                          <a:rPr lang="en-US" sz="2200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2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1">
                        <a:latin typeface="Cambria Math"/>
                      </a:rPr>
                      <m:t> −</m:t>
                    </m:r>
                    <m:r>
                      <a:rPr lang="en-US" sz="2200" b="1" i="1">
                        <a:latin typeface="Cambria Math"/>
                      </a:rPr>
                      <m:t>𝟏𝟎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𝟓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200" b="1" dirty="0"/>
                  <a:t> </a:t>
                </a:r>
                <a14:m>
                  <m:oMath xmlns:m="http://schemas.openxmlformats.org/officeDocument/2006/math"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𝟏𝟓𝟎</m:t>
                    </m:r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ar-TN" sz="22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1052736"/>
                <a:ext cx="9220200" cy="5094328"/>
              </a:xfrm>
              <a:blipFill rotWithShape="0">
                <a:blip r:embed="rId3"/>
                <a:stretch>
                  <a:fillRect l="-1720" t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00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5328" y="980728"/>
                <a:ext cx="9220200" cy="509432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200" b="1" u="sng" dirty="0" smtClean="0">
                    <a:solidFill>
                      <a:srgbClr val="FF0000"/>
                    </a:solidFill>
                    <a:cs typeface="+mn-cs"/>
                  </a:rPr>
                  <a:t>مثال</a:t>
                </a:r>
                <a:r>
                  <a:rPr lang="ar-TN" sz="2200" b="1" u="sng" dirty="0" smtClean="0">
                    <a:solidFill>
                      <a:srgbClr val="FF0000"/>
                    </a:solidFill>
                    <a:cs typeface="+mn-cs"/>
                  </a:rPr>
                  <a:t> </a:t>
                </a:r>
                <a:r>
                  <a:rPr lang="en-US" sz="2200" b="1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sz="2200" b="1" u="sng" dirty="0" smtClean="0">
                    <a:solidFill>
                      <a:srgbClr val="FF0000"/>
                    </a:solidFill>
                    <a:cs typeface="+mn-cs"/>
                  </a:rPr>
                  <a:t>:</a:t>
                </a:r>
                <a:r>
                  <a:rPr lang="en-US" sz="2200" b="1" u="sng" dirty="0" smtClean="0">
                    <a:solidFill>
                      <a:srgbClr val="FF0000"/>
                    </a:solidFill>
                    <a:cs typeface="+mn-cs"/>
                  </a:rPr>
                  <a:t>-</a:t>
                </a:r>
                <a:endParaRPr lang="ar-TN" sz="2200" b="1" u="sng" dirty="0" smtClean="0">
                  <a:solidFill>
                    <a:srgbClr val="FF0000"/>
                  </a:solidFill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200" dirty="0"/>
                  <a:t>إذا علمت أن دالة التكاليف الحدية تأخذ شكل </a:t>
                </a:r>
                <a:r>
                  <a:rPr lang="ar-TN" sz="2200" dirty="0" smtClean="0"/>
                  <a:t>: </a:t>
                </a:r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𝟔𝟎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200" b="1" i="1">
                          <a:latin typeface="Cambria Math"/>
                        </a:rPr>
                        <m:t>𝒙</m:t>
                      </m:r>
                      <m:r>
                        <a:rPr lang="en-US" sz="2200" b="1" i="1">
                          <a:latin typeface="Cambria Math"/>
                        </a:rPr>
                        <m:t> −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2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fr-FR" sz="2200" b="1" dirty="0" smtClean="0">
                  <a:cs typeface="+mn-cs"/>
                </a:endParaRPr>
              </a:p>
              <a:p>
                <a:pPr indent="17463" algn="just" rtl="1"/>
                <a:r>
                  <a:rPr lang="ar-TN" sz="2200" dirty="0"/>
                  <a:t>أوجد حجم التكاليف الكلية عند إنتاج وبيع </a:t>
                </a: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200" dirty="0"/>
                  <a:t> وحدات ؟</a:t>
                </a:r>
                <a:r>
                  <a:rPr lang="ar-TN" sz="2200" dirty="0" smtClean="0">
                    <a:cs typeface="+mn-cs"/>
                  </a:rPr>
                  <a:t> </a:t>
                </a:r>
                <a:endParaRPr lang="fr-FR" sz="2200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200" b="1" u="sng" dirty="0" smtClean="0">
                    <a:cs typeface="+mn-cs"/>
                  </a:rPr>
                  <a:t>الحل:</a:t>
                </a:r>
                <a:r>
                  <a:rPr lang="en-US" sz="2200" b="1" u="sng" dirty="0" smtClean="0">
                    <a:cs typeface="+mn-cs"/>
                  </a:rPr>
                  <a:t>-</a:t>
                </a:r>
                <a:endParaRPr lang="ar-TN" sz="2200" b="1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200" dirty="0"/>
                  <a:t>- إيجاد دالة التكاليف الكلية عن طريق إجراء عملية التكامل على دالة التكاليف </a:t>
                </a:r>
                <a:r>
                  <a:rPr lang="ar-TN" sz="2200" dirty="0" smtClean="0"/>
                  <a:t>الحدية:</a:t>
                </a:r>
              </a:p>
              <a:p>
                <a:pPr marL="0" indent="0" algn="l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2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1" i="1">
                              <a:latin typeface="Cambria Math"/>
                            </a:rPr>
                            <m:t>𝟏𝟐</m:t>
                          </m:r>
                        </m:num>
                        <m:den>
                          <m:r>
                            <a:rPr lang="en-US" sz="2200" b="1" i="1">
                              <a:latin typeface="Cambria Math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1" i="1">
                              <a:latin typeface="Cambria Math"/>
                            </a:rPr>
                            <m:t>𝟔𝟎</m:t>
                          </m:r>
                        </m:num>
                        <m:den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1" i="1">
                              <a:latin typeface="Cambria Math"/>
                            </a:rPr>
                            <m:t>𝟖</m:t>
                          </m:r>
                        </m:num>
                        <m:den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−</m:t>
                      </m:r>
                      <m:r>
                        <a:rPr lang="en-US" sz="2200" b="1" i="1">
                          <a:latin typeface="Cambria Math"/>
                        </a:rPr>
                        <m:t>𝟒𝟎</m:t>
                      </m:r>
                      <m:r>
                        <a:rPr lang="en-US" sz="22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ar-EG" sz="2200" b="1" dirty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1" i="1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200" b="1" i="1">
                                  <a:latin typeface="Cambria Math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sz="2200" b="1" i="1">
                              <a:latin typeface="Cambria Math"/>
                            </a:rPr>
                            <m:t>−</m:t>
                          </m:r>
                          <m:r>
                            <a:rPr lang="en-US" sz="2200" b="1" i="1">
                              <a:latin typeface="Cambria Math"/>
                            </a:rPr>
                            <m:t>𝟐𝟎</m:t>
                          </m:r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+</m:t>
                      </m:r>
                      <m:r>
                        <a:rPr lang="en-US" sz="2200" b="1" i="1">
                          <a:latin typeface="Cambria Math"/>
                        </a:rPr>
                        <m:t>𝟒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−</m:t>
                      </m:r>
                      <m:r>
                        <a:rPr lang="en-US" sz="2200" b="1" i="1">
                          <a:latin typeface="Cambria Math"/>
                        </a:rPr>
                        <m:t>𝟒𝟎</m:t>
                      </m:r>
                      <m:r>
                        <a:rPr lang="en-US" sz="22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200" b="1" dirty="0"/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200" dirty="0"/>
                  <a:t>← حجم التكاليف الكلية عند إنتاج وبيع </a:t>
                </a:r>
                <a:r>
                  <a:rPr lang="fr-FR" sz="2200" dirty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ar-TN" sz="2200" dirty="0"/>
                  <a:t> وحدات 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ar-TN" sz="2200" dirty="0"/>
                  <a:t>) يتحدد عن طريق التعويض عن قيمة</a:t>
                </a:r>
                <a:r>
                  <a:rPr lang="ar-TN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ar-TN" sz="2200" dirty="0" smtClean="0"/>
                  <a:t> في </a:t>
                </a:r>
                <a:r>
                  <a:rPr lang="ar-TN" sz="2200" dirty="0"/>
                  <a:t>دالة التكاليف الكلية كما يلي </a:t>
                </a:r>
                <a:r>
                  <a:rPr lang="ar-TN" sz="2200" dirty="0" smtClean="0"/>
                  <a:t>:</a:t>
                </a:r>
                <a:endParaRPr lang="en-US" sz="2200" dirty="0" smtClean="0"/>
              </a:p>
              <a:p>
                <a:pPr marL="0" indent="0" algn="l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1" i="1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200" b="1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1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200" b="1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200" b="1" i="1"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en-US" sz="2200" b="1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200" b="1" i="1">
                                  <a:latin typeface="Cambria Math"/>
                                </a:rPr>
                                <m:t>𝟒</m:t>
                              </m:r>
                            </m:sup>
                          </m:sSup>
                          <m:r>
                            <a:rPr lang="en-US" sz="2200" b="1" i="1">
                              <a:latin typeface="Cambria Math"/>
                            </a:rPr>
                            <m:t> −</m:t>
                          </m:r>
                          <m:r>
                            <a:rPr lang="en-US" sz="2200" b="1" i="1">
                              <a:latin typeface="Cambria Math"/>
                            </a:rPr>
                            <m:t>𝟐𝟎</m:t>
                          </m:r>
                          <m:r>
                            <a:rPr lang="en-US" sz="22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200" b="1" i="1">
                              <a:latin typeface="Cambria Math"/>
                            </a:rPr>
                            <m:t>(</m:t>
                          </m:r>
                          <m:r>
                            <a:rPr lang="en-US" sz="2200" b="1" i="1">
                              <a:latin typeface="Cambria Math"/>
                            </a:rPr>
                            <m:t>𝟏𝟎</m:t>
                          </m:r>
                          <m:r>
                            <a:rPr lang="en-US" sz="2200" b="1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+</m:t>
                      </m:r>
                      <m:r>
                        <a:rPr lang="en-US" sz="2200" b="1" i="1">
                          <a:latin typeface="Cambria Math"/>
                        </a:rPr>
                        <m:t>𝟒</m:t>
                      </m:r>
                      <m:r>
                        <a:rPr lang="en-US" sz="2200" b="1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>
                              <a:latin typeface="Cambria Math"/>
                            </a:rPr>
                            <m:t>(</m:t>
                          </m:r>
                          <m:r>
                            <a:rPr lang="en-US" sz="2200" b="1" i="1">
                              <a:latin typeface="Cambria Math"/>
                            </a:rPr>
                            <m:t>𝟏𝟎</m:t>
                          </m:r>
                          <m:r>
                            <a:rPr lang="en-US" sz="2200" b="1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200" b="1" i="1">
                          <a:latin typeface="Cambria Math"/>
                        </a:rPr>
                        <m:t> −</m:t>
                      </m:r>
                      <m:r>
                        <a:rPr lang="en-US" sz="2200" b="1" i="1">
                          <a:latin typeface="Cambria Math"/>
                        </a:rPr>
                        <m:t>𝟒𝟎</m:t>
                      </m:r>
                      <m:r>
                        <a:rPr lang="en-US" sz="2200" b="1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200" b="1" i="1">
                          <a:latin typeface="Cambria Math"/>
                        </a:rPr>
                        <m:t>(</m:t>
                      </m:r>
                      <m:r>
                        <a:rPr lang="en-US" sz="2200" b="1" i="1">
                          <a:latin typeface="Cambria Math"/>
                        </a:rPr>
                        <m:t>𝟏𝟎</m:t>
                      </m:r>
                      <m:r>
                        <a:rPr lang="en-US" sz="22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b="1" dirty="0"/>
              </a:p>
              <a:p>
                <a:pPr marL="0" indent="0" algn="l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1" i="1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200" b="1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2200" b="1">
                          <a:latin typeface="Cambria Math"/>
                        </a:rPr>
                        <m:t>𝟑𝟎𝟎𝟎𝟎</m:t>
                      </m:r>
                      <m:r>
                        <a:rPr lang="en-US" sz="2200" b="1">
                          <a:latin typeface="Cambria Math"/>
                        </a:rPr>
                        <m:t> −</m:t>
                      </m:r>
                      <m:r>
                        <a:rPr lang="en-US" sz="2200" b="1">
                          <a:latin typeface="Cambria Math"/>
                        </a:rPr>
                        <m:t>𝟐𝟎𝟎𝟎𝟎</m:t>
                      </m:r>
                      <m:r>
                        <a:rPr lang="en-US" sz="2200" b="1" i="1">
                          <a:latin typeface="Cambria Math"/>
                        </a:rPr>
                        <m:t> +</m:t>
                      </m:r>
                      <m:r>
                        <a:rPr lang="en-US" sz="2200" b="1" i="1">
                          <a:latin typeface="Cambria Math"/>
                        </a:rPr>
                        <m:t>𝟒𝟎𝟎</m:t>
                      </m:r>
                      <m:r>
                        <a:rPr lang="en-US" sz="2200" b="1" i="1">
                          <a:latin typeface="Cambria Math"/>
                        </a:rPr>
                        <m:t> −</m:t>
                      </m:r>
                      <m:r>
                        <a:rPr lang="en-US" sz="2200" b="1" i="1">
                          <a:latin typeface="Cambria Math"/>
                        </a:rPr>
                        <m:t>𝟒𝟎𝟎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𝟏𝟎𝟎𝟎𝟎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2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5328" y="980728"/>
                <a:ext cx="9220200" cy="5094328"/>
              </a:xfrm>
              <a:blipFill rotWithShape="0">
                <a:blip r:embed="rId3"/>
                <a:stretch>
                  <a:fillRect l="-1653" t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993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6496" y="980728"/>
                <a:ext cx="9041796" cy="511256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400" b="1" u="sng" dirty="0" smtClean="0">
                    <a:solidFill>
                      <a:srgbClr val="FF0000"/>
                    </a:solidFill>
                    <a:cs typeface="+mn-cs"/>
                  </a:rPr>
                  <a:t>مثال</a:t>
                </a:r>
                <a:r>
                  <a:rPr lang="ar-TN" sz="2400" b="1" u="sng" dirty="0" smtClean="0">
                    <a:solidFill>
                      <a:srgbClr val="FF0000"/>
                    </a:solidFill>
                    <a:cs typeface="+mn-cs"/>
                  </a:rPr>
                  <a:t> </a:t>
                </a:r>
                <a:r>
                  <a:rPr lang="fr-FR" sz="2400" b="1" u="sng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ar-TN" sz="2400" b="1" u="sng" dirty="0" smtClean="0">
                    <a:solidFill>
                      <a:srgbClr val="FF0000"/>
                    </a:solidFill>
                    <a:cs typeface="+mn-cs"/>
                  </a:rPr>
                  <a:t>:</a:t>
                </a:r>
                <a:r>
                  <a:rPr lang="ar-SA" sz="2400" b="1" u="sng" dirty="0" smtClean="0">
                    <a:solidFill>
                      <a:srgbClr val="FF0000"/>
                    </a:solidFill>
                    <a:cs typeface="+mn-cs"/>
                  </a:rPr>
                  <a:t>-</a:t>
                </a:r>
                <a:endParaRPr lang="ar-TN" sz="2400" b="1" dirty="0" smtClean="0">
                  <a:solidFill>
                    <a:srgbClr val="FF0000"/>
                  </a:solidFill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/>
                  <a:t>إذا علمت أن دالة الإيراد الحدي تأخذ شكل: 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𝟖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𝟐𝟒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r>
                        <a:rPr lang="en-US" sz="2400" b="1" i="1">
                          <a:latin typeface="Cambria Math"/>
                        </a:rPr>
                        <m:t>𝟏𝟐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</m:oMath>
                  </m:oMathPara>
                </a14:m>
                <a:endParaRPr lang="fr-FR" sz="2400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/>
                  <a:t>ودالة </a:t>
                </a:r>
                <a:r>
                  <a:rPr lang="ar-SA" sz="2400" dirty="0" smtClean="0"/>
                  <a:t>التكاليف </a:t>
                </a:r>
                <a:r>
                  <a:rPr lang="ar-TN" sz="2400" dirty="0" smtClean="0"/>
                  <a:t>الحدي</a:t>
                </a:r>
                <a:r>
                  <a:rPr lang="ar-SA" sz="2400" dirty="0" smtClean="0"/>
                  <a:t>ة</a:t>
                </a:r>
                <a:r>
                  <a:rPr lang="ar-TN" sz="2400" dirty="0" smtClean="0"/>
                  <a:t> تأخذ شكل: </a:t>
                </a:r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𝟑𝟔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𝟒𝟎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r>
                        <a:rPr lang="en-US" sz="2400" b="1" i="1"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ar-TN" sz="2400" dirty="0" smtClean="0"/>
              </a:p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المطلوب:</a:t>
                </a:r>
                <a:endParaRPr lang="fr-FR" sz="2400" b="1" u="sng" dirty="0" smtClean="0">
                  <a:cs typeface="+mn-cs"/>
                </a:endParaRPr>
              </a:p>
              <a:p>
                <a:pPr indent="17463" algn="just" rtl="1"/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ar-TN" sz="2400" dirty="0" smtClean="0"/>
                  <a:t>- حجم الإيراد الكلي عند إنتاج وبيع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20</a:t>
                </a:r>
                <a:r>
                  <a:rPr lang="ar-TN" sz="2400" dirty="0" smtClean="0"/>
                  <a:t> وحدة.</a:t>
                </a: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ar-TN" sz="2400" dirty="0" smtClean="0">
                    <a:cs typeface="+mn-cs"/>
                  </a:rPr>
                  <a:t>- حجم التكاليف الكلية عند إنتاج وبيع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25</a:t>
                </a:r>
                <a:r>
                  <a:rPr lang="ar-TN" sz="2400" dirty="0" smtClean="0">
                    <a:cs typeface="+mn-cs"/>
                  </a:rPr>
                  <a:t> وحدة.</a:t>
                </a:r>
                <a:endParaRPr lang="ar-TN" sz="2400" dirty="0" smtClean="0">
                  <a:cs typeface="+mj-cs"/>
                </a:endParaRP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ar-TN" sz="2400" dirty="0" smtClean="0">
                    <a:cs typeface="+mj-cs"/>
                  </a:rPr>
                  <a:t>- </a:t>
                </a:r>
                <a:r>
                  <a:rPr lang="ar-TN" sz="2400" dirty="0" smtClean="0"/>
                  <a:t>دالة الربح الحدي.</a:t>
                </a: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ar-TN" sz="2400" dirty="0" smtClean="0">
                    <a:cs typeface="+mj-cs"/>
                  </a:rPr>
                  <a:t>-</a:t>
                </a:r>
                <a:r>
                  <a:rPr lang="ar-TN" sz="2400" dirty="0" smtClean="0"/>
                  <a:t> دالة الربح الكلي بطريقتين مختلفتين.</a:t>
                </a: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ar-TN" sz="2400" dirty="0" smtClean="0"/>
                  <a:t>- حجم الربح الكلي عند إنتاج وبيع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ar-TN" sz="2400" dirty="0" smtClean="0"/>
                  <a:t> وحدات</a:t>
                </a:r>
                <a:r>
                  <a:rPr lang="ar-TN" sz="2200" dirty="0" smtClean="0"/>
                  <a:t>.</a:t>
                </a:r>
              </a:p>
              <a:p>
                <a:pPr indent="17463" algn="just" rtl="1">
                  <a:spcBef>
                    <a:spcPts val="600"/>
                  </a:spcBef>
                </a:pPr>
                <a:endParaRPr lang="ar-TN" sz="2200" dirty="0" smtClean="0"/>
              </a:p>
              <a:p>
                <a:pPr indent="17463" algn="just" rtl="1"/>
                <a:endParaRPr lang="ar-TN" dirty="0" smtClean="0">
                  <a:cs typeface="+mj-cs"/>
                </a:endParaRPr>
              </a:p>
              <a:p>
                <a:pPr indent="17463" algn="just" rtl="1"/>
                <a:endParaRPr lang="ar-TN" sz="1600" dirty="0" smtClean="0">
                  <a:cs typeface="+mj-c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6496" y="980728"/>
                <a:ext cx="9041796" cy="5112568"/>
              </a:xfrm>
              <a:blipFill rotWithShape="0">
                <a:blip r:embed="rId3"/>
                <a:stretch>
                  <a:fillRect l="-135" t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66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400" dirty="0" smtClean="0"/>
                  <a:t>- حجم الإيراد الكلي عند إنتاج وبيع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ar-TN" sz="2400" dirty="0" smtClean="0"/>
                  <a:t> وحدة</a:t>
                </a:r>
                <a:r>
                  <a:rPr lang="fr-FR" sz="2400" dirty="0" smtClean="0"/>
                  <a:t> </a:t>
                </a:r>
                <a:r>
                  <a:rPr lang="ar-TN" sz="2400" dirty="0" smtClean="0"/>
                  <a:t> حيث أن دالة الإيراد الحدي هي:  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𝟖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𝟐𝟒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r>
                        <a:rPr lang="en-US" sz="2400" b="1" i="1">
                          <a:latin typeface="Cambria Math"/>
                        </a:rPr>
                        <m:t>𝟏𝟐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</m:oMath>
                  </m:oMathPara>
                </a14:m>
                <a:endParaRPr lang="fr-FR" sz="2400" dirty="0" smtClean="0"/>
              </a:p>
              <a:p>
                <a:pPr marL="623888" indent="-26352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 smtClean="0"/>
                  <a:t> - يمكن الوصول إلى دالة الإيراد الكلي عن طريق إجراء عملية التكامل على دالة الإيراد الحدي كما يلي:</a:t>
                </a:r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𝟖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𝟐𝟒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𝟏𝟐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𝟖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r>
                        <a:rPr lang="en-US" sz="2400" b="1" i="1">
                          <a:latin typeface="Cambria Math"/>
                        </a:rPr>
                        <m:t>𝟔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 smtClean="0"/>
                  <a:t>← حجم الإيراد الكلي</a:t>
                </a:r>
                <a:r>
                  <a:rPr lang="fr-FR" sz="2400" dirty="0" smtClean="0"/>
                  <a:t> </a:t>
                </a:r>
                <a:r>
                  <a:rPr lang="ar-TN" sz="2400" dirty="0" smtClean="0"/>
                  <a:t>عند إنتاج وبيع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20</a:t>
                </a:r>
                <a:r>
                  <a:rPr lang="ar-TN" sz="2400" dirty="0" smtClean="0"/>
                  <a:t> وحدة 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ar-TN" sz="2400" dirty="0" smtClean="0"/>
                  <a:t> يتحدد عن طريق التعويض عن قيمة</a:t>
                </a:r>
                <a:r>
                  <a:rPr lang="fr-FR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 smtClean="0"/>
                  <a:t> </a:t>
                </a:r>
                <a:r>
                  <a:rPr lang="ar-TN" sz="2400" dirty="0" smtClean="0"/>
                  <a:t>في دالة الإيراد الكلي كما يلي:</a:t>
                </a:r>
                <a:endParaRPr lang="en-US" sz="2400" dirty="0" smtClean="0"/>
              </a:p>
              <a:p>
                <a:pPr marL="0" algn="l"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>
                              <a:latin typeface="Cambria Math"/>
                            </a:rPr>
                            <m:t>(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𝟐𝟎</m:t>
                          </m:r>
                          <m:r>
                            <a:rPr lang="en-US" sz="2400" b="1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𝟖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×(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𝟐𝟎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r>
                        <a:rPr lang="en-US" sz="2400" b="1" i="1">
                          <a:latin typeface="Cambria Math"/>
                        </a:rPr>
                        <m:t>𝟔</m:t>
                      </m:r>
                      <m:r>
                        <a:rPr lang="en-US" sz="2400" b="1" i="1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𝟐𝟎</m:t>
                              </m:r>
                            </m:e>
                          </m:d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  <m:r>
                        <a:rPr lang="en-US" sz="24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𝟑𝟐𝟎𝟎𝟎𝟎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𝟔𝟒𝟎𝟎𝟎</m:t>
                      </m:r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r>
                        <a:rPr lang="en-US" sz="2400" b="1" i="1">
                          <a:latin typeface="Cambria Math"/>
                        </a:rPr>
                        <m:t>𝟐𝟒𝟎𝟎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𝟒𝟎𝟎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𝟑𝟖𝟐𝟎𝟎𝟎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blipFill rotWithShape="0">
                <a:blip r:embed="rId3"/>
                <a:stretch>
                  <a:fillRect l="-2050" t="-1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40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400" b="1" u="sng" dirty="0" smtClean="0">
                    <a:cs typeface="+mn-cs"/>
                  </a:rPr>
                  <a:t>تابع </a:t>
                </a:r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sz="2400" dirty="0" smtClean="0"/>
                  <a:t>- </a:t>
                </a:r>
                <a:r>
                  <a:rPr lang="ar-TN" sz="2400" dirty="0"/>
                  <a:t>حجم التكاليف الكلية عند إنتاج وبيع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</a:t>
                </a:r>
                <a:r>
                  <a:rPr lang="ar-TN" sz="2400" dirty="0"/>
                  <a:t> وحدة</a:t>
                </a:r>
                <a:r>
                  <a:rPr lang="fr-FR" sz="2400" dirty="0"/>
                  <a:t> </a:t>
                </a:r>
                <a:r>
                  <a:rPr lang="ar-TN" sz="2400" dirty="0"/>
                  <a:t> حيث أن دالة التكاليف الحدية </a:t>
                </a:r>
                <a:r>
                  <a:rPr lang="ar-TN" sz="2400" dirty="0" smtClean="0"/>
                  <a:t>هي:  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𝟑𝟔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400" dirty="0" smtClean="0"/>
              </a:p>
              <a:p>
                <a:pPr marL="623888" indent="-26352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 smtClean="0"/>
                  <a:t> - </a:t>
                </a:r>
                <a:r>
                  <a:rPr lang="ar-TN" sz="2400" dirty="0"/>
                  <a:t>يمكن الوصول إلى دالة التكاليف الكلية عن طريق إجراء عملية التكامل على دالة التكاليف الحدية كما يلي :</a:t>
                </a:r>
                <a:endParaRPr lang="ar-TN" sz="2400" dirty="0" smtClean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𝟑𝟔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𝟒𝟎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𝟐𝟎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/>
                  <a:t>← حجم التكاليف الكلية عند إنتاج وبيع </a:t>
                </a:r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>25</a:t>
                </a:r>
                <a:r>
                  <a:rPr lang="ar-TN" sz="2400" dirty="0"/>
                  <a:t> وحدة</a:t>
                </a:r>
                <a:r>
                  <a:rPr lang="ar-T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25</m:t>
                    </m:r>
                  </m:oMath>
                </a14:m>
                <a:r>
                  <a:rPr lang="ar-T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TN" sz="2400" dirty="0"/>
                  <a:t>يتحدد عن طريق التعويض عن قيمة</a:t>
                </a:r>
                <a:r>
                  <a:rPr lang="fr-FR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 </a:t>
                </a:r>
                <a:r>
                  <a:rPr lang="ar-SA" sz="2400" dirty="0"/>
                  <a:t> </a:t>
                </a:r>
                <a:r>
                  <a:rPr lang="ar-TN" sz="2400" dirty="0"/>
                  <a:t>في دالة التكاليف الكلية كما </a:t>
                </a:r>
                <a:r>
                  <a:rPr lang="ar-TN" sz="2400" dirty="0" smtClean="0"/>
                  <a:t>يلي:</a:t>
                </a:r>
                <a:endParaRPr lang="en-US" sz="2400" dirty="0" smtClean="0"/>
              </a:p>
              <a:p>
                <a:pPr marL="0" algn="l"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×(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𝟐𝟓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400" b="1" i="1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d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latin typeface="Cambria Math"/>
                        </a:rPr>
                        <m:t>𝟐𝟓</m:t>
                      </m:r>
                      <m:r>
                        <a:rPr lang="en-US" sz="24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𝟏𝟖𝟕𝟓𝟎𝟎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𝟏𝟐𝟓𝟎𝟎</m:t>
                      </m:r>
                      <m:r>
                        <a:rPr lang="en-US" sz="2400" b="1" i="1">
                          <a:latin typeface="Cambria Math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𝟐𝟓𝟎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𝟏𝟗𝟗𝟕𝟓𝟎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blipFill rotWithShape="0">
                <a:blip r:embed="rId3"/>
                <a:stretch>
                  <a:fillRect l="-1984" t="-1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763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800" b="1" u="sng" dirty="0" smtClean="0">
                    <a:cs typeface="+mn-cs"/>
                  </a:rPr>
                  <a:t>تابع </a:t>
                </a:r>
                <a:r>
                  <a:rPr lang="ar-TN" sz="2800" b="1" u="sng" dirty="0" smtClean="0">
                    <a:cs typeface="+mn-cs"/>
                  </a:rPr>
                  <a:t>الحل:</a:t>
                </a:r>
                <a:r>
                  <a:rPr lang="ar-SA" sz="2800" b="1" u="sng" dirty="0" smtClean="0">
                    <a:cs typeface="+mn-cs"/>
                  </a:rPr>
                  <a:t>-</a:t>
                </a:r>
                <a:endParaRPr lang="ar-TN" sz="2800" u="sng" dirty="0" smtClean="0">
                  <a:cs typeface="+mn-cs"/>
                </a:endParaRPr>
              </a:p>
              <a:p>
                <a:pPr indent="17463" algn="just" rtl="1"/>
                <a:r>
                  <a:rPr lang="fr-FR" sz="28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ar-TN" sz="2800" dirty="0" smtClean="0"/>
                  <a:t>- دالة الربح الحدي:</a:t>
                </a:r>
              </a:p>
              <a:p>
                <a:pPr indent="17463" algn="just" rtl="1"/>
                <a:r>
                  <a:rPr lang="ar-TN" sz="2800" dirty="0" smtClean="0"/>
                  <a:t>الربح الحدي</a:t>
                </a:r>
                <a:r>
                  <a:rPr lang="fr-FR" sz="2800" dirty="0" smtClean="0"/>
                  <a:t> </a:t>
                </a:r>
                <a:r>
                  <a:rPr lang="ar-TN" sz="2800" dirty="0" smtClean="0"/>
                  <a:t> = الإيراد الحدي – التكاليف الحدية </a:t>
                </a:r>
                <a:endParaRPr lang="en-US" sz="2800" dirty="0" smtClean="0"/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fr-FR" sz="2800" dirty="0" smtClean="0"/>
              </a:p>
              <a:p>
                <a:pPr marL="0" indent="17463" algn="l" rtl="1"/>
                <a:r>
                  <a:rPr lang="en-US" sz="2800" b="1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latin typeface="Cambria Math"/>
                          </a:rPr>
                          <m:t>𝟖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+</m:t>
                        </m:r>
                        <m:r>
                          <a:rPr lang="en-US" sz="2800" b="1" i="1">
                            <a:latin typeface="Cambria Math"/>
                          </a:rPr>
                          <m:t>𝟐𝟒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latin typeface="Cambria Math"/>
                          </a:rPr>
                          <m:t>𝟏𝟐</m:t>
                        </m:r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  <m:r>
                          <a:rPr lang="en-US" sz="2800" b="1" i="1">
                            <a:latin typeface="Cambria Math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𝟐𝟎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sz="2800" b="1" i="1">
                        <a:latin typeface="Cambria Math"/>
                      </a:rPr>
                      <m:t>𝟑𝟔</m:t>
                    </m:r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800" b="1" i="1">
                        <a:latin typeface="Cambria Math"/>
                      </a:rPr>
                      <m:t>+</m:t>
                    </m:r>
                    <m:r>
                      <a:rPr lang="en-US" sz="2800" b="1" i="1">
                        <a:latin typeface="Cambria Math"/>
                      </a:rPr>
                      <m:t>𝟒𝟎</m:t>
                    </m:r>
                    <m:r>
                      <a:rPr lang="en-US" sz="2800" b="1" i="1">
                        <a:latin typeface="Cambria Math"/>
                      </a:rPr>
                      <m:t>𝒙</m:t>
                    </m:r>
                    <m:r>
                      <a:rPr lang="en-US" sz="2800" b="1" i="1">
                        <a:latin typeface="Cambria Math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800" dirty="0" smtClean="0"/>
              </a:p>
              <a:p>
                <a:pPr marL="0" indent="0" algn="l" rtl="1"/>
                <a:r>
                  <a:rPr lang="en-US" sz="2800" b="1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>
                        <a:latin typeface="Cambria Math"/>
                      </a:rPr>
                      <m:t>𝟖</m:t>
                    </m:r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𝟏𝟐</m:t>
                    </m:r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800" b="1" i="1">
                        <a:latin typeface="Cambria Math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800" b="1" i="1">
                        <a:latin typeface="Cambria Math"/>
                      </a:rPr>
                      <m:t>𝟐</m:t>
                    </m:r>
                    <m:r>
                      <a:rPr lang="en-US" sz="2800" b="1" i="1">
                        <a:latin typeface="Cambria Math"/>
                      </a:rPr>
                      <m:t>𝒙</m:t>
                    </m:r>
                    <m:r>
                      <a:rPr lang="en-US" sz="2800" b="1" i="1">
                        <a:latin typeface="Cambria Math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ar-TN" sz="2800" dirty="0" smtClean="0"/>
              </a:p>
              <a:p>
                <a:pPr indent="17463" algn="just" rtl="1">
                  <a:spcBef>
                    <a:spcPts val="0"/>
                  </a:spcBef>
                </a:pPr>
                <a:endParaRPr lang="ar-TN" sz="2800" dirty="0" smtClean="0">
                  <a:cs typeface="+mj-c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blipFill rotWithShape="0">
                <a:blip r:embed="rId3"/>
                <a:stretch>
                  <a:fillRect t="-1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107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980728"/>
                <a:ext cx="9220200" cy="509432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600" b="1" u="sng" dirty="0" smtClean="0">
                    <a:cs typeface="+mn-cs"/>
                  </a:rPr>
                  <a:t>تابع </a:t>
                </a:r>
                <a:r>
                  <a:rPr lang="ar-TN" sz="2600" b="1" u="sng" dirty="0" smtClean="0">
                    <a:cs typeface="+mn-cs"/>
                  </a:rPr>
                  <a:t>الحل:</a:t>
                </a:r>
                <a:r>
                  <a:rPr lang="ar-SA" sz="2600" b="1" u="sng" dirty="0" smtClean="0">
                    <a:cs typeface="+mn-cs"/>
                  </a:rPr>
                  <a:t>-</a:t>
                </a:r>
                <a:endParaRPr lang="ar-TN" sz="2600" u="sng" dirty="0" smtClean="0">
                  <a:cs typeface="+mn-cs"/>
                </a:endParaRPr>
              </a:p>
              <a:p>
                <a:pPr indent="17463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ar-TN" sz="2600" dirty="0" smtClean="0"/>
                  <a:t>- </a:t>
                </a:r>
                <a:r>
                  <a:rPr lang="ar-TN" sz="2600" u="sng" dirty="0" smtClean="0"/>
                  <a:t>الطريقة الأولى:</a:t>
                </a:r>
                <a:r>
                  <a:rPr lang="fr-FR" sz="2600" dirty="0" smtClean="0"/>
                  <a:t> </a:t>
                </a:r>
                <a:r>
                  <a:rPr lang="ar-TN" sz="2600" dirty="0" smtClean="0"/>
                  <a:t>الربح الكلي</a:t>
                </a:r>
                <a:r>
                  <a:rPr lang="fr-FR" sz="2600" dirty="0" smtClean="0"/>
                  <a:t> </a:t>
                </a:r>
                <a:r>
                  <a:rPr lang="ar-TN" sz="2600" dirty="0" smtClean="0"/>
                  <a:t>= تكامل دالة الربح الحدي</a:t>
                </a:r>
                <a:endParaRPr lang="en-US" sz="2600" dirty="0" smtClean="0"/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latin typeface="Cambria Math"/>
                        </a:rPr>
                        <m:t>𝟖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600" b="1" i="1">
                          <a:latin typeface="Cambria Math"/>
                        </a:rPr>
                        <m:t>𝟐</m:t>
                      </m:r>
                      <m:r>
                        <a:rPr lang="en-US" sz="2600" b="1" i="1">
                          <a:latin typeface="Cambria Math"/>
                        </a:rPr>
                        <m:t>𝒙</m:t>
                      </m:r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6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1" i="1">
                              <a:latin typeface="Cambria Math"/>
                            </a:rPr>
                            <m:t>𝟖</m:t>
                          </m:r>
                        </m:num>
                        <m:den>
                          <m:r>
                            <a:rPr lang="en-US" sz="2600" b="1" i="1">
                              <a:latin typeface="Cambria Math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600" b="1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600" b="1" i="1">
                          <a:latin typeface="Cambria Math"/>
                        </a:rPr>
                        <m:t>𝟎</m:t>
                      </m:r>
                      <m:r>
                        <a:rPr lang="en-US" sz="26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17463" algn="l" rtl="1">
                  <a:spcBef>
                    <a:spcPts val="0"/>
                  </a:spcBef>
                </a:pPr>
                <a:r>
                  <a:rPr lang="en-US" sz="2600" b="1" dirty="0" smtClean="0"/>
                  <a:t>    </a:t>
                </a:r>
                <a14:m>
                  <m:oMath xmlns:m="http://schemas.openxmlformats.org/officeDocument/2006/math">
                    <m:r>
                      <a:rPr lang="ar-SA" sz="2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600" b="1" i="1">
                        <a:latin typeface="Cambria Math"/>
                      </a:rPr>
                      <m:t>−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𝟐𝟔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1">
                        <a:latin typeface="Cambria Math"/>
                      </a:rPr>
                      <m:t>+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600" b="1" i="1">
                        <a:latin typeface="Cambria Math"/>
                      </a:rPr>
                      <m:t>𝟎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ar-TN" sz="2600" b="1" dirty="0" smtClean="0"/>
              </a:p>
              <a:p>
                <a:pPr indent="17463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ar-TN" sz="2600" dirty="0" smtClean="0"/>
                  <a:t>- </a:t>
                </a:r>
                <a:r>
                  <a:rPr lang="ar-TN" sz="2600" u="sng" dirty="0" smtClean="0"/>
                  <a:t>الطريقة الثانية:</a:t>
                </a:r>
                <a:r>
                  <a:rPr lang="ar-TN" sz="2600" dirty="0" smtClean="0"/>
                  <a:t> الربح الكلي</a:t>
                </a:r>
                <a:r>
                  <a:rPr lang="fr-FR" sz="2600" dirty="0" smtClean="0"/>
                  <a:t> </a:t>
                </a:r>
                <a:r>
                  <a:rPr lang="ar-TN" sz="2600" dirty="0" smtClean="0"/>
                  <a:t>= الإيراد الكلي – التكاليف الكلية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fr-FR" sz="2600" b="1" dirty="0"/>
              </a:p>
              <a:p>
                <a:pPr marL="0" indent="17463" algn="l" rtl="1"/>
                <a:r>
                  <a:rPr lang="en-US" sz="2600" b="1" dirty="0"/>
                  <a:t>   </a:t>
                </a:r>
                <a:r>
                  <a:rPr lang="en-US" sz="2600" b="1" dirty="0" smtClean="0"/>
                  <a:t> 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i="1">
                            <a:latin typeface="Cambria Math"/>
                          </a:rPr>
                          <m:t>𝟐</m:t>
                        </m:r>
                        <m:sSup>
                          <m:sSupPr>
                            <m:ctrlPr>
                              <a:rPr lang="en-US" sz="2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600" b="1" i="1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  <m:r>
                          <a:rPr lang="en-US" sz="2600" b="1" i="1">
                            <a:latin typeface="Cambria Math"/>
                          </a:rPr>
                          <m:t>+</m:t>
                        </m:r>
                        <m:r>
                          <a:rPr lang="en-US" sz="2600" b="1" i="1">
                            <a:latin typeface="Cambria Math"/>
                          </a:rPr>
                          <m:t>𝟖</m:t>
                        </m:r>
                        <m:sSup>
                          <m:sSupPr>
                            <m:ctrlPr>
                              <a:rPr lang="en-US" sz="2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600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sz="2600" b="1" i="1">
                            <a:latin typeface="Cambria Math"/>
                          </a:rPr>
                          <m:t>−</m:t>
                        </m:r>
                        <m:r>
                          <a:rPr lang="en-US" sz="2600" b="1" i="1">
                            <a:latin typeface="Cambria Math"/>
                          </a:rPr>
                          <m:t>𝟔</m:t>
                        </m:r>
                        <m:sSup>
                          <m:sSupPr>
                            <m:ctrlPr>
                              <a:rPr lang="en-US" sz="2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6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600" b="1" i="1">
                            <a:latin typeface="Cambria Math"/>
                          </a:rPr>
                          <m:t>+</m:t>
                        </m:r>
                        <m:r>
                          <a:rPr lang="en-US" sz="2600" b="1" i="1">
                            <a:latin typeface="Cambria Math"/>
                          </a:rPr>
                          <m:t>𝟐𝟎</m:t>
                        </m:r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600" b="1" i="1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𝟏𝟐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𝟐𝟎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US" sz="2600" b="1" i="1">
                        <a:latin typeface="Cambria Math"/>
                      </a:rPr>
                      <m:t>𝒙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600" dirty="0"/>
              </a:p>
              <a:p>
                <a:pPr marL="0" indent="0" algn="l" rtl="1"/>
                <a:r>
                  <a:rPr lang="en-US" sz="2600" b="1" dirty="0"/>
                  <a:t>   </a:t>
                </a:r>
                <a:r>
                  <a:rPr lang="en-US" sz="2600" b="1" dirty="0" smtClean="0"/>
                  <a:t> 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600" b="1" i="1">
                        <a:latin typeface="Cambria Math"/>
                      </a:rPr>
                      <m:t>−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𝟐𝟔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1">
                        <a:latin typeface="Cambria Math"/>
                      </a:rPr>
                      <m:t>+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600" b="1" i="1">
                        <a:latin typeface="Cambria Math"/>
                      </a:rPr>
                      <m:t>𝟎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ar-TN" sz="2600" dirty="0"/>
              </a:p>
              <a:p>
                <a:pPr indent="17463" algn="just" rtl="1"/>
                <a:endParaRPr lang="fr-FR" sz="22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ar-TN" sz="2400" dirty="0" smtClean="0"/>
              </a:p>
              <a:p>
                <a:pPr indent="17463" algn="just" rtl="1">
                  <a:spcBef>
                    <a:spcPts val="0"/>
                  </a:spcBef>
                </a:pPr>
                <a:endParaRPr lang="fr-FR" sz="2400" dirty="0" smtClean="0">
                  <a:cs typeface="+mj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endParaRPr lang="fr-FR" sz="2400" dirty="0" smtClean="0">
                  <a:cs typeface="+mj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endParaRPr lang="fr-FR" sz="2400" dirty="0" smtClean="0">
                  <a:cs typeface="+mj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endParaRPr lang="ar-TN" sz="2200" dirty="0" smtClean="0">
                  <a:cs typeface="+mj-cs"/>
                </a:endParaRP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980728"/>
                <a:ext cx="9220200" cy="5094328"/>
              </a:xfrm>
              <a:blipFill rotWithShape="0">
                <a:blip r:embed="rId3"/>
                <a:stretch>
                  <a:fillRect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919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600" b="1" u="sng" dirty="0" smtClean="0">
                    <a:cs typeface="+mn-cs"/>
                  </a:rPr>
                  <a:t>تابع </a:t>
                </a:r>
                <a:r>
                  <a:rPr lang="ar-TN" sz="2600" b="1" u="sng" dirty="0" smtClean="0">
                    <a:cs typeface="+mn-cs"/>
                  </a:rPr>
                  <a:t>الحل:</a:t>
                </a:r>
                <a:endParaRPr lang="ar-TN" sz="2600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ar-TN" sz="2600" dirty="0" smtClean="0"/>
                  <a:t>- حجم الربح الكلي عند إنتاج وبيع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600" dirty="0" smtClean="0"/>
                  <a:t> وحدات:</a:t>
                </a: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fr-FR" sz="2600" dirty="0" smtClean="0"/>
                  <a:t> </a:t>
                </a:r>
                <a:r>
                  <a:rPr lang="ar-TN" sz="2600" dirty="0" smtClean="0"/>
                  <a:t> - دالة الربح الكلي هي:  </a:t>
                </a:r>
              </a:p>
              <a:p>
                <a:pPr marL="0" indent="17463" algn="just" rtl="1">
                  <a:spcBef>
                    <a:spcPts val="6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US" sz="26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−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𝟐𝟔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600" b="1" i="1">
                          <a:latin typeface="Cambria Math"/>
                        </a:rPr>
                        <m:t>𝟎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600" dirty="0" smtClean="0"/>
              </a:p>
              <a:p>
                <a:pPr marL="623888" indent="-263525" algn="just" rtl="1"/>
                <a:r>
                  <a:rPr lang="ar-TN" sz="2600" dirty="0" smtClean="0"/>
                  <a:t> ← وللوصول إلى حجم الربح الكلي يتم التعويض عن قيمة</a:t>
                </a:r>
                <a:r>
                  <a:rPr lang="ar-TN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</m:oMath>
                </a14:m>
                <a:r>
                  <a:rPr lang="ar-TN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TN" sz="2600" dirty="0" smtClean="0"/>
                  <a:t>في المعادلة السابقة كما يلي:</a:t>
                </a:r>
                <a:endParaRPr lang="en-US" sz="2600" dirty="0" smtClean="0"/>
              </a:p>
              <a:p>
                <a:pPr marL="0" algn="l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600" b="1" i="1">
                              <a:latin typeface="Cambria Math"/>
                            </a:rPr>
                            <m:t>(</m:t>
                          </m:r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6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600" b="1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  <a:ea typeface="Cambria Math"/>
                            </a:rPr>
                            <m:t>×(</m:t>
                          </m:r>
                          <m:r>
                            <a:rPr lang="en-US" sz="26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𝟏</m:t>
                          </m:r>
                          <m:r>
                            <a:rPr lang="en-US" sz="2600" b="1" i="1"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6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600" b="1" i="1">
                          <a:latin typeface="Cambria Math"/>
                        </a:rPr>
                        <m:t>𝟔</m:t>
                      </m:r>
                      <m:r>
                        <a:rPr lang="en-US" sz="2600" b="1" i="1">
                          <a:latin typeface="Cambria Math"/>
                        </a:rPr>
                        <m:t> ×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2600" b="1" i="1">
                                  <a:latin typeface="Cambria Math"/>
                                </a:rPr>
                                <m:t>𝟎</m:t>
                              </m:r>
                            </m:e>
                          </m:d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600" b="1" i="1">
                          <a:latin typeface="Cambria Math"/>
                        </a:rPr>
                        <m:t>𝟎</m:t>
                      </m:r>
                      <m:r>
                        <a:rPr lang="en-US" sz="2600" b="1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600" b="1" i="1">
                          <a:latin typeface="Cambria Math"/>
                        </a:rPr>
                        <m:t>(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600" b="1" i="1">
                          <a:latin typeface="Cambria Math"/>
                        </a:rPr>
                        <m:t>𝟎</m:t>
                      </m:r>
                      <m:r>
                        <a:rPr lang="en-US" sz="26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6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latin typeface="Cambria Math"/>
                        </a:rPr>
                        <m:t>𝟐𝟎𝟎𝟎𝟎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>
                          <a:latin typeface="Cambria Math"/>
                        </a:rPr>
                        <m:t>𝟒𝟎𝟎𝟎</m:t>
                      </m:r>
                      <m:r>
                        <a:rPr lang="en-US" sz="2600" b="1" i="1">
                          <a:latin typeface="Cambria Math"/>
                        </a:rPr>
                        <m:t>−</m:t>
                      </m:r>
                      <m:r>
                        <a:rPr lang="en-US" sz="2600" b="1" i="1">
                          <a:latin typeface="Cambria Math"/>
                        </a:rPr>
                        <m:t>𝟐𝟔𝟎𝟎</m:t>
                      </m:r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600" b="1" i="1">
                          <a:latin typeface="Cambria Math"/>
                        </a:rPr>
                        <m:t>𝟎𝟎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0" smtClean="0">
                          <a:latin typeface="Cambria Math" panose="02040503050406030204" pitchFamily="18" charset="0"/>
                        </a:rPr>
                        <m:t>𝟏𝟑𝟕𝟎𝟎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600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blipFill rotWithShape="0">
                <a:blip r:embed="rId3"/>
                <a:stretch>
                  <a:fillRect l="-2249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297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6496" y="980728"/>
                <a:ext cx="9041796" cy="511256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400" b="1" u="sng" dirty="0" smtClean="0">
                    <a:solidFill>
                      <a:srgbClr val="FF0000"/>
                    </a:solidFill>
                    <a:cs typeface="+mn-cs"/>
                  </a:rPr>
                  <a:t>مثال</a:t>
                </a:r>
                <a:r>
                  <a:rPr lang="ar-TN" sz="2400" b="1" u="sng" dirty="0" smtClean="0">
                    <a:solidFill>
                      <a:srgbClr val="FF0000"/>
                    </a:solidFill>
                    <a:cs typeface="+mn-cs"/>
                  </a:rPr>
                  <a:t> </a:t>
                </a:r>
                <a:r>
                  <a:rPr lang="fr-FR" sz="2400" b="1" u="sng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ar-TN" sz="2400" b="1" u="sng" dirty="0" smtClean="0">
                    <a:solidFill>
                      <a:srgbClr val="FF0000"/>
                    </a:solidFill>
                    <a:cs typeface="+mn-cs"/>
                  </a:rPr>
                  <a:t>:</a:t>
                </a:r>
                <a:r>
                  <a:rPr lang="ar-SA" sz="2400" b="1" u="sng" dirty="0" smtClean="0">
                    <a:solidFill>
                      <a:srgbClr val="FF0000"/>
                    </a:solidFill>
                    <a:cs typeface="+mn-cs"/>
                  </a:rPr>
                  <a:t>-</a:t>
                </a:r>
                <a:endParaRPr lang="ar-TN" sz="2400" b="1" dirty="0" smtClean="0">
                  <a:solidFill>
                    <a:srgbClr val="FF0000"/>
                  </a:solidFill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/>
                  <a:t>إذا علمت أن دالة الإيراد الحدي تأخذ شكل: 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dirty="0" smtClean="0">
                  <a:cs typeface="+mn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ar-TN" sz="2400" dirty="0" smtClean="0"/>
                  <a:t>ودالة </a:t>
                </a:r>
                <a:r>
                  <a:rPr lang="ar-SA" sz="2400" dirty="0" smtClean="0"/>
                  <a:t>التكاليف </a:t>
                </a:r>
                <a:r>
                  <a:rPr lang="ar-TN" sz="2400" dirty="0" smtClean="0"/>
                  <a:t>الحدي</a:t>
                </a:r>
                <a:r>
                  <a:rPr lang="ar-SA" sz="2400" dirty="0" smtClean="0"/>
                  <a:t>ة</a:t>
                </a:r>
                <a:r>
                  <a:rPr lang="ar-TN" sz="2400" dirty="0" smtClean="0"/>
                  <a:t> تأخذ شكل: </a:t>
                </a:r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TN" sz="2400" dirty="0" smtClean="0"/>
              </a:p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المطلوب:</a:t>
                </a:r>
                <a:endParaRPr lang="fr-FR" sz="2400" b="1" u="sng" dirty="0" smtClean="0">
                  <a:cs typeface="+mn-cs"/>
                </a:endParaRPr>
              </a:p>
              <a:p>
                <a:pPr indent="17463" algn="just" rtl="1"/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ar-TN" sz="2400" dirty="0" smtClean="0"/>
                  <a:t>- حجم الإيراد الكلي عند إنتاج وبيع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ar-TN" sz="2400" dirty="0" smtClean="0"/>
                  <a:t> وحد</a:t>
                </a:r>
                <a:r>
                  <a:rPr lang="ar-SA" sz="2400" dirty="0" smtClean="0"/>
                  <a:t>ات</a:t>
                </a:r>
                <a:r>
                  <a:rPr lang="ar-TN" sz="2400" dirty="0" smtClean="0"/>
                  <a:t>.</a:t>
                </a: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ar-TN" sz="2400" dirty="0" smtClean="0">
                    <a:cs typeface="+mn-cs"/>
                  </a:rPr>
                  <a:t>- حجم التكاليف الكلية عند إنتاج وبيع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20</a:t>
                </a:r>
                <a:r>
                  <a:rPr lang="ar-TN" sz="2400" dirty="0" smtClean="0">
                    <a:cs typeface="+mn-cs"/>
                  </a:rPr>
                  <a:t> وحدة.</a:t>
                </a:r>
                <a:endParaRPr lang="ar-TN" sz="2400" dirty="0" smtClean="0">
                  <a:cs typeface="+mj-cs"/>
                </a:endParaRP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ar-TN" sz="2400" dirty="0" smtClean="0">
                    <a:cs typeface="+mj-cs"/>
                  </a:rPr>
                  <a:t>- </a:t>
                </a:r>
                <a:r>
                  <a:rPr lang="ar-TN" sz="2400" dirty="0" smtClean="0"/>
                  <a:t>دالة الربح الحدي.</a:t>
                </a: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ar-TN" sz="2400" dirty="0" smtClean="0">
                    <a:cs typeface="+mj-cs"/>
                  </a:rPr>
                  <a:t>-</a:t>
                </a:r>
                <a:r>
                  <a:rPr lang="ar-TN" sz="2400" dirty="0" smtClean="0"/>
                  <a:t> دالة الربح الكلي بطريقتين مختلفتين.</a:t>
                </a:r>
              </a:p>
              <a:p>
                <a:pPr indent="17463" algn="just" rtl="1">
                  <a:spcBef>
                    <a:spcPts val="600"/>
                  </a:spcBef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ar-TN" sz="2400" dirty="0" smtClean="0"/>
                  <a:t>- حجم الربح الكلي عند إنتاج وبيع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30</a:t>
                </a:r>
                <a:r>
                  <a:rPr lang="ar-TN" sz="2400" dirty="0" smtClean="0"/>
                  <a:t> </a:t>
                </a:r>
                <a:r>
                  <a:rPr lang="ar-TN" sz="2400" dirty="0"/>
                  <a:t>وحدة</a:t>
                </a:r>
                <a:r>
                  <a:rPr lang="ar-TN" sz="2200" dirty="0" smtClean="0"/>
                  <a:t>.</a:t>
                </a:r>
              </a:p>
              <a:p>
                <a:pPr indent="17463" algn="just" rtl="1">
                  <a:spcBef>
                    <a:spcPts val="600"/>
                  </a:spcBef>
                </a:pPr>
                <a:endParaRPr lang="ar-TN" sz="2200" dirty="0" smtClean="0"/>
              </a:p>
              <a:p>
                <a:pPr indent="17463" algn="just" rtl="1"/>
                <a:endParaRPr lang="ar-TN" dirty="0" smtClean="0">
                  <a:cs typeface="+mj-cs"/>
                </a:endParaRPr>
              </a:p>
              <a:p>
                <a:pPr indent="17463" algn="just" rtl="1"/>
                <a:endParaRPr lang="ar-TN" sz="1600" dirty="0" smtClean="0">
                  <a:cs typeface="+mj-c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6496" y="980728"/>
                <a:ext cx="9041796" cy="5112568"/>
              </a:xfrm>
              <a:blipFill rotWithShape="0">
                <a:blip r:embed="rId3"/>
                <a:stretch>
                  <a:fillRect l="-135" t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17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TN" sz="2400" dirty="0" smtClean="0"/>
                  <a:t>- حجم الإيراد الكلي عند إنتاج وبيع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ar-TN" sz="2400" dirty="0" smtClean="0"/>
                  <a:t> وحدة</a:t>
                </a:r>
                <a:r>
                  <a:rPr lang="fr-FR" sz="2400" dirty="0" smtClean="0"/>
                  <a:t> </a:t>
                </a:r>
                <a:r>
                  <a:rPr lang="ar-TN" sz="2400" dirty="0" smtClean="0"/>
                  <a:t> حيث أن دالة الإيراد الحدي هي:  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dirty="0" smtClean="0"/>
              </a:p>
              <a:p>
                <a:pPr marL="623888" indent="-26352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 smtClean="0"/>
                  <a:t> - يمكن الوصول إلى دالة الإيراد الكلي عن طريق إجراء عملية التكامل على دالة الإيراد الحدي كما يلي:</a:t>
                </a:r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 smtClean="0"/>
                  <a:t>← حجم الإيراد الكلي</a:t>
                </a:r>
                <a:r>
                  <a:rPr lang="fr-FR" sz="2400" dirty="0" smtClean="0"/>
                  <a:t> </a:t>
                </a:r>
                <a:r>
                  <a:rPr lang="ar-TN" sz="2400" dirty="0" smtClean="0"/>
                  <a:t>عند إنتاج وبيع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ar-TN" sz="2400" dirty="0" smtClean="0"/>
                  <a:t> وحدة </a:t>
                </a:r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ar-TN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ar-TN" sz="2400" dirty="0" smtClean="0"/>
                  <a:t> يتحدد عن طريق التعويض عن قيمة</a:t>
                </a:r>
                <a:r>
                  <a:rPr lang="fr-FR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 smtClean="0"/>
                  <a:t> </a:t>
                </a:r>
                <a:r>
                  <a:rPr lang="ar-TN" sz="2400" dirty="0" smtClean="0"/>
                  <a:t>في دالة الإيراد الكلي كما يلي:</a:t>
                </a:r>
                <a:endParaRPr lang="en-US" sz="2400" dirty="0" smtClean="0"/>
              </a:p>
              <a:p>
                <a:pPr marL="0" algn="l"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>
                              <a:latin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400" b="1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𝟏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𝟎</m:t>
                              </m:r>
                            </m:e>
                          </m:d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>
                          <a:latin typeface="Cambria Math"/>
                        </a:rPr>
                        <m:t>𝟎</m:t>
                      </m:r>
                      <m:r>
                        <a:rPr lang="en-US" sz="24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400" b="1" i="1">
                          <a:latin typeface="Cambria Math"/>
                        </a:rPr>
                        <m:t>𝟎𝟎𝟎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>
                          <a:latin typeface="Cambria Math"/>
                        </a:rPr>
                        <m:t>𝟎𝟎𝟎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latin typeface="Cambria Math"/>
                        </a:rPr>
                        <m:t>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𝟏𝟔𝟓𝟓𝟎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blipFill rotWithShape="0">
                <a:blip r:embed="rId3"/>
                <a:stretch>
                  <a:fillRect l="-2050" t="-1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17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400" b="1" u="sng" dirty="0" smtClean="0">
                    <a:cs typeface="+mn-cs"/>
                  </a:rPr>
                  <a:t>تابع </a:t>
                </a:r>
                <a:r>
                  <a:rPr lang="ar-TN" sz="2400" b="1" u="sng" dirty="0" smtClean="0">
                    <a:cs typeface="+mn-cs"/>
                  </a:rPr>
                  <a:t>الحل:</a:t>
                </a:r>
                <a:r>
                  <a:rPr lang="en-US" sz="2400" b="1" u="sng" dirty="0" smtClean="0">
                    <a:cs typeface="+mn-cs"/>
                  </a:rPr>
                  <a:t>-</a:t>
                </a:r>
                <a:endParaRPr lang="ar-TN" sz="2400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TN" sz="2400" dirty="0" smtClean="0"/>
                  <a:t>- </a:t>
                </a:r>
                <a:r>
                  <a:rPr lang="ar-TN" sz="2400" dirty="0"/>
                  <a:t>حجم التكاليف الكلية عند إنتاج وبيع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ar-TN" sz="2400" dirty="0" smtClean="0"/>
                  <a:t> </a:t>
                </a:r>
                <a:r>
                  <a:rPr lang="ar-TN" sz="2400" dirty="0"/>
                  <a:t>وحدة</a:t>
                </a:r>
                <a:r>
                  <a:rPr lang="fr-FR" sz="2400" dirty="0"/>
                  <a:t> </a:t>
                </a:r>
                <a:r>
                  <a:rPr lang="ar-TN" sz="2400" dirty="0"/>
                  <a:t> حيث أن دالة التكاليف الحدية </a:t>
                </a:r>
                <a:r>
                  <a:rPr lang="ar-TN" sz="2400" dirty="0" smtClean="0"/>
                  <a:t>هي:  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𝟗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400" dirty="0" smtClean="0"/>
              </a:p>
              <a:p>
                <a:pPr marL="623888" indent="-263525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 smtClean="0"/>
                  <a:t> - </a:t>
                </a:r>
                <a:r>
                  <a:rPr lang="ar-TN" sz="2400" dirty="0"/>
                  <a:t>يمكن الوصول إلى دالة التكاليف الكلية عن طريق إجراء عملية التكامل على دالة التكاليف الحدية كما يلي :</a:t>
                </a:r>
                <a:endParaRPr lang="ar-TN" sz="2400" dirty="0" smtClean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400" b="1" dirty="0"/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ar-TN" sz="2400" dirty="0"/>
                  <a:t>← حجم التكاليف الكلية عند إنتاج وبيع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20</a:t>
                </a:r>
                <a:r>
                  <a:rPr lang="ar-TN" sz="2400" dirty="0" smtClean="0"/>
                  <a:t> </a:t>
                </a:r>
                <a:r>
                  <a:rPr lang="ar-TN" sz="2400" dirty="0"/>
                  <a:t>وحدة</a:t>
                </a:r>
                <a:r>
                  <a:rPr lang="ar-T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20</m:t>
                    </m:r>
                  </m:oMath>
                </a14:m>
                <a:r>
                  <a:rPr lang="ar-T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TN" sz="2400" dirty="0"/>
                  <a:t>يتحدد عن طريق التعويض عن قيمة</a:t>
                </a:r>
                <a:r>
                  <a:rPr lang="fr-FR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 </a:t>
                </a:r>
                <a:r>
                  <a:rPr lang="ar-SA" sz="2400" dirty="0"/>
                  <a:t> </a:t>
                </a:r>
                <a:r>
                  <a:rPr lang="ar-TN" sz="2400" dirty="0"/>
                  <a:t>في دالة التكاليف الكلية كما </a:t>
                </a:r>
                <a:r>
                  <a:rPr lang="ar-TN" sz="2400" dirty="0" smtClean="0"/>
                  <a:t>يلي:</a:t>
                </a:r>
                <a:endParaRPr lang="en-US" sz="2400" dirty="0" smtClean="0"/>
              </a:p>
              <a:p>
                <a:pPr marL="0" algn="l"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×(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𝟐𝟎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d>
                        </m:e>
                        <m:sup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latin typeface="Cambria Math"/>
                        </a:rPr>
                        <m:t>𝟐𝟎</m:t>
                      </m:r>
                      <m:r>
                        <a:rPr lang="en-US" sz="24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ar-SA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𝟐𝟒𝟎𝟎𝟎</m:t>
                      </m:r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𝟏𝟐𝟎𝟎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𝟐𝟓𝟐𝟐𝟎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400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980728"/>
                <a:ext cx="9220200" cy="5184576"/>
              </a:xfrm>
              <a:blipFill rotWithShape="0">
                <a:blip r:embed="rId3"/>
                <a:stretch>
                  <a:fillRect l="-1984" t="-1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830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800" b="1" u="sng" dirty="0" smtClean="0">
                    <a:cs typeface="+mn-cs"/>
                  </a:rPr>
                  <a:t>تابع </a:t>
                </a:r>
                <a:r>
                  <a:rPr lang="ar-TN" sz="2800" b="1" u="sng" dirty="0" smtClean="0">
                    <a:cs typeface="+mn-cs"/>
                  </a:rPr>
                  <a:t>الحل:</a:t>
                </a:r>
                <a:r>
                  <a:rPr lang="ar-SA" sz="2800" b="1" u="sng" dirty="0" smtClean="0">
                    <a:cs typeface="+mn-cs"/>
                  </a:rPr>
                  <a:t>-</a:t>
                </a:r>
                <a:endParaRPr lang="ar-TN" sz="2800" u="sng" dirty="0" smtClean="0">
                  <a:cs typeface="+mn-cs"/>
                </a:endParaRPr>
              </a:p>
              <a:p>
                <a:pPr indent="17463" algn="just" rtl="1"/>
                <a:r>
                  <a:rPr lang="fr-FR" sz="28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ar-TN" sz="2800" dirty="0" smtClean="0"/>
                  <a:t>- دالة الربح الحدي:</a:t>
                </a:r>
              </a:p>
              <a:p>
                <a:pPr indent="17463" algn="just" rtl="1"/>
                <a:r>
                  <a:rPr lang="ar-TN" sz="2800" dirty="0" smtClean="0"/>
                  <a:t>الربح الحدي</a:t>
                </a:r>
                <a:r>
                  <a:rPr lang="fr-FR" sz="2800" dirty="0" smtClean="0"/>
                  <a:t> </a:t>
                </a:r>
                <a:r>
                  <a:rPr lang="ar-TN" sz="2800" dirty="0" smtClean="0"/>
                  <a:t> = الإيراد الحدي – التكاليف الحدية </a:t>
                </a:r>
                <a:endParaRPr lang="en-US" sz="2800" dirty="0" smtClean="0"/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fr-FR" sz="2800" dirty="0" smtClean="0"/>
              </a:p>
              <a:p>
                <a:pPr marL="0" indent="17463" algn="l" rtl="1"/>
                <a:r>
                  <a:rPr lang="en-US" sz="2800" b="1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𝟔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+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𝟑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>
                            <a:latin typeface="Cambria Math"/>
                          </a:rPr>
                          <m:t>𝟏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  <m:r>
                          <a:rPr lang="en-US" sz="2800" b="1" i="1">
                            <a:latin typeface="Cambria Math"/>
                          </a:rPr>
                          <m:t>+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𝟗</m:t>
                    </m:r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8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800" dirty="0" smtClean="0"/>
              </a:p>
              <a:p>
                <a:pPr marL="0" indent="0" algn="l" rtl="1"/>
                <a:r>
                  <a:rPr lang="en-US" sz="2800" b="1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𝟔</m:t>
                    </m:r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𝟔</m:t>
                    </m:r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800" b="1" i="1">
                        <a:latin typeface="Cambria Math"/>
                      </a:rPr>
                      <m:t>𝒙</m:t>
                    </m:r>
                    <m:r>
                      <a:rPr lang="en-US" sz="2800" b="1" i="1">
                        <a:latin typeface="Cambria Math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ar-TN" sz="2800" dirty="0" smtClean="0"/>
              </a:p>
              <a:p>
                <a:pPr indent="17463" algn="just" rtl="1">
                  <a:spcBef>
                    <a:spcPts val="0"/>
                  </a:spcBef>
                </a:pPr>
                <a:endParaRPr lang="ar-TN" sz="2800" dirty="0" smtClean="0">
                  <a:cs typeface="+mj-c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blipFill rotWithShape="0">
                <a:blip r:embed="rId3"/>
                <a:stretch>
                  <a:fillRect t="-1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80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980728"/>
                <a:ext cx="9220200" cy="5094328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600" b="1" u="sng" dirty="0" smtClean="0">
                    <a:cs typeface="+mn-cs"/>
                  </a:rPr>
                  <a:t>تابع </a:t>
                </a:r>
                <a:r>
                  <a:rPr lang="ar-TN" sz="2600" b="1" u="sng" dirty="0" smtClean="0">
                    <a:cs typeface="+mn-cs"/>
                  </a:rPr>
                  <a:t>الحل:</a:t>
                </a:r>
                <a:r>
                  <a:rPr lang="ar-SA" sz="2600" b="1" u="sng" dirty="0" smtClean="0">
                    <a:cs typeface="+mn-cs"/>
                  </a:rPr>
                  <a:t>-</a:t>
                </a:r>
                <a:endParaRPr lang="ar-TN" sz="2600" u="sng" dirty="0" smtClean="0">
                  <a:cs typeface="+mn-cs"/>
                </a:endParaRPr>
              </a:p>
              <a:p>
                <a:pPr indent="17463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ar-TN" sz="2600" dirty="0" smtClean="0"/>
                  <a:t>- </a:t>
                </a:r>
                <a:r>
                  <a:rPr lang="ar-TN" sz="2600" u="sng" dirty="0" smtClean="0"/>
                  <a:t>الطريقة الأولى:</a:t>
                </a:r>
                <a:r>
                  <a:rPr lang="fr-FR" sz="2600" dirty="0" smtClean="0"/>
                  <a:t> </a:t>
                </a:r>
                <a:r>
                  <a:rPr lang="ar-TN" sz="2600" dirty="0" smtClean="0"/>
                  <a:t>الربح الكلي</a:t>
                </a:r>
                <a:r>
                  <a:rPr lang="fr-FR" sz="2600" dirty="0" smtClean="0"/>
                  <a:t> </a:t>
                </a:r>
                <a:r>
                  <a:rPr lang="ar-TN" sz="2600" dirty="0" smtClean="0"/>
                  <a:t>= تكامل دالة الربح الحدي</a:t>
                </a:r>
                <a:endParaRPr lang="en-US" sz="2600" dirty="0" smtClean="0"/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6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600" b="1" i="1">
                          <a:latin typeface="Cambria Math"/>
                        </a:rPr>
                        <m:t>𝒙</m:t>
                      </m:r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17463" algn="just" rtl="1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600" b="1" i="1">
                              <a:latin typeface="Cambria Math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600" b="1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6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17463" algn="l" rtl="1">
                  <a:spcBef>
                    <a:spcPts val="0"/>
                  </a:spcBef>
                </a:pPr>
                <a:r>
                  <a:rPr lang="en-US" sz="2600" b="1" dirty="0" smtClean="0"/>
                  <a:t>    </a:t>
                </a:r>
                <a14:m>
                  <m:oMath xmlns:m="http://schemas.openxmlformats.org/officeDocument/2006/math">
                    <m:r>
                      <a:rPr lang="ar-SA" sz="2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1">
                        <a:latin typeface="Cambria Math"/>
                      </a:rPr>
                      <m:t>+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ar-TN" sz="2600" b="1" dirty="0" smtClean="0"/>
              </a:p>
              <a:p>
                <a:pPr indent="17463" algn="just" rt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ar-TN" sz="2600" dirty="0" smtClean="0"/>
                  <a:t>- </a:t>
                </a:r>
                <a:r>
                  <a:rPr lang="ar-TN" sz="2600" u="sng" dirty="0" smtClean="0"/>
                  <a:t>الطريقة الثانية:</a:t>
                </a:r>
                <a:r>
                  <a:rPr lang="ar-TN" sz="2600" dirty="0" smtClean="0"/>
                  <a:t> الربح الكلي</a:t>
                </a:r>
                <a:r>
                  <a:rPr lang="fr-FR" sz="2600" dirty="0" smtClean="0"/>
                  <a:t> </a:t>
                </a:r>
                <a:r>
                  <a:rPr lang="ar-TN" sz="2600" dirty="0" smtClean="0"/>
                  <a:t>= الإيراد الكلي – التكاليف الكلية</a:t>
                </a:r>
              </a:p>
              <a:p>
                <a:pPr marL="0" indent="17463" algn="just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fr-FR" sz="2600" b="1" dirty="0"/>
              </a:p>
              <a:p>
                <a:pPr marL="0" indent="17463" algn="l" rtl="1"/>
                <a:r>
                  <a:rPr lang="en-US" sz="2600" b="1" dirty="0"/>
                  <a:t>   </a:t>
                </a:r>
                <a:r>
                  <a:rPr lang="en-US" sz="2600" b="1" dirty="0" smtClean="0"/>
                  <a:t> 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𝟓</m:t>
                        </m:r>
                        <m:sSup>
                          <m:sSupPr>
                            <m:ctrlPr>
                              <a:rPr lang="en-US" sz="2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600" b="1" i="1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  <m:r>
                          <a:rPr lang="en-US" sz="26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600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𝟓</m:t>
                        </m:r>
                        <m:sSup>
                          <m:sSupPr>
                            <m:ctrlPr>
                              <a:rPr lang="en-US" sz="2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6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600" b="1" i="1">
                            <a:latin typeface="Cambria Math"/>
                          </a:rPr>
                          <m:t>+</m:t>
                        </m:r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600" b="1" i="1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1" i="1">
                        <a:latin typeface="Cambria Math"/>
                      </a:rPr>
                      <m:t>𝒙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600" dirty="0"/>
              </a:p>
              <a:p>
                <a:pPr marL="0" indent="0" algn="l" rtl="1"/>
                <a:r>
                  <a:rPr lang="en-US" sz="2600" b="1" dirty="0"/>
                  <a:t>   </a:t>
                </a:r>
                <a:r>
                  <a:rPr lang="en-US" sz="2600" b="1" dirty="0" smtClean="0"/>
                  <a:t> 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sz="2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1">
                        <a:latin typeface="Cambria Math"/>
                      </a:rPr>
                      <m:t>+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ar-TN" sz="2600" dirty="0"/>
              </a:p>
              <a:p>
                <a:pPr indent="17463" algn="just" rtl="1"/>
                <a:endParaRPr lang="fr-FR" sz="22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fr-FR" sz="2400" dirty="0" smtClean="0"/>
              </a:p>
              <a:p>
                <a:pPr indent="17463" algn="just" rtl="1">
                  <a:buFontTx/>
                  <a:buChar char="-"/>
                </a:pPr>
                <a:endParaRPr lang="ar-TN" sz="2400" dirty="0" smtClean="0"/>
              </a:p>
              <a:p>
                <a:pPr indent="17463" algn="just" rtl="1">
                  <a:spcBef>
                    <a:spcPts val="0"/>
                  </a:spcBef>
                </a:pPr>
                <a:endParaRPr lang="fr-FR" sz="2400" dirty="0" smtClean="0">
                  <a:cs typeface="+mj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endParaRPr lang="fr-FR" sz="2400" dirty="0" smtClean="0">
                  <a:cs typeface="+mj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endParaRPr lang="fr-FR" sz="2400" dirty="0" smtClean="0">
                  <a:cs typeface="+mj-cs"/>
                </a:endParaRPr>
              </a:p>
              <a:p>
                <a:pPr indent="17463" algn="just" rtl="1">
                  <a:spcBef>
                    <a:spcPts val="0"/>
                  </a:spcBef>
                </a:pPr>
                <a:endParaRPr lang="ar-TN" sz="2200" dirty="0" smtClean="0">
                  <a:cs typeface="+mj-cs"/>
                </a:endParaRP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980728"/>
                <a:ext cx="9220200" cy="5094328"/>
              </a:xfrm>
              <a:blipFill rotWithShape="0">
                <a:blip r:embed="rId3"/>
                <a:stretch>
                  <a:fillRect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771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تابع </a:t>
            </a:r>
            <a:r>
              <a:rPr lang="ar-T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التطبيقات </a:t>
            </a:r>
            <a:r>
              <a:rPr lang="ar-T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التجارية للتكامل</a:t>
            </a:r>
            <a:r>
              <a:rPr lang="ar-E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EG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:-</a:t>
            </a:r>
            <a:endParaRPr lang="ar-S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noFill/>
            </p:spPr>
            <p:txBody>
              <a:bodyPr/>
              <a:lstStyle/>
              <a:p>
                <a:pPr indent="17463" algn="just" rtl="1"/>
                <a:r>
                  <a:rPr lang="ar-SA" sz="2600" b="1" u="sng" dirty="0" smtClean="0">
                    <a:cs typeface="+mn-cs"/>
                  </a:rPr>
                  <a:t>تابع </a:t>
                </a:r>
                <a:r>
                  <a:rPr lang="ar-TN" sz="2600" b="1" u="sng" dirty="0" smtClean="0">
                    <a:cs typeface="+mn-cs"/>
                  </a:rPr>
                  <a:t>الحل:</a:t>
                </a:r>
                <a:endParaRPr lang="ar-TN" sz="2600" u="sng" dirty="0" smtClean="0">
                  <a:cs typeface="+mn-cs"/>
                </a:endParaRPr>
              </a:p>
              <a:p>
                <a:pPr indent="17463" algn="just" rt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2600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ar-TN" sz="2600" dirty="0" smtClean="0"/>
                  <a:t>- حجم الربح الكلي عند إنتاج وبيع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</a:t>
                </a:r>
                <a:r>
                  <a:rPr lang="ar-TN" sz="2600" dirty="0" smtClean="0"/>
                  <a:t> وحدات:</a:t>
                </a:r>
              </a:p>
              <a:p>
                <a:pPr indent="17463" algn="just" rtl="1">
                  <a:spcBef>
                    <a:spcPts val="0"/>
                  </a:spcBef>
                </a:pPr>
                <a:r>
                  <a:rPr lang="fr-FR" sz="2600" dirty="0" smtClean="0"/>
                  <a:t> </a:t>
                </a:r>
                <a:r>
                  <a:rPr lang="ar-TN" sz="2600" dirty="0" smtClean="0"/>
                  <a:t> - دالة الربح الكلي هي:  </a:t>
                </a:r>
              </a:p>
              <a:p>
                <a:pPr marL="0" indent="17463" algn="just" rtl="1">
                  <a:spcBef>
                    <a:spcPts val="6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US" sz="26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26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sz="26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6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600" dirty="0" smtClean="0"/>
              </a:p>
              <a:p>
                <a:pPr marL="623888" indent="-263525" algn="just" rtl="1"/>
                <a:r>
                  <a:rPr lang="ar-TN" sz="2600" dirty="0" smtClean="0"/>
                  <a:t> ← وللوصول إلى حجم الربح الكلي يتم التعويض عن قيمة</a:t>
                </a:r>
                <a:r>
                  <a:rPr lang="ar-TN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30</m:t>
                    </m:r>
                  </m:oMath>
                </a14:m>
                <a:r>
                  <a:rPr lang="ar-TN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ar-TN" sz="2600" dirty="0" smtClean="0"/>
                  <a:t>في المعادلة السابقة كما يلي:</a:t>
                </a:r>
                <a:endParaRPr lang="en-US" sz="2600" dirty="0" smtClean="0"/>
              </a:p>
              <a:p>
                <a:pPr marL="0" algn="l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600" b="1" i="1">
                              <a:latin typeface="Cambria Math"/>
                            </a:rPr>
                            <m:t>(</m:t>
                          </m:r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6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600" b="1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6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𝟑</m:t>
                              </m:r>
                              <m:r>
                                <a:rPr lang="en-US" sz="2600" b="1" i="1">
                                  <a:latin typeface="Cambria Math"/>
                                  <a:ea typeface="Cambria Math"/>
                                </a:rPr>
                                <m:t>𝟎</m:t>
                              </m:r>
                            </m:e>
                          </m:d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600" b="1" i="1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600" b="1" i="1">
                                  <a:latin typeface="Cambria Math"/>
                                </a:rPr>
                                <m:t>𝟎</m:t>
                              </m:r>
                            </m:e>
                          </m:d>
                        </m:e>
                        <m:sup>
                          <m:r>
                            <a:rPr lang="en-US" sz="26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600" b="1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600" b="1" i="1">
                          <a:latin typeface="Cambria Math"/>
                        </a:rPr>
                        <m:t>(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600" b="1" i="1">
                          <a:latin typeface="Cambria Math"/>
                        </a:rPr>
                        <m:t>𝟎</m:t>
                      </m:r>
                      <m:r>
                        <a:rPr lang="en-US" sz="26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600" b="1" dirty="0"/>
              </a:p>
              <a:p>
                <a:pPr marL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ar-SA" sz="2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𝟏𝟐𝟏𝟓𝟎𝟎𝟎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𝟓𝟒𝟎𝟎𝟎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𝟏𝟖𝟎𝟎</m:t>
                      </m:r>
                      <m:r>
                        <a:rPr lang="en-US" sz="2600" b="1" i="1">
                          <a:latin typeface="Cambria Math"/>
                        </a:rPr>
                        <m:t>+</m:t>
                      </m:r>
                      <m:r>
                        <a:rPr lang="en-US" sz="26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600" b="1" i="1">
                          <a:latin typeface="Cambria Math"/>
                        </a:rPr>
                        <m:t>𝟎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0" smtClean="0">
                          <a:latin typeface="Cambria Math" panose="02040503050406030204" pitchFamily="18" charset="0"/>
                        </a:rPr>
                        <m:t>𝟏𝟏𝟔𝟐𝟗𝟐𝟎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US" sz="2600" b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TN" sz="2600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320" y="1142984"/>
                <a:ext cx="9220200" cy="4429140"/>
              </a:xfrm>
              <a:blipFill rotWithShape="0">
                <a:blip r:embed="rId3"/>
                <a:stretch>
                  <a:fillRect l="-2249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026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1387</TotalTime>
  <Words>627</Words>
  <Application>Microsoft Office PowerPoint</Application>
  <PresentationFormat>A4 Paper (210x297 mm)</PresentationFormat>
  <Paragraphs>289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ae_AlMateen</vt:lpstr>
      <vt:lpstr>Algerian</vt:lpstr>
      <vt:lpstr>Arial</vt:lpstr>
      <vt:lpstr>AYM Wadiy S_U normal.</vt:lpstr>
      <vt:lpstr>Calibri</vt:lpstr>
      <vt:lpstr>Cambria Math</vt:lpstr>
      <vt:lpstr>Times New Roman</vt:lpstr>
      <vt:lpstr>Office Theme</vt:lpstr>
      <vt:lpstr>PowerPoint Presentation</vt:lpstr>
      <vt:lpstr>المحاضرة (13)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2</cp:lastModifiedBy>
  <cp:revision>246</cp:revision>
  <dcterms:created xsi:type="dcterms:W3CDTF">2014-09-11T06:47:01Z</dcterms:created>
  <dcterms:modified xsi:type="dcterms:W3CDTF">2016-11-14T07:10:33Z</dcterms:modified>
</cp:coreProperties>
</file>