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10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2" r:id="rId18"/>
    <p:sldId id="373" r:id="rId19"/>
    <p:sldId id="374" r:id="rId20"/>
    <p:sldId id="375" r:id="rId21"/>
    <p:sldId id="376" r:id="rId22"/>
    <p:sldId id="377" r:id="rId23"/>
    <p:sldId id="378" r:id="rId24"/>
    <p:sldId id="379" r:id="rId25"/>
    <p:sldId id="380" r:id="rId26"/>
    <p:sldId id="383" r:id="rId27"/>
    <p:sldId id="381" r:id="rId28"/>
    <p:sldId id="382" r:id="rId29"/>
    <p:sldId id="384" r:id="rId30"/>
    <p:sldId id="385" r:id="rId31"/>
    <p:sldId id="386" r:id="rId32"/>
    <p:sldId id="387" r:id="rId33"/>
    <p:sldId id="388" r:id="rId34"/>
    <p:sldId id="393" r:id="rId35"/>
    <p:sldId id="389" r:id="rId36"/>
    <p:sldId id="390" r:id="rId37"/>
    <p:sldId id="391" r:id="rId38"/>
    <p:sldId id="392" r:id="rId39"/>
    <p:sldId id="266" r:id="rId4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50A7"/>
    <a:srgbClr val="0053AC"/>
    <a:srgbClr val="013E36"/>
    <a:srgbClr val="009900"/>
    <a:srgbClr val="AD9968"/>
    <a:srgbClr val="D9791B"/>
    <a:srgbClr val="AB1A25"/>
    <a:srgbClr val="00263A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117" d="100"/>
          <a:sy n="117" d="100"/>
        </p:scale>
        <p:origin x="-112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815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06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648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2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838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51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27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87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209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28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51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5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87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31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49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007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5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728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90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63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70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882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00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9703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764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124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938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425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010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1149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07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718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7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747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05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28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rtl="1"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(14)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المحاضرة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مراجعة شاملة</a:t>
            </a:r>
            <a:endParaRPr lang="ar-TN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lvl="0" rtl="1"/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600" b="1" dirty="0" smtClean="0"/>
                  <a:t>- </a:t>
                </a:r>
                <a:r>
                  <a:rPr lang="ar-SA" sz="2800" b="1" dirty="0"/>
                  <a:t>أي من المجموعات التالية تم كتابتها بطريقة </a:t>
                </a:r>
                <a:r>
                  <a:rPr lang="ar-SA" sz="2800" b="1" dirty="0" smtClean="0"/>
                  <a:t>القاعدة:</a:t>
                </a:r>
                <a:endParaRPr lang="en-US" sz="2800" b="1" dirty="0"/>
              </a:p>
              <a:p>
                <a:pPr rtl="1"/>
                <a:r>
                  <a:rPr lang="ar-SA" sz="2800" dirty="0" smtClean="0"/>
                  <a:t>      (</a:t>
                </a:r>
                <a:r>
                  <a:rPr lang="en-US" sz="2800" dirty="0"/>
                  <a:t>a</a:t>
                </a:r>
                <a:r>
                  <a:rPr lang="ar-SA" sz="2800" dirty="0"/>
                  <a:t>)</a:t>
                </a:r>
                <a:r>
                  <a:rPr lang="ar-SA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d>
                  </m:oMath>
                </a14:m>
                <a:r>
                  <a:rPr lang="ar-SA" sz="2800" dirty="0"/>
                  <a:t>				</a:t>
                </a:r>
                <a:endParaRPr lang="en-US" sz="2800" dirty="0"/>
              </a:p>
              <a:p>
                <a:pPr rtl="1"/>
                <a:r>
                  <a:rPr lang="ar-SA" sz="2800" dirty="0" smtClean="0"/>
                  <a:t>      (</a:t>
                </a:r>
                <a:r>
                  <a:rPr lang="en-US" sz="2800" dirty="0"/>
                  <a:t>b</a:t>
                </a:r>
                <a:r>
                  <a:rPr lang="ar-SA" sz="2800" dirty="0"/>
                  <a:t>)</a:t>
                </a:r>
                <a:r>
                  <a:rPr lang="ar-SA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,  …</m:t>
                        </m:r>
                      </m:e>
                    </m:d>
                  </m:oMath>
                </a14:m>
                <a:endParaRPr lang="en-US" sz="2800" dirty="0"/>
              </a:p>
              <a:p>
                <a:pPr rtl="1"/>
                <a:r>
                  <a:rPr lang="ar-SA" sz="2800" dirty="0" smtClean="0"/>
                  <a:t>      (</a:t>
                </a:r>
                <a:r>
                  <a:rPr lang="en-US" sz="2800" dirty="0"/>
                  <a:t>c</a:t>
                </a:r>
                <a:r>
                  <a:rPr lang="ar-SA" sz="2800" dirty="0"/>
                  <a:t>)</a:t>
                </a:r>
                <a:r>
                  <a:rPr lang="ar-SA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sz="2800" dirty="0" smtClean="0"/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بعد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عن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التعليم</m:t>
                        </m:r>
                        <m:r>
                          <a:rPr lang="ar-SA" sz="28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 smtClean="0">
                            <a:latin typeface="Cambria Math" panose="02040503050406030204" pitchFamily="18" charset="0"/>
                          </a:rPr>
                          <m:t>و</m:t>
                        </m:r>
                        <m:r>
                          <a:rPr lang="ar-SA" sz="28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الإلكتروني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التعلم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بنظام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>
                            <a:latin typeface="Cambria Math" panose="02040503050406030204" pitchFamily="18" charset="0"/>
                          </a:rPr>
                          <m:t>طالب</m:t>
                        </m:r>
                        <m:r>
                          <a:rPr lang="ar-SA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600" dirty="0" smtClean="0"/>
                  <a:t>  </a:t>
                </a:r>
                <a:r>
                  <a:rPr lang="fr-FR" sz="2800" dirty="0" smtClean="0"/>
                  <a:t>(d</a:t>
                </a:r>
                <a:r>
                  <a:rPr lang="fr-FR" sz="2800" dirty="0"/>
                  <a:t>)</a:t>
                </a:r>
                <a:r>
                  <a:rPr lang="ar-SA" sz="2800" dirty="0"/>
                  <a:t>    </a:t>
                </a:r>
                <a:r>
                  <a:rPr lang="ar-SA" sz="2800" dirty="0" smtClean="0"/>
                  <a:t>  </a:t>
                </a:r>
                <a:r>
                  <a:rPr lang="fr-FR" sz="2800" dirty="0" smtClean="0"/>
                  <a:t>  </a:t>
                </a:r>
                <a:endParaRPr lang="fr-FR" sz="28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r="-132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775694" y="365072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19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723900" indent="-363538" algn="just" rtl="1">
                  <a:spcBef>
                    <a:spcPts val="600"/>
                  </a:spcBef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2600" b="1" dirty="0" smtClean="0"/>
                  <a:t>- إذا كانت المجموعة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FR" sz="2600" b="1" dirty="0" smtClean="0"/>
                  <a:t> 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fr-FR" sz="2600" b="1" dirty="0" smtClean="0"/>
                  <a:t> 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{8,</a:t>
                </a:r>
                <a:r>
                  <a:rPr lang="fr-FR" sz="2600" b="1" dirty="0" smtClean="0"/>
                  <a:t> 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15,</a:t>
                </a:r>
                <a:r>
                  <a:rPr lang="fr-FR" sz="2600" b="1" dirty="0" smtClean="0"/>
                  <a:t> 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90}</a:t>
                </a:r>
                <a:r>
                  <a:rPr lang="ar-T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TN" sz="2600" b="1" dirty="0" smtClean="0"/>
                  <a:t>والمجموعة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{k, f, r}</a:t>
                </a:r>
                <a:r>
                  <a:rPr lang="ar-T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TN" sz="2600" b="1" dirty="0" smtClean="0"/>
                  <a:t>ففي هذه الحالة فإن العلاقة بين كل من المجموعتين تأخذ أي من الأشكال التالية:</a:t>
                </a:r>
                <a:endParaRPr lang="fr-FR" sz="2600" b="1" dirty="0" smtClean="0"/>
              </a:p>
              <a:p>
                <a:pPr marL="931863" indent="-571500" algn="just" rtl="1">
                  <a:spcBef>
                    <a:spcPts val="600"/>
                  </a:spcBef>
                </a:pPr>
                <a:r>
                  <a:rPr lang="ar-TN" sz="2600" dirty="0" smtClean="0"/>
                  <a:t>      </a:t>
                </a:r>
                <a:r>
                  <a:rPr lang="ar-SA" sz="2600" dirty="0" smtClean="0"/>
                  <a:t>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600" dirty="0" smtClean="0"/>
                  <a:t>      </a:t>
                </a:r>
                <a:r>
                  <a:rPr lang="en-US" sz="2600" dirty="0" smtClean="0"/>
                  <a:t> (b)</a:t>
                </a:r>
                <a:r>
                  <a:rPr lang="ar-TN" sz="2600" dirty="0" smtClean="0"/>
                  <a:t> </a:t>
                </a:r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fr-FR" sz="26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 </a:t>
                </a:r>
                <a:r>
                  <a:rPr lang="en-US" sz="2600" dirty="0" smtClean="0"/>
                  <a:t>(c)</a:t>
                </a:r>
                <a:r>
                  <a:rPr lang="ar-SA" sz="2600" dirty="0" smtClean="0"/>
                  <a:t> </a:t>
                </a:r>
                <a:r>
                  <a:rPr lang="ar-TN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en-US" sz="2600" b="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ar-TN" sz="26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600" dirty="0" smtClean="0"/>
                  <a:t>     </a:t>
                </a:r>
                <a:r>
                  <a:rPr lang="en-US" sz="2600" dirty="0" smtClean="0"/>
                  <a:t> (d) </a:t>
                </a:r>
                <a:r>
                  <a:rPr lang="ar-TN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6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ar-TN" sz="26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en-US" sz="2600" b="1" dirty="0" smtClean="0"/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l="-2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53462" y="285749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896938" indent="-536575" algn="just" rtl="1">
                  <a:spcBef>
                    <a:spcPts val="600"/>
                  </a:spcBef>
                  <a:spcAft>
                    <a:spcPts val="600"/>
                  </a:spcAft>
                  <a:tabLst>
                    <a:tab pos="806450" algn="l"/>
                  </a:tabLst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TN" sz="2600" b="1" dirty="0" smtClean="0"/>
                  <a:t>- إذا كانت المجموعة الكلية </a:t>
                </a:r>
                <a:r>
                  <a:rPr lang="fr-FR" sz="2600" b="1" dirty="0" smtClean="0"/>
                  <a:t> 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 = {-3, -2, -1, 0, 1, 2, 3}</a:t>
                </a:r>
                <a:r>
                  <a:rPr lang="ar-TN" sz="2600" b="1" dirty="0" smtClean="0"/>
                  <a:t> و</a:t>
                </a:r>
                <a:r>
                  <a:rPr lang="ar-SA" sz="2600" b="1" dirty="0" smtClean="0"/>
                  <a:t>                   </a:t>
                </a:r>
                <a:r>
                  <a:rPr lang="ar-TN" sz="2600" b="1" dirty="0" smtClean="0"/>
                  <a:t>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{-3 , -2 , -1}</a:t>
                </a:r>
                <a:r>
                  <a:rPr lang="ar-T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TN" sz="2600" b="1" dirty="0" smtClean="0"/>
                  <a:t>فإن</a:t>
                </a:r>
                <a:r>
                  <a:rPr lang="en-US" sz="2600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sz="2600" b="1" dirty="0" smtClean="0"/>
                  <a:t> </a:t>
                </a:r>
                <a:r>
                  <a:rPr lang="ar-TN" sz="2600" b="1" dirty="0" smtClean="0"/>
                  <a:t>تساوي: </a:t>
                </a:r>
                <a:r>
                  <a:rPr lang="fr-FR" sz="2600" b="1" dirty="0" smtClean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</a:t>
                </a:r>
                <a:r>
                  <a:rPr lang="ar-SA" sz="2600" dirty="0" smtClean="0"/>
                  <a:t> </a:t>
                </a:r>
                <a:r>
                  <a:rPr lang="ar-TN" sz="2600" dirty="0" smtClean="0"/>
                  <a:t>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{1 , 2 , 3}</a:t>
                </a:r>
                <a:endParaRPr lang="ar-TN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b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</a:t>
                </a:r>
                <a:r>
                  <a:rPr lang="ar-SA" sz="2600" dirty="0" smtClean="0"/>
                  <a:t>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{-3 , -2 , -1 , 0}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c</a:t>
                </a:r>
                <a:r>
                  <a:rPr lang="ar-SA" sz="2600" dirty="0" smtClean="0"/>
                  <a:t>) 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{0 , 1 , 2 , 3}</a:t>
                </a:r>
                <a:endParaRPr lang="ar-S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d</a:t>
                </a:r>
                <a:r>
                  <a:rPr lang="ar-SA" sz="2600" dirty="0" smtClean="0"/>
                  <a:t>) </a:t>
                </a:r>
                <a14:m>
                  <m:oMath xmlns:m="http://schemas.openxmlformats.org/officeDocument/2006/math">
                    <m:r>
                      <a:rPr lang="ar-TN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l="-21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559670" y="352800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896938" indent="-536575" algn="just" rtl="1">
                  <a:spcBef>
                    <a:spcPts val="600"/>
                  </a:spcBef>
                  <a:spcAft>
                    <a:spcPts val="600"/>
                  </a:spcAft>
                  <a:tabLst>
                    <a:tab pos="806450" algn="l"/>
                  </a:tabLst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TN" sz="2600" b="1" dirty="0"/>
                  <a:t>- إذا </a:t>
                </a:r>
                <a:r>
                  <a:rPr lang="ar-TN" sz="2600" b="1" dirty="0" smtClean="0"/>
                  <a:t>كان</a:t>
                </a:r>
                <a:r>
                  <a:rPr lang="ar-SA" sz="2600" b="1" dirty="0" smtClean="0"/>
                  <a:t>ت</a:t>
                </a:r>
                <a:r>
                  <a:rPr lang="ar-TN" sz="2600" b="1" dirty="0" smtClean="0"/>
                  <a:t> </a:t>
                </a:r>
                <a:r>
                  <a:rPr lang="fr-FR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FR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{4 , 6 , 9 , 15}</a:t>
                </a:r>
                <a:r>
                  <a:rPr lang="ar-TN" sz="2600" b="1" dirty="0"/>
                  <a:t> و </a:t>
                </a:r>
                <a:r>
                  <a:rPr lang="fr-FR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fr-FR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{2 , 4 , 11}</a:t>
                </a:r>
                <a:r>
                  <a:rPr lang="ar-TN" sz="2600" b="1" dirty="0"/>
                  <a:t> فإن</a:t>
                </a:r>
                <a:r>
                  <a:rPr lang="en-US" sz="2600" b="1" dirty="0"/>
                  <a:t>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2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ar-TN" sz="2600" b="1" dirty="0" smtClean="0"/>
                  <a:t>تساوي: </a:t>
                </a:r>
                <a:r>
                  <a:rPr lang="fr-FR" sz="2600" b="1" dirty="0" smtClean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</a:t>
                </a:r>
                <a:r>
                  <a:rPr lang="ar-SA" sz="2600" dirty="0" smtClean="0"/>
                  <a:t>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:r>
                  <a:rPr lang="fr-FR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2 , 4 , 6 , 9 , 11 , 15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ar-TN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b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</a:t>
                </a:r>
                <a:r>
                  <a:rPr lang="ar-SA" sz="2600" dirty="0" smtClean="0"/>
                  <a:t>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{4}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c</a:t>
                </a:r>
                <a:r>
                  <a:rPr lang="ar-SA" sz="2600" dirty="0" smtClean="0"/>
                  <a:t>) 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{12 , 11 , 15}</a:t>
                </a:r>
                <a:endParaRPr lang="ar-S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d</a:t>
                </a:r>
                <a:r>
                  <a:rPr lang="ar-SA" sz="2600" dirty="0" smtClean="0"/>
                  <a:t>) </a:t>
                </a:r>
                <a14:m>
                  <m:oMath xmlns:m="http://schemas.openxmlformats.org/officeDocument/2006/math">
                    <m:r>
                      <a:rPr lang="ar-TN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559670" y="263691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7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896938" indent="-536575" algn="just" rtl="1">
                  <a:spcBef>
                    <a:spcPts val="600"/>
                  </a:spcBef>
                  <a:spcAft>
                    <a:spcPts val="600"/>
                  </a:spcAft>
                  <a:tabLst>
                    <a:tab pos="806450" algn="l"/>
                  </a:tabLst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TN" sz="2600" b="1" dirty="0" smtClean="0"/>
                  <a:t>- </a:t>
                </a:r>
                <a:r>
                  <a:rPr lang="ar-TN" sz="2600" b="1" dirty="0"/>
                  <a:t>إذا كانت </a:t>
                </a:r>
                <a:r>
                  <a:rPr lang="fr-FR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FR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{4, 7, 9, 11}</a:t>
                </a:r>
                <a:r>
                  <a:rPr lang="ar-TN" sz="2600" b="1" dirty="0"/>
                  <a:t> و </a:t>
                </a:r>
                <a:r>
                  <a:rPr lang="fr-FR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fr-FR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{2 ,4 ,5 ,7}</a:t>
                </a:r>
                <a:r>
                  <a:rPr lang="ar-SA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TN" sz="2600" b="1" dirty="0"/>
                  <a:t>فإن</a:t>
                </a:r>
                <a:r>
                  <a:rPr lang="ar-SA" sz="2600" b="1" dirty="0"/>
                  <a:t> </a:t>
                </a:r>
                <a:r>
                  <a:rPr lang="en-US" sz="2600" b="1" dirty="0"/>
                  <a:t>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ar-SA" sz="2600" b="1" dirty="0"/>
                  <a:t> </a:t>
                </a:r>
                <a:r>
                  <a:rPr lang="ar-TN" sz="2600" b="1" dirty="0" smtClean="0"/>
                  <a:t>تساوي: </a:t>
                </a:r>
                <a:r>
                  <a:rPr lang="fr-FR" sz="2600" b="1" dirty="0" smtClean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</a:t>
                </a:r>
                <a:r>
                  <a:rPr lang="ar-SA" sz="2600" dirty="0" smtClean="0"/>
                  <a:t>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{2, 5}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ar-TN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b</a:t>
                </a:r>
                <a:r>
                  <a:rPr lang="ar-SA" sz="2600" dirty="0" smtClean="0"/>
                  <a:t>)</a:t>
                </a:r>
                <a:r>
                  <a:rPr lang="ar-TN" sz="2600" dirty="0" smtClean="0"/>
                  <a:t> </a:t>
                </a:r>
                <a:r>
                  <a:rPr lang="ar-SA" sz="2600" dirty="0" smtClean="0"/>
                  <a:t>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{9, 11}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c</a:t>
                </a:r>
                <a:r>
                  <a:rPr lang="ar-SA" sz="2600" dirty="0" smtClean="0"/>
                  <a:t>) 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{2, 4}</a:t>
                </a:r>
                <a:endParaRPr lang="ar-S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d</a:t>
                </a:r>
                <a:r>
                  <a:rPr lang="ar-SA" sz="2600" dirty="0" smtClean="0"/>
                  <a:t>)  </a:t>
                </a:r>
                <a14:m>
                  <m:oMath xmlns:m="http://schemas.openxmlformats.org/officeDocument/2006/math">
                    <m:r>
                      <a:rPr lang="ar-TN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559670" y="263691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42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896938" indent="-536575" algn="just" rtl="1">
                  <a:spcBef>
                    <a:spcPts val="600"/>
                  </a:spcBef>
                  <a:spcAft>
                    <a:spcPts val="600"/>
                  </a:spcAft>
                  <a:tabLst>
                    <a:tab pos="806450" algn="l"/>
                  </a:tabLst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ar-TN" sz="2600" b="1" dirty="0" smtClean="0"/>
                  <a:t>- </a:t>
                </a:r>
                <a:r>
                  <a:rPr lang="ar-SA" sz="2400" b="1" dirty="0"/>
                  <a:t>إذا كانت المجموعة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</m:d>
                  </m:oMath>
                </a14:m>
                <a:r>
                  <a:rPr lang="ar-SA" sz="2400" b="1" dirty="0"/>
                  <a:t> فإن مجموعة </a:t>
                </a:r>
                <a:r>
                  <a:rPr lang="ar-SA" sz="2400" b="1" dirty="0" smtClean="0"/>
                  <a:t>المجموعات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ar-SA" sz="2400" b="1" dirty="0" smtClean="0"/>
                  <a:t> تساوي</a:t>
                </a:r>
                <a:r>
                  <a:rPr lang="ar-TN" sz="2600" b="1" dirty="0" smtClean="0"/>
                  <a:t>: </a:t>
                </a:r>
                <a:r>
                  <a:rPr lang="fr-FR" sz="2600" b="1" dirty="0" smtClean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 </a:t>
                </a:r>
                <a:r>
                  <a:rPr lang="ar-TN" sz="2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</m:e>
                    </m:d>
                  </m:oMath>
                </a14:m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ar-TN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b</a:t>
                </a:r>
                <a:r>
                  <a:rPr lang="ar-SA" sz="2600" dirty="0" smtClean="0"/>
                  <a:t>)</a:t>
                </a:r>
                <a:r>
                  <a:rPr lang="en-US" sz="2600" dirty="0" smtClean="0"/>
                  <a:t> </a:t>
                </a:r>
                <a:r>
                  <a:rPr lang="ar-TN" sz="2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</m:e>
                    </m:d>
                  </m:oMath>
                </a14:m>
                <a:endParaRPr lang="fr-FR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c</a:t>
                </a:r>
                <a:r>
                  <a:rPr lang="ar-SA" sz="2600" dirty="0" smtClean="0"/>
                  <a:t>)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</m:e>
                    </m:d>
                  </m:oMath>
                </a14:m>
                <a:endParaRPr lang="ar-S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(</a:t>
                </a:r>
                <a:r>
                  <a:rPr lang="en-US" sz="2600" dirty="0" smtClean="0"/>
                  <a:t>d</a:t>
                </a:r>
                <a:r>
                  <a:rPr lang="ar-SA" sz="2600" dirty="0" smtClean="0"/>
                  <a:t>)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 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en-US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559670" y="372273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723900" indent="-363538" algn="just" rtl="1">
                  <a:spcBef>
                    <a:spcPts val="600"/>
                  </a:spcBef>
                  <a:spcAft>
                    <a:spcPts val="600"/>
                  </a:spcAft>
                  <a:tabLst>
                    <a:tab pos="723900" algn="l"/>
                  </a:tabLst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r>
                  <a:rPr lang="ar-TN" sz="2600" b="1" dirty="0" smtClean="0"/>
                  <a:t>- </a:t>
                </a:r>
                <a:r>
                  <a:rPr lang="ar-SA" sz="2400" b="1" dirty="0"/>
                  <a:t>إذا احتوت المجموعة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ar-SA" sz="2400" b="1" dirty="0"/>
                  <a:t> على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ar-SA" sz="2400" b="1" dirty="0"/>
                  <a:t> من العناصر، </a:t>
                </a:r>
                <a:r>
                  <a:rPr lang="ar-EG" sz="2400" b="1" dirty="0"/>
                  <a:t>فإن </a:t>
                </a:r>
                <a:r>
                  <a:rPr lang="ar-SA" sz="2400" b="1" dirty="0"/>
                  <a:t>عدد عناصر مجموعة المجموعات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ar-S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SA" sz="2400" b="1" dirty="0"/>
                  <a:t>هو</a:t>
                </a:r>
                <a:r>
                  <a:rPr lang="ar-TN" sz="2400" b="1" dirty="0"/>
                  <a:t>:</a:t>
                </a:r>
                <a:r>
                  <a:rPr lang="ar-TN" sz="2600" b="1" dirty="0" smtClean="0"/>
                  <a:t> </a:t>
                </a:r>
                <a:r>
                  <a:rPr lang="fr-FR" sz="2600" b="1" dirty="0" smtClean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600" dirty="0" smtClean="0"/>
                  <a:t>   </a:t>
                </a:r>
                <a:r>
                  <a:rPr lang="en-US" sz="2600" dirty="0" smtClean="0"/>
                  <a:t>   </a:t>
                </a:r>
                <a:r>
                  <a:rPr lang="ar-SA" sz="2600" dirty="0" smtClean="0"/>
                  <a:t>  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 </a:t>
                </a:r>
                <a:r>
                  <a:rPr lang="ar-TN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ar-TN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 </a:t>
                </a:r>
                <a:r>
                  <a:rPr lang="en-US" sz="2600" dirty="0" smtClean="0"/>
                  <a:t>   </a:t>
                </a:r>
                <a:r>
                  <a:rPr lang="ar-SA" sz="2600" dirty="0" smtClean="0"/>
                  <a:t>(</a:t>
                </a:r>
                <a:r>
                  <a:rPr lang="en-US" sz="2600" dirty="0" smtClean="0"/>
                  <a:t>b</a:t>
                </a:r>
                <a:r>
                  <a:rPr lang="ar-SA" sz="2600" dirty="0" smtClean="0"/>
                  <a:t>)</a:t>
                </a:r>
                <a:r>
                  <a:rPr lang="en-US" sz="2600" dirty="0" smtClean="0"/>
                  <a:t> </a:t>
                </a:r>
                <a:r>
                  <a:rPr lang="ar-TN" sz="2600" dirty="0" smtClean="0"/>
                  <a:t> </a:t>
                </a:r>
                <a14:m>
                  <m:oMath xmlns:m="http://schemas.openxmlformats.org/officeDocument/2006/math">
                    <m:r>
                      <a:rPr lang="ar-SA" sz="26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ar-SA" sz="2600" dirty="0" smtClean="0"/>
                  <a:t>  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/>
                  <a:t> </a:t>
                </a:r>
                <a:r>
                  <a:rPr lang="ar-SA" sz="2600" dirty="0" smtClean="0"/>
                  <a:t>   </a:t>
                </a:r>
                <a:r>
                  <a:rPr lang="en-US" sz="2600" dirty="0" smtClean="0"/>
                  <a:t>   </a:t>
                </a:r>
                <a:r>
                  <a:rPr lang="ar-SA" sz="2600" dirty="0" smtClean="0"/>
                  <a:t> (</a:t>
                </a:r>
                <a:r>
                  <a:rPr lang="en-US" sz="2600" dirty="0" smtClean="0"/>
                  <a:t>c</a:t>
                </a:r>
                <a:r>
                  <a:rPr lang="ar-SA" sz="2600" dirty="0" smtClean="0"/>
                  <a:t>)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ar-SA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600" dirty="0" smtClean="0"/>
                  <a:t>    </a:t>
                </a:r>
                <a:r>
                  <a:rPr lang="en-US" sz="2600" dirty="0" smtClean="0"/>
                  <a:t>   </a:t>
                </a:r>
                <a:r>
                  <a:rPr lang="ar-SA" sz="2600" dirty="0" smtClean="0"/>
                  <a:t> (</a:t>
                </a:r>
                <a:r>
                  <a:rPr lang="en-US" sz="2600" dirty="0" smtClean="0"/>
                  <a:t>d</a:t>
                </a:r>
                <a:r>
                  <a:rPr lang="ar-SA" sz="2600" dirty="0" smtClean="0"/>
                  <a:t>)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endParaRPr lang="en-US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l="-185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409384" y="299695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81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ar-TN" sz="2600" b="1" dirty="0" smtClean="0">
                    <a:cs typeface="+mn-cs"/>
                  </a:rPr>
                  <a:t>- إذا كانت الفترات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[1 , 4]</a:t>
                </a:r>
                <a:r>
                  <a:rPr lang="ar-T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[-2 , 3)</a:t>
                </a:r>
                <a:r>
                  <a:rPr lang="ar-T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فإن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2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ar-T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تساوي: </a:t>
                </a:r>
                <a:r>
                  <a:rPr lang="fr-FR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TN" sz="2600" dirty="0" smtClean="0"/>
                  <a:t>      </a:t>
                </a:r>
                <a:r>
                  <a:rPr lang="ar-SA" sz="2600" dirty="0" smtClean="0"/>
                  <a:t>(</a:t>
                </a:r>
                <a:r>
                  <a:rPr lang="en-US" sz="2600" dirty="0" smtClean="0"/>
                  <a:t>a</a:t>
                </a:r>
                <a:r>
                  <a:rPr lang="ar-SA" sz="2600" dirty="0" smtClean="0"/>
                  <a:t>) 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[1 , 3)</a:t>
                </a:r>
                <a:endParaRPr lang="ar-TN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</a:t>
                </a: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[-2 , 4]</a:t>
                </a:r>
                <a:r>
                  <a:rPr lang="ar-SA" sz="2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fr-FR" sz="26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[3 , 4]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</a:t>
                </a:r>
                <a:r>
                  <a:rPr lang="fr-FR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[-2 , 1)</a:t>
                </a:r>
                <a:r>
                  <a:rPr lang="ar-SA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sz="2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8524900" y="263691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67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الاقترانات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r>
                  <a:rPr lang="ar-TN" sz="2000" b="1" dirty="0" smtClean="0">
                    <a:cs typeface="+mn-cs"/>
                  </a:rPr>
                  <a:t>- </a:t>
                </a:r>
                <a:r>
                  <a:rPr lang="ar-SA" sz="2000" b="1" dirty="0"/>
                  <a:t>إذا كانت </a:t>
                </a:r>
                <a:r>
                  <a:rPr lang="ar-SA" sz="20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000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ar-SA" sz="2000" b="1" dirty="0"/>
                  <a:t> </a:t>
                </a:r>
                <a:r>
                  <a:rPr lang="ar-TN" sz="2000" b="1" dirty="0" smtClean="0"/>
                  <a:t>و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SA" sz="2000" b="1" dirty="0" smtClean="0"/>
                  <a:t> فإن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ar-SA" sz="2000" b="1" dirty="0" smtClean="0"/>
                  <a:t> </a:t>
                </a:r>
                <a:r>
                  <a:rPr lang="ar-TN" sz="2000" b="1" dirty="0" smtClean="0"/>
                  <a:t>يساوي</a:t>
                </a:r>
                <a:r>
                  <a:rPr lang="ar-TN" sz="2000" b="1" dirty="0" smtClean="0">
                    <a:cs typeface="+mn-cs"/>
                  </a:rPr>
                  <a:t>: </a:t>
                </a:r>
                <a:r>
                  <a:rPr lang="fr-FR" sz="2000" b="1" dirty="0" smtClean="0">
                    <a:cs typeface="+mn-cs"/>
                  </a:rPr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TN" sz="2000" dirty="0" smtClean="0"/>
                  <a:t>     </a:t>
                </a:r>
                <a:r>
                  <a:rPr lang="en-US" sz="2000" dirty="0" smtClean="0"/>
                  <a:t> (a)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24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(b)</a:t>
                </a:r>
                <a:r>
                  <a:rPr lang="ar-SA" sz="2000" dirty="0" smtClean="0"/>
                  <a:t>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24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(c)</a:t>
                </a:r>
                <a:r>
                  <a:rPr lang="ar-SA" sz="2000" dirty="0" smtClean="0"/>
                  <a:t>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ar-TN" sz="2000" dirty="0" smtClean="0"/>
                  <a:t>  </a:t>
                </a:r>
                <a:r>
                  <a:rPr lang="fr-FR" sz="2000" dirty="0" smtClean="0"/>
                  <a:t> </a:t>
                </a:r>
                <a:r>
                  <a:rPr lang="ar-TN" sz="2000" dirty="0" smtClean="0"/>
                  <a:t>  </a:t>
                </a:r>
                <a:endParaRPr lang="fr-FR" sz="2000" dirty="0" smtClean="0"/>
              </a:p>
              <a:p>
                <a:pPr marL="623888" lvl="0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ar-SA" sz="2000" dirty="0" smtClean="0"/>
                  <a:t>(</a:t>
                </a:r>
                <a:r>
                  <a:rPr lang="en-US" sz="2000" dirty="0" smtClean="0"/>
                  <a:t>d</a:t>
                </a:r>
                <a:r>
                  <a:rPr lang="ar-SA" sz="2000" dirty="0" smtClean="0"/>
                  <a:t>)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24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كان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ar-SA" sz="2000" b="1" dirty="0"/>
                  <a:t>، وكان 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ar-SA" sz="2000" b="1" dirty="0"/>
                  <a:t> فإن</a:t>
                </a:r>
                <a14:m>
                  <m:oMath xmlns:m="http://schemas.openxmlformats.org/officeDocument/2006/math">
                    <m:r>
                      <a:rPr lang="ar-SA" sz="20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÷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1" dirty="0"/>
                  <a:t>  </a:t>
                </a:r>
                <a:r>
                  <a:rPr lang="ar-TN" sz="2000" b="1" dirty="0"/>
                  <a:t>يساوي: </a:t>
                </a:r>
                <a:r>
                  <a:rPr lang="fr-FR" sz="2000" b="1" dirty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(</a:t>
                </a:r>
                <a:r>
                  <a:rPr lang="en-US" sz="2000" dirty="0"/>
                  <a:t>a</a:t>
                </a:r>
                <a:r>
                  <a:rPr lang="en-US" sz="2000" dirty="0" smtClean="0"/>
                  <a:t>) 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 </a:t>
                </a:r>
                <a:r>
                  <a:rPr lang="en-US" sz="2000" dirty="0"/>
                  <a:t>(b</a:t>
                </a:r>
                <a:r>
                  <a:rPr lang="en-US" sz="2000" dirty="0" smtClean="0"/>
                  <a:t>)</a:t>
                </a:r>
                <a:r>
                  <a:rPr lang="ar-SA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 </a:t>
                </a:r>
                <a:r>
                  <a:rPr lang="en-US" sz="2000" dirty="0" smtClean="0"/>
                  <a:t> (</a:t>
                </a:r>
                <a:r>
                  <a:rPr lang="en-US" sz="2000" dirty="0"/>
                  <a:t>c)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TN" sz="2000" dirty="0"/>
                  <a:t>  </a:t>
                </a:r>
                <a:r>
                  <a:rPr lang="fr-FR" sz="2000" dirty="0"/>
                  <a:t> </a:t>
                </a:r>
                <a:r>
                  <a:rPr lang="ar-TN" sz="2000" dirty="0"/>
                  <a:t>  </a:t>
                </a:r>
                <a:endParaRPr lang="fr-FR" sz="2000" dirty="0"/>
              </a:p>
              <a:p>
                <a:pPr marL="623888" lvl="0" indent="-263525" algn="just" rtl="1">
                  <a:spcBef>
                    <a:spcPts val="600"/>
                  </a:spcBef>
                </a:pPr>
                <a:r>
                  <a:rPr lang="ar-TN" sz="2000" dirty="0"/>
                  <a:t>      </a:t>
                </a:r>
                <a:r>
                  <a:rPr lang="ar-SA" sz="2000" dirty="0"/>
                  <a:t>(</a:t>
                </a:r>
                <a:r>
                  <a:rPr lang="en-US" sz="2000" dirty="0"/>
                  <a:t>d</a:t>
                </a:r>
                <a:r>
                  <a:rPr lang="ar-SA" sz="2000" dirty="0"/>
                  <a:t>)</a:t>
                </a:r>
                <a:r>
                  <a:rPr lang="en-US" sz="2000" dirty="0"/>
                  <a:t>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600" b="1" dirty="0" smtClean="0"/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524900" y="263691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559670" y="444281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38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الاقترانات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08720"/>
                <a:ext cx="9220200" cy="547260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ar-TN" sz="2000" b="1" dirty="0" smtClean="0">
                    <a:cs typeface="+mn-cs"/>
                  </a:rPr>
                  <a:t>- </a:t>
                </a:r>
                <a:r>
                  <a:rPr lang="ar-SA" sz="2000" b="1" dirty="0"/>
                  <a:t>إذا كانت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2000" b="1" dirty="0"/>
                  <a:t> </a:t>
                </a:r>
                <a:r>
                  <a:rPr lang="ar-SA" sz="2000" b="1" dirty="0"/>
                  <a:t>، فإن مجال هذا الاقتران </a:t>
                </a:r>
                <a:r>
                  <a:rPr lang="ar-TN" sz="2000" b="1" dirty="0"/>
                  <a:t>هو</a:t>
                </a:r>
                <a:r>
                  <a:rPr lang="ar-TN" sz="2000" b="1" dirty="0" smtClean="0">
                    <a:cs typeface="+mn-cs"/>
                  </a:rPr>
                  <a:t>: </a:t>
                </a:r>
                <a:r>
                  <a:rPr lang="fr-FR" sz="2000" b="1" dirty="0" smtClean="0">
                    <a:cs typeface="+mn-cs"/>
                  </a:rPr>
                  <a:t>  </a:t>
                </a:r>
              </a:p>
              <a:p>
                <a:pPr marL="931863" indent="-571500" algn="just" rtl="1">
                  <a:spcBef>
                    <a:spcPts val="0"/>
                  </a:spcBef>
                </a:pPr>
                <a:r>
                  <a:rPr lang="ar-TN" sz="2000" dirty="0" smtClean="0"/>
                  <a:t>  </a:t>
                </a:r>
                <a:r>
                  <a:rPr lang="en-US" sz="2000" dirty="0" smtClean="0"/>
                  <a:t> (a)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</a:t>
                </a:r>
                <a:r>
                  <a:rPr lang="ar-SA" sz="2000" dirty="0" smtClean="0"/>
                  <a:t>   </a:t>
                </a:r>
                <a:r>
                  <a:rPr lang="en-US" sz="2000" dirty="0" smtClean="0"/>
                  <a:t>(b)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</a:t>
                </a:r>
                <a:r>
                  <a:rPr lang="en-US" sz="2000" dirty="0" smtClean="0"/>
                  <a:t>(c)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fr-FR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000" dirty="0" smtClean="0"/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</a:t>
                </a:r>
                <a:r>
                  <a:rPr lang="ar-SA" sz="2000" dirty="0" smtClean="0"/>
                  <a:t>(</a:t>
                </a:r>
                <a:r>
                  <a:rPr lang="en-US" sz="2000" dirty="0" smtClean="0"/>
                  <a:t>d</a:t>
                </a:r>
                <a:r>
                  <a:rPr lang="ar-SA" sz="2000" dirty="0" smtClean="0"/>
                  <a:t>)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sz="2000" dirty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كانت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2000" b="1" dirty="0" smtClean="0"/>
                  <a:t>  </a:t>
                </a:r>
                <a:r>
                  <a:rPr lang="ar-TN" sz="2000" b="1" dirty="0"/>
                  <a:t>و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𝟓</m:t>
                        </m:r>
                        <m:sSup>
                          <m:sSup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2000" b="1" dirty="0"/>
                  <a:t>  فإن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÷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ar-TN" sz="2000" b="1" dirty="0"/>
                  <a:t>يساوي: </a:t>
                </a:r>
                <a:r>
                  <a:rPr lang="fr-FR" sz="2000" b="1" dirty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15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12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SA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SA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 (a)    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2000" dirty="0" smtClean="0">
                    <a:latin typeface="Times New Roman" pitchFamily="18" charset="0"/>
                    <a:cs typeface="Times New Roman" pitchFamily="18" charset="0"/>
                  </a:rPr>
                  <a:t>  (b)      </a:t>
                </a:r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(</a:t>
                </a:r>
                <a:r>
                  <a:rPr lang="en-US" sz="2000" dirty="0" smtClean="0"/>
                  <a:t>c</a:t>
                </a:r>
                <a:r>
                  <a:rPr lang="ar-SA" sz="2000" dirty="0" smtClean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15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2000" dirty="0" smtClean="0"/>
                  <a:t>  </a:t>
                </a:r>
                <a:endParaRPr lang="fr-FR" sz="2000" dirty="0"/>
              </a:p>
              <a:p>
                <a:pPr marL="623888" lvl="0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SA" sz="2000" dirty="0" smtClean="0"/>
                  <a:t>   </a:t>
                </a:r>
                <a:r>
                  <a:rPr lang="en-US" sz="2000" dirty="0" smtClean="0"/>
                  <a:t>(d)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15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600" dirty="0" smtClean="0"/>
                  <a:t>  </a:t>
                </a:r>
                <a:endParaRPr lang="en-US" sz="2600" b="1" dirty="0" smtClean="0"/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08720"/>
                <a:ext cx="9220200" cy="547260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775694" y="213285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775694" y="486916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الاقترانات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08720"/>
                <a:ext cx="9220200" cy="5171712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</a:t>
                </a:r>
                <a:r>
                  <a:rPr lang="ar-TN" sz="2200" b="1" dirty="0" smtClean="0">
                    <a:cs typeface="+mn-cs"/>
                  </a:rPr>
                  <a:t>- </a:t>
                </a:r>
                <a:r>
                  <a:rPr lang="ar-SA" sz="2200" b="1" dirty="0"/>
                  <a:t>إذا كانت  </a:t>
                </a:r>
                <a:r>
                  <a:rPr lang="ar-TN" sz="2200" b="1" dirty="0"/>
                  <a:t>المعادلة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sSup>
                          <m:sSup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sup>
                    </m:sSup>
                    <m:r>
                      <a:rPr lang="en-US" sz="2200" b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𝟖𝟏</m:t>
                        </m:r>
                      </m:den>
                    </m:f>
                  </m:oMath>
                </a14:m>
                <a:r>
                  <a:rPr lang="ar-SA" sz="2200" b="1" dirty="0" smtClean="0"/>
                  <a:t> </a:t>
                </a:r>
                <a:r>
                  <a:rPr lang="ar-SA" sz="2200" b="1" dirty="0"/>
                  <a:t>فإن </a:t>
                </a:r>
                <a14:m>
                  <m:oMath xmlns:m="http://schemas.openxmlformats.org/officeDocument/2006/math">
                    <m:r>
                      <a:rPr lang="en-US" sz="2200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200" b="1" dirty="0"/>
                  <a:t> </a:t>
                </a:r>
                <a:r>
                  <a:rPr lang="ar-TN" sz="2200" b="1" dirty="0"/>
                  <a:t>يساوي </a:t>
                </a:r>
                <a:r>
                  <a:rPr lang="ar-TN" sz="2200" b="1" dirty="0" smtClean="0">
                    <a:cs typeface="+mn-cs"/>
                  </a:rPr>
                  <a:t>: </a:t>
                </a:r>
                <a:r>
                  <a:rPr lang="fr-FR" sz="2200" b="1" dirty="0" smtClean="0">
                    <a:cs typeface="+mn-cs"/>
                  </a:rPr>
                  <a:t>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200" dirty="0" smtClean="0"/>
                  <a:t>  </a:t>
                </a:r>
                <a:r>
                  <a:rPr lang="ar-SA" sz="2200" dirty="0" smtClean="0"/>
                  <a:t>   </a:t>
                </a:r>
                <a:r>
                  <a:rPr lang="en-US" sz="2200" dirty="0" smtClean="0"/>
                  <a:t>(a)</a:t>
                </a:r>
                <a:r>
                  <a:rPr lang="ar-SA" sz="2200" dirty="0" smtClean="0"/>
                  <a:t> </a:t>
                </a:r>
                <a:r>
                  <a:rPr lang="ar-TN" sz="2200" dirty="0" smtClean="0"/>
                  <a:t> </a:t>
                </a:r>
                <a:r>
                  <a:rPr lang="en-US" sz="2200" dirty="0" smtClean="0"/>
                  <a:t>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ar-SA" sz="2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fr-FR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200" dirty="0" smtClean="0"/>
                  <a:t>     </a:t>
                </a:r>
                <a:r>
                  <a:rPr lang="en-US" sz="2200" dirty="0" smtClean="0"/>
                  <a:t>(b)</a:t>
                </a:r>
                <a:r>
                  <a:rPr lang="ar-SA" sz="2200" dirty="0" smtClean="0"/>
                  <a:t> </a:t>
                </a:r>
                <a:r>
                  <a:rPr lang="ar-TN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fr-FR" sz="22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200" dirty="0" smtClean="0"/>
                  <a:t>     </a:t>
                </a:r>
                <a:r>
                  <a:rPr lang="ar-SA" sz="2200" dirty="0" smtClean="0"/>
                  <a:t>(</a:t>
                </a:r>
                <a:r>
                  <a:rPr lang="en-US" sz="2200" dirty="0" smtClean="0"/>
                  <a:t>c</a:t>
                </a:r>
                <a:r>
                  <a:rPr lang="ar-SA" sz="2200" dirty="0" smtClean="0"/>
                  <a:t>)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ar-SA" sz="22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ar-SA" sz="22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200" dirty="0"/>
                  <a:t> (a</a:t>
                </a:r>
                <a:r>
                  <a:rPr lang="en-US" sz="2200" dirty="0" smtClean="0"/>
                  <a:t>)      </a:t>
                </a:r>
                <a:r>
                  <a:rPr lang="ar-SA" sz="2200" dirty="0" smtClean="0"/>
                  <a:t> لا شيء مما سبق.</a:t>
                </a:r>
                <a:endParaRPr lang="en-US" sz="2200" dirty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</a:t>
                </a:r>
                <a:r>
                  <a:rPr lang="ar-TN" sz="2200" b="1" dirty="0" smtClean="0"/>
                  <a:t>- </a:t>
                </a:r>
                <a:r>
                  <a:rPr lang="ar-SA" sz="2200" b="1" dirty="0"/>
                  <a:t>إن أبسط صورة يمكن أن يكتب عليها </a:t>
                </a:r>
                <a:r>
                  <a:rPr lang="ar-SA" sz="2200" b="1" dirty="0" smtClean="0"/>
                  <a:t>المقدار </a:t>
                </a:r>
                <a:r>
                  <a:rPr lang="en-US" sz="22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.</m:t>
                        </m:r>
                        <m:rad>
                          <m:rad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22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p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𝟏𝟒</m:t>
                                </m:r>
                              </m:sup>
                            </m:sSup>
                          </m:e>
                        </m:rad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 . </m:t>
                        </m:r>
                        <m:rad>
                          <m:rad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22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p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sup>
                            </m:sSup>
                          </m:e>
                        </m:rad>
                      </m:num>
                      <m:den>
                        <m:sSup>
                          <m:sSup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sup>
                        </m:sSup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.</m:t>
                        </m:r>
                        <m:rad>
                          <m:rad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g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</m:rad>
                      </m:den>
                    </m:f>
                  </m:oMath>
                </a14:m>
                <a:r>
                  <a:rPr lang="ar-SA" sz="2200" b="1" dirty="0"/>
                  <a:t>هي</a:t>
                </a:r>
                <a:r>
                  <a:rPr lang="ar-TN" sz="2200" b="1" dirty="0"/>
                  <a:t>: </a:t>
                </a:r>
                <a:r>
                  <a:rPr lang="fr-FR" sz="2200" b="1" dirty="0"/>
                  <a:t>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 smtClean="0"/>
                  <a:t>  (a)      </a:t>
                </a:r>
                <a:endParaRPr lang="ar-TN" sz="2200" dirty="0"/>
              </a:p>
              <a:p>
                <a:pPr marL="623888" indent="-263525" algn="just" rtl="1"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200" dirty="0" smtClean="0">
                    <a:latin typeface="Times New Roman" pitchFamily="18" charset="0"/>
                    <a:cs typeface="Times New Roman" pitchFamily="18" charset="0"/>
                  </a:rPr>
                  <a:t>  (b)      </a:t>
                </a:r>
                <a:endParaRPr lang="fr-FR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200" dirty="0" smtClean="0"/>
                  <a:t>     (</a:t>
                </a:r>
                <a:r>
                  <a:rPr lang="en-US" sz="2200" dirty="0" smtClean="0"/>
                  <a:t>c</a:t>
                </a:r>
                <a:r>
                  <a:rPr lang="ar-SA" sz="2200" dirty="0" smtClean="0"/>
                  <a:t>)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fr-FR" sz="2200" dirty="0" smtClean="0"/>
                  <a:t>  </a:t>
                </a:r>
                <a:endParaRPr lang="fr-FR" sz="2200" dirty="0"/>
              </a:p>
              <a:p>
                <a:pPr marL="623888" lvl="0" indent="-263525" algn="just" rtl="1">
                  <a:spcBef>
                    <a:spcPts val="600"/>
                  </a:spcBef>
                </a:pPr>
                <a:r>
                  <a:rPr lang="ar-TN" sz="2200" dirty="0"/>
                  <a:t>  </a:t>
                </a:r>
                <a:r>
                  <a:rPr lang="ar-SA" sz="2200" dirty="0" smtClean="0"/>
                  <a:t>   </a:t>
                </a:r>
                <a:r>
                  <a:rPr lang="en-US" sz="2200" dirty="0" smtClean="0"/>
                  <a:t>(d)</a:t>
                </a:r>
                <a:r>
                  <a:rPr lang="ar-TN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200" dirty="0" smtClean="0"/>
                  <a:t>  </a:t>
                </a:r>
                <a:endParaRPr lang="en-US" sz="2200" b="1" dirty="0" smtClean="0"/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08720"/>
                <a:ext cx="9220200" cy="5171712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553400" y="148478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553400" y="443711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9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المعادلات والمتباينات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8504" y="1065600"/>
                <a:ext cx="8969788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r>
                  <a:rPr lang="ar-TN" sz="2000" b="1" dirty="0" smtClean="0">
                    <a:cs typeface="+mn-cs"/>
                  </a:rPr>
                  <a:t>- </a:t>
                </a:r>
                <a:r>
                  <a:rPr lang="ar-SA" sz="2000" b="1" dirty="0"/>
                  <a:t>إذا كانت  </a:t>
                </a:r>
                <a:r>
                  <a:rPr lang="ar-TN" sz="2000" b="1" dirty="0"/>
                  <a:t>المعادلة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ar-SA" sz="2000" b="1" dirty="0"/>
                  <a:t>  فإن</a:t>
                </a:r>
                <a:r>
                  <a:rPr lang="ar-TN" sz="2000" b="1" dirty="0" smtClean="0">
                    <a:cs typeface="+mn-cs"/>
                  </a:rPr>
                  <a:t>: </a:t>
                </a:r>
                <a:r>
                  <a:rPr lang="fr-FR" sz="2000" b="1" dirty="0" smtClean="0">
                    <a:cs typeface="+mn-cs"/>
                  </a:rPr>
                  <a:t>  </a:t>
                </a:r>
              </a:p>
              <a:p>
                <a:pPr marL="931863" indent="-571500" algn="just" rtl="1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/>
                  <a:t>    (a)      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</a:t>
                </a:r>
                <a:r>
                  <a:rPr lang="en-US" sz="2000" dirty="0" smtClean="0"/>
                  <a:t>(b)    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fr-FR" sz="2000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</a:t>
                </a:r>
                <a:r>
                  <a:rPr lang="en-US" sz="2000" dirty="0" smtClean="0"/>
                  <a:t>(c)    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fr-FR" sz="2000" dirty="0" smtClean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(</a:t>
                </a:r>
                <a:r>
                  <a:rPr lang="en-US" sz="2000" dirty="0"/>
                  <a:t>a</a:t>
                </a:r>
                <a:r>
                  <a:rPr lang="en-US" sz="2000" dirty="0" smtClean="0"/>
                  <a:t>)</a:t>
                </a:r>
                <a:r>
                  <a:rPr lang="ar-SA" sz="2000" dirty="0" smtClean="0"/>
                  <a:t> </a:t>
                </a:r>
                <a:r>
                  <a:rPr lang="ar-TN" sz="2000" dirty="0" smtClean="0"/>
                  <a:t> لا </a:t>
                </a:r>
                <a:r>
                  <a:rPr lang="ar-SA" sz="2000" dirty="0" smtClean="0"/>
                  <a:t>شيء مما سبق</a:t>
                </a:r>
                <a:r>
                  <a:rPr lang="en-US" sz="2000" dirty="0" smtClean="0"/>
                  <a:t>.</a:t>
                </a:r>
                <a:endParaRPr lang="ar-SA" sz="2000" dirty="0" smtClean="0"/>
              </a:p>
              <a:p>
                <a:pPr marL="719138" indent="-35877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كانت  </a:t>
                </a:r>
                <a:r>
                  <a:rPr lang="ar-TN" sz="2000" b="1" dirty="0"/>
                  <a:t>المعادلة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SA" sz="2000" b="1" dirty="0"/>
                  <a:t>  فإن</a:t>
                </a:r>
                <a:r>
                  <a:rPr lang="ar-TN" sz="2000" b="1" dirty="0"/>
                  <a:t>: </a:t>
                </a:r>
                <a:r>
                  <a:rPr lang="fr-FR" sz="2000" b="1" dirty="0"/>
                  <a:t>  </a:t>
                </a:r>
              </a:p>
              <a:p>
                <a:pPr marL="931863" indent="-571500" algn="just" rt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   (a)    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(b)     </a:t>
                </a:r>
                <a:r>
                  <a:rPr lang="ar-TN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(c)     </a:t>
                </a:r>
                <a:r>
                  <a:rPr lang="ar-TN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/>
                  <a:t>    </a:t>
                </a:r>
                <a:r>
                  <a:rPr lang="ar-TN" sz="2000" dirty="0"/>
                  <a:t> </a:t>
                </a:r>
                <a:r>
                  <a:rPr lang="en-US" sz="2000" dirty="0"/>
                  <a:t>  (a)</a:t>
                </a:r>
                <a:r>
                  <a:rPr lang="ar-SA" sz="2000" dirty="0"/>
                  <a:t> </a:t>
                </a:r>
                <a:r>
                  <a:rPr lang="ar-TN" sz="2000" dirty="0"/>
                  <a:t> لا يوجد حل حقيقي للمعادلة</a:t>
                </a:r>
                <a:r>
                  <a:rPr lang="en-US" sz="2000" dirty="0"/>
                  <a:t>.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en-US" sz="2600" b="1" dirty="0" smtClean="0"/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8504" y="1065600"/>
                <a:ext cx="8969788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672474" y="141277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624882" y="407707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5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المعادلات والمتباينات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كان </a:t>
                </a:r>
                <a:r>
                  <a:rPr lang="ar-TN" sz="2000" b="1" dirty="0"/>
                  <a:t>النظام التالي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              (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               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2000" dirty="0"/>
              </a:p>
              <a:p>
                <a:pPr marL="931863" indent="-571500" algn="just" rtl="1">
                  <a:spcBef>
                    <a:spcPts val="0"/>
                  </a:spcBef>
                </a:pPr>
                <a:r>
                  <a:rPr lang="ar-TN" sz="2000" dirty="0"/>
                  <a:t>     فإن حل هذا النظام يساوي:</a:t>
                </a:r>
                <a:endParaRPr lang="ar-SA" sz="2000" dirty="0" smtClean="0"/>
              </a:p>
              <a:p>
                <a:pPr marL="931863" indent="-571500" algn="just" rtl="1">
                  <a:spcBef>
                    <a:spcPts val="0"/>
                  </a:spcBef>
                </a:pPr>
                <a:r>
                  <a:rPr lang="ar-SA" sz="2000" dirty="0"/>
                  <a:t> </a:t>
                </a:r>
                <a:r>
                  <a:rPr lang="ar-SA" sz="2000" dirty="0" smtClean="0"/>
                  <a:t>   </a:t>
                </a:r>
              </a:p>
              <a:p>
                <a:pPr marL="931863" indent="-571500" algn="just" rtl="1">
                  <a:spcBef>
                    <a:spcPts val="0"/>
                  </a:spcBef>
                </a:pPr>
                <a:r>
                  <a:rPr lang="en-US" sz="2000" dirty="0" smtClean="0"/>
                  <a:t>  (a)        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 smtClean="0"/>
                  <a:t>  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(b)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(c)       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fr-FR" sz="2000" dirty="0"/>
                  <a:t> </a:t>
                </a:r>
                <a:r>
                  <a:rPr lang="fr-FR" sz="2000" dirty="0" smtClean="0"/>
                  <a:t>  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(d)</a:t>
                </a:r>
                <a:r>
                  <a:rPr lang="ar-SA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600" b="1" dirty="0" smtClean="0"/>
              </a:p>
              <a:p>
                <a:pPr marL="623888" indent="-263525" algn="just" rtl="1">
                  <a:spcBef>
                    <a:spcPts val="1800"/>
                  </a:spcBef>
                </a:pPr>
                <a:endParaRPr lang="fr-FR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8481392" y="401076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2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المعادلات والمتباينات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كانت  </a:t>
                </a:r>
                <a:r>
                  <a:rPr lang="ar-TN" sz="2000" b="1" dirty="0"/>
                  <a:t>المتباينة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ar-SA" sz="2000" b="1" dirty="0"/>
                  <a:t>  فإن مجموعة الحل للمتباينة هي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r>
                  <a:rPr lang="ar-SA" sz="2000" b="1" dirty="0" smtClean="0"/>
                  <a:t>   </a:t>
                </a:r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 smtClean="0"/>
                  <a:t> (a)        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, +∞)</m:t>
                    </m:r>
                  </m:oMath>
                </a14:m>
                <a:r>
                  <a:rPr lang="en-US" sz="2000" dirty="0" smtClean="0"/>
                  <a:t>  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 smtClean="0"/>
                  <a:t>  (b)        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, +∞)</m:t>
                    </m:r>
                  </m:oMath>
                </a14:m>
                <a:r>
                  <a:rPr lang="fr-FR" sz="20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(c)  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endChr m:val="]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−∞ ,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fr-FR" sz="2000" dirty="0" smtClean="0"/>
                  <a:t>   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 smtClean="0"/>
                  <a:t> (d)         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−∞,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 smtClean="0"/>
                  <a:t>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198884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20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المتتاليات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</a:t>
                </a:r>
                <a:r>
                  <a:rPr lang="ar-TN" sz="2000" b="1" dirty="0" smtClean="0"/>
                  <a:t>- </a:t>
                </a:r>
                <a:r>
                  <a:rPr lang="ar-AE" sz="2000" b="1" dirty="0" smtClean="0"/>
                  <a:t>المتتالية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fr-FR" sz="20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,…</m:t>
                      </m:r>
                    </m:oMath>
                  </m:oMathPara>
                </a14:m>
                <a:endParaRPr lang="ar-SA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 smtClean="0"/>
                  <a:t>(a)         </a:t>
                </a:r>
                <a:r>
                  <a:rPr lang="ar-SA" sz="2000" dirty="0" smtClean="0"/>
                  <a:t>   حسابية </a:t>
                </a:r>
                <a:r>
                  <a:rPr lang="ar-SA" sz="2000" dirty="0"/>
                  <a:t>وأساسها 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ar-SA" sz="2000" dirty="0" smtClean="0"/>
                  <a:t>.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    (b)</a:t>
                </a:r>
                <a:r>
                  <a:rPr lang="ar-SA" sz="2000" dirty="0" smtClean="0"/>
                  <a:t>هندسية </a:t>
                </a:r>
                <a:r>
                  <a:rPr lang="ar-SA" sz="2000" dirty="0"/>
                  <a:t>وأساسها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SA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SA" sz="2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(c)</a:t>
                </a:r>
                <a:r>
                  <a:rPr lang="ar-SA" sz="2000" dirty="0" smtClean="0"/>
                  <a:t>    حسابية وأساسها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SA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SA" sz="2000" dirty="0"/>
                  <a:t>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(d)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:r>
                  <a:rPr lang="ar-SA" sz="2000" dirty="0" smtClean="0"/>
                  <a:t> ليست </a:t>
                </a:r>
                <a:r>
                  <a:rPr lang="ar-SA" sz="2000" dirty="0"/>
                  <a:t>حسابية ولا هندسية.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481392" y="321867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المتتاليات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ar-TN" sz="2000" b="1" dirty="0" smtClean="0"/>
                  <a:t>- </a:t>
                </a:r>
                <a:r>
                  <a:rPr lang="ar-AE" sz="2000" b="1" dirty="0" smtClean="0"/>
                  <a:t>المتتالية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𝟐𝟕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𝟖𝟏</m:t>
                          </m:r>
                        </m:num>
                        <m:den>
                          <m:r>
                            <a:rPr lang="fr-FR" sz="20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fr-FR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  </a:t>
                </a:r>
                <a:r>
                  <a:rPr lang="ar-TN" sz="2000" dirty="0" smtClean="0"/>
                  <a:t>هندسية</a:t>
                </a:r>
                <a:r>
                  <a:rPr lang="ar-SA" sz="2000" dirty="0" smtClean="0"/>
                  <a:t> </a:t>
                </a:r>
                <a:r>
                  <a:rPr lang="ar-SA" sz="2000" dirty="0"/>
                  <a:t>وأساسها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SA" sz="2000" dirty="0" smtClean="0"/>
                  <a:t>.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    (b)</a:t>
                </a:r>
                <a:r>
                  <a:rPr lang="ar-SA" sz="2000" dirty="0"/>
                  <a:t>حسابية وأساسها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SA" sz="2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(c)</a:t>
                </a:r>
                <a:r>
                  <a:rPr lang="ar-SA" sz="2000" dirty="0" smtClean="0"/>
                  <a:t>    هندسية </a:t>
                </a:r>
                <a:r>
                  <a:rPr lang="ar-SA" sz="2000" dirty="0"/>
                  <a:t>وأساسها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SA" sz="2000" dirty="0"/>
                  <a:t>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(d)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:r>
                  <a:rPr lang="ar-SA" sz="2000" dirty="0" smtClean="0"/>
                  <a:t> ليست </a:t>
                </a:r>
                <a:r>
                  <a:rPr lang="ar-SA" sz="2000" dirty="0"/>
                  <a:t>حسابية ولا هندسية.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481392" y="227687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2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المتتاليات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21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كان لدينا متتالية حسابية حدها الأول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SA" sz="2000" b="1" dirty="0"/>
                  <a:t> وأساسها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SA" sz="2000" b="1" dirty="0"/>
                  <a:t>، فإن حدها العام هو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22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متتالية هندسية حدها الأول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SA" sz="2000" b="1" dirty="0"/>
                  <a:t> وأساسها </a:t>
                </a:r>
                <a14:m>
                  <m:oMath xmlns:m="http://schemas.openxmlformats.org/officeDocument/2006/math">
                    <m:r>
                      <a:rPr lang="en-US" sz="2000" b="1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ar-TN" sz="2000" b="1" dirty="0"/>
                  <a:t>،</a:t>
                </a:r>
                <a:r>
                  <a:rPr lang="ar-SA" sz="2000" b="1" dirty="0"/>
                  <a:t> فإن قيمة الحد الرابع من هذه المتتالية تساوي:</a:t>
                </a:r>
                <a:r>
                  <a:rPr lang="ar-TN" sz="2000" b="1" dirty="0"/>
                  <a:t> </a:t>
                </a:r>
                <a:r>
                  <a:rPr lang="fr-FR" sz="2000" b="1" dirty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192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1458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1080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b="-1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199454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4586828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75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المتتاليات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836712"/>
                <a:ext cx="9220200" cy="5256584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23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متتالية حسابية حدها الأول</a:t>
                </a:r>
                <a:r>
                  <a:rPr lang="en-US" sz="2000" b="1" dirty="0"/>
                  <a:t>10 </a:t>
                </a:r>
                <a:r>
                  <a:rPr lang="ar-SA" sz="2000" b="1" dirty="0"/>
                  <a:t> وأساسها</a:t>
                </a:r>
                <a:r>
                  <a:rPr lang="en-US" sz="2000" b="1" dirty="0"/>
                  <a:t>12 </a:t>
                </a:r>
                <a:r>
                  <a:rPr lang="ar-SA" sz="2000" b="1" dirty="0"/>
                  <a:t> فإن مجموع أول عشرة حدود من هذه المتتالية </a:t>
                </a:r>
                <a:r>
                  <a:rPr lang="ar-SA" sz="2000" b="1" dirty="0" smtClean="0"/>
                  <a:t>يساوي: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540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640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740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809625" indent="-449263" algn="just" rtl="1">
                  <a:spcBef>
                    <a:spcPts val="1200"/>
                  </a:spcBef>
                  <a:spcAft>
                    <a:spcPts val="600"/>
                  </a:spcAft>
                  <a:tabLst>
                    <a:tab pos="542925" algn="l"/>
                    <a:tab pos="622300" algn="l"/>
                  </a:tabLs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متتالية هندسية مجموع أول عشرة حدود فيها يساوي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2046</a:t>
                </a:r>
                <a:r>
                  <a:rPr lang="ar-SA" sz="2000" b="1" dirty="0"/>
                  <a:t> وأساسها يساوي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ar-SA" sz="2000" dirty="0"/>
                  <a:t>،</a:t>
                </a:r>
                <a:r>
                  <a:rPr lang="ar-SA" sz="2000" b="1" dirty="0"/>
                  <a:t> فإن حدها الأول يساوي :</a:t>
                </a:r>
                <a:r>
                  <a:rPr lang="ar-TN" sz="2000" b="1" dirty="0"/>
                  <a:t> </a:t>
                </a:r>
                <a:r>
                  <a:rPr lang="fr-FR" sz="2000" b="1" dirty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836712"/>
                <a:ext cx="9220200" cy="5256584"/>
              </a:xfrm>
              <a:blipFill rotWithShape="1">
                <a:blip r:embed="rId3"/>
                <a:stretch>
                  <a:fillRect l="-1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177281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3866748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7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المتتاليات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95568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قيمة المقدار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sz="2000" b="1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𝟒</m:t>
                        </m:r>
                      </m:sub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  <m:e>
                        <m:d>
                          <m:d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𝟖</m:t>
                            </m:r>
                          </m:e>
                        </m:d>
                      </m:e>
                    </m:nary>
                  </m:oMath>
                </a14:m>
                <a:r>
                  <a:rPr lang="ar-SA" sz="2000" b="1" dirty="0"/>
                  <a:t> </a:t>
                </a:r>
                <a:r>
                  <a:rPr lang="ar-SA" sz="2000" b="1" dirty="0" smtClean="0"/>
                  <a:t>تساوي: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91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546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91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26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قيمة المقدار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sz="2000" b="1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  <m:e>
                        <m:d>
                          <m:d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p>
                            </m:sSup>
                          </m:e>
                        </m:d>
                      </m:e>
                    </m:nary>
                  </m:oMath>
                </a14:m>
                <a:r>
                  <a:rPr lang="ar-SA" sz="2000" b="1" dirty="0"/>
                  <a:t> </a:t>
                </a:r>
                <a:r>
                  <a:rPr lang="ar-SA" sz="2000" b="1" dirty="0" smtClean="0"/>
                  <a:t>تساوي: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1022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1023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1024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955688"/>
              </a:xfrm>
              <a:blipFill rotWithShape="0">
                <a:blip r:embed="rId3"/>
                <a:stretch>
                  <a:fillRect t="-3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2426588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429879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79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المتتاليات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أودع شخص مبلغ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𝟏𝟓𝟎𝟎</m:t>
                    </m:r>
                  </m:oMath>
                </a14:m>
                <a:r>
                  <a:rPr lang="ar-SA" sz="2000" b="1" dirty="0"/>
                  <a:t> ريال في أحد البنوك ليستثمر بمعدل فائدة بسيطة </a:t>
                </a:r>
                <a14:m>
                  <m:oMath xmlns:m="http://schemas.openxmlformats.org/officeDocument/2006/math">
                    <m:r>
                      <a:rPr lang="ar-SA" sz="2000">
                        <a:latin typeface="Cambria Math" panose="02040503050406030204" pitchFamily="18" charset="0"/>
                      </a:rPr>
                      <m:t>%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r>
                  <a:rPr lang="ar-SA" sz="2000" b="1" dirty="0"/>
                  <a:t> سنويا، فإن جملة المبلغ المتكون له في نهاية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SA" sz="2000" b="1" dirty="0"/>
                  <a:t> سنوات </a:t>
                </a:r>
                <a:r>
                  <a:rPr lang="ar-SA" sz="2000" b="1" dirty="0" smtClean="0"/>
                  <a:t>يساوي: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3300</m:t>
                    </m:r>
                  </m:oMath>
                </a14:m>
                <a:r>
                  <a:rPr lang="ar-SA" sz="2000" b="1" dirty="0" smtClean="0"/>
                  <a:t>ريال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r>
                  <a:rPr lang="ar-SA" sz="20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SA" sz="2000" b="1" dirty="0" smtClean="0"/>
                  <a:t>ريال</a:t>
                </a:r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1500</m:t>
                    </m:r>
                  </m:oMath>
                </a14:m>
                <a:r>
                  <a:rPr lang="ar-SA" sz="2000" dirty="0" smtClean="0"/>
                  <a:t> </a:t>
                </a:r>
                <a:r>
                  <a:rPr lang="ar-SA" sz="2000" b="1" dirty="0" smtClean="0"/>
                  <a:t>ريال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28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أودع شخص مبلغ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𝟐𝟎𝟎𝟎</m:t>
                    </m:r>
                  </m:oMath>
                </a14:m>
                <a:r>
                  <a:rPr lang="ar-SA" sz="2000" b="1" dirty="0"/>
                  <a:t> ريال في أحد البنوك </a:t>
                </a:r>
                <a:r>
                  <a:rPr lang="ar-TN" sz="2000" b="1" dirty="0"/>
                  <a:t>التجارية لكي يستثمر</a:t>
                </a:r>
                <a:r>
                  <a:rPr lang="ar-SA" sz="2000" b="1" dirty="0"/>
                  <a:t> بمعدل فائدة مركبة </a:t>
                </a:r>
                <a14:m>
                  <m:oMath xmlns:m="http://schemas.openxmlformats.org/officeDocument/2006/math">
                    <m:r>
                      <a:rPr lang="ar-SA" sz="2000">
                        <a:latin typeface="Cambria Math" panose="02040503050406030204" pitchFamily="18" charset="0"/>
                      </a:rPr>
                      <m:t>%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r>
                  <a:rPr lang="ar-SA" sz="2000" b="1" dirty="0"/>
                  <a:t> سنويا، فإن جملة المبلغ المتكون له في نهاية ثلاثة سنوات </a:t>
                </a:r>
                <a:r>
                  <a:rPr lang="ar-SA" sz="2000" b="1" dirty="0" smtClean="0"/>
                  <a:t>يساوي: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2800</m:t>
                    </m:r>
                  </m:oMath>
                </a14:m>
                <a:r>
                  <a:rPr lang="ar-SA" sz="2000" b="1" dirty="0" smtClean="0"/>
                  <a:t>ريال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2809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856</m:t>
                    </m:r>
                  </m:oMath>
                </a14:m>
                <a:r>
                  <a:rPr lang="ar-SA" sz="2000" b="1" dirty="0" smtClean="0"/>
                  <a:t>ريال</a:t>
                </a:r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2231</m:t>
                    </m:r>
                  </m:oMath>
                </a14:m>
                <a:r>
                  <a:rPr lang="ar-SA" sz="2000" b="1" dirty="0" smtClean="0"/>
                  <a:t>ريال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blipFill rotWithShape="0">
                <a:blip r:embed="rId3"/>
                <a:stretch>
                  <a:fillRect l="-1388" b="-188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184482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473084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01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يمكن تصنيف المصفوفة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ar-SA" sz="2000" b="1" dirty="0"/>
                  <a:t> التالية على أنها مصفوفة:</a:t>
                </a:r>
                <a:r>
                  <a:rPr lang="ar-TN" sz="2000" b="1" dirty="0"/>
                  <a:t> </a:t>
                </a:r>
                <a:r>
                  <a:rPr lang="fr-FR" sz="2000" b="1" dirty="0"/>
                  <a:t>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 smtClean="0"/>
                  <a:t>    (a)         </a:t>
                </a:r>
                <a:r>
                  <a:rPr lang="ar-SA" sz="2000" dirty="0" smtClean="0"/>
                  <a:t>مربعة </a:t>
                </a:r>
                <a:r>
                  <a:rPr lang="ar-SA" sz="2000" dirty="0"/>
                  <a:t>وليست قطرية.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  (b)</a:t>
                </a:r>
                <a:r>
                  <a:rPr lang="ar-SA" sz="2000" dirty="0"/>
                  <a:t> مربعة وقطرية في نفس الوقت</a:t>
                </a:r>
                <a:r>
                  <a:rPr lang="ar-SA" sz="2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(c)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   </a:t>
                </a:r>
                <a:r>
                  <a:rPr lang="ar-SA" sz="2000" dirty="0" smtClean="0"/>
                  <a:t>مربعة </a:t>
                </a:r>
                <a:r>
                  <a:rPr lang="ar-SA" sz="2000" dirty="0"/>
                  <a:t>ومحايدة في نفس الوقت</a:t>
                </a:r>
                <a:r>
                  <a:rPr lang="ar-SA" sz="2000" dirty="0" smtClean="0"/>
                  <a:t>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(d)</a:t>
                </a:r>
                <a:r>
                  <a:rPr lang="ar-SA" sz="2000" dirty="0" smtClean="0"/>
                  <a:t>   </a:t>
                </a:r>
                <a:r>
                  <a:rPr lang="ar-SA" sz="2000" dirty="0"/>
                  <a:t>ليست مربعة ولا قطرية ولا </a:t>
                </a:r>
                <a:r>
                  <a:rPr lang="ar-SA" sz="2000" dirty="0" smtClean="0"/>
                  <a:t>محايدة.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481392" y="249289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15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حاصل جمع المصفوفتين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ar-SA" sz="2000" b="1" dirty="0"/>
                  <a:t> و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ar-SA" sz="2000" b="1" dirty="0"/>
                  <a:t> هو:</a:t>
                </a:r>
                <a:r>
                  <a:rPr lang="ar-TN" sz="2000" b="1" dirty="0"/>
                  <a:t> </a:t>
                </a:r>
                <a:r>
                  <a:rPr lang="fr-FR" sz="2000" b="1" dirty="0"/>
                  <a:t> </a:t>
                </a:r>
                <a:endParaRPr lang="ar-SA" sz="2000" b="1" dirty="0"/>
              </a:p>
              <a:p>
                <a:pPr algn="l"/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1" dirty="0"/>
                  <a:t>,</a:t>
                </a:r>
                <a:r>
                  <a:rPr lang="ar-SA" sz="2000" b="1" dirty="0"/>
                  <a:t>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000" dirty="0" smtClean="0"/>
                  <a:t>      </a:t>
                </a:r>
                <a:r>
                  <a:rPr lang="en-US" sz="2000" dirty="0" smtClean="0"/>
                  <a:t>     (a) </a:t>
                </a:r>
                <a:r>
                  <a:rPr lang="ar-SA" sz="2000" dirty="0"/>
                  <a:t>مصفوفة </a:t>
                </a:r>
                <a:r>
                  <a:rPr lang="ar-AE" sz="2000" dirty="0"/>
                  <a:t>رتبتها 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ar-SA" sz="2000" dirty="0"/>
                  <a:t>.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  (b)</a:t>
                </a:r>
                <a:r>
                  <a:rPr lang="ar-SA" sz="2000" dirty="0"/>
                  <a:t> </a:t>
                </a:r>
                <a:r>
                  <a:rPr lang="ar-AE" sz="2000" dirty="0"/>
                  <a:t>مصفوفة رتبتها 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SA" sz="2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(c)</a:t>
                </a:r>
                <a:r>
                  <a:rPr lang="ar-SA" sz="2000" dirty="0" smtClean="0"/>
                  <a:t>    </a:t>
                </a:r>
                <a:r>
                  <a:rPr lang="ar-AE" sz="2000" dirty="0" smtClean="0"/>
                  <a:t>مصفوفة </a:t>
                </a:r>
                <a:r>
                  <a:rPr lang="ar-AE" sz="2000" dirty="0"/>
                  <a:t>رتبتها 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SA" sz="2000" dirty="0" smtClean="0"/>
                  <a:t>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(d)</a:t>
                </a:r>
                <a:r>
                  <a:rPr lang="ar-SA" sz="2000" dirty="0" smtClean="0"/>
                  <a:t>   </a:t>
                </a:r>
                <a:r>
                  <a:rPr lang="ar-AE" sz="2000" dirty="0" smtClean="0"/>
                  <a:t>لا </a:t>
                </a:r>
                <a:r>
                  <a:rPr lang="ar-AE" sz="2000" dirty="0"/>
                  <a:t>يمكن جمع هاتين المصفوفتين</a:t>
                </a:r>
                <a:r>
                  <a:rPr lang="ar-SA" sz="2000" dirty="0" smtClean="0"/>
                  <a:t>.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481392" y="300265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3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31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حاصل ضرب المصفوفتين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ar-SA" sz="2000" b="1" dirty="0"/>
                  <a:t> و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ar-SA" sz="2000" b="1" dirty="0"/>
                  <a:t> هو:</a:t>
                </a:r>
                <a:r>
                  <a:rPr lang="ar-TN" sz="2000" dirty="0"/>
                  <a:t> </a:t>
                </a:r>
                <a:r>
                  <a:rPr lang="fr-FR" sz="2000" dirty="0"/>
                  <a:t> </a:t>
                </a:r>
                <a:endParaRPr lang="ar-SA" sz="2000" dirty="0"/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1" dirty="0"/>
                  <a:t>     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ar-SA" sz="2000" dirty="0" smtClean="0"/>
                  <a:t>      </a:t>
                </a:r>
                <a:r>
                  <a:rPr lang="en-US" sz="2000" dirty="0" smtClean="0"/>
                  <a:t>     (a) </a:t>
                </a:r>
                <a:r>
                  <a:rPr lang="ar-SA" sz="2000" dirty="0"/>
                  <a:t>مصفوفة </a:t>
                </a:r>
                <a:r>
                  <a:rPr lang="ar-AE" sz="2000" dirty="0"/>
                  <a:t>رتبتها 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ar-SA" sz="2000" dirty="0"/>
                  <a:t>.</a:t>
                </a:r>
                <a:endParaRPr lang="ar-TN" sz="20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  (b)</a:t>
                </a:r>
                <a:r>
                  <a:rPr lang="ar-SA" sz="2000" dirty="0"/>
                  <a:t> </a:t>
                </a:r>
                <a:r>
                  <a:rPr lang="ar-AE" sz="2000" dirty="0"/>
                  <a:t>مصفوفة رتبتها 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SA" sz="2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fr-FR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(c)</a:t>
                </a:r>
                <a:r>
                  <a:rPr lang="ar-SA" sz="2000" dirty="0" smtClean="0"/>
                  <a:t>    </a:t>
                </a:r>
                <a:r>
                  <a:rPr lang="ar-AE" sz="2000" dirty="0" smtClean="0"/>
                  <a:t>مصفوفة </a:t>
                </a:r>
                <a:r>
                  <a:rPr lang="ar-AE" sz="2000" dirty="0"/>
                  <a:t>رتبتها 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0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SA" sz="2000" dirty="0" smtClean="0"/>
                  <a:t>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SA" sz="2000" dirty="0" smtClean="0"/>
                  <a:t>       </a:t>
                </a:r>
                <a:r>
                  <a:rPr lang="en-US" sz="2000" dirty="0" smtClean="0"/>
                  <a:t>   (d)</a:t>
                </a:r>
                <a:r>
                  <a:rPr lang="ar-SA" sz="2000" dirty="0" smtClean="0"/>
                  <a:t> </a:t>
                </a:r>
                <a:r>
                  <a:rPr lang="ar-AE" sz="2000" dirty="0"/>
                  <a:t>لا يمكن </a:t>
                </a:r>
                <a:r>
                  <a:rPr lang="ar-SA" sz="2000" dirty="0"/>
                  <a:t>ضرب</a:t>
                </a:r>
                <a:r>
                  <a:rPr lang="ar-AE" sz="2000" dirty="0"/>
                  <a:t> هاتين المصفوفتين</a:t>
                </a:r>
                <a:r>
                  <a:rPr lang="ar-SA" sz="2000" dirty="0" smtClean="0"/>
                  <a:t>.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481392" y="256490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9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32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علمت أن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</a:t>
                </a:r>
                <a:endParaRPr lang="ar-SA" sz="2000" b="1" dirty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ar-SA" sz="2000" b="1" dirty="0" smtClean="0"/>
              </a:p>
              <a:p>
                <a:pPr marL="0" indent="0" algn="l"/>
                <a:endParaRPr lang="fr-FR" sz="2000" b="1" dirty="0" smtClean="0"/>
              </a:p>
              <a:p>
                <a:pPr marL="0" indent="0"/>
                <a:r>
                  <a:rPr lang="ar-SA" sz="2000" b="1" dirty="0" smtClean="0"/>
                  <a:t> هو: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ar-SA" sz="2000" b="1" dirty="0" smtClean="0"/>
                  <a:t> و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ar-SA" sz="2000" b="1" dirty="0" smtClean="0"/>
                  <a:t>      فإن ناتج ضرب المصفوفتين</a:t>
                </a:r>
                <a:r>
                  <a:rPr lang="en-US" sz="2000" b="1" dirty="0" smtClean="0"/>
                  <a:t> </a:t>
                </a:r>
                <a:endParaRPr lang="fr-FR" sz="2000" b="1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b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c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r>
                  <a:rPr lang="ar-SA" sz="2000" dirty="0" smtClean="0"/>
                  <a:t>  لا شيء مما سبق.</a:t>
                </a:r>
                <a:r>
                  <a:rPr lang="en-US" sz="2000" dirty="0" smtClean="0"/>
                  <a:t>(d)</a:t>
                </a:r>
                <a:r>
                  <a:rPr lang="ar-SA" sz="2000" dirty="0" smtClean="0"/>
                  <a:t>       </a:t>
                </a:r>
                <a:r>
                  <a:rPr lang="en-US" sz="2000" dirty="0" smtClean="0"/>
                  <a:t>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r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847702" y="306896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70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علمت أن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</a:t>
                </a:r>
                <a:endParaRPr lang="ar-SA" sz="2000" b="1" dirty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ar-SA" sz="2000" b="1" dirty="0" smtClean="0"/>
              </a:p>
              <a:p>
                <a:pPr marL="0" indent="0" algn="l"/>
                <a:endParaRPr lang="fr-FR" sz="1000" dirty="0" smtClean="0"/>
              </a:p>
              <a:p>
                <a:pPr marL="0" indent="0"/>
                <a:r>
                  <a:rPr lang="ar-SA" sz="2000" b="1" dirty="0"/>
                  <a:t> </a:t>
                </a:r>
                <a:r>
                  <a:rPr lang="ar-SA" sz="2000" b="1" dirty="0" smtClean="0"/>
                  <a:t>هو: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ar-SA" sz="2000" b="1" dirty="0" smtClean="0"/>
                  <a:t>      فإن منقول المصفوفة</a:t>
                </a:r>
                <a:r>
                  <a:rPr lang="en-US" sz="2000" b="1" dirty="0" smtClean="0"/>
                  <a:t> </a:t>
                </a:r>
                <a:endParaRPr lang="fr-FR" sz="2000" b="1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b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c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r>
                  <a:rPr lang="ar-SA" sz="2000" dirty="0" smtClean="0"/>
                  <a:t>  لا شيء مما سبق.</a:t>
                </a:r>
                <a:r>
                  <a:rPr lang="en-US" sz="2000" dirty="0" smtClean="0"/>
                  <a:t>(d)</a:t>
                </a:r>
                <a:r>
                  <a:rPr lang="ar-SA" sz="2000" dirty="0" smtClean="0"/>
                  <a:t>       </a:t>
                </a:r>
                <a:r>
                  <a:rPr lang="en-US" sz="2000" dirty="0" smtClean="0"/>
                  <a:t>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r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847702" y="321867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1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إذا علمت أن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</a:t>
                </a:r>
                <a:endParaRPr lang="ar-SA" sz="2000" b="1" dirty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  <m:e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ar-SA" sz="2000" b="1" dirty="0" smtClean="0"/>
              </a:p>
              <a:p>
                <a:pPr marL="0" indent="0" algn="l"/>
                <a:endParaRPr lang="fr-FR" sz="1000" dirty="0" smtClean="0"/>
              </a:p>
              <a:p>
                <a:pPr marL="0" indent="0"/>
                <a:r>
                  <a:rPr lang="ar-SA" sz="2000" b="1" dirty="0"/>
                  <a:t> </a:t>
                </a:r>
                <a:r>
                  <a:rPr lang="ar-SA" sz="2000" b="1" dirty="0" smtClean="0"/>
                  <a:t>هو: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ar-SA" sz="2000" b="1" dirty="0" smtClean="0"/>
                  <a:t>      فإن معكوس المصفوفة</a:t>
                </a:r>
                <a:r>
                  <a:rPr lang="en-US" sz="2000" b="1" dirty="0" smtClean="0"/>
                  <a:t> </a:t>
                </a:r>
                <a:endParaRPr lang="fr-FR" sz="2000" b="1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b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c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r>
                  <a:rPr lang="ar-SA" sz="2000" dirty="0" smtClean="0"/>
                  <a:t>  لا شيء مما سبق.</a:t>
                </a:r>
                <a:r>
                  <a:rPr lang="en-US" sz="2000" dirty="0" smtClean="0"/>
                  <a:t>(d)</a:t>
                </a:r>
                <a:r>
                  <a:rPr lang="ar-SA" sz="2000" dirty="0" smtClean="0"/>
                  <a:t>       </a:t>
                </a:r>
                <a:r>
                  <a:rPr lang="en-US" sz="2000" dirty="0" smtClean="0"/>
                  <a:t>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r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847702" y="365072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9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المحددات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08720"/>
                <a:ext cx="9220200" cy="5472608"/>
              </a:xfrm>
              <a:noFill/>
            </p:spPr>
            <p:txBody>
              <a:bodyPr/>
              <a:lstStyle/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قيمة المحدد </a:t>
                </a:r>
                <a:r>
                  <a:rPr lang="en-US" sz="2000" b="1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𝟓𝟎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ar-SA" sz="2000" b="1" dirty="0" smtClean="0"/>
                  <a:t>تساوي:</a:t>
                </a:r>
                <a:r>
                  <a:rPr lang="ar-TN" sz="2000" dirty="0" smtClean="0"/>
                  <a:t> </a:t>
                </a:r>
                <a:r>
                  <a:rPr lang="fr-FR" sz="2000" dirty="0" smtClean="0"/>
                  <a:t> </a:t>
                </a:r>
                <a:endParaRPr lang="ar-SA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 smtClean="0"/>
                  <a:t>a</a:t>
                </a:r>
                <a:r>
                  <a:rPr lang="ar-SA" sz="2000" dirty="0" smtClean="0"/>
                  <a:t>)</a:t>
                </a:r>
                <a:r>
                  <a:rPr lang="en-US" sz="200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123</m:t>
                    </m:r>
                  </m:oMath>
                </a14:m>
                <a:r>
                  <a:rPr lang="en-US" sz="2000" dirty="0"/>
                  <a:t>  </a:t>
                </a:r>
                <a:r>
                  <a:rPr lang="en-US" sz="2000" dirty="0" smtClean="0"/>
                  <a:t>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 (b)         </a:t>
                </a:r>
                <a:r>
                  <a:rPr lang="ar-SA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123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(c)        </a:t>
                </a:r>
                <a:r>
                  <a:rPr lang="ar-TN" sz="2000" dirty="0"/>
                  <a:t>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(d</a:t>
                </a:r>
                <a:r>
                  <a:rPr lang="en-US" sz="2000" dirty="0" smtClean="0"/>
                  <a:t>)         </a:t>
                </a:r>
                <a:r>
                  <a:rPr lang="ar-SA" sz="2000" dirty="0" smtClean="0"/>
                  <a:t>  هذا المحدد غير معرف.</a:t>
                </a:r>
                <a:endParaRPr lang="en-US" sz="20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</a:t>
                </a:r>
                <a:r>
                  <a:rPr lang="ar-TN" sz="2000" b="1" dirty="0"/>
                  <a:t>- </a:t>
                </a:r>
                <a:r>
                  <a:rPr lang="ar-SA" sz="2000" b="1" dirty="0"/>
                  <a:t>قيمة المحدد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000" b="1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2000" b="1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e>
                              <m:r>
                                <a:rPr lang="ar-SA" sz="2000" b="1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  <m:mr>
                            <m:e>
                              <m:r>
                                <a:rPr lang="ar-SA" sz="2000" b="1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e>
                              <m:r>
                                <a:rPr lang="ar-SA" sz="2000" b="1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ar-SA" sz="2000" b="1" dirty="0"/>
                  <a:t> تساوي:</a:t>
                </a:r>
                <a:r>
                  <a:rPr lang="ar-TN" sz="2000" dirty="0"/>
                  <a:t> </a:t>
                </a:r>
                <a:r>
                  <a:rPr lang="fr-FR" sz="2000" dirty="0"/>
                  <a:t> </a:t>
                </a:r>
                <a:endParaRPr lang="ar-SA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/>
                  <a:t>         </a:t>
                </a:r>
                <a:r>
                  <a:rPr lang="ar-SA" sz="2000" dirty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</a:t>
                </a:r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/>
                  <a:t>  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 (b)         </a:t>
                </a:r>
                <a:r>
                  <a:rPr lang="ar-SA" sz="2000" dirty="0"/>
                  <a:t> </a:t>
                </a:r>
                <a14:m>
                  <m:oMath xmlns:m="http://schemas.openxmlformats.org/officeDocument/2006/math">
                    <m:r>
                      <a:rPr lang="ar-SA" sz="20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(c)        </a:t>
                </a:r>
                <a:r>
                  <a:rPr lang="ar-TN" sz="2000" dirty="0"/>
                  <a:t>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(d)         </a:t>
                </a:r>
                <a:r>
                  <a:rPr lang="ar-SA" sz="2000" dirty="0"/>
                  <a:t>  هذا المحدد غير معرف.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08720"/>
                <a:ext cx="9220200" cy="547260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559670" y="285863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553400" y="509088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9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المحددات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08720"/>
                <a:ext cx="9220200" cy="5256584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قيمة المحدد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1" dirty="0"/>
                  <a:t> </a:t>
                </a:r>
                <a:r>
                  <a:rPr lang="ar-SA" sz="2000" b="1" dirty="0"/>
                  <a:t> تساوي:</a:t>
                </a:r>
                <a:r>
                  <a:rPr lang="ar-TN" sz="2000" dirty="0"/>
                  <a:t> </a:t>
                </a:r>
                <a:r>
                  <a:rPr lang="fr-FR" sz="2000" dirty="0"/>
                  <a:t> </a:t>
                </a:r>
                <a:endParaRPr lang="ar-SA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/>
                  <a:t>         </a:t>
                </a:r>
                <a:r>
                  <a:rPr lang="ar-SA" sz="2000" dirty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</a:t>
                </a:r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i="1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000" dirty="0"/>
                  <a:t>  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 (b)         </a:t>
                </a:r>
                <a:r>
                  <a:rPr lang="ar-SA" sz="2000" dirty="0"/>
                  <a:t> </a:t>
                </a:r>
                <a14:m>
                  <m:oMath xmlns:m="http://schemas.openxmlformats.org/officeDocument/2006/math">
                    <m:r>
                      <a:rPr lang="ar-SA" sz="2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(c)        </a:t>
                </a:r>
                <a:r>
                  <a:rPr lang="ar-TN" sz="2000" dirty="0"/>
                  <a:t>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ar-SA" sz="2000" i="1"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(d)         </a:t>
                </a:r>
                <a:r>
                  <a:rPr lang="ar-SA" sz="2000" dirty="0"/>
                  <a:t>  هذا المحدد غير معرف</a:t>
                </a:r>
                <a:r>
                  <a:rPr lang="ar-SA" sz="2000" dirty="0" smtClean="0"/>
                  <a:t>.</a:t>
                </a:r>
                <a:endParaRPr lang="en-US" sz="20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قيمة </a:t>
                </a:r>
                <a:r>
                  <a:rPr lang="ar-SA" sz="2000" b="1" dirty="0" smtClean="0"/>
                  <a:t>المحدد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ar-SA" sz="2000" b="1" dirty="0"/>
                  <a:t> تساوي:</a:t>
                </a:r>
                <a:r>
                  <a:rPr lang="ar-TN" sz="2000" dirty="0"/>
                  <a:t> </a:t>
                </a:r>
                <a:r>
                  <a:rPr lang="fr-FR" sz="2000" dirty="0"/>
                  <a:t> </a:t>
                </a:r>
                <a:endParaRPr lang="ar-SA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/>
                  <a:t>         </a:t>
                </a:r>
                <a:r>
                  <a:rPr lang="ar-SA" sz="2000" dirty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</a:t>
                </a:r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  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 (b)         </a:t>
                </a:r>
                <a:r>
                  <a:rPr lang="ar-SA" sz="2000" dirty="0"/>
                  <a:t> </a:t>
                </a:r>
                <a14:m>
                  <m:oMath xmlns:m="http://schemas.openxmlformats.org/officeDocument/2006/math">
                    <m:r>
                      <a:rPr lang="ar-SA" sz="2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(c)        </a:t>
                </a:r>
                <a:r>
                  <a:rPr lang="ar-TN" sz="2000" dirty="0"/>
                  <a:t>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(d)         </a:t>
                </a:r>
                <a:r>
                  <a:rPr lang="ar-SA" sz="2000" dirty="0"/>
                  <a:t>  هذا المحدد غير معرف.</a:t>
                </a:r>
                <a:endParaRPr lang="ar-TN" sz="26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08720"/>
                <a:ext cx="9220200" cy="5256584"/>
              </a:xfrm>
              <a:blipFill rotWithShape="0">
                <a:blip r:embed="rId3"/>
                <a:stretch>
                  <a:fillRect b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559670" y="2420888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553400" y="429879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98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المحددات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39</a:t>
                </a:r>
                <a:r>
                  <a:rPr lang="ar-TN" sz="2000" b="1" dirty="0" smtClean="0"/>
                  <a:t>- </a:t>
                </a:r>
                <a:r>
                  <a:rPr lang="ar-SA" sz="2000" b="1" dirty="0"/>
                  <a:t>قيمة المحدد</a:t>
                </a:r>
                <a:r>
                  <a:rPr lang="ar-SA" sz="20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1" dirty="0"/>
                  <a:t> </a:t>
                </a:r>
                <a:r>
                  <a:rPr lang="ar-SA" sz="2000" b="1" dirty="0"/>
                  <a:t> تساوي :</a:t>
                </a:r>
                <a:r>
                  <a:rPr lang="ar-TN" sz="2000" dirty="0" smtClean="0"/>
                  <a:t> </a:t>
                </a:r>
                <a:r>
                  <a:rPr lang="fr-FR" sz="2000" dirty="0" smtClean="0"/>
                  <a:t> </a:t>
                </a:r>
                <a:endParaRPr lang="ar-SA" sz="2000" dirty="0"/>
              </a:p>
              <a:p>
                <a:pPr marL="931863" indent="-571500" algn="just" rtl="1">
                  <a:spcBef>
                    <a:spcPts val="1200"/>
                  </a:spcBef>
                </a:pPr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 smtClean="0"/>
                  <a:t>a</a:t>
                </a:r>
                <a:r>
                  <a:rPr lang="ar-SA" sz="2000" dirty="0" smtClean="0"/>
                  <a:t>)</a:t>
                </a:r>
                <a:r>
                  <a:rPr lang="en-US" sz="200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  </a:t>
                </a:r>
                <a:r>
                  <a:rPr lang="en-US" sz="2000" dirty="0" smtClean="0"/>
                  <a:t>  </a:t>
                </a:r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 (b)         </a:t>
                </a:r>
                <a:r>
                  <a:rPr lang="ar-SA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/>
                  <a:t>(c)        </a:t>
                </a:r>
                <a:r>
                  <a:rPr lang="ar-TN" sz="2000" dirty="0"/>
                  <a:t>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en-US" sz="2000" dirty="0"/>
                  <a:t> (d</a:t>
                </a:r>
                <a:r>
                  <a:rPr lang="en-US" sz="2000" dirty="0" smtClean="0"/>
                  <a:t>)         </a:t>
                </a:r>
                <a:r>
                  <a:rPr lang="ar-SA" sz="2000" dirty="0" smtClean="0"/>
                  <a:t> 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559670" y="357871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0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المحددات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r>
                  <a:rPr lang="ar-TN" sz="2000" b="1" dirty="0" smtClean="0"/>
                  <a:t>- </a:t>
                </a:r>
                <a:r>
                  <a:rPr lang="ar-EG" sz="2000" b="1" dirty="0"/>
                  <a:t>إذا علمت نظام المعادلات التالي 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</a:t>
                </a:r>
                <a:endParaRPr lang="ar-SA" sz="20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𝟒𝟎𝟓</m:t>
                      </m:r>
                    </m:oMath>
                  </m:oMathPara>
                </a14:m>
                <a:endParaRPr lang="en-US" sz="20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𝟏𝟗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𝟏𝟔𝟓</m:t>
                      </m:r>
                    </m:oMath>
                  </m:oMathPara>
                </a14:m>
                <a:endParaRPr lang="ar-SA" sz="2000" b="1" dirty="0" smtClean="0"/>
              </a:p>
              <a:p>
                <a:pPr marL="0" indent="0" algn="l"/>
                <a:endParaRPr lang="fr-FR" sz="2000" b="1" dirty="0" smtClean="0"/>
              </a:p>
              <a:p>
                <a:pPr marL="0" indent="0"/>
                <a:r>
                  <a:rPr lang="ar-SA" sz="2000" b="1" dirty="0" smtClean="0"/>
                  <a:t> تساوي</a:t>
                </a:r>
                <a:r>
                  <a:rPr lang="ar-SA" sz="2000" b="1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EG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ar-EG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ar-SA" sz="2000" b="1" dirty="0"/>
                  <a:t>فإن قيمة </a:t>
                </a:r>
                <a:r>
                  <a:rPr lang="en-US" sz="2000" b="1" dirty="0" smtClean="0"/>
                  <a:t> </a:t>
                </a:r>
                <a:r>
                  <a:rPr lang="ar-SA" sz="2000" b="1" dirty="0" smtClean="0"/>
                  <a:t>      </a:t>
                </a:r>
                <a:r>
                  <a:rPr lang="en-US" sz="2000" b="1" dirty="0" smtClean="0"/>
                  <a:t>    </a:t>
                </a:r>
                <a:endParaRPr lang="fr-FR" sz="2000" b="1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560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b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420</m:t>
                    </m:r>
                  </m:oMath>
                </a14:m>
                <a:endParaRPr lang="en-US" sz="2000" dirty="0"/>
              </a:p>
              <a:p>
                <a:pPr rtl="1"/>
                <a:r>
                  <a:rPr lang="en-US" sz="2000" dirty="0" smtClean="0"/>
                  <a:t>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c</a:t>
                </a:r>
                <a:r>
                  <a:rPr lang="ar-SA" sz="2000" dirty="0"/>
                  <a:t>)	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6540</m:t>
                    </m:r>
                  </m:oMath>
                </a14:m>
                <a:r>
                  <a:rPr lang="ar-SA" sz="2000" dirty="0"/>
                  <a:t>						</a:t>
                </a:r>
                <a:endParaRPr lang="en-US" sz="2000" dirty="0"/>
              </a:p>
              <a:p>
                <a:r>
                  <a:rPr lang="ar-SA" sz="2000" dirty="0" smtClean="0"/>
                  <a:t>  لا شيء مما سبق.</a:t>
                </a:r>
                <a:r>
                  <a:rPr lang="en-US" sz="2000" dirty="0" smtClean="0"/>
                  <a:t>(d)</a:t>
                </a:r>
                <a:r>
                  <a:rPr lang="ar-SA" sz="2000" dirty="0" smtClean="0"/>
                  <a:t>       </a:t>
                </a:r>
                <a:r>
                  <a:rPr lang="en-US" sz="2000" dirty="0" smtClean="0"/>
                  <a:t>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r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847702" y="357871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96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التفاضل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800100" indent="-4397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41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إذا كانت دالة الطلب على سلعة ما تمثل بالدالة </a:t>
                </a:r>
                <a:r>
                  <a:rPr lang="fr-FR" sz="2000" b="1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fr-FR" sz="2000" b="1" dirty="0"/>
                  <a:t>)</a:t>
                </a:r>
                <a:r>
                  <a:rPr lang="ar-AE" sz="2000" b="1" dirty="0"/>
                  <a:t> فيمكن وصف الطلب على هذه السلعة عند </a:t>
                </a:r>
                <a:r>
                  <a:rPr lang="ar-AE" sz="2000" b="1" dirty="0" smtClean="0"/>
                  <a:t>سعر </a:t>
                </a:r>
                <a:r>
                  <a:rPr lang="en-US" sz="20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𝟏𝟎𝟎</m:t>
                    </m:r>
                  </m:oMath>
                </a14:m>
                <a:r>
                  <a:rPr lang="ar-AE" sz="2000" b="1" dirty="0"/>
                  <a:t>ريال والكمية المطلوبة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000" b="1" dirty="0"/>
                  <a:t> وحدة على أنه </a:t>
                </a:r>
                <a:r>
                  <a:rPr lang="ar-AE" sz="2000" b="1" dirty="0" smtClean="0"/>
                  <a:t>طلب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</a:t>
                </a:r>
                <a:endParaRPr lang="ar-SA" sz="2000" b="1" dirty="0"/>
              </a:p>
              <a:p>
                <a:pPr rtl="1"/>
                <a:r>
                  <a:rPr lang="en-US" sz="2000" dirty="0" smtClean="0"/>
                  <a:t>                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a</a:t>
                </a:r>
                <a:r>
                  <a:rPr lang="ar-SA" sz="2000" dirty="0"/>
                  <a:t>)	</a:t>
                </a:r>
                <a:r>
                  <a:rPr lang="ar-SA" sz="2000" dirty="0" smtClean="0"/>
                  <a:t>عديم المرونة. </a:t>
                </a:r>
                <a:r>
                  <a:rPr lang="ar-SA" sz="2000" dirty="0"/>
                  <a:t>						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       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b</a:t>
                </a:r>
                <a:r>
                  <a:rPr lang="ar-SA" sz="2000" dirty="0"/>
                  <a:t>)	</a:t>
                </a:r>
                <a:r>
                  <a:rPr lang="ar-SA" sz="2000" dirty="0" smtClean="0"/>
                  <a:t>متكافئ المرونة.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       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c</a:t>
                </a:r>
                <a:r>
                  <a:rPr lang="ar-SA" sz="2000" dirty="0"/>
                  <a:t>)	</a:t>
                </a:r>
                <a:r>
                  <a:rPr lang="ar-SA" sz="2000" dirty="0" smtClean="0"/>
                  <a:t>مرن.</a:t>
                </a:r>
                <a:r>
                  <a:rPr lang="ar-SA" sz="2000" dirty="0"/>
                  <a:t>						</a:t>
                </a:r>
                <a:endParaRPr lang="en-US" sz="2000" dirty="0"/>
              </a:p>
              <a:p>
                <a:r>
                  <a:rPr lang="ar-SA" sz="2000" dirty="0" smtClean="0"/>
                  <a:t>  لا نهائي المرونة.</a:t>
                </a:r>
                <a:r>
                  <a:rPr lang="en-US" sz="2000" dirty="0" smtClean="0"/>
                  <a:t>(d)</a:t>
                </a:r>
                <a:r>
                  <a:rPr lang="ar-SA" sz="2000" dirty="0" smtClean="0"/>
                  <a:t>     </a:t>
                </a:r>
                <a:r>
                  <a:rPr lang="en-US" sz="2000" dirty="0" smtClean="0"/>
                  <a:t>                </a:t>
                </a:r>
                <a:r>
                  <a:rPr lang="ar-SA" sz="2000" dirty="0" smtClean="0"/>
                  <a:t>  </a:t>
                </a:r>
                <a:r>
                  <a:rPr lang="en-US" sz="2000" dirty="0" smtClean="0"/>
                  <a:t>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l="-1388" r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905328" y="256490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التفاضل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noFill/>
            </p:spPr>
            <p:txBody>
              <a:bodyPr/>
              <a:lstStyle/>
              <a:p>
                <a:pPr marL="360363" indent="0" algn="just" rtl="1"/>
                <a:endParaRPr lang="ar-TN" sz="800" b="1" u="sng" dirty="0" smtClean="0"/>
              </a:p>
              <a:p>
                <a:pPr marL="800100" indent="-4397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إذا علمت أن دالة الربح الكلي</a:t>
                </a:r>
                <a:r>
                  <a:rPr lang="ar-TN" sz="2000" b="1" dirty="0"/>
                  <a:t> </a:t>
                </a:r>
                <a:r>
                  <a:rPr lang="ar-AE" sz="2000" b="1" dirty="0"/>
                  <a:t>هي</a:t>
                </a:r>
                <a:r>
                  <a:rPr lang="ar-AE" sz="2000" b="1" dirty="0" smtClean="0"/>
                  <a:t> </a:t>
                </a:r>
                <a:r>
                  <a:rPr lang="fr-FR" sz="2000" b="1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𝟓𝟎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000" b="1" dirty="0" smtClean="0"/>
                  <a:t>)</a:t>
                </a:r>
                <a:r>
                  <a:rPr lang="ar-AE" sz="2000" b="1" dirty="0" smtClean="0"/>
                  <a:t> </a:t>
                </a:r>
                <a:r>
                  <a:rPr lang="ar-AE" sz="2000" b="1" dirty="0"/>
                  <a:t>فإن نوع نهاية هذه الدالة هي </a:t>
                </a:r>
                <a:r>
                  <a:rPr lang="ar-AE" sz="2000" b="1" dirty="0" smtClean="0"/>
                  <a:t>نهاية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</a:t>
                </a:r>
                <a:endParaRPr lang="ar-SA" sz="2000" b="1" dirty="0"/>
              </a:p>
              <a:p>
                <a:pPr rtl="1"/>
                <a:r>
                  <a:rPr lang="en-US" sz="2000" dirty="0" smtClean="0"/>
                  <a:t>  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a</a:t>
                </a:r>
                <a:r>
                  <a:rPr lang="ar-SA" sz="2000" dirty="0" smtClean="0"/>
                  <a:t>)  صغرى. </a:t>
                </a:r>
                <a:r>
                  <a:rPr lang="ar-SA" sz="2000" dirty="0"/>
                  <a:t>						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b</a:t>
                </a:r>
                <a:r>
                  <a:rPr lang="ar-SA" sz="2000" dirty="0" smtClean="0"/>
                  <a:t>)  عظمى.</a:t>
                </a:r>
                <a:endParaRPr lang="en-US" sz="2000" dirty="0"/>
              </a:p>
              <a:p>
                <a:pPr rtl="1"/>
                <a:r>
                  <a:rPr lang="en-US" sz="2000" dirty="0" smtClean="0"/>
                  <a:t>           </a:t>
                </a:r>
                <a:r>
                  <a:rPr lang="ar-SA" sz="2000" dirty="0" smtClean="0"/>
                  <a:t>(</a:t>
                </a:r>
                <a:r>
                  <a:rPr lang="en-US" sz="2000" dirty="0"/>
                  <a:t>c</a:t>
                </a:r>
                <a:r>
                  <a:rPr lang="ar-SA" sz="2000" dirty="0" smtClean="0"/>
                  <a:t>)  صغرى وعظمى في نفس الوقت.</a:t>
                </a:r>
                <a:r>
                  <a:rPr lang="ar-SA" sz="2000" dirty="0"/>
                  <a:t>						</a:t>
                </a:r>
                <a:endParaRPr lang="en-US" sz="2000" dirty="0" smtClean="0"/>
              </a:p>
              <a:p>
                <a:r>
                  <a:rPr lang="ar-SA" sz="2000" dirty="0" smtClean="0"/>
                  <a:t>  لا شيء مما سبق.</a:t>
                </a:r>
                <a:r>
                  <a:rPr lang="en-US" sz="2000" dirty="0" smtClean="0"/>
                  <a:t>(d)</a:t>
                </a:r>
                <a:r>
                  <a:rPr lang="ar-SA" sz="2000" dirty="0" smtClean="0"/>
                  <a:t>         </a:t>
                </a:r>
                <a:r>
                  <a:rPr lang="en-US" sz="2000" dirty="0" smtClean="0"/>
                  <a:t>    </a:t>
                </a:r>
                <a:endParaRPr lang="ar-TN" sz="2600" dirty="0" smtClean="0"/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1065600"/>
                <a:ext cx="9220200" cy="4577978"/>
              </a:xfrm>
              <a:blipFill rotWithShape="0">
                <a:blip r:embed="rId3"/>
                <a:stretch>
                  <a:fillRect r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666050" y="192253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82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التفاضل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noFill/>
            </p:spPr>
            <p:txBody>
              <a:bodyPr/>
              <a:lstStyle/>
              <a:p>
                <a:pPr marL="357188" indent="31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ar-AE" sz="2000" dirty="0" smtClean="0"/>
                  <a:t>إذا </a:t>
                </a:r>
                <a:r>
                  <a:rPr lang="ar-AE" sz="2000" dirty="0"/>
                  <a:t>علمت أن الإيراد الكلي لإحدى الشركات تأخذ الشكل </a:t>
                </a:r>
                <a:r>
                  <a:rPr lang="fr-FR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𝑹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fr-FR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𝟏𝟎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fr-FR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𝟖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TN" sz="2000" dirty="0"/>
                  <a:t>ودالة التكاليف الكلية تأخذ الشكل </a:t>
                </a:r>
                <a14:m>
                  <m:oMath xmlns:m="http://schemas.openxmlformats.org/officeDocument/2006/math">
                    <m:r>
                      <a:rPr lang="ar-SA" sz="20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𝑪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𝟏𝟓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𝟑𝟔</m:t>
                    </m:r>
                    <m:r>
                      <a:rPr lang="ar-SA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sz="2000" dirty="0"/>
                  <a:t> فإن </a:t>
                </a:r>
                <a:r>
                  <a:rPr lang="ar-AE" sz="2000" b="1" dirty="0"/>
                  <a:t>:</a:t>
                </a:r>
                <a:endParaRPr lang="ar-SA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43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حجم الإيراد </a:t>
                </a:r>
                <a:r>
                  <a:rPr lang="ar-AE" sz="2000" b="1" dirty="0" smtClean="0"/>
                  <a:t>الحدي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000" b="1" dirty="0" smtClean="0"/>
                  <a:t> </a:t>
                </a:r>
                <a:r>
                  <a:rPr lang="ar-TN" sz="2000" b="1" dirty="0" smtClean="0"/>
                  <a:t>عند </a:t>
                </a:r>
                <a:r>
                  <a:rPr lang="ar-TN" sz="2000" b="1" dirty="0"/>
                  <a:t>إنتاج وبيع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TN" sz="2000" b="1" dirty="0"/>
                  <a:t> وحدات </a:t>
                </a:r>
                <a:r>
                  <a:rPr lang="ar-TN" sz="2000" b="1" dirty="0" smtClean="0"/>
                  <a:t>يساوي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208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192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44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حجم ال</a:t>
                </a:r>
                <a:r>
                  <a:rPr lang="ar-TN" sz="2000" b="1" dirty="0"/>
                  <a:t>تكلفة</a:t>
                </a:r>
                <a:r>
                  <a:rPr lang="ar-AE" sz="2000" b="1" dirty="0"/>
                  <a:t> الحدية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ar-TN" sz="2000" b="1" dirty="0"/>
                  <a:t> عند إنتاج وبيع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ar-TN" sz="2000" b="1" dirty="0"/>
                  <a:t> وحدة </a:t>
                </a:r>
                <a:r>
                  <a:rPr lang="ar-SA" sz="2000" b="1" dirty="0" smtClean="0"/>
                  <a:t>ي</a:t>
                </a:r>
                <a:r>
                  <a:rPr lang="ar-TN" sz="2000" b="1" dirty="0" smtClean="0"/>
                  <a:t>ساوي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600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14925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blipFill rotWithShape="0">
                <a:blip r:embed="rId3"/>
                <a:stretch>
                  <a:fillRect l="-1388" t="-588" b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213285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545092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12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التفاضل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noFill/>
            </p:spPr>
            <p:txBody>
              <a:bodyPr/>
              <a:lstStyle/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45</a:t>
                </a:r>
                <a:r>
                  <a:rPr lang="ar-TN" sz="2000" b="1" dirty="0" smtClean="0"/>
                  <a:t>- </a:t>
                </a:r>
                <a:r>
                  <a:rPr lang="ar-SA" sz="2000" b="1" dirty="0" smtClean="0"/>
                  <a:t>دالة الربح</a:t>
                </a:r>
                <a:r>
                  <a:rPr lang="ar-AE" sz="2000" b="1" dirty="0" smtClean="0"/>
                  <a:t> الحدي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000" b="1" dirty="0" smtClean="0"/>
                  <a:t> هي: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fr-FR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SA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12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46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حجم </a:t>
                </a:r>
                <a:r>
                  <a:rPr lang="ar-SA" sz="2000" b="1" dirty="0" smtClean="0"/>
                  <a:t>الربح الحدي</a:t>
                </a:r>
                <a:r>
                  <a:rPr lang="ar-AE" sz="2000" b="1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ar-TN" sz="2000" b="1" dirty="0"/>
                  <a:t> عند إنتاج وبيع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TN" sz="2000" b="1" dirty="0"/>
                  <a:t> </a:t>
                </a:r>
                <a:r>
                  <a:rPr lang="ar-TN" sz="2000" b="1" dirty="0" smtClean="0"/>
                  <a:t>وحد</a:t>
                </a:r>
                <a:r>
                  <a:rPr lang="ar-SA" sz="2000" b="1" dirty="0" smtClean="0"/>
                  <a:t>ات</a:t>
                </a:r>
                <a:r>
                  <a:rPr lang="ar-TN" sz="2000" b="1" dirty="0" smtClean="0"/>
                  <a:t> </a:t>
                </a:r>
                <a:r>
                  <a:rPr lang="ar-SA" sz="2000" b="1" dirty="0" smtClean="0"/>
                  <a:t>ي</a:t>
                </a:r>
                <a:r>
                  <a:rPr lang="ar-TN" sz="2000" b="1" dirty="0" smtClean="0"/>
                  <a:t>ساوي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199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198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710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blipFill rotWithShape="0">
                <a:blip r:embed="rId3"/>
                <a:stretch>
                  <a:fillRect t="-82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199454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4221088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7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noFill/>
            </p:spPr>
            <p:txBody>
              <a:bodyPr/>
              <a:lstStyle/>
              <a:p>
                <a:pPr marL="357188" indent="31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ar-AE" sz="2000" dirty="0" smtClean="0"/>
                  <a:t>إذا علمت</a:t>
                </a:r>
                <a:r>
                  <a:rPr lang="ar-AE" sz="2000" b="1" dirty="0"/>
                  <a:t> </a:t>
                </a:r>
                <a:r>
                  <a:rPr lang="ar-AE" sz="2000" dirty="0"/>
                  <a:t>أن دالة الإيراد الحدي لإحدى الشركات تأخذ </a:t>
                </a:r>
                <a:r>
                  <a:rPr lang="ar-AE" sz="2000" dirty="0" smtClean="0"/>
                  <a:t>الشكل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fr-FR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sz="20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𝟎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fr-FR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sz="2000" b="1" i="1" smtClean="0"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ar-SA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2000" b="1" i="1" smtClean="0"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TN" sz="2000" dirty="0"/>
                  <a:t> ودالة التكاليف الحدية تأخذ الشكل</a:t>
                </a:r>
                <a:r>
                  <a:rPr lang="ar-TN" sz="2000" dirty="0" smtClean="0"/>
                  <a:t> </a:t>
                </a:r>
                <a14:m>
                  <m:oMath xmlns:m="http://schemas.openxmlformats.org/officeDocument/2006/math">
                    <m:r>
                      <a:rPr lang="ar-SA" sz="200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fr-FR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fr-FR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𝟒𝟎</m:t>
                    </m:r>
                    <m:r>
                      <a:rPr lang="ar-SA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sz="2000" dirty="0"/>
                  <a:t> فإن </a:t>
                </a:r>
                <a:r>
                  <a:rPr lang="ar-AE" sz="2000" b="1" dirty="0"/>
                  <a:t>:</a:t>
                </a:r>
                <a:endParaRPr lang="ar-SA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حجم </a:t>
                </a:r>
                <a:r>
                  <a:rPr lang="ar-AE" sz="2000" b="1" dirty="0" smtClean="0"/>
                  <a:t>الإيراد</a:t>
                </a:r>
                <a:r>
                  <a:rPr lang="en-US" sz="2000" b="1" dirty="0" smtClean="0"/>
                  <a:t> </a:t>
                </a:r>
                <a:r>
                  <a:rPr lang="ar-SA" sz="2000" b="1" dirty="0" smtClean="0"/>
                  <a:t>الكلي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000" b="1" dirty="0" smtClean="0"/>
                  <a:t> </a:t>
                </a:r>
                <a:r>
                  <a:rPr lang="ar-TN" sz="2000" b="1" dirty="0" smtClean="0"/>
                  <a:t>عند </a:t>
                </a:r>
                <a:r>
                  <a:rPr lang="ar-TN" sz="2000" b="1" dirty="0"/>
                  <a:t>إنتاج وبيع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TN" sz="2000" b="1" dirty="0"/>
                  <a:t> وحدات </a:t>
                </a:r>
                <a:r>
                  <a:rPr lang="ar-TN" sz="2000" b="1" dirty="0" smtClean="0"/>
                  <a:t>يساوي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20750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20000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21750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(d) 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حجم ال</a:t>
                </a:r>
                <a:r>
                  <a:rPr lang="ar-TN" sz="2000" b="1" dirty="0" smtClean="0"/>
                  <a:t>تكلفة</a:t>
                </a:r>
                <a:r>
                  <a:rPr lang="ar-SA" sz="2000" b="1" dirty="0" smtClean="0"/>
                  <a:t> الكلية</a:t>
                </a:r>
                <a:r>
                  <a:rPr lang="ar-AE" sz="20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ar-TN" sz="2000" b="1" dirty="0"/>
                  <a:t> عند إنتاج وبيع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TN" sz="2000" b="1" dirty="0"/>
                  <a:t> وحدة </a:t>
                </a:r>
                <a:r>
                  <a:rPr lang="ar-SA" sz="2000" b="1" dirty="0" smtClean="0"/>
                  <a:t>ي</a:t>
                </a:r>
                <a:r>
                  <a:rPr lang="ar-TN" sz="2000" b="1" dirty="0" smtClean="0"/>
                  <a:t>ساوي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400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1400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blipFill rotWithShape="1">
                <a:blip r:embed="rId3"/>
                <a:stretch>
                  <a:fillRect l="-1388" t="-353" b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2132856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4730844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55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noFill/>
            </p:spPr>
            <p:txBody>
              <a:bodyPr/>
              <a:lstStyle/>
              <a:p>
                <a:pPr marL="812800" indent="-452438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49</a:t>
                </a:r>
                <a:r>
                  <a:rPr lang="ar-TN" sz="2000" b="1" dirty="0" smtClean="0"/>
                  <a:t>- </a:t>
                </a:r>
                <a:r>
                  <a:rPr lang="ar-SA" sz="2000" b="1" dirty="0" smtClean="0"/>
                  <a:t>دالة الربح</a:t>
                </a:r>
                <a:r>
                  <a:rPr lang="ar-AE" sz="2000" b="1" dirty="0" smtClean="0"/>
                  <a:t> </a:t>
                </a:r>
                <a:r>
                  <a:rPr lang="ar-SA" sz="2000" b="1" dirty="0" smtClean="0"/>
                  <a:t>الكل</a:t>
                </a:r>
                <a:r>
                  <a:rPr lang="ar-AE" sz="2000" b="1" dirty="0" smtClean="0"/>
                  <a:t>ي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000" b="1" dirty="0" smtClean="0"/>
                  <a:t> هي: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2000" dirty="0" smtClean="0"/>
                  <a:t> 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fr-FR" sz="2000" b="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</a:t>
                </a:r>
                <a:r>
                  <a:rPr lang="ar-TN" sz="2000" dirty="0" smtClean="0"/>
                  <a:t> </a:t>
                </a:r>
                <a:r>
                  <a:rPr lang="ar-SA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65</m:t>
                    </m:r>
                    <m:r>
                      <a:rPr lang="fr-FR" sz="2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 smtClean="0"/>
                  <a:t>(c)   </a:t>
                </a:r>
                <a:r>
                  <a:rPr lang="ar-SA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SA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65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    </a:t>
                </a:r>
                <a:r>
                  <a:rPr lang="en-US" sz="2000" dirty="0" smtClean="0"/>
                  <a:t>   (d) </a:t>
                </a:r>
                <a:r>
                  <a:rPr lang="ar-SA" sz="2000" dirty="0" smtClean="0"/>
                  <a:t>لا شيء مما سبق.</a:t>
                </a:r>
                <a:endParaRPr lang="fr-FR" sz="2600" dirty="0" smtClean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r>
                  <a:rPr lang="ar-TN" sz="2000" b="1" dirty="0" smtClean="0"/>
                  <a:t>- </a:t>
                </a:r>
                <a:r>
                  <a:rPr lang="ar-AE" sz="2000" b="1" dirty="0"/>
                  <a:t>حجم </a:t>
                </a:r>
                <a:r>
                  <a:rPr lang="ar-SA" sz="2000" b="1" dirty="0" smtClean="0"/>
                  <a:t>الربح الكلي</a:t>
                </a:r>
                <a:r>
                  <a:rPr lang="ar-AE" sz="20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ar-TN" sz="2000" b="1" dirty="0"/>
                  <a:t> عند إنتاج وبيع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TN" sz="2000" b="1" dirty="0"/>
                  <a:t> </a:t>
                </a:r>
                <a:r>
                  <a:rPr lang="ar-TN" sz="2000" b="1" dirty="0" smtClean="0"/>
                  <a:t>وحد</a:t>
                </a:r>
                <a:r>
                  <a:rPr lang="ar-SA" sz="2000" b="1" dirty="0" smtClean="0"/>
                  <a:t>ات</a:t>
                </a:r>
                <a:r>
                  <a:rPr lang="ar-TN" sz="2000" b="1" dirty="0" smtClean="0"/>
                  <a:t> </a:t>
                </a:r>
                <a:r>
                  <a:rPr lang="ar-SA" sz="2000" b="1" dirty="0" smtClean="0"/>
                  <a:t>ي</a:t>
                </a:r>
                <a:r>
                  <a:rPr lang="ar-TN" sz="2000" b="1" dirty="0" smtClean="0"/>
                  <a:t>ساوي</a:t>
                </a:r>
                <a:r>
                  <a:rPr lang="ar-SA" sz="2000" b="1" dirty="0" smtClean="0"/>
                  <a:t>:</a:t>
                </a:r>
                <a:r>
                  <a:rPr lang="ar-TN" sz="2000" b="1" dirty="0" smtClean="0"/>
                  <a:t> </a:t>
                </a:r>
                <a:r>
                  <a:rPr lang="fr-FR" sz="2000" b="1" dirty="0" smtClean="0"/>
                  <a:t>  </a:t>
                </a:r>
                <a:endParaRPr lang="ar-SA" sz="2000" b="1" dirty="0"/>
              </a:p>
              <a:p>
                <a:pPr marL="719138" indent="-358775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000" dirty="0" smtClean="0"/>
                  <a:t> (a)         </a:t>
                </a:r>
                <a:r>
                  <a:rPr lang="ar-SA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18350</m:t>
                    </m:r>
                  </m:oMath>
                </a14:m>
                <a:endParaRPr lang="ar-TN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 smtClean="0"/>
                  <a:t>  </a:t>
                </a:r>
                <a:r>
                  <a:rPr lang="en-US" sz="2000" dirty="0" smtClean="0"/>
                  <a:t> 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(b)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19350</m:t>
                    </m:r>
                  </m:oMath>
                </a14:m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  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(c)  </a:t>
                </a:r>
                <a:r>
                  <a:rPr lang="ar-TN" sz="2000" dirty="0" smtClean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20350</m:t>
                    </m:r>
                  </m:oMath>
                </a14:m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r>
                  <a:rPr lang="ar-TN" sz="2000" dirty="0"/>
                  <a:t>  </a:t>
                </a:r>
                <a:r>
                  <a:rPr lang="ar-TN" sz="2000" dirty="0" smtClean="0"/>
                  <a:t>  </a:t>
                </a:r>
                <a:r>
                  <a:rPr lang="en-US" sz="2000" dirty="0" smtClean="0"/>
                  <a:t>  (d)   </a:t>
                </a:r>
                <a:r>
                  <a:rPr lang="ar-SA" sz="2000" dirty="0" smtClean="0"/>
                  <a:t>لا </a:t>
                </a:r>
                <a:r>
                  <a:rPr lang="ar-SA" sz="2000" dirty="0"/>
                  <a:t>شيء مما سبق.</a:t>
                </a:r>
                <a:endParaRPr lang="fr-FR" sz="2000" dirty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  <a:p>
                <a:pPr marL="623888" indent="-263525" algn="just" rtl="1">
                  <a:spcBef>
                    <a:spcPts val="600"/>
                  </a:spcBef>
                </a:pPr>
                <a:endParaRPr lang="ar-TN" sz="2600" dirty="0" smtClean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092" y="980728"/>
                <a:ext cx="9220200" cy="5184576"/>
              </a:xfrm>
              <a:blipFill rotWithShape="0">
                <a:blip r:embed="rId3"/>
                <a:stretch>
                  <a:fillRect t="-82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481392" y="1994540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481392" y="3861048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TN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√</a:t>
            </a:r>
            <a:endParaRPr kumimoji="0" lang="fr-FR" sz="26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23888" marR="0" lvl="0" indent="-263525" algn="just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T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78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1757</TotalTime>
  <Words>3472</Words>
  <Application>Microsoft Office PowerPoint</Application>
  <PresentationFormat>A4 Paper (210x297 mm)</PresentationFormat>
  <Paragraphs>581</Paragraphs>
  <Slides>39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المحاضرة (14)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Mohammed Salih Hassan</cp:lastModifiedBy>
  <cp:revision>336</cp:revision>
  <dcterms:created xsi:type="dcterms:W3CDTF">2014-09-11T06:47:01Z</dcterms:created>
  <dcterms:modified xsi:type="dcterms:W3CDTF">2016-11-17T11:02:04Z</dcterms:modified>
</cp:coreProperties>
</file>