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19"/>
  </p:notesMasterIdLst>
  <p:sldIdLst>
    <p:sldId id="257"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74" d="100"/>
          <a:sy n="74" d="100"/>
        </p:scale>
        <p:origin x="5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E12DFEB1-F072-45F3-8747-DA69403AADDD}" type="datetimeFigureOut">
              <a:rPr lang="ar-SA" smtClean="0"/>
              <a:t>24/12/1437</a:t>
            </a:fld>
            <a:endParaRPr lang="ar-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1DA902ED-A08D-4A54-9C41-285A6007B7AB}" type="slidenum">
              <a:rPr lang="ar-SA" smtClean="0"/>
              <a:t>‹#›</a:t>
            </a:fld>
            <a:endParaRPr lang="ar-SA"/>
          </a:p>
        </p:txBody>
      </p:sp>
    </p:spTree>
    <p:extLst>
      <p:ext uri="{BB962C8B-B14F-4D97-AF65-F5344CB8AC3E}">
        <p14:creationId xmlns:p14="http://schemas.microsoft.com/office/powerpoint/2010/main" val="5459586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endParaRPr lang="fr-FR" b="1" dirty="0"/>
          </a:p>
        </p:txBody>
      </p:sp>
      <p:sp>
        <p:nvSpPr>
          <p:cNvPr id="4" name="Espace réservé du numéro de diapositive 3"/>
          <p:cNvSpPr>
            <a:spLocks noGrp="1"/>
          </p:cNvSpPr>
          <p:nvPr>
            <p:ph type="sldNum" sz="quarter" idx="10"/>
          </p:nvPr>
        </p:nvSpPr>
        <p:spPr/>
        <p:txBody>
          <a:bodyPr/>
          <a:lstStyle/>
          <a:p>
            <a:pPr>
              <a:defRPr/>
            </a:pPr>
            <a:fld id="{7AAB37F8-53A8-4BC8-8853-8AE21071DE5C}" type="slidenum">
              <a:rPr lang="fr-FR" smtClean="0"/>
              <a:pPr>
                <a:defRPr/>
              </a:pPr>
              <a:t>5</a:t>
            </a:fld>
            <a:endParaRPr lang="fr-FR"/>
          </a:p>
        </p:txBody>
      </p:sp>
    </p:spTree>
    <p:extLst>
      <p:ext uri="{BB962C8B-B14F-4D97-AF65-F5344CB8AC3E}">
        <p14:creationId xmlns:p14="http://schemas.microsoft.com/office/powerpoint/2010/main" val="437765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12C962D-2FF0-4248-90CB-B153DD614821}" type="slidenum">
              <a:rPr lang="en-US" altLang="en-US"/>
              <a:pPr>
                <a:spcBef>
                  <a:spcPct val="0"/>
                </a:spcBef>
              </a:pPr>
              <a:t>7</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2257106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B0B5FD3-2216-4A45-9652-85CB44828BA5}" type="slidenum">
              <a:rPr lang="en-US" altLang="en-US"/>
              <a:pPr>
                <a:spcBef>
                  <a:spcPct val="0"/>
                </a:spcBef>
              </a:pPr>
              <a:t>8</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1349911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969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lgn="r" rtl="1"/>
            <a:endParaRPr lang="ar-TN" b="1" i="1" u="sng" dirty="0" smtClean="0">
              <a:latin typeface="Times New Roman" pitchFamily="18" charset="0"/>
              <a:cs typeface="Times New Roman" pitchFamily="18" charset="0"/>
            </a:endParaRPr>
          </a:p>
        </p:txBody>
      </p:sp>
      <p:sp>
        <p:nvSpPr>
          <p:cNvPr id="2970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E989A5F-D3C7-4E34-97BD-8E2CF45D9A2B}" type="slidenum">
              <a:rPr lang="fr-FR" smtClean="0">
                <a:cs typeface="Arial" pitchFamily="34" charset="0"/>
              </a:rPr>
              <a:pPr/>
              <a:t>9</a:t>
            </a:fld>
            <a:endParaRPr lang="fr-FR" smtClean="0">
              <a:cs typeface="Arial" pitchFamily="34" charset="0"/>
            </a:endParaRPr>
          </a:p>
        </p:txBody>
      </p:sp>
    </p:spTree>
    <p:extLst>
      <p:ext uri="{BB962C8B-B14F-4D97-AF65-F5344CB8AC3E}">
        <p14:creationId xmlns:p14="http://schemas.microsoft.com/office/powerpoint/2010/main" val="934091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lstStyle/>
          <a:p>
            <a:pPr marL="274320" indent="-274320" algn="r" eaLnBrk="1" fontAlgn="auto" hangingPunct="1">
              <a:lnSpc>
                <a:spcPct val="150000"/>
              </a:lnSpc>
              <a:spcAft>
                <a:spcPts val="0"/>
              </a:spcAft>
              <a:buClr>
                <a:schemeClr val="accent3"/>
              </a:buClr>
              <a:defRPr/>
            </a:pPr>
            <a:endParaRPr lang="fr-FR" dirty="0"/>
          </a:p>
        </p:txBody>
      </p:sp>
      <p:sp>
        <p:nvSpPr>
          <p:cNvPr id="3072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EC5C11B-AF89-45DC-B2D1-4827F046C097}" type="slidenum">
              <a:rPr lang="fr-FR" smtClean="0">
                <a:cs typeface="Arial" pitchFamily="34" charset="0"/>
              </a:rPr>
              <a:pPr/>
              <a:t>12</a:t>
            </a:fld>
            <a:endParaRPr lang="fr-FR" smtClean="0">
              <a:cs typeface="Arial" pitchFamily="34" charset="0"/>
            </a:endParaRPr>
          </a:p>
        </p:txBody>
      </p:sp>
    </p:spTree>
    <p:extLst>
      <p:ext uri="{BB962C8B-B14F-4D97-AF65-F5344CB8AC3E}">
        <p14:creationId xmlns:p14="http://schemas.microsoft.com/office/powerpoint/2010/main" val="264986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3BEF535-B452-4A07-80F5-3AF308746FA2}" type="slidenum">
              <a:rPr lang="en-US" altLang="en-US"/>
              <a:pPr>
                <a:spcBef>
                  <a:spcPct val="0"/>
                </a:spcBef>
              </a:pPr>
              <a:t>14</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SA" altLang="en-US" smtClean="0"/>
          </a:p>
        </p:txBody>
      </p:sp>
    </p:spTree>
    <p:extLst>
      <p:ext uri="{BB962C8B-B14F-4D97-AF65-F5344CB8AC3E}">
        <p14:creationId xmlns:p14="http://schemas.microsoft.com/office/powerpoint/2010/main" val="814111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S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67ED5A9F-C0DC-4591-9C3B-029198F91601}" type="datetimeFigureOut">
              <a:rPr lang="ar-SA" smtClean="0"/>
              <a:t>24/12/1437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875162-B2BE-4DF0-961B-9CA72F16D1B1}" type="slidenum">
              <a:rPr lang="ar-SA" smtClean="0"/>
              <a:t>‹#›</a:t>
            </a:fld>
            <a:endParaRPr lang="ar-SA"/>
          </a:p>
        </p:txBody>
      </p:sp>
    </p:spTree>
    <p:extLst>
      <p:ext uri="{BB962C8B-B14F-4D97-AF65-F5344CB8AC3E}">
        <p14:creationId xmlns:p14="http://schemas.microsoft.com/office/powerpoint/2010/main" val="1913658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7ED5A9F-C0DC-4591-9C3B-029198F91601}" type="datetimeFigureOut">
              <a:rPr lang="ar-SA" smtClean="0"/>
              <a:t>24/12/1437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875162-B2BE-4DF0-961B-9CA72F16D1B1}" type="slidenum">
              <a:rPr lang="ar-SA" smtClean="0"/>
              <a:t>‹#›</a:t>
            </a:fld>
            <a:endParaRPr lang="ar-SA"/>
          </a:p>
        </p:txBody>
      </p:sp>
    </p:spTree>
    <p:extLst>
      <p:ext uri="{BB962C8B-B14F-4D97-AF65-F5344CB8AC3E}">
        <p14:creationId xmlns:p14="http://schemas.microsoft.com/office/powerpoint/2010/main" val="2409335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S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ED5A9F-C0DC-4591-9C3B-029198F91601}" type="datetimeFigureOut">
              <a:rPr lang="ar-SA" smtClean="0"/>
              <a:t>24/12/1437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875162-B2BE-4DF0-961B-9CA72F16D1B1}" type="slidenum">
              <a:rPr lang="ar-SA" smtClean="0"/>
              <a:t>‹#›</a:t>
            </a:fld>
            <a:endParaRPr lang="ar-SA"/>
          </a:p>
        </p:txBody>
      </p:sp>
    </p:spTree>
    <p:extLst>
      <p:ext uri="{BB962C8B-B14F-4D97-AF65-F5344CB8AC3E}">
        <p14:creationId xmlns:p14="http://schemas.microsoft.com/office/powerpoint/2010/main" val="382798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67ED5A9F-C0DC-4591-9C3B-029198F91601}" type="datetimeFigureOut">
              <a:rPr lang="ar-SA" smtClean="0"/>
              <a:t>24/12/1437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2875162-B2BE-4DF0-961B-9CA72F16D1B1}" type="slidenum">
              <a:rPr lang="ar-SA" smtClean="0"/>
              <a:t>‹#›</a:t>
            </a:fld>
            <a:endParaRPr lang="ar-SA"/>
          </a:p>
        </p:txBody>
      </p:sp>
    </p:spTree>
    <p:extLst>
      <p:ext uri="{BB962C8B-B14F-4D97-AF65-F5344CB8AC3E}">
        <p14:creationId xmlns:p14="http://schemas.microsoft.com/office/powerpoint/2010/main" val="577635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S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67ED5A9F-C0DC-4591-9C3B-029198F91601}" type="datetimeFigureOut">
              <a:rPr lang="ar-SA" smtClean="0"/>
              <a:t>24/12/1437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E2875162-B2BE-4DF0-961B-9CA72F16D1B1}" type="slidenum">
              <a:rPr lang="ar-SA" smtClean="0"/>
              <a:t>‹#›</a:t>
            </a:fld>
            <a:endParaRPr lang="ar-SA"/>
          </a:p>
        </p:txBody>
      </p:sp>
    </p:spTree>
    <p:extLst>
      <p:ext uri="{BB962C8B-B14F-4D97-AF65-F5344CB8AC3E}">
        <p14:creationId xmlns:p14="http://schemas.microsoft.com/office/powerpoint/2010/main" val="1168638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67ED5A9F-C0DC-4591-9C3B-029198F91601}" type="datetimeFigureOut">
              <a:rPr lang="ar-SA" smtClean="0"/>
              <a:t>24/12/1437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E2875162-B2BE-4DF0-961B-9CA72F16D1B1}" type="slidenum">
              <a:rPr lang="ar-SA" smtClean="0"/>
              <a:t>‹#›</a:t>
            </a:fld>
            <a:endParaRPr lang="ar-SA"/>
          </a:p>
        </p:txBody>
      </p:sp>
    </p:spTree>
    <p:extLst>
      <p:ext uri="{BB962C8B-B14F-4D97-AF65-F5344CB8AC3E}">
        <p14:creationId xmlns:p14="http://schemas.microsoft.com/office/powerpoint/2010/main" val="4011071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ED5A9F-C0DC-4591-9C3B-029198F91601}" type="datetimeFigureOut">
              <a:rPr lang="ar-SA" smtClean="0"/>
              <a:t>24/12/1437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E2875162-B2BE-4DF0-961B-9CA72F16D1B1}" type="slidenum">
              <a:rPr lang="ar-SA" smtClean="0"/>
              <a:t>‹#›</a:t>
            </a:fld>
            <a:endParaRPr lang="ar-SA"/>
          </a:p>
        </p:txBody>
      </p:sp>
    </p:spTree>
    <p:extLst>
      <p:ext uri="{BB962C8B-B14F-4D97-AF65-F5344CB8AC3E}">
        <p14:creationId xmlns:p14="http://schemas.microsoft.com/office/powerpoint/2010/main" val="1979838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ED5A9F-C0DC-4591-9C3B-029198F91601}" type="datetimeFigureOut">
              <a:rPr lang="ar-SA" smtClean="0"/>
              <a:t>24/12/1437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2875162-B2BE-4DF0-961B-9CA72F16D1B1}" type="slidenum">
              <a:rPr lang="ar-SA" smtClean="0"/>
              <a:t>‹#›</a:t>
            </a:fld>
            <a:endParaRPr lang="ar-SA"/>
          </a:p>
        </p:txBody>
      </p:sp>
    </p:spTree>
    <p:extLst>
      <p:ext uri="{BB962C8B-B14F-4D97-AF65-F5344CB8AC3E}">
        <p14:creationId xmlns:p14="http://schemas.microsoft.com/office/powerpoint/2010/main" val="812709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S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ED5A9F-C0DC-4591-9C3B-029198F91601}" type="datetimeFigureOut">
              <a:rPr lang="ar-SA" smtClean="0"/>
              <a:t>24/12/1437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2875162-B2BE-4DF0-961B-9CA72F16D1B1}" type="slidenum">
              <a:rPr lang="ar-SA" smtClean="0"/>
              <a:t>‹#›</a:t>
            </a:fld>
            <a:endParaRPr lang="ar-SA"/>
          </a:p>
        </p:txBody>
      </p:sp>
    </p:spTree>
    <p:extLst>
      <p:ext uri="{BB962C8B-B14F-4D97-AF65-F5344CB8AC3E}">
        <p14:creationId xmlns:p14="http://schemas.microsoft.com/office/powerpoint/2010/main" val="2951819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7ED5A9F-C0DC-4591-9C3B-029198F91601}" type="datetimeFigureOut">
              <a:rPr lang="ar-SA" smtClean="0"/>
              <a:t>24/12/1437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875162-B2BE-4DF0-961B-9CA72F16D1B1}" type="slidenum">
              <a:rPr lang="ar-SA" smtClean="0"/>
              <a:t>‹#›</a:t>
            </a:fld>
            <a:endParaRPr lang="ar-SA"/>
          </a:p>
        </p:txBody>
      </p:sp>
    </p:spTree>
    <p:extLst>
      <p:ext uri="{BB962C8B-B14F-4D97-AF65-F5344CB8AC3E}">
        <p14:creationId xmlns:p14="http://schemas.microsoft.com/office/powerpoint/2010/main" val="262771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67ED5A9F-C0DC-4591-9C3B-029198F91601}" type="datetimeFigureOut">
              <a:rPr lang="ar-SA" smtClean="0"/>
              <a:t>24/12/1437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2875162-B2BE-4DF0-961B-9CA72F16D1B1}" type="slidenum">
              <a:rPr lang="ar-SA" smtClean="0"/>
              <a:t>‹#›</a:t>
            </a:fld>
            <a:endParaRPr lang="ar-SA"/>
          </a:p>
        </p:txBody>
      </p:sp>
    </p:spTree>
    <p:extLst>
      <p:ext uri="{BB962C8B-B14F-4D97-AF65-F5344CB8AC3E}">
        <p14:creationId xmlns:p14="http://schemas.microsoft.com/office/powerpoint/2010/main" val="1947443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pPr>
            <a:r>
              <a:rPr lang="en-US" altLang="ar-SA" sz="1600">
                <a:solidFill>
                  <a:prstClr val="white"/>
                </a:solidFill>
                <a:latin typeface="Calibri" panose="020F0502020204030204" pitchFamily="34" charset="0"/>
              </a:rPr>
              <a:t>[        ]</a:t>
            </a:r>
          </a:p>
        </p:txBody>
      </p:sp>
      <p:sp>
        <p:nvSpPr>
          <p:cNvPr id="5" name="Rectangle 9"/>
          <p:cNvSpPr/>
          <p:nvPr/>
        </p:nvSpPr>
        <p:spPr>
          <a:xfrm>
            <a:off x="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6" name="Rectangle 5"/>
          <p:cNvSpPr/>
          <p:nvPr/>
        </p:nvSpPr>
        <p:spPr>
          <a:xfrm>
            <a:off x="11277600" y="2133600"/>
            <a:ext cx="91440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2" name="Title 1"/>
          <p:cNvSpPr>
            <a:spLocks noGrp="1"/>
          </p:cNvSpPr>
          <p:nvPr>
            <p:ph type="ctrTitle"/>
          </p:nvPr>
        </p:nvSpPr>
        <p:spPr>
          <a:xfrm>
            <a:off x="914400" y="2130427"/>
            <a:ext cx="103632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6123354" y="6356351"/>
            <a:ext cx="593969" cy="365125"/>
          </a:xfrm>
        </p:spPr>
        <p:txBody>
          <a:bodyPr/>
          <a:lstStyle>
            <a:lvl1pPr algn="ctr">
              <a:defRPr smtClean="0">
                <a:cs typeface="Arial" panose="020B0604020202020204" pitchFamily="34" charset="0"/>
              </a:defRPr>
            </a:lvl1pPr>
          </a:lstStyle>
          <a:p>
            <a:pPr>
              <a:defRPr/>
            </a:pPr>
            <a:fld id="{01A0C57C-9CD4-418B-9E7A-EC158A28DF4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434275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5" name="Rectangle 12"/>
          <p:cNvSpPr/>
          <p:nvPr/>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6" name="Rectangle 11"/>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pPr>
            <a:r>
              <a:rPr lang="en-US" altLang="ar-SA" sz="1600">
                <a:solidFill>
                  <a:prstClr val="white"/>
                </a:solidFill>
                <a:latin typeface="Calibri" panose="020F0502020204030204" pitchFamily="34" charset="0"/>
              </a:rPr>
              <a:t>[        ]</a:t>
            </a: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Slide Number Placeholder 5"/>
          <p:cNvSpPr>
            <a:spLocks noGrp="1"/>
          </p:cNvSpPr>
          <p:nvPr>
            <p:ph type="sldNum" sz="quarter" idx="10"/>
          </p:nvPr>
        </p:nvSpPr>
        <p:spPr>
          <a:xfrm>
            <a:off x="6123354" y="6356351"/>
            <a:ext cx="593969" cy="365125"/>
          </a:xfrm>
        </p:spPr>
        <p:txBody>
          <a:bodyPr/>
          <a:lstStyle>
            <a:lvl1pPr algn="ctr">
              <a:defRPr smtClean="0">
                <a:cs typeface="Arial" panose="020B0604020202020204" pitchFamily="34" charset="0"/>
              </a:defRPr>
            </a:lvl1pPr>
          </a:lstStyle>
          <a:p>
            <a:pPr>
              <a:defRPr/>
            </a:pPr>
            <a:fld id="{8C079DE3-3227-4494-BA5F-CE944C5B1FED}"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3732878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pPr>
            <a:r>
              <a:rPr lang="en-US" altLang="ar-SA" sz="1600">
                <a:solidFill>
                  <a:prstClr val="white"/>
                </a:solidFill>
                <a:latin typeface="Calibri" panose="020F0502020204030204" pitchFamily="34" charset="0"/>
              </a:rPr>
              <a:t>[        ]</a:t>
            </a:r>
          </a:p>
        </p:txBody>
      </p:sp>
      <p:sp>
        <p:nvSpPr>
          <p:cNvPr id="5"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6"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7"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6123354" y="6356351"/>
            <a:ext cx="593969" cy="365125"/>
          </a:xfrm>
        </p:spPr>
        <p:txBody>
          <a:bodyPr/>
          <a:lstStyle>
            <a:lvl1pPr algn="ctr">
              <a:defRPr smtClean="0">
                <a:cs typeface="Arial" panose="020B0604020202020204" pitchFamily="34" charset="0"/>
              </a:defRPr>
            </a:lvl1pPr>
          </a:lstStyle>
          <a:p>
            <a:pPr>
              <a:defRPr/>
            </a:pPr>
            <a:fld id="{3917A6DB-D67F-40B1-9FBD-25CB7AB1E40A}"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714802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8"/>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pPr>
            <a:r>
              <a:rPr lang="en-US" altLang="ar-SA" sz="1600">
                <a:solidFill>
                  <a:prstClr val="white"/>
                </a:solidFill>
                <a:latin typeface="Calibri" panose="020F0502020204030204" pitchFamily="34" charset="0"/>
              </a:rPr>
              <a:t>[        ]</a:t>
            </a:r>
          </a:p>
        </p:txBody>
      </p:sp>
      <p:sp>
        <p:nvSpPr>
          <p:cNvPr id="6"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7" name="Rectangle 6"/>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8"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6184913"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562708" y="1600202"/>
            <a:ext cx="5401994"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Slide Number Placeholder 5"/>
          <p:cNvSpPr>
            <a:spLocks noGrp="1"/>
          </p:cNvSpPr>
          <p:nvPr>
            <p:ph type="sldNum" sz="quarter" idx="14"/>
          </p:nvPr>
        </p:nvSpPr>
        <p:spPr>
          <a:xfrm>
            <a:off x="6123354" y="6356351"/>
            <a:ext cx="593969" cy="365125"/>
          </a:xfrm>
        </p:spPr>
        <p:txBody>
          <a:bodyPr/>
          <a:lstStyle>
            <a:lvl1pPr algn="ctr">
              <a:defRPr smtClean="0">
                <a:cs typeface="Arial" panose="020B0604020202020204" pitchFamily="34" charset="0"/>
              </a:defRPr>
            </a:lvl1pPr>
          </a:lstStyle>
          <a:p>
            <a:pPr>
              <a:defRPr/>
            </a:pPr>
            <a:fld id="{C6974CCB-8B23-40E0-A629-DCDB6A22BF52}"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671767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8"/>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pPr>
            <a:r>
              <a:rPr lang="en-US" altLang="ar-SA" sz="1600">
                <a:solidFill>
                  <a:prstClr val="white"/>
                </a:solidFill>
                <a:latin typeface="Calibri" panose="020F0502020204030204" pitchFamily="34" charset="0"/>
              </a:rPr>
              <a:t>[        ]</a:t>
            </a:r>
          </a:p>
        </p:txBody>
      </p:sp>
      <p:sp>
        <p:nvSpPr>
          <p:cNvPr id="8" name="Rectangle 7"/>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9"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10"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10"/>
          </p:nvPr>
        </p:nvSpPr>
        <p:spPr>
          <a:xfrm>
            <a:off x="6123354" y="6356351"/>
            <a:ext cx="593969" cy="365125"/>
          </a:xfrm>
        </p:spPr>
        <p:txBody>
          <a:bodyPr/>
          <a:lstStyle>
            <a:lvl1pPr algn="ctr">
              <a:defRPr smtClean="0">
                <a:cs typeface="Arial" panose="020B0604020202020204" pitchFamily="34" charset="0"/>
              </a:defRPr>
            </a:lvl1pPr>
          </a:lstStyle>
          <a:p>
            <a:pPr>
              <a:defRPr/>
            </a:pPr>
            <a:fld id="{46B540C0-E9E6-4AEA-B391-076A8A3AA8EE}"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2001352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8"/>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pPr>
            <a:r>
              <a:rPr lang="en-US" altLang="ar-SA" sz="1600">
                <a:solidFill>
                  <a:prstClr val="white"/>
                </a:solidFill>
                <a:latin typeface="Calibri" panose="020F0502020204030204" pitchFamily="34" charset="0"/>
              </a:rPr>
              <a:t>[        ]</a:t>
            </a:r>
          </a:p>
        </p:txBody>
      </p:sp>
      <p:sp>
        <p:nvSpPr>
          <p:cNvPr id="4" name="Rectangle 9"/>
          <p:cNvSpPr/>
          <p:nvPr userDrawn="1"/>
        </p:nvSpPr>
        <p:spPr>
          <a:xfrm>
            <a:off x="11599985" y="280989"/>
            <a:ext cx="375138" cy="5556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sp>
        <p:nvSpPr>
          <p:cNvPr id="5" name="Rectangle 12"/>
          <p:cNvSpPr/>
          <p:nvPr userDrawn="1"/>
        </p:nvSpPr>
        <p:spPr>
          <a:xfrm>
            <a:off x="11599985" y="1"/>
            <a:ext cx="375138"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sz="1800" dirty="0">
              <a:solidFill>
                <a:prstClr val="white"/>
              </a:solidFill>
            </a:endParaRPr>
          </a:p>
        </p:txBody>
      </p:sp>
      <p:cxnSp>
        <p:nvCxnSpPr>
          <p:cNvPr id="6" name="Straight Connector 11"/>
          <p:cNvCxnSpPr/>
          <p:nvPr userDrawn="1"/>
        </p:nvCxnSpPr>
        <p:spPr>
          <a:xfrm>
            <a:off x="511908" y="830263"/>
            <a:ext cx="11441723" cy="635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7" name="Slide Number Placeholder 5"/>
          <p:cNvSpPr>
            <a:spLocks noGrp="1"/>
          </p:cNvSpPr>
          <p:nvPr>
            <p:ph type="sldNum" sz="quarter" idx="10"/>
          </p:nvPr>
        </p:nvSpPr>
        <p:spPr>
          <a:xfrm>
            <a:off x="6123354" y="6356351"/>
            <a:ext cx="593969" cy="365125"/>
          </a:xfrm>
        </p:spPr>
        <p:txBody>
          <a:bodyPr/>
          <a:lstStyle>
            <a:lvl1pPr algn="ctr">
              <a:defRPr smtClean="0">
                <a:cs typeface="Arial" panose="020B0604020202020204" pitchFamily="34" charset="0"/>
              </a:defRPr>
            </a:lvl1pPr>
          </a:lstStyle>
          <a:p>
            <a:pPr>
              <a:defRPr/>
            </a:pPr>
            <a:fld id="{13CCF348-8309-4A68-80D0-FEB92026D18C}"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7401763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ChangeArrowheads="1"/>
          </p:cNvSpPr>
          <p:nvPr userDrawn="1"/>
        </p:nvSpPr>
        <p:spPr bwMode="auto">
          <a:xfrm>
            <a:off x="6002215"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pPr>
            <a:r>
              <a:rPr lang="en-US" altLang="ar-SA" sz="1600">
                <a:solidFill>
                  <a:prstClr val="white"/>
                </a:solidFill>
                <a:latin typeface="Calibri" panose="020F0502020204030204" pitchFamily="34" charset="0"/>
              </a:rPr>
              <a:t>[        ]</a:t>
            </a:r>
          </a:p>
        </p:txBody>
      </p:sp>
      <p:sp>
        <p:nvSpPr>
          <p:cNvPr id="3" name="Slide Number Placeholder 5"/>
          <p:cNvSpPr>
            <a:spLocks noGrp="1"/>
          </p:cNvSpPr>
          <p:nvPr>
            <p:ph type="sldNum" sz="quarter" idx="10"/>
          </p:nvPr>
        </p:nvSpPr>
        <p:spPr>
          <a:xfrm>
            <a:off x="6123354" y="6356351"/>
            <a:ext cx="593969" cy="365125"/>
          </a:xfrm>
        </p:spPr>
        <p:txBody>
          <a:bodyPr/>
          <a:lstStyle>
            <a:lvl1pPr algn="ctr">
              <a:defRPr smtClean="0">
                <a:cs typeface="Arial" panose="020B0604020202020204" pitchFamily="34" charset="0"/>
              </a:defRPr>
            </a:lvl1pPr>
          </a:lstStyle>
          <a:p>
            <a:pPr>
              <a:defRPr/>
            </a:pPr>
            <a:fld id="{95299450-4D23-4545-9F86-6106300B1FF6}"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407556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smtClean="0">
                <a:cs typeface="Arial" panose="020B0604020202020204" pitchFamily="34" charset="0"/>
              </a:defRPr>
            </a:lvl1pPr>
          </a:lstStyle>
          <a:p>
            <a:pPr>
              <a:defRPr/>
            </a:pPr>
            <a:fld id="{65F4148E-B152-4B34-A7BC-EF79B96D0480}"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3597556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590800" y="6376989"/>
            <a:ext cx="703385" cy="365125"/>
          </a:xfrm>
        </p:spPr>
        <p:txBody>
          <a:bodyPr/>
          <a:lstStyle>
            <a:lvl1pPr>
              <a:defRPr smtClean="0">
                <a:cs typeface="Arial" panose="020B0604020202020204" pitchFamily="34" charset="0"/>
              </a:defRPr>
            </a:lvl1pPr>
          </a:lstStyle>
          <a:p>
            <a:pPr>
              <a:defRPr/>
            </a:pPr>
            <a:fld id="{DDC3BB49-11AA-4F36-A5B5-1239CA0B85BA}"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5886623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smtClean="0">
                <a:cs typeface="Arial" panose="020B0604020202020204" pitchFamily="34" charset="0"/>
              </a:defRPr>
            </a:lvl1pPr>
          </a:lstStyle>
          <a:p>
            <a:pPr>
              <a:defRPr/>
            </a:pPr>
            <a:fld id="{54E25F27-D9A8-4906-8E78-F573F676F339}"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2698718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5799" y="274640"/>
            <a:ext cx="2971801"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60400" y="274640"/>
            <a:ext cx="871220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590800" y="6376989"/>
            <a:ext cx="703385" cy="365125"/>
          </a:xfrm>
        </p:spPr>
        <p:txBody>
          <a:bodyPr/>
          <a:lstStyle>
            <a:lvl1pPr>
              <a:defRPr smtClean="0">
                <a:cs typeface="Arial" panose="020B0604020202020204" pitchFamily="34" charset="0"/>
              </a:defRPr>
            </a:lvl1pPr>
          </a:lstStyle>
          <a:p>
            <a:pPr>
              <a:defRPr/>
            </a:pPr>
            <a:fld id="{90022378-AECC-403C-9E90-0427C32DA355}" type="slidenum">
              <a:rPr lang="ar-SA" altLang="ar-SA">
                <a:solidFill>
                  <a:prstClr val="white"/>
                </a:solidFill>
              </a:rPr>
              <a:pPr>
                <a:defRPr/>
              </a:pPr>
              <a:t>‹#›</a:t>
            </a:fld>
            <a:endParaRPr lang="en-US" altLang="ar-SA">
              <a:solidFill>
                <a:prstClr val="white"/>
              </a:solidFill>
            </a:endParaRPr>
          </a:p>
        </p:txBody>
      </p:sp>
    </p:spTree>
    <p:extLst>
      <p:ext uri="{BB962C8B-B14F-4D97-AF65-F5344CB8AC3E}">
        <p14:creationId xmlns:p14="http://schemas.microsoft.com/office/powerpoint/2010/main" val="10754413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117600" y="6400802"/>
            <a:ext cx="2743200" cy="320675"/>
          </a:xfrm>
          <a:prstGeom prst="rect">
            <a:avLst/>
          </a:prstGeom>
        </p:spPr>
        <p:txBody>
          <a:bodyPr/>
          <a:lstStyle/>
          <a:p>
            <a:fld id="{15A9377B-053C-438C-8A98-92C419A6701C}" type="datetime1">
              <a:rPr lang="en-US" smtClean="0"/>
              <a:t>9/26/2016</a:t>
            </a:fld>
            <a:endParaRPr lang="en-US"/>
          </a:p>
        </p:txBody>
      </p:sp>
      <p:sp>
        <p:nvSpPr>
          <p:cNvPr id="5" name="Footer Placeholder 4"/>
          <p:cNvSpPr>
            <a:spLocks noGrp="1"/>
          </p:cNvSpPr>
          <p:nvPr>
            <p:ph type="ftr" sz="quarter" idx="11"/>
          </p:nvPr>
        </p:nvSpPr>
        <p:spPr>
          <a:xfrm>
            <a:off x="3908861" y="6400802"/>
            <a:ext cx="6217920" cy="32067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A60BA0E-20D0-4E7C-B286-26C960A6788F}" type="slidenum">
              <a:rPr lang="en-US" smtClean="0"/>
              <a:t>‹#›</a:t>
            </a:fld>
            <a:endParaRPr lang="en-US"/>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a:xfrm>
            <a:off x="1117600" y="76200"/>
            <a:ext cx="10160000" cy="1397000"/>
          </a:xfrm>
          <a:prstGeom prst="rect">
            <a:avLst/>
          </a:prstGeom>
        </p:spPr>
        <p:txBody>
          <a:bodyPr/>
          <a:lstStyle/>
          <a:p>
            <a:r>
              <a:rPr lang="en-US" smtClean="0"/>
              <a:t>Click to edit Master title style</a:t>
            </a:r>
            <a:endParaRPr/>
          </a:p>
        </p:txBody>
      </p:sp>
    </p:spTree>
    <p:extLst>
      <p:ext uri="{BB962C8B-B14F-4D97-AF65-F5344CB8AC3E}">
        <p14:creationId xmlns:p14="http://schemas.microsoft.com/office/powerpoint/2010/main" val="96755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7ED5A9F-C0DC-4591-9C3B-029198F91601}" type="datetimeFigureOut">
              <a:rPr lang="ar-SA" smtClean="0"/>
              <a:t>24/12/1437</a:t>
            </a:fld>
            <a:endParaRPr lang="ar-S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2875162-B2BE-4DF0-961B-9CA72F16D1B1}" type="slidenum">
              <a:rPr lang="ar-SA" smtClean="0"/>
              <a:t>‹#›</a:t>
            </a:fld>
            <a:endParaRPr lang="ar-SA"/>
          </a:p>
        </p:txBody>
      </p:sp>
    </p:spTree>
    <p:extLst>
      <p:ext uri="{BB962C8B-B14F-4D97-AF65-F5344CB8AC3E}">
        <p14:creationId xmlns:p14="http://schemas.microsoft.com/office/powerpoint/2010/main" val="4014950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ar-SA" smtClean="0"/>
              <a:t>المحتوى المستوى الأول</a:t>
            </a:r>
            <a:endParaRPr lang="en-US" altLang="ar-SA" smtClean="0"/>
          </a:p>
          <a:p>
            <a:pPr lvl="1"/>
            <a:r>
              <a:rPr lang="ar-EG" altLang="ar-SA" smtClean="0"/>
              <a:t>المحتوى المستوى الثاني</a:t>
            </a:r>
            <a:endParaRPr lang="en-US" altLang="ar-SA" smtClean="0"/>
          </a:p>
          <a:p>
            <a:pPr lvl="2"/>
            <a:r>
              <a:rPr lang="ar-EG" altLang="ar-SA" smtClean="0"/>
              <a:t>المحتوى المستوى الثالث</a:t>
            </a:r>
            <a:endParaRPr lang="en-US" altLang="ar-SA" smtClean="0"/>
          </a:p>
          <a:p>
            <a:pPr lvl="3"/>
            <a:r>
              <a:rPr lang="ar-EG" altLang="ar-SA" smtClean="0"/>
              <a:t>المحتوى المستوى الرابع</a:t>
            </a:r>
            <a:endParaRPr lang="en-US" altLang="ar-SA" smtClean="0"/>
          </a:p>
          <a:p>
            <a:pPr lvl="4"/>
            <a:r>
              <a:rPr lang="ar-EG" altLang="ar-SA" smtClean="0"/>
              <a:t>المحتوى المستوى الخامس</a:t>
            </a:r>
            <a:endParaRPr lang="en-US" altLang="ar-SA" smtClean="0"/>
          </a:p>
        </p:txBody>
      </p:sp>
      <p:sp>
        <p:nvSpPr>
          <p:cNvPr id="10" name="Rectangle 9"/>
          <p:cNvSpPr/>
          <p:nvPr userDrawn="1"/>
        </p:nvSpPr>
        <p:spPr>
          <a:xfrm>
            <a:off x="0" y="6324600"/>
            <a:ext cx="12192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sz="1800" dirty="0">
              <a:solidFill>
                <a:prstClr val="white"/>
              </a:solidFill>
            </a:endParaRPr>
          </a:p>
        </p:txBody>
      </p:sp>
      <p:sp>
        <p:nvSpPr>
          <p:cNvPr id="15" name="Slide Number Placeholder 5"/>
          <p:cNvSpPr>
            <a:spLocks noGrp="1"/>
          </p:cNvSpPr>
          <p:nvPr>
            <p:ph type="sldNum" sz="quarter" idx="4"/>
          </p:nvPr>
        </p:nvSpPr>
        <p:spPr>
          <a:xfrm>
            <a:off x="6049108" y="6376989"/>
            <a:ext cx="703385" cy="365125"/>
          </a:xfrm>
          <a:prstGeom prst="rect">
            <a:avLst/>
          </a:prstGeom>
        </p:spPr>
        <p:txBody>
          <a:bodyPr vert="horz" wrap="square" lIns="91440" tIns="45720" rIns="91440" bIns="45720" numCol="1" anchor="ctr" anchorCtr="0" compatLnSpc="1">
            <a:prstTxWarp prst="textNoShape">
              <a:avLst/>
            </a:prstTxWarp>
          </a:bodyPr>
          <a:lstStyle>
            <a:lvl1pPr algn="r" rtl="0" eaLnBrk="1" hangingPunct="1">
              <a:defRPr sz="1200">
                <a:solidFill>
                  <a:schemeClr val="bg1"/>
                </a:solidFill>
                <a:latin typeface="Calibri" pitchFamily="34" charset="0"/>
                <a:cs typeface="Arial" charset="0"/>
              </a:defRPr>
            </a:lvl1pPr>
          </a:lstStyle>
          <a:p>
            <a:pPr fontAlgn="base">
              <a:spcBef>
                <a:spcPct val="0"/>
              </a:spcBef>
              <a:spcAft>
                <a:spcPct val="0"/>
              </a:spcAft>
              <a:defRPr/>
            </a:pPr>
            <a:endParaRPr lang="en-US">
              <a:solidFill>
                <a:prstClr val="white"/>
              </a:solidFill>
            </a:endParaRPr>
          </a:p>
        </p:txBody>
      </p:sp>
      <p:pic>
        <p:nvPicPr>
          <p:cNvPr id="1029" name="Picture 17"/>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89169" y="5964239"/>
            <a:ext cx="1031631"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8"/>
          <p:cNvSpPr>
            <a:spLocks noChangeArrowheads="1"/>
          </p:cNvSpPr>
          <p:nvPr userDrawn="1"/>
        </p:nvSpPr>
        <p:spPr bwMode="auto">
          <a:xfrm>
            <a:off x="1125416"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pPr>
            <a:r>
              <a:rPr lang="en-US" altLang="ar-SA" sz="1200">
                <a:solidFill>
                  <a:prstClr val="white"/>
                </a:solidFill>
                <a:latin typeface="Calibri" panose="020F0502020204030204" pitchFamily="34" charset="0"/>
              </a:rPr>
              <a:t>Deanship of E-Learning and Distance Education</a:t>
            </a:r>
          </a:p>
        </p:txBody>
      </p:sp>
      <p:sp>
        <p:nvSpPr>
          <p:cNvPr id="1031" name="Rectangle 19"/>
          <p:cNvSpPr>
            <a:spLocks noChangeArrowheads="1"/>
          </p:cNvSpPr>
          <p:nvPr userDrawn="1"/>
        </p:nvSpPr>
        <p:spPr bwMode="auto">
          <a:xfrm>
            <a:off x="1455617"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rtl="0" fontAlgn="base">
              <a:spcBef>
                <a:spcPct val="0"/>
              </a:spcBef>
              <a:spcAft>
                <a:spcPct val="0"/>
              </a:spcAft>
            </a:pPr>
            <a:r>
              <a:rPr lang="ar-SA" altLang="ar-SA" sz="1600" b="1">
                <a:solidFill>
                  <a:prstClr val="white"/>
                </a:solidFill>
                <a:latin typeface="Calibri" panose="020F0502020204030204" pitchFamily="34" charset="0"/>
              </a:rPr>
              <a:t>عمادة التعلم الإلكتروني والتعليم عن بعد</a:t>
            </a:r>
            <a:endParaRPr lang="en-US" altLang="ar-SA" sz="1600" b="1">
              <a:solidFill>
                <a:prstClr val="white"/>
              </a:solidFill>
              <a:latin typeface="Calibri" panose="020F0502020204030204" pitchFamily="34" charset="0"/>
            </a:endParaRPr>
          </a:p>
        </p:txBody>
      </p:sp>
      <p:sp>
        <p:nvSpPr>
          <p:cNvPr id="1032" name="Rectangle 20"/>
          <p:cNvSpPr>
            <a:spLocks noChangeArrowheads="1"/>
          </p:cNvSpPr>
          <p:nvPr userDrawn="1"/>
        </p:nvSpPr>
        <p:spPr bwMode="auto">
          <a:xfrm>
            <a:off x="7344679" y="6365876"/>
            <a:ext cx="2217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fontAlgn="base">
              <a:spcBef>
                <a:spcPct val="0"/>
              </a:spcBef>
              <a:spcAft>
                <a:spcPct val="0"/>
              </a:spcAft>
            </a:pPr>
            <a:r>
              <a:rPr lang="ar-SA" altLang="ar-SA" sz="1100">
                <a:solidFill>
                  <a:prstClr val="white"/>
                </a:solidFill>
              </a:rPr>
              <a:t>جميع الحقوق محفوظة لجامعة الملك فيصل ©</a:t>
            </a:r>
          </a:p>
          <a:p>
            <a:pPr algn="ctr" rtl="0" fontAlgn="base">
              <a:spcBef>
                <a:spcPct val="0"/>
              </a:spcBef>
              <a:spcAft>
                <a:spcPct val="0"/>
              </a:spcAft>
            </a:pPr>
            <a:r>
              <a:rPr lang="en-US" altLang="ar-SA" sz="1100">
                <a:solidFill>
                  <a:prstClr val="white"/>
                </a:solidFill>
              </a:rPr>
              <a:t>All Rights Reserved for KFU ©</a:t>
            </a:r>
            <a:endParaRPr lang="en-US" altLang="ar-SA" sz="1100">
              <a:solidFill>
                <a:prstClr val="white"/>
              </a:solidFill>
              <a:latin typeface="Calibri" panose="020F0502020204030204" pitchFamily="34" charset="0"/>
            </a:endParaRPr>
          </a:p>
        </p:txBody>
      </p:sp>
    </p:spTree>
    <p:extLst>
      <p:ext uri="{BB962C8B-B14F-4D97-AF65-F5344CB8AC3E}">
        <p14:creationId xmlns:p14="http://schemas.microsoft.com/office/powerpoint/2010/main" val="632973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r" rtl="0" eaLnBrk="0" fontAlgn="base" hangingPunct="0">
        <a:spcBef>
          <a:spcPct val="0"/>
        </a:spcBef>
        <a:spcAft>
          <a:spcPct val="0"/>
        </a:spcAft>
        <a:defRPr sz="4400" kern="1200">
          <a:solidFill>
            <a:srgbClr val="AD9968"/>
          </a:solidFill>
          <a:latin typeface="+mj-lt"/>
          <a:ea typeface="+mj-ea"/>
          <a:cs typeface="Arial" charset="0"/>
        </a:defRPr>
      </a:lvl1pPr>
      <a:lvl2pPr algn="r" rtl="0" eaLnBrk="0" fontAlgn="base" hangingPunct="0">
        <a:spcBef>
          <a:spcPct val="0"/>
        </a:spcBef>
        <a:spcAft>
          <a:spcPct val="0"/>
        </a:spcAft>
        <a:defRPr sz="4400">
          <a:solidFill>
            <a:srgbClr val="AD9968"/>
          </a:solidFill>
          <a:latin typeface="Calibri" pitchFamily="34" charset="0"/>
          <a:cs typeface="Arial" charset="0"/>
        </a:defRPr>
      </a:lvl2pPr>
      <a:lvl3pPr algn="r" rtl="0" eaLnBrk="0" fontAlgn="base" hangingPunct="0">
        <a:spcBef>
          <a:spcPct val="0"/>
        </a:spcBef>
        <a:spcAft>
          <a:spcPct val="0"/>
        </a:spcAft>
        <a:defRPr sz="4400">
          <a:solidFill>
            <a:srgbClr val="AD9968"/>
          </a:solidFill>
          <a:latin typeface="Calibri" pitchFamily="34" charset="0"/>
          <a:cs typeface="Arial" charset="0"/>
        </a:defRPr>
      </a:lvl3pPr>
      <a:lvl4pPr algn="r" rtl="0" eaLnBrk="0" fontAlgn="base" hangingPunct="0">
        <a:spcBef>
          <a:spcPct val="0"/>
        </a:spcBef>
        <a:spcAft>
          <a:spcPct val="0"/>
        </a:spcAft>
        <a:defRPr sz="4400">
          <a:solidFill>
            <a:srgbClr val="AD9968"/>
          </a:solidFill>
          <a:latin typeface="Calibri" pitchFamily="34" charset="0"/>
          <a:cs typeface="Arial" charset="0"/>
        </a:defRPr>
      </a:lvl4pPr>
      <a:lvl5pPr algn="r" rtl="0" eaLnBrk="0" fontAlgn="base" hangingPunct="0">
        <a:spcBef>
          <a:spcPct val="0"/>
        </a:spcBef>
        <a:spcAft>
          <a:spcPct val="0"/>
        </a:spcAft>
        <a:defRPr sz="4400">
          <a:solidFill>
            <a:srgbClr val="AD9968"/>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anose="020B0604020202020204" pitchFamily="34" charset="0"/>
        <a:buChar char="•"/>
        <a:defRPr sz="3200" kern="1200">
          <a:solidFill>
            <a:srgbClr val="013E36"/>
          </a:solidFill>
          <a:latin typeface="+mn-lt"/>
          <a:ea typeface="+mn-ea"/>
          <a:cs typeface="Arial" charset="0"/>
        </a:defRPr>
      </a:lvl1pPr>
      <a:lvl2pPr marL="742950" indent="-285750" algn="r" rtl="0" eaLnBrk="0" fontAlgn="base" hangingPunct="0">
        <a:spcBef>
          <a:spcPct val="20000"/>
        </a:spcBef>
        <a:spcAft>
          <a:spcPct val="0"/>
        </a:spcAft>
        <a:buFont typeface="Arial" panose="020B0604020202020204" pitchFamily="34" charset="0"/>
        <a:buChar char="–"/>
        <a:defRPr sz="2800" kern="1200">
          <a:solidFill>
            <a:srgbClr val="013E36"/>
          </a:solidFill>
          <a:latin typeface="+mn-lt"/>
          <a:ea typeface="+mn-ea"/>
          <a:cs typeface="Arial" charset="0"/>
        </a:defRPr>
      </a:lvl2pPr>
      <a:lvl3pPr marL="1143000" indent="-228600" algn="r" rtl="0" eaLnBrk="0" fontAlgn="base" hangingPunct="0">
        <a:spcBef>
          <a:spcPct val="20000"/>
        </a:spcBef>
        <a:spcAft>
          <a:spcPct val="0"/>
        </a:spcAft>
        <a:buFont typeface="Arial" panose="020B0604020202020204" pitchFamily="34" charset="0"/>
        <a:buChar char="•"/>
        <a:defRPr sz="2400" kern="1200">
          <a:solidFill>
            <a:srgbClr val="013E36"/>
          </a:solidFill>
          <a:latin typeface="+mn-lt"/>
          <a:ea typeface="+mn-ea"/>
          <a:cs typeface="Arial" charset="0"/>
        </a:defRPr>
      </a:lvl3pPr>
      <a:lvl4pPr marL="16002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4pPr>
      <a:lvl5pPr marL="2057400" indent="-228600" algn="r" rtl="0" eaLnBrk="0" fontAlgn="base" hangingPunct="0">
        <a:spcBef>
          <a:spcPct val="20000"/>
        </a:spcBef>
        <a:spcAft>
          <a:spcPct val="0"/>
        </a:spcAft>
        <a:buFont typeface="Arial" panose="020B0604020202020204"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bwMode="auto">
          <a:xfrm>
            <a:off x="1885950" y="2130426"/>
            <a:ext cx="84201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1" anchor="t" anchorCtr="0" compatLnSpc="1">
            <a:prstTxWarp prst="textNoShape">
              <a:avLst/>
            </a:prstTxWarp>
            <a:normAutofit/>
          </a:bodyPr>
          <a:lstStyle/>
          <a:p>
            <a:pPr eaLnBrk="1" hangingPunct="1"/>
            <a:endParaRPr lang="ar-SA" altLang="ar-SA" smtClean="0">
              <a:solidFill>
                <a:srgbClr val="376092"/>
              </a:solidFill>
              <a:cs typeface="Arial" panose="020B0604020202020204" pitchFamily="34" charset="0"/>
            </a:endParaRPr>
          </a:p>
        </p:txBody>
      </p:sp>
      <p:sp>
        <p:nvSpPr>
          <p:cNvPr id="3" name="Subtitle 2"/>
          <p:cNvSpPr>
            <a:spLocks noGrp="1"/>
          </p:cNvSpPr>
          <p:nvPr>
            <p:ph type="subTitle" idx="1"/>
          </p:nvPr>
        </p:nvSpPr>
        <p:spPr/>
        <p:txBody>
          <a:bodyPr rtlCol="0">
            <a:normAutofit/>
          </a:bodyPr>
          <a:lstStyle/>
          <a:p>
            <a:pPr>
              <a:defRPr/>
            </a:pPr>
            <a:endParaRPr lang="en-US" dirty="0" smtClean="0">
              <a:cs typeface="+mn-cs"/>
            </a:endParaRPr>
          </a:p>
        </p:txBody>
      </p:sp>
      <p:sp>
        <p:nvSpPr>
          <p:cNvPr id="1434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B5B06E6A-CA39-4697-A785-DDDA58A3AECA}" type="slidenum">
              <a:rPr lang="ar-SA" altLang="ar-SA" sz="1200">
                <a:solidFill>
                  <a:schemeClr val="bg1"/>
                </a:solidFill>
              </a:rPr>
              <a:pPr algn="ctr">
                <a:spcBef>
                  <a:spcPct val="0"/>
                </a:spcBef>
                <a:buFontTx/>
                <a:buNone/>
              </a:pPr>
              <a:t>1</a:t>
            </a:fld>
            <a:endParaRPr lang="en-US" altLang="ar-SA" sz="1200">
              <a:solidFill>
                <a:schemeClr val="bg1"/>
              </a:solidFill>
            </a:endParaRPr>
          </a:p>
        </p:txBody>
      </p:sp>
      <p:sp>
        <p:nvSpPr>
          <p:cNvPr id="5" name="Rectangle 4"/>
          <p:cNvSpPr/>
          <p:nvPr/>
        </p:nvSpPr>
        <p:spPr>
          <a:xfrm>
            <a:off x="11430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p>
        </p:txBody>
      </p:sp>
      <p:sp>
        <p:nvSpPr>
          <p:cNvPr id="6" name="Rectangle 5"/>
          <p:cNvSpPr/>
          <p:nvPr/>
        </p:nvSpPr>
        <p:spPr>
          <a:xfrm>
            <a:off x="114300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p>
        </p:txBody>
      </p:sp>
      <p:sp>
        <p:nvSpPr>
          <p:cNvPr id="14343" name="Subtitle 2"/>
          <p:cNvSpPr txBox="1">
            <a:spLocks/>
          </p:cNvSpPr>
          <p:nvPr/>
        </p:nvSpPr>
        <p:spPr bwMode="auto">
          <a:xfrm>
            <a:off x="6858000" y="4800600"/>
            <a:ext cx="40830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eaLnBrk="1" hangingPunct="1">
              <a:buFont typeface="Arial" panose="020B0604020202020204" pitchFamily="34" charset="0"/>
              <a:buNone/>
            </a:pPr>
            <a:r>
              <a:rPr lang="ar-SA" altLang="ar-SA" sz="2400" b="1"/>
              <a:t>جامعة الملك فيصل</a:t>
            </a:r>
          </a:p>
          <a:p>
            <a:pPr algn="ctr" eaLnBrk="1" hangingPunct="1">
              <a:buFont typeface="Arial" panose="020B0604020202020204" pitchFamily="34" charset="0"/>
              <a:buNone/>
            </a:pPr>
            <a:r>
              <a:rPr lang="ar-SA" altLang="ar-SA" sz="2400" b="1"/>
              <a:t>عمادة التعلم الإلكتروني والتعليم عن بعد</a:t>
            </a:r>
            <a:endParaRPr lang="en-US" altLang="ar-SA" sz="2400" b="1"/>
          </a:p>
          <a:p>
            <a:pPr algn="ctr" eaLnBrk="1" hangingPunct="1">
              <a:buFont typeface="Arial" panose="020B0604020202020204" pitchFamily="34" charset="0"/>
              <a:buNone/>
            </a:pPr>
            <a:r>
              <a:rPr lang="ar-SA" altLang="ar-SA" sz="2400"/>
              <a:t>	</a:t>
            </a:r>
            <a:endParaRPr lang="en-US" altLang="ar-SA" sz="2400"/>
          </a:p>
        </p:txBody>
      </p:sp>
      <p:grpSp>
        <p:nvGrpSpPr>
          <p:cNvPr id="14344" name="Group 7"/>
          <p:cNvGrpSpPr>
            <a:grpSpLocks/>
          </p:cNvGrpSpPr>
          <p:nvPr/>
        </p:nvGrpSpPr>
        <p:grpSpPr bwMode="auto">
          <a:xfrm>
            <a:off x="7637464" y="1981201"/>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4351"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0"/>
          <p:cNvSpPr/>
          <p:nvPr/>
        </p:nvSpPr>
        <p:spPr>
          <a:xfrm>
            <a:off x="114300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346" name="Title 1"/>
          <p:cNvSpPr txBox="1">
            <a:spLocks/>
          </p:cNvSpPr>
          <p:nvPr/>
        </p:nvSpPr>
        <p:spPr bwMode="auto">
          <a:xfrm>
            <a:off x="1524000" y="2971800"/>
            <a:ext cx="5099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rtl="1" eaLnBrk="1" hangingPunct="1">
              <a:spcBef>
                <a:spcPct val="0"/>
              </a:spcBef>
              <a:buFontTx/>
              <a:buNone/>
            </a:pPr>
            <a:r>
              <a:rPr lang="ar-SA" altLang="ar-SA" sz="3700" b="1">
                <a:solidFill>
                  <a:srgbClr val="AD9968"/>
                </a:solidFill>
                <a:latin typeface="AYM Wadiy S_U normal."/>
                <a:cs typeface="Times New Roman" panose="02020603050405020304" pitchFamily="18" charset="0"/>
              </a:rPr>
              <a:t>الاقتصاد الجزئي</a:t>
            </a:r>
          </a:p>
          <a:p>
            <a:pPr algn="ctr" eaLnBrk="1" hangingPunct="1">
              <a:spcBef>
                <a:spcPct val="0"/>
              </a:spcBef>
              <a:buFontTx/>
              <a:buNone/>
            </a:pPr>
            <a:r>
              <a:rPr lang="en-US" altLang="ar-SA" sz="2400" b="1">
                <a:solidFill>
                  <a:srgbClr val="7F7F7F"/>
                </a:solidFill>
                <a:cs typeface="Times New Roman" panose="02020603050405020304" pitchFamily="18" charset="0"/>
              </a:rPr>
              <a:t>Microeconomics</a:t>
            </a:r>
          </a:p>
          <a:p>
            <a:pPr algn="ctr" rtl="1" eaLnBrk="1" hangingPunct="1">
              <a:spcBef>
                <a:spcPct val="0"/>
              </a:spcBef>
              <a:buFontTx/>
              <a:buNone/>
            </a:pPr>
            <a:r>
              <a:rPr lang="ar-SA" altLang="ar-SA" sz="3700" b="1">
                <a:solidFill>
                  <a:srgbClr val="AD9968"/>
                </a:solidFill>
                <a:latin typeface="AYM Wadiy S_U normal."/>
                <a:cs typeface="Times New Roman" panose="02020603050405020304" pitchFamily="18" charset="0"/>
              </a:rPr>
              <a:t>استاذ المقرر</a:t>
            </a:r>
          </a:p>
          <a:p>
            <a:pPr algn="ctr" rtl="1" eaLnBrk="1" hangingPunct="1">
              <a:spcBef>
                <a:spcPct val="0"/>
              </a:spcBef>
              <a:buFontTx/>
              <a:buNone/>
            </a:pPr>
            <a:r>
              <a:rPr lang="ar-SA" altLang="ar-SA" sz="2800" b="1">
                <a:solidFill>
                  <a:srgbClr val="7F7F7F"/>
                </a:solidFill>
                <a:cs typeface="Times New Roman" panose="02020603050405020304" pitchFamily="18" charset="0"/>
              </a:rPr>
              <a:t>د/ يوسف عثمان عبد الكريم</a:t>
            </a:r>
            <a:endParaRPr lang="en-US" altLang="ar-SA" sz="2800" b="1">
              <a:solidFill>
                <a:srgbClr val="7F7F7F"/>
              </a:solidFill>
            </a:endParaRPr>
          </a:p>
        </p:txBody>
      </p:sp>
      <p:sp>
        <p:nvSpPr>
          <p:cNvPr id="14347" name="Slide Number Placeholder 10"/>
          <p:cNvSpPr txBox="1">
            <a:spLocks/>
          </p:cNvSpPr>
          <p:nvPr/>
        </p:nvSpPr>
        <p:spPr bwMode="auto">
          <a:xfrm>
            <a:off x="1524000" y="6405564"/>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eaLnBrk="1" hangingPunct="1">
              <a:spcBef>
                <a:spcPct val="0"/>
              </a:spcBef>
              <a:buFontTx/>
              <a:buNone/>
            </a:pPr>
            <a:fld id="{D8642783-450E-4420-B597-96C52FA11133}" type="slidenum">
              <a:rPr lang="ar-SA" altLang="ar-SA" sz="1200">
                <a:solidFill>
                  <a:schemeClr val="bg1"/>
                </a:solidFill>
              </a:rPr>
              <a:pPr eaLnBrk="1" hangingPunct="1">
                <a:spcBef>
                  <a:spcPct val="0"/>
                </a:spcBef>
                <a:buFontTx/>
                <a:buNone/>
              </a:pPr>
              <a:t>1</a:t>
            </a:fld>
            <a:endParaRPr lang="en-US" altLang="ar-SA" sz="1200">
              <a:solidFill>
                <a:schemeClr val="bg1"/>
              </a:solidFill>
            </a:endParaRPr>
          </a:p>
        </p:txBody>
      </p:sp>
      <p:sp>
        <p:nvSpPr>
          <p:cNvPr id="14" name="Rectangle 13"/>
          <p:cNvSpPr/>
          <p:nvPr/>
        </p:nvSpPr>
        <p:spPr>
          <a:xfrm>
            <a:off x="3079750" y="6329363"/>
            <a:ext cx="2217738" cy="431800"/>
          </a:xfrm>
          <a:prstGeom prst="rect">
            <a:avLst/>
          </a:prstGeom>
        </p:spPr>
        <p:txBody>
          <a:bodyPr wrap="none">
            <a:spAutoFit/>
          </a:bodyPr>
          <a:lstStyle/>
          <a:p>
            <a:pPr algn="ctr">
              <a:defRPr/>
            </a:pPr>
            <a:r>
              <a:rPr lang="ar-SA" sz="1100" dirty="0"/>
              <a:t>جميع الحقوق محفوظة لجامعة الملك فيصل ©</a:t>
            </a:r>
          </a:p>
          <a:p>
            <a:pPr algn="ctr">
              <a:defRPr/>
            </a:pPr>
            <a:r>
              <a:rPr lang="en-US" sz="1100" dirty="0"/>
              <a:t>All Rights Reserved for KFU ©</a:t>
            </a:r>
          </a:p>
        </p:txBody>
      </p:sp>
      <p:sp>
        <p:nvSpPr>
          <p:cNvPr id="15" name="Subtitle 2"/>
          <p:cNvSpPr txBox="1">
            <a:spLocks/>
          </p:cNvSpPr>
          <p:nvPr/>
        </p:nvSpPr>
        <p:spPr bwMode="auto">
          <a:xfrm>
            <a:off x="6896100" y="5892801"/>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eaLnBrk="1" hangingPunct="1">
              <a:spcBef>
                <a:spcPct val="20000"/>
              </a:spcBef>
              <a:buFont typeface="Arial" pitchFamily="34" charset="0"/>
              <a:buNone/>
              <a:defRPr/>
            </a:pPr>
            <a:r>
              <a:rPr lang="ar-SA" sz="2400" b="1" u="sng" dirty="0">
                <a:solidFill>
                  <a:srgbClr val="013E36"/>
                </a:solidFill>
                <a:effectLst>
                  <a:outerShdw blurRad="38100" dist="38100" dir="2700000" algn="tl">
                    <a:srgbClr val="000000">
                      <a:alpha val="43137"/>
                    </a:srgbClr>
                  </a:outerShdw>
                </a:effectLst>
                <a:latin typeface="Calibri" pitchFamily="34" charset="0"/>
              </a:rPr>
              <a:t>كلية 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eaLnBrk="1" hangingPunct="1">
              <a:spcBef>
                <a:spcPct val="20000"/>
              </a:spcBef>
              <a:buFont typeface="Arial" pitchFamily="34" charset="0"/>
              <a:buNone/>
              <a:defRPr/>
            </a:pPr>
            <a:r>
              <a:rPr lang="ar-SA" sz="2400" dirty="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1333544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905000" y="2133601"/>
            <a:ext cx="8420100" cy="1470025"/>
          </a:xfrm>
        </p:spPr>
        <p:txBody>
          <a:bodyPr/>
          <a:lstStyle/>
          <a:p>
            <a:pPr eaLnBrk="1" hangingPunct="1">
              <a:defRPr/>
            </a:pPr>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الاولي </a:t>
            </a:r>
            <a:endParaRPr lang="en-US" spc="-150" dirty="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631950" y="3284538"/>
            <a:ext cx="8877300" cy="1752600"/>
          </a:xfrm>
          <a:prstGeom prst="rect">
            <a:avLst/>
          </a:prstGeom>
          <a:noFill/>
          <a:ln w="9525">
            <a:noFill/>
            <a:miter lim="800000"/>
            <a:headEnd/>
            <a:tailEnd/>
          </a:ln>
        </p:spPr>
        <p:txBody>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تقديم المقرر</a:t>
            </a:r>
            <a:endParaRPr lang="en-US"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5364"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ctr">
              <a:spcBef>
                <a:spcPct val="0"/>
              </a:spcBef>
              <a:buFontTx/>
              <a:buNone/>
            </a:pPr>
            <a:fld id="{C087C1DC-0837-447E-A2B1-755700B7A054}" type="slidenum">
              <a:rPr lang="ar-SA" altLang="ar-SA" sz="1200">
                <a:solidFill>
                  <a:prstClr val="white"/>
                </a:solidFill>
              </a:rPr>
              <a:pPr algn="ctr">
                <a:spcBef>
                  <a:spcPct val="0"/>
                </a:spcBef>
                <a:buFontTx/>
                <a:buNone/>
              </a:pPr>
              <a:t>2</a:t>
            </a:fld>
            <a:endParaRPr lang="en-US" altLang="ar-SA" sz="1200">
              <a:solidFill>
                <a:prstClr val="white"/>
              </a:solidFill>
            </a:endParaRPr>
          </a:p>
        </p:txBody>
      </p:sp>
      <p:sp>
        <p:nvSpPr>
          <p:cNvPr id="5" name="Title 1"/>
          <p:cNvSpPr txBox="1">
            <a:spLocks/>
          </p:cNvSpPr>
          <p:nvPr/>
        </p:nvSpPr>
        <p:spPr>
          <a:xfrm>
            <a:off x="1487488" y="276225"/>
            <a:ext cx="8915400" cy="776288"/>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defRPr/>
            </a:pPr>
            <a:r>
              <a:rPr lang="ar-SA" sz="2000" dirty="0" smtClean="0">
                <a:solidFill>
                  <a:srgbClr val="72A376">
                    <a:lumMod val="75000"/>
                  </a:srgbClr>
                </a:solidFill>
              </a:rPr>
              <a:t>مبادئ الاقتصاد الجزئي </a:t>
            </a:r>
            <a:endParaRPr lang="en-US" sz="2000" dirty="0">
              <a:solidFill>
                <a:srgbClr val="72A376">
                  <a:lumMod val="75000"/>
                </a:srgbClr>
              </a:solidFill>
            </a:endParaRPr>
          </a:p>
        </p:txBody>
      </p:sp>
      <p:sp>
        <p:nvSpPr>
          <p:cNvPr id="6" name="Subtitle 5"/>
          <p:cNvSpPr txBox="1">
            <a:spLocks/>
          </p:cNvSpPr>
          <p:nvPr/>
        </p:nvSpPr>
        <p:spPr bwMode="auto">
          <a:xfrm>
            <a:off x="1487488" y="2988730"/>
            <a:ext cx="9468838" cy="2663304"/>
          </a:xfrm>
          <a:prstGeom prst="rect">
            <a:avLst/>
          </a:prstGeom>
          <a:solidFill>
            <a:schemeClr val="bg1"/>
          </a:solidFill>
          <a:ln>
            <a:solidFill>
              <a:schemeClr val="accent1"/>
            </a:solidFill>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srgbClr val="C00000"/>
                </a:solidFill>
                <a:cs typeface="Arial" pitchFamily="34" charset="0"/>
              </a:rPr>
              <a:t>          مفاهيم اقتصادية أساسية  </a:t>
            </a:r>
            <a:r>
              <a:rPr lang="en-US" sz="5400" b="1" dirty="0" smtClean="0">
                <a:solidFill>
                  <a:srgbClr val="C00000"/>
                </a:solidFill>
                <a:cs typeface="Arial" pitchFamily="34" charset="0"/>
              </a:rPr>
              <a:t>Basic Economic Concepts</a:t>
            </a:r>
            <a:r>
              <a:rPr lang="ar-SA" sz="5400" b="1" dirty="0" smtClean="0">
                <a:solidFill>
                  <a:srgbClr val="C00000"/>
                </a:solidFill>
                <a:cs typeface="Arial" pitchFamily="34" charset="0"/>
              </a:rPr>
              <a:t> </a:t>
            </a:r>
            <a:endParaRPr lang="en-US" sz="5400" b="1" dirty="0">
              <a:solidFill>
                <a:srgbClr val="C00000"/>
              </a:solidFill>
              <a:cs typeface="Arial" pitchFamily="34" charset="0"/>
            </a:endParaRPr>
          </a:p>
        </p:txBody>
      </p:sp>
    </p:spTree>
    <p:extLst>
      <p:ext uri="{BB962C8B-B14F-4D97-AF65-F5344CB8AC3E}">
        <p14:creationId xmlns:p14="http://schemas.microsoft.com/office/powerpoint/2010/main" val="36167754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743676" y="776416"/>
            <a:ext cx="10160000" cy="1397000"/>
          </a:xfrm>
        </p:spPr>
        <p:txBody>
          <a:bodyPr/>
          <a:lstStyle/>
          <a:p>
            <a:pPr algn="ctr" eaLnBrk="1" hangingPunct="1">
              <a:defRPr/>
            </a:pPr>
            <a:r>
              <a:rPr lang="ar-SA" dirty="0" smtClean="0">
                <a:solidFill>
                  <a:srgbClr val="FF0000"/>
                </a:solidFill>
                <a:latin typeface="Times New Roman" panose="02020603050405020304" pitchFamily="18" charset="0"/>
                <a:cs typeface="Times New Roman" panose="02020603050405020304" pitchFamily="18" charset="0"/>
              </a:rPr>
              <a:t>عناصر المحاضرة</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7171" name="Text Placeholder 5"/>
          <p:cNvSpPr>
            <a:spLocks noGrp="1"/>
          </p:cNvSpPr>
          <p:nvPr>
            <p:ph idx="1"/>
          </p:nvPr>
        </p:nvSpPr>
        <p:spPr>
          <a:xfrm>
            <a:off x="1638300" y="1600201"/>
            <a:ext cx="8915400" cy="4191000"/>
          </a:xfrm>
        </p:spPr>
        <p:txBody>
          <a:bodyPr>
            <a:noAutofit/>
          </a:bodyPr>
          <a:lstStyle/>
          <a:p>
            <a:pPr marL="0" indent="0" rtl="1" eaLnBrk="1" hangingPunct="1">
              <a:buNone/>
            </a:pPr>
            <a:r>
              <a:rPr lang="ar-SA" b="1" dirty="0">
                <a:latin typeface="Times New Roman" panose="02020603050405020304" pitchFamily="18" charset="0"/>
                <a:cs typeface="Times New Roman" panose="02020603050405020304" pitchFamily="18" charset="0"/>
              </a:rPr>
              <a:t>مقدمة</a:t>
            </a:r>
          </a:p>
          <a:p>
            <a:pPr marL="0" indent="0" rtl="1" eaLnBrk="1" hangingPunct="1">
              <a:buNone/>
            </a:pPr>
            <a:r>
              <a:rPr lang="ar-SA" b="1" dirty="0" smtClean="0">
                <a:latin typeface="Times New Roman" panose="02020603050405020304" pitchFamily="18" charset="0"/>
                <a:cs typeface="Times New Roman" panose="02020603050405020304" pitchFamily="18" charset="0"/>
              </a:rPr>
              <a:t>تعريف </a:t>
            </a:r>
            <a:r>
              <a:rPr lang="ar-SA" b="1" dirty="0">
                <a:latin typeface="Times New Roman" panose="02020603050405020304" pitchFamily="18" charset="0"/>
                <a:cs typeface="Times New Roman" panose="02020603050405020304" pitchFamily="18" charset="0"/>
              </a:rPr>
              <a:t>علم الإقتصاد</a:t>
            </a:r>
          </a:p>
          <a:p>
            <a:pPr marL="0" indent="0" rtl="1" eaLnBrk="1" hangingPunct="1">
              <a:buNone/>
            </a:pPr>
            <a:r>
              <a:rPr lang="ar-SA" b="1" dirty="0">
                <a:latin typeface="Times New Roman" panose="02020603050405020304" pitchFamily="18" charset="0"/>
                <a:cs typeface="Times New Roman" panose="02020603050405020304" pitchFamily="18" charset="0"/>
              </a:rPr>
              <a:t>نشوء وتطور علم الإقتصاد</a:t>
            </a:r>
          </a:p>
          <a:p>
            <a:pPr marL="0" indent="0" rtl="1" eaLnBrk="1" hangingPunct="1">
              <a:buNone/>
            </a:pPr>
            <a:r>
              <a:rPr lang="ar-SA" b="1" dirty="0" smtClean="0">
                <a:latin typeface="Times New Roman" panose="02020603050405020304" pitchFamily="18" charset="0"/>
                <a:cs typeface="Times New Roman" panose="02020603050405020304" pitchFamily="18" charset="0"/>
              </a:rPr>
              <a:t>سمات </a:t>
            </a:r>
            <a:r>
              <a:rPr lang="ar-SA" b="1" dirty="0">
                <a:latin typeface="Times New Roman" panose="02020603050405020304" pitchFamily="18" charset="0"/>
                <a:cs typeface="Times New Roman" panose="02020603050405020304" pitchFamily="18" charset="0"/>
              </a:rPr>
              <a:t>علم الإقتصاد</a:t>
            </a:r>
          </a:p>
          <a:p>
            <a:pPr marL="0" indent="0" rtl="1" eaLnBrk="1" hangingPunct="1">
              <a:buNone/>
            </a:pPr>
            <a:r>
              <a:rPr lang="ar-SA" b="1" dirty="0">
                <a:latin typeface="Times New Roman" panose="02020603050405020304" pitchFamily="18" charset="0"/>
                <a:cs typeface="Times New Roman" panose="02020603050405020304" pitchFamily="18" charset="0"/>
              </a:rPr>
              <a:t>علاقة علم الإقتصاد بالعلوم الأخرى</a:t>
            </a:r>
          </a:p>
          <a:p>
            <a:pPr marL="0" indent="0" rtl="1" eaLnBrk="1" hangingPunct="1">
              <a:buNone/>
            </a:pPr>
            <a:r>
              <a:rPr lang="ar-SA" b="1" dirty="0">
                <a:latin typeface="Times New Roman" panose="02020603050405020304" pitchFamily="18" charset="0"/>
                <a:cs typeface="Times New Roman" panose="02020603050405020304" pitchFamily="18" charset="0"/>
              </a:rPr>
              <a:t>ثلاثة أسئلة اقتصادية أساسية.</a:t>
            </a:r>
          </a:p>
          <a:p>
            <a:pPr marL="0" indent="0" rtl="1" eaLnBrk="1" hangingPunct="1">
              <a:buNone/>
            </a:pPr>
            <a:r>
              <a:rPr lang="ar-SA" b="1" dirty="0">
                <a:latin typeface="Times New Roman" panose="02020603050405020304" pitchFamily="18" charset="0"/>
                <a:cs typeface="Times New Roman" panose="02020603050405020304" pitchFamily="18" charset="0"/>
              </a:rPr>
              <a:t>الموارد الاقتصادية </a:t>
            </a:r>
          </a:p>
          <a:p>
            <a:pPr marL="0" indent="0" rtl="1" eaLnBrk="1" hangingPunct="1">
              <a:buNone/>
            </a:pPr>
            <a:endParaRPr lang="ar-SA" b="1" dirty="0" smtClean="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 </a:t>
            </a:r>
          </a:p>
          <a:p>
            <a:pPr marL="0" indent="0">
              <a:buNone/>
            </a:pPr>
            <a:r>
              <a:rPr lang="en-GB" b="1"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     </a:t>
            </a:r>
            <a:endParaRPr lang="ar-EG" b="1" dirty="0" smtClean="0">
              <a:latin typeface="Times New Roman" panose="02020603050405020304" pitchFamily="18" charset="0"/>
              <a:cs typeface="Times New Roman" panose="02020603050405020304" pitchFamily="18"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dirty="0" smtClean="0">
              <a:cs typeface="Arial" pitchFamily="34" charset="0"/>
            </a:endParaRPr>
          </a:p>
        </p:txBody>
      </p:sp>
      <p:sp>
        <p:nvSpPr>
          <p:cNvPr id="2" name="Rectangle 1"/>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2361189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type="title"/>
          </p:nvPr>
        </p:nvSpPr>
        <p:spPr>
          <a:xfrm>
            <a:off x="1981200" y="942977"/>
            <a:ext cx="8229600" cy="581025"/>
          </a:xfrm>
        </p:spPr>
        <p:txBody>
          <a:bodyPr>
            <a:normAutofit fontScale="90000"/>
          </a:bodyPr>
          <a:lstStyle/>
          <a:p>
            <a:pPr algn="ctr">
              <a:defRPr/>
            </a:pPr>
            <a:r>
              <a:rPr lang="ar-EG" sz="4000" b="1" dirty="0">
                <a:latin typeface="Times New Roman" pitchFamily="18" charset="0"/>
                <a:cs typeface="Times New Roman" pitchFamily="18" charset="0"/>
              </a:rPr>
              <a:t>علم الاقتصاد</a:t>
            </a:r>
          </a:p>
        </p:txBody>
      </p:sp>
      <p:sp>
        <p:nvSpPr>
          <p:cNvPr id="6" name="عنصر نائب للمحتوى 2"/>
          <p:cNvSpPr>
            <a:spLocks noGrp="1"/>
          </p:cNvSpPr>
          <p:nvPr>
            <p:ph idx="1"/>
          </p:nvPr>
        </p:nvSpPr>
        <p:spPr>
          <a:xfrm>
            <a:off x="1981200" y="2027238"/>
            <a:ext cx="8229600" cy="4373562"/>
          </a:xfrm>
        </p:spPr>
        <p:txBody>
          <a:bodyPr>
            <a:normAutofit/>
          </a:bodyPr>
          <a:lstStyle/>
          <a:p>
            <a:pPr marL="274320" indent="-274320">
              <a:lnSpc>
                <a:spcPct val="150000"/>
              </a:lnSpc>
              <a:buClr>
                <a:schemeClr val="accent3"/>
              </a:buClr>
              <a:buNone/>
              <a:defRPr/>
            </a:pPr>
            <a:r>
              <a:rPr lang="fr-FR" sz="2800" b="1" dirty="0">
                <a:solidFill>
                  <a:schemeClr val="tx2"/>
                </a:solidFill>
                <a:latin typeface="Times New Roman" pitchFamily="18" charset="0"/>
                <a:ea typeface="+mj-ea"/>
                <a:cs typeface="Times New Roman" pitchFamily="18" charset="0"/>
              </a:rPr>
              <a:t>Economics</a:t>
            </a:r>
            <a:r>
              <a:rPr lang="ar-EG" sz="2800" b="1" dirty="0">
                <a:solidFill>
                  <a:schemeClr val="tx2"/>
                </a:solidFill>
                <a:latin typeface="Times New Roman" pitchFamily="18" charset="0"/>
                <a:ea typeface="+mj-ea"/>
                <a:cs typeface="Times New Roman" pitchFamily="18" charset="0"/>
              </a:rPr>
              <a:t>تعريف علم الاقتصاد</a:t>
            </a:r>
            <a:r>
              <a:rPr lang="ar-TN" sz="2800" b="1" dirty="0">
                <a:solidFill>
                  <a:schemeClr val="tx2"/>
                </a:solidFill>
                <a:latin typeface="Times New Roman" pitchFamily="18" charset="0"/>
                <a:ea typeface="+mj-ea"/>
                <a:cs typeface="Times New Roman" pitchFamily="18" charset="0"/>
              </a:rPr>
              <a:t> </a:t>
            </a:r>
            <a:r>
              <a:rPr lang="ar-EG" sz="2800" b="1" dirty="0">
                <a:solidFill>
                  <a:schemeClr val="tx2"/>
                </a:solidFill>
                <a:latin typeface="Times New Roman" pitchFamily="18" charset="0"/>
                <a:ea typeface="+mj-ea"/>
                <a:cs typeface="Times New Roman" pitchFamily="18" charset="0"/>
              </a:rPr>
              <a:t>:</a:t>
            </a:r>
            <a:r>
              <a:rPr lang="ar-TN" sz="2800" b="1" dirty="0">
                <a:solidFill>
                  <a:schemeClr val="tx2"/>
                </a:solidFill>
                <a:latin typeface="Times New Roman" pitchFamily="18" charset="0"/>
                <a:ea typeface="+mj-ea"/>
                <a:cs typeface="Times New Roman" pitchFamily="18" charset="0"/>
              </a:rPr>
              <a:t> </a:t>
            </a:r>
            <a:endParaRPr lang="fr-FR" sz="2800" b="1" dirty="0">
              <a:solidFill>
                <a:schemeClr val="tx2"/>
              </a:solidFill>
              <a:latin typeface="Times New Roman" pitchFamily="18" charset="0"/>
              <a:ea typeface="+mj-ea"/>
              <a:cs typeface="Times New Roman" pitchFamily="18" charset="0"/>
            </a:endParaRPr>
          </a:p>
          <a:p>
            <a:pPr marL="274320" indent="-274320">
              <a:lnSpc>
                <a:spcPct val="150000"/>
              </a:lnSpc>
              <a:buClr>
                <a:schemeClr val="accent3"/>
              </a:buClr>
              <a:buNone/>
              <a:defRPr/>
            </a:pPr>
            <a:r>
              <a:rPr lang="ar-SA" sz="2800" dirty="0">
                <a:latin typeface="Times New Roman" pitchFamily="18" charset="0"/>
                <a:cs typeface="Times New Roman" pitchFamily="18" charset="0"/>
              </a:rPr>
              <a:t> علم اجتماع</a:t>
            </a:r>
            <a:r>
              <a:rPr lang="ar-TN" sz="2800" dirty="0">
                <a:latin typeface="Times New Roman" pitchFamily="18" charset="0"/>
                <a:cs typeface="Times New Roman" pitchFamily="18" charset="0"/>
              </a:rPr>
              <a:t>ي</a:t>
            </a:r>
            <a:r>
              <a:rPr lang="ar-SA" sz="2800" dirty="0">
                <a:latin typeface="Times New Roman" pitchFamily="18" charset="0"/>
                <a:cs typeface="Times New Roman" pitchFamily="18" charset="0"/>
              </a:rPr>
              <a:t> (يدرس السلوك الانساني) ويبحث في الاستخدام ال</a:t>
            </a:r>
            <a:r>
              <a:rPr lang="ar-TN" sz="2800" dirty="0">
                <a:latin typeface="Times New Roman" pitchFamily="18" charset="0"/>
                <a:cs typeface="Times New Roman" pitchFamily="18" charset="0"/>
              </a:rPr>
              <a:t>أ</a:t>
            </a:r>
            <a:r>
              <a:rPr lang="ar-SA" sz="2800" dirty="0">
                <a:latin typeface="Times New Roman" pitchFamily="18" charset="0"/>
                <a:cs typeface="Times New Roman" pitchFamily="18" charset="0"/>
              </a:rPr>
              <a:t>مثل </a:t>
            </a:r>
            <a:r>
              <a:rPr lang="ar-TN" sz="2800" dirty="0">
                <a:latin typeface="Times New Roman" pitchFamily="18" charset="0"/>
                <a:cs typeface="Times New Roman" pitchFamily="18" charset="0"/>
              </a:rPr>
              <a:t>أ</a:t>
            </a:r>
            <a:r>
              <a:rPr lang="ar-SA" sz="2800" dirty="0">
                <a:latin typeface="Times New Roman" pitchFamily="18" charset="0"/>
                <a:cs typeface="Times New Roman" pitchFamily="18" charset="0"/>
              </a:rPr>
              <a:t>و الكامل للموارد الاقتصادية المحدودة لاشباع الحاجات والرغبات الانسانية </a:t>
            </a:r>
            <a:r>
              <a:rPr lang="ar-TN" sz="2800" dirty="0">
                <a:latin typeface="Times New Roman" pitchFamily="18" charset="0"/>
                <a:cs typeface="Times New Roman" pitchFamily="18" charset="0"/>
              </a:rPr>
              <a:t>ال</a:t>
            </a:r>
            <a:r>
              <a:rPr lang="ar-SA" sz="2800" dirty="0">
                <a:latin typeface="Times New Roman" pitchFamily="18" charset="0"/>
                <a:cs typeface="Times New Roman" pitchFamily="18" charset="0"/>
              </a:rPr>
              <a:t>غير المحدودة</a:t>
            </a:r>
            <a:r>
              <a:rPr lang="ar-AE" sz="2800" dirty="0">
                <a:latin typeface="Times New Roman" pitchFamily="18" charset="0"/>
                <a:cs typeface="Times New Roman" pitchFamily="18" charset="0"/>
              </a:rPr>
              <a:t> بأقل التكاليف</a:t>
            </a:r>
            <a:r>
              <a:rPr lang="ar-TN" sz="2800" dirty="0">
                <a:latin typeface="Times New Roman" pitchFamily="18" charset="0"/>
                <a:cs typeface="Times New Roman" pitchFamily="18" charset="0"/>
              </a:rPr>
              <a:t> الممكنة</a:t>
            </a:r>
            <a:r>
              <a:rPr lang="ar-SA" sz="2800" dirty="0">
                <a:latin typeface="Times New Roman" pitchFamily="18" charset="0"/>
                <a:cs typeface="Times New Roman" pitchFamily="18" charset="0"/>
              </a:rPr>
              <a:t>.</a:t>
            </a:r>
            <a:endParaRPr lang="ar-AE" sz="2800" dirty="0">
              <a:latin typeface="Times New Roman" pitchFamily="18" charset="0"/>
              <a:cs typeface="Times New Roman" pitchFamily="18" charset="0"/>
            </a:endParaRPr>
          </a:p>
        </p:txBody>
      </p:sp>
      <p:sp>
        <p:nvSpPr>
          <p:cNvPr id="10" name="Espace réservé du numéro de diapositive 9"/>
          <p:cNvSpPr>
            <a:spLocks noGrp="1"/>
          </p:cNvSpPr>
          <p:nvPr>
            <p:ph type="sldNum" sz="quarter" idx="12"/>
          </p:nvPr>
        </p:nvSpPr>
        <p:spPr/>
        <p:txBody>
          <a:bodyPr/>
          <a:lstStyle/>
          <a:p>
            <a:pPr>
              <a:defRPr/>
            </a:pPr>
            <a:fld id="{77AC488E-F2B7-4D23-B900-0CBB9E085D6F}" type="slidenum">
              <a:rPr lang="en-US"/>
              <a:pPr>
                <a:defRPr/>
              </a:pPr>
              <a:t>4</a:t>
            </a:fld>
            <a:endParaRPr lang="en-US"/>
          </a:p>
        </p:txBody>
      </p:sp>
      <p:sp>
        <p:nvSpPr>
          <p:cNvPr id="7" name="Rectangle 6"/>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284294738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73522486-104F-408B-93C7-F88FBDA65662}" type="slidenum">
              <a:rPr lang="en-US" smtClean="0"/>
              <a:pPr>
                <a:defRPr/>
              </a:pPr>
              <a:t>5</a:t>
            </a:fld>
            <a:endParaRPr lang="en-US"/>
          </a:p>
        </p:txBody>
      </p:sp>
      <p:sp>
        <p:nvSpPr>
          <p:cNvPr id="7171" name="Title 1"/>
          <p:cNvSpPr>
            <a:spLocks noGrp="1"/>
          </p:cNvSpPr>
          <p:nvPr>
            <p:ph type="title"/>
          </p:nvPr>
        </p:nvSpPr>
        <p:spPr>
          <a:xfrm>
            <a:off x="1981200" y="381000"/>
            <a:ext cx="8229600" cy="857250"/>
          </a:xfrm>
        </p:spPr>
        <p:txBody>
          <a:bodyPr/>
          <a:lstStyle/>
          <a:p>
            <a:pPr algn="ctr" rtl="1" eaLnBrk="1" hangingPunct="1"/>
            <a:r>
              <a:rPr lang="ar-SA" sz="3600" b="1" dirty="0">
                <a:latin typeface="Times New Roman" pitchFamily="18" charset="0"/>
                <a:cs typeface="Times New Roman" pitchFamily="18" charset="0"/>
              </a:rPr>
              <a:t>نشوء و تطور علم </a:t>
            </a:r>
            <a:r>
              <a:rPr lang="ar-SA" sz="3600" b="1" dirty="0" err="1">
                <a:latin typeface="Times New Roman" pitchFamily="18" charset="0"/>
                <a:cs typeface="Times New Roman" pitchFamily="18" charset="0"/>
              </a:rPr>
              <a:t>الإقتصاد</a:t>
            </a:r>
            <a:endParaRPr lang="ar-SA" sz="3600" b="1" dirty="0">
              <a:latin typeface="Times New Roman" pitchFamily="18" charset="0"/>
              <a:cs typeface="Times New Roman" pitchFamily="18" charset="0"/>
            </a:endParaRPr>
          </a:p>
        </p:txBody>
      </p:sp>
      <p:sp>
        <p:nvSpPr>
          <p:cNvPr id="7172" name="Content Placeholder 2"/>
          <p:cNvSpPr>
            <a:spLocks noGrp="1"/>
          </p:cNvSpPr>
          <p:nvPr>
            <p:ph idx="1"/>
          </p:nvPr>
        </p:nvSpPr>
        <p:spPr>
          <a:xfrm>
            <a:off x="798519" y="905922"/>
            <a:ext cx="10369152" cy="5257800"/>
          </a:xfrm>
        </p:spPr>
        <p:txBody>
          <a:bodyPr>
            <a:noAutofit/>
          </a:bodyPr>
          <a:lstStyle/>
          <a:p>
            <a:pPr algn="just" rtl="1" eaLnBrk="1" hangingPunct="1">
              <a:buFont typeface="Arial" pitchFamily="34" charset="0"/>
              <a:buNone/>
            </a:pPr>
            <a:r>
              <a:rPr lang="ar-SA" dirty="0">
                <a:solidFill>
                  <a:srgbClr val="C00000"/>
                </a:solidFill>
                <a:latin typeface="Arial" panose="020B0604020202020204" pitchFamily="34" charset="0"/>
                <a:cs typeface="Arial" panose="020B0604020202020204" pitchFamily="34" charset="0"/>
              </a:rPr>
              <a:t>المدرسة الكلاسكية</a:t>
            </a:r>
          </a:p>
          <a:p>
            <a:pPr algn="just" rtl="1" eaLnBrk="1" hangingPunct="1">
              <a:buFont typeface="Arial" pitchFamily="34" charset="0"/>
              <a:buNone/>
            </a:pPr>
            <a:r>
              <a:rPr lang="ar-SA" dirty="0">
                <a:latin typeface="Arial" panose="020B0604020202020204" pitchFamily="34" charset="0"/>
                <a:cs typeface="Arial" panose="020B0604020202020204" pitchFamily="34" charset="0"/>
              </a:rPr>
              <a:t>أهم مؤسسيها أدام سميث </a:t>
            </a:r>
            <a:r>
              <a:rPr lang="fr-FR" dirty="0">
                <a:latin typeface="Arial" panose="020B0604020202020204" pitchFamily="34" charset="0"/>
                <a:cs typeface="Arial" panose="020B0604020202020204" pitchFamily="34" charset="0"/>
              </a:rPr>
              <a:t>)</a:t>
            </a:r>
            <a:r>
              <a:rPr lang="ar-SA" dirty="0">
                <a:latin typeface="Arial" panose="020B0604020202020204" pitchFamily="34" charset="0"/>
                <a:cs typeface="Arial" panose="020B0604020202020204" pitchFamily="34" charset="0"/>
              </a:rPr>
              <a:t>1723-1790</a:t>
            </a:r>
            <a:r>
              <a:rPr lang="fr-FR" dirty="0">
                <a:latin typeface="Arial" panose="020B0604020202020204" pitchFamily="34" charset="0"/>
                <a:cs typeface="Arial" panose="020B0604020202020204" pitchFamily="34" charset="0"/>
              </a:rPr>
              <a:t>(</a:t>
            </a:r>
            <a:r>
              <a:rPr lang="ar-SA" dirty="0">
                <a:latin typeface="Arial" panose="020B0604020202020204" pitchFamily="34" charset="0"/>
                <a:cs typeface="Arial" panose="020B0604020202020204" pitchFamily="34" charset="0"/>
              </a:rPr>
              <a:t> وأهم أفكارها :</a:t>
            </a:r>
          </a:p>
          <a:p>
            <a:pPr algn="just" rtl="1" eaLnBrk="1" hangingPunct="1">
              <a:buFontTx/>
              <a:buChar char="-"/>
            </a:pPr>
            <a:r>
              <a:rPr lang="ar-SA" dirty="0">
                <a:latin typeface="Arial" panose="020B0604020202020204" pitchFamily="34" charset="0"/>
                <a:cs typeface="Arial" panose="020B0604020202020204" pitchFamily="34" charset="0"/>
              </a:rPr>
              <a:t>أن اليد الخفية هي التي تحرك النشاط الاقتصادي</a:t>
            </a:r>
          </a:p>
          <a:p>
            <a:pPr marL="0" indent="0">
              <a:buNone/>
            </a:pPr>
            <a:r>
              <a:rPr lang="ar-SA" dirty="0" smtClean="0">
                <a:cs typeface="Arabic Transparent" pitchFamily="2" charset="-78"/>
              </a:rPr>
              <a:t>  قانون </a:t>
            </a:r>
            <a:r>
              <a:rPr lang="ar-SA" dirty="0" err="1">
                <a:cs typeface="Arabic Transparent" pitchFamily="2" charset="-78"/>
              </a:rPr>
              <a:t>ساي</a:t>
            </a:r>
            <a:r>
              <a:rPr lang="ar-SA" dirty="0">
                <a:cs typeface="Arabic Transparent" pitchFamily="2" charset="-78"/>
              </a:rPr>
              <a:t> و التوازن التلقائي للاقتصاد عند التوظف الكامل </a:t>
            </a:r>
          </a:p>
          <a:p>
            <a:pPr algn="just" rtl="1" eaLnBrk="1" hangingPunct="1">
              <a:buFont typeface="Wingdings 2" pitchFamily="18" charset="2"/>
              <a:buNone/>
            </a:pPr>
            <a:r>
              <a:rPr lang="ar-SA" dirty="0" smtClean="0">
                <a:latin typeface="Arial" panose="020B0604020202020204" pitchFamily="34" charset="0"/>
                <a:cs typeface="Arial" panose="020B0604020202020204" pitchFamily="34" charset="0"/>
              </a:rPr>
              <a:t>- </a:t>
            </a:r>
            <a:r>
              <a:rPr lang="ar-SA" dirty="0">
                <a:latin typeface="Arial" panose="020B0604020202020204" pitchFamily="34" charset="0"/>
                <a:cs typeface="Arial" panose="020B0604020202020204" pitchFamily="34" charset="0"/>
              </a:rPr>
              <a:t>عدم تدخل الدولة في الإقتصاد من باب الحرية الاقتصادية</a:t>
            </a:r>
          </a:p>
          <a:p>
            <a:pPr algn="just" rtl="1" eaLnBrk="1" hangingPunct="1">
              <a:buFont typeface="Wingdings 2" pitchFamily="18" charset="2"/>
              <a:buNone/>
            </a:pPr>
            <a:r>
              <a:rPr lang="ar-SA" dirty="0">
                <a:solidFill>
                  <a:srgbClr val="C00000"/>
                </a:solidFill>
                <a:latin typeface="Arial" panose="020B0604020202020204" pitchFamily="34" charset="0"/>
                <a:cs typeface="Arial" panose="020B0604020202020204" pitchFamily="34" charset="0"/>
              </a:rPr>
              <a:t>المدرسة الكينزية </a:t>
            </a:r>
            <a:endParaRPr lang="fr-FR" dirty="0">
              <a:solidFill>
                <a:srgbClr val="C00000"/>
              </a:solidFill>
              <a:latin typeface="Arial" panose="020B0604020202020204" pitchFamily="34" charset="0"/>
              <a:cs typeface="Arial" panose="020B0604020202020204" pitchFamily="34" charset="0"/>
            </a:endParaRPr>
          </a:p>
          <a:p>
            <a:pPr algn="just" rtl="1" eaLnBrk="1" hangingPunct="1">
              <a:buFont typeface="Wingdings 2" pitchFamily="18" charset="2"/>
              <a:buNone/>
            </a:pPr>
            <a:r>
              <a:rPr lang="ar-BH" dirty="0">
                <a:latin typeface="Arial" panose="020B0604020202020204" pitchFamily="34" charset="0"/>
                <a:cs typeface="Arial" panose="020B0604020202020204" pitchFamily="34" charset="0"/>
              </a:rPr>
              <a:t>مؤسسها جون مينارد كينز (</a:t>
            </a:r>
            <a:r>
              <a:rPr lang="ar-SA" dirty="0">
                <a:latin typeface="Arial" panose="020B0604020202020204" pitchFamily="34" charset="0"/>
                <a:cs typeface="Arial" panose="020B0604020202020204" pitchFamily="34" charset="0"/>
              </a:rPr>
              <a:t>1883-1946</a:t>
            </a:r>
            <a:r>
              <a:rPr lang="ar-BH" dirty="0">
                <a:latin typeface="Arial" panose="020B0604020202020204" pitchFamily="34" charset="0"/>
                <a:cs typeface="Arial" panose="020B0604020202020204" pitchFamily="34" charset="0"/>
              </a:rPr>
              <a:t>)، </a:t>
            </a:r>
            <a:r>
              <a:rPr lang="ar-SA" dirty="0">
                <a:latin typeface="Arial" panose="020B0604020202020204" pitchFamily="34" charset="0"/>
                <a:cs typeface="Arial" panose="020B0604020202020204" pitchFamily="34" charset="0"/>
              </a:rPr>
              <a:t>وأهم أفكارها :</a:t>
            </a:r>
            <a:endParaRPr lang="fr-FR" dirty="0">
              <a:latin typeface="Arial" panose="020B0604020202020204" pitchFamily="34" charset="0"/>
              <a:cs typeface="Arial" panose="020B0604020202020204" pitchFamily="34" charset="0"/>
            </a:endParaRPr>
          </a:p>
          <a:p>
            <a:pPr algn="just" rtl="1" eaLnBrk="1" hangingPunct="1">
              <a:buFont typeface="Wingdings 2" pitchFamily="18" charset="2"/>
              <a:buNone/>
            </a:pPr>
            <a:r>
              <a:rPr lang="ar-SA" dirty="0">
                <a:latin typeface="Arial" panose="020B0604020202020204" pitchFamily="34" charset="0"/>
                <a:cs typeface="Arial" panose="020B0604020202020204" pitchFamily="34" charset="0"/>
              </a:rPr>
              <a:t>- </a:t>
            </a:r>
            <a:r>
              <a:rPr lang="ar-BH" dirty="0">
                <a:latin typeface="Arial" panose="020B0604020202020204" pitchFamily="34" charset="0"/>
                <a:cs typeface="Arial" panose="020B0604020202020204" pitchFamily="34" charset="0"/>
              </a:rPr>
              <a:t>توازن الاقتصادعند مستوى أقل من التوظف الكامل في حالة الكساد</a:t>
            </a:r>
            <a:r>
              <a:rPr lang="ar-BH" sz="1800" dirty="0">
                <a:cs typeface="Arabic Transparent" pitchFamily="34" charset="0"/>
              </a:rPr>
              <a:t>.</a:t>
            </a:r>
            <a:endParaRPr lang="fr-MA" sz="1800" dirty="0">
              <a:cs typeface="Arabic Transparent" pitchFamily="34" charset="0"/>
            </a:endParaRPr>
          </a:p>
          <a:p>
            <a:pPr algn="just" rtl="1" eaLnBrk="1" hangingPunct="1">
              <a:buFontTx/>
              <a:buChar char="-"/>
            </a:pPr>
            <a:r>
              <a:rPr lang="ar-BH" dirty="0">
                <a:latin typeface="Arial" panose="020B0604020202020204" pitchFamily="34" charset="0"/>
                <a:cs typeface="Arial" panose="020B0604020202020204" pitchFamily="34" charset="0"/>
              </a:rPr>
              <a:t>ضرورة تدخل الحكومة باستخدام السياسة المالية لمعالجة الكساد الاقتصادي.</a:t>
            </a:r>
            <a:endParaRPr lang="fr-FR" dirty="0">
              <a:latin typeface="Arial" panose="020B0604020202020204" pitchFamily="34" charset="0"/>
              <a:cs typeface="Arial" panose="020B0604020202020204" pitchFamily="34" charset="0"/>
            </a:endParaRPr>
          </a:p>
          <a:p>
            <a:pPr algn="just" rtl="1" eaLnBrk="1" hangingPunct="1">
              <a:buFont typeface="Wingdings 2" pitchFamily="18" charset="2"/>
              <a:buNone/>
            </a:pPr>
            <a:endParaRPr lang="fr-FR" sz="1800" b="1" i="1" u="sng" dirty="0"/>
          </a:p>
          <a:p>
            <a:pPr algn="just" rtl="1" eaLnBrk="1" hangingPunct="1">
              <a:buFont typeface="Wingdings 2" pitchFamily="18" charset="2"/>
              <a:buNone/>
            </a:pPr>
            <a:endParaRPr lang="fr-FR" sz="1800" dirty="0">
              <a:cs typeface="Arabic Transparent" pitchFamily="34" charset="0"/>
            </a:endParaRPr>
          </a:p>
          <a:p>
            <a:pPr algn="just" rtl="1" eaLnBrk="1" hangingPunct="1">
              <a:buFont typeface="Wingdings 2" pitchFamily="18" charset="2"/>
              <a:buNone/>
            </a:pPr>
            <a:endParaRPr lang="fr-MA" sz="1800" dirty="0">
              <a:cs typeface="Arabic Transparent" pitchFamily="34" charset="0"/>
            </a:endParaRPr>
          </a:p>
        </p:txBody>
      </p:sp>
      <p:sp>
        <p:nvSpPr>
          <p:cNvPr id="5" name="Rectangle 4"/>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61865503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ar-SA" dirty="0">
                <a:solidFill>
                  <a:srgbClr val="C00000"/>
                </a:solidFill>
                <a:latin typeface="Arial" panose="020B0604020202020204" pitchFamily="34" charset="0"/>
                <a:cs typeface="Arial" panose="020B0604020202020204" pitchFamily="34" charset="0"/>
              </a:rPr>
              <a:t>المدرسة النقدية الحديثة</a:t>
            </a:r>
            <a:endParaRPr lang="fr-FR" dirty="0">
              <a:solidFill>
                <a:srgbClr val="C00000"/>
              </a:solidFill>
              <a:latin typeface="Arial" panose="020B0604020202020204" pitchFamily="34" charset="0"/>
              <a:cs typeface="Arial" panose="020B0604020202020204" pitchFamily="34" charset="0"/>
            </a:endParaRPr>
          </a:p>
          <a:p>
            <a:pPr>
              <a:buNone/>
            </a:pPr>
            <a:r>
              <a:rPr lang="ar-BH" dirty="0">
                <a:latin typeface="Arial" panose="020B0604020202020204" pitchFamily="34" charset="0"/>
                <a:cs typeface="Arial" panose="020B0604020202020204" pitchFamily="34" charset="0"/>
              </a:rPr>
              <a:t>مؤسسها ميلتون فريدمان (</a:t>
            </a:r>
            <a:r>
              <a:rPr lang="ar-SA" dirty="0">
                <a:latin typeface="Arial" panose="020B0604020202020204" pitchFamily="34" charset="0"/>
                <a:cs typeface="Arial" panose="020B0604020202020204" pitchFamily="34" charset="0"/>
              </a:rPr>
              <a:t>1912-2006</a:t>
            </a:r>
            <a:r>
              <a:rPr lang="ar-BH" dirty="0">
                <a:latin typeface="Arial" panose="020B0604020202020204" pitchFamily="34" charset="0"/>
                <a:cs typeface="Arial" panose="020B0604020202020204" pitchFamily="34" charset="0"/>
              </a:rPr>
              <a:t>)، ويتلخص فكرها في:</a:t>
            </a:r>
            <a:endParaRPr lang="fr-MA" dirty="0">
              <a:latin typeface="Arial" panose="020B0604020202020204" pitchFamily="34" charset="0"/>
              <a:cs typeface="Arial" panose="020B0604020202020204" pitchFamily="34" charset="0"/>
            </a:endParaRPr>
          </a:p>
          <a:p>
            <a:pPr>
              <a:buNone/>
            </a:pPr>
            <a:r>
              <a:rPr lang="ar-SA" dirty="0">
                <a:cs typeface="Arabic Transparent" pitchFamily="34" charset="0"/>
              </a:rPr>
              <a:t>- </a:t>
            </a:r>
            <a:r>
              <a:rPr lang="ar-BH" dirty="0">
                <a:latin typeface="Arial" panose="020B0604020202020204" pitchFamily="34" charset="0"/>
                <a:cs typeface="Arial" panose="020B0604020202020204" pitchFamily="34" charset="0"/>
              </a:rPr>
              <a:t>السياسة المالية لا فاعلية لها ما لم تدعمها سياسة نقدية.</a:t>
            </a:r>
            <a:endParaRPr lang="en-US" dirty="0">
              <a:latin typeface="Arial" panose="020B0604020202020204" pitchFamily="34" charset="0"/>
              <a:cs typeface="Arial" panose="020B0604020202020204" pitchFamily="34" charset="0"/>
            </a:endParaRPr>
          </a:p>
          <a:p>
            <a:pPr>
              <a:buNone/>
            </a:pPr>
            <a:r>
              <a:rPr lang="ar-SA" dirty="0">
                <a:cs typeface="Arabic Transparent" pitchFamily="34" charset="0"/>
              </a:rPr>
              <a:t>- </a:t>
            </a:r>
            <a:r>
              <a:rPr lang="ar-BH" dirty="0">
                <a:latin typeface="Arial" panose="020B0604020202020204" pitchFamily="34" charset="0"/>
                <a:cs typeface="Arial" panose="020B0604020202020204" pitchFamily="34" charset="0"/>
              </a:rPr>
              <a:t>التضخم ظاهرة نقدية.</a:t>
            </a:r>
            <a:endParaRPr lang="ar-SA" dirty="0">
              <a:latin typeface="Arial" panose="020B0604020202020204" pitchFamily="34" charset="0"/>
              <a:cs typeface="Arial" panose="020B0604020202020204" pitchFamily="34" charset="0"/>
            </a:endParaRPr>
          </a:p>
          <a:p>
            <a:pPr marL="0" indent="0">
              <a:buNone/>
            </a:pPr>
            <a:r>
              <a:rPr lang="ar-SA" dirty="0">
                <a:solidFill>
                  <a:srgbClr val="C00000"/>
                </a:solidFill>
                <a:latin typeface="Arial" panose="020B0604020202020204" pitchFamily="34" charset="0"/>
                <a:cs typeface="Arial" panose="020B0604020202020204" pitchFamily="34" charset="0"/>
              </a:rPr>
              <a:t>مدرسة التوقعات الرشيدة</a:t>
            </a:r>
          </a:p>
          <a:p>
            <a:pPr marL="0" indent="0">
              <a:buNone/>
            </a:pPr>
            <a:r>
              <a:rPr lang="ar-SA" dirty="0">
                <a:latin typeface="Arial" panose="020B0604020202020204" pitchFamily="34" charset="0"/>
                <a:cs typeface="Arial" panose="020B0604020202020204" pitchFamily="34" charset="0"/>
              </a:rPr>
              <a:t>- </a:t>
            </a:r>
            <a:r>
              <a:rPr lang="ar-BH" dirty="0">
                <a:latin typeface="Arial" panose="020B0604020202020204" pitchFamily="34" charset="0"/>
                <a:cs typeface="Arial" panose="020B0604020202020204" pitchFamily="34" charset="0"/>
              </a:rPr>
              <a:t>مؤسس</a:t>
            </a:r>
            <a:r>
              <a:rPr lang="ar-SA" dirty="0">
                <a:latin typeface="Arial" panose="020B0604020202020204" pitchFamily="34" charset="0"/>
                <a:cs typeface="Arial" panose="020B0604020202020204" pitchFamily="34" charset="0"/>
              </a:rPr>
              <a:t>و</a:t>
            </a:r>
            <a:r>
              <a:rPr lang="ar-BH" dirty="0">
                <a:latin typeface="Arial" panose="020B0604020202020204" pitchFamily="34" charset="0"/>
                <a:cs typeface="Arial" panose="020B0604020202020204" pitchFamily="34" charset="0"/>
              </a:rPr>
              <a:t>ها روبرت لوكس وتوماس </a:t>
            </a:r>
            <a:r>
              <a:rPr lang="ar-BH" dirty="0" err="1">
                <a:latin typeface="Arial" panose="020B0604020202020204" pitchFamily="34" charset="0"/>
                <a:cs typeface="Arial" panose="020B0604020202020204" pitchFamily="34" charset="0"/>
              </a:rPr>
              <a:t>سيرجنت</a:t>
            </a:r>
            <a:r>
              <a:rPr lang="ar-BH" dirty="0">
                <a:latin typeface="Arial" panose="020B0604020202020204" pitchFamily="34" charset="0"/>
                <a:cs typeface="Arial" panose="020B0604020202020204" pitchFamily="34" charset="0"/>
              </a:rPr>
              <a:t> </a:t>
            </a:r>
            <a:r>
              <a:rPr lang="ar-SA" dirty="0">
                <a:latin typeface="Arial" panose="020B0604020202020204" pitchFamily="34" charset="0"/>
                <a:cs typeface="Arial" panose="020B0604020202020204" pitchFamily="34" charset="0"/>
              </a:rPr>
              <a:t>، </a:t>
            </a:r>
            <a:r>
              <a:rPr lang="ar-BH" dirty="0">
                <a:latin typeface="Arial" panose="020B0604020202020204" pitchFamily="34" charset="0"/>
                <a:cs typeface="Arial" panose="020B0604020202020204" pitchFamily="34" charset="0"/>
              </a:rPr>
              <a:t>ويتلخص فكرها في</a:t>
            </a:r>
            <a:r>
              <a:rPr lang="ar-SA" dirty="0">
                <a:latin typeface="Arial" panose="020B0604020202020204" pitchFamily="34" charset="0"/>
                <a:cs typeface="Arial" panose="020B0604020202020204" pitchFamily="34" charset="0"/>
              </a:rPr>
              <a:t> أن</a:t>
            </a:r>
            <a:r>
              <a:rPr lang="ar-BH" dirty="0">
                <a:latin typeface="Arial" panose="020B0604020202020204" pitchFamily="34" charset="0"/>
                <a:cs typeface="Arial" panose="020B0604020202020204" pitchFamily="34" charset="0"/>
              </a:rPr>
              <a:t>:</a:t>
            </a:r>
            <a:endParaRPr lang="ar-SA" dirty="0">
              <a:latin typeface="Arial" panose="020B0604020202020204" pitchFamily="34" charset="0"/>
              <a:cs typeface="Arial" panose="020B0604020202020204" pitchFamily="34" charset="0"/>
            </a:endParaRPr>
          </a:p>
          <a:p>
            <a:pPr marL="0" indent="0">
              <a:buNone/>
            </a:pPr>
            <a:r>
              <a:rPr lang="ar-SA" dirty="0" smtClean="0">
                <a:cs typeface="Arabic Transparent" pitchFamily="2" charset="-78"/>
              </a:rPr>
              <a:t>- </a:t>
            </a:r>
            <a:r>
              <a:rPr lang="ar-SA" dirty="0">
                <a:latin typeface="Arial" panose="020B0604020202020204" pitchFamily="34" charset="0"/>
                <a:cs typeface="Arial" panose="020B0604020202020204" pitchFamily="34" charset="0"/>
              </a:rPr>
              <a:t>ا</a:t>
            </a:r>
            <a:r>
              <a:rPr lang="ar-BH" dirty="0">
                <a:latin typeface="Arial" panose="020B0604020202020204" pitchFamily="34" charset="0"/>
                <a:cs typeface="Arial" panose="020B0604020202020204" pitchFamily="34" charset="0"/>
              </a:rPr>
              <a:t>لسياسات الاقتصادية غير المتوقعة فقط هي التي تؤثر في المتغيرات الاقتصادية الحقيقية، أي الناتج </a:t>
            </a:r>
            <a:r>
              <a:rPr lang="ar-SA" dirty="0">
                <a:latin typeface="Arial" panose="020B0604020202020204" pitchFamily="34" charset="0"/>
                <a:cs typeface="Arial" panose="020B0604020202020204" pitchFamily="34" charset="0"/>
              </a:rPr>
              <a:t>الإجمالي الخام </a:t>
            </a:r>
            <a:r>
              <a:rPr lang="ar-BH" dirty="0">
                <a:latin typeface="Arial" panose="020B0604020202020204" pitchFamily="34" charset="0"/>
                <a:cs typeface="Arial" panose="020B0604020202020204" pitchFamily="34" charset="0"/>
              </a:rPr>
              <a:t>الحقيقي ومعدل البطالة.</a:t>
            </a:r>
            <a:endParaRPr lang="ar-SA" dirty="0">
              <a:latin typeface="Arial" panose="020B0604020202020204" pitchFamily="34" charset="0"/>
              <a:cs typeface="Arial" panose="020B0604020202020204" pitchFamily="34" charset="0"/>
            </a:endParaRPr>
          </a:p>
        </p:txBody>
      </p:sp>
      <p:sp>
        <p:nvSpPr>
          <p:cNvPr id="4" name="Title 1"/>
          <p:cNvSpPr>
            <a:spLocks noGrp="1"/>
          </p:cNvSpPr>
          <p:nvPr>
            <p:ph type="title"/>
          </p:nvPr>
        </p:nvSpPr>
        <p:spPr/>
        <p:txBody>
          <a:bodyPr/>
          <a:lstStyle/>
          <a:p>
            <a:pPr algn="ctr" rtl="1" eaLnBrk="1" hangingPunct="1"/>
            <a:r>
              <a:rPr lang="ar-SA" sz="3600" b="1" dirty="0">
                <a:latin typeface="Times New Roman" pitchFamily="18" charset="0"/>
                <a:cs typeface="Times New Roman" pitchFamily="18" charset="0"/>
              </a:rPr>
              <a:t>نشوء و تطور علم </a:t>
            </a:r>
            <a:r>
              <a:rPr lang="ar-SA" sz="3600" b="1" dirty="0" err="1">
                <a:latin typeface="Times New Roman" pitchFamily="18" charset="0"/>
                <a:cs typeface="Times New Roman" pitchFamily="18" charset="0"/>
              </a:rPr>
              <a:t>الإقتصاد</a:t>
            </a:r>
            <a:endParaRPr lang="ar-SA" sz="3600" b="1" dirty="0">
              <a:latin typeface="Times New Roman" pitchFamily="18" charset="0"/>
              <a:cs typeface="Times New Roman" pitchFamily="18" charset="0"/>
            </a:endParaRPr>
          </a:p>
        </p:txBody>
      </p:sp>
      <p:sp>
        <p:nvSpPr>
          <p:cNvPr id="5" name="Rectangle 4"/>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339975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2330450" y="476250"/>
            <a:ext cx="8229600" cy="647700"/>
          </a:xfrm>
        </p:spPr>
        <p:txBody>
          <a:bodyPr>
            <a:normAutofit/>
          </a:bodyPr>
          <a:lstStyle/>
          <a:p>
            <a:pPr marL="609600" indent="-609600">
              <a:buNone/>
            </a:pPr>
            <a:r>
              <a:rPr lang="ar-SA" altLang="en-US" sz="3600" b="1" dirty="0">
                <a:solidFill>
                  <a:schemeClr val="accent2"/>
                </a:solidFill>
                <a:latin typeface="Times New Roman" pitchFamily="18" charset="0"/>
                <a:ea typeface="+mj-ea"/>
                <a:cs typeface="Times New Roman" pitchFamily="18" charset="0"/>
              </a:rPr>
              <a:t>أقسام علم الاقتصاد:</a:t>
            </a:r>
            <a:endParaRPr lang="en-US" altLang="en-US" sz="3600" b="1" dirty="0">
              <a:solidFill>
                <a:schemeClr val="accent2"/>
              </a:solidFill>
              <a:latin typeface="Times New Roman" pitchFamily="18" charset="0"/>
              <a:ea typeface="+mj-ea"/>
              <a:cs typeface="Times New Roman" pitchFamily="18" charset="0"/>
            </a:endParaRPr>
          </a:p>
        </p:txBody>
      </p:sp>
      <p:sp>
        <p:nvSpPr>
          <p:cNvPr id="5124" name="Rectangle 4"/>
          <p:cNvSpPr>
            <a:spLocks noChangeArrowheads="1"/>
          </p:cNvSpPr>
          <p:nvPr/>
        </p:nvSpPr>
        <p:spPr bwMode="auto">
          <a:xfrm>
            <a:off x="2187575" y="1125538"/>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buFontTx/>
              <a:buNone/>
            </a:pPr>
            <a:r>
              <a:rPr lang="ar-SA" altLang="en-US" sz="3600">
                <a:solidFill>
                  <a:srgbClr val="983F08"/>
                </a:solidFill>
              </a:rPr>
              <a:t>أ - الاقتصاد الجزئي </a:t>
            </a:r>
            <a:r>
              <a:rPr lang="en-US" altLang="en-US">
                <a:solidFill>
                  <a:srgbClr val="983F08"/>
                </a:solidFill>
              </a:rPr>
              <a:t>Microeconomics</a:t>
            </a:r>
            <a:endParaRPr lang="en-US" altLang="en-US" sz="3600">
              <a:solidFill>
                <a:srgbClr val="983F08"/>
              </a:solidFill>
            </a:endParaRPr>
          </a:p>
        </p:txBody>
      </p:sp>
      <p:sp>
        <p:nvSpPr>
          <p:cNvPr id="5126" name="Rectangle 6"/>
          <p:cNvSpPr>
            <a:spLocks noChangeArrowheads="1"/>
          </p:cNvSpPr>
          <p:nvPr/>
        </p:nvSpPr>
        <p:spPr bwMode="auto">
          <a:xfrm>
            <a:off x="1919288" y="1701800"/>
            <a:ext cx="822960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5000"/>
              </a:lnSpc>
              <a:buFont typeface="Wingdings" panose="05000000000000000000" pitchFamily="2" charset="2"/>
              <a:buNone/>
            </a:pPr>
            <a:r>
              <a:rPr lang="ar-SA" altLang="en-US" dirty="0"/>
              <a:t>يهتم بدراسة سلوك الوحدات الاقتصادية الفردية: </a:t>
            </a:r>
          </a:p>
        </p:txBody>
      </p:sp>
      <p:sp>
        <p:nvSpPr>
          <p:cNvPr id="7" name="Rectangle 6"/>
          <p:cNvSpPr>
            <a:spLocks noChangeArrowheads="1"/>
          </p:cNvSpPr>
          <p:nvPr/>
        </p:nvSpPr>
        <p:spPr bwMode="auto">
          <a:xfrm>
            <a:off x="1919288" y="2347913"/>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spcBef>
                <a:spcPct val="0"/>
              </a:spcBef>
              <a:buFont typeface="Wingdings" panose="05000000000000000000" pitchFamily="2" charset="2"/>
              <a:buChar char="§"/>
            </a:pPr>
            <a:r>
              <a:rPr lang="ar-SA" altLang="en-US"/>
              <a:t> سلوك المستهلك الفرد.</a:t>
            </a:r>
          </a:p>
          <a:p>
            <a:pPr algn="justLow" rtl="1" eaLnBrk="1" hangingPunct="1">
              <a:spcBef>
                <a:spcPct val="0"/>
              </a:spcBef>
              <a:buFontTx/>
              <a:buNone/>
            </a:pPr>
            <a:r>
              <a:rPr lang="ar-SA" altLang="en-US"/>
              <a:t> </a:t>
            </a:r>
          </a:p>
        </p:txBody>
      </p:sp>
      <p:sp>
        <p:nvSpPr>
          <p:cNvPr id="8" name="Rectangle 7"/>
          <p:cNvSpPr>
            <a:spLocks noChangeArrowheads="1"/>
          </p:cNvSpPr>
          <p:nvPr/>
        </p:nvSpPr>
        <p:spPr bwMode="auto">
          <a:xfrm>
            <a:off x="1919288" y="3500438"/>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spcBef>
                <a:spcPct val="0"/>
              </a:spcBef>
              <a:buFont typeface="Wingdings" panose="05000000000000000000" pitchFamily="2" charset="2"/>
              <a:buChar char="§"/>
            </a:pPr>
            <a:r>
              <a:rPr lang="ar-SA" altLang="en-US"/>
              <a:t> سلوك المنتج الفرد.</a:t>
            </a:r>
          </a:p>
          <a:p>
            <a:pPr algn="justLow" rtl="1" eaLnBrk="1" hangingPunct="1">
              <a:spcBef>
                <a:spcPct val="0"/>
              </a:spcBef>
              <a:buFontTx/>
              <a:buNone/>
            </a:pPr>
            <a:r>
              <a:rPr lang="ar-SA" altLang="en-US"/>
              <a:t> </a:t>
            </a:r>
          </a:p>
          <a:p>
            <a:pPr algn="justLow" rtl="1" eaLnBrk="1" hangingPunct="1">
              <a:spcBef>
                <a:spcPct val="0"/>
              </a:spcBef>
              <a:buFontTx/>
              <a:buNone/>
            </a:pPr>
            <a:endParaRPr lang="en-US" altLang="en-US"/>
          </a:p>
        </p:txBody>
      </p:sp>
      <p:sp>
        <p:nvSpPr>
          <p:cNvPr id="9" name="Rectangle 8"/>
          <p:cNvSpPr>
            <a:spLocks noChangeArrowheads="1"/>
          </p:cNvSpPr>
          <p:nvPr/>
        </p:nvSpPr>
        <p:spPr bwMode="auto">
          <a:xfrm>
            <a:off x="1898650" y="4725988"/>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spcBef>
                <a:spcPct val="0"/>
              </a:spcBef>
              <a:buFont typeface="Wingdings" panose="05000000000000000000" pitchFamily="2" charset="2"/>
              <a:buChar char="§"/>
            </a:pPr>
            <a:r>
              <a:rPr lang="ar-SA" altLang="en-US"/>
              <a:t> سلوك المستهلك والمنتج عندما يلتقيان في الأسواق.</a:t>
            </a:r>
          </a:p>
        </p:txBody>
      </p:sp>
      <p:sp>
        <p:nvSpPr>
          <p:cNvPr id="11" name="Rectangle 10"/>
          <p:cNvSpPr>
            <a:spLocks noChangeArrowheads="1"/>
          </p:cNvSpPr>
          <p:nvPr/>
        </p:nvSpPr>
        <p:spPr bwMode="auto">
          <a:xfrm>
            <a:off x="1703388" y="2852740"/>
            <a:ext cx="82296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spcBef>
                <a:spcPct val="0"/>
              </a:spcBef>
              <a:buFontTx/>
              <a:buNone/>
            </a:pPr>
            <a:r>
              <a:rPr lang="ar-SA" altLang="en-US" sz="2600"/>
              <a:t> (نظرية الطلب </a:t>
            </a:r>
            <a:r>
              <a:rPr lang="en-US" altLang="en-US" sz="2400"/>
              <a:t>Demand Theory</a:t>
            </a:r>
            <a:r>
              <a:rPr lang="ar-SA" altLang="en-US" sz="2600"/>
              <a:t>: المنفعة الحدية/منحنيات السواء)</a:t>
            </a:r>
          </a:p>
        </p:txBody>
      </p:sp>
      <p:sp>
        <p:nvSpPr>
          <p:cNvPr id="12" name="Rectangle 11"/>
          <p:cNvSpPr>
            <a:spLocks noChangeArrowheads="1"/>
          </p:cNvSpPr>
          <p:nvPr/>
        </p:nvSpPr>
        <p:spPr bwMode="auto">
          <a:xfrm>
            <a:off x="1774825" y="4005263"/>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spcBef>
                <a:spcPct val="0"/>
              </a:spcBef>
              <a:buFontTx/>
              <a:buNone/>
            </a:pPr>
            <a:r>
              <a:rPr lang="ar-SA" altLang="en-US" sz="2600"/>
              <a:t> (نظرية العرض </a:t>
            </a:r>
            <a:r>
              <a:rPr lang="en-US" altLang="en-US" sz="2400"/>
              <a:t>Supply Theory </a:t>
            </a:r>
            <a:r>
              <a:rPr lang="ar-SA" altLang="en-US" sz="2600"/>
              <a:t>: الانتاج/ التكاليف)</a:t>
            </a:r>
          </a:p>
          <a:p>
            <a:pPr algn="justLow" rtl="1" eaLnBrk="1" hangingPunct="1">
              <a:spcBef>
                <a:spcPct val="0"/>
              </a:spcBef>
              <a:buFontTx/>
              <a:buNone/>
            </a:pPr>
            <a:endParaRPr lang="en-US" altLang="en-US" sz="2600"/>
          </a:p>
        </p:txBody>
      </p:sp>
      <p:sp>
        <p:nvSpPr>
          <p:cNvPr id="13" name="Rectangle 12"/>
          <p:cNvSpPr>
            <a:spLocks noChangeArrowheads="1"/>
          </p:cNvSpPr>
          <p:nvPr/>
        </p:nvSpPr>
        <p:spPr bwMode="auto">
          <a:xfrm>
            <a:off x="1774827" y="5300663"/>
            <a:ext cx="83026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spcBef>
                <a:spcPct val="0"/>
              </a:spcBef>
              <a:buFontTx/>
              <a:buNone/>
            </a:pPr>
            <a:r>
              <a:rPr lang="ar-SA" altLang="en-US" sz="2500"/>
              <a:t>  </a:t>
            </a:r>
            <a:r>
              <a:rPr lang="ar-SA" altLang="en-US" sz="2400"/>
              <a:t>(نظرية السعر </a:t>
            </a:r>
            <a:r>
              <a:rPr lang="en-US" altLang="en-US" sz="2000"/>
              <a:t>Price Theory </a:t>
            </a:r>
            <a:r>
              <a:rPr lang="ar-SA" altLang="en-US" sz="2600"/>
              <a:t>: </a:t>
            </a:r>
            <a:r>
              <a:rPr lang="ar-SA" altLang="en-US" sz="2400"/>
              <a:t>المنافسة/الاحتكار/منافسة احتكارية/احتكار قلة)</a:t>
            </a:r>
            <a:endParaRPr lang="en-US" altLang="en-US" sz="2400"/>
          </a:p>
        </p:txBody>
      </p:sp>
      <p:sp>
        <p:nvSpPr>
          <p:cNvPr id="14" name="Rectangle 13"/>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7181968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slide(fromBottom)">
                                      <p:cBhvr>
                                        <p:cTn id="12" dur="500"/>
                                        <p:tgtEl>
                                          <p:spTgt spid="51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126"/>
                                        </p:tgtEl>
                                        <p:attrNameLst>
                                          <p:attrName>style.visibility</p:attrName>
                                        </p:attrNameLst>
                                      </p:cBhvr>
                                      <p:to>
                                        <p:strVal val="visible"/>
                                      </p:to>
                                    </p:set>
                                    <p:animEffect transition="in" filter="slide(fromBottom)">
                                      <p:cBhvr>
                                        <p:cTn id="17" dur="500"/>
                                        <p:tgtEl>
                                          <p:spTgt spid="51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lide(fromBottom)">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lide(fromBottom)">
                                      <p:cBhvr>
                                        <p:cTn id="27" dur="500"/>
                                        <p:tgtEl>
                                          <p:spTgt spid="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slide(fromBottom)">
                                      <p:cBhvr>
                                        <p:cTn id="32" dur="500"/>
                                        <p:tgtEl>
                                          <p:spTgt spid="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slide(fromBottom)">
                                      <p:cBhvr>
                                        <p:cTn id="37" dur="500"/>
                                        <p:tgtEl>
                                          <p:spTgt spid="1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slide(fromBottom)">
                                      <p:cBhvr>
                                        <p:cTn id="42" dur="500"/>
                                        <p:tgtEl>
                                          <p:spTgt spid="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slide(fromBottom)">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5124" grpId="0"/>
      <p:bldP spid="5126" grpId="0"/>
      <p:bldP spid="7" grpId="0"/>
      <p:bldP spid="8" grpId="0"/>
      <p:bldP spid="9"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2330450" y="620713"/>
            <a:ext cx="8229600" cy="647700"/>
          </a:xfrm>
        </p:spPr>
        <p:txBody>
          <a:bodyPr/>
          <a:lstStyle/>
          <a:p>
            <a:pPr marL="609600" indent="-609600">
              <a:buNone/>
            </a:pPr>
            <a:r>
              <a:rPr lang="ar-SA" altLang="en-US" sz="3600" b="1" dirty="0">
                <a:solidFill>
                  <a:schemeClr val="accent2"/>
                </a:solidFill>
                <a:latin typeface="Times New Roman" pitchFamily="18" charset="0"/>
                <a:ea typeface="+mj-ea"/>
                <a:cs typeface="Times New Roman" pitchFamily="18" charset="0"/>
              </a:rPr>
              <a:t>أقسام علم الاقتصاد:</a:t>
            </a:r>
            <a:endParaRPr lang="en-US" altLang="en-US" sz="3600" b="1" dirty="0">
              <a:solidFill>
                <a:schemeClr val="accent2"/>
              </a:solidFill>
              <a:latin typeface="Times New Roman" pitchFamily="18" charset="0"/>
              <a:ea typeface="+mj-ea"/>
              <a:cs typeface="Times New Roman" pitchFamily="18" charset="0"/>
            </a:endParaRPr>
          </a:p>
        </p:txBody>
      </p:sp>
      <p:sp>
        <p:nvSpPr>
          <p:cNvPr id="5124" name="Rectangle 4"/>
          <p:cNvSpPr>
            <a:spLocks noChangeArrowheads="1"/>
          </p:cNvSpPr>
          <p:nvPr/>
        </p:nvSpPr>
        <p:spPr bwMode="auto">
          <a:xfrm>
            <a:off x="2187575" y="1341440"/>
            <a:ext cx="8229600"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rtl="1" eaLnBrk="1" hangingPunct="1">
              <a:buFontTx/>
              <a:buNone/>
            </a:pPr>
            <a:r>
              <a:rPr lang="ar-SA" altLang="en-US" sz="3400">
                <a:solidFill>
                  <a:srgbClr val="983F08"/>
                </a:solidFill>
              </a:rPr>
              <a:t>ب - الاقتصاد الكلي </a:t>
            </a:r>
            <a:r>
              <a:rPr lang="en-US" altLang="en-US">
                <a:solidFill>
                  <a:srgbClr val="983F08"/>
                </a:solidFill>
              </a:rPr>
              <a:t>Macroeconomics</a:t>
            </a:r>
            <a:endParaRPr lang="en-US" altLang="en-US" sz="3400">
              <a:solidFill>
                <a:srgbClr val="983F08"/>
              </a:solidFill>
            </a:endParaRPr>
          </a:p>
        </p:txBody>
      </p:sp>
      <p:sp>
        <p:nvSpPr>
          <p:cNvPr id="5126" name="Rectangle 6"/>
          <p:cNvSpPr>
            <a:spLocks noChangeArrowheads="1"/>
          </p:cNvSpPr>
          <p:nvPr/>
        </p:nvSpPr>
        <p:spPr bwMode="auto">
          <a:xfrm>
            <a:off x="1703388" y="1916115"/>
            <a:ext cx="84455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5000"/>
              </a:lnSpc>
              <a:buFont typeface="Wingdings" panose="05000000000000000000" pitchFamily="2" charset="2"/>
              <a:buNone/>
            </a:pPr>
            <a:r>
              <a:rPr lang="ar-SA" altLang="en-US" sz="2800"/>
              <a:t>يهتم بدراسة سلوك الوحدات الاقتصادية الكلية </a:t>
            </a:r>
            <a:r>
              <a:rPr lang="ar-SA" altLang="en-US" sz="2400"/>
              <a:t>(المجاميع </a:t>
            </a:r>
            <a:r>
              <a:rPr lang="en-US" altLang="en-US" sz="2200"/>
              <a:t>Aggregates</a:t>
            </a:r>
            <a:r>
              <a:rPr lang="ar-SA" altLang="en-US" sz="2200"/>
              <a:t>)</a:t>
            </a:r>
            <a:r>
              <a:rPr lang="ar-SA" altLang="en-US" sz="2000"/>
              <a:t>: </a:t>
            </a:r>
            <a:endParaRPr lang="ar-SA" altLang="en-US" sz="2400"/>
          </a:p>
        </p:txBody>
      </p:sp>
      <p:sp>
        <p:nvSpPr>
          <p:cNvPr id="7" name="Rectangle 6"/>
          <p:cNvSpPr>
            <a:spLocks noChangeArrowheads="1"/>
          </p:cNvSpPr>
          <p:nvPr/>
        </p:nvSpPr>
        <p:spPr bwMode="auto">
          <a:xfrm>
            <a:off x="1919288" y="2636840"/>
            <a:ext cx="82296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5000"/>
              </a:lnSpc>
              <a:buFont typeface="Wingdings" panose="05000000000000000000" pitchFamily="2" charset="2"/>
              <a:buChar char="§"/>
            </a:pPr>
            <a:r>
              <a:rPr lang="ar-SA" altLang="en-US" sz="2800"/>
              <a:t> سلوك القطاع العائلئ </a:t>
            </a:r>
            <a:r>
              <a:rPr lang="en-US" altLang="en-US" sz="2400"/>
              <a:t>Household Sector</a:t>
            </a:r>
            <a:r>
              <a:rPr lang="ar-SA" altLang="en-US" sz="2400"/>
              <a:t> </a:t>
            </a:r>
            <a:r>
              <a:rPr lang="ar-SA" altLang="en-US" sz="2800"/>
              <a:t>(مجموع المستهلكين)</a:t>
            </a:r>
          </a:p>
        </p:txBody>
      </p:sp>
      <p:sp>
        <p:nvSpPr>
          <p:cNvPr id="8" name="Rectangle 7"/>
          <p:cNvSpPr>
            <a:spLocks noChangeArrowheads="1"/>
          </p:cNvSpPr>
          <p:nvPr/>
        </p:nvSpPr>
        <p:spPr bwMode="auto">
          <a:xfrm>
            <a:off x="1919288" y="3284538"/>
            <a:ext cx="82296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5000"/>
              </a:lnSpc>
              <a:buFont typeface="Wingdings" panose="05000000000000000000" pitchFamily="2" charset="2"/>
              <a:buChar char="§"/>
            </a:pPr>
            <a:r>
              <a:rPr lang="ar-SA" altLang="en-US" sz="2800"/>
              <a:t> سلوك قطاع الأعمال </a:t>
            </a:r>
            <a:r>
              <a:rPr lang="en-US" altLang="en-US" sz="2400"/>
              <a:t>Business Sector</a:t>
            </a:r>
            <a:r>
              <a:rPr lang="ar-SA" altLang="en-US" sz="2400"/>
              <a:t> </a:t>
            </a:r>
            <a:r>
              <a:rPr lang="ar-SA" altLang="en-US" sz="2800"/>
              <a:t>(مجموع المنتجين)</a:t>
            </a:r>
          </a:p>
          <a:p>
            <a:pPr algn="justLow" rtl="1" eaLnBrk="1" hangingPunct="1">
              <a:lnSpc>
                <a:spcPct val="125000"/>
              </a:lnSpc>
              <a:buFontTx/>
              <a:buNone/>
            </a:pPr>
            <a:endParaRPr lang="en-US" altLang="en-US" sz="2800"/>
          </a:p>
        </p:txBody>
      </p:sp>
      <p:sp>
        <p:nvSpPr>
          <p:cNvPr id="9" name="Rectangle 8"/>
          <p:cNvSpPr>
            <a:spLocks noChangeArrowheads="1"/>
          </p:cNvSpPr>
          <p:nvPr/>
        </p:nvSpPr>
        <p:spPr bwMode="auto">
          <a:xfrm>
            <a:off x="1898650" y="3933825"/>
            <a:ext cx="8229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5000"/>
              </a:lnSpc>
              <a:buFont typeface="Wingdings" panose="05000000000000000000" pitchFamily="2" charset="2"/>
              <a:buChar char="§"/>
            </a:pPr>
            <a:r>
              <a:rPr lang="ar-SA" altLang="en-US" sz="2800"/>
              <a:t> سلوك قطاع الدولة </a:t>
            </a:r>
            <a:r>
              <a:rPr lang="en-US" altLang="en-US" sz="2400"/>
              <a:t>Government Sector</a:t>
            </a:r>
            <a:r>
              <a:rPr lang="ar-SA" altLang="en-US" sz="2400"/>
              <a:t> </a:t>
            </a:r>
            <a:r>
              <a:rPr lang="ar-SA" altLang="en-US" sz="2800"/>
              <a:t>(استهلاكي/انتاجي)</a:t>
            </a:r>
            <a:endParaRPr lang="en-US" altLang="en-US" sz="2800"/>
          </a:p>
        </p:txBody>
      </p:sp>
      <p:sp>
        <p:nvSpPr>
          <p:cNvPr id="10" name="Rectangle 9"/>
          <p:cNvSpPr>
            <a:spLocks noChangeArrowheads="1"/>
          </p:cNvSpPr>
          <p:nvPr/>
        </p:nvSpPr>
        <p:spPr bwMode="auto">
          <a:xfrm>
            <a:off x="1774827" y="4581525"/>
            <a:ext cx="83534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justLow" rtl="1" eaLnBrk="1" hangingPunct="1">
              <a:lnSpc>
                <a:spcPct val="125000"/>
              </a:lnSpc>
              <a:buFont typeface="Wingdings" panose="05000000000000000000" pitchFamily="2" charset="2"/>
              <a:buChar char="§"/>
            </a:pPr>
            <a:r>
              <a:rPr lang="ar-SA" altLang="en-US" sz="2800"/>
              <a:t> سلوك القطاع الخارجي </a:t>
            </a:r>
            <a:r>
              <a:rPr lang="en-US" altLang="en-US" sz="2400"/>
              <a:t>Foreign Sector</a:t>
            </a:r>
            <a:endParaRPr lang="ar-SA" altLang="en-US" sz="2800"/>
          </a:p>
          <a:p>
            <a:pPr algn="justLow" rtl="1" eaLnBrk="1" hangingPunct="1">
              <a:lnSpc>
                <a:spcPct val="125000"/>
              </a:lnSpc>
              <a:buFontTx/>
              <a:buNone/>
            </a:pPr>
            <a:r>
              <a:rPr lang="ar-SA" altLang="en-US" sz="2800"/>
              <a:t>  (تعاملات القطاعات الثلاثة مع العالم الخارجي  (استهلاكي/انتاجي)</a:t>
            </a:r>
            <a:endParaRPr lang="en-US" altLang="en-US" sz="2800"/>
          </a:p>
        </p:txBody>
      </p:sp>
      <p:sp>
        <p:nvSpPr>
          <p:cNvPr id="11" name="Rectangle 10"/>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27440866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slide(fromBottom)">
                                      <p:cBhvr>
                                        <p:cTn id="12" dur="500"/>
                                        <p:tgtEl>
                                          <p:spTgt spid="51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126"/>
                                        </p:tgtEl>
                                        <p:attrNameLst>
                                          <p:attrName>style.visibility</p:attrName>
                                        </p:attrNameLst>
                                      </p:cBhvr>
                                      <p:to>
                                        <p:strVal val="visible"/>
                                      </p:to>
                                    </p:set>
                                    <p:animEffect transition="in" filter="slide(fromBottom)">
                                      <p:cBhvr>
                                        <p:cTn id="17" dur="500"/>
                                        <p:tgtEl>
                                          <p:spTgt spid="51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lide(fromBottom)">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lide(fromBottom)">
                                      <p:cBhvr>
                                        <p:cTn id="27" dur="5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lide(fromBottom)">
                                      <p:cBhvr>
                                        <p:cTn id="32" dur="500"/>
                                        <p:tgtEl>
                                          <p:spTgt spid="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slide(fromBottom)">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5124" grpId="0"/>
      <p:bldP spid="5126" grpId="0"/>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0893D1F4-DB35-4F44-817B-224C704BC0D9}" type="slidenum">
              <a:rPr lang="en-US" smtClean="0"/>
              <a:pPr>
                <a:defRPr/>
              </a:pPr>
              <a:t>9</a:t>
            </a:fld>
            <a:endParaRPr lang="en-US"/>
          </a:p>
        </p:txBody>
      </p:sp>
      <p:sp>
        <p:nvSpPr>
          <p:cNvPr id="9219" name="عنوان 1"/>
          <p:cNvSpPr>
            <a:spLocks noGrp="1"/>
          </p:cNvSpPr>
          <p:nvPr>
            <p:ph type="title"/>
          </p:nvPr>
        </p:nvSpPr>
        <p:spPr>
          <a:xfrm>
            <a:off x="2209800" y="685800"/>
            <a:ext cx="8229600" cy="628650"/>
          </a:xfrm>
        </p:spPr>
        <p:txBody>
          <a:bodyPr/>
          <a:lstStyle/>
          <a:p>
            <a:pPr algn="ctr" rtl="1" eaLnBrk="1" hangingPunct="1"/>
            <a:r>
              <a:rPr lang="ar-SA" sz="3600" b="1">
                <a:latin typeface="Times New Roman" pitchFamily="18" charset="0"/>
                <a:cs typeface="Times New Roman" pitchFamily="18" charset="0"/>
              </a:rPr>
              <a:t>مفاهيم اقتصادية أساسية</a:t>
            </a:r>
          </a:p>
        </p:txBody>
      </p:sp>
      <p:sp>
        <p:nvSpPr>
          <p:cNvPr id="7" name="ZoneTexte 6"/>
          <p:cNvSpPr txBox="1">
            <a:spLocks noChangeArrowheads="1"/>
          </p:cNvSpPr>
          <p:nvPr/>
        </p:nvSpPr>
        <p:spPr bwMode="auto">
          <a:xfrm>
            <a:off x="1676400" y="1600202"/>
            <a:ext cx="8839200" cy="646331"/>
          </a:xfrm>
          <a:prstGeom prst="rect">
            <a:avLst/>
          </a:prstGeom>
          <a:noFill/>
          <a:ln w="9525">
            <a:noFill/>
            <a:miter lim="800000"/>
            <a:headEnd/>
            <a:tailEnd/>
          </a:ln>
        </p:spPr>
        <p:txBody>
          <a:bodyPr>
            <a:spAutoFit/>
          </a:bodyPr>
          <a:lstStyle/>
          <a:p>
            <a:pPr algn="just" rtl="1"/>
            <a:r>
              <a:rPr lang="ar-TN">
                <a:latin typeface="Times New Roman" pitchFamily="18" charset="0"/>
                <a:cs typeface="Times New Roman" pitchFamily="18" charset="0"/>
              </a:rPr>
              <a:t>يهتم علم الاقتصاد كواحد من العلوم الاجتماعية بالتنبؤ أو بتحديد أثر التغيير في العوامل و الظواهر الاقتصادية على سلوك البشر.</a:t>
            </a:r>
            <a:endParaRPr lang="fr-FR">
              <a:latin typeface="Times New Roman" pitchFamily="18" charset="0"/>
              <a:cs typeface="Times New Roman" pitchFamily="18" charset="0"/>
            </a:endParaRPr>
          </a:p>
        </p:txBody>
      </p:sp>
      <p:sp>
        <p:nvSpPr>
          <p:cNvPr id="9" name="عنوان 1"/>
          <p:cNvSpPr txBox="1">
            <a:spLocks/>
          </p:cNvSpPr>
          <p:nvPr/>
        </p:nvSpPr>
        <p:spPr bwMode="auto">
          <a:xfrm>
            <a:off x="1553308" y="2741810"/>
            <a:ext cx="8991600" cy="1524000"/>
          </a:xfrm>
          <a:prstGeom prst="rect">
            <a:avLst/>
          </a:prstGeom>
          <a:noFill/>
          <a:ln w="9525">
            <a:noFill/>
            <a:miter lim="800000"/>
            <a:headEnd/>
            <a:tailEnd/>
          </a:ln>
        </p:spPr>
        <p:txBody>
          <a:bodyPr lIns="0" rIns="0" bIns="0" anchor="b"/>
          <a:lstStyle/>
          <a:p>
            <a:pPr algn="r" rtl="1" eaLnBrk="0" hangingPunct="0">
              <a:defRPr/>
            </a:pPr>
            <a:endParaRPr lang="ar-TN" sz="2000" b="1" i="1" u="sng" dirty="0">
              <a:latin typeface="Times New Roman" pitchFamily="18" charset="0"/>
              <a:ea typeface="+mj-ea"/>
              <a:cs typeface="Times New Roman" pitchFamily="18" charset="0"/>
            </a:endParaRPr>
          </a:p>
          <a:p>
            <a:pPr algn="r" rtl="1" eaLnBrk="0" hangingPunct="0">
              <a:defRPr/>
            </a:pPr>
            <a:endParaRPr lang="ar-TN" sz="2000" b="1" i="1" u="sng" dirty="0">
              <a:solidFill>
                <a:schemeClr val="tx2"/>
              </a:solidFill>
              <a:latin typeface="Times New Roman" pitchFamily="18" charset="0"/>
              <a:ea typeface="+mj-ea"/>
              <a:cs typeface="Times New Roman" pitchFamily="18" charset="0"/>
            </a:endParaRPr>
          </a:p>
          <a:p>
            <a:pPr algn="r" rtl="1" eaLnBrk="0" hangingPunct="0">
              <a:defRPr/>
            </a:pPr>
            <a:endParaRPr lang="ar-TN" sz="2000" b="1" i="1" u="sng" dirty="0">
              <a:solidFill>
                <a:schemeClr val="tx2"/>
              </a:solidFill>
              <a:latin typeface="Times New Roman" pitchFamily="18" charset="0"/>
              <a:ea typeface="+mj-ea"/>
              <a:cs typeface="Times New Roman" pitchFamily="18" charset="0"/>
            </a:endParaRPr>
          </a:p>
          <a:p>
            <a:pPr algn="r" rtl="1" eaLnBrk="0" hangingPunct="0">
              <a:lnSpc>
                <a:spcPct val="150000"/>
              </a:lnSpc>
              <a:defRPr/>
            </a:pPr>
            <a:endParaRPr lang="ar-TN" sz="2000" b="1" i="1" u="sng" dirty="0">
              <a:solidFill>
                <a:schemeClr val="tx2"/>
              </a:solidFill>
              <a:latin typeface="Times New Roman" pitchFamily="18" charset="0"/>
              <a:ea typeface="+mj-ea"/>
              <a:cs typeface="Times New Roman" pitchFamily="18" charset="0"/>
            </a:endParaRPr>
          </a:p>
          <a:p>
            <a:pPr algn="r" rtl="1" eaLnBrk="0" hangingPunct="0">
              <a:lnSpc>
                <a:spcPct val="150000"/>
              </a:lnSpc>
              <a:defRPr/>
            </a:pPr>
            <a:r>
              <a:rPr lang="ar-SA" sz="2000" dirty="0">
                <a:solidFill>
                  <a:schemeClr val="tx2"/>
                </a:solidFill>
                <a:latin typeface="Times New Roman" pitchFamily="18" charset="0"/>
                <a:ea typeface="+mj-ea"/>
                <a:cs typeface="Times New Roman" pitchFamily="18" charset="0"/>
              </a:rPr>
              <a:t/>
            </a:r>
            <a:br>
              <a:rPr lang="ar-SA" sz="2000" dirty="0">
                <a:solidFill>
                  <a:schemeClr val="tx2"/>
                </a:solidFill>
                <a:latin typeface="Times New Roman" pitchFamily="18" charset="0"/>
                <a:ea typeface="+mj-ea"/>
                <a:cs typeface="Times New Roman" pitchFamily="18" charset="0"/>
              </a:rPr>
            </a:br>
            <a:endParaRPr lang="ar-TN" sz="2000" dirty="0">
              <a:solidFill>
                <a:schemeClr val="tx2"/>
              </a:solidFill>
              <a:latin typeface="Times New Roman" pitchFamily="18" charset="0"/>
              <a:ea typeface="+mj-ea"/>
              <a:cs typeface="Times New Roman" pitchFamily="18" charset="0"/>
            </a:endParaRPr>
          </a:p>
          <a:p>
            <a:pPr algn="r" rtl="1" eaLnBrk="0" hangingPunct="0">
              <a:lnSpc>
                <a:spcPct val="150000"/>
              </a:lnSpc>
              <a:defRPr/>
            </a:pPr>
            <a:endParaRPr lang="ar-TN" sz="2000" dirty="0">
              <a:latin typeface="Times New Roman" pitchFamily="18" charset="0"/>
              <a:ea typeface="+mj-ea"/>
              <a:cs typeface="Times New Roman" pitchFamily="18" charset="0"/>
            </a:endParaRPr>
          </a:p>
          <a:p>
            <a:pPr algn="r" rtl="1" eaLnBrk="0" hangingPunct="0">
              <a:lnSpc>
                <a:spcPct val="150000"/>
              </a:lnSpc>
              <a:defRPr/>
            </a:pPr>
            <a:endParaRPr lang="ar-TN" sz="2000" dirty="0">
              <a:latin typeface="Times New Roman" pitchFamily="18" charset="0"/>
              <a:ea typeface="+mj-ea"/>
              <a:cs typeface="Times New Roman" pitchFamily="18" charset="0"/>
            </a:endParaRPr>
          </a:p>
          <a:p>
            <a:pPr algn="r" rtl="1" eaLnBrk="0" hangingPunct="0">
              <a:lnSpc>
                <a:spcPct val="150000"/>
              </a:lnSpc>
              <a:defRPr/>
            </a:pPr>
            <a:endParaRPr lang="ar-TN" sz="2000" dirty="0">
              <a:latin typeface="Times New Roman" pitchFamily="18" charset="0"/>
              <a:ea typeface="+mj-ea"/>
              <a:cs typeface="Times New Roman" pitchFamily="18" charset="0"/>
            </a:endParaRPr>
          </a:p>
          <a:p>
            <a:pPr algn="r" rtl="1" eaLnBrk="0" hangingPunct="0">
              <a:lnSpc>
                <a:spcPct val="150000"/>
              </a:lnSpc>
              <a:defRPr/>
            </a:pPr>
            <a:endParaRPr lang="ar-TN" sz="2000" dirty="0">
              <a:latin typeface="Times New Roman" pitchFamily="18" charset="0"/>
              <a:ea typeface="+mj-ea"/>
              <a:cs typeface="Times New Roman" pitchFamily="18" charset="0"/>
            </a:endParaRPr>
          </a:p>
          <a:p>
            <a:pPr algn="r" rtl="1" eaLnBrk="0" hangingPunct="0">
              <a:lnSpc>
                <a:spcPct val="150000"/>
              </a:lnSpc>
              <a:defRPr/>
            </a:pPr>
            <a:r>
              <a:rPr lang="ar-SA" sz="2200" b="1" i="1" u="sng" dirty="0">
                <a:latin typeface="Times New Roman" pitchFamily="18" charset="0"/>
                <a:cs typeface="Times New Roman" pitchFamily="18" charset="0"/>
              </a:rPr>
              <a:t>الإقتصاد الإيجابي</a:t>
            </a:r>
            <a:r>
              <a:rPr lang="ar-TN" sz="2200" b="1" i="1" u="sng" dirty="0">
                <a:latin typeface="Times New Roman" pitchFamily="18" charset="0"/>
                <a:cs typeface="Times New Roman" pitchFamily="18" charset="0"/>
              </a:rPr>
              <a:t>:</a:t>
            </a:r>
            <a:r>
              <a:rPr lang="fr-FR" sz="2200" b="1" dirty="0">
                <a:latin typeface="Times New Roman" pitchFamily="18" charset="0"/>
                <a:cs typeface="Times New Roman" pitchFamily="18" charset="0"/>
              </a:rPr>
              <a:t> (Positive Economics) </a:t>
            </a:r>
            <a:endParaRPr lang="ar-TN" sz="2200" b="1" i="1" u="sng" dirty="0">
              <a:latin typeface="Times New Roman" pitchFamily="18" charset="0"/>
              <a:cs typeface="Times New Roman" pitchFamily="18" charset="0"/>
            </a:endParaRPr>
          </a:p>
          <a:p>
            <a:pPr algn="r" rtl="1" eaLnBrk="0" hangingPunct="0">
              <a:lnSpc>
                <a:spcPct val="150000"/>
              </a:lnSpc>
              <a:defRPr/>
            </a:pPr>
            <a:r>
              <a:rPr lang="ar-TN" sz="2200" dirty="0">
                <a:latin typeface="Times New Roman" pitchFamily="18" charset="0"/>
                <a:ea typeface="+mj-ea"/>
                <a:cs typeface="Times New Roman" pitchFamily="18" charset="0"/>
              </a:rPr>
              <a:t>يقوم الاقتصاديون بوضع </a:t>
            </a:r>
            <a:r>
              <a:rPr lang="ar-BH" sz="2200" dirty="0">
                <a:latin typeface="Times New Roman" pitchFamily="18" charset="0"/>
                <a:ea typeface="+mj-ea"/>
                <a:cs typeface="Times New Roman" pitchFamily="18" charset="0"/>
              </a:rPr>
              <a:t>نظريات لتفسير</a:t>
            </a:r>
            <a:r>
              <a:rPr lang="ar-TN" sz="2200" dirty="0">
                <a:latin typeface="Times New Roman" pitchFamily="18" charset="0"/>
                <a:ea typeface="+mj-ea"/>
                <a:cs typeface="Times New Roman" pitchFamily="18" charset="0"/>
              </a:rPr>
              <a:t> هذه </a:t>
            </a:r>
            <a:r>
              <a:rPr lang="ar-BH" sz="2200" dirty="0">
                <a:latin typeface="Times New Roman" pitchFamily="18" charset="0"/>
                <a:ea typeface="+mj-ea"/>
                <a:cs typeface="Times New Roman" pitchFamily="18" charset="0"/>
              </a:rPr>
              <a:t>الظواهر الاقتصادية، ويستخدم التحليل الإحصائي</a:t>
            </a:r>
            <a:r>
              <a:rPr lang="ar-TN" sz="2200" dirty="0">
                <a:latin typeface="Times New Roman" pitchFamily="18" charset="0"/>
                <a:ea typeface="+mj-ea"/>
                <a:cs typeface="Times New Roman" pitchFamily="18" charset="0"/>
              </a:rPr>
              <a:t> والقياسي</a:t>
            </a:r>
            <a:r>
              <a:rPr lang="ar-BH" sz="2200" dirty="0">
                <a:latin typeface="Times New Roman" pitchFamily="18" charset="0"/>
                <a:ea typeface="+mj-ea"/>
                <a:cs typeface="Times New Roman" pitchFamily="18" charset="0"/>
              </a:rPr>
              <a:t> لاختبار صحتها.</a:t>
            </a:r>
            <a:r>
              <a:rPr lang="ar-TN" sz="2200" dirty="0">
                <a:latin typeface="Times New Roman" pitchFamily="18" charset="0"/>
                <a:ea typeface="+mj-ea"/>
                <a:cs typeface="Times New Roman" pitchFamily="18" charset="0"/>
              </a:rPr>
              <a:t> اذا فإن </a:t>
            </a:r>
            <a:r>
              <a:rPr lang="ar-SA" sz="2200" dirty="0">
                <a:latin typeface="Times New Roman" pitchFamily="18" charset="0"/>
                <a:ea typeface="+mj-ea"/>
                <a:cs typeface="Times New Roman" pitchFamily="18" charset="0"/>
              </a:rPr>
              <a:t>الإقتصاد الإيجابي </a:t>
            </a:r>
            <a:r>
              <a:rPr lang="ar-TN" sz="2200" dirty="0">
                <a:latin typeface="Times New Roman" pitchFamily="18" charset="0"/>
                <a:ea typeface="+mj-ea"/>
                <a:cs typeface="Times New Roman" pitchFamily="18" charset="0"/>
              </a:rPr>
              <a:t>يحاول تفسير الواقع بالإجابة على الأسئلة من شاكلة ”</a:t>
            </a:r>
            <a:r>
              <a:rPr lang="ar-TN" sz="2200" u="sng" dirty="0">
                <a:latin typeface="Times New Roman" pitchFamily="18" charset="0"/>
                <a:ea typeface="+mj-ea"/>
                <a:cs typeface="Times New Roman" pitchFamily="18" charset="0"/>
              </a:rPr>
              <a:t>ماذا يكون</a:t>
            </a:r>
            <a:r>
              <a:rPr lang="ar-TN" sz="2200" dirty="0">
                <a:latin typeface="Times New Roman" pitchFamily="18" charset="0"/>
                <a:ea typeface="+mj-ea"/>
                <a:cs typeface="Times New Roman" pitchFamily="18" charset="0"/>
              </a:rPr>
              <a:t>“. </a:t>
            </a:r>
          </a:p>
        </p:txBody>
      </p:sp>
      <p:sp>
        <p:nvSpPr>
          <p:cNvPr id="11" name="ZoneTexte 10"/>
          <p:cNvSpPr txBox="1">
            <a:spLocks noChangeArrowheads="1"/>
          </p:cNvSpPr>
          <p:nvPr/>
        </p:nvSpPr>
        <p:spPr bwMode="auto">
          <a:xfrm>
            <a:off x="1858108" y="4212038"/>
            <a:ext cx="8686800" cy="2123658"/>
          </a:xfrm>
          <a:prstGeom prst="rect">
            <a:avLst/>
          </a:prstGeom>
          <a:noFill/>
          <a:ln w="9525">
            <a:noFill/>
            <a:miter lim="800000"/>
            <a:headEnd/>
            <a:tailEnd/>
          </a:ln>
        </p:spPr>
        <p:txBody>
          <a:bodyPr>
            <a:spAutoFit/>
          </a:bodyPr>
          <a:lstStyle/>
          <a:p>
            <a:pPr algn="just" rtl="1">
              <a:lnSpc>
                <a:spcPct val="150000"/>
              </a:lnSpc>
            </a:pPr>
            <a:r>
              <a:rPr lang="ar-TN" sz="2200" b="1" i="1" u="sng" dirty="0">
                <a:latin typeface="Times New Roman" pitchFamily="18" charset="0"/>
                <a:cs typeface="Times New Roman" pitchFamily="18" charset="0"/>
              </a:rPr>
              <a:t>الاقتصاد المعياري:</a:t>
            </a:r>
            <a:r>
              <a:rPr lang="fr-FR" sz="2200" b="1" dirty="0">
                <a:latin typeface="Times New Roman" pitchFamily="18" charset="0"/>
                <a:cs typeface="Times New Roman" pitchFamily="18" charset="0"/>
              </a:rPr>
              <a:t>  (Normative </a:t>
            </a:r>
            <a:r>
              <a:rPr lang="fr-FR" sz="2200" b="1" dirty="0" err="1">
                <a:latin typeface="Times New Roman" pitchFamily="18" charset="0"/>
                <a:cs typeface="Times New Roman" pitchFamily="18" charset="0"/>
              </a:rPr>
              <a:t>Economics</a:t>
            </a:r>
            <a:r>
              <a:rPr lang="fr-FR" sz="2200" b="1" dirty="0">
                <a:latin typeface="Times New Roman" pitchFamily="18" charset="0"/>
                <a:cs typeface="Times New Roman" pitchFamily="18" charset="0"/>
              </a:rPr>
              <a:t>) </a:t>
            </a:r>
            <a:endParaRPr lang="ar-TN" sz="2200" dirty="0">
              <a:latin typeface="Times New Roman" pitchFamily="18" charset="0"/>
              <a:cs typeface="Times New Roman" pitchFamily="18" charset="0"/>
            </a:endParaRPr>
          </a:p>
          <a:p>
            <a:pPr algn="just" rtl="1">
              <a:lnSpc>
                <a:spcPct val="150000"/>
              </a:lnSpc>
            </a:pPr>
            <a:r>
              <a:rPr lang="ar-TN" sz="2200" dirty="0">
                <a:latin typeface="Times New Roman" pitchFamily="18" charset="0"/>
                <a:cs typeface="Times New Roman" pitchFamily="18" charset="0"/>
              </a:rPr>
              <a:t>يستخدم الاقتصاديون أحكاما تقديرية بالاعتماد على ما يوفره</a:t>
            </a:r>
            <a:r>
              <a:rPr lang="ar-SA" sz="2200" dirty="0">
                <a:latin typeface="Times New Roman" pitchFamily="18" charset="0"/>
                <a:cs typeface="Times New Roman" pitchFamily="18" charset="0"/>
              </a:rPr>
              <a:t> </a:t>
            </a:r>
            <a:r>
              <a:rPr lang="ar-SA" sz="2200" dirty="0" err="1">
                <a:latin typeface="Times New Roman" pitchFamily="18" charset="0"/>
                <a:cs typeface="Times New Roman" pitchFamily="18" charset="0"/>
              </a:rPr>
              <a:t>الإقتصاد</a:t>
            </a:r>
            <a:r>
              <a:rPr lang="ar-SA" sz="2200" dirty="0">
                <a:latin typeface="Times New Roman" pitchFamily="18" charset="0"/>
                <a:cs typeface="Times New Roman" pitchFamily="18" charset="0"/>
              </a:rPr>
              <a:t> الإيجابي</a:t>
            </a:r>
            <a:r>
              <a:rPr lang="ar-TN" sz="2200" dirty="0">
                <a:latin typeface="Times New Roman" pitchFamily="18" charset="0"/>
                <a:cs typeface="Times New Roman" pitchFamily="18" charset="0"/>
              </a:rPr>
              <a:t> من معلومات لتقديم مقترحات </a:t>
            </a:r>
            <a:r>
              <a:rPr lang="ar-BH" sz="2200" dirty="0">
                <a:latin typeface="Times New Roman" pitchFamily="18" charset="0"/>
                <a:cs typeface="Times New Roman" pitchFamily="18" charset="0"/>
              </a:rPr>
              <a:t>حول</a:t>
            </a:r>
            <a:r>
              <a:rPr lang="ar-TN" sz="2200" dirty="0">
                <a:latin typeface="Times New Roman" pitchFamily="18" charset="0"/>
                <a:cs typeface="Times New Roman" pitchFamily="18" charset="0"/>
              </a:rPr>
              <a:t> ”</a:t>
            </a:r>
            <a:r>
              <a:rPr lang="ar-BH" sz="2200" u="sng" dirty="0">
                <a:latin typeface="Times New Roman" pitchFamily="18" charset="0"/>
                <a:cs typeface="Times New Roman" pitchFamily="18" charset="0"/>
              </a:rPr>
              <a:t>ما يجب أن يكون عليه الحال</a:t>
            </a:r>
            <a:r>
              <a:rPr lang="ar-TN" sz="2200" u="sng" dirty="0">
                <a:latin typeface="Times New Roman" pitchFamily="18" charset="0"/>
                <a:cs typeface="Times New Roman" pitchFamily="18" charset="0"/>
              </a:rPr>
              <a:t>“</a:t>
            </a:r>
            <a:r>
              <a:rPr lang="ar-TN" sz="2200" dirty="0">
                <a:latin typeface="Times New Roman" pitchFamily="18" charset="0"/>
                <a:cs typeface="Times New Roman" pitchFamily="18" charset="0"/>
              </a:rPr>
              <a:t>.</a:t>
            </a:r>
            <a:r>
              <a:rPr lang="ar-BH" sz="2200" dirty="0">
                <a:latin typeface="Times New Roman" pitchFamily="18" charset="0"/>
                <a:cs typeface="Times New Roman" pitchFamily="18" charset="0"/>
              </a:rPr>
              <a:t> لذلك</a:t>
            </a:r>
            <a:r>
              <a:rPr lang="ar-TN" sz="2200" dirty="0">
                <a:latin typeface="Times New Roman" pitchFamily="18" charset="0"/>
                <a:cs typeface="Times New Roman" pitchFamily="18" charset="0"/>
              </a:rPr>
              <a:t> فأن هذه </a:t>
            </a:r>
            <a:r>
              <a:rPr lang="ar-BH" sz="2200" dirty="0">
                <a:latin typeface="Times New Roman" pitchFamily="18" charset="0"/>
                <a:cs typeface="Times New Roman" pitchFamily="18" charset="0"/>
              </a:rPr>
              <a:t>ال</a:t>
            </a:r>
            <a:r>
              <a:rPr lang="ar-TN" sz="2200" dirty="0">
                <a:latin typeface="Times New Roman" pitchFamily="18" charset="0"/>
                <a:cs typeface="Times New Roman" pitchFamily="18" charset="0"/>
              </a:rPr>
              <a:t>مقترحات </a:t>
            </a:r>
            <a:r>
              <a:rPr lang="ar-BH" sz="2200" dirty="0">
                <a:latin typeface="Times New Roman" pitchFamily="18" charset="0"/>
                <a:cs typeface="Times New Roman" pitchFamily="18" charset="0"/>
              </a:rPr>
              <a:t>غير قابلة للاختبار أو</a:t>
            </a:r>
            <a:r>
              <a:rPr lang="ar-TN" sz="2200" dirty="0">
                <a:latin typeface="Times New Roman" pitchFamily="18" charset="0"/>
                <a:cs typeface="Times New Roman" pitchFamily="18" charset="0"/>
              </a:rPr>
              <a:t> </a:t>
            </a:r>
            <a:r>
              <a:rPr lang="ar-BH" sz="2200" dirty="0">
                <a:latin typeface="Times New Roman" pitchFamily="18" charset="0"/>
                <a:cs typeface="Times New Roman" pitchFamily="18" charset="0"/>
              </a:rPr>
              <a:t>الحكم</a:t>
            </a:r>
            <a:r>
              <a:rPr lang="en-US" sz="2200" dirty="0">
                <a:latin typeface="Times New Roman" pitchFamily="18" charset="0"/>
                <a:cs typeface="Times New Roman" pitchFamily="18" charset="0"/>
              </a:rPr>
              <a:t> </a:t>
            </a:r>
            <a:r>
              <a:rPr lang="ar-BH" sz="2200" dirty="0">
                <a:latin typeface="Times New Roman" pitchFamily="18" charset="0"/>
                <a:cs typeface="Times New Roman" pitchFamily="18" charset="0"/>
              </a:rPr>
              <a:t>على صحتها وعدم صحتها</a:t>
            </a:r>
            <a:r>
              <a:rPr lang="ar-TN" sz="2200" dirty="0">
                <a:latin typeface="Times New Roman" pitchFamily="18" charset="0"/>
                <a:cs typeface="Times New Roman" pitchFamily="18" charset="0"/>
              </a:rPr>
              <a:t> لأنها تعتمد على قيم و معايير شخصية</a:t>
            </a:r>
            <a:r>
              <a:rPr lang="ar-BH" sz="2200" dirty="0">
                <a:latin typeface="Times New Roman" pitchFamily="18" charset="0"/>
                <a:cs typeface="Times New Roman" pitchFamily="18" charset="0"/>
              </a:rPr>
              <a:t>.</a:t>
            </a:r>
            <a:r>
              <a:rPr lang="ar-TN" sz="2200" dirty="0">
                <a:latin typeface="Times New Roman" pitchFamily="18" charset="0"/>
                <a:cs typeface="Times New Roman" pitchFamily="18" charset="0"/>
              </a:rPr>
              <a:t> </a:t>
            </a:r>
            <a:endParaRPr lang="fr-FR" sz="2200" u="sng" dirty="0">
              <a:latin typeface="Times New Roman" pitchFamily="18" charset="0"/>
              <a:cs typeface="Times New Roman" pitchFamily="18" charset="0"/>
            </a:endParaRPr>
          </a:p>
        </p:txBody>
      </p:sp>
      <p:sp>
        <p:nvSpPr>
          <p:cNvPr id="8" name="Rectangle 7"/>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1385473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anim calcmode="lin" valueType="num">
                                      <p:cBhvr additive="base">
                                        <p:cTn id="13"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xEl>
                                              <p:pRg st="9" end="9"/>
                                            </p:txEl>
                                          </p:spTgt>
                                        </p:tgtEl>
                                        <p:attrNameLst>
                                          <p:attrName>style.visibility</p:attrName>
                                        </p:attrNameLst>
                                      </p:cBhvr>
                                      <p:to>
                                        <p:strVal val="visible"/>
                                      </p:to>
                                    </p:set>
                                    <p:anim calcmode="lin" valueType="num">
                                      <p:cBhvr additive="base">
                                        <p:cTn id="19" dur="5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xEl>
                                              <p:pRg st="10" end="10"/>
                                            </p:txEl>
                                          </p:spTgt>
                                        </p:tgtEl>
                                        <p:attrNameLst>
                                          <p:attrName>style.visibility</p:attrName>
                                        </p:attrNameLst>
                                      </p:cBhvr>
                                      <p:to>
                                        <p:strVal val="visible"/>
                                      </p:to>
                                    </p:set>
                                    <p:anim calcmode="lin" valueType="num">
                                      <p:cBhvr additive="base">
                                        <p:cTn id="25" dur="500" fill="hold"/>
                                        <p:tgtEl>
                                          <p:spTgt spid="9">
                                            <p:txEl>
                                              <p:pRg st="10" end="1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anim calcmode="lin" valueType="num">
                                      <p:cBhvr additive="base">
                                        <p:cTn id="3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xEl>
                                              <p:pRg st="1" end="1"/>
                                            </p:txEl>
                                          </p:spTgt>
                                        </p:tgtEl>
                                        <p:attrNameLst>
                                          <p:attrName>style.visibility</p:attrName>
                                        </p:attrNameLst>
                                      </p:cBhvr>
                                      <p:to>
                                        <p:strVal val="visible"/>
                                      </p:to>
                                    </p:set>
                                    <p:anim calcmode="lin" valueType="num">
                                      <p:cBhvr additive="base">
                                        <p:cTn id="37"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1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47251" y="273794"/>
            <a:ext cx="10157354" cy="1397000"/>
          </a:xfrm>
        </p:spPr>
        <p:txBody>
          <a:bodyPr/>
          <a:lstStyle/>
          <a:p>
            <a:pPr algn="ctr"/>
            <a:r>
              <a:rPr lang="ar-SA" dirty="0" smtClean="0">
                <a:solidFill>
                  <a:srgbClr val="FF0000"/>
                </a:solidFill>
                <a:latin typeface="Times New Roman" panose="02020603050405020304" pitchFamily="18" charset="0"/>
                <a:cs typeface="Times New Roman" panose="02020603050405020304" pitchFamily="18" charset="0"/>
              </a:rPr>
              <a:t>سمات علم الاقتصاد</a:t>
            </a:r>
            <a:br>
              <a:rPr lang="ar-SA" dirty="0" smtClean="0">
                <a:solidFill>
                  <a:srgbClr val="FF0000"/>
                </a:solidFill>
                <a:latin typeface="Times New Roman" panose="02020603050405020304" pitchFamily="18" charset="0"/>
                <a:cs typeface="Times New Roman" panose="02020603050405020304" pitchFamily="18" charset="0"/>
              </a:rPr>
            </a:br>
            <a:endParaRPr lang="ar-SA" dirty="0">
              <a:solidFill>
                <a:srgbClr val="FF0000"/>
              </a:solidFill>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1847528" y="1772817"/>
            <a:ext cx="8915400" cy="4525963"/>
          </a:xfrm>
        </p:spPr>
        <p:txBody>
          <a:bodyPr/>
          <a:lstStyle/>
          <a:p>
            <a:pPr marL="0" indent="0" rtl="1">
              <a:buNone/>
            </a:pPr>
            <a:r>
              <a:rPr lang="ar-SA" sz="2800" dirty="0">
                <a:latin typeface="Times New Roman" panose="02020603050405020304" pitchFamily="18" charset="0"/>
                <a:cs typeface="Times New Roman" panose="02020603050405020304" pitchFamily="18" charset="0"/>
              </a:rPr>
              <a:t>    </a:t>
            </a:r>
            <a:r>
              <a:rPr lang="ar-BH" sz="2800" dirty="0">
                <a:latin typeface="Times New Roman" panose="02020603050405020304" pitchFamily="18" charset="0"/>
                <a:cs typeface="Times New Roman" panose="02020603050405020304" pitchFamily="18" charset="0"/>
              </a:rPr>
              <a:t>لعلم الاقتصاد </a:t>
            </a:r>
            <a:r>
              <a:rPr lang="ar-BH" sz="2800" dirty="0" err="1">
                <a:latin typeface="Times New Roman" panose="02020603050405020304" pitchFamily="18" charset="0"/>
                <a:cs typeface="Times New Roman" panose="02020603050405020304" pitchFamily="18" charset="0"/>
              </a:rPr>
              <a:t>مصطلحاته</a:t>
            </a:r>
            <a:r>
              <a:rPr lang="ar-BH" sz="2800" dirty="0">
                <a:latin typeface="Times New Roman" panose="02020603050405020304" pitchFamily="18" charset="0"/>
                <a:cs typeface="Times New Roman" panose="02020603050405020304" pitchFamily="18" charset="0"/>
              </a:rPr>
              <a:t> ولغته الخاصة به، كالمنفعة والمرونة والطلب والتضخم </a:t>
            </a:r>
            <a:r>
              <a:rPr lang="ar-BH" sz="2800" dirty="0" err="1">
                <a:latin typeface="Times New Roman" panose="02020603050405020304" pitchFamily="18" charset="0"/>
                <a:cs typeface="Times New Roman" panose="02020603050405020304" pitchFamily="18" charset="0"/>
              </a:rPr>
              <a:t>السعري</a:t>
            </a:r>
            <a:r>
              <a:rPr lang="ar-BH" sz="2800" dirty="0">
                <a:latin typeface="Times New Roman" panose="02020603050405020304" pitchFamily="18" charset="0"/>
                <a:cs typeface="Times New Roman" panose="02020603050405020304" pitchFamily="18" charset="0"/>
              </a:rPr>
              <a:t> وتكلفة الفرص البديلة.</a:t>
            </a:r>
            <a:endParaRPr lang="en-US" sz="2800" dirty="0">
              <a:latin typeface="Times New Roman" panose="02020603050405020304" pitchFamily="18" charset="0"/>
              <a:cs typeface="Times New Roman" panose="02020603050405020304" pitchFamily="18" charset="0"/>
            </a:endParaRPr>
          </a:p>
          <a:p>
            <a:pPr marL="0" indent="0" rtl="1">
              <a:buNone/>
            </a:pPr>
            <a:r>
              <a:rPr lang="ar-SA" sz="2800" dirty="0">
                <a:latin typeface="Times New Roman" panose="02020603050405020304" pitchFamily="18" charset="0"/>
                <a:cs typeface="Times New Roman" panose="02020603050405020304" pitchFamily="18" charset="0"/>
              </a:rPr>
              <a:t>    </a:t>
            </a:r>
            <a:r>
              <a:rPr lang="ar-BH" sz="2800" dirty="0">
                <a:latin typeface="Times New Roman" panose="02020603050405020304" pitchFamily="18" charset="0"/>
                <a:cs typeface="Times New Roman" panose="02020603050405020304" pitchFamily="18" charset="0"/>
              </a:rPr>
              <a:t>ينبع في دراسته المنهج العلمي المتبع في باقي العلوم البحتة، من حيث المشاهدة ثم وضع النظريات المفسرة للعلاقات بين المتغيرات.</a:t>
            </a:r>
            <a:endParaRPr lang="en-US" sz="2800" dirty="0">
              <a:latin typeface="Times New Roman" panose="02020603050405020304" pitchFamily="18" charset="0"/>
              <a:cs typeface="Times New Roman" panose="02020603050405020304" pitchFamily="18" charset="0"/>
            </a:endParaRPr>
          </a:p>
          <a:p>
            <a:pPr marL="0" indent="0" rtl="1">
              <a:buNone/>
            </a:pPr>
            <a:r>
              <a:rPr lang="ar-SA" sz="2800" dirty="0">
                <a:latin typeface="Times New Roman" panose="02020603050405020304" pitchFamily="18" charset="0"/>
                <a:cs typeface="Times New Roman" panose="02020603050405020304" pitchFamily="18" charset="0"/>
              </a:rPr>
              <a:t>   </a:t>
            </a:r>
            <a:r>
              <a:rPr lang="ar-BH" sz="2800" dirty="0">
                <a:latin typeface="Times New Roman" panose="02020603050405020304" pitchFamily="18" charset="0"/>
                <a:cs typeface="Times New Roman" panose="02020603050405020304" pitchFamily="18" charset="0"/>
              </a:rPr>
              <a:t>الاقتصاد ليس علماً تجريبي، وإنما يعتمد على البيانات الفعلية المستمدة من سلاسل زمنية أو </a:t>
            </a:r>
            <a:r>
              <a:rPr lang="ar-BH" sz="2800" dirty="0" err="1">
                <a:latin typeface="Times New Roman" panose="02020603050405020304" pitchFamily="18" charset="0"/>
                <a:cs typeface="Times New Roman" panose="02020603050405020304" pitchFamily="18" charset="0"/>
              </a:rPr>
              <a:t>مسوحات</a:t>
            </a:r>
            <a:r>
              <a:rPr lang="ar-BH" sz="2800" dirty="0">
                <a:latin typeface="Times New Roman" panose="02020603050405020304" pitchFamily="18" charset="0"/>
                <a:cs typeface="Times New Roman" panose="02020603050405020304" pitchFamily="18" charset="0"/>
              </a:rPr>
              <a:t> مقطعية، كما في علوم الفلك والتاريخ.</a:t>
            </a:r>
            <a:endParaRPr lang="en-US" sz="2800" dirty="0">
              <a:latin typeface="Times New Roman" panose="02020603050405020304" pitchFamily="18" charset="0"/>
              <a:cs typeface="Times New Roman" panose="02020603050405020304" pitchFamily="18" charset="0"/>
            </a:endParaRPr>
          </a:p>
          <a:p>
            <a:pPr marL="0" indent="0" rtl="1">
              <a:buNone/>
            </a:pPr>
            <a:r>
              <a:rPr lang="ar-SA" sz="2800" dirty="0">
                <a:latin typeface="Times New Roman" panose="02020603050405020304" pitchFamily="18" charset="0"/>
                <a:cs typeface="Times New Roman" panose="02020603050405020304" pitchFamily="18" charset="0"/>
              </a:rPr>
              <a:t>    </a:t>
            </a:r>
            <a:r>
              <a:rPr lang="ar-BH" sz="2800" dirty="0">
                <a:latin typeface="Times New Roman" panose="02020603050405020304" pitchFamily="18" charset="0"/>
                <a:cs typeface="Times New Roman" panose="02020603050405020304" pitchFamily="18" charset="0"/>
              </a:rPr>
              <a:t>يعتمد الاقتصاديون على تجريد الواقع عند وضع النظريات، فيركز الباحث على تأثير عامل معين بينما يفترض ثبات باقي العوامل الأخرى المؤثرة.</a:t>
            </a:r>
            <a:endParaRPr lang="ar-SA" sz="2800" dirty="0">
              <a:latin typeface="Times New Roman" panose="02020603050405020304" pitchFamily="18" charset="0"/>
              <a:cs typeface="Times New Roman" panose="02020603050405020304" pitchFamily="18" charset="0"/>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dirty="0"/>
          </a:p>
        </p:txBody>
      </p:sp>
      <p:sp>
        <p:nvSpPr>
          <p:cNvPr id="5" name="Rectangle 4"/>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2210413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rgbClr val="FF0000"/>
                </a:solidFill>
                <a:latin typeface="Times New Roman" panose="02020603050405020304" pitchFamily="18" charset="0"/>
                <a:cs typeface="Times New Roman" panose="02020603050405020304" pitchFamily="18" charset="0"/>
              </a:rPr>
              <a:t>علاقة علم الإقتصاد بالعلوم الأخرى</a:t>
            </a:r>
            <a:endParaRPr lang="ar-SA" dirty="0">
              <a:solidFill>
                <a:srgbClr val="FF0000"/>
              </a:solidFill>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p:txBody>
          <a:bodyPr/>
          <a:lstStyle/>
          <a:p>
            <a:pPr marL="0" indent="0">
              <a:buNone/>
            </a:pPr>
            <a:r>
              <a:rPr lang="ar-BH" sz="2800" b="1" i="1" dirty="0">
                <a:latin typeface="Times New Roman" panose="02020603050405020304" pitchFamily="18" charset="0"/>
                <a:cs typeface="Times New Roman" panose="02020603050405020304" pitchFamily="18" charset="0"/>
              </a:rPr>
              <a:t>الاقتصاد وعلم الاجتماع</a:t>
            </a:r>
            <a:r>
              <a:rPr lang="ar-BH" sz="2800" b="1" dirty="0">
                <a:latin typeface="Times New Roman" panose="02020603050405020304" pitchFamily="18" charset="0"/>
                <a:cs typeface="Times New Roman" panose="02020603050405020304" pitchFamily="18" charset="0"/>
              </a:rPr>
              <a:t>:</a:t>
            </a:r>
            <a:r>
              <a:rPr lang="ar-BH" sz="2800" dirty="0">
                <a:latin typeface="Times New Roman" panose="02020603050405020304" pitchFamily="18" charset="0"/>
                <a:cs typeface="Times New Roman" panose="02020603050405020304" pitchFamily="18" charset="0"/>
              </a:rPr>
              <a:t> الاقتصاد علم سلوكي، وثيق الصلة بالسمات الاجتماعية للسكان.</a:t>
            </a:r>
            <a:endParaRPr lang="en-US" sz="2800" dirty="0">
              <a:latin typeface="Times New Roman" panose="02020603050405020304" pitchFamily="18" charset="0"/>
              <a:cs typeface="Times New Roman" panose="02020603050405020304" pitchFamily="18" charset="0"/>
            </a:endParaRPr>
          </a:p>
          <a:p>
            <a:pPr marL="0" indent="0">
              <a:buNone/>
            </a:pPr>
            <a:r>
              <a:rPr lang="ar-BH" sz="2800" b="1" i="1" dirty="0">
                <a:latin typeface="Times New Roman" panose="02020603050405020304" pitchFamily="18" charset="0"/>
                <a:cs typeface="Times New Roman" panose="02020603050405020304" pitchFamily="18" charset="0"/>
              </a:rPr>
              <a:t>الاقتصاد وعلم السياسة</a:t>
            </a:r>
            <a:r>
              <a:rPr lang="ar-BH" sz="2800" b="1" dirty="0">
                <a:latin typeface="Times New Roman" panose="02020603050405020304" pitchFamily="18" charset="0"/>
                <a:cs typeface="Times New Roman" panose="02020603050405020304" pitchFamily="18" charset="0"/>
              </a:rPr>
              <a:t>:</a:t>
            </a:r>
            <a:r>
              <a:rPr lang="ar-BH" sz="2800" dirty="0">
                <a:latin typeface="Times New Roman" panose="02020603050405020304" pitchFamily="18" charset="0"/>
                <a:cs typeface="Times New Roman" panose="02020603050405020304" pitchFamily="18" charset="0"/>
              </a:rPr>
              <a:t> العلاقات السياسة بين الدول تقوم على المصالح الاقتصادية.</a:t>
            </a:r>
            <a:endParaRPr lang="en-US" sz="2800" dirty="0">
              <a:latin typeface="Times New Roman" panose="02020603050405020304" pitchFamily="18" charset="0"/>
              <a:cs typeface="Times New Roman" panose="02020603050405020304" pitchFamily="18" charset="0"/>
            </a:endParaRPr>
          </a:p>
          <a:p>
            <a:pPr marL="0" indent="0">
              <a:buNone/>
            </a:pPr>
            <a:r>
              <a:rPr lang="ar-BH" sz="2800" b="1" i="1" dirty="0">
                <a:latin typeface="Times New Roman" panose="02020603050405020304" pitchFamily="18" charset="0"/>
                <a:cs typeface="Times New Roman" panose="02020603050405020304" pitchFamily="18" charset="0"/>
              </a:rPr>
              <a:t>الاقتصاد وعلم التاريخ</a:t>
            </a:r>
            <a:r>
              <a:rPr lang="ar-BH" sz="2800" b="1" dirty="0">
                <a:latin typeface="Times New Roman" panose="02020603050405020304" pitchFamily="18" charset="0"/>
                <a:cs typeface="Times New Roman" panose="02020603050405020304" pitchFamily="18" charset="0"/>
              </a:rPr>
              <a:t>:</a:t>
            </a:r>
            <a:r>
              <a:rPr lang="ar-BH" sz="2800" dirty="0">
                <a:latin typeface="Times New Roman" panose="02020603050405020304" pitchFamily="18" charset="0"/>
                <a:cs typeface="Times New Roman" panose="02020603050405020304" pitchFamily="18" charset="0"/>
              </a:rPr>
              <a:t> تعتمد الأبحاث الاقتصادية على البيانات التاريخية ذات الصلة.</a:t>
            </a:r>
            <a:endParaRPr lang="en-US" sz="2800" dirty="0">
              <a:latin typeface="Times New Roman" panose="02020603050405020304" pitchFamily="18" charset="0"/>
              <a:cs typeface="Times New Roman" panose="02020603050405020304" pitchFamily="18" charset="0"/>
            </a:endParaRPr>
          </a:p>
          <a:p>
            <a:pPr marL="0" indent="0">
              <a:buNone/>
            </a:pPr>
            <a:r>
              <a:rPr lang="ar-BH" sz="2800" b="1" i="1" dirty="0">
                <a:latin typeface="Times New Roman" panose="02020603050405020304" pitchFamily="18" charset="0"/>
                <a:cs typeface="Times New Roman" panose="02020603050405020304" pitchFamily="18" charset="0"/>
              </a:rPr>
              <a:t>الاقتصاد والرياضيات والإحصاء</a:t>
            </a:r>
            <a:r>
              <a:rPr lang="ar-BH" sz="2800" b="1" dirty="0">
                <a:latin typeface="Times New Roman" panose="02020603050405020304" pitchFamily="18" charset="0"/>
                <a:cs typeface="Times New Roman" panose="02020603050405020304" pitchFamily="18" charset="0"/>
              </a:rPr>
              <a:t>:</a:t>
            </a:r>
            <a:r>
              <a:rPr lang="ar-BH" sz="2800" dirty="0">
                <a:latin typeface="Times New Roman" panose="02020603050405020304" pitchFamily="18" charset="0"/>
                <a:cs typeface="Times New Roman" panose="02020603050405020304" pitchFamily="18" charset="0"/>
              </a:rPr>
              <a:t> يعتمد الاقتصاديون على أساليب وأدوات التحليل الرياضي والإحصائي في دراسة وقياس العلاقات المفسرة للظواهر الاقتصادية.</a:t>
            </a:r>
            <a:endParaRPr lang="ar-SA" sz="2800" dirty="0">
              <a:latin typeface="Times New Roman" panose="02020603050405020304" pitchFamily="18" charset="0"/>
              <a:cs typeface="Times New Roman" panose="02020603050405020304" pitchFamily="18" charset="0"/>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dirty="0"/>
          </a:p>
        </p:txBody>
      </p:sp>
      <p:sp>
        <p:nvSpPr>
          <p:cNvPr id="5" name="Rectangle 4"/>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3730034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81200" y="914400"/>
            <a:ext cx="8305800" cy="552450"/>
          </a:xfrm>
        </p:spPr>
        <p:txBody>
          <a:bodyPr/>
          <a:lstStyle/>
          <a:p>
            <a:pPr algn="r" eaLnBrk="1" hangingPunct="1"/>
            <a:r>
              <a:rPr lang="ar-SA" altLang="en-US" sz="3200" b="1">
                <a:cs typeface="Times New Roman" pitchFamily="18" charset="0"/>
              </a:rPr>
              <a:t>الموارد الاقتصادية</a:t>
            </a:r>
            <a:endParaRPr lang="en-US" altLang="en-US" sz="3200" b="1">
              <a:cs typeface="Times New Roman" pitchFamily="18" charset="0"/>
            </a:endParaRPr>
          </a:p>
        </p:txBody>
      </p:sp>
      <p:sp>
        <p:nvSpPr>
          <p:cNvPr id="6" name="Espace réservé du numéro de diapositive 5"/>
          <p:cNvSpPr>
            <a:spLocks noGrp="1"/>
          </p:cNvSpPr>
          <p:nvPr>
            <p:ph type="sldNum" sz="quarter" idx="12"/>
          </p:nvPr>
        </p:nvSpPr>
        <p:spPr/>
        <p:txBody>
          <a:bodyPr/>
          <a:lstStyle/>
          <a:p>
            <a:pPr>
              <a:defRPr/>
            </a:pPr>
            <a:fld id="{3B18DA94-2EF6-405E-A144-11DBD90CA4E7}" type="slidenum">
              <a:rPr lang="en-US"/>
              <a:pPr>
                <a:defRPr/>
              </a:pPr>
              <a:t>12</a:t>
            </a:fld>
            <a:endParaRPr lang="en-US"/>
          </a:p>
        </p:txBody>
      </p:sp>
      <p:sp>
        <p:nvSpPr>
          <p:cNvPr id="10244" name="عنصر نائب للمحتوى 2"/>
          <p:cNvSpPr>
            <a:spLocks noGrp="1"/>
          </p:cNvSpPr>
          <p:nvPr>
            <p:ph idx="1"/>
          </p:nvPr>
        </p:nvSpPr>
        <p:spPr/>
        <p:txBody>
          <a:bodyPr>
            <a:normAutofit/>
          </a:bodyPr>
          <a:lstStyle/>
          <a:p>
            <a:pPr algn="r" rtl="1" eaLnBrk="1" hangingPunct="1">
              <a:buFont typeface="Wingdings 2" pitchFamily="18" charset="2"/>
              <a:buNone/>
            </a:pPr>
            <a:r>
              <a:rPr lang="ar-EG" altLang="en-US" sz="2800" dirty="0">
                <a:latin typeface="Times New Roman" pitchFamily="18" charset="0"/>
                <a:cs typeface="Times New Roman" pitchFamily="18" charset="0"/>
              </a:rPr>
              <a:t>ه</a:t>
            </a:r>
            <a:r>
              <a:rPr lang="ar-TN" altLang="en-US" sz="2800" dirty="0">
                <a:latin typeface="Times New Roman" pitchFamily="18" charset="0"/>
                <a:cs typeface="Times New Roman" pitchFamily="18" charset="0"/>
              </a:rPr>
              <a:t>و</a:t>
            </a:r>
            <a:r>
              <a:rPr lang="ar-EG" altLang="en-US" sz="2800" dirty="0">
                <a:latin typeface="Times New Roman" pitchFamily="18" charset="0"/>
                <a:cs typeface="Times New Roman" pitchFamily="18" charset="0"/>
              </a:rPr>
              <a:t> كل ما يسره الله عز وجل من مصادر سواء كانت طبيعية أو بشرية يؤدى استخدامها إلى إنتاج السلع والخدمات</a:t>
            </a:r>
            <a:r>
              <a:rPr lang="ar-TN" altLang="en-US" sz="2800" dirty="0">
                <a:latin typeface="Times New Roman" pitchFamily="18" charset="0"/>
                <a:cs typeface="Times New Roman" pitchFamily="18" charset="0"/>
              </a:rPr>
              <a:t>.</a:t>
            </a:r>
            <a:r>
              <a:rPr lang="ar-EG" altLang="en-US" sz="2800" dirty="0">
                <a:latin typeface="Times New Roman" pitchFamily="18" charset="0"/>
                <a:cs typeface="Times New Roman" pitchFamily="18" charset="0"/>
              </a:rPr>
              <a:t> </a:t>
            </a:r>
          </a:p>
          <a:p>
            <a:pPr algn="r" rtl="1" eaLnBrk="1" hangingPunct="1">
              <a:buFont typeface="Wingdings 2" pitchFamily="18" charset="2"/>
              <a:buNone/>
            </a:pPr>
            <a:r>
              <a:rPr lang="ar-EG" altLang="en-US" sz="2800" b="1" u="sng" dirty="0">
                <a:latin typeface="Times New Roman" pitchFamily="18" charset="0"/>
                <a:cs typeface="Times New Roman" pitchFamily="18" charset="0"/>
              </a:rPr>
              <a:t>شروطها:</a:t>
            </a:r>
            <a:endParaRPr lang="en-US" altLang="en-US" sz="2800" u="sng" dirty="0">
              <a:latin typeface="Times New Roman" pitchFamily="18" charset="0"/>
              <a:cs typeface="Times New Roman" pitchFamily="18" charset="0"/>
            </a:endParaRPr>
          </a:p>
          <a:p>
            <a:pPr algn="r" rtl="1" eaLnBrk="1" hangingPunct="1"/>
            <a:r>
              <a:rPr lang="ar-EG" altLang="en-US" sz="2800" b="1" dirty="0">
                <a:latin typeface="Times New Roman" pitchFamily="18" charset="0"/>
                <a:cs typeface="Times New Roman" pitchFamily="18" charset="0"/>
              </a:rPr>
              <a:t>الندرة </a:t>
            </a:r>
            <a:r>
              <a:rPr lang="ar-EG" altLang="en-US" sz="2800" dirty="0">
                <a:latin typeface="Times New Roman" pitchFamily="18" charset="0"/>
                <a:cs typeface="Times New Roman" pitchFamily="18" charset="0"/>
              </a:rPr>
              <a:t>أو المحدودية النسبية </a:t>
            </a:r>
            <a:r>
              <a:rPr lang="ar-TN" altLang="en-US" sz="2800" dirty="0">
                <a:latin typeface="Times New Roman" pitchFamily="18" charset="0"/>
                <a:cs typeface="Times New Roman" pitchFamily="18" charset="0"/>
              </a:rPr>
              <a:t>أي </a:t>
            </a:r>
            <a:r>
              <a:rPr lang="ar-EG" altLang="en-US" sz="2800" dirty="0">
                <a:latin typeface="Times New Roman" pitchFamily="18" charset="0"/>
                <a:cs typeface="Times New Roman" pitchFamily="18" charset="0"/>
              </a:rPr>
              <a:t>أن المورد نادر</a:t>
            </a:r>
            <a:r>
              <a:rPr lang="ar-TN" altLang="en-US" sz="2800" dirty="0">
                <a:latin typeface="Times New Roman" pitchFamily="18" charset="0"/>
                <a:cs typeface="Times New Roman" pitchFamily="18" charset="0"/>
              </a:rPr>
              <a:t> و غير قادر</a:t>
            </a:r>
            <a:r>
              <a:rPr lang="ar-EG" altLang="en-US" sz="2800" dirty="0">
                <a:latin typeface="Times New Roman" pitchFamily="18" charset="0"/>
                <a:cs typeface="Times New Roman" pitchFamily="18" charset="0"/>
              </a:rPr>
              <a:t> عن إشباع جميع الحاجات. </a:t>
            </a:r>
            <a:endParaRPr lang="en-US" altLang="en-US" sz="2800" dirty="0">
              <a:latin typeface="Times New Roman" pitchFamily="18" charset="0"/>
              <a:cs typeface="Times New Roman" pitchFamily="18" charset="0"/>
            </a:endParaRPr>
          </a:p>
          <a:p>
            <a:pPr algn="r" rtl="1" eaLnBrk="1" hangingPunct="1"/>
            <a:r>
              <a:rPr lang="ar-EG" altLang="en-US" sz="2800" b="1" dirty="0">
                <a:latin typeface="Times New Roman" pitchFamily="18" charset="0"/>
                <a:cs typeface="Times New Roman" pitchFamily="18" charset="0"/>
              </a:rPr>
              <a:t>وجود ثمن أو سعر لهذا المورد، </a:t>
            </a:r>
            <a:r>
              <a:rPr lang="ar-EG" altLang="en-US" sz="2800" dirty="0">
                <a:latin typeface="Times New Roman" pitchFamily="18" charset="0"/>
                <a:cs typeface="Times New Roman" pitchFamily="18" charset="0"/>
              </a:rPr>
              <a:t>فإذا كان المورد بدون ثمن كالهواء فلا يعد موردا اقتصادياً.</a:t>
            </a:r>
            <a:endParaRPr lang="ar-TN" altLang="en-US" sz="2800" dirty="0">
              <a:latin typeface="Times New Roman" pitchFamily="18" charset="0"/>
              <a:cs typeface="Times New Roman" pitchFamily="18" charset="0"/>
            </a:endParaRPr>
          </a:p>
          <a:p>
            <a:pPr algn="r" rtl="1" eaLnBrk="1" hangingPunct="1">
              <a:buFont typeface="Wingdings 2" pitchFamily="18" charset="2"/>
              <a:buNone/>
            </a:pPr>
            <a:endParaRPr lang="en-US" altLang="en-US" sz="2800" dirty="0">
              <a:latin typeface="Times New Roman" pitchFamily="18" charset="0"/>
              <a:cs typeface="Times New Roman" pitchFamily="18" charset="0"/>
            </a:endParaRPr>
          </a:p>
          <a:p>
            <a:pPr algn="r" rtl="1" eaLnBrk="1" hangingPunct="1">
              <a:buFont typeface="Wingdings 2" pitchFamily="18" charset="2"/>
              <a:buNone/>
            </a:pPr>
            <a:r>
              <a:rPr lang="ar-SA" altLang="en-US" sz="2800" u="sng" dirty="0">
                <a:cs typeface="Times New Roman" pitchFamily="18" charset="0"/>
              </a:rPr>
              <a:t>الموارد الاقتصادية</a:t>
            </a:r>
            <a:r>
              <a:rPr lang="ar-TN" altLang="en-US" sz="2800" u="sng" dirty="0">
                <a:cs typeface="Times New Roman" pitchFamily="18" charset="0"/>
              </a:rPr>
              <a:t> هي عناصر الإنتاج التي تحتوي على :</a:t>
            </a:r>
            <a:endParaRPr lang="ar-TN" altLang="en-US" sz="2800" u="sng" dirty="0">
              <a:latin typeface="Times New Roman" pitchFamily="18" charset="0"/>
              <a:cs typeface="Times New Roman" pitchFamily="18" charset="0"/>
            </a:endParaRPr>
          </a:p>
          <a:p>
            <a:pPr algn="r" rtl="1" eaLnBrk="1" hangingPunct="1"/>
            <a:endParaRPr lang="en-US" altLang="en-US" sz="2800" dirty="0">
              <a:latin typeface="Times New Roman" pitchFamily="18" charset="0"/>
              <a:cs typeface="Times New Roman" pitchFamily="18" charset="0"/>
            </a:endParaRPr>
          </a:p>
          <a:p>
            <a:pPr algn="r" rtl="1" eaLnBrk="1" hangingPunct="1"/>
            <a:endParaRPr lang="ar-EG" altLang="en-US" sz="2800" dirty="0">
              <a:latin typeface="Times New Roman" pitchFamily="18" charset="0"/>
              <a:cs typeface="Times New Roman" pitchFamily="18" charset="0"/>
            </a:endParaRPr>
          </a:p>
        </p:txBody>
      </p:sp>
      <p:sp>
        <p:nvSpPr>
          <p:cNvPr id="5" name="Rectangle 4"/>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323225154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CCC5A24F-7EC7-4593-B8C5-73787C9517A0}" type="slidenum">
              <a:rPr lang="en-US"/>
              <a:pPr>
                <a:defRPr/>
              </a:pPr>
              <a:t>13</a:t>
            </a:fld>
            <a:endParaRPr lang="en-US"/>
          </a:p>
        </p:txBody>
      </p:sp>
      <p:sp>
        <p:nvSpPr>
          <p:cNvPr id="11267" name="Rectangle 3"/>
          <p:cNvSpPr>
            <a:spLocks noGrp="1" noChangeArrowheads="1"/>
          </p:cNvSpPr>
          <p:nvPr>
            <p:ph idx="1"/>
          </p:nvPr>
        </p:nvSpPr>
        <p:spPr>
          <a:xfrm>
            <a:off x="1676400" y="1066800"/>
            <a:ext cx="8839200" cy="5715000"/>
          </a:xfrm>
        </p:spPr>
        <p:txBody>
          <a:bodyPr>
            <a:normAutofit lnSpcReduction="10000"/>
          </a:bodyPr>
          <a:lstStyle/>
          <a:p>
            <a:pPr marL="609600" indent="-609600">
              <a:lnSpc>
                <a:spcPct val="150000"/>
              </a:lnSpc>
              <a:spcBef>
                <a:spcPct val="0"/>
              </a:spcBef>
              <a:buNone/>
            </a:pPr>
            <a:r>
              <a:rPr lang="ar-AE" altLang="en-US" sz="2800" dirty="0">
                <a:latin typeface="Times New Roman" pitchFamily="18" charset="0"/>
                <a:cs typeface="Times New Roman" pitchFamily="18" charset="0"/>
              </a:rPr>
              <a:t>1- </a:t>
            </a:r>
            <a:r>
              <a:rPr lang="ar-SA" altLang="en-US" sz="2800" dirty="0">
                <a:latin typeface="Times New Roman" pitchFamily="18" charset="0"/>
                <a:cs typeface="Times New Roman" pitchFamily="18" charset="0"/>
              </a:rPr>
              <a:t>الارض:</a:t>
            </a:r>
            <a:r>
              <a:rPr lang="ar-TN" altLang="en-US" sz="2800" dirty="0">
                <a:latin typeface="Times New Roman" pitchFamily="18" charset="0"/>
                <a:cs typeface="Times New Roman" pitchFamily="18" charset="0"/>
              </a:rPr>
              <a:t> وما تحتويه من غابات و</a:t>
            </a:r>
            <a:r>
              <a:rPr lang="ar-SA" altLang="en-US" sz="2800" dirty="0">
                <a:latin typeface="Times New Roman" pitchFamily="18" charset="0"/>
                <a:cs typeface="Times New Roman" pitchFamily="18" charset="0"/>
              </a:rPr>
              <a:t> موارد طبيعية</a:t>
            </a:r>
            <a:r>
              <a:rPr lang="ar-TN" altLang="en-US" sz="2800" dirty="0">
                <a:latin typeface="Times New Roman" pitchFamily="18" charset="0"/>
                <a:cs typeface="Times New Roman" pitchFamily="18" charset="0"/>
              </a:rPr>
              <a:t> </a:t>
            </a:r>
            <a:r>
              <a:rPr lang="ar-SA" altLang="en-US" sz="2800" dirty="0">
                <a:latin typeface="Times New Roman" pitchFamily="18" charset="0"/>
                <a:cs typeface="Times New Roman" pitchFamily="18" charset="0"/>
              </a:rPr>
              <a:t>:</a:t>
            </a:r>
            <a:r>
              <a:rPr lang="ar-TN" altLang="en-US" sz="2800" dirty="0">
                <a:latin typeface="Times New Roman" pitchFamily="18" charset="0"/>
                <a:cs typeface="Times New Roman" pitchFamily="18" charset="0"/>
              </a:rPr>
              <a:t> المياه, النفط  و المعادن. سعر الأرض هو الريع</a:t>
            </a:r>
            <a:endParaRPr lang="ar-AE" altLang="en-US" sz="2800" dirty="0">
              <a:latin typeface="Times New Roman" pitchFamily="18" charset="0"/>
              <a:cs typeface="Times New Roman" pitchFamily="18" charset="0"/>
            </a:endParaRPr>
          </a:p>
          <a:p>
            <a:pPr marL="609600" indent="-609600">
              <a:lnSpc>
                <a:spcPct val="150000"/>
              </a:lnSpc>
              <a:spcBef>
                <a:spcPct val="0"/>
              </a:spcBef>
              <a:buNone/>
            </a:pPr>
            <a:r>
              <a:rPr lang="ar-AE" altLang="en-US" sz="2800" dirty="0">
                <a:latin typeface="Times New Roman" pitchFamily="18" charset="0"/>
                <a:cs typeface="Times New Roman" pitchFamily="18" charset="0"/>
              </a:rPr>
              <a:t>2- </a:t>
            </a:r>
            <a:r>
              <a:rPr lang="ar-SA" altLang="en-US" sz="2800" dirty="0">
                <a:latin typeface="Times New Roman" pitchFamily="18" charset="0"/>
                <a:cs typeface="Times New Roman" pitchFamily="18" charset="0"/>
              </a:rPr>
              <a:t>العمل: الجهد العضلي و الذهني للعامل</a:t>
            </a:r>
            <a:r>
              <a:rPr lang="ar-BH" sz="2800" dirty="0">
                <a:latin typeface="Times New Roman" pitchFamily="18" charset="0"/>
                <a:cs typeface="Times New Roman" pitchFamily="18" charset="0"/>
              </a:rPr>
              <a:t> وما </a:t>
            </a:r>
            <a:r>
              <a:rPr lang="ar-TN" sz="2800" dirty="0">
                <a:latin typeface="Times New Roman" pitchFamily="18" charset="0"/>
                <a:cs typeface="Times New Roman" pitchFamily="18" charset="0"/>
              </a:rPr>
              <a:t>ي</a:t>
            </a:r>
            <a:r>
              <a:rPr lang="ar-BH" sz="2800" dirty="0">
                <a:latin typeface="Times New Roman" pitchFamily="18" charset="0"/>
                <a:cs typeface="Times New Roman" pitchFamily="18" charset="0"/>
              </a:rPr>
              <a:t>ملكه من كفاءات ومهارات وعلم وخبرات علمية</a:t>
            </a:r>
            <a:r>
              <a:rPr lang="ar-SA" altLang="en-US" sz="2800" dirty="0">
                <a:latin typeface="Times New Roman" pitchFamily="18" charset="0"/>
                <a:cs typeface="Times New Roman" pitchFamily="18" charset="0"/>
              </a:rPr>
              <a:t>. سعر العامل هو الاجر</a:t>
            </a:r>
            <a:r>
              <a:rPr lang="ar-AE" altLang="en-US" sz="2800" dirty="0">
                <a:latin typeface="Times New Roman" pitchFamily="18" charset="0"/>
                <a:cs typeface="Times New Roman" pitchFamily="18" charset="0"/>
              </a:rPr>
              <a:t>.</a:t>
            </a:r>
            <a:endParaRPr lang="ar-TN" altLang="en-US" sz="2800" dirty="0">
              <a:latin typeface="Times New Roman" pitchFamily="18" charset="0"/>
              <a:cs typeface="Times New Roman" pitchFamily="18" charset="0"/>
            </a:endParaRPr>
          </a:p>
          <a:p>
            <a:pPr marL="609600" indent="-609600">
              <a:lnSpc>
                <a:spcPct val="150000"/>
              </a:lnSpc>
              <a:spcBef>
                <a:spcPct val="0"/>
              </a:spcBef>
              <a:buNone/>
            </a:pPr>
            <a:r>
              <a:rPr lang="ar-AE" altLang="en-US" sz="2800" dirty="0">
                <a:latin typeface="Times New Roman" pitchFamily="18" charset="0"/>
                <a:cs typeface="Times New Roman" pitchFamily="18" charset="0"/>
              </a:rPr>
              <a:t>3- </a:t>
            </a:r>
            <a:r>
              <a:rPr lang="ar-SA" altLang="en-US" sz="2800" dirty="0">
                <a:latin typeface="Times New Roman" pitchFamily="18" charset="0"/>
                <a:cs typeface="Times New Roman" pitchFamily="18" charset="0"/>
              </a:rPr>
              <a:t>رأس المال: سلع تم انتاجها سابقاً </a:t>
            </a:r>
            <a:r>
              <a:rPr lang="ar-TN" altLang="en-US" sz="2800" dirty="0">
                <a:latin typeface="Times New Roman" pitchFamily="18" charset="0"/>
                <a:cs typeface="Times New Roman" pitchFamily="18" charset="0"/>
              </a:rPr>
              <a:t>من طرف الانسان و تستخدم</a:t>
            </a:r>
            <a:r>
              <a:rPr lang="ar-SA" altLang="en-US" sz="2800" dirty="0">
                <a:latin typeface="Times New Roman" pitchFamily="18" charset="0"/>
                <a:cs typeface="Times New Roman" pitchFamily="18" charset="0"/>
              </a:rPr>
              <a:t> في العملية الانتاجية</a:t>
            </a:r>
            <a:r>
              <a:rPr lang="ar-TN" altLang="en-US" sz="2800" dirty="0">
                <a:latin typeface="Times New Roman" pitchFamily="18" charset="0"/>
                <a:cs typeface="Times New Roman" pitchFamily="18" charset="0"/>
              </a:rPr>
              <a:t> مثل الآلات</a:t>
            </a:r>
            <a:r>
              <a:rPr lang="fr-FR" altLang="en-US" sz="2800" dirty="0">
                <a:latin typeface="Times New Roman" pitchFamily="18" charset="0"/>
                <a:cs typeface="Times New Roman" pitchFamily="18" charset="0"/>
              </a:rPr>
              <a:t> </a:t>
            </a:r>
            <a:r>
              <a:rPr lang="ar-BH" sz="2800" dirty="0">
                <a:latin typeface="Times New Roman" pitchFamily="18" charset="0"/>
                <a:cs typeface="Times New Roman" pitchFamily="18" charset="0"/>
              </a:rPr>
              <a:t>والمعدات والمباني</a:t>
            </a:r>
            <a:r>
              <a:rPr lang="ar-SA" altLang="en-US" sz="2800" dirty="0">
                <a:latin typeface="Times New Roman" pitchFamily="18" charset="0"/>
                <a:cs typeface="Times New Roman" pitchFamily="18" charset="0"/>
              </a:rPr>
              <a:t>.</a:t>
            </a:r>
            <a:r>
              <a:rPr lang="en-US" altLang="en-US" sz="2800" dirty="0">
                <a:latin typeface="Times New Roman" pitchFamily="18" charset="0"/>
                <a:cs typeface="Times New Roman" pitchFamily="18" charset="0"/>
              </a:rPr>
              <a:t> </a:t>
            </a:r>
            <a:r>
              <a:rPr lang="ar-SA" altLang="en-US" sz="2800" dirty="0">
                <a:latin typeface="Times New Roman" pitchFamily="18" charset="0"/>
                <a:cs typeface="Times New Roman" pitchFamily="18" charset="0"/>
              </a:rPr>
              <a:t>سعر رأس المال هو سعر الفائدة.</a:t>
            </a:r>
            <a:endParaRPr lang="ar-TN" altLang="en-US" sz="2800" dirty="0">
              <a:latin typeface="Times New Roman" pitchFamily="18" charset="0"/>
              <a:cs typeface="Times New Roman" pitchFamily="18" charset="0"/>
            </a:endParaRPr>
          </a:p>
          <a:p>
            <a:pPr marL="609600" indent="-609600">
              <a:lnSpc>
                <a:spcPct val="150000"/>
              </a:lnSpc>
              <a:spcBef>
                <a:spcPct val="0"/>
              </a:spcBef>
              <a:buNone/>
            </a:pPr>
            <a:r>
              <a:rPr lang="ar-TN" altLang="en-US" sz="2800" dirty="0">
                <a:latin typeface="Times New Roman" pitchFamily="18" charset="0"/>
                <a:cs typeface="Times New Roman" pitchFamily="18" charset="0"/>
              </a:rPr>
              <a:t>4- التنظيم:</a:t>
            </a:r>
            <a:r>
              <a:rPr lang="ar-BH" sz="2800" dirty="0">
                <a:cs typeface="Arabic Transparent" pitchFamily="34" charset="0"/>
              </a:rPr>
              <a:t> ويتمثل في القدرة على ابتكار الأعمال والأقدام وتحمل المخاطر وتحقيق النجاحات.</a:t>
            </a:r>
            <a:endParaRPr lang="en-US" altLang="en-US" sz="2800" dirty="0">
              <a:latin typeface="Times New Roman" pitchFamily="18" charset="0"/>
              <a:cs typeface="Times New Roman" pitchFamily="18" charset="0"/>
            </a:endParaRPr>
          </a:p>
        </p:txBody>
      </p:sp>
      <p:sp>
        <p:nvSpPr>
          <p:cNvPr id="11268" name="Rectangle 2"/>
          <p:cNvSpPr>
            <a:spLocks noGrp="1" noChangeArrowheads="1"/>
          </p:cNvSpPr>
          <p:nvPr>
            <p:ph type="title"/>
          </p:nvPr>
        </p:nvSpPr>
        <p:spPr>
          <a:xfrm>
            <a:off x="1981200" y="685800"/>
            <a:ext cx="8305800" cy="552450"/>
          </a:xfrm>
        </p:spPr>
        <p:txBody>
          <a:bodyPr/>
          <a:lstStyle/>
          <a:p>
            <a:pPr algn="r" rtl="1" eaLnBrk="1" hangingPunct="1"/>
            <a:r>
              <a:rPr lang="ar-SA" altLang="en-US" sz="3200" b="1" dirty="0">
                <a:cs typeface="Times New Roman" pitchFamily="18" charset="0"/>
              </a:rPr>
              <a:t>الموارد الاقتصادية</a:t>
            </a:r>
            <a:endParaRPr lang="en-US" altLang="en-US" sz="3200" b="1" dirty="0">
              <a:cs typeface="Times New Roman" pitchFamily="18" charset="0"/>
            </a:endParaRPr>
          </a:p>
        </p:txBody>
      </p:sp>
      <p:sp>
        <p:nvSpPr>
          <p:cNvPr id="5" name="Rectangle 4"/>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282494590"/>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ChangeArrowheads="1"/>
          </p:cNvSpPr>
          <p:nvPr/>
        </p:nvSpPr>
        <p:spPr bwMode="auto">
          <a:xfrm>
            <a:off x="1487488" y="2060848"/>
            <a:ext cx="9289032" cy="1008062"/>
          </a:xfrm>
          <a:prstGeom prst="rect">
            <a:avLst/>
          </a:prstGeom>
          <a:noFill/>
          <a:ln w="9525">
            <a:noFill/>
            <a:miter lim="800000"/>
            <a:headEnd/>
            <a:tailEnd/>
          </a:ln>
        </p:spPr>
        <p:txBody>
          <a:bodyPr/>
          <a:lstStyle/>
          <a:p>
            <a:pPr marL="901700" indent="-546100" algn="justLow">
              <a:buClr>
                <a:schemeClr val="bg2"/>
              </a:buClr>
              <a:buSzPct val="75000"/>
              <a:defRPr/>
            </a:pPr>
            <a:r>
              <a:rPr lang="ar-SA" altLang="en-US" sz="2800" dirty="0">
                <a:latin typeface="Times New Roman" panose="02020603050405020304" pitchFamily="18" charset="0"/>
                <a:cs typeface="Times New Roman" panose="02020603050405020304" pitchFamily="18" charset="0"/>
              </a:rPr>
              <a:t>(</a:t>
            </a:r>
            <a:r>
              <a:rPr lang="en-US" altLang="en-US" sz="2800" dirty="0">
                <a:latin typeface="Times New Roman" panose="02020603050405020304" pitchFamily="18" charset="0"/>
                <a:cs typeface="Times New Roman" panose="02020603050405020304" pitchFamily="18" charset="0"/>
              </a:rPr>
              <a:t>1</a:t>
            </a:r>
            <a:r>
              <a:rPr lang="ar-SA" altLang="en-US" sz="2800" dirty="0">
                <a:latin typeface="Times New Roman" panose="02020603050405020304" pitchFamily="18" charset="0"/>
                <a:cs typeface="Times New Roman" panose="02020603050405020304" pitchFamily="18" charset="0"/>
              </a:rPr>
              <a:t>)  </a:t>
            </a:r>
            <a:r>
              <a:rPr lang="ar-SA" altLang="en-US" sz="3200" dirty="0">
                <a:solidFill>
                  <a:srgbClr val="C00000"/>
                </a:solidFill>
                <a:latin typeface="Times New Roman" panose="02020603050405020304" pitchFamily="18" charset="0"/>
                <a:cs typeface="Times New Roman" panose="02020603050405020304" pitchFamily="18" charset="0"/>
              </a:rPr>
              <a:t>ماذا ننتج؟  </a:t>
            </a:r>
            <a:r>
              <a:rPr lang="ar-SA" altLang="en-US" sz="2800" dirty="0">
                <a:latin typeface="Times New Roman" panose="02020603050405020304" pitchFamily="18" charset="0"/>
                <a:cs typeface="Times New Roman" panose="02020603050405020304" pitchFamily="18" charset="0"/>
              </a:rPr>
              <a:t>أي تحديد ما هي السلع والخدمات التي يتعين على المجتمع إنتاجها ؟ هل هي الملابس ؟ أم المواد الغذائية ؟ أم الآلات ؟  </a:t>
            </a:r>
            <a:endParaRPr lang="en-US" altLang="en-US" sz="2800" dirty="0">
              <a:latin typeface="Times New Roman" panose="02020603050405020304" pitchFamily="18" charset="0"/>
              <a:cs typeface="Times New Roman" panose="02020603050405020304" pitchFamily="18" charset="0"/>
            </a:endParaRPr>
          </a:p>
          <a:p>
            <a:pPr marL="444500" indent="-444500" algn="justLow">
              <a:buClr>
                <a:schemeClr val="bg2"/>
              </a:buClr>
              <a:buSzPct val="75000"/>
              <a:defRPr/>
            </a:pPr>
            <a:endParaRPr lang="ar-SA" altLang="en-US" sz="2800" dirty="0">
              <a:latin typeface="Times New Roman" panose="02020603050405020304" pitchFamily="18" charset="0"/>
              <a:cs typeface="Times New Roman" panose="02020603050405020304" pitchFamily="18" charset="0"/>
            </a:endParaRPr>
          </a:p>
          <a:p>
            <a:pPr algn="justLow" rtl="1" eaLnBrk="1" hangingPunct="1">
              <a:buClr>
                <a:schemeClr val="bg2"/>
              </a:buClr>
              <a:buSzPct val="75000"/>
              <a:defRPr/>
            </a:pPr>
            <a:r>
              <a:rPr lang="ar-SA" altLang="en-US" sz="2800" dirty="0">
                <a:latin typeface="Times New Roman" panose="02020603050405020304" pitchFamily="18" charset="0"/>
                <a:cs typeface="Times New Roman" panose="02020603050405020304" pitchFamily="18" charset="0"/>
              </a:rPr>
              <a:t> </a:t>
            </a:r>
          </a:p>
        </p:txBody>
      </p:sp>
      <p:sp>
        <p:nvSpPr>
          <p:cNvPr id="6" name="Rectangle 5"/>
          <p:cNvSpPr>
            <a:spLocks noChangeArrowheads="1"/>
          </p:cNvSpPr>
          <p:nvPr/>
        </p:nvSpPr>
        <p:spPr bwMode="auto">
          <a:xfrm>
            <a:off x="1614110" y="3429000"/>
            <a:ext cx="9306426" cy="1582738"/>
          </a:xfrm>
          <a:prstGeom prst="rect">
            <a:avLst/>
          </a:prstGeom>
          <a:noFill/>
          <a:ln w="9525">
            <a:noFill/>
            <a:miter lim="800000"/>
            <a:headEnd/>
            <a:tailEnd/>
          </a:ln>
        </p:spPr>
        <p:txBody>
          <a:bodyPr/>
          <a:lstStyle/>
          <a:p>
            <a:pPr marL="990600" indent="-546100" algn="justLow" defTabSz="1079500">
              <a:buClr>
                <a:schemeClr val="bg2"/>
              </a:buClr>
              <a:buSzPct val="75000"/>
              <a:defRPr/>
            </a:pPr>
            <a:r>
              <a:rPr lang="ar-SA" altLang="en-US" sz="2800" dirty="0">
                <a:latin typeface="Times New Roman" panose="02020603050405020304" pitchFamily="18" charset="0"/>
                <a:cs typeface="Times New Roman" panose="02020603050405020304" pitchFamily="18" charset="0"/>
              </a:rPr>
              <a:t>(</a:t>
            </a:r>
            <a:r>
              <a:rPr lang="en-US" altLang="en-US" sz="2800" dirty="0">
                <a:latin typeface="Times New Roman" panose="02020603050405020304" pitchFamily="18" charset="0"/>
                <a:cs typeface="Times New Roman" panose="02020603050405020304" pitchFamily="18" charset="0"/>
              </a:rPr>
              <a:t>2</a:t>
            </a:r>
            <a:r>
              <a:rPr lang="ar-SA" altLang="en-US" sz="2800" dirty="0">
                <a:latin typeface="Times New Roman" panose="02020603050405020304" pitchFamily="18" charset="0"/>
                <a:cs typeface="Times New Roman" panose="02020603050405020304" pitchFamily="18" charset="0"/>
              </a:rPr>
              <a:t>)  </a:t>
            </a:r>
            <a:r>
              <a:rPr lang="ar-SA" altLang="en-US" sz="3200" dirty="0">
                <a:solidFill>
                  <a:srgbClr val="C00000"/>
                </a:solidFill>
                <a:latin typeface="Times New Roman" panose="02020603050405020304" pitchFamily="18" charset="0"/>
                <a:cs typeface="Times New Roman" panose="02020603050405020304" pitchFamily="18" charset="0"/>
              </a:rPr>
              <a:t>كيف ننتج؟ </a:t>
            </a:r>
            <a:r>
              <a:rPr lang="ar-SA" altLang="en-US" sz="2800" dirty="0">
                <a:latin typeface="Times New Roman" panose="02020603050405020304" pitchFamily="18" charset="0"/>
                <a:cs typeface="Times New Roman" panose="02020603050405020304" pitchFamily="18" charset="0"/>
              </a:rPr>
              <a:t>وهذه العملية تتطلب حصر كل الموارد المتاحة للإنتاج وتخصيصها على الاستخدامات المختلفة بحيث نحقق من خلال ذلك أقصى استغلال ممكن باقل تكلفة ممكنة، بمعني تحديد الأسلوب الفني والتقني الأمثل لإنتاج السلع والخدمات المطلوبة.</a:t>
            </a:r>
            <a:endParaRPr lang="en-US" altLang="en-US" sz="2800" dirty="0">
              <a:latin typeface="Times New Roman" panose="02020603050405020304" pitchFamily="18" charset="0"/>
              <a:cs typeface="Times New Roman" panose="02020603050405020304" pitchFamily="18" charset="0"/>
            </a:endParaRPr>
          </a:p>
          <a:p>
            <a:pPr marL="444500" indent="-444500" algn="justLow">
              <a:buClr>
                <a:schemeClr val="bg2"/>
              </a:buClr>
              <a:buSzPct val="75000"/>
              <a:defRPr/>
            </a:pPr>
            <a:endParaRPr lang="ar-SA" altLang="en-US" sz="2800" dirty="0">
              <a:latin typeface="Times New Roman" panose="02020603050405020304" pitchFamily="18" charset="0"/>
              <a:cs typeface="Times New Roman" panose="02020603050405020304" pitchFamily="18" charset="0"/>
            </a:endParaRPr>
          </a:p>
          <a:p>
            <a:pPr algn="justLow" rtl="1" eaLnBrk="1" hangingPunct="1">
              <a:buClr>
                <a:schemeClr val="bg2"/>
              </a:buClr>
              <a:buSzPct val="75000"/>
              <a:defRPr/>
            </a:pPr>
            <a:r>
              <a:rPr lang="ar-SA" altLang="en-US" sz="2800" dirty="0">
                <a:latin typeface="Times New Roman" panose="02020603050405020304" pitchFamily="18" charset="0"/>
                <a:cs typeface="Times New Roman" panose="02020603050405020304" pitchFamily="18" charset="0"/>
              </a:rPr>
              <a:t> </a:t>
            </a:r>
          </a:p>
        </p:txBody>
      </p:sp>
      <p:sp>
        <p:nvSpPr>
          <p:cNvPr id="8" name="Rectangle 7"/>
          <p:cNvSpPr>
            <a:spLocks noChangeArrowheads="1"/>
          </p:cNvSpPr>
          <p:nvPr/>
        </p:nvSpPr>
        <p:spPr bwMode="auto">
          <a:xfrm>
            <a:off x="1564968" y="5371829"/>
            <a:ext cx="9499584" cy="1152525"/>
          </a:xfrm>
          <a:prstGeom prst="rect">
            <a:avLst/>
          </a:prstGeom>
          <a:noFill/>
          <a:ln w="9525">
            <a:noFill/>
            <a:miter lim="800000"/>
            <a:headEnd/>
            <a:tailEnd/>
          </a:ln>
        </p:spPr>
        <p:txBody>
          <a:bodyPr/>
          <a:lstStyle/>
          <a:p>
            <a:pPr marL="990600" indent="-546100" algn="justLow">
              <a:buClr>
                <a:schemeClr val="bg2"/>
              </a:buClr>
              <a:buSzPct val="75000"/>
              <a:defRPr/>
            </a:pPr>
            <a:r>
              <a:rPr lang="ar-SA" altLang="en-US" sz="2800" dirty="0">
                <a:latin typeface="Times New Roman" panose="02020603050405020304" pitchFamily="18" charset="0"/>
                <a:cs typeface="Times New Roman" panose="02020603050405020304" pitchFamily="18" charset="0"/>
              </a:rPr>
              <a:t>(</a:t>
            </a:r>
            <a:r>
              <a:rPr lang="en-US" altLang="en-US" sz="2800" dirty="0">
                <a:latin typeface="Times New Roman" panose="02020603050405020304" pitchFamily="18" charset="0"/>
                <a:cs typeface="Times New Roman" panose="02020603050405020304" pitchFamily="18" charset="0"/>
              </a:rPr>
              <a:t>3</a:t>
            </a:r>
            <a:r>
              <a:rPr lang="ar-SA" altLang="en-US" sz="2800" dirty="0">
                <a:latin typeface="Times New Roman" panose="02020603050405020304" pitchFamily="18" charset="0"/>
                <a:cs typeface="Times New Roman" panose="02020603050405020304" pitchFamily="18" charset="0"/>
              </a:rPr>
              <a:t>)  </a:t>
            </a:r>
            <a:r>
              <a:rPr lang="ar-SA" altLang="en-US" sz="3200" dirty="0">
                <a:solidFill>
                  <a:srgbClr val="C00000"/>
                </a:solidFill>
                <a:latin typeface="Times New Roman" panose="02020603050405020304" pitchFamily="18" charset="0"/>
                <a:cs typeface="Times New Roman" panose="02020603050405020304" pitchFamily="18" charset="0"/>
              </a:rPr>
              <a:t>لمن ننتج؟ </a:t>
            </a:r>
            <a:r>
              <a:rPr lang="ar-SA" altLang="en-US" sz="2800" dirty="0">
                <a:latin typeface="Times New Roman" panose="02020603050405020304" pitchFamily="18" charset="0"/>
                <a:cs typeface="Times New Roman" panose="02020603050405020304" pitchFamily="18" charset="0"/>
              </a:rPr>
              <a:t>وهي الكيفية التي يتم بها توزيع الإنتاج على أفراد المجتمع وتحديد المنتفعين منه . </a:t>
            </a:r>
            <a:endParaRPr lang="en-US" altLang="en-US" sz="2800" dirty="0">
              <a:latin typeface="Times New Roman" panose="02020603050405020304" pitchFamily="18" charset="0"/>
              <a:cs typeface="Times New Roman" panose="02020603050405020304" pitchFamily="18" charset="0"/>
            </a:endParaRPr>
          </a:p>
          <a:p>
            <a:pPr marL="444500" indent="-444500" algn="justLow">
              <a:buClr>
                <a:schemeClr val="bg2"/>
              </a:buClr>
              <a:buSzPct val="75000"/>
              <a:defRPr/>
            </a:pPr>
            <a:endParaRPr lang="ar-SA" altLang="en-US" sz="2800" dirty="0">
              <a:latin typeface="Times New Roman" panose="02020603050405020304" pitchFamily="18" charset="0"/>
              <a:cs typeface="Times New Roman" panose="02020603050405020304" pitchFamily="18" charset="0"/>
            </a:endParaRPr>
          </a:p>
          <a:p>
            <a:pPr algn="justLow" rtl="1" eaLnBrk="1" hangingPunct="1">
              <a:buClr>
                <a:schemeClr val="bg2"/>
              </a:buClr>
              <a:buSzPct val="75000"/>
              <a:defRPr/>
            </a:pPr>
            <a:r>
              <a:rPr lang="ar-SA" altLang="en-US" sz="2800" dirty="0">
                <a:latin typeface="Times New Roman" panose="02020603050405020304" pitchFamily="18" charset="0"/>
                <a:cs typeface="Times New Roman" panose="02020603050405020304" pitchFamily="18" charset="0"/>
              </a:rPr>
              <a:t> </a:t>
            </a:r>
          </a:p>
        </p:txBody>
      </p:sp>
      <p:sp>
        <p:nvSpPr>
          <p:cNvPr id="3" name="Rectangle 2"/>
          <p:cNvSpPr/>
          <p:nvPr/>
        </p:nvSpPr>
        <p:spPr>
          <a:xfrm>
            <a:off x="4799856" y="711728"/>
            <a:ext cx="4616970" cy="707886"/>
          </a:xfrm>
          <a:prstGeom prst="rect">
            <a:avLst/>
          </a:prstGeom>
        </p:spPr>
        <p:txBody>
          <a:bodyPr wrap="none">
            <a:spAutoFit/>
          </a:bodyPr>
          <a:lstStyle/>
          <a:p>
            <a:r>
              <a:rPr lang="ar-SA" sz="4000" dirty="0">
                <a:solidFill>
                  <a:srgbClr val="FF0000"/>
                </a:solidFill>
                <a:latin typeface="Times New Roman" panose="02020603050405020304" pitchFamily="18" charset="0"/>
                <a:cs typeface="Times New Roman" panose="02020603050405020304" pitchFamily="18" charset="0"/>
              </a:rPr>
              <a:t>ثلاثة أسئلة </a:t>
            </a:r>
            <a:r>
              <a:rPr lang="ar-SA" sz="4000" dirty="0" err="1">
                <a:solidFill>
                  <a:srgbClr val="FF0000"/>
                </a:solidFill>
                <a:latin typeface="Times New Roman" panose="02020603050405020304" pitchFamily="18" charset="0"/>
                <a:cs typeface="Times New Roman" panose="02020603050405020304" pitchFamily="18" charset="0"/>
              </a:rPr>
              <a:t>إقتصادية</a:t>
            </a:r>
            <a:r>
              <a:rPr lang="ar-SA" sz="4000" dirty="0">
                <a:solidFill>
                  <a:srgbClr val="FF0000"/>
                </a:solidFill>
                <a:latin typeface="Times New Roman" panose="02020603050405020304" pitchFamily="18" charset="0"/>
                <a:cs typeface="Times New Roman" panose="02020603050405020304" pitchFamily="18" charset="0"/>
              </a:rPr>
              <a:t> أساسية</a:t>
            </a:r>
            <a:endParaRPr lang="ar-SA" sz="4000" dirty="0">
              <a:latin typeface="Times New Roman" panose="02020603050405020304" pitchFamily="18" charset="0"/>
              <a:cs typeface="Times New Roman" panose="02020603050405020304" pitchFamily="18" charset="0"/>
            </a:endParaRPr>
          </a:p>
        </p:txBody>
      </p:sp>
      <p:sp>
        <p:nvSpPr>
          <p:cNvPr id="7" name="Rectangle 6"/>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42524070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lide(fromBottom)">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lide(fromBottom)">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buNone/>
            </a:pPr>
            <a:r>
              <a:rPr lang="ar-SA" sz="2800" b="1" dirty="0">
                <a:solidFill>
                  <a:srgbClr val="FF0000"/>
                </a:solidFill>
                <a:cs typeface="Arabic Transparent" pitchFamily="2" charset="-78"/>
              </a:rPr>
              <a:t>السياسية الاقتصادية </a:t>
            </a:r>
            <a:endParaRPr lang="ar-SA" sz="2800" b="1" dirty="0">
              <a:solidFill>
                <a:srgbClr val="FF0000"/>
              </a:solidFill>
            </a:endParaRPr>
          </a:p>
          <a:p>
            <a:pPr marL="0" indent="0">
              <a:buNone/>
            </a:pPr>
            <a:r>
              <a:rPr lang="ar-BH" sz="2800" dirty="0">
                <a:latin typeface="Times New Roman" panose="02020603050405020304" pitchFamily="18" charset="0"/>
                <a:cs typeface="Times New Roman" panose="02020603050405020304" pitchFamily="18" charset="0"/>
              </a:rPr>
              <a:t>تتمثل السياسة الاقتصادية في استخدام مجموعة من الأدوات، يتم </a:t>
            </a:r>
            <a:r>
              <a:rPr lang="ar-BH" sz="2800" dirty="0" err="1">
                <a:latin typeface="Times New Roman" panose="02020603050405020304" pitchFamily="18" charset="0"/>
                <a:cs typeface="Times New Roman" panose="02020603050405020304" pitchFamily="18" charset="0"/>
              </a:rPr>
              <a:t>بها</a:t>
            </a:r>
            <a:r>
              <a:rPr lang="ar-BH" sz="2800" dirty="0">
                <a:latin typeface="Times New Roman" panose="02020603050405020304" pitchFamily="18" charset="0"/>
                <a:cs typeface="Times New Roman" panose="02020603050405020304" pitchFamily="18" charset="0"/>
              </a:rPr>
              <a:t> التأثير بطريقة غير</a:t>
            </a:r>
            <a:r>
              <a:rPr lang="en-US" sz="2800" dirty="0">
                <a:latin typeface="Times New Roman" panose="02020603050405020304" pitchFamily="18" charset="0"/>
                <a:cs typeface="Times New Roman" panose="02020603050405020304" pitchFamily="18" charset="0"/>
              </a:rPr>
              <a:t> </a:t>
            </a:r>
            <a:r>
              <a:rPr lang="ar-BH" sz="2800" dirty="0">
                <a:latin typeface="Times New Roman" panose="02020603050405020304" pitchFamily="18" charset="0"/>
                <a:cs typeface="Times New Roman" panose="02020603050405020304" pitchFamily="18" charset="0"/>
              </a:rPr>
              <a:t>مباشرة على سلوك وحدات صنع القرار بهدف تحقيق أهداف اقتصادية معينة.</a:t>
            </a:r>
            <a:endParaRPr lang="en-US" sz="2800" dirty="0">
              <a:latin typeface="Times New Roman" panose="02020603050405020304" pitchFamily="18" charset="0"/>
              <a:cs typeface="Times New Roman" panose="02020603050405020304" pitchFamily="18" charset="0"/>
            </a:endParaRPr>
          </a:p>
          <a:p>
            <a:pPr marL="0" indent="0">
              <a:buNone/>
            </a:pPr>
            <a:r>
              <a:rPr lang="ar-SA" sz="2800" b="1" dirty="0">
                <a:solidFill>
                  <a:srgbClr val="FF0000"/>
                </a:solidFill>
                <a:cs typeface="Arabic Transparent" pitchFamily="2" charset="-78"/>
              </a:rPr>
              <a:t>العلاقة بين السياسية الاقتصادية وأهدافها</a:t>
            </a:r>
            <a:endParaRPr lang="fr-MA" sz="2800" b="1" dirty="0">
              <a:cs typeface="Arabic Transparent" pitchFamily="2" charset="-78"/>
            </a:endParaRPr>
          </a:p>
          <a:p>
            <a:pPr marL="0" indent="0" rtl="1">
              <a:buNone/>
            </a:pPr>
            <a:r>
              <a:rPr lang="ar-BH" sz="2800" dirty="0">
                <a:latin typeface="Times New Roman" panose="02020603050405020304" pitchFamily="18" charset="0"/>
                <a:cs typeface="Times New Roman" panose="02020603050405020304" pitchFamily="18" charset="0"/>
              </a:rPr>
              <a:t>فهدف محاربة الفقر </a:t>
            </a:r>
            <a:r>
              <a:rPr lang="ar-SA" sz="2800" dirty="0">
                <a:latin typeface="Times New Roman" panose="02020603050405020304" pitchFamily="18" charset="0"/>
                <a:cs typeface="Times New Roman" panose="02020603050405020304" pitchFamily="18" charset="0"/>
              </a:rPr>
              <a:t>مثلا </a:t>
            </a:r>
            <a:r>
              <a:rPr lang="ar-BH" sz="2800" dirty="0">
                <a:latin typeface="Times New Roman" panose="02020603050405020304" pitchFamily="18" charset="0"/>
                <a:cs typeface="Times New Roman" panose="02020603050405020304" pitchFamily="18" charset="0"/>
              </a:rPr>
              <a:t>لا بد له من سياسات لتوفير فرص العمل، ورفع الكفاءة الإنتاجية للعمال. وهدف زيادة معدل النمو الاقتصادي</a:t>
            </a:r>
            <a:r>
              <a:rPr lang="ar-SA" sz="2800" dirty="0">
                <a:latin typeface="Times New Roman" panose="02020603050405020304" pitchFamily="18" charset="0"/>
                <a:cs typeface="Times New Roman" panose="02020603050405020304" pitchFamily="18" charset="0"/>
              </a:rPr>
              <a:t> مثلا</a:t>
            </a:r>
            <a:r>
              <a:rPr lang="ar-BH" sz="2800" dirty="0">
                <a:latin typeface="Times New Roman" panose="02020603050405020304" pitchFamily="18" charset="0"/>
                <a:cs typeface="Times New Roman" panose="02020603050405020304" pitchFamily="18" charset="0"/>
              </a:rPr>
              <a:t> يحتاج إلى سياسات لتحفيز الاستثمار الحقيقي والاستثمار في البحوث والتطوير. </a:t>
            </a:r>
            <a:endParaRPr lang="en-US" sz="2800" b="1" dirty="0">
              <a:solidFill>
                <a:srgbClr val="FF0000"/>
              </a:solidFill>
              <a:latin typeface="Times New Roman" panose="02020603050405020304" pitchFamily="18" charset="0"/>
              <a:cs typeface="Times New Roman" panose="02020603050405020304" pitchFamily="18" charset="0"/>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dirty="0"/>
          </a:p>
        </p:txBody>
      </p:sp>
      <p:sp>
        <p:nvSpPr>
          <p:cNvPr id="5" name="Title 4"/>
          <p:cNvSpPr>
            <a:spLocks noGrp="1"/>
          </p:cNvSpPr>
          <p:nvPr>
            <p:ph type="title"/>
          </p:nvPr>
        </p:nvSpPr>
        <p:spPr/>
        <p:txBody>
          <a:bodyPr/>
          <a:lstStyle/>
          <a:p>
            <a:pPr algn="ctr"/>
            <a:r>
              <a:rPr lang="ar-SA" b="1" dirty="0">
                <a:solidFill>
                  <a:srgbClr val="FF0000"/>
                </a:solidFill>
                <a:cs typeface="Arabic Transparent" pitchFamily="2" charset="-78"/>
              </a:rPr>
              <a:t>السياسية الاقتصادية </a:t>
            </a:r>
            <a:r>
              <a:rPr lang="ar-SA" b="1" dirty="0">
                <a:solidFill>
                  <a:srgbClr val="FF0000"/>
                </a:solidFill>
              </a:rPr>
              <a:t/>
            </a:r>
            <a:br>
              <a:rPr lang="ar-SA" b="1" dirty="0">
                <a:solidFill>
                  <a:srgbClr val="FF0000"/>
                </a:solidFill>
              </a:rPr>
            </a:br>
            <a:endParaRPr lang="ar-SA" dirty="0"/>
          </a:p>
        </p:txBody>
      </p:sp>
      <p:sp>
        <p:nvSpPr>
          <p:cNvPr id="6" name="Rectangle 5"/>
          <p:cNvSpPr/>
          <p:nvPr/>
        </p:nvSpPr>
        <p:spPr>
          <a:xfrm>
            <a:off x="9769760" y="105718"/>
            <a:ext cx="1944763" cy="369332"/>
          </a:xfrm>
          <a:prstGeom prst="rect">
            <a:avLst/>
          </a:prstGeom>
        </p:spPr>
        <p:txBody>
          <a:bodyPr wrap="none">
            <a:spAutoFit/>
          </a:bodyPr>
          <a:lstStyle/>
          <a:p>
            <a:pPr>
              <a:defRPr/>
            </a:pPr>
            <a:r>
              <a:rPr lang="ar-SA" dirty="0">
                <a:solidFill>
                  <a:srgbClr val="72A376">
                    <a:lumMod val="75000"/>
                  </a:srgbClr>
                </a:solidFill>
              </a:rPr>
              <a:t>مبادئ الاقتصاد الجزئي </a:t>
            </a:r>
            <a:endParaRPr lang="en-US" dirty="0">
              <a:solidFill>
                <a:srgbClr val="72A376">
                  <a:lumMod val="75000"/>
                </a:srgbClr>
              </a:solidFill>
            </a:endParaRPr>
          </a:p>
        </p:txBody>
      </p:sp>
    </p:spTree>
    <p:extLst>
      <p:ext uri="{BB962C8B-B14F-4D97-AF65-F5344CB8AC3E}">
        <p14:creationId xmlns:p14="http://schemas.microsoft.com/office/powerpoint/2010/main" val="77365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00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p>
        </p:txBody>
      </p:sp>
      <p:grpSp>
        <p:nvGrpSpPr>
          <p:cNvPr id="2" name="Group 5"/>
          <p:cNvGrpSpPr>
            <a:grpSpLocks/>
          </p:cNvGrpSpPr>
          <p:nvPr/>
        </p:nvGrpSpPr>
        <p:grpSpPr bwMode="auto">
          <a:xfrm>
            <a:off x="7686675" y="2166938"/>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5844" name="Rectangle 8"/>
          <p:cNvSpPr>
            <a:spLocks noChangeArrowheads="1"/>
          </p:cNvSpPr>
          <p:nvPr/>
        </p:nvSpPr>
        <p:spPr bwMode="auto">
          <a:xfrm>
            <a:off x="45720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spcBef>
                <a:spcPct val="20000"/>
              </a:spcBef>
              <a:buFont typeface="Arial" panose="020B0604020202020204" pitchFamily="34" charset="0"/>
              <a:buChar char="•"/>
              <a:defRPr sz="3200">
                <a:solidFill>
                  <a:srgbClr val="013E36"/>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rgbClr val="013E36"/>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rgbClr val="013E36"/>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rgbClr val="013E36"/>
                </a:solidFill>
                <a:latin typeface="Calibri" panose="020F0502020204030204" pitchFamily="34" charset="0"/>
                <a:cs typeface="Arial" panose="020B0604020202020204" pitchFamily="34" charset="0"/>
              </a:defRPr>
            </a:lvl9pPr>
          </a:lstStyle>
          <a:p>
            <a:pPr algn="l" eaLnBrk="1" hangingPunct="1">
              <a:spcBef>
                <a:spcPct val="0"/>
              </a:spcBef>
              <a:buFontTx/>
              <a:buNone/>
            </a:pPr>
            <a:r>
              <a:rPr lang="ar-EG" altLang="ar-SA" sz="7200">
                <a:solidFill>
                  <a:schemeClr val="bg1"/>
                </a:solidFill>
              </a:rPr>
              <a:t>بحمد الله</a:t>
            </a:r>
            <a:endParaRPr lang="en-US" altLang="ar-SA" sz="7200">
              <a:solidFill>
                <a:schemeClr val="bg1"/>
              </a:solidFill>
            </a:endParaRPr>
          </a:p>
        </p:txBody>
      </p:sp>
      <p:sp>
        <p:nvSpPr>
          <p:cNvPr id="35845" name="Freeform 6"/>
          <p:cNvSpPr>
            <a:spLocks noEditPoints="1"/>
          </p:cNvSpPr>
          <p:nvPr/>
        </p:nvSpPr>
        <p:spPr bwMode="auto">
          <a:xfrm>
            <a:off x="4572001" y="2209801"/>
            <a:ext cx="2689225" cy="1236663"/>
          </a:xfrm>
          <a:custGeom>
            <a:avLst/>
            <a:gdLst>
              <a:gd name="T0" fmla="*/ 2147483646 w 1687"/>
              <a:gd name="T1" fmla="*/ 2147483646 h 775"/>
              <a:gd name="T2" fmla="*/ 2147483646 w 1687"/>
              <a:gd name="T3" fmla="*/ 2147483646 h 775"/>
              <a:gd name="T4" fmla="*/ 2147483646 w 1687"/>
              <a:gd name="T5" fmla="*/ 2147483646 h 775"/>
              <a:gd name="T6" fmla="*/ 2147483646 w 1687"/>
              <a:gd name="T7" fmla="*/ 2147483646 h 775"/>
              <a:gd name="T8" fmla="*/ 2147483646 w 1687"/>
              <a:gd name="T9" fmla="*/ 2147483646 h 775"/>
              <a:gd name="T10" fmla="*/ 2147483646 w 1687"/>
              <a:gd name="T11" fmla="*/ 2147483646 h 775"/>
              <a:gd name="T12" fmla="*/ 2147483646 w 1687"/>
              <a:gd name="T13" fmla="*/ 2147483646 h 775"/>
              <a:gd name="T14" fmla="*/ 2147483646 w 1687"/>
              <a:gd name="T15" fmla="*/ 2147483646 h 775"/>
              <a:gd name="T16" fmla="*/ 2147483646 w 1687"/>
              <a:gd name="T17" fmla="*/ 2147483646 h 775"/>
              <a:gd name="T18" fmla="*/ 2147483646 w 1687"/>
              <a:gd name="T19" fmla="*/ 2147483646 h 775"/>
              <a:gd name="T20" fmla="*/ 2147483646 w 1687"/>
              <a:gd name="T21" fmla="*/ 2147483646 h 775"/>
              <a:gd name="T22" fmla="*/ 0 w 1687"/>
              <a:gd name="T23" fmla="*/ 2147483646 h 775"/>
              <a:gd name="T24" fmla="*/ 2147483646 w 1687"/>
              <a:gd name="T25" fmla="*/ 2147483646 h 775"/>
              <a:gd name="T26" fmla="*/ 2147483646 w 1687"/>
              <a:gd name="T27" fmla="*/ 2147483646 h 775"/>
              <a:gd name="T28" fmla="*/ 2147483646 w 1687"/>
              <a:gd name="T29" fmla="*/ 2147483646 h 775"/>
              <a:gd name="T30" fmla="*/ 2147483646 w 1687"/>
              <a:gd name="T31" fmla="*/ 2147483646 h 775"/>
              <a:gd name="T32" fmla="*/ 2147483646 w 1687"/>
              <a:gd name="T33" fmla="*/ 2147483646 h 775"/>
              <a:gd name="T34" fmla="*/ 2147483646 w 1687"/>
              <a:gd name="T35" fmla="*/ 2147483646 h 775"/>
              <a:gd name="T36" fmla="*/ 2147483646 w 1687"/>
              <a:gd name="T37" fmla="*/ 2147483646 h 775"/>
              <a:gd name="T38" fmla="*/ 2147483646 w 1687"/>
              <a:gd name="T39" fmla="*/ 2147483646 h 775"/>
              <a:gd name="T40" fmla="*/ 2147483646 w 1687"/>
              <a:gd name="T41" fmla="*/ 2147483646 h 775"/>
              <a:gd name="T42" fmla="*/ 2147483646 w 1687"/>
              <a:gd name="T43" fmla="*/ 2147483646 h 775"/>
              <a:gd name="T44" fmla="*/ 2147483646 w 1687"/>
              <a:gd name="T45" fmla="*/ 2147483646 h 775"/>
              <a:gd name="T46" fmla="*/ 2147483646 w 1687"/>
              <a:gd name="T47" fmla="*/ 2147483646 h 775"/>
              <a:gd name="T48" fmla="*/ 2147483646 w 1687"/>
              <a:gd name="T49" fmla="*/ 2147483646 h 775"/>
              <a:gd name="T50" fmla="*/ 2147483646 w 1687"/>
              <a:gd name="T51" fmla="*/ 2147483646 h 775"/>
              <a:gd name="T52" fmla="*/ 2147483646 w 1687"/>
              <a:gd name="T53" fmla="*/ 2147483646 h 775"/>
              <a:gd name="T54" fmla="*/ 2147483646 w 1687"/>
              <a:gd name="T55" fmla="*/ 2147483646 h 775"/>
              <a:gd name="T56" fmla="*/ 2147483646 w 1687"/>
              <a:gd name="T57" fmla="*/ 2147483646 h 775"/>
              <a:gd name="T58" fmla="*/ 2147483646 w 1687"/>
              <a:gd name="T59" fmla="*/ 2147483646 h 775"/>
              <a:gd name="T60" fmla="*/ 2147483646 w 1687"/>
              <a:gd name="T61" fmla="*/ 2147483646 h 775"/>
              <a:gd name="T62" fmla="*/ 2147483646 w 1687"/>
              <a:gd name="T63" fmla="*/ 2147483646 h 775"/>
              <a:gd name="T64" fmla="*/ 2147483646 w 1687"/>
              <a:gd name="T65" fmla="*/ 2147483646 h 775"/>
              <a:gd name="T66" fmla="*/ 2147483646 w 1687"/>
              <a:gd name="T67" fmla="*/ 2147483646 h 775"/>
              <a:gd name="T68" fmla="*/ 2147483646 w 1687"/>
              <a:gd name="T69" fmla="*/ 2147483646 h 775"/>
              <a:gd name="T70" fmla="*/ 2147483646 w 1687"/>
              <a:gd name="T71" fmla="*/ 2147483646 h 775"/>
              <a:gd name="T72" fmla="*/ 2147483646 w 1687"/>
              <a:gd name="T73" fmla="*/ 2147483646 h 775"/>
              <a:gd name="T74" fmla="*/ 2147483646 w 1687"/>
              <a:gd name="T75" fmla="*/ 2147483646 h 775"/>
              <a:gd name="T76" fmla="*/ 2147483646 w 1687"/>
              <a:gd name="T77" fmla="*/ 2147483646 h 775"/>
              <a:gd name="T78" fmla="*/ 2147483646 w 1687"/>
              <a:gd name="T79" fmla="*/ 2147483646 h 775"/>
              <a:gd name="T80" fmla="*/ 2147483646 w 1687"/>
              <a:gd name="T81" fmla="*/ 2147483646 h 775"/>
              <a:gd name="T82" fmla="*/ 2147483646 w 1687"/>
              <a:gd name="T83" fmla="*/ 2147483646 h 775"/>
              <a:gd name="T84" fmla="*/ 2147483646 w 1687"/>
              <a:gd name="T85" fmla="*/ 2147483646 h 775"/>
              <a:gd name="T86" fmla="*/ 2147483646 w 1687"/>
              <a:gd name="T87" fmla="*/ 2147483646 h 775"/>
              <a:gd name="T88" fmla="*/ 2147483646 w 1687"/>
              <a:gd name="T89" fmla="*/ 2147483646 h 775"/>
              <a:gd name="T90" fmla="*/ 2147483646 w 1687"/>
              <a:gd name="T91" fmla="*/ 2147483646 h 775"/>
              <a:gd name="T92" fmla="*/ 2147483646 w 1687"/>
              <a:gd name="T93" fmla="*/ 2147483646 h 775"/>
              <a:gd name="T94" fmla="*/ 2147483646 w 1687"/>
              <a:gd name="T95" fmla="*/ 2147483646 h 775"/>
              <a:gd name="T96" fmla="*/ 2147483646 w 1687"/>
              <a:gd name="T97" fmla="*/ 2147483646 h 775"/>
              <a:gd name="T98" fmla="*/ 2147483646 w 1687"/>
              <a:gd name="T99" fmla="*/ 2147483646 h 775"/>
              <a:gd name="T100" fmla="*/ 2147483646 w 1687"/>
              <a:gd name="T101" fmla="*/ 2147483646 h 775"/>
              <a:gd name="T102" fmla="*/ 2147483646 w 1687"/>
              <a:gd name="T103" fmla="*/ 2147483646 h 775"/>
              <a:gd name="T104" fmla="*/ 2147483646 w 1687"/>
              <a:gd name="T105" fmla="*/ 2147483646 h 775"/>
              <a:gd name="T106" fmla="*/ 2147483646 w 1687"/>
              <a:gd name="T107" fmla="*/ 2147483646 h 775"/>
              <a:gd name="T108" fmla="*/ 2147483646 w 1687"/>
              <a:gd name="T109" fmla="*/ 2147483646 h 775"/>
              <a:gd name="T110" fmla="*/ 2147483646 w 1687"/>
              <a:gd name="T111" fmla="*/ 2147483646 h 775"/>
              <a:gd name="T112" fmla="*/ 2147483646 w 1687"/>
              <a:gd name="T113" fmla="*/ 2147483646 h 775"/>
              <a:gd name="T114" fmla="*/ 2147483646 w 1687"/>
              <a:gd name="T115" fmla="*/ 2147483646 h 775"/>
              <a:gd name="T116" fmla="*/ 2147483646 w 1687"/>
              <a:gd name="T117" fmla="*/ 2147483646 h 775"/>
              <a:gd name="T118" fmla="*/ 2147483646 w 1687"/>
              <a:gd name="T119" fmla="*/ 2147483646 h 775"/>
              <a:gd name="T120" fmla="*/ 2147483646 w 1687"/>
              <a:gd name="T121" fmla="*/ 2147483646 h 775"/>
              <a:gd name="T122" fmla="*/ 2147483646 w 1687"/>
              <a:gd name="T123" fmla="*/ 2147483646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sp>
        <p:nvSpPr>
          <p:cNvPr id="10" name="Oval 9"/>
          <p:cNvSpPr/>
          <p:nvPr/>
        </p:nvSpPr>
        <p:spPr>
          <a:xfrm>
            <a:off x="2001838" y="2216151"/>
            <a:ext cx="2417762" cy="2409825"/>
          </a:xfrm>
          <a:prstGeom prst="ellipse">
            <a:avLst/>
          </a:prstGeom>
          <a:ln/>
        </p:spPr>
        <p:style>
          <a:lnRef idx="2">
            <a:schemeClr val="dk1"/>
          </a:lnRef>
          <a:fillRef idx="1">
            <a:schemeClr val="lt1"/>
          </a:fillRef>
          <a:effectRef idx="0">
            <a:schemeClr val="dk1"/>
          </a:effectRef>
          <a:fontRef idx="minor">
            <a:schemeClr val="dk1"/>
          </a:fontRef>
        </p:style>
      </p:sp>
      <p:pic>
        <p:nvPicPr>
          <p:cNvPr id="3584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7264" y="2581276"/>
            <a:ext cx="1887537"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987925" y="6329363"/>
            <a:ext cx="2216150" cy="431800"/>
          </a:xfrm>
          <a:prstGeom prst="rect">
            <a:avLst/>
          </a:prstGeom>
        </p:spPr>
        <p:txBody>
          <a:bodyPr wrap="none">
            <a:spAutoFit/>
          </a:bodyPr>
          <a:lstStyle/>
          <a:p>
            <a:pPr algn="ctr">
              <a:defRPr/>
            </a:pPr>
            <a:r>
              <a:rPr lang="ar-SA" sz="1100" dirty="0">
                <a:solidFill>
                  <a:schemeClr val="bg1"/>
                </a:solidFill>
              </a:rPr>
              <a:t>جميع الحقوق محفوظة لجامعة الملك فيصل ©</a:t>
            </a:r>
          </a:p>
          <a:p>
            <a:pPr algn="ctr">
              <a:defRPr/>
            </a:pPr>
            <a:r>
              <a:rPr lang="en-US" sz="1100" dirty="0">
                <a:solidFill>
                  <a:schemeClr val="bg1"/>
                </a:solidFill>
              </a:rPr>
              <a:t>All Rights Reserved for KFU ©</a:t>
            </a:r>
          </a:p>
        </p:txBody>
      </p:sp>
    </p:spTree>
    <p:extLst>
      <p:ext uri="{BB962C8B-B14F-4D97-AF65-F5344CB8AC3E}">
        <p14:creationId xmlns:p14="http://schemas.microsoft.com/office/powerpoint/2010/main" val="30197818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1673</TotalTime>
  <Words>1035</Words>
  <Application>Microsoft Office PowerPoint</Application>
  <PresentationFormat>Widescreen</PresentationFormat>
  <Paragraphs>153</Paragraphs>
  <Slides>16</Slides>
  <Notes>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16</vt:i4>
      </vt:variant>
    </vt:vector>
  </HeadingPairs>
  <TitlesOfParts>
    <vt:vector size="27" baseType="lpstr">
      <vt:lpstr>ae_AlMateen</vt:lpstr>
      <vt:lpstr>Arabic Transparent</vt:lpstr>
      <vt:lpstr>Arial</vt:lpstr>
      <vt:lpstr>AYM Wadiy S_U normal.</vt:lpstr>
      <vt:lpstr>Calibri</vt:lpstr>
      <vt:lpstr>Calibri Light</vt:lpstr>
      <vt:lpstr>Times New Roman</vt:lpstr>
      <vt:lpstr>Wingdings</vt:lpstr>
      <vt:lpstr>Wingdings 2</vt:lpstr>
      <vt:lpstr>Office Theme</vt:lpstr>
      <vt:lpstr>1_Office Theme</vt:lpstr>
      <vt:lpstr>PowerPoint Presentation</vt:lpstr>
      <vt:lpstr>المحاضرة الاولي </vt:lpstr>
      <vt:lpstr>عناصر المحاضرة</vt:lpstr>
      <vt:lpstr>علم الاقتصاد</vt:lpstr>
      <vt:lpstr>نشوء و تطور علم الإقتصاد</vt:lpstr>
      <vt:lpstr>نشوء و تطور علم الإقتصاد</vt:lpstr>
      <vt:lpstr>PowerPoint Presentation</vt:lpstr>
      <vt:lpstr>PowerPoint Presentation</vt:lpstr>
      <vt:lpstr>مفاهيم اقتصادية أساسية</vt:lpstr>
      <vt:lpstr>سمات علم الاقتصاد </vt:lpstr>
      <vt:lpstr>علاقة علم الإقتصاد بالعلوم الأخرى</vt:lpstr>
      <vt:lpstr>الموارد الاقتصادية</vt:lpstr>
      <vt:lpstr>الموارد الاقتصادية</vt:lpstr>
      <vt:lpstr>PowerPoint Presentation</vt:lpstr>
      <vt:lpstr>السياسية الاقتصادية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Yousif Abdalkarim Yoysif</dc:creator>
  <cp:lastModifiedBy>Bassim Ali Yoseif Alsabbgh</cp:lastModifiedBy>
  <cp:revision>4</cp:revision>
  <dcterms:created xsi:type="dcterms:W3CDTF">2016-09-24T07:56:22Z</dcterms:created>
  <dcterms:modified xsi:type="dcterms:W3CDTF">2016-09-26T08:11:40Z</dcterms:modified>
</cp:coreProperties>
</file>