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39"/>
  </p:notesMasterIdLst>
  <p:sldIdLst>
    <p:sldId id="257" r:id="rId3"/>
    <p:sldId id="259" r:id="rId4"/>
    <p:sldId id="261" r:id="rId5"/>
    <p:sldId id="262" r:id="rId6"/>
    <p:sldId id="263" r:id="rId7"/>
    <p:sldId id="264" r:id="rId8"/>
    <p:sldId id="265" r:id="rId9"/>
    <p:sldId id="296" r:id="rId10"/>
    <p:sldId id="266" r:id="rId11"/>
    <p:sldId id="267" r:id="rId12"/>
    <p:sldId id="268" r:id="rId13"/>
    <p:sldId id="269" r:id="rId14"/>
    <p:sldId id="274" r:id="rId15"/>
    <p:sldId id="275" r:id="rId16"/>
    <p:sldId id="276" r:id="rId17"/>
    <p:sldId id="277" r:id="rId18"/>
    <p:sldId id="278" r:id="rId19"/>
    <p:sldId id="279" r:id="rId20"/>
    <p:sldId id="280" r:id="rId21"/>
    <p:sldId id="302" r:id="rId22"/>
    <p:sldId id="285" r:id="rId23"/>
    <p:sldId id="286" r:id="rId24"/>
    <p:sldId id="287" r:id="rId25"/>
    <p:sldId id="288" r:id="rId26"/>
    <p:sldId id="289" r:id="rId27"/>
    <p:sldId id="290" r:id="rId28"/>
    <p:sldId id="291" r:id="rId29"/>
    <p:sldId id="292" r:id="rId30"/>
    <p:sldId id="298" r:id="rId31"/>
    <p:sldId id="299" r:id="rId32"/>
    <p:sldId id="300" r:id="rId33"/>
    <p:sldId id="301" r:id="rId34"/>
    <p:sldId id="293" r:id="rId35"/>
    <p:sldId id="294" r:id="rId36"/>
    <p:sldId id="297" r:id="rId37"/>
    <p:sldId id="295" r:id="rId38"/>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116" d="100"/>
          <a:sy n="116" d="100"/>
        </p:scale>
        <p:origin x="3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EA5DE45-5A79-4963-81F8-500418D84A20}" type="datetimeFigureOut">
              <a:rPr lang="ar-SA" smtClean="0"/>
              <a:t>02/01/38</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EB718350-D0DD-4086-B1AD-7811DE0CCD40}" type="slidenum">
              <a:rPr lang="ar-SA" smtClean="0"/>
              <a:t>‹#›</a:t>
            </a:fld>
            <a:endParaRPr lang="ar-SA"/>
          </a:p>
        </p:txBody>
      </p:sp>
    </p:spTree>
    <p:extLst>
      <p:ext uri="{BB962C8B-B14F-4D97-AF65-F5344CB8AC3E}">
        <p14:creationId xmlns:p14="http://schemas.microsoft.com/office/powerpoint/2010/main" val="195646458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4445DC-E962-489F-85FB-9BC30801C0A0}" type="slidenum">
              <a:rPr lang="en-US" altLang="en-US"/>
              <a:pPr>
                <a:spcBef>
                  <a:spcPct val="0"/>
                </a:spcBef>
              </a:pPr>
              <a:t>3</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772057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64710E0-297D-48C4-BB9A-5B91D1360C10}" type="slidenum">
              <a:rPr lang="ar-SA" altLang="en-US"/>
              <a:pPr>
                <a:spcBef>
                  <a:spcPct val="0"/>
                </a:spcBef>
              </a:pPr>
              <a:t>4</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388068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CD0147B-29E0-4D77-9533-8813B0A33CCD}" type="slidenum">
              <a:rPr lang="en-US" altLang="en-US"/>
              <a:pPr>
                <a:spcBef>
                  <a:spcPct val="0"/>
                </a:spcBef>
              </a:pPr>
              <a:t>5</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775696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726548F-3CA5-4B7B-84E8-243C77A0543B}" type="slidenum">
              <a:rPr lang="en-US" altLang="en-US"/>
              <a:pPr>
                <a:spcBef>
                  <a:spcPct val="0"/>
                </a:spcBef>
              </a:pPr>
              <a:t>6</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685010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AB50785-0C09-417F-8205-D1F86076A84C}" type="slidenum">
              <a:rPr lang="en-US" altLang="en-US"/>
              <a:pPr>
                <a:spcBef>
                  <a:spcPct val="0"/>
                </a:spcBef>
              </a:pPr>
              <a:t>7</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03121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E7C1D00-748E-4494-9CA2-45E8DA5C7343}" type="slidenum">
              <a:rPr lang="en-US" altLang="en-US"/>
              <a:pPr>
                <a:spcBef>
                  <a:spcPct val="0"/>
                </a:spcBef>
              </a:pPr>
              <a:t>9</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202914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C9A0125-1803-4FFE-8597-A90046556098}" type="slidenum">
              <a:rPr lang="ar-SA" altLang="en-US"/>
              <a:pPr>
                <a:spcBef>
                  <a:spcPct val="0"/>
                </a:spcBef>
              </a:pPr>
              <a:t>10</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261372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DFA187B-E713-4E4F-A965-44FCABCC4B77}" type="slidenum">
              <a:rPr lang="en-US" altLang="en-US"/>
              <a:pPr>
                <a:spcBef>
                  <a:spcPct val="0"/>
                </a:spcBef>
              </a:pPr>
              <a:t>11</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209225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FD8AB-383D-457B-8B43-00BE9CDC5AA5}" type="slidenum">
              <a:rPr lang="en-US" altLang="en-US"/>
              <a:pPr>
                <a:spcBef>
                  <a:spcPct val="0"/>
                </a:spcBef>
              </a:pPr>
              <a:t>12</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507311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3DF55BA-AE50-4104-897B-2A5BC04C9669}" type="slidenum">
              <a:rPr lang="ar-SA" altLang="en-US"/>
              <a:pPr>
                <a:spcBef>
                  <a:spcPct val="0"/>
                </a:spcBef>
              </a:pPr>
              <a:t>13</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274789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1B762F9-9289-49CA-A288-9844C9B08D3E}" type="slidenum">
              <a:rPr lang="en-US" altLang="en-US"/>
              <a:pPr>
                <a:spcBef>
                  <a:spcPct val="0"/>
                </a:spcBef>
              </a:pPr>
              <a:t>14</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23952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AAC7EFB-AC74-4C80-9E53-95A36CA6A091}" type="slidenum">
              <a:rPr lang="en-US" altLang="en-US"/>
              <a:pPr>
                <a:spcBef>
                  <a:spcPct val="0"/>
                </a:spcBef>
              </a:pPr>
              <a:t>15</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123183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E9995E4-7D2C-4D77-96DB-EA82B2195BDC}" type="slidenum">
              <a:rPr lang="en-US" altLang="en-US"/>
              <a:pPr>
                <a:spcBef>
                  <a:spcPct val="0"/>
                </a:spcBef>
              </a:pPr>
              <a:t>16</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885879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49D49F9-FF7D-4C89-AE7A-2A5A93B8308B}" type="slidenum">
              <a:rPr lang="en-US" altLang="en-US"/>
              <a:pPr>
                <a:spcBef>
                  <a:spcPct val="0"/>
                </a:spcBef>
              </a:pPr>
              <a:t>17</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189439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643F5E3-3216-40A9-8C5D-42217FB658E1}" type="slidenum">
              <a:rPr lang="ar-SA" altLang="en-US"/>
              <a:pPr>
                <a:spcBef>
                  <a:spcPct val="0"/>
                </a:spcBef>
              </a:pPr>
              <a:t>18</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105612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73CB929-A2A3-4515-8EA7-F6E13DDC740E}" type="slidenum">
              <a:rPr lang="en-US" altLang="en-US"/>
              <a:pPr>
                <a:spcBef>
                  <a:spcPct val="0"/>
                </a:spcBef>
              </a:pPr>
              <a:t>19</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532445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B1D5B17-1121-452E-8969-48DF6E6E25E9}" type="slidenum">
              <a:rPr lang="ar-SA" altLang="en-US"/>
              <a:pPr>
                <a:spcBef>
                  <a:spcPct val="0"/>
                </a:spcBef>
              </a:pPr>
              <a:t>21</a:t>
            </a:fld>
            <a:endParaRPr lang="en-US" alt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530698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2C558B3-EE4B-4EBE-AED7-2FA728140CB1}" type="slidenum">
              <a:rPr lang="en-US" altLang="en-US"/>
              <a:pPr>
                <a:spcBef>
                  <a:spcPct val="0"/>
                </a:spcBef>
              </a:pPr>
              <a:t>22</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782674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03F73FF-8DEC-4B1E-9700-CF81DC3D1561}" type="slidenum">
              <a:rPr lang="en-US" altLang="en-US"/>
              <a:pPr>
                <a:spcBef>
                  <a:spcPct val="0"/>
                </a:spcBef>
              </a:pPr>
              <a:t>23</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554259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AEE0C4F-4872-4175-866A-088F6E3537B8}" type="slidenum">
              <a:rPr lang="en-US" altLang="en-US"/>
              <a:pPr>
                <a:spcBef>
                  <a:spcPct val="0"/>
                </a:spcBef>
              </a:pPr>
              <a:t>24</a:t>
            </a:fld>
            <a:endParaRPr lang="en-US"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621666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739714C-5CA7-4A26-A314-69E2D9471316}" type="slidenum">
              <a:rPr lang="en-US" altLang="en-US"/>
              <a:pPr>
                <a:spcBef>
                  <a:spcPct val="0"/>
                </a:spcBef>
              </a:pPr>
              <a:t>25</a:t>
            </a:fld>
            <a:endParaRPr lang="en-US" alt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235384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722EDA6-95F3-4440-AD5F-71157EC4DD93}" type="slidenum">
              <a:rPr lang="en-US" altLang="en-US"/>
              <a:pPr>
                <a:spcBef>
                  <a:spcPct val="0"/>
                </a:spcBef>
              </a:pPr>
              <a:t>26</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51115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97BF098-B171-406F-8DA2-34F7CBAA93B5}" type="slidenum">
              <a:rPr lang="en-US" altLang="en-US"/>
              <a:pPr>
                <a:spcBef>
                  <a:spcPct val="0"/>
                </a:spcBef>
              </a:pPr>
              <a:t>27</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9795875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D8356A2-3864-440D-9BF7-471926A7EDAA}" type="slidenum">
              <a:rPr lang="en-US" altLang="en-US"/>
              <a:pPr>
                <a:spcBef>
                  <a:spcPct val="0"/>
                </a:spcBef>
              </a:pPr>
              <a:t>28</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628797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3F8E2-9D21-427D-ABE5-C54C37CBB45E}" type="slidenum">
              <a:rPr lang="en-US"/>
              <a:pPr/>
              <a:t>29</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26214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B530C-EE10-451C-91C9-49BAA9E9AB9F}" type="slidenum">
              <a:rPr lang="en-US"/>
              <a:pPr/>
              <a:t>30</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2049274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A76A3E-8706-4416-86A0-F6908A40EF68}" type="slidenum">
              <a:rPr lang="en-US"/>
              <a:pPr/>
              <a:t>31</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652239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501C3-1B0A-4B4C-83A5-DDA112B0C850}" type="slidenum">
              <a:rPr lang="en-US"/>
              <a:pPr/>
              <a:t>32</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024783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t>02/01/38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2992439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t>02/01/38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2903110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D4ED6-0AC2-4C35-A1BB-A67F270B9C82}" type="datetimeFigureOut">
              <a:rPr lang="ar-SA" smtClean="0"/>
              <a:t>02/01/38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2662055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8ED4ED6-0AC2-4C35-A1BB-A67F270B9C82}" type="datetimeFigureOut">
              <a:rPr lang="ar-SA" smtClean="0"/>
              <a:t>02/01/38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2623910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8ED4ED6-0AC2-4C35-A1BB-A67F270B9C82}" type="datetimeFigureOut">
              <a:rPr lang="ar-SA" smtClean="0"/>
              <a:t>02/01/38</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3276340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8ED4ED6-0AC2-4C35-A1BB-A67F270B9C82}" type="datetimeFigureOut">
              <a:rPr lang="ar-SA" smtClean="0"/>
              <a:t>02/01/38</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90452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D4ED6-0AC2-4C35-A1BB-A67F270B9C82}" type="datetimeFigureOut">
              <a:rPr lang="ar-SA" smtClean="0"/>
              <a:t>02/01/38</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1299099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t>02/01/38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1946212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t>02/01/38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4242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t>02/01/38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1291529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t>02/01/38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731703A-BA3C-494D-A4E4-FDD3244A5C79}" type="slidenum">
              <a:rPr lang="ar-SA" smtClean="0"/>
              <a:t>‹#›</a:t>
            </a:fld>
            <a:endParaRPr lang="ar-SA"/>
          </a:p>
        </p:txBody>
      </p:sp>
    </p:spTree>
    <p:extLst>
      <p:ext uri="{BB962C8B-B14F-4D97-AF65-F5344CB8AC3E}">
        <p14:creationId xmlns:p14="http://schemas.microsoft.com/office/powerpoint/2010/main" val="1707444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843053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091257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852366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576839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171691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1001889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132462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06703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066656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373130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792814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pPr>
                <a:defRPr/>
              </a:pPr>
              <a:t>‹#›</a:t>
            </a:fld>
            <a:endParaRPr lang="en-US" altLang="ar-SA"/>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p>
        </p:txBody>
      </p:sp>
    </p:spTree>
    <p:extLst>
      <p:ext uri="{BB962C8B-B14F-4D97-AF65-F5344CB8AC3E}">
        <p14:creationId xmlns:p14="http://schemas.microsoft.com/office/powerpoint/2010/main" val="3539750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pPr>
                <a:defRPr/>
              </a:pPr>
              <a:t>‹#›</a:t>
            </a:fld>
            <a:endParaRPr lang="en-US" altLang="ar-SA"/>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p>
        </p:txBody>
      </p:sp>
    </p:spTree>
    <p:extLst>
      <p:ext uri="{BB962C8B-B14F-4D97-AF65-F5344CB8AC3E}">
        <p14:creationId xmlns:p14="http://schemas.microsoft.com/office/powerpoint/2010/main" val="2679611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8ED4ED6-0AC2-4C35-A1BB-A67F270B9C82}" type="datetimeFigureOut">
              <a:rPr lang="ar-SA" smtClean="0"/>
              <a:t>02/01/38</a:t>
            </a:fld>
            <a:endParaRPr lang="ar-S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31703A-BA3C-494D-A4E4-FDD3244A5C79}" type="slidenum">
              <a:rPr lang="ar-SA" smtClean="0"/>
              <a:t>‹#›</a:t>
            </a:fld>
            <a:endParaRPr lang="ar-SA"/>
          </a:p>
        </p:txBody>
      </p:sp>
    </p:spTree>
    <p:extLst>
      <p:ext uri="{BB962C8B-B14F-4D97-AF65-F5344CB8AC3E}">
        <p14:creationId xmlns:p14="http://schemas.microsoft.com/office/powerpoint/2010/main" val="323970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3577004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4087020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الثالثة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Rectangle 2"/>
          <p:cNvSpPr txBox="1">
            <a:spLocks noChangeArrowheads="1"/>
          </p:cNvSpPr>
          <p:nvPr/>
        </p:nvSpPr>
        <p:spPr bwMode="auto">
          <a:xfrm>
            <a:off x="2063750" y="3141663"/>
            <a:ext cx="8229600" cy="760412"/>
          </a:xfrm>
          <a:prstGeom prst="rect">
            <a:avLst/>
          </a:prstGeom>
          <a:noFill/>
          <a:ln w="9525">
            <a:noFill/>
            <a:miter lim="800000"/>
            <a:headEnd/>
            <a:tailEnd/>
          </a:ln>
        </p:spPr>
        <p:txBody>
          <a:bodyPr anchor="ctr"/>
          <a:lstStyle/>
          <a:p>
            <a:pPr algn="ctr" rtl="1" eaLnBrk="1" hangingPunct="1">
              <a:defRPr/>
            </a:pPr>
            <a:r>
              <a:rPr lang="ar-SA" sz="5400" kern="0" dirty="0">
                <a:solidFill>
                  <a:schemeClr val="accent5">
                    <a:lumMod val="25000"/>
                  </a:schemeClr>
                </a:solidFill>
                <a:latin typeface="+mj-lt"/>
                <a:ea typeface="+mj-ea"/>
                <a:cs typeface="PT Bold Heading" pitchFamily="2" charset="-78"/>
              </a:rPr>
              <a:t>نظرية </a:t>
            </a:r>
            <a:r>
              <a:rPr lang="ar-SA" sz="5400" kern="0" dirty="0" smtClean="0">
                <a:solidFill>
                  <a:schemeClr val="accent5">
                    <a:lumMod val="25000"/>
                  </a:schemeClr>
                </a:solidFill>
                <a:latin typeface="+mj-lt"/>
                <a:ea typeface="+mj-ea"/>
                <a:cs typeface="PT Bold Heading" pitchFamily="2" charset="-78"/>
              </a:rPr>
              <a:t>الطلب والعرض وتوازن السوق </a:t>
            </a:r>
            <a:endParaRPr lang="en-US" sz="5400" kern="0" dirty="0">
              <a:solidFill>
                <a:schemeClr val="accent5">
                  <a:lumMod val="25000"/>
                </a:schemeClr>
              </a:solidFill>
              <a:latin typeface="+mj-lt"/>
              <a:ea typeface="+mj-ea"/>
              <a:cs typeface="PT Bold Heading" pitchFamily="2" charset="-78"/>
            </a:endParaRPr>
          </a:p>
        </p:txBody>
      </p:sp>
    </p:spTree>
    <p:extLst>
      <p:ext uri="{BB962C8B-B14F-4D97-AF65-F5344CB8AC3E}">
        <p14:creationId xmlns:p14="http://schemas.microsoft.com/office/powerpoint/2010/main" val="40011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242280" y="153923"/>
            <a:ext cx="8229600" cy="647700"/>
          </a:xfrm>
        </p:spPr>
        <p:txBody>
          <a:bodyPr/>
          <a:lstStyle/>
          <a:p>
            <a:pPr marL="609600" indent="-609600" rtl="1" eaLnBrk="1" hangingPunct="1">
              <a:buNone/>
            </a:pPr>
            <a:r>
              <a:rPr lang="ar-SA" altLang="en-US" sz="3600" b="1" dirty="0">
                <a:solidFill>
                  <a:srgbClr val="C00000"/>
                </a:solidFill>
                <a:latin typeface="Arial Black" panose="020B0A04020102020204" pitchFamily="34" charset="0"/>
                <a:cs typeface="PT Bold Heading" panose="02010400000000000000" pitchFamily="2" charset="-78"/>
              </a:rPr>
              <a:t>موضوعات المحاضرة</a:t>
            </a:r>
            <a:endParaRPr lang="en-US" altLang="en-US" sz="4000" b="1" dirty="0">
              <a:solidFill>
                <a:srgbClr val="C00000"/>
              </a:solidFill>
              <a:latin typeface="Arial Black" panose="020B0A04020102020204" pitchFamily="34" charset="0"/>
              <a:cs typeface="PT Bold Heading" panose="02010400000000000000" pitchFamily="2" charset="-78"/>
            </a:endParaRPr>
          </a:p>
        </p:txBody>
      </p:sp>
      <p:sp>
        <p:nvSpPr>
          <p:cNvPr id="11" name="Rectangle 3"/>
          <p:cNvSpPr txBox="1">
            <a:spLocks noChangeArrowheads="1"/>
          </p:cNvSpPr>
          <p:nvPr/>
        </p:nvSpPr>
        <p:spPr bwMode="auto">
          <a:xfrm>
            <a:off x="4288525" y="918968"/>
            <a:ext cx="5867400" cy="647700"/>
          </a:xfrm>
          <a:prstGeom prst="rect">
            <a:avLst/>
          </a:prstGeom>
          <a:noFill/>
          <a:ln w="9525">
            <a:noFill/>
            <a:miter lim="800000"/>
            <a:headEnd/>
            <a:tailEnd/>
          </a:ln>
        </p:spPr>
        <p:txBody>
          <a:bodyPr/>
          <a:lstStyle/>
          <a:p>
            <a:pPr marL="609600" indent="-609600">
              <a:spcBef>
                <a:spcPct val="20000"/>
              </a:spcBef>
              <a:buClr>
                <a:schemeClr val="bg2"/>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تعريف الطلب</a:t>
            </a:r>
            <a:endParaRPr lang="en-US" sz="3200" kern="0" dirty="0">
              <a:solidFill>
                <a:srgbClr val="FF0000"/>
              </a:solidFill>
              <a:latin typeface="Arial Black" pitchFamily="34" charset="0"/>
              <a:cs typeface="PT Bold Heading" pitchFamily="2" charset="-78"/>
            </a:endParaRPr>
          </a:p>
        </p:txBody>
      </p:sp>
      <p:sp>
        <p:nvSpPr>
          <p:cNvPr id="13" name="Rectangle 3"/>
          <p:cNvSpPr txBox="1">
            <a:spLocks noChangeArrowheads="1"/>
          </p:cNvSpPr>
          <p:nvPr/>
        </p:nvSpPr>
        <p:spPr bwMode="auto">
          <a:xfrm>
            <a:off x="2977766" y="1423064"/>
            <a:ext cx="7235825" cy="647700"/>
          </a:xfrm>
          <a:prstGeom prst="rect">
            <a:avLst/>
          </a:prstGeom>
          <a:noFill/>
          <a:ln w="9525">
            <a:noFill/>
            <a:miter lim="800000"/>
            <a:headEnd/>
            <a:tailEnd/>
          </a:ln>
        </p:spPr>
        <p:txBody>
          <a:bodyPr/>
          <a:lstStyle/>
          <a:p>
            <a:pPr marL="609600" indent="-609600">
              <a:spcBef>
                <a:spcPct val="20000"/>
              </a:spcBef>
              <a:buClr>
                <a:schemeClr val="bg2"/>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العوامل المحددة للطلب</a:t>
            </a:r>
            <a:endParaRPr lang="en-US" sz="3200" kern="0" dirty="0">
              <a:solidFill>
                <a:srgbClr val="FF0000"/>
              </a:solidFill>
              <a:latin typeface="Arial Black" pitchFamily="34" charset="0"/>
              <a:cs typeface="PT Bold Heading" pitchFamily="2" charset="-78"/>
            </a:endParaRPr>
          </a:p>
        </p:txBody>
      </p:sp>
      <p:sp>
        <p:nvSpPr>
          <p:cNvPr id="7" name="Rectangle 3"/>
          <p:cNvSpPr txBox="1">
            <a:spLocks noChangeArrowheads="1"/>
          </p:cNvSpPr>
          <p:nvPr/>
        </p:nvSpPr>
        <p:spPr bwMode="auto">
          <a:xfrm>
            <a:off x="4288525" y="1921936"/>
            <a:ext cx="5867400" cy="647700"/>
          </a:xfrm>
          <a:prstGeom prst="rect">
            <a:avLst/>
          </a:prstGeom>
          <a:noFill/>
          <a:ln w="9525">
            <a:noFill/>
            <a:miter lim="800000"/>
            <a:headEnd/>
            <a:tailEnd/>
          </a:ln>
        </p:spPr>
        <p:txBody>
          <a:bodyPr/>
          <a:lstStyle/>
          <a:p>
            <a:pPr marL="609600" indent="-609600">
              <a:spcBef>
                <a:spcPct val="20000"/>
              </a:spcBef>
              <a:buClr>
                <a:schemeClr val="bg2"/>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تعريف العرض</a:t>
            </a:r>
            <a:endParaRPr lang="en-US" sz="3200" kern="0" dirty="0">
              <a:solidFill>
                <a:srgbClr val="FF0000"/>
              </a:solidFill>
              <a:latin typeface="Arial Black" pitchFamily="34" charset="0"/>
              <a:cs typeface="PT Bold Heading" pitchFamily="2" charset="-78"/>
            </a:endParaRPr>
          </a:p>
        </p:txBody>
      </p:sp>
      <p:sp>
        <p:nvSpPr>
          <p:cNvPr id="10" name="Rectangle 3"/>
          <p:cNvSpPr txBox="1">
            <a:spLocks noChangeArrowheads="1"/>
          </p:cNvSpPr>
          <p:nvPr/>
        </p:nvSpPr>
        <p:spPr bwMode="auto">
          <a:xfrm>
            <a:off x="3068381" y="2454871"/>
            <a:ext cx="7235825" cy="647700"/>
          </a:xfrm>
          <a:prstGeom prst="rect">
            <a:avLst/>
          </a:prstGeom>
          <a:noFill/>
          <a:ln w="9525">
            <a:noFill/>
            <a:miter lim="800000"/>
            <a:headEnd/>
            <a:tailEnd/>
          </a:ln>
        </p:spPr>
        <p:txBody>
          <a:bodyPr/>
          <a:lstStyle/>
          <a:p>
            <a:pPr marL="609600" indent="-609600">
              <a:spcBef>
                <a:spcPct val="20000"/>
              </a:spcBef>
              <a:buClr>
                <a:schemeClr val="bg2"/>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العوامل المحددة للعرض</a:t>
            </a:r>
            <a:endParaRPr lang="en-US" sz="3200" kern="0" dirty="0">
              <a:solidFill>
                <a:srgbClr val="FF0000"/>
              </a:solidFill>
              <a:latin typeface="Arial Black" pitchFamily="34" charset="0"/>
              <a:cs typeface="PT Bold Heading" pitchFamily="2" charset="-78"/>
            </a:endParaRPr>
          </a:p>
        </p:txBody>
      </p:sp>
      <p:sp>
        <p:nvSpPr>
          <p:cNvPr id="15" name="Rectangle 3"/>
          <p:cNvSpPr txBox="1">
            <a:spLocks noChangeArrowheads="1"/>
          </p:cNvSpPr>
          <p:nvPr/>
        </p:nvSpPr>
        <p:spPr bwMode="auto">
          <a:xfrm>
            <a:off x="4346191" y="2913097"/>
            <a:ext cx="5867400" cy="647700"/>
          </a:xfrm>
          <a:prstGeom prst="rect">
            <a:avLst/>
          </a:prstGeom>
          <a:noFill/>
          <a:ln w="9525">
            <a:noFill/>
            <a:miter lim="800000"/>
            <a:headEnd/>
            <a:tailEnd/>
          </a:ln>
        </p:spPr>
        <p:txBody>
          <a:bodyPr/>
          <a:lstStyle/>
          <a:p>
            <a:pPr marL="609600" indent="-431800">
              <a:spcBef>
                <a:spcPct val="20000"/>
              </a:spcBef>
              <a:buClr>
                <a:schemeClr val="bg2"/>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تعريف السوق</a:t>
            </a:r>
            <a:endParaRPr lang="en-US" sz="3200" kern="0" dirty="0">
              <a:solidFill>
                <a:srgbClr val="FF0000"/>
              </a:solidFill>
              <a:latin typeface="Arial Black" pitchFamily="34" charset="0"/>
              <a:cs typeface="PT Bold Heading" pitchFamily="2" charset="-78"/>
            </a:endParaRPr>
          </a:p>
        </p:txBody>
      </p:sp>
      <p:sp>
        <p:nvSpPr>
          <p:cNvPr id="16" name="Rectangle 3"/>
          <p:cNvSpPr txBox="1">
            <a:spLocks noChangeArrowheads="1"/>
          </p:cNvSpPr>
          <p:nvPr/>
        </p:nvSpPr>
        <p:spPr bwMode="auto">
          <a:xfrm>
            <a:off x="3340230" y="3594860"/>
            <a:ext cx="7235825" cy="647700"/>
          </a:xfrm>
          <a:prstGeom prst="rect">
            <a:avLst/>
          </a:prstGeom>
          <a:noFill/>
          <a:ln w="9525">
            <a:noFill/>
            <a:miter lim="800000"/>
            <a:headEnd/>
            <a:tailEnd/>
          </a:ln>
        </p:spPr>
        <p:txBody>
          <a:bodyPr/>
          <a:lstStyle/>
          <a:p>
            <a:pPr marL="609600" indent="-431800">
              <a:spcBef>
                <a:spcPct val="20000"/>
              </a:spcBef>
              <a:buClr>
                <a:schemeClr val="bg2"/>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أثر تغيرات الطلب والعرض على توازن السوق</a:t>
            </a:r>
            <a:endParaRPr lang="en-US" sz="3200" kern="0" dirty="0">
              <a:solidFill>
                <a:srgbClr val="FF0000"/>
              </a:solidFill>
              <a:latin typeface="Arial Black" pitchFamily="34" charset="0"/>
              <a:cs typeface="PT Bold Heading" pitchFamily="2" charset="-78"/>
            </a:endParaRPr>
          </a:p>
        </p:txBody>
      </p:sp>
      <p:sp>
        <p:nvSpPr>
          <p:cNvPr id="17" name="Rectangle 3"/>
          <p:cNvSpPr txBox="1">
            <a:spLocks noChangeArrowheads="1"/>
          </p:cNvSpPr>
          <p:nvPr/>
        </p:nvSpPr>
        <p:spPr bwMode="auto">
          <a:xfrm>
            <a:off x="3068381" y="4431969"/>
            <a:ext cx="7235825" cy="647700"/>
          </a:xfrm>
          <a:prstGeom prst="rect">
            <a:avLst/>
          </a:prstGeom>
          <a:noFill/>
          <a:ln w="9525">
            <a:noFill/>
            <a:miter lim="800000"/>
            <a:headEnd/>
            <a:tailEnd/>
          </a:ln>
        </p:spPr>
        <p:txBody>
          <a:bodyPr/>
          <a:lstStyle/>
          <a:p>
            <a:pPr marL="609600" indent="-431800">
              <a:spcBef>
                <a:spcPct val="20000"/>
              </a:spcBef>
              <a:buClr>
                <a:schemeClr val="bg2"/>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الصيغة الرياضية لتوازن السوق</a:t>
            </a:r>
            <a:endParaRPr lang="en-US" sz="3200" kern="0" dirty="0">
              <a:solidFill>
                <a:srgbClr val="FF0000"/>
              </a:solidFill>
              <a:latin typeface="Arial Black" pitchFamily="34" charset="0"/>
              <a:cs typeface="PT Bold Heading" pitchFamily="2" charset="-78"/>
            </a:endParaRPr>
          </a:p>
        </p:txBody>
      </p:sp>
    </p:spTree>
    <p:extLst>
      <p:ext uri="{BB962C8B-B14F-4D97-AF65-F5344CB8AC3E}">
        <p14:creationId xmlns:p14="http://schemas.microsoft.com/office/powerpoint/2010/main" val="34393676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down)">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down)">
                                      <p:cBhvr>
                                        <p:cTn id="12" dur="5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wipe(down)">
                                      <p:cBhvr>
                                        <p:cTn id="17" dur="5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down)">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wipe(down)">
                                      <p:cBhvr>
                                        <p:cTn id="27" dur="5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wipe(down)">
                                      <p:cBhvr>
                                        <p:cTn id="32" dur="500"/>
                                        <p:tgtEl>
                                          <p:spTgt spid="1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txEl>
                                              <p:pRg st="0" end="0"/>
                                            </p:txEl>
                                          </p:spTgt>
                                        </p:tgtEl>
                                        <p:attrNameLst>
                                          <p:attrName>style.visibility</p:attrName>
                                        </p:attrNameLst>
                                      </p:cBhvr>
                                      <p:to>
                                        <p:strVal val="visible"/>
                                      </p:to>
                                    </p:set>
                                    <p:animEffect transition="in" filter="wipe(down)">
                                      <p:cBhvr>
                                        <p:cTn id="37" dur="500"/>
                                        <p:tgtEl>
                                          <p:spTgt spid="1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xEl>
                                              <p:pRg st="0" end="0"/>
                                            </p:txEl>
                                          </p:spTgt>
                                        </p:tgtEl>
                                        <p:attrNameLst>
                                          <p:attrName>style.visibility</p:attrName>
                                        </p:attrNameLst>
                                      </p:cBhvr>
                                      <p:to>
                                        <p:strVal val="visible"/>
                                      </p:to>
                                    </p:set>
                                    <p:animEffect transition="in" filter="wipe(down)">
                                      <p:cBhvr>
                                        <p:cTn id="4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11" grpId="0" build="p"/>
      <p:bldP spid="13" grpId="0" build="p"/>
      <p:bldP spid="7" grpId="0" build="p"/>
      <p:bldP spid="10" grpId="0" build="p"/>
      <p:bldP spid="15" grpId="0" build="p"/>
      <p:bldP spid="16" grpId="0" build="p"/>
      <p:bldP spid="1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509588"/>
            <a:ext cx="8713788" cy="615950"/>
          </a:xfrm>
        </p:spPr>
        <p:txBody>
          <a:bodyPr/>
          <a:lstStyle/>
          <a:p>
            <a:pPr algn="r" rtl="1" eaLnBrk="1" hangingPunct="1">
              <a:defRPr/>
            </a:pPr>
            <a:r>
              <a:rPr lang="ar-SA" sz="2600" dirty="0" smtClean="0">
                <a:solidFill>
                  <a:srgbClr val="C00000"/>
                </a:solidFill>
                <a:latin typeface="Arial Black" pitchFamily="34" charset="0"/>
                <a:cs typeface="PT Bold Heading" pitchFamily="2" charset="-78"/>
              </a:rPr>
              <a:t>تعريف </a:t>
            </a:r>
            <a:r>
              <a:rPr lang="ar-SA" sz="2600" dirty="0">
                <a:solidFill>
                  <a:srgbClr val="C00000"/>
                </a:solidFill>
                <a:latin typeface="Arial Black" pitchFamily="34" charset="0"/>
                <a:cs typeface="PT Bold Heading" pitchFamily="2" charset="-78"/>
              </a:rPr>
              <a:t>الطلب </a:t>
            </a:r>
            <a:r>
              <a:rPr lang="en-US" altLang="en-US" sz="2400" b="1" dirty="0">
                <a:solidFill>
                  <a:srgbClr val="C00000"/>
                </a:solidFill>
                <a:latin typeface="Arial Black" pitchFamily="34" charset="0"/>
                <a:ea typeface="+mn-ea"/>
                <a:cs typeface="PT Bold Heading" pitchFamily="2" charset="-78"/>
              </a:rPr>
              <a:t>Demand Definition</a:t>
            </a:r>
            <a:endParaRPr lang="en-US" altLang="en-US" sz="2800" b="1" dirty="0">
              <a:solidFill>
                <a:srgbClr val="C00000"/>
              </a:solidFill>
              <a:latin typeface="Arial Black" pitchFamily="34" charset="0"/>
              <a:ea typeface="+mn-ea"/>
              <a:cs typeface="PT Bold Heading" pitchFamily="2" charset="-78"/>
            </a:endParaRPr>
          </a:p>
        </p:txBody>
      </p:sp>
      <p:sp>
        <p:nvSpPr>
          <p:cNvPr id="54" name="Rectangle 53"/>
          <p:cNvSpPr>
            <a:spLocks noChangeArrowheads="1"/>
          </p:cNvSpPr>
          <p:nvPr/>
        </p:nvSpPr>
        <p:spPr bwMode="auto">
          <a:xfrm>
            <a:off x="2114550" y="1196975"/>
            <a:ext cx="8229600" cy="1944688"/>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400" dirty="0"/>
              <a:t> يعبر الطلب عن الكميات المختلفة من سلعة (أو خدمة) معينة التي يكون المستهلك راغباً  في شرائها وقادراً – في نفس الوقت – على شرائها عند مستويات مختلفة من الأسعار، عندما تكون باقي العوامل المؤثرة في الطلب باقية على حالها دون تغيير.</a:t>
            </a:r>
          </a:p>
          <a:p>
            <a:pPr algn="justLow" rtl="1" eaLnBrk="1" hangingPunct="1">
              <a:lnSpc>
                <a:spcPct val="120000"/>
              </a:lnSpc>
              <a:buClr>
                <a:schemeClr val="bg2"/>
              </a:buClr>
              <a:buSzPct val="75000"/>
              <a:defRPr/>
            </a:pPr>
            <a:r>
              <a:rPr lang="ar-SA" altLang="en-US" sz="2400" dirty="0"/>
              <a:t> </a:t>
            </a:r>
          </a:p>
        </p:txBody>
      </p:sp>
      <p:sp>
        <p:nvSpPr>
          <p:cNvPr id="55" name="Rectangle 54"/>
          <p:cNvSpPr>
            <a:spLocks noChangeArrowheads="1"/>
          </p:cNvSpPr>
          <p:nvPr/>
        </p:nvSpPr>
        <p:spPr bwMode="auto">
          <a:xfrm>
            <a:off x="2135188" y="3141663"/>
            <a:ext cx="8229600" cy="647700"/>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400" dirty="0"/>
              <a:t> فالشرطين الأساسيين لوجود الطلب هما:</a:t>
            </a:r>
          </a:p>
          <a:p>
            <a:pPr algn="justLow" rtl="1" eaLnBrk="1" hangingPunct="1">
              <a:lnSpc>
                <a:spcPct val="120000"/>
              </a:lnSpc>
              <a:buClr>
                <a:schemeClr val="bg2"/>
              </a:buClr>
              <a:buSzPct val="75000"/>
              <a:defRPr/>
            </a:pPr>
            <a:r>
              <a:rPr lang="ar-SA" altLang="en-US" sz="2400" dirty="0"/>
              <a:t> </a:t>
            </a:r>
          </a:p>
        </p:txBody>
      </p:sp>
      <p:sp>
        <p:nvSpPr>
          <p:cNvPr id="56" name="Rectangle 55"/>
          <p:cNvSpPr>
            <a:spLocks noChangeArrowheads="1"/>
          </p:cNvSpPr>
          <p:nvPr/>
        </p:nvSpPr>
        <p:spPr bwMode="auto">
          <a:xfrm>
            <a:off x="1774825" y="3716339"/>
            <a:ext cx="8229600" cy="649287"/>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400" dirty="0"/>
              <a:t> - الرغبة في الشراء (وهي مرتبطة بالحاجات الانسانية).</a:t>
            </a:r>
          </a:p>
          <a:p>
            <a:pPr algn="justLow" rtl="1" eaLnBrk="1" hangingPunct="1">
              <a:lnSpc>
                <a:spcPct val="120000"/>
              </a:lnSpc>
              <a:buClr>
                <a:schemeClr val="bg2"/>
              </a:buClr>
              <a:buSzPct val="75000"/>
              <a:defRPr/>
            </a:pPr>
            <a:r>
              <a:rPr lang="ar-SA" altLang="en-US" sz="2400" dirty="0"/>
              <a:t> </a:t>
            </a:r>
          </a:p>
        </p:txBody>
      </p:sp>
      <p:sp>
        <p:nvSpPr>
          <p:cNvPr id="57" name="Rectangle 56"/>
          <p:cNvSpPr>
            <a:spLocks noChangeArrowheads="1"/>
          </p:cNvSpPr>
          <p:nvPr/>
        </p:nvSpPr>
        <p:spPr bwMode="auto">
          <a:xfrm>
            <a:off x="1774825" y="4314825"/>
            <a:ext cx="8229600" cy="647700"/>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400" dirty="0"/>
              <a:t> - القدرة على الشراء (وهي مرتبطة بتوفر النقود / القوة الشرائية).</a:t>
            </a:r>
          </a:p>
          <a:p>
            <a:pPr algn="justLow" rtl="1" eaLnBrk="1" hangingPunct="1">
              <a:lnSpc>
                <a:spcPct val="120000"/>
              </a:lnSpc>
              <a:buClr>
                <a:schemeClr val="bg2"/>
              </a:buClr>
              <a:buSzPct val="75000"/>
              <a:defRPr/>
            </a:pPr>
            <a:r>
              <a:rPr lang="ar-SA" altLang="en-US" sz="2400" dirty="0"/>
              <a:t> </a:t>
            </a:r>
          </a:p>
        </p:txBody>
      </p:sp>
      <p:sp>
        <p:nvSpPr>
          <p:cNvPr id="58" name="Rectangle 57"/>
          <p:cNvSpPr>
            <a:spLocks noChangeArrowheads="1"/>
          </p:cNvSpPr>
          <p:nvPr/>
        </p:nvSpPr>
        <p:spPr bwMode="auto">
          <a:xfrm>
            <a:off x="2135188" y="4940301"/>
            <a:ext cx="8229600" cy="1368425"/>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400" dirty="0"/>
              <a:t> فلابد أن يتوفر الاثنان معا (الرغبة + القدرة) حتي يتحقق الطلب، فوجود واحد منهما فقط لايعني وجود الطلب.</a:t>
            </a:r>
          </a:p>
          <a:p>
            <a:pPr algn="justLow" rtl="1" eaLnBrk="1" hangingPunct="1">
              <a:lnSpc>
                <a:spcPct val="120000"/>
              </a:lnSpc>
              <a:buClr>
                <a:schemeClr val="bg2"/>
              </a:buClr>
              <a:buSzPct val="75000"/>
              <a:defRPr/>
            </a:pPr>
            <a:r>
              <a:rPr lang="ar-SA" altLang="en-US" sz="2400" dirty="0"/>
              <a:t> </a:t>
            </a:r>
          </a:p>
        </p:txBody>
      </p:sp>
    </p:spTree>
    <p:extLst>
      <p:ext uri="{BB962C8B-B14F-4D97-AF65-F5344CB8AC3E}">
        <p14:creationId xmlns:p14="http://schemas.microsoft.com/office/powerpoint/2010/main" val="37925497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slide(fromBottom)">
                                      <p:cBhvr>
                                        <p:cTn id="19" dur="500"/>
                                        <p:tgtEl>
                                          <p:spTgt spid="5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slide(fromBottom)">
                                      <p:cBhvr>
                                        <p:cTn id="24" dur="500"/>
                                        <p:tgtEl>
                                          <p:spTgt spid="5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slide(fromBottom)">
                                      <p:cBhvr>
                                        <p:cTn id="29" dur="500"/>
                                        <p:tgtEl>
                                          <p:spTgt spid="5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slide(fromBottom)">
                                      <p:cBhvr>
                                        <p:cTn id="3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P spid="55"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647825" y="549275"/>
            <a:ext cx="8985250" cy="647700"/>
          </a:xfrm>
        </p:spPr>
        <p:txBody>
          <a:bodyPr/>
          <a:lstStyle/>
          <a:p>
            <a:pPr marL="609600" lvl="2" indent="-609600" rtl="1" eaLnBrk="1" hangingPunct="1">
              <a:buSzPct val="75000"/>
              <a:buNone/>
            </a:pPr>
            <a:r>
              <a:rPr lang="ar-SA" altLang="en-US" sz="2800" dirty="0" smtClean="0">
                <a:solidFill>
                  <a:srgbClr val="C00000"/>
                </a:solidFill>
                <a:latin typeface="Arial Black" panose="020B0A04020102020204" pitchFamily="34" charset="0"/>
                <a:cs typeface="PT Bold Heading" panose="02010400000000000000" pitchFamily="2" charset="-78"/>
              </a:rPr>
              <a:t>قانون </a:t>
            </a:r>
            <a:r>
              <a:rPr lang="ar-SA" altLang="en-US" sz="2800" dirty="0">
                <a:solidFill>
                  <a:srgbClr val="C00000"/>
                </a:solidFill>
                <a:latin typeface="Arial Black" panose="020B0A04020102020204" pitchFamily="34" charset="0"/>
                <a:cs typeface="PT Bold Heading" panose="02010400000000000000" pitchFamily="2" charset="-78"/>
              </a:rPr>
              <a:t>الطلب </a:t>
            </a:r>
            <a:r>
              <a:rPr lang="en-US" altLang="en-US" sz="2800" b="1" dirty="0">
                <a:solidFill>
                  <a:srgbClr val="C00000"/>
                </a:solidFill>
                <a:latin typeface="Arial Black" panose="020B0A04020102020204" pitchFamily="34" charset="0"/>
                <a:cs typeface="PT Bold Heading" panose="02010400000000000000" pitchFamily="2" charset="-78"/>
              </a:rPr>
              <a:t>Law of Demand</a:t>
            </a:r>
          </a:p>
        </p:txBody>
      </p:sp>
      <p:sp>
        <p:nvSpPr>
          <p:cNvPr id="7" name="Rectangle 6"/>
          <p:cNvSpPr>
            <a:spLocks noChangeArrowheads="1"/>
          </p:cNvSpPr>
          <p:nvPr/>
        </p:nvSpPr>
        <p:spPr bwMode="auto">
          <a:xfrm>
            <a:off x="2063750" y="1125538"/>
            <a:ext cx="82296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400"/>
              <a:t>ينص قانون الطلب على وجود علاقة غير متشابهة (متجانسة) بين كل من  </a:t>
            </a:r>
            <a:r>
              <a:rPr lang="ar-SA" altLang="en-US" sz="2400">
                <a:solidFill>
                  <a:srgbClr val="C00000"/>
                </a:solidFill>
              </a:rPr>
              <a:t>سعر السلعة </a:t>
            </a:r>
            <a:r>
              <a:rPr lang="ar-SA" altLang="en-US" sz="2400"/>
              <a:t>و</a:t>
            </a:r>
            <a:r>
              <a:rPr lang="ar-SA" altLang="en-US" sz="2400">
                <a:solidFill>
                  <a:srgbClr val="C00000"/>
                </a:solidFill>
              </a:rPr>
              <a:t>الكميات المطلوبة </a:t>
            </a:r>
            <a:r>
              <a:rPr lang="ar-SA" altLang="en-US" sz="2400"/>
              <a:t>منها (التي يرغب المستهلك في شرائها) على فرض ثبات جميع العوامل الأخرى المؤثرة في الطلب.</a:t>
            </a:r>
          </a:p>
        </p:txBody>
      </p:sp>
      <p:sp>
        <p:nvSpPr>
          <p:cNvPr id="12" name="Rectangle 11"/>
          <p:cNvSpPr>
            <a:spLocks noChangeArrowheads="1"/>
          </p:cNvSpPr>
          <p:nvPr/>
        </p:nvSpPr>
        <p:spPr bwMode="auto">
          <a:xfrm>
            <a:off x="2135188" y="2514600"/>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 typeface="Wingdings" panose="05000000000000000000" pitchFamily="2" charset="2"/>
              <a:buChar char="v"/>
            </a:pPr>
            <a:r>
              <a:rPr lang="ar-SA" altLang="en-US" sz="2400"/>
              <a:t>المستهلكون يتصرفون بشكل مختلف تجاه أسعار السلعة:</a:t>
            </a:r>
          </a:p>
        </p:txBody>
      </p:sp>
      <p:sp>
        <p:nvSpPr>
          <p:cNvPr id="17" name="Rectangle 16"/>
          <p:cNvSpPr>
            <a:spLocks noChangeArrowheads="1"/>
          </p:cNvSpPr>
          <p:nvPr/>
        </p:nvSpPr>
        <p:spPr bwMode="auto">
          <a:xfrm>
            <a:off x="1774825" y="3068639"/>
            <a:ext cx="82296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Tx/>
              <a:buNone/>
            </a:pPr>
            <a:r>
              <a:rPr lang="ar-SA" altLang="en-US" sz="2400"/>
              <a:t>- عندما ينخفض سعر السلعة </a:t>
            </a:r>
            <a:r>
              <a:rPr lang="ar-SA" altLang="en-US" sz="2400">
                <a:solidFill>
                  <a:srgbClr val="C00000"/>
                </a:solidFill>
              </a:rPr>
              <a:t>(-)</a:t>
            </a:r>
            <a:r>
              <a:rPr lang="ar-SA" altLang="en-US" sz="2400"/>
              <a:t>، فهم يشترون كميات أكبر</a:t>
            </a:r>
            <a:r>
              <a:rPr lang="ar-SA" altLang="en-US" sz="2400">
                <a:solidFill>
                  <a:srgbClr val="C00000"/>
                </a:solidFill>
              </a:rPr>
              <a:t> (+)</a:t>
            </a:r>
            <a:r>
              <a:rPr lang="ar-SA" altLang="en-US" sz="2400"/>
              <a:t>.</a:t>
            </a:r>
          </a:p>
        </p:txBody>
      </p:sp>
      <p:sp>
        <p:nvSpPr>
          <p:cNvPr id="18" name="Rectangle 17"/>
          <p:cNvSpPr>
            <a:spLocks noChangeArrowheads="1"/>
          </p:cNvSpPr>
          <p:nvPr/>
        </p:nvSpPr>
        <p:spPr bwMode="auto">
          <a:xfrm>
            <a:off x="1774825" y="354806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30000"/>
              </a:lnSpc>
              <a:spcBef>
                <a:spcPct val="0"/>
              </a:spcBef>
              <a:buFontTx/>
              <a:buNone/>
            </a:pPr>
            <a:r>
              <a:rPr lang="ar-SA" altLang="en-US" sz="2400"/>
              <a:t>- عندما يرتفع سعر السلعة </a:t>
            </a:r>
            <a:r>
              <a:rPr lang="ar-SA" altLang="en-US" sz="2400">
                <a:solidFill>
                  <a:srgbClr val="C00000"/>
                </a:solidFill>
              </a:rPr>
              <a:t>(+)</a:t>
            </a:r>
            <a:r>
              <a:rPr lang="ar-SA" altLang="en-US" sz="2400"/>
              <a:t>، فهم يشترون كميات أقل</a:t>
            </a:r>
            <a:r>
              <a:rPr lang="ar-SA" altLang="en-US" sz="2400">
                <a:solidFill>
                  <a:srgbClr val="C00000"/>
                </a:solidFill>
              </a:rPr>
              <a:t> (-)</a:t>
            </a:r>
            <a:r>
              <a:rPr lang="ar-SA" altLang="en-US" sz="2400"/>
              <a:t>.</a:t>
            </a:r>
          </a:p>
        </p:txBody>
      </p:sp>
      <p:sp>
        <p:nvSpPr>
          <p:cNvPr id="19" name="Rectangle 18"/>
          <p:cNvSpPr>
            <a:spLocks noChangeArrowheads="1"/>
          </p:cNvSpPr>
          <p:nvPr/>
        </p:nvSpPr>
        <p:spPr bwMode="auto">
          <a:xfrm>
            <a:off x="2063750" y="4127501"/>
            <a:ext cx="822960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400"/>
              <a:t>ولذلك توصف هذه العلاقة بين سعر السلعة والكمية المطلوبة منها بأنها علاقة عكسية (سلبية)، وهذا هو جوهر قانون الطلب. وعليه يمكن صياغة قانون الطلب على النحو التالي:</a:t>
            </a:r>
          </a:p>
        </p:txBody>
      </p:sp>
      <p:sp>
        <p:nvSpPr>
          <p:cNvPr id="20" name="Rectangle 19"/>
          <p:cNvSpPr>
            <a:spLocks noChangeArrowheads="1"/>
          </p:cNvSpPr>
          <p:nvPr/>
        </p:nvSpPr>
        <p:spPr bwMode="auto">
          <a:xfrm>
            <a:off x="2063750" y="5516564"/>
            <a:ext cx="8229600" cy="9032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55600" indent="-355600" algn="justLow">
              <a:lnSpc>
                <a:spcPct val="120000"/>
              </a:lnSpc>
              <a:buClr>
                <a:schemeClr val="bg2"/>
              </a:buClr>
              <a:buSzPct val="75000"/>
              <a:buFont typeface="Wingdings" pitchFamily="2" charset="2"/>
              <a:buChar char="v"/>
              <a:defRPr/>
            </a:pPr>
            <a:r>
              <a:rPr lang="ar-SA" altLang="en-US" sz="2400" dirty="0">
                <a:solidFill>
                  <a:srgbClr val="C00000"/>
                </a:solidFill>
                <a:cs typeface="Arial" panose="020B0604020202020204" pitchFamily="34" charset="0"/>
              </a:rPr>
              <a:t>قانون الطلب:</a:t>
            </a:r>
          </a:p>
          <a:p>
            <a:pPr marL="355600" indent="-355600" algn="ctr">
              <a:lnSpc>
                <a:spcPct val="120000"/>
              </a:lnSpc>
              <a:buClr>
                <a:schemeClr val="bg2"/>
              </a:buClr>
              <a:buSzPct val="75000"/>
              <a:defRPr/>
            </a:pPr>
            <a:r>
              <a:rPr lang="ar-SA" altLang="en-US" sz="2400" dirty="0">
                <a:solidFill>
                  <a:srgbClr val="C00000"/>
                </a:solidFill>
                <a:cs typeface="Arial" panose="020B0604020202020204" pitchFamily="34" charset="0"/>
              </a:rPr>
              <a:t>    العلاقة بين سعر السلعة والكمية المطلوبة منها هي علاقة عكسية.</a:t>
            </a:r>
          </a:p>
        </p:txBody>
      </p:sp>
    </p:spTree>
    <p:extLst>
      <p:ext uri="{BB962C8B-B14F-4D97-AF65-F5344CB8AC3E}">
        <p14:creationId xmlns:p14="http://schemas.microsoft.com/office/powerpoint/2010/main" val="34104904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lide(fromBottom)">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Bottom)">
                                      <p:cBhvr>
                                        <p:cTn id="27" dur="500"/>
                                        <p:tgtEl>
                                          <p:spTgt spid="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lide(fromBottom)">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slide(fromBottom)">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2" grpId="0"/>
      <p:bldP spid="17" grpId="0"/>
      <p:bldP spid="18" grpId="0"/>
      <p:bldP spid="19" grpId="0"/>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647825" y="549275"/>
            <a:ext cx="8985250" cy="647700"/>
          </a:xfrm>
        </p:spPr>
        <p:txBody>
          <a:bodyPr/>
          <a:lstStyle/>
          <a:p>
            <a:pPr marL="609600" lvl="2" indent="-609600" rtl="1" eaLnBrk="1" hangingPunct="1">
              <a:buSzPct val="75000"/>
              <a:buNone/>
            </a:pPr>
            <a:r>
              <a:rPr lang="ar-SA" altLang="en-US" sz="2800" dirty="0" smtClean="0">
                <a:solidFill>
                  <a:srgbClr val="C00000"/>
                </a:solidFill>
                <a:latin typeface="Arial Black" panose="020B0A04020102020204" pitchFamily="34" charset="0"/>
                <a:cs typeface="PT Bold Heading" panose="02010400000000000000" pitchFamily="2" charset="-78"/>
              </a:rPr>
              <a:t>قانون </a:t>
            </a:r>
            <a:r>
              <a:rPr lang="ar-SA" altLang="en-US" sz="2800" dirty="0">
                <a:solidFill>
                  <a:srgbClr val="C00000"/>
                </a:solidFill>
                <a:latin typeface="Arial Black" panose="020B0A04020102020204" pitchFamily="34" charset="0"/>
                <a:cs typeface="PT Bold Heading" panose="02010400000000000000" pitchFamily="2" charset="-78"/>
              </a:rPr>
              <a:t>الطلب </a:t>
            </a:r>
            <a:r>
              <a:rPr lang="en-US" altLang="en-US" sz="2800" b="1" dirty="0">
                <a:solidFill>
                  <a:srgbClr val="C00000"/>
                </a:solidFill>
                <a:latin typeface="Arial Black" panose="020B0A04020102020204" pitchFamily="34" charset="0"/>
                <a:cs typeface="PT Bold Heading" panose="02010400000000000000" pitchFamily="2" charset="-78"/>
              </a:rPr>
              <a:t>Law of Demand</a:t>
            </a:r>
          </a:p>
        </p:txBody>
      </p:sp>
      <p:sp>
        <p:nvSpPr>
          <p:cNvPr id="7" name="Rectangle 6"/>
          <p:cNvSpPr>
            <a:spLocks noChangeArrowheads="1"/>
          </p:cNvSpPr>
          <p:nvPr/>
        </p:nvSpPr>
        <p:spPr bwMode="auto">
          <a:xfrm>
            <a:off x="2063750" y="1125539"/>
            <a:ext cx="82296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400"/>
              <a:t>لتفسير قانون الطلب بصورة أكثر وضوحا نحتاج للحديث عن شيئين، هما:</a:t>
            </a:r>
          </a:p>
        </p:txBody>
      </p:sp>
      <p:sp>
        <p:nvSpPr>
          <p:cNvPr id="12" name="Rectangle 11"/>
          <p:cNvSpPr>
            <a:spLocks noChangeArrowheads="1"/>
          </p:cNvSpPr>
          <p:nvPr/>
        </p:nvSpPr>
        <p:spPr bwMode="auto">
          <a:xfrm>
            <a:off x="2135188" y="1628775"/>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Tx/>
              <a:buNone/>
            </a:pPr>
            <a:r>
              <a:rPr lang="ar-SA" altLang="en-US" sz="2800">
                <a:solidFill>
                  <a:srgbClr val="C00000"/>
                </a:solidFill>
              </a:rPr>
              <a:t>(</a:t>
            </a:r>
            <a:r>
              <a:rPr lang="en-US" altLang="en-US" sz="2800">
                <a:solidFill>
                  <a:srgbClr val="C00000"/>
                </a:solidFill>
              </a:rPr>
              <a:t>1</a:t>
            </a:r>
            <a:r>
              <a:rPr lang="ar-SA" altLang="en-US" sz="2800">
                <a:solidFill>
                  <a:srgbClr val="C00000"/>
                </a:solidFill>
              </a:rPr>
              <a:t>) جدول الطلب </a:t>
            </a:r>
            <a:r>
              <a:rPr lang="en-US" altLang="en-US" sz="2400">
                <a:solidFill>
                  <a:srgbClr val="C00000"/>
                </a:solidFill>
              </a:rPr>
              <a:t>Demand Schedule</a:t>
            </a:r>
            <a:endParaRPr lang="ar-SA" altLang="en-US" sz="2400">
              <a:solidFill>
                <a:srgbClr val="C00000"/>
              </a:solidFill>
            </a:endParaRPr>
          </a:p>
        </p:txBody>
      </p:sp>
      <p:graphicFrame>
        <p:nvGraphicFramePr>
          <p:cNvPr id="9" name="Table 8"/>
          <p:cNvGraphicFramePr>
            <a:graphicFrameLocks noGrp="1"/>
          </p:cNvGraphicFramePr>
          <p:nvPr/>
        </p:nvGraphicFramePr>
        <p:xfrm>
          <a:off x="3071813" y="2205038"/>
          <a:ext cx="6096000" cy="3611566"/>
        </p:xfrm>
        <a:graphic>
          <a:graphicData uri="http://schemas.openxmlformats.org/drawingml/2006/table">
            <a:tbl>
              <a:tblPr rtl="1"/>
              <a:tblGrid>
                <a:gridCol w="2032000"/>
                <a:gridCol w="2032000"/>
                <a:gridCol w="2032000"/>
              </a:tblGrid>
              <a:tr h="640069">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Arial" pitchFamily="34" charset="0"/>
                          <a:cs typeface="Arial" pitchFamily="34" charset="0"/>
                        </a:rPr>
                        <a:t>السعر </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Arial" pitchFamily="34" charset="0"/>
                          <a:cs typeface="Arial" pitchFamily="34" charset="0"/>
                        </a:rPr>
                        <a:t>(بالريال)</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A8AB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Arial" pitchFamily="34" charset="0"/>
                          <a:cs typeface="Arial" pitchFamily="34" charset="0"/>
                        </a:rPr>
                        <a:t>الكمية المطلوبة</a:t>
                      </a:r>
                      <a:r>
                        <a:rPr kumimoji="0" lang="en-US" sz="1800" b="1" i="0" u="none" strike="noStrike" cap="none" normalizeH="0" baseline="0" smtClean="0">
                          <a:ln>
                            <a:noFill/>
                          </a:ln>
                          <a:solidFill>
                            <a:srgbClr val="FFFFFF"/>
                          </a:solidFill>
                          <a:effectLst/>
                          <a:latin typeface="Arial" pitchFamily="34" charset="0"/>
                          <a:cs typeface="Arial" pitchFamily="34" charset="0"/>
                        </a:rPr>
                        <a:t> </a:t>
                      </a:r>
                      <a:endParaRPr kumimoji="0" lang="ar-SA" sz="1800" b="1" i="0" u="none" strike="noStrike" cap="none" normalizeH="0" baseline="0" smtClean="0">
                        <a:ln>
                          <a:noFill/>
                        </a:ln>
                        <a:solidFill>
                          <a:srgbClr val="FFFFFF"/>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Arial" pitchFamily="34" charset="0"/>
                          <a:cs typeface="Arial" pitchFamily="34" charset="0"/>
                        </a:rPr>
                        <a:t>(طماطم بالكيلو)</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A8AB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SA" sz="1100" b="1" i="0" u="none" strike="noStrike" cap="none" normalizeH="0" baseline="0" smtClean="0">
                        <a:ln>
                          <a:noFill/>
                        </a:ln>
                        <a:solidFill>
                          <a:srgbClr val="FFFFFF"/>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Arial" pitchFamily="34" charset="0"/>
                          <a:cs typeface="Arial" pitchFamily="34" charset="0"/>
                        </a:rPr>
                        <a:t>النقاط</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A8AB9"/>
                    </a:solidFill>
                  </a:tcPr>
                </a:tc>
              </a:tr>
              <a:tr h="371437">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5</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22</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A</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r>
              <a:tr h="371437">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20</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B</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r>
              <a:tr h="371437">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7</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18</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C</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r>
              <a:tr h="371437">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8</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16</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D</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r>
              <a:tr h="371437">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9</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14</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E</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r>
              <a:tr h="371437">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10</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12</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F</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r>
              <a:tr h="371437">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11</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10</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G</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r>
              <a:tr h="371437">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12</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8</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H</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r>
            </a:tbl>
          </a:graphicData>
        </a:graphic>
      </p:graphicFrame>
      <p:sp>
        <p:nvSpPr>
          <p:cNvPr id="10" name="Rectangle 9"/>
          <p:cNvSpPr>
            <a:spLocks noChangeArrowheads="1"/>
          </p:cNvSpPr>
          <p:nvPr/>
        </p:nvSpPr>
        <p:spPr bwMode="auto">
          <a:xfrm>
            <a:off x="0" y="5816604"/>
            <a:ext cx="1183777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000" dirty="0"/>
              <a:t>تمثل الأسعار والكميات المطلوبة في الجدول أعلاه العلاقة العكسية (أسعار منخفضة تطلب كمية كبيرة/أسعار مرتفعة تطلب كميات قليلة).</a:t>
            </a:r>
          </a:p>
        </p:txBody>
      </p:sp>
    </p:spTree>
    <p:extLst>
      <p:ext uri="{BB962C8B-B14F-4D97-AF65-F5344CB8AC3E}">
        <p14:creationId xmlns:p14="http://schemas.microsoft.com/office/powerpoint/2010/main" val="53382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lide(fromBottom)">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2"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647825" y="476250"/>
            <a:ext cx="8985250" cy="647700"/>
          </a:xfrm>
        </p:spPr>
        <p:txBody>
          <a:bodyPr/>
          <a:lstStyle/>
          <a:p>
            <a:pPr marL="609600" lvl="2" indent="-609600" rtl="1" eaLnBrk="1" hangingPunct="1">
              <a:buSzPct val="75000"/>
              <a:buNone/>
            </a:pPr>
            <a:r>
              <a:rPr lang="ar-SA" altLang="en-US" sz="2800" dirty="0" smtClean="0">
                <a:solidFill>
                  <a:srgbClr val="C00000"/>
                </a:solidFill>
                <a:latin typeface="Arial Black" panose="020B0A04020102020204" pitchFamily="34" charset="0"/>
                <a:cs typeface="PT Bold Heading" panose="02010400000000000000" pitchFamily="2" charset="-78"/>
              </a:rPr>
              <a:t>قانون </a:t>
            </a:r>
            <a:r>
              <a:rPr lang="ar-SA" altLang="en-US" sz="2800" dirty="0">
                <a:solidFill>
                  <a:srgbClr val="C00000"/>
                </a:solidFill>
                <a:latin typeface="Arial Black" panose="020B0A04020102020204" pitchFamily="34" charset="0"/>
                <a:cs typeface="PT Bold Heading" panose="02010400000000000000" pitchFamily="2" charset="-78"/>
              </a:rPr>
              <a:t>الطلب </a:t>
            </a:r>
            <a:r>
              <a:rPr lang="en-US" altLang="en-US" sz="2800" b="1" dirty="0">
                <a:solidFill>
                  <a:srgbClr val="C00000"/>
                </a:solidFill>
                <a:latin typeface="Arial Black" panose="020B0A04020102020204" pitchFamily="34" charset="0"/>
                <a:cs typeface="PT Bold Heading" panose="02010400000000000000" pitchFamily="2" charset="-78"/>
              </a:rPr>
              <a:t>Law of Demand</a:t>
            </a:r>
          </a:p>
        </p:txBody>
      </p:sp>
      <p:sp>
        <p:nvSpPr>
          <p:cNvPr id="12" name="Rectangle 11"/>
          <p:cNvSpPr>
            <a:spLocks noChangeArrowheads="1"/>
          </p:cNvSpPr>
          <p:nvPr/>
        </p:nvSpPr>
        <p:spPr bwMode="auto">
          <a:xfrm>
            <a:off x="2135188" y="100171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Tx/>
              <a:buNone/>
            </a:pPr>
            <a:r>
              <a:rPr lang="ar-SA" altLang="en-US" sz="2800">
                <a:solidFill>
                  <a:srgbClr val="C00000"/>
                </a:solidFill>
              </a:rPr>
              <a:t>(</a:t>
            </a:r>
            <a:r>
              <a:rPr lang="en-US" altLang="en-US" sz="2800">
                <a:solidFill>
                  <a:srgbClr val="C00000"/>
                </a:solidFill>
              </a:rPr>
              <a:t>2</a:t>
            </a:r>
            <a:r>
              <a:rPr lang="ar-SA" altLang="en-US" sz="2800">
                <a:solidFill>
                  <a:srgbClr val="C00000"/>
                </a:solidFill>
              </a:rPr>
              <a:t>) منحني الطلب </a:t>
            </a:r>
            <a:r>
              <a:rPr lang="en-US" altLang="en-US" sz="2400">
                <a:solidFill>
                  <a:srgbClr val="C00000"/>
                </a:solidFill>
              </a:rPr>
              <a:t>Demand Curve</a:t>
            </a:r>
            <a:endParaRPr lang="ar-SA" altLang="en-US" sz="2400">
              <a:solidFill>
                <a:srgbClr val="C00000"/>
              </a:solidFill>
            </a:endParaRPr>
          </a:p>
        </p:txBody>
      </p:sp>
      <p:sp>
        <p:nvSpPr>
          <p:cNvPr id="5" name="Rectangle 4"/>
          <p:cNvSpPr>
            <a:spLocks noChangeArrowheads="1"/>
          </p:cNvSpPr>
          <p:nvPr/>
        </p:nvSpPr>
        <p:spPr bwMode="auto">
          <a:xfrm>
            <a:off x="2135188" y="1484313"/>
            <a:ext cx="8229600" cy="576262"/>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sz="2400" dirty="0">
                <a:solidFill>
                  <a:schemeClr val="accent4"/>
                </a:solidFill>
              </a:rPr>
              <a:t>شكل رقم (</a:t>
            </a:r>
            <a:r>
              <a:rPr lang="en-US" altLang="en-US" sz="2400" dirty="0">
                <a:solidFill>
                  <a:schemeClr val="accent4"/>
                </a:solidFill>
              </a:rPr>
              <a:t>1</a:t>
            </a:r>
            <a:r>
              <a:rPr lang="ar-SA" altLang="en-US" sz="2400" dirty="0">
                <a:solidFill>
                  <a:schemeClr val="accent4"/>
                </a:solidFill>
              </a:rPr>
              <a:t>): منحني الطلب</a:t>
            </a:r>
            <a:endParaRPr lang="ar-SA" altLang="en-US" dirty="0">
              <a:solidFill>
                <a:schemeClr val="accent4"/>
              </a:solidFill>
            </a:endParaRPr>
          </a:p>
        </p:txBody>
      </p:sp>
      <p:sp>
        <p:nvSpPr>
          <p:cNvPr id="6" name="Line 4"/>
          <p:cNvSpPr>
            <a:spLocks noChangeShapeType="1"/>
          </p:cNvSpPr>
          <p:nvPr/>
        </p:nvSpPr>
        <p:spPr bwMode="auto">
          <a:xfrm>
            <a:off x="2424113" y="1989139"/>
            <a:ext cx="0" cy="35274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8" name="Line 5"/>
          <p:cNvSpPr>
            <a:spLocks noChangeShapeType="1"/>
          </p:cNvSpPr>
          <p:nvPr/>
        </p:nvSpPr>
        <p:spPr bwMode="auto">
          <a:xfrm>
            <a:off x="2409826" y="5516563"/>
            <a:ext cx="77184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9" name="Line 6"/>
          <p:cNvSpPr>
            <a:spLocks noChangeShapeType="1"/>
          </p:cNvSpPr>
          <p:nvPr/>
        </p:nvSpPr>
        <p:spPr bwMode="auto">
          <a:xfrm>
            <a:off x="2424114" y="2225676"/>
            <a:ext cx="7559675" cy="3313113"/>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0" name="Line 7"/>
          <p:cNvSpPr>
            <a:spLocks noChangeShapeType="1"/>
          </p:cNvSpPr>
          <p:nvPr/>
        </p:nvSpPr>
        <p:spPr bwMode="auto">
          <a:xfrm>
            <a:off x="2424113" y="3068638"/>
            <a:ext cx="19431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1" name="Line 8"/>
          <p:cNvSpPr>
            <a:spLocks noChangeShapeType="1"/>
          </p:cNvSpPr>
          <p:nvPr/>
        </p:nvSpPr>
        <p:spPr bwMode="auto">
          <a:xfrm>
            <a:off x="4367213" y="3068639"/>
            <a:ext cx="0" cy="2447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3" name="Line 9"/>
          <p:cNvSpPr>
            <a:spLocks noChangeShapeType="1"/>
          </p:cNvSpPr>
          <p:nvPr/>
        </p:nvSpPr>
        <p:spPr bwMode="auto">
          <a:xfrm>
            <a:off x="2424114" y="3357563"/>
            <a:ext cx="259238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4" name="Line 10"/>
          <p:cNvSpPr>
            <a:spLocks noChangeShapeType="1"/>
          </p:cNvSpPr>
          <p:nvPr/>
        </p:nvSpPr>
        <p:spPr bwMode="auto">
          <a:xfrm>
            <a:off x="5016500" y="3357564"/>
            <a:ext cx="0" cy="22304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5" name="Line 11"/>
          <p:cNvSpPr>
            <a:spLocks noChangeShapeType="1"/>
          </p:cNvSpPr>
          <p:nvPr/>
        </p:nvSpPr>
        <p:spPr bwMode="auto">
          <a:xfrm>
            <a:off x="2424114" y="3644900"/>
            <a:ext cx="324008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6" name="Line 12"/>
          <p:cNvSpPr>
            <a:spLocks noChangeShapeType="1"/>
          </p:cNvSpPr>
          <p:nvPr/>
        </p:nvSpPr>
        <p:spPr bwMode="auto">
          <a:xfrm>
            <a:off x="5664200" y="3644901"/>
            <a:ext cx="0" cy="18716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7" name="Line 13"/>
          <p:cNvSpPr>
            <a:spLocks noChangeShapeType="1"/>
          </p:cNvSpPr>
          <p:nvPr/>
        </p:nvSpPr>
        <p:spPr bwMode="auto">
          <a:xfrm>
            <a:off x="2424114" y="3933825"/>
            <a:ext cx="388778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8" name="Line 14"/>
          <p:cNvSpPr>
            <a:spLocks noChangeShapeType="1"/>
          </p:cNvSpPr>
          <p:nvPr/>
        </p:nvSpPr>
        <p:spPr bwMode="auto">
          <a:xfrm>
            <a:off x="2424114" y="4221163"/>
            <a:ext cx="453548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9" name="Line 15"/>
          <p:cNvSpPr>
            <a:spLocks noChangeShapeType="1"/>
          </p:cNvSpPr>
          <p:nvPr/>
        </p:nvSpPr>
        <p:spPr bwMode="auto">
          <a:xfrm>
            <a:off x="2424114" y="4508500"/>
            <a:ext cx="51847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0" name="Line 16"/>
          <p:cNvSpPr>
            <a:spLocks noChangeShapeType="1"/>
          </p:cNvSpPr>
          <p:nvPr/>
        </p:nvSpPr>
        <p:spPr bwMode="auto">
          <a:xfrm>
            <a:off x="6311900" y="3933825"/>
            <a:ext cx="0" cy="15827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 name="Line 17"/>
          <p:cNvSpPr>
            <a:spLocks noChangeShapeType="1"/>
          </p:cNvSpPr>
          <p:nvPr/>
        </p:nvSpPr>
        <p:spPr bwMode="auto">
          <a:xfrm>
            <a:off x="6959600" y="4221163"/>
            <a:ext cx="0" cy="1295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2" name="Line 18"/>
          <p:cNvSpPr>
            <a:spLocks noChangeShapeType="1"/>
          </p:cNvSpPr>
          <p:nvPr/>
        </p:nvSpPr>
        <p:spPr bwMode="auto">
          <a:xfrm>
            <a:off x="7608888" y="4508501"/>
            <a:ext cx="0" cy="10080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3" name="Line 19"/>
          <p:cNvSpPr>
            <a:spLocks noChangeShapeType="1"/>
          </p:cNvSpPr>
          <p:nvPr/>
        </p:nvSpPr>
        <p:spPr bwMode="auto">
          <a:xfrm>
            <a:off x="2424113" y="4795838"/>
            <a:ext cx="59039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4" name="Line 20"/>
          <p:cNvSpPr>
            <a:spLocks noChangeShapeType="1"/>
          </p:cNvSpPr>
          <p:nvPr/>
        </p:nvSpPr>
        <p:spPr bwMode="auto">
          <a:xfrm>
            <a:off x="8328025" y="4797425"/>
            <a:ext cx="0" cy="719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5" name="Text Box 21"/>
          <p:cNvSpPr txBox="1">
            <a:spLocks noChangeArrowheads="1"/>
          </p:cNvSpPr>
          <p:nvPr/>
        </p:nvSpPr>
        <p:spPr bwMode="auto">
          <a:xfrm>
            <a:off x="1917700" y="1628775"/>
            <a:ext cx="10810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ar-SA" altLang="en-US" sz="2000">
                <a:solidFill>
                  <a:srgbClr val="000000"/>
                </a:solidFill>
              </a:rPr>
              <a:t>السعر (</a:t>
            </a:r>
            <a:r>
              <a:rPr lang="en-US" altLang="en-US" sz="2000">
                <a:solidFill>
                  <a:srgbClr val="000000"/>
                </a:solidFill>
              </a:rPr>
              <a:t>P</a:t>
            </a:r>
            <a:r>
              <a:rPr lang="ar-SA" altLang="en-US" sz="2000">
                <a:solidFill>
                  <a:srgbClr val="000000"/>
                </a:solidFill>
              </a:rPr>
              <a:t>)</a:t>
            </a:r>
            <a:endParaRPr lang="en-US" altLang="en-US" sz="2000">
              <a:solidFill>
                <a:srgbClr val="000000"/>
              </a:solidFill>
            </a:endParaRPr>
          </a:p>
        </p:txBody>
      </p:sp>
      <p:sp>
        <p:nvSpPr>
          <p:cNvPr id="26" name="Text Box 23"/>
          <p:cNvSpPr txBox="1">
            <a:spLocks noChangeArrowheads="1"/>
          </p:cNvSpPr>
          <p:nvPr/>
        </p:nvSpPr>
        <p:spPr bwMode="auto">
          <a:xfrm>
            <a:off x="5880100" y="2917825"/>
            <a:ext cx="1295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ar-SA" altLang="en-US" sz="2000">
                <a:solidFill>
                  <a:srgbClr val="000000"/>
                </a:solidFill>
              </a:rPr>
              <a:t>منحنى الطلب</a:t>
            </a:r>
            <a:endParaRPr lang="en-US" altLang="en-US" sz="2000">
              <a:solidFill>
                <a:srgbClr val="000000"/>
              </a:solidFill>
            </a:endParaRPr>
          </a:p>
        </p:txBody>
      </p:sp>
      <p:sp>
        <p:nvSpPr>
          <p:cNvPr id="27" name="Text Box 24"/>
          <p:cNvSpPr txBox="1">
            <a:spLocks noChangeArrowheads="1"/>
          </p:cNvSpPr>
          <p:nvPr/>
        </p:nvSpPr>
        <p:spPr bwMode="auto">
          <a:xfrm>
            <a:off x="8759826" y="4724400"/>
            <a:ext cx="2889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d</a:t>
            </a:r>
          </a:p>
        </p:txBody>
      </p:sp>
      <p:sp>
        <p:nvSpPr>
          <p:cNvPr id="28" name="Text Box 25"/>
          <p:cNvSpPr txBox="1">
            <a:spLocks noChangeArrowheads="1"/>
          </p:cNvSpPr>
          <p:nvPr/>
        </p:nvSpPr>
        <p:spPr bwMode="auto">
          <a:xfrm>
            <a:off x="9945688" y="5443449"/>
            <a:ext cx="19462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ar-SA" altLang="en-US" sz="2000" dirty="0">
                <a:solidFill>
                  <a:srgbClr val="000000"/>
                </a:solidFill>
              </a:rPr>
              <a:t>الكمية المطلوبة (</a:t>
            </a:r>
            <a:r>
              <a:rPr lang="en-US" altLang="en-US" sz="1800" dirty="0" err="1">
                <a:solidFill>
                  <a:srgbClr val="000000"/>
                </a:solidFill>
              </a:rPr>
              <a:t>Qd</a:t>
            </a:r>
            <a:r>
              <a:rPr lang="ar-SA" altLang="en-US" sz="2000" dirty="0">
                <a:solidFill>
                  <a:srgbClr val="000000"/>
                </a:solidFill>
              </a:rPr>
              <a:t>)</a:t>
            </a:r>
            <a:endParaRPr lang="en-US" altLang="en-US" sz="2000" dirty="0">
              <a:solidFill>
                <a:srgbClr val="000000"/>
              </a:solidFill>
            </a:endParaRPr>
          </a:p>
        </p:txBody>
      </p:sp>
      <p:sp>
        <p:nvSpPr>
          <p:cNvPr id="29" name="Text Box 26"/>
          <p:cNvSpPr txBox="1">
            <a:spLocks noChangeArrowheads="1"/>
          </p:cNvSpPr>
          <p:nvPr/>
        </p:nvSpPr>
        <p:spPr bwMode="auto">
          <a:xfrm>
            <a:off x="3216276" y="5516563"/>
            <a:ext cx="56880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endParaRPr lang="ar-SA" altLang="en-US" sz="2000">
              <a:solidFill>
                <a:srgbClr val="800000"/>
              </a:solidFill>
            </a:endParaRPr>
          </a:p>
        </p:txBody>
      </p:sp>
      <p:sp>
        <p:nvSpPr>
          <p:cNvPr id="30" name="Text Box 27"/>
          <p:cNvSpPr txBox="1">
            <a:spLocks noChangeArrowheads="1"/>
          </p:cNvSpPr>
          <p:nvPr/>
        </p:nvSpPr>
        <p:spPr bwMode="auto">
          <a:xfrm>
            <a:off x="2855914" y="5516563"/>
            <a:ext cx="6192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22</a:t>
            </a:r>
            <a:r>
              <a:rPr lang="ar-SA" altLang="en-US" sz="2000">
                <a:solidFill>
                  <a:srgbClr val="000000"/>
                </a:solidFill>
              </a:rPr>
              <a:t>    </a:t>
            </a:r>
            <a:r>
              <a:rPr lang="en-US" altLang="en-US" sz="2000">
                <a:solidFill>
                  <a:srgbClr val="000000"/>
                </a:solidFill>
              </a:rPr>
              <a:t>20</a:t>
            </a:r>
            <a:r>
              <a:rPr lang="ar-SA" altLang="en-US" sz="2000">
                <a:solidFill>
                  <a:srgbClr val="000000"/>
                </a:solidFill>
              </a:rPr>
              <a:t>     </a:t>
            </a:r>
            <a:r>
              <a:rPr lang="en-US" altLang="en-US" sz="2000">
                <a:solidFill>
                  <a:srgbClr val="000000"/>
                </a:solidFill>
              </a:rPr>
              <a:t>18</a:t>
            </a:r>
            <a:r>
              <a:rPr lang="ar-SA" altLang="en-US" sz="2000">
                <a:solidFill>
                  <a:srgbClr val="000000"/>
                </a:solidFill>
              </a:rPr>
              <a:t>     </a:t>
            </a:r>
            <a:r>
              <a:rPr lang="en-US" altLang="en-US" sz="2000">
                <a:solidFill>
                  <a:srgbClr val="000000"/>
                </a:solidFill>
              </a:rPr>
              <a:t>16</a:t>
            </a:r>
            <a:r>
              <a:rPr lang="ar-SA" altLang="en-US" sz="2000">
                <a:solidFill>
                  <a:srgbClr val="000000"/>
                </a:solidFill>
              </a:rPr>
              <a:t>     </a:t>
            </a:r>
            <a:r>
              <a:rPr lang="en-US" altLang="en-US" sz="2000">
                <a:solidFill>
                  <a:srgbClr val="000000"/>
                </a:solidFill>
              </a:rPr>
              <a:t>14</a:t>
            </a:r>
            <a:r>
              <a:rPr lang="ar-SA" altLang="en-US" sz="2000">
                <a:solidFill>
                  <a:srgbClr val="000000"/>
                </a:solidFill>
              </a:rPr>
              <a:t>    </a:t>
            </a:r>
            <a:r>
              <a:rPr lang="en-US" altLang="en-US" sz="2000">
                <a:solidFill>
                  <a:srgbClr val="000000"/>
                </a:solidFill>
              </a:rPr>
              <a:t>12</a:t>
            </a:r>
            <a:r>
              <a:rPr lang="ar-SA" altLang="en-US" sz="2000">
                <a:solidFill>
                  <a:srgbClr val="000000"/>
                </a:solidFill>
              </a:rPr>
              <a:t>       </a:t>
            </a:r>
            <a:r>
              <a:rPr lang="en-US" altLang="en-US" sz="2000">
                <a:solidFill>
                  <a:srgbClr val="000000"/>
                </a:solidFill>
              </a:rPr>
              <a:t>10</a:t>
            </a:r>
            <a:r>
              <a:rPr lang="ar-SA" altLang="en-US" sz="2000">
                <a:solidFill>
                  <a:srgbClr val="000000"/>
                </a:solidFill>
              </a:rPr>
              <a:t>      </a:t>
            </a:r>
            <a:r>
              <a:rPr lang="en-US" altLang="en-US" sz="2000">
                <a:solidFill>
                  <a:srgbClr val="000000"/>
                </a:solidFill>
              </a:rPr>
              <a:t>8</a:t>
            </a:r>
          </a:p>
        </p:txBody>
      </p:sp>
      <p:sp>
        <p:nvSpPr>
          <p:cNvPr id="31" name="Text Box 28"/>
          <p:cNvSpPr txBox="1">
            <a:spLocks noChangeArrowheads="1"/>
          </p:cNvSpPr>
          <p:nvPr/>
        </p:nvSpPr>
        <p:spPr bwMode="auto">
          <a:xfrm>
            <a:off x="1919289" y="2974975"/>
            <a:ext cx="504825"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200">
                <a:solidFill>
                  <a:srgbClr val="000000"/>
                </a:solidFill>
              </a:rPr>
              <a:t>12</a:t>
            </a:r>
            <a:endParaRPr lang="ar-SA" altLang="en-US" sz="1200">
              <a:solidFill>
                <a:srgbClr val="000000"/>
              </a:solidFill>
            </a:endParaRPr>
          </a:p>
          <a:p>
            <a:pPr algn="r" rtl="1" eaLnBrk="1" hangingPunct="1">
              <a:spcBef>
                <a:spcPct val="50000"/>
              </a:spcBef>
              <a:buClrTx/>
              <a:buSzTx/>
              <a:buFontTx/>
              <a:buNone/>
            </a:pPr>
            <a:r>
              <a:rPr lang="en-US" altLang="en-US" sz="1200">
                <a:solidFill>
                  <a:srgbClr val="000000"/>
                </a:solidFill>
              </a:rPr>
              <a:t>11</a:t>
            </a:r>
            <a:endParaRPr lang="ar-SA" altLang="en-US" sz="1200">
              <a:solidFill>
                <a:srgbClr val="000000"/>
              </a:solidFill>
            </a:endParaRPr>
          </a:p>
          <a:p>
            <a:pPr algn="r" rtl="1" eaLnBrk="1" hangingPunct="1">
              <a:spcBef>
                <a:spcPct val="50000"/>
              </a:spcBef>
              <a:buClrTx/>
              <a:buSzTx/>
              <a:buFontTx/>
              <a:buNone/>
            </a:pPr>
            <a:r>
              <a:rPr lang="en-US" altLang="en-US" sz="1200">
                <a:solidFill>
                  <a:srgbClr val="000000"/>
                </a:solidFill>
              </a:rPr>
              <a:t>10</a:t>
            </a:r>
            <a:endParaRPr lang="ar-SA" altLang="en-US" sz="1200">
              <a:solidFill>
                <a:srgbClr val="000000"/>
              </a:solidFill>
            </a:endParaRPr>
          </a:p>
          <a:p>
            <a:pPr algn="r" rtl="1" eaLnBrk="1" hangingPunct="1">
              <a:spcBef>
                <a:spcPct val="50000"/>
              </a:spcBef>
              <a:buClrTx/>
              <a:buSzTx/>
              <a:buFontTx/>
              <a:buNone/>
            </a:pPr>
            <a:r>
              <a:rPr lang="en-US" altLang="en-US" sz="1200">
                <a:solidFill>
                  <a:srgbClr val="000000"/>
                </a:solidFill>
              </a:rPr>
              <a:t>9</a:t>
            </a:r>
            <a:endParaRPr lang="ar-SA" altLang="en-US" sz="1200">
              <a:solidFill>
                <a:srgbClr val="000000"/>
              </a:solidFill>
            </a:endParaRPr>
          </a:p>
          <a:p>
            <a:pPr algn="r" rtl="1" eaLnBrk="1" hangingPunct="1">
              <a:spcBef>
                <a:spcPct val="50000"/>
              </a:spcBef>
              <a:buClrTx/>
              <a:buSzTx/>
              <a:buFontTx/>
              <a:buNone/>
            </a:pPr>
            <a:r>
              <a:rPr lang="en-US" altLang="en-US" sz="1200">
                <a:solidFill>
                  <a:srgbClr val="000000"/>
                </a:solidFill>
              </a:rPr>
              <a:t>8</a:t>
            </a:r>
            <a:endParaRPr lang="ar-SA" altLang="en-US" sz="1200">
              <a:solidFill>
                <a:srgbClr val="000000"/>
              </a:solidFill>
            </a:endParaRPr>
          </a:p>
          <a:p>
            <a:pPr algn="r" rtl="1" eaLnBrk="1" hangingPunct="1">
              <a:spcBef>
                <a:spcPct val="50000"/>
              </a:spcBef>
              <a:buClrTx/>
              <a:buSzTx/>
              <a:buFontTx/>
              <a:buNone/>
            </a:pPr>
            <a:r>
              <a:rPr lang="en-US" altLang="en-US" sz="1200">
                <a:solidFill>
                  <a:srgbClr val="000000"/>
                </a:solidFill>
              </a:rPr>
              <a:t>7</a:t>
            </a:r>
            <a:endParaRPr lang="ar-SA" altLang="en-US" sz="1200">
              <a:solidFill>
                <a:srgbClr val="000000"/>
              </a:solidFill>
            </a:endParaRPr>
          </a:p>
          <a:p>
            <a:pPr algn="r" rtl="1" eaLnBrk="1" hangingPunct="1">
              <a:spcBef>
                <a:spcPct val="50000"/>
              </a:spcBef>
              <a:buClrTx/>
              <a:buSzTx/>
              <a:buFontTx/>
              <a:buNone/>
            </a:pPr>
            <a:r>
              <a:rPr lang="en-US" altLang="en-US" sz="1200">
                <a:solidFill>
                  <a:srgbClr val="000000"/>
                </a:solidFill>
              </a:rPr>
              <a:t>6</a:t>
            </a:r>
            <a:endParaRPr lang="ar-SA" altLang="en-US" sz="1200">
              <a:solidFill>
                <a:srgbClr val="000000"/>
              </a:solidFill>
            </a:endParaRPr>
          </a:p>
          <a:p>
            <a:pPr algn="r" rtl="1" eaLnBrk="1" hangingPunct="1">
              <a:spcBef>
                <a:spcPct val="50000"/>
              </a:spcBef>
              <a:buClrTx/>
              <a:buSzTx/>
              <a:buFontTx/>
              <a:buNone/>
            </a:pPr>
            <a:r>
              <a:rPr lang="en-US" altLang="en-US" sz="1200">
                <a:solidFill>
                  <a:srgbClr val="000000"/>
                </a:solidFill>
              </a:rPr>
              <a:t>5</a:t>
            </a:r>
          </a:p>
        </p:txBody>
      </p:sp>
      <p:sp>
        <p:nvSpPr>
          <p:cNvPr id="33" name="Text Box 30"/>
          <p:cNvSpPr txBox="1">
            <a:spLocks noChangeArrowheads="1"/>
          </p:cNvSpPr>
          <p:nvPr/>
        </p:nvSpPr>
        <p:spPr bwMode="auto">
          <a:xfrm>
            <a:off x="4151314" y="2708275"/>
            <a:ext cx="4333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A</a:t>
            </a:r>
          </a:p>
        </p:txBody>
      </p:sp>
      <p:sp>
        <p:nvSpPr>
          <p:cNvPr id="34" name="Text Box 31"/>
          <p:cNvSpPr txBox="1">
            <a:spLocks noChangeArrowheads="1"/>
          </p:cNvSpPr>
          <p:nvPr/>
        </p:nvSpPr>
        <p:spPr bwMode="auto">
          <a:xfrm>
            <a:off x="4799013" y="2997200"/>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B</a:t>
            </a:r>
          </a:p>
        </p:txBody>
      </p:sp>
      <p:sp>
        <p:nvSpPr>
          <p:cNvPr id="35" name="Text Box 32"/>
          <p:cNvSpPr txBox="1">
            <a:spLocks noChangeArrowheads="1"/>
          </p:cNvSpPr>
          <p:nvPr/>
        </p:nvSpPr>
        <p:spPr bwMode="auto">
          <a:xfrm>
            <a:off x="5448301" y="3284538"/>
            <a:ext cx="360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C</a:t>
            </a:r>
          </a:p>
        </p:txBody>
      </p:sp>
      <p:sp>
        <p:nvSpPr>
          <p:cNvPr id="36" name="Text Box 33"/>
          <p:cNvSpPr txBox="1">
            <a:spLocks noChangeArrowheads="1"/>
          </p:cNvSpPr>
          <p:nvPr/>
        </p:nvSpPr>
        <p:spPr bwMode="auto">
          <a:xfrm>
            <a:off x="6167438" y="3573463"/>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D</a:t>
            </a:r>
          </a:p>
        </p:txBody>
      </p:sp>
      <p:sp>
        <p:nvSpPr>
          <p:cNvPr id="37" name="Text Box 34"/>
          <p:cNvSpPr txBox="1">
            <a:spLocks noChangeArrowheads="1"/>
          </p:cNvSpPr>
          <p:nvPr/>
        </p:nvSpPr>
        <p:spPr bwMode="auto">
          <a:xfrm>
            <a:off x="6888163" y="3860800"/>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E</a:t>
            </a:r>
          </a:p>
        </p:txBody>
      </p:sp>
      <p:sp>
        <p:nvSpPr>
          <p:cNvPr id="38" name="Text Box 35"/>
          <p:cNvSpPr txBox="1">
            <a:spLocks noChangeArrowheads="1"/>
          </p:cNvSpPr>
          <p:nvPr/>
        </p:nvSpPr>
        <p:spPr bwMode="auto">
          <a:xfrm>
            <a:off x="7464426" y="4149725"/>
            <a:ext cx="360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F</a:t>
            </a:r>
          </a:p>
        </p:txBody>
      </p:sp>
      <p:sp>
        <p:nvSpPr>
          <p:cNvPr id="39" name="Text Box 36"/>
          <p:cNvSpPr txBox="1">
            <a:spLocks noChangeArrowheads="1"/>
          </p:cNvSpPr>
          <p:nvPr/>
        </p:nvSpPr>
        <p:spPr bwMode="auto">
          <a:xfrm>
            <a:off x="8183563" y="4437063"/>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G</a:t>
            </a:r>
          </a:p>
        </p:txBody>
      </p:sp>
      <p:sp>
        <p:nvSpPr>
          <p:cNvPr id="40" name="Line 20"/>
          <p:cNvSpPr>
            <a:spLocks noChangeShapeType="1"/>
          </p:cNvSpPr>
          <p:nvPr/>
        </p:nvSpPr>
        <p:spPr bwMode="auto">
          <a:xfrm>
            <a:off x="8832850" y="5013325"/>
            <a:ext cx="0" cy="5032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1" name="Line 19"/>
          <p:cNvSpPr>
            <a:spLocks noChangeShapeType="1"/>
          </p:cNvSpPr>
          <p:nvPr/>
        </p:nvSpPr>
        <p:spPr bwMode="auto">
          <a:xfrm flipV="1">
            <a:off x="2424114" y="5046663"/>
            <a:ext cx="6421437"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2" name="Rectangle 41"/>
          <p:cNvSpPr>
            <a:spLocks noChangeArrowheads="1"/>
          </p:cNvSpPr>
          <p:nvPr/>
        </p:nvSpPr>
        <p:spPr bwMode="auto">
          <a:xfrm>
            <a:off x="1095633" y="6021388"/>
            <a:ext cx="1079633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lnSpc>
                <a:spcPct val="110000"/>
              </a:lnSpc>
              <a:spcBef>
                <a:spcPct val="0"/>
              </a:spcBef>
              <a:buFontTx/>
              <a:buNone/>
            </a:pPr>
            <a:r>
              <a:rPr lang="ar-SA" altLang="en-US" sz="1800" dirty="0">
                <a:solidFill>
                  <a:srgbClr val="C00000"/>
                </a:solidFill>
              </a:rPr>
              <a:t>ينحدر منحني الطلب من أعلى اليسار إلي أسفل اليمين  (هندسيا: سالب الميل) وكل نقطة على المنحني تمثل زوج من الأسعار والكميات تختلف عن النقاط </a:t>
            </a:r>
            <a:r>
              <a:rPr lang="ar-SA" altLang="en-US" sz="1800" dirty="0" err="1">
                <a:solidFill>
                  <a:srgbClr val="C00000"/>
                </a:solidFill>
              </a:rPr>
              <a:t>الأخري</a:t>
            </a:r>
            <a:r>
              <a:rPr lang="ar-SA" altLang="en-US" sz="1800" dirty="0">
                <a:solidFill>
                  <a:srgbClr val="C00000"/>
                </a:solidFill>
              </a:rPr>
              <a:t> (النقاط </a:t>
            </a:r>
            <a:r>
              <a:rPr lang="en-US" altLang="en-US" sz="1800" dirty="0">
                <a:solidFill>
                  <a:srgbClr val="C00000"/>
                </a:solidFill>
              </a:rPr>
              <a:t>A</a:t>
            </a:r>
            <a:r>
              <a:rPr lang="ar-SA" altLang="en-US" sz="1800" dirty="0">
                <a:solidFill>
                  <a:srgbClr val="C00000"/>
                </a:solidFill>
              </a:rPr>
              <a:t>،</a:t>
            </a:r>
            <a:r>
              <a:rPr lang="en-US" altLang="en-US" sz="1800" dirty="0">
                <a:solidFill>
                  <a:srgbClr val="C00000"/>
                </a:solidFill>
              </a:rPr>
              <a:t>D</a:t>
            </a:r>
            <a:r>
              <a:rPr lang="ar-SA" altLang="en-US" sz="1800" dirty="0">
                <a:solidFill>
                  <a:srgbClr val="C00000"/>
                </a:solidFill>
              </a:rPr>
              <a:t> مثلا).</a:t>
            </a:r>
            <a:endParaRPr lang="ar-SA" altLang="en-US" sz="1600" dirty="0">
              <a:solidFill>
                <a:srgbClr val="C00000"/>
              </a:solidFill>
            </a:endParaRPr>
          </a:p>
        </p:txBody>
      </p:sp>
    </p:spTree>
    <p:extLst>
      <p:ext uri="{BB962C8B-B14F-4D97-AF65-F5344CB8AC3E}">
        <p14:creationId xmlns:p14="http://schemas.microsoft.com/office/powerpoint/2010/main" val="35299558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2000" fill="hold"/>
                                        <p:tgtEl>
                                          <p:spTgt spid="6"/>
                                        </p:tgtEl>
                                        <p:attrNameLst>
                                          <p:attrName>ppt_x</p:attrName>
                                        </p:attrNameLst>
                                      </p:cBhvr>
                                      <p:tavLst>
                                        <p:tav tm="0">
                                          <p:val>
                                            <p:strVal val="#ppt_x"/>
                                          </p:val>
                                        </p:tav>
                                        <p:tav tm="100000">
                                          <p:val>
                                            <p:strVal val="#ppt_x"/>
                                          </p:val>
                                        </p:tav>
                                      </p:tavLst>
                                    </p:anim>
                                    <p:anim calcmode="lin" valueType="num">
                                      <p:cBhvr additive="base">
                                        <p:cTn id="23" dur="200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2000" fill="hold"/>
                                        <p:tgtEl>
                                          <p:spTgt spid="8"/>
                                        </p:tgtEl>
                                        <p:attrNameLst>
                                          <p:attrName>ppt_x</p:attrName>
                                        </p:attrNameLst>
                                      </p:cBhvr>
                                      <p:tavLst>
                                        <p:tav tm="0">
                                          <p:val>
                                            <p:strVal val="#ppt_x"/>
                                          </p:val>
                                        </p:tav>
                                        <p:tav tm="100000">
                                          <p:val>
                                            <p:strVal val="#ppt_x"/>
                                          </p:val>
                                        </p:tav>
                                      </p:tavLst>
                                    </p:anim>
                                    <p:anim calcmode="lin" valueType="num">
                                      <p:cBhvr additive="base">
                                        <p:cTn id="27"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2000" fill="hold"/>
                                        <p:tgtEl>
                                          <p:spTgt spid="9"/>
                                        </p:tgtEl>
                                        <p:attrNameLst>
                                          <p:attrName>ppt_x</p:attrName>
                                        </p:attrNameLst>
                                      </p:cBhvr>
                                      <p:tavLst>
                                        <p:tav tm="0">
                                          <p:val>
                                            <p:strVal val="#ppt_x"/>
                                          </p:val>
                                        </p:tav>
                                        <p:tav tm="100000">
                                          <p:val>
                                            <p:strVal val="#ppt_x"/>
                                          </p:val>
                                        </p:tav>
                                      </p:tavLst>
                                    </p:anim>
                                    <p:anim calcmode="lin" valueType="num">
                                      <p:cBhvr additive="base">
                                        <p:cTn id="33"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2000" fill="hold"/>
                                        <p:tgtEl>
                                          <p:spTgt spid="10"/>
                                        </p:tgtEl>
                                        <p:attrNameLst>
                                          <p:attrName>ppt_x</p:attrName>
                                        </p:attrNameLst>
                                      </p:cBhvr>
                                      <p:tavLst>
                                        <p:tav tm="0">
                                          <p:val>
                                            <p:strVal val="#ppt_x"/>
                                          </p:val>
                                        </p:tav>
                                        <p:tav tm="100000">
                                          <p:val>
                                            <p:strVal val="#ppt_x"/>
                                          </p:val>
                                        </p:tav>
                                      </p:tavLst>
                                    </p:anim>
                                    <p:anim calcmode="lin" valueType="num">
                                      <p:cBhvr additive="base">
                                        <p:cTn id="39" dur="2000" fill="hold"/>
                                        <p:tgtEl>
                                          <p:spTgt spid="1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2000" fill="hold"/>
                                        <p:tgtEl>
                                          <p:spTgt spid="11"/>
                                        </p:tgtEl>
                                        <p:attrNameLst>
                                          <p:attrName>ppt_x</p:attrName>
                                        </p:attrNameLst>
                                      </p:cBhvr>
                                      <p:tavLst>
                                        <p:tav tm="0">
                                          <p:val>
                                            <p:strVal val="#ppt_x"/>
                                          </p:val>
                                        </p:tav>
                                        <p:tav tm="100000">
                                          <p:val>
                                            <p:strVal val="#ppt_x"/>
                                          </p:val>
                                        </p:tav>
                                      </p:tavLst>
                                    </p:anim>
                                    <p:anim calcmode="lin" valueType="num">
                                      <p:cBhvr additive="base">
                                        <p:cTn id="43" dur="2000" fill="hold"/>
                                        <p:tgtEl>
                                          <p:spTgt spid="1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2000" fill="hold"/>
                                        <p:tgtEl>
                                          <p:spTgt spid="13"/>
                                        </p:tgtEl>
                                        <p:attrNameLst>
                                          <p:attrName>ppt_x</p:attrName>
                                        </p:attrNameLst>
                                      </p:cBhvr>
                                      <p:tavLst>
                                        <p:tav tm="0">
                                          <p:val>
                                            <p:strVal val="#ppt_x"/>
                                          </p:val>
                                        </p:tav>
                                        <p:tav tm="100000">
                                          <p:val>
                                            <p:strVal val="#ppt_x"/>
                                          </p:val>
                                        </p:tav>
                                      </p:tavLst>
                                    </p:anim>
                                    <p:anim calcmode="lin" valueType="num">
                                      <p:cBhvr additive="base">
                                        <p:cTn id="47" dur="20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2000" fill="hold"/>
                                        <p:tgtEl>
                                          <p:spTgt spid="14"/>
                                        </p:tgtEl>
                                        <p:attrNameLst>
                                          <p:attrName>ppt_x</p:attrName>
                                        </p:attrNameLst>
                                      </p:cBhvr>
                                      <p:tavLst>
                                        <p:tav tm="0">
                                          <p:val>
                                            <p:strVal val="#ppt_x"/>
                                          </p:val>
                                        </p:tav>
                                        <p:tav tm="100000">
                                          <p:val>
                                            <p:strVal val="#ppt_x"/>
                                          </p:val>
                                        </p:tav>
                                      </p:tavLst>
                                    </p:anim>
                                    <p:anim calcmode="lin" valueType="num">
                                      <p:cBhvr additive="base">
                                        <p:cTn id="51" dur="2000" fill="hold"/>
                                        <p:tgtEl>
                                          <p:spTgt spid="1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2000" fill="hold"/>
                                        <p:tgtEl>
                                          <p:spTgt spid="15"/>
                                        </p:tgtEl>
                                        <p:attrNameLst>
                                          <p:attrName>ppt_x</p:attrName>
                                        </p:attrNameLst>
                                      </p:cBhvr>
                                      <p:tavLst>
                                        <p:tav tm="0">
                                          <p:val>
                                            <p:strVal val="#ppt_x"/>
                                          </p:val>
                                        </p:tav>
                                        <p:tav tm="100000">
                                          <p:val>
                                            <p:strVal val="#ppt_x"/>
                                          </p:val>
                                        </p:tav>
                                      </p:tavLst>
                                    </p:anim>
                                    <p:anim calcmode="lin" valueType="num">
                                      <p:cBhvr additive="base">
                                        <p:cTn id="55" dur="20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2000" fill="hold"/>
                                        <p:tgtEl>
                                          <p:spTgt spid="16"/>
                                        </p:tgtEl>
                                        <p:attrNameLst>
                                          <p:attrName>ppt_x</p:attrName>
                                        </p:attrNameLst>
                                      </p:cBhvr>
                                      <p:tavLst>
                                        <p:tav tm="0">
                                          <p:val>
                                            <p:strVal val="#ppt_x"/>
                                          </p:val>
                                        </p:tav>
                                        <p:tav tm="100000">
                                          <p:val>
                                            <p:strVal val="#ppt_x"/>
                                          </p:val>
                                        </p:tav>
                                      </p:tavLst>
                                    </p:anim>
                                    <p:anim calcmode="lin" valueType="num">
                                      <p:cBhvr additive="base">
                                        <p:cTn id="59" dur="20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2000" fill="hold"/>
                                        <p:tgtEl>
                                          <p:spTgt spid="17"/>
                                        </p:tgtEl>
                                        <p:attrNameLst>
                                          <p:attrName>ppt_x</p:attrName>
                                        </p:attrNameLst>
                                      </p:cBhvr>
                                      <p:tavLst>
                                        <p:tav tm="0">
                                          <p:val>
                                            <p:strVal val="#ppt_x"/>
                                          </p:val>
                                        </p:tav>
                                        <p:tav tm="100000">
                                          <p:val>
                                            <p:strVal val="#ppt_x"/>
                                          </p:val>
                                        </p:tav>
                                      </p:tavLst>
                                    </p:anim>
                                    <p:anim calcmode="lin" valueType="num">
                                      <p:cBhvr additive="base">
                                        <p:cTn id="63" dur="2000" fill="hold"/>
                                        <p:tgtEl>
                                          <p:spTgt spid="17"/>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2000" fill="hold"/>
                                        <p:tgtEl>
                                          <p:spTgt spid="18"/>
                                        </p:tgtEl>
                                        <p:attrNameLst>
                                          <p:attrName>ppt_x</p:attrName>
                                        </p:attrNameLst>
                                      </p:cBhvr>
                                      <p:tavLst>
                                        <p:tav tm="0">
                                          <p:val>
                                            <p:strVal val="#ppt_x"/>
                                          </p:val>
                                        </p:tav>
                                        <p:tav tm="100000">
                                          <p:val>
                                            <p:strVal val="#ppt_x"/>
                                          </p:val>
                                        </p:tav>
                                      </p:tavLst>
                                    </p:anim>
                                    <p:anim calcmode="lin" valueType="num">
                                      <p:cBhvr additive="base">
                                        <p:cTn id="67" dur="2000" fill="hold"/>
                                        <p:tgtEl>
                                          <p:spTgt spid="18"/>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2000" fill="hold"/>
                                        <p:tgtEl>
                                          <p:spTgt spid="19"/>
                                        </p:tgtEl>
                                        <p:attrNameLst>
                                          <p:attrName>ppt_x</p:attrName>
                                        </p:attrNameLst>
                                      </p:cBhvr>
                                      <p:tavLst>
                                        <p:tav tm="0">
                                          <p:val>
                                            <p:strVal val="#ppt_x"/>
                                          </p:val>
                                        </p:tav>
                                        <p:tav tm="100000">
                                          <p:val>
                                            <p:strVal val="#ppt_x"/>
                                          </p:val>
                                        </p:tav>
                                      </p:tavLst>
                                    </p:anim>
                                    <p:anim calcmode="lin" valueType="num">
                                      <p:cBhvr additive="base">
                                        <p:cTn id="71" dur="2000" fill="hold"/>
                                        <p:tgtEl>
                                          <p:spTgt spid="1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2000" fill="hold"/>
                                        <p:tgtEl>
                                          <p:spTgt spid="20"/>
                                        </p:tgtEl>
                                        <p:attrNameLst>
                                          <p:attrName>ppt_x</p:attrName>
                                        </p:attrNameLst>
                                      </p:cBhvr>
                                      <p:tavLst>
                                        <p:tav tm="0">
                                          <p:val>
                                            <p:strVal val="#ppt_x"/>
                                          </p:val>
                                        </p:tav>
                                        <p:tav tm="100000">
                                          <p:val>
                                            <p:strVal val="#ppt_x"/>
                                          </p:val>
                                        </p:tav>
                                      </p:tavLst>
                                    </p:anim>
                                    <p:anim calcmode="lin" valueType="num">
                                      <p:cBhvr additive="base">
                                        <p:cTn id="75" dur="2000" fill="hold"/>
                                        <p:tgtEl>
                                          <p:spTgt spid="20"/>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2000" fill="hold"/>
                                        <p:tgtEl>
                                          <p:spTgt spid="21"/>
                                        </p:tgtEl>
                                        <p:attrNameLst>
                                          <p:attrName>ppt_x</p:attrName>
                                        </p:attrNameLst>
                                      </p:cBhvr>
                                      <p:tavLst>
                                        <p:tav tm="0">
                                          <p:val>
                                            <p:strVal val="#ppt_x"/>
                                          </p:val>
                                        </p:tav>
                                        <p:tav tm="100000">
                                          <p:val>
                                            <p:strVal val="#ppt_x"/>
                                          </p:val>
                                        </p:tav>
                                      </p:tavLst>
                                    </p:anim>
                                    <p:anim calcmode="lin" valueType="num">
                                      <p:cBhvr additive="base">
                                        <p:cTn id="79" dur="2000" fill="hold"/>
                                        <p:tgtEl>
                                          <p:spTgt spid="2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2000" fill="hold"/>
                                        <p:tgtEl>
                                          <p:spTgt spid="22"/>
                                        </p:tgtEl>
                                        <p:attrNameLst>
                                          <p:attrName>ppt_x</p:attrName>
                                        </p:attrNameLst>
                                      </p:cBhvr>
                                      <p:tavLst>
                                        <p:tav tm="0">
                                          <p:val>
                                            <p:strVal val="#ppt_x"/>
                                          </p:val>
                                        </p:tav>
                                        <p:tav tm="100000">
                                          <p:val>
                                            <p:strVal val="#ppt_x"/>
                                          </p:val>
                                        </p:tav>
                                      </p:tavLst>
                                    </p:anim>
                                    <p:anim calcmode="lin" valueType="num">
                                      <p:cBhvr additive="base">
                                        <p:cTn id="83" dur="2000" fill="hold"/>
                                        <p:tgtEl>
                                          <p:spTgt spid="2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additive="base">
                                        <p:cTn id="86" dur="2000" fill="hold"/>
                                        <p:tgtEl>
                                          <p:spTgt spid="23"/>
                                        </p:tgtEl>
                                        <p:attrNameLst>
                                          <p:attrName>ppt_x</p:attrName>
                                        </p:attrNameLst>
                                      </p:cBhvr>
                                      <p:tavLst>
                                        <p:tav tm="0">
                                          <p:val>
                                            <p:strVal val="#ppt_x"/>
                                          </p:val>
                                        </p:tav>
                                        <p:tav tm="100000">
                                          <p:val>
                                            <p:strVal val="#ppt_x"/>
                                          </p:val>
                                        </p:tav>
                                      </p:tavLst>
                                    </p:anim>
                                    <p:anim calcmode="lin" valueType="num">
                                      <p:cBhvr additive="base">
                                        <p:cTn id="87" dur="2000" fill="hold"/>
                                        <p:tgtEl>
                                          <p:spTgt spid="23"/>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 calcmode="lin" valueType="num">
                                      <p:cBhvr additive="base">
                                        <p:cTn id="90" dur="2000" fill="hold"/>
                                        <p:tgtEl>
                                          <p:spTgt spid="24"/>
                                        </p:tgtEl>
                                        <p:attrNameLst>
                                          <p:attrName>ppt_x</p:attrName>
                                        </p:attrNameLst>
                                      </p:cBhvr>
                                      <p:tavLst>
                                        <p:tav tm="0">
                                          <p:val>
                                            <p:strVal val="#ppt_x"/>
                                          </p:val>
                                        </p:tav>
                                        <p:tav tm="100000">
                                          <p:val>
                                            <p:strVal val="#ppt_x"/>
                                          </p:val>
                                        </p:tav>
                                      </p:tavLst>
                                    </p:anim>
                                    <p:anim calcmode="lin" valueType="num">
                                      <p:cBhvr additive="base">
                                        <p:cTn id="91" dur="2000" fill="hold"/>
                                        <p:tgtEl>
                                          <p:spTgt spid="24"/>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additive="base">
                                        <p:cTn id="94" dur="2000" fill="hold"/>
                                        <p:tgtEl>
                                          <p:spTgt spid="25"/>
                                        </p:tgtEl>
                                        <p:attrNameLst>
                                          <p:attrName>ppt_x</p:attrName>
                                        </p:attrNameLst>
                                      </p:cBhvr>
                                      <p:tavLst>
                                        <p:tav tm="0">
                                          <p:val>
                                            <p:strVal val="#ppt_x"/>
                                          </p:val>
                                        </p:tav>
                                        <p:tav tm="100000">
                                          <p:val>
                                            <p:strVal val="#ppt_x"/>
                                          </p:val>
                                        </p:tav>
                                      </p:tavLst>
                                    </p:anim>
                                    <p:anim calcmode="lin" valueType="num">
                                      <p:cBhvr additive="base">
                                        <p:cTn id="95" dur="2000" fill="hold"/>
                                        <p:tgtEl>
                                          <p:spTgt spid="25"/>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additive="base">
                                        <p:cTn id="98" dur="2000" fill="hold"/>
                                        <p:tgtEl>
                                          <p:spTgt spid="26"/>
                                        </p:tgtEl>
                                        <p:attrNameLst>
                                          <p:attrName>ppt_x</p:attrName>
                                        </p:attrNameLst>
                                      </p:cBhvr>
                                      <p:tavLst>
                                        <p:tav tm="0">
                                          <p:val>
                                            <p:strVal val="#ppt_x"/>
                                          </p:val>
                                        </p:tav>
                                        <p:tav tm="100000">
                                          <p:val>
                                            <p:strVal val="#ppt_x"/>
                                          </p:val>
                                        </p:tav>
                                      </p:tavLst>
                                    </p:anim>
                                    <p:anim calcmode="lin" valueType="num">
                                      <p:cBhvr additive="base">
                                        <p:cTn id="99" dur="2000" fill="hold"/>
                                        <p:tgtEl>
                                          <p:spTgt spid="26"/>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additive="base">
                                        <p:cTn id="102" dur="2000" fill="hold"/>
                                        <p:tgtEl>
                                          <p:spTgt spid="27"/>
                                        </p:tgtEl>
                                        <p:attrNameLst>
                                          <p:attrName>ppt_x</p:attrName>
                                        </p:attrNameLst>
                                      </p:cBhvr>
                                      <p:tavLst>
                                        <p:tav tm="0">
                                          <p:val>
                                            <p:strVal val="#ppt_x"/>
                                          </p:val>
                                        </p:tav>
                                        <p:tav tm="100000">
                                          <p:val>
                                            <p:strVal val="#ppt_x"/>
                                          </p:val>
                                        </p:tav>
                                      </p:tavLst>
                                    </p:anim>
                                    <p:anim calcmode="lin" valueType="num">
                                      <p:cBhvr additive="base">
                                        <p:cTn id="103" dur="2000" fill="hold"/>
                                        <p:tgtEl>
                                          <p:spTgt spid="27"/>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 calcmode="lin" valueType="num">
                                      <p:cBhvr additive="base">
                                        <p:cTn id="106" dur="2000" fill="hold"/>
                                        <p:tgtEl>
                                          <p:spTgt spid="28"/>
                                        </p:tgtEl>
                                        <p:attrNameLst>
                                          <p:attrName>ppt_x</p:attrName>
                                        </p:attrNameLst>
                                      </p:cBhvr>
                                      <p:tavLst>
                                        <p:tav tm="0">
                                          <p:val>
                                            <p:strVal val="#ppt_x"/>
                                          </p:val>
                                        </p:tav>
                                        <p:tav tm="100000">
                                          <p:val>
                                            <p:strVal val="#ppt_x"/>
                                          </p:val>
                                        </p:tav>
                                      </p:tavLst>
                                    </p:anim>
                                    <p:anim calcmode="lin" valueType="num">
                                      <p:cBhvr additive="base">
                                        <p:cTn id="107" dur="2000" fill="hold"/>
                                        <p:tgtEl>
                                          <p:spTgt spid="28"/>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nodePh="1">
                                  <p:stCondLst>
                                    <p:cond delay="0"/>
                                  </p:stCondLst>
                                  <p:endCondLst>
                                    <p:cond evt="begin" delay="0">
                                      <p:tn val="108"/>
                                    </p:cond>
                                  </p:endCondLst>
                                  <p:childTnLst>
                                    <p:set>
                                      <p:cBhvr>
                                        <p:cTn id="109" dur="1" fill="hold">
                                          <p:stCondLst>
                                            <p:cond delay="0"/>
                                          </p:stCondLst>
                                        </p:cTn>
                                        <p:tgtEl>
                                          <p:spTgt spid="29"/>
                                        </p:tgtEl>
                                        <p:attrNameLst>
                                          <p:attrName>style.visibility</p:attrName>
                                        </p:attrNameLst>
                                      </p:cBhvr>
                                      <p:to>
                                        <p:strVal val="visible"/>
                                      </p:to>
                                    </p:set>
                                    <p:anim calcmode="lin" valueType="num">
                                      <p:cBhvr additive="base">
                                        <p:cTn id="110" dur="2000" fill="hold"/>
                                        <p:tgtEl>
                                          <p:spTgt spid="29"/>
                                        </p:tgtEl>
                                        <p:attrNameLst>
                                          <p:attrName>ppt_x</p:attrName>
                                        </p:attrNameLst>
                                      </p:cBhvr>
                                      <p:tavLst>
                                        <p:tav tm="0">
                                          <p:val>
                                            <p:strVal val="#ppt_x"/>
                                          </p:val>
                                        </p:tav>
                                        <p:tav tm="100000">
                                          <p:val>
                                            <p:strVal val="#ppt_x"/>
                                          </p:val>
                                        </p:tav>
                                      </p:tavLst>
                                    </p:anim>
                                    <p:anim calcmode="lin" valueType="num">
                                      <p:cBhvr additive="base">
                                        <p:cTn id="111" dur="2000" fill="hold"/>
                                        <p:tgtEl>
                                          <p:spTgt spid="29"/>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30"/>
                                        </p:tgtEl>
                                        <p:attrNameLst>
                                          <p:attrName>style.visibility</p:attrName>
                                        </p:attrNameLst>
                                      </p:cBhvr>
                                      <p:to>
                                        <p:strVal val="visible"/>
                                      </p:to>
                                    </p:set>
                                    <p:anim calcmode="lin" valueType="num">
                                      <p:cBhvr additive="base">
                                        <p:cTn id="114" dur="2000" fill="hold"/>
                                        <p:tgtEl>
                                          <p:spTgt spid="30"/>
                                        </p:tgtEl>
                                        <p:attrNameLst>
                                          <p:attrName>ppt_x</p:attrName>
                                        </p:attrNameLst>
                                      </p:cBhvr>
                                      <p:tavLst>
                                        <p:tav tm="0">
                                          <p:val>
                                            <p:strVal val="#ppt_x"/>
                                          </p:val>
                                        </p:tav>
                                        <p:tav tm="100000">
                                          <p:val>
                                            <p:strVal val="#ppt_x"/>
                                          </p:val>
                                        </p:tav>
                                      </p:tavLst>
                                    </p:anim>
                                    <p:anim calcmode="lin" valueType="num">
                                      <p:cBhvr additive="base">
                                        <p:cTn id="115" dur="2000" fill="hold"/>
                                        <p:tgtEl>
                                          <p:spTgt spid="30"/>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31"/>
                                        </p:tgtEl>
                                        <p:attrNameLst>
                                          <p:attrName>style.visibility</p:attrName>
                                        </p:attrNameLst>
                                      </p:cBhvr>
                                      <p:to>
                                        <p:strVal val="visible"/>
                                      </p:to>
                                    </p:set>
                                    <p:anim calcmode="lin" valueType="num">
                                      <p:cBhvr additive="base">
                                        <p:cTn id="118" dur="2000" fill="hold"/>
                                        <p:tgtEl>
                                          <p:spTgt spid="31"/>
                                        </p:tgtEl>
                                        <p:attrNameLst>
                                          <p:attrName>ppt_x</p:attrName>
                                        </p:attrNameLst>
                                      </p:cBhvr>
                                      <p:tavLst>
                                        <p:tav tm="0">
                                          <p:val>
                                            <p:strVal val="#ppt_x"/>
                                          </p:val>
                                        </p:tav>
                                        <p:tav tm="100000">
                                          <p:val>
                                            <p:strVal val="#ppt_x"/>
                                          </p:val>
                                        </p:tav>
                                      </p:tavLst>
                                    </p:anim>
                                    <p:anim calcmode="lin" valueType="num">
                                      <p:cBhvr additive="base">
                                        <p:cTn id="119" dur="2000" fill="hold"/>
                                        <p:tgtEl>
                                          <p:spTgt spid="31"/>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33"/>
                                        </p:tgtEl>
                                        <p:attrNameLst>
                                          <p:attrName>style.visibility</p:attrName>
                                        </p:attrNameLst>
                                      </p:cBhvr>
                                      <p:to>
                                        <p:strVal val="visible"/>
                                      </p:to>
                                    </p:set>
                                    <p:anim calcmode="lin" valueType="num">
                                      <p:cBhvr additive="base">
                                        <p:cTn id="122" dur="2000" fill="hold"/>
                                        <p:tgtEl>
                                          <p:spTgt spid="33"/>
                                        </p:tgtEl>
                                        <p:attrNameLst>
                                          <p:attrName>ppt_x</p:attrName>
                                        </p:attrNameLst>
                                      </p:cBhvr>
                                      <p:tavLst>
                                        <p:tav tm="0">
                                          <p:val>
                                            <p:strVal val="#ppt_x"/>
                                          </p:val>
                                        </p:tav>
                                        <p:tav tm="100000">
                                          <p:val>
                                            <p:strVal val="#ppt_x"/>
                                          </p:val>
                                        </p:tav>
                                      </p:tavLst>
                                    </p:anim>
                                    <p:anim calcmode="lin" valueType="num">
                                      <p:cBhvr additive="base">
                                        <p:cTn id="123" dur="2000" fill="hold"/>
                                        <p:tgtEl>
                                          <p:spTgt spid="3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34"/>
                                        </p:tgtEl>
                                        <p:attrNameLst>
                                          <p:attrName>style.visibility</p:attrName>
                                        </p:attrNameLst>
                                      </p:cBhvr>
                                      <p:to>
                                        <p:strVal val="visible"/>
                                      </p:to>
                                    </p:set>
                                    <p:anim calcmode="lin" valueType="num">
                                      <p:cBhvr additive="base">
                                        <p:cTn id="126" dur="2000" fill="hold"/>
                                        <p:tgtEl>
                                          <p:spTgt spid="34"/>
                                        </p:tgtEl>
                                        <p:attrNameLst>
                                          <p:attrName>ppt_x</p:attrName>
                                        </p:attrNameLst>
                                      </p:cBhvr>
                                      <p:tavLst>
                                        <p:tav tm="0">
                                          <p:val>
                                            <p:strVal val="#ppt_x"/>
                                          </p:val>
                                        </p:tav>
                                        <p:tav tm="100000">
                                          <p:val>
                                            <p:strVal val="#ppt_x"/>
                                          </p:val>
                                        </p:tav>
                                      </p:tavLst>
                                    </p:anim>
                                    <p:anim calcmode="lin" valueType="num">
                                      <p:cBhvr additive="base">
                                        <p:cTn id="127" dur="2000" fill="hold"/>
                                        <p:tgtEl>
                                          <p:spTgt spid="34"/>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35"/>
                                        </p:tgtEl>
                                        <p:attrNameLst>
                                          <p:attrName>style.visibility</p:attrName>
                                        </p:attrNameLst>
                                      </p:cBhvr>
                                      <p:to>
                                        <p:strVal val="visible"/>
                                      </p:to>
                                    </p:set>
                                    <p:anim calcmode="lin" valueType="num">
                                      <p:cBhvr additive="base">
                                        <p:cTn id="130" dur="2000" fill="hold"/>
                                        <p:tgtEl>
                                          <p:spTgt spid="35"/>
                                        </p:tgtEl>
                                        <p:attrNameLst>
                                          <p:attrName>ppt_x</p:attrName>
                                        </p:attrNameLst>
                                      </p:cBhvr>
                                      <p:tavLst>
                                        <p:tav tm="0">
                                          <p:val>
                                            <p:strVal val="#ppt_x"/>
                                          </p:val>
                                        </p:tav>
                                        <p:tav tm="100000">
                                          <p:val>
                                            <p:strVal val="#ppt_x"/>
                                          </p:val>
                                        </p:tav>
                                      </p:tavLst>
                                    </p:anim>
                                    <p:anim calcmode="lin" valueType="num">
                                      <p:cBhvr additive="base">
                                        <p:cTn id="131" dur="2000" fill="hold"/>
                                        <p:tgtEl>
                                          <p:spTgt spid="35"/>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36"/>
                                        </p:tgtEl>
                                        <p:attrNameLst>
                                          <p:attrName>style.visibility</p:attrName>
                                        </p:attrNameLst>
                                      </p:cBhvr>
                                      <p:to>
                                        <p:strVal val="visible"/>
                                      </p:to>
                                    </p:set>
                                    <p:anim calcmode="lin" valueType="num">
                                      <p:cBhvr additive="base">
                                        <p:cTn id="134" dur="2000" fill="hold"/>
                                        <p:tgtEl>
                                          <p:spTgt spid="36"/>
                                        </p:tgtEl>
                                        <p:attrNameLst>
                                          <p:attrName>ppt_x</p:attrName>
                                        </p:attrNameLst>
                                      </p:cBhvr>
                                      <p:tavLst>
                                        <p:tav tm="0">
                                          <p:val>
                                            <p:strVal val="#ppt_x"/>
                                          </p:val>
                                        </p:tav>
                                        <p:tav tm="100000">
                                          <p:val>
                                            <p:strVal val="#ppt_x"/>
                                          </p:val>
                                        </p:tav>
                                      </p:tavLst>
                                    </p:anim>
                                    <p:anim calcmode="lin" valueType="num">
                                      <p:cBhvr additive="base">
                                        <p:cTn id="135" dur="2000" fill="hold"/>
                                        <p:tgtEl>
                                          <p:spTgt spid="36"/>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37"/>
                                        </p:tgtEl>
                                        <p:attrNameLst>
                                          <p:attrName>style.visibility</p:attrName>
                                        </p:attrNameLst>
                                      </p:cBhvr>
                                      <p:to>
                                        <p:strVal val="visible"/>
                                      </p:to>
                                    </p:set>
                                    <p:anim calcmode="lin" valueType="num">
                                      <p:cBhvr additive="base">
                                        <p:cTn id="138" dur="2000" fill="hold"/>
                                        <p:tgtEl>
                                          <p:spTgt spid="37"/>
                                        </p:tgtEl>
                                        <p:attrNameLst>
                                          <p:attrName>ppt_x</p:attrName>
                                        </p:attrNameLst>
                                      </p:cBhvr>
                                      <p:tavLst>
                                        <p:tav tm="0">
                                          <p:val>
                                            <p:strVal val="#ppt_x"/>
                                          </p:val>
                                        </p:tav>
                                        <p:tav tm="100000">
                                          <p:val>
                                            <p:strVal val="#ppt_x"/>
                                          </p:val>
                                        </p:tav>
                                      </p:tavLst>
                                    </p:anim>
                                    <p:anim calcmode="lin" valueType="num">
                                      <p:cBhvr additive="base">
                                        <p:cTn id="139" dur="2000" fill="hold"/>
                                        <p:tgtEl>
                                          <p:spTgt spid="37"/>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38"/>
                                        </p:tgtEl>
                                        <p:attrNameLst>
                                          <p:attrName>style.visibility</p:attrName>
                                        </p:attrNameLst>
                                      </p:cBhvr>
                                      <p:to>
                                        <p:strVal val="visible"/>
                                      </p:to>
                                    </p:set>
                                    <p:anim calcmode="lin" valueType="num">
                                      <p:cBhvr additive="base">
                                        <p:cTn id="142" dur="2000" fill="hold"/>
                                        <p:tgtEl>
                                          <p:spTgt spid="38"/>
                                        </p:tgtEl>
                                        <p:attrNameLst>
                                          <p:attrName>ppt_x</p:attrName>
                                        </p:attrNameLst>
                                      </p:cBhvr>
                                      <p:tavLst>
                                        <p:tav tm="0">
                                          <p:val>
                                            <p:strVal val="#ppt_x"/>
                                          </p:val>
                                        </p:tav>
                                        <p:tav tm="100000">
                                          <p:val>
                                            <p:strVal val="#ppt_x"/>
                                          </p:val>
                                        </p:tav>
                                      </p:tavLst>
                                    </p:anim>
                                    <p:anim calcmode="lin" valueType="num">
                                      <p:cBhvr additive="base">
                                        <p:cTn id="143" dur="2000" fill="hold"/>
                                        <p:tgtEl>
                                          <p:spTgt spid="38"/>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39"/>
                                        </p:tgtEl>
                                        <p:attrNameLst>
                                          <p:attrName>style.visibility</p:attrName>
                                        </p:attrNameLst>
                                      </p:cBhvr>
                                      <p:to>
                                        <p:strVal val="visible"/>
                                      </p:to>
                                    </p:set>
                                    <p:anim calcmode="lin" valueType="num">
                                      <p:cBhvr additive="base">
                                        <p:cTn id="146" dur="2000" fill="hold"/>
                                        <p:tgtEl>
                                          <p:spTgt spid="39"/>
                                        </p:tgtEl>
                                        <p:attrNameLst>
                                          <p:attrName>ppt_x</p:attrName>
                                        </p:attrNameLst>
                                      </p:cBhvr>
                                      <p:tavLst>
                                        <p:tav tm="0">
                                          <p:val>
                                            <p:strVal val="#ppt_x"/>
                                          </p:val>
                                        </p:tav>
                                        <p:tav tm="100000">
                                          <p:val>
                                            <p:strVal val="#ppt_x"/>
                                          </p:val>
                                        </p:tav>
                                      </p:tavLst>
                                    </p:anim>
                                    <p:anim calcmode="lin" valueType="num">
                                      <p:cBhvr additive="base">
                                        <p:cTn id="147" dur="2000" fill="hold"/>
                                        <p:tgtEl>
                                          <p:spTgt spid="39"/>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40"/>
                                        </p:tgtEl>
                                        <p:attrNameLst>
                                          <p:attrName>style.visibility</p:attrName>
                                        </p:attrNameLst>
                                      </p:cBhvr>
                                      <p:to>
                                        <p:strVal val="visible"/>
                                      </p:to>
                                    </p:set>
                                    <p:anim calcmode="lin" valueType="num">
                                      <p:cBhvr additive="base">
                                        <p:cTn id="150" dur="2000" fill="hold"/>
                                        <p:tgtEl>
                                          <p:spTgt spid="40"/>
                                        </p:tgtEl>
                                        <p:attrNameLst>
                                          <p:attrName>ppt_x</p:attrName>
                                        </p:attrNameLst>
                                      </p:cBhvr>
                                      <p:tavLst>
                                        <p:tav tm="0">
                                          <p:val>
                                            <p:strVal val="#ppt_x"/>
                                          </p:val>
                                        </p:tav>
                                        <p:tav tm="100000">
                                          <p:val>
                                            <p:strVal val="#ppt_x"/>
                                          </p:val>
                                        </p:tav>
                                      </p:tavLst>
                                    </p:anim>
                                    <p:anim calcmode="lin" valueType="num">
                                      <p:cBhvr additive="base">
                                        <p:cTn id="151" dur="2000" fill="hold"/>
                                        <p:tgtEl>
                                          <p:spTgt spid="40"/>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additive="base">
                                        <p:cTn id="154" dur="2000" fill="hold"/>
                                        <p:tgtEl>
                                          <p:spTgt spid="41"/>
                                        </p:tgtEl>
                                        <p:attrNameLst>
                                          <p:attrName>ppt_x</p:attrName>
                                        </p:attrNameLst>
                                      </p:cBhvr>
                                      <p:tavLst>
                                        <p:tav tm="0">
                                          <p:val>
                                            <p:strVal val="#ppt_x"/>
                                          </p:val>
                                        </p:tav>
                                        <p:tav tm="100000">
                                          <p:val>
                                            <p:strVal val="#ppt_x"/>
                                          </p:val>
                                        </p:tav>
                                      </p:tavLst>
                                    </p:anim>
                                    <p:anim calcmode="lin" valueType="num">
                                      <p:cBhvr additive="base">
                                        <p:cTn id="155" dur="20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56" fill="hold" nodeType="clickPar">
                      <p:stCondLst>
                        <p:cond delay="indefinite"/>
                      </p:stCondLst>
                      <p:childTnLst>
                        <p:par>
                          <p:cTn id="157" fill="hold" nodeType="withGroup">
                            <p:stCondLst>
                              <p:cond delay="0"/>
                            </p:stCondLst>
                            <p:childTnLst>
                              <p:par>
                                <p:cTn id="158" presetID="12" presetClass="entr" presetSubtype="4" fill="hold" grpId="0" nodeType="clickEffect">
                                  <p:stCondLst>
                                    <p:cond delay="0"/>
                                  </p:stCondLst>
                                  <p:childTnLst>
                                    <p:set>
                                      <p:cBhvr>
                                        <p:cTn id="159" dur="1" fill="hold">
                                          <p:stCondLst>
                                            <p:cond delay="0"/>
                                          </p:stCondLst>
                                        </p:cTn>
                                        <p:tgtEl>
                                          <p:spTgt spid="42"/>
                                        </p:tgtEl>
                                        <p:attrNameLst>
                                          <p:attrName>style.visibility</p:attrName>
                                        </p:attrNameLst>
                                      </p:cBhvr>
                                      <p:to>
                                        <p:strVal val="visible"/>
                                      </p:to>
                                    </p:set>
                                    <p:animEffect transition="in" filter="slide(fromBottom)">
                                      <p:cBhvr>
                                        <p:cTn id="16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12" grpId="0"/>
      <p:bldP spid="5" grpId="0"/>
      <p:bldP spid="6"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3" grpId="0"/>
      <p:bldP spid="34" grpId="0"/>
      <p:bldP spid="35" grpId="0"/>
      <p:bldP spid="36" grpId="0"/>
      <p:bldP spid="37" grpId="0"/>
      <p:bldP spid="38" grpId="0"/>
      <p:bldP spid="39" grpId="0"/>
      <p:bldP spid="40" grpId="0" animBg="1"/>
      <p:bldP spid="41" grpId="0" animBg="1"/>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pPr>
                <a:defRPr/>
              </a:pPr>
              <a:t>8</a:t>
            </a:fld>
            <a:endParaRPr lang="en-US" altLang="ar-SA"/>
          </a:p>
        </p:txBody>
      </p:sp>
      <p:sp>
        <p:nvSpPr>
          <p:cNvPr id="5" name="Rectangle 4"/>
          <p:cNvSpPr/>
          <p:nvPr/>
        </p:nvSpPr>
        <p:spPr>
          <a:xfrm>
            <a:off x="996778" y="1448090"/>
            <a:ext cx="10289059" cy="3939540"/>
          </a:xfrm>
          <a:prstGeom prst="rect">
            <a:avLst/>
          </a:prstGeom>
        </p:spPr>
        <p:txBody>
          <a:bodyPr wrap="square">
            <a:spAutoFit/>
          </a:bodyPr>
          <a:lstStyle/>
          <a:p>
            <a:r>
              <a:rPr lang="ar-SA" sz="2400" b="1" dirty="0">
                <a:latin typeface="Times New Roman" panose="02020603050405020304" pitchFamily="18" charset="0"/>
                <a:ea typeface="Times New Roman" panose="02020603050405020304" pitchFamily="18" charset="0"/>
              </a:rPr>
              <a:t>لكي يوجد لدينا طلب، فلابد من توفر الشرطين الأساسيين التاليين:</a:t>
            </a:r>
            <a:endParaRPr lang="en-US" sz="2000" dirty="0">
              <a:latin typeface="Times New Roman" panose="02020603050405020304" pitchFamily="18" charset="0"/>
              <a:ea typeface="Times New Roman" panose="02020603050405020304" pitchFamily="18" charset="0"/>
            </a:endParaRPr>
          </a:p>
          <a:p>
            <a:r>
              <a:rPr lang="ar-SA" sz="2400" dirty="0">
                <a:latin typeface="Times New Roman" panose="02020603050405020304" pitchFamily="18" charset="0"/>
                <a:ea typeface="Times New Roman" panose="02020603050405020304" pitchFamily="18" charset="0"/>
              </a:rPr>
              <a:t>	 (أ)	الرغبة في الشراء + القدرة على الانتاج.</a:t>
            </a:r>
            <a:endParaRPr lang="en-US" sz="2000" dirty="0">
              <a:latin typeface="Times New Roman" panose="02020603050405020304" pitchFamily="18" charset="0"/>
              <a:ea typeface="Times New Roman" panose="02020603050405020304" pitchFamily="18" charset="0"/>
            </a:endParaRPr>
          </a:p>
          <a:p>
            <a:r>
              <a:rPr lang="ar-SA" sz="2400" dirty="0">
                <a:solidFill>
                  <a:srgbClr val="000000"/>
                </a:solidFill>
                <a:latin typeface="Times New Roman" panose="02020603050405020304" pitchFamily="18" charset="0"/>
                <a:ea typeface="Times New Roman" panose="02020603050405020304" pitchFamily="18" charset="0"/>
              </a:rPr>
              <a:t>	(ب)	</a:t>
            </a:r>
            <a:r>
              <a:rPr lang="ar-SA" sz="2400" dirty="0">
                <a:latin typeface="Times New Roman" panose="02020603050405020304" pitchFamily="18" charset="0"/>
                <a:ea typeface="Times New Roman" panose="02020603050405020304" pitchFamily="18" charset="0"/>
              </a:rPr>
              <a:t>القدرة على الشراء + القدرة على الانتاج.</a:t>
            </a:r>
            <a:endParaRPr lang="en-US" sz="2000" dirty="0">
              <a:latin typeface="Times New Roman" panose="02020603050405020304" pitchFamily="18" charset="0"/>
              <a:ea typeface="Times New Roman" panose="02020603050405020304" pitchFamily="18" charset="0"/>
            </a:endParaRPr>
          </a:p>
          <a:p>
            <a:r>
              <a:rPr lang="ar-SA" sz="2400" dirty="0">
                <a:latin typeface="Times New Roman" panose="02020603050405020304" pitchFamily="18" charset="0"/>
                <a:ea typeface="Times New Roman" panose="02020603050405020304" pitchFamily="18" charset="0"/>
              </a:rPr>
              <a:t>	</a:t>
            </a:r>
            <a:r>
              <a:rPr lang="ar-SA" sz="2400" dirty="0">
                <a:solidFill>
                  <a:srgbClr val="000000"/>
                </a:solidFill>
                <a:latin typeface="Times New Roman" panose="02020603050405020304" pitchFamily="18" charset="0"/>
                <a:ea typeface="Times New Roman" panose="02020603050405020304" pitchFamily="18" charset="0"/>
              </a:rPr>
              <a:t>(ج)	القدرة على الشراء + الرغبة في الشراء.</a:t>
            </a:r>
            <a:endParaRPr lang="en-US" sz="2000" dirty="0">
              <a:latin typeface="Times New Roman" panose="02020603050405020304" pitchFamily="18" charset="0"/>
              <a:ea typeface="Times New Roman" panose="02020603050405020304" pitchFamily="18" charset="0"/>
            </a:endParaRPr>
          </a:p>
          <a:p>
            <a:r>
              <a:rPr lang="ar-SA" sz="2400" dirty="0">
                <a:latin typeface="Times New Roman" panose="02020603050405020304" pitchFamily="18" charset="0"/>
                <a:ea typeface="Times New Roman" panose="02020603050405020304" pitchFamily="18" charset="0"/>
              </a:rPr>
              <a:t>	</a:t>
            </a:r>
            <a:r>
              <a:rPr lang="ar-SA" sz="2400" dirty="0">
                <a:solidFill>
                  <a:srgbClr val="000000"/>
                </a:solidFill>
                <a:latin typeface="Times New Roman" panose="02020603050405020304" pitchFamily="18" charset="0"/>
                <a:ea typeface="Times New Roman" panose="02020603050405020304" pitchFamily="18" charset="0"/>
              </a:rPr>
              <a:t>(د)	الرغبة في الشراء + القدرة على الاستهلاك.</a:t>
            </a:r>
            <a:endParaRPr lang="en-US" sz="2000" dirty="0">
              <a:latin typeface="Times New Roman" panose="02020603050405020304" pitchFamily="18" charset="0"/>
              <a:ea typeface="Times New Roman" panose="02020603050405020304" pitchFamily="18" charset="0"/>
            </a:endParaRPr>
          </a:p>
          <a:p>
            <a:pPr>
              <a:spcBef>
                <a:spcPts val="600"/>
              </a:spcBef>
            </a:pPr>
            <a:r>
              <a:rPr lang="ar-SA" sz="500" b="1" dirty="0">
                <a:latin typeface="Times New Roman" panose="02020603050405020304" pitchFamily="18" charset="0"/>
                <a:ea typeface="Times New Roman" panose="02020603050405020304" pitchFamily="18" charset="0"/>
              </a:rPr>
              <a:t> </a:t>
            </a:r>
            <a:endParaRPr lang="en-US" sz="2000" dirty="0">
              <a:latin typeface="Times New Roman" panose="02020603050405020304" pitchFamily="18" charset="0"/>
              <a:ea typeface="Times New Roman" panose="02020603050405020304" pitchFamily="18" charset="0"/>
            </a:endParaRPr>
          </a:p>
          <a:p>
            <a:r>
              <a:rPr lang="ar-SA" sz="2400" b="1" dirty="0" smtClean="0">
                <a:latin typeface="Times New Roman" panose="02020603050405020304" pitchFamily="18" charset="0"/>
                <a:ea typeface="Times New Roman" panose="02020603050405020304" pitchFamily="18" charset="0"/>
              </a:rPr>
              <a:t>ينحدر </a:t>
            </a:r>
            <a:r>
              <a:rPr lang="ar-SA" sz="2400" b="1" dirty="0">
                <a:latin typeface="Times New Roman" panose="02020603050405020304" pitchFamily="18" charset="0"/>
                <a:ea typeface="Times New Roman" panose="02020603050405020304" pitchFamily="18" charset="0"/>
              </a:rPr>
              <a:t>.......................... من أعلى اليسار إلى أسفل اليمين:</a:t>
            </a:r>
            <a:endParaRPr lang="en-US" sz="2000" dirty="0">
              <a:latin typeface="Times New Roman" panose="02020603050405020304" pitchFamily="18" charset="0"/>
              <a:ea typeface="Times New Roman" panose="02020603050405020304" pitchFamily="18" charset="0"/>
            </a:endParaRPr>
          </a:p>
          <a:p>
            <a:r>
              <a:rPr lang="ar-SA" sz="2400" dirty="0">
                <a:latin typeface="Times New Roman" panose="02020603050405020304" pitchFamily="18" charset="0"/>
                <a:ea typeface="Times New Roman" panose="02020603050405020304" pitchFamily="18" charset="0"/>
              </a:rPr>
              <a:t>	 (أ)	منحني الطلب.</a:t>
            </a:r>
            <a:endParaRPr lang="en-US" sz="2000" dirty="0">
              <a:latin typeface="Times New Roman" panose="02020603050405020304" pitchFamily="18" charset="0"/>
              <a:ea typeface="Times New Roman" panose="02020603050405020304" pitchFamily="18" charset="0"/>
            </a:endParaRPr>
          </a:p>
          <a:p>
            <a:r>
              <a:rPr lang="ar-SA" sz="2400" dirty="0">
                <a:solidFill>
                  <a:srgbClr val="000000"/>
                </a:solidFill>
                <a:latin typeface="Times New Roman" panose="02020603050405020304" pitchFamily="18" charset="0"/>
                <a:ea typeface="Times New Roman" panose="02020603050405020304" pitchFamily="18" charset="0"/>
              </a:rPr>
              <a:t>	(ب)	</a:t>
            </a:r>
            <a:r>
              <a:rPr lang="ar-SA" sz="2400" dirty="0">
                <a:latin typeface="Times New Roman" panose="02020603050405020304" pitchFamily="18" charset="0"/>
                <a:ea typeface="Times New Roman" panose="02020603050405020304" pitchFamily="18" charset="0"/>
              </a:rPr>
              <a:t>منحني العرض.</a:t>
            </a:r>
            <a:endParaRPr lang="en-US" sz="2000" dirty="0">
              <a:latin typeface="Times New Roman" panose="02020603050405020304" pitchFamily="18" charset="0"/>
              <a:ea typeface="Times New Roman" panose="02020603050405020304" pitchFamily="18" charset="0"/>
            </a:endParaRPr>
          </a:p>
          <a:p>
            <a:r>
              <a:rPr lang="ar-SA" sz="2400" dirty="0">
                <a:latin typeface="Times New Roman" panose="02020603050405020304" pitchFamily="18" charset="0"/>
                <a:ea typeface="Times New Roman" panose="02020603050405020304" pitchFamily="18" charset="0"/>
              </a:rPr>
              <a:t>	</a:t>
            </a:r>
            <a:r>
              <a:rPr lang="ar-SA" sz="2400" dirty="0">
                <a:solidFill>
                  <a:srgbClr val="000000"/>
                </a:solidFill>
                <a:latin typeface="Times New Roman" panose="02020603050405020304" pitchFamily="18" charset="0"/>
                <a:ea typeface="Times New Roman" panose="02020603050405020304" pitchFamily="18" charset="0"/>
              </a:rPr>
              <a:t>(ج)	</a:t>
            </a:r>
            <a:r>
              <a:rPr lang="ar-SA" sz="2400" dirty="0">
                <a:latin typeface="Times New Roman" panose="02020603050405020304" pitchFamily="18" charset="0"/>
                <a:ea typeface="Times New Roman" panose="02020603050405020304" pitchFamily="18" charset="0"/>
              </a:rPr>
              <a:t>منحني السواء</a:t>
            </a:r>
            <a:r>
              <a:rPr lang="ar-SA" sz="2400" dirty="0">
                <a:solidFill>
                  <a:srgbClr val="000000"/>
                </a:solidFill>
                <a:latin typeface="Times New Roman" panose="02020603050405020304" pitchFamily="18" charset="0"/>
                <a:ea typeface="Times New Roman" panose="02020603050405020304" pitchFamily="18" charset="0"/>
              </a:rPr>
              <a:t>.</a:t>
            </a:r>
            <a:endParaRPr lang="en-US" sz="2000" dirty="0">
              <a:latin typeface="Times New Roman" panose="02020603050405020304" pitchFamily="18" charset="0"/>
              <a:ea typeface="Times New Roman" panose="02020603050405020304" pitchFamily="18" charset="0"/>
            </a:endParaRPr>
          </a:p>
          <a:p>
            <a:r>
              <a:rPr lang="ar-SA" sz="2400" dirty="0">
                <a:ea typeface="Times New Roman" panose="02020603050405020304" pitchFamily="18" charset="0"/>
                <a:cs typeface="Times New Roman" panose="02020603050405020304" pitchFamily="18" charset="0"/>
              </a:rPr>
              <a:t>	(د)	منحني التكاليف</a:t>
            </a:r>
            <a:endParaRPr lang="ar-SA" sz="2400" dirty="0"/>
          </a:p>
        </p:txBody>
      </p:sp>
      <p:sp>
        <p:nvSpPr>
          <p:cNvPr id="2" name="Rectangle 1"/>
          <p:cNvSpPr/>
          <p:nvPr/>
        </p:nvSpPr>
        <p:spPr>
          <a:xfrm>
            <a:off x="3361038" y="370872"/>
            <a:ext cx="8040130" cy="1077218"/>
          </a:xfrm>
          <a:prstGeom prst="rect">
            <a:avLst/>
          </a:prstGeom>
        </p:spPr>
        <p:txBody>
          <a:bodyPr wrap="square">
            <a:spAutoFit/>
          </a:bodyPr>
          <a:lstStyle/>
          <a:p>
            <a:r>
              <a:rPr lang="ar-SA" sz="3200" dirty="0">
                <a:solidFill>
                  <a:srgbClr val="C00000"/>
                </a:solidFill>
              </a:rPr>
              <a:t>اختر الإجابة الصحيحة الوحيدة لكل من الفقرات التالية </a:t>
            </a:r>
            <a:br>
              <a:rPr lang="ar-SA" sz="3200" dirty="0">
                <a:solidFill>
                  <a:srgbClr val="C00000"/>
                </a:solidFill>
              </a:rPr>
            </a:br>
            <a:endParaRPr lang="ar-SA" sz="3200" dirty="0"/>
          </a:p>
        </p:txBody>
      </p:sp>
    </p:spTree>
    <p:extLst>
      <p:ext uri="{BB962C8B-B14F-4D97-AF65-F5344CB8AC3E}">
        <p14:creationId xmlns:p14="http://schemas.microsoft.com/office/powerpoint/2010/main" val="1398741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693738"/>
            <a:ext cx="8985251" cy="647700"/>
          </a:xfrm>
        </p:spPr>
        <p:txBody>
          <a:bodyPr/>
          <a:lstStyle/>
          <a:p>
            <a:pPr marL="609600" indent="-609600" rtl="1" eaLnBrk="1" hangingPunct="1">
              <a:buNone/>
            </a:pPr>
            <a:r>
              <a:rPr lang="ar-SA" altLang="en-US" sz="2600" b="1" dirty="0" smtClean="0">
                <a:solidFill>
                  <a:srgbClr val="C00000"/>
                </a:solidFill>
                <a:latin typeface="Arial Black" panose="020B0A04020102020204" pitchFamily="34" charset="0"/>
                <a:cs typeface="PT Bold Heading" panose="02010400000000000000" pitchFamily="2" charset="-78"/>
              </a:rPr>
              <a:t>العوامل </a:t>
            </a:r>
            <a:r>
              <a:rPr lang="ar-SA" altLang="en-US" sz="2600" b="1" dirty="0">
                <a:solidFill>
                  <a:srgbClr val="C00000"/>
                </a:solidFill>
                <a:latin typeface="Arial Black" panose="020B0A04020102020204" pitchFamily="34" charset="0"/>
                <a:cs typeface="PT Bold Heading" panose="02010400000000000000" pitchFamily="2" charset="-78"/>
              </a:rPr>
              <a:t>المحددة للطلب </a:t>
            </a:r>
            <a:r>
              <a:rPr lang="en-US" altLang="en-US" sz="2600" b="1" dirty="0">
                <a:solidFill>
                  <a:srgbClr val="C00000"/>
                </a:solidFill>
                <a:latin typeface="Arial Black" panose="020B0A04020102020204" pitchFamily="34" charset="0"/>
                <a:cs typeface="PT Bold Heading" panose="02010400000000000000" pitchFamily="2" charset="-78"/>
              </a:rPr>
              <a:t>Determinates of Demand</a:t>
            </a:r>
          </a:p>
        </p:txBody>
      </p:sp>
      <p:sp>
        <p:nvSpPr>
          <p:cNvPr id="7" name="Rectangle 6"/>
          <p:cNvSpPr>
            <a:spLocks noChangeArrowheads="1"/>
          </p:cNvSpPr>
          <p:nvPr/>
        </p:nvSpPr>
        <p:spPr bwMode="auto">
          <a:xfrm>
            <a:off x="2114550" y="1298575"/>
            <a:ext cx="8229600" cy="546100"/>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600" dirty="0"/>
              <a:t> يمكن حصر العوامل التي تحدد الطلب في التالي:</a:t>
            </a:r>
          </a:p>
          <a:p>
            <a:pPr algn="justLow" rtl="1" eaLnBrk="1" hangingPunct="1">
              <a:lnSpc>
                <a:spcPct val="120000"/>
              </a:lnSpc>
              <a:buClr>
                <a:schemeClr val="bg2"/>
              </a:buClr>
              <a:buSzPct val="75000"/>
              <a:defRPr/>
            </a:pPr>
            <a:r>
              <a:rPr lang="ar-SA" altLang="en-US" sz="2600" dirty="0"/>
              <a:t> </a:t>
            </a:r>
          </a:p>
        </p:txBody>
      </p:sp>
      <p:sp>
        <p:nvSpPr>
          <p:cNvPr id="11" name="Rectangle 10"/>
          <p:cNvSpPr>
            <a:spLocks noChangeArrowheads="1"/>
          </p:cNvSpPr>
          <p:nvPr/>
        </p:nvSpPr>
        <p:spPr bwMode="auto">
          <a:xfrm>
            <a:off x="1703388" y="1773238"/>
            <a:ext cx="8229600" cy="576262"/>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سعر السلعة (أو الخدمة).</a:t>
            </a:r>
          </a:p>
          <a:p>
            <a:pPr algn="justLow" rtl="1" eaLnBrk="1" hangingPunct="1">
              <a:lnSpc>
                <a:spcPct val="120000"/>
              </a:lnSpc>
              <a:buClr>
                <a:schemeClr val="bg2"/>
              </a:buClr>
              <a:buSzPct val="75000"/>
              <a:defRPr/>
            </a:pPr>
            <a:r>
              <a:rPr lang="ar-SA" altLang="en-US" sz="2600" dirty="0"/>
              <a:t> </a:t>
            </a:r>
          </a:p>
        </p:txBody>
      </p:sp>
      <p:sp>
        <p:nvSpPr>
          <p:cNvPr id="12" name="Rectangle 11"/>
          <p:cNvSpPr>
            <a:spLocks noChangeArrowheads="1"/>
          </p:cNvSpPr>
          <p:nvPr/>
        </p:nvSpPr>
        <p:spPr bwMode="auto">
          <a:xfrm>
            <a:off x="2135188" y="4868864"/>
            <a:ext cx="8229600" cy="1512887"/>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600" dirty="0"/>
              <a:t>وفيما يلي شرح يبين كيف تؤثرهذه العومل تحديد الكميات المطلوبة من السلع والخدمات:</a:t>
            </a:r>
            <a:endParaRPr lang="en-US" altLang="en-US" sz="2600" dirty="0"/>
          </a:p>
          <a:p>
            <a:pPr marL="444500" indent="-444500" algn="justLow">
              <a:lnSpc>
                <a:spcPct val="120000"/>
              </a:lnSpc>
              <a:buClr>
                <a:schemeClr val="bg2"/>
              </a:buClr>
              <a:buSzPct val="75000"/>
              <a:buFont typeface="Wingdings" pitchFamily="2" charset="2"/>
              <a:buChar char="v"/>
              <a:defRPr/>
            </a:pPr>
            <a:endParaRPr lang="ar-SA" altLang="en-US" sz="2600" dirty="0"/>
          </a:p>
          <a:p>
            <a:pPr algn="justLow" rtl="1" eaLnBrk="1" hangingPunct="1">
              <a:lnSpc>
                <a:spcPct val="120000"/>
              </a:lnSpc>
              <a:buClr>
                <a:schemeClr val="bg2"/>
              </a:buClr>
              <a:buSzPct val="75000"/>
              <a:defRPr/>
            </a:pPr>
            <a:r>
              <a:rPr lang="ar-SA" altLang="en-US" sz="2600" dirty="0"/>
              <a:t> </a:t>
            </a:r>
          </a:p>
        </p:txBody>
      </p:sp>
      <p:sp>
        <p:nvSpPr>
          <p:cNvPr id="6" name="Rectangle 5"/>
          <p:cNvSpPr>
            <a:spLocks noChangeArrowheads="1"/>
          </p:cNvSpPr>
          <p:nvPr/>
        </p:nvSpPr>
        <p:spPr bwMode="auto">
          <a:xfrm>
            <a:off x="1703388" y="2276476"/>
            <a:ext cx="8229600" cy="576263"/>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أسعار السلع الأخري (السلع البديلة/السلع المكملة).</a:t>
            </a:r>
          </a:p>
          <a:p>
            <a:pPr algn="justLow" rtl="1" eaLnBrk="1" hangingPunct="1">
              <a:lnSpc>
                <a:spcPct val="120000"/>
              </a:lnSpc>
              <a:buClr>
                <a:schemeClr val="bg2"/>
              </a:buClr>
              <a:buSzPct val="75000"/>
              <a:defRPr/>
            </a:pPr>
            <a:r>
              <a:rPr lang="ar-SA" altLang="en-US" sz="2600" dirty="0"/>
              <a:t> </a:t>
            </a:r>
          </a:p>
        </p:txBody>
      </p:sp>
      <p:sp>
        <p:nvSpPr>
          <p:cNvPr id="8" name="Rectangle 7"/>
          <p:cNvSpPr>
            <a:spLocks noChangeArrowheads="1"/>
          </p:cNvSpPr>
          <p:nvPr/>
        </p:nvSpPr>
        <p:spPr bwMode="auto">
          <a:xfrm>
            <a:off x="1703388" y="2781301"/>
            <a:ext cx="8229600" cy="576263"/>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الدخل المتاح.</a:t>
            </a:r>
          </a:p>
          <a:p>
            <a:pPr algn="justLow" rtl="1" eaLnBrk="1" hangingPunct="1">
              <a:lnSpc>
                <a:spcPct val="120000"/>
              </a:lnSpc>
              <a:buClr>
                <a:schemeClr val="bg2"/>
              </a:buClr>
              <a:buSzPct val="75000"/>
              <a:defRPr/>
            </a:pPr>
            <a:r>
              <a:rPr lang="ar-SA" altLang="en-US" sz="2600" dirty="0"/>
              <a:t> </a:t>
            </a:r>
          </a:p>
        </p:txBody>
      </p:sp>
      <p:sp>
        <p:nvSpPr>
          <p:cNvPr id="9" name="Rectangle 8"/>
          <p:cNvSpPr>
            <a:spLocks noChangeArrowheads="1"/>
          </p:cNvSpPr>
          <p:nvPr/>
        </p:nvSpPr>
        <p:spPr bwMode="auto">
          <a:xfrm>
            <a:off x="1703388" y="3284538"/>
            <a:ext cx="8229600" cy="576262"/>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عدد المستهلكين.</a:t>
            </a:r>
          </a:p>
          <a:p>
            <a:pPr algn="justLow" rtl="1" eaLnBrk="1" hangingPunct="1">
              <a:lnSpc>
                <a:spcPct val="120000"/>
              </a:lnSpc>
              <a:buClr>
                <a:schemeClr val="bg2"/>
              </a:buClr>
              <a:buSzPct val="75000"/>
              <a:defRPr/>
            </a:pPr>
            <a:r>
              <a:rPr lang="ar-SA" altLang="en-US" sz="2600" dirty="0"/>
              <a:t> </a:t>
            </a:r>
          </a:p>
        </p:txBody>
      </p:sp>
      <p:sp>
        <p:nvSpPr>
          <p:cNvPr id="10" name="Rectangle 9"/>
          <p:cNvSpPr>
            <a:spLocks noChangeArrowheads="1"/>
          </p:cNvSpPr>
          <p:nvPr/>
        </p:nvSpPr>
        <p:spPr bwMode="auto">
          <a:xfrm>
            <a:off x="1703388" y="3789363"/>
            <a:ext cx="8229600" cy="576262"/>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توقعات المستهلكين.</a:t>
            </a:r>
          </a:p>
          <a:p>
            <a:pPr algn="justLow" rtl="1" eaLnBrk="1" hangingPunct="1">
              <a:lnSpc>
                <a:spcPct val="120000"/>
              </a:lnSpc>
              <a:buClr>
                <a:schemeClr val="bg2"/>
              </a:buClr>
              <a:buSzPct val="75000"/>
              <a:defRPr/>
            </a:pPr>
            <a:r>
              <a:rPr lang="ar-SA" altLang="en-US" sz="2600" dirty="0"/>
              <a:t> </a:t>
            </a:r>
          </a:p>
        </p:txBody>
      </p:sp>
      <p:sp>
        <p:nvSpPr>
          <p:cNvPr id="13" name="Rectangle 12"/>
          <p:cNvSpPr>
            <a:spLocks noChangeArrowheads="1"/>
          </p:cNvSpPr>
          <p:nvPr/>
        </p:nvSpPr>
        <p:spPr bwMode="auto">
          <a:xfrm>
            <a:off x="1703388" y="4292601"/>
            <a:ext cx="8229600" cy="576263"/>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أذواق المستهلكين.</a:t>
            </a:r>
          </a:p>
          <a:p>
            <a:pPr algn="justLow" rtl="1" eaLnBrk="1" hangingPunct="1">
              <a:lnSpc>
                <a:spcPct val="120000"/>
              </a:lnSpc>
              <a:buClr>
                <a:schemeClr val="bg2"/>
              </a:buClr>
              <a:buSzPct val="75000"/>
              <a:defRPr/>
            </a:pPr>
            <a:r>
              <a:rPr lang="ar-SA" altLang="en-US" sz="2600" dirty="0"/>
              <a:t> </a:t>
            </a:r>
          </a:p>
        </p:txBody>
      </p:sp>
    </p:spTree>
    <p:extLst>
      <p:ext uri="{BB962C8B-B14F-4D97-AF65-F5344CB8AC3E}">
        <p14:creationId xmlns:p14="http://schemas.microsoft.com/office/powerpoint/2010/main" val="32767436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lide(fromBottom)">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Bottom)">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lide(fromBottom)">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lide(fromBottom)">
                                      <p:cBhvr>
                                        <p:cTn id="37" dur="500"/>
                                        <p:tgtEl>
                                          <p:spTgt spid="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slide(fromBottom)">
                                      <p:cBhvr>
                                        <p:cTn id="42" dur="500"/>
                                        <p:tgtEl>
                                          <p:spTgt spid="1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slide(fromBottom)">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1" grpId="0"/>
      <p:bldP spid="12" grpId="0"/>
      <p:bldP spid="6" grpId="0"/>
      <p:bldP spid="8" grpId="0"/>
      <p:bldP spid="9" grpId="0"/>
      <p:bldP spid="10"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4" name="Rectangle 84"/>
          <p:cNvSpPr>
            <a:spLocks noChangeArrowheads="1"/>
          </p:cNvSpPr>
          <p:nvPr/>
        </p:nvSpPr>
        <p:spPr bwMode="auto">
          <a:xfrm>
            <a:off x="7253288" y="2147888"/>
            <a:ext cx="3090862" cy="1085850"/>
          </a:xfrm>
          <a:prstGeom prst="rect">
            <a:avLst/>
          </a:prstGeom>
          <a:solidFill>
            <a:srgbClr val="FFC000"/>
          </a:solidFill>
          <a:ln w="9525" algn="ctr">
            <a:solidFill>
              <a:schemeClr val="bg1"/>
            </a:solidFill>
            <a:miter lim="800000"/>
            <a:headEnd/>
            <a:tailEnd/>
          </a:ln>
        </p:spPr>
        <p:txBody>
          <a:bodyPr anchor="ctr"/>
          <a:lstStyle/>
          <a:p>
            <a:pPr marL="342900" indent="-254000">
              <a:tabLst>
                <a:tab pos="1573213" algn="r"/>
              </a:tabLst>
              <a:defRPr/>
            </a:pPr>
            <a:r>
              <a:rPr lang="ar-SA" dirty="0">
                <a:latin typeface="Times New Roman" pitchFamily="18" charset="0"/>
                <a:cs typeface="Times New Roman" pitchFamily="18" charset="0"/>
              </a:rPr>
              <a:t>أسعار السلع الأخري:</a:t>
            </a:r>
          </a:p>
          <a:p>
            <a:pPr marL="342900" indent="-165100">
              <a:buFontTx/>
              <a:buChar char="-"/>
              <a:tabLst>
                <a:tab pos="1573213" algn="r"/>
              </a:tabLst>
              <a:defRPr/>
            </a:pPr>
            <a:r>
              <a:rPr lang="ar-SA" dirty="0">
                <a:latin typeface="Times New Roman" pitchFamily="18" charset="0"/>
                <a:cs typeface="Times New Roman" pitchFamily="18" charset="0"/>
              </a:rPr>
              <a:t>السلع البديلة</a:t>
            </a:r>
          </a:p>
          <a:p>
            <a:pPr marL="342900" indent="-165100">
              <a:buFontTx/>
              <a:buChar char="-"/>
              <a:tabLst>
                <a:tab pos="1573213" algn="r"/>
              </a:tabLst>
              <a:defRPr/>
            </a:pPr>
            <a:r>
              <a:rPr lang="ar-SA" dirty="0">
                <a:latin typeface="Times New Roman" pitchFamily="18" charset="0"/>
                <a:cs typeface="Times New Roman" pitchFamily="18" charset="0"/>
              </a:rPr>
              <a:t>السلع المكملة</a:t>
            </a:r>
            <a:endParaRPr lang="en-US" dirty="0">
              <a:latin typeface="Times New Roman" pitchFamily="18" charset="0"/>
              <a:cs typeface="Times New Roman" pitchFamily="18" charset="0"/>
            </a:endParaRPr>
          </a:p>
        </p:txBody>
      </p:sp>
      <p:sp>
        <p:nvSpPr>
          <p:cNvPr id="163925" name="Rectangle 85"/>
          <p:cNvSpPr>
            <a:spLocks noChangeArrowheads="1"/>
          </p:cNvSpPr>
          <p:nvPr/>
        </p:nvSpPr>
        <p:spPr bwMode="auto">
          <a:xfrm>
            <a:off x="5951538" y="2147888"/>
            <a:ext cx="2089150" cy="1085850"/>
          </a:xfrm>
          <a:prstGeom prst="rect">
            <a:avLst/>
          </a:prstGeom>
          <a:solidFill>
            <a:srgbClr val="FFC000"/>
          </a:solidFill>
          <a:ln w="9525" algn="ctr">
            <a:solidFill>
              <a:schemeClr val="bg1"/>
            </a:solidFill>
            <a:miter lim="800000"/>
            <a:headEnd/>
            <a:tailEnd/>
          </a:ln>
        </p:spPr>
        <p:txBody>
          <a:bodyPr anchor="ctr"/>
          <a:lstStyle/>
          <a:p>
            <a:pPr marL="177800" indent="-88900">
              <a:tabLst>
                <a:tab pos="1573213" algn="r"/>
              </a:tabLst>
              <a:defRPr/>
            </a:pPr>
            <a:endParaRPr lang="ar-SA" sz="3200" dirty="0">
              <a:latin typeface="Times New Roman" pitchFamily="18" charset="0"/>
              <a:cs typeface="Times New Roman" pitchFamily="18" charset="0"/>
            </a:endParaRPr>
          </a:p>
          <a:p>
            <a:pPr marL="177800" indent="-88900">
              <a:buFontTx/>
              <a:buChar char="-"/>
              <a:tabLst>
                <a:tab pos="1573213" algn="r"/>
              </a:tabLst>
              <a:defRPr/>
            </a:pPr>
            <a:r>
              <a:rPr lang="ar-SA" dirty="0">
                <a:latin typeface="Times New Roman" pitchFamily="18" charset="0"/>
                <a:cs typeface="Times New Roman" pitchFamily="18" charset="0"/>
              </a:rPr>
              <a:t> علاقة طردية</a:t>
            </a:r>
          </a:p>
          <a:p>
            <a:pPr marL="177800" indent="-88900">
              <a:buFontTx/>
              <a:buChar char="-"/>
              <a:tabLst>
                <a:tab pos="1573213" algn="r"/>
              </a:tabLst>
              <a:defRPr/>
            </a:pPr>
            <a:r>
              <a:rPr lang="ar-SA" dirty="0">
                <a:latin typeface="Times New Roman" pitchFamily="18" charset="0"/>
                <a:cs typeface="Times New Roman" pitchFamily="18" charset="0"/>
              </a:rPr>
              <a:t> علاقة عكسية</a:t>
            </a:r>
          </a:p>
          <a:p>
            <a:pPr marL="342900" indent="-342900" algn="ctr">
              <a:buFontTx/>
              <a:buChar char="-"/>
              <a:tabLst>
                <a:tab pos="1573213" algn="r"/>
              </a:tabLst>
              <a:defRPr/>
            </a:pPr>
            <a:endParaRPr lang="en-US" dirty="0">
              <a:latin typeface="Times New Roman" pitchFamily="18" charset="0"/>
              <a:cs typeface="Times New Roman" pitchFamily="18" charset="0"/>
            </a:endParaRPr>
          </a:p>
        </p:txBody>
      </p:sp>
      <p:sp>
        <p:nvSpPr>
          <p:cNvPr id="163926" name="Rectangle 86"/>
          <p:cNvSpPr>
            <a:spLocks noChangeArrowheads="1"/>
          </p:cNvSpPr>
          <p:nvPr/>
        </p:nvSpPr>
        <p:spPr bwMode="auto">
          <a:xfrm>
            <a:off x="1911350" y="2147888"/>
            <a:ext cx="4032250" cy="1085850"/>
          </a:xfrm>
          <a:prstGeom prst="rect">
            <a:avLst/>
          </a:prstGeom>
          <a:solidFill>
            <a:srgbClr val="FFC000"/>
          </a:solidFill>
          <a:ln w="9525" algn="ctr">
            <a:solidFill>
              <a:schemeClr val="bg1"/>
            </a:solidFill>
            <a:miter lim="800000"/>
            <a:headEnd/>
            <a:tailEnd/>
          </a:ln>
        </p:spPr>
        <p:txBody>
          <a:bodyPr anchor="ctr"/>
          <a:lstStyle/>
          <a:p>
            <a:pPr marL="177800" indent="-177800">
              <a:buFontTx/>
              <a:buChar char="-"/>
              <a:tabLst>
                <a:tab pos="1573213" algn="r"/>
              </a:tabLst>
              <a:defRPr/>
            </a:pPr>
            <a:endParaRPr lang="ar-SA" dirty="0">
              <a:latin typeface="Times New Roman" pitchFamily="18" charset="0"/>
              <a:cs typeface="Times New Roman" pitchFamily="18" charset="0"/>
            </a:endParaRPr>
          </a:p>
          <a:p>
            <a:pPr marL="177800" indent="-177800">
              <a:buFontTx/>
              <a:buChar char="-"/>
              <a:tabLst>
                <a:tab pos="1573213" algn="r"/>
              </a:tabLst>
              <a:defRPr/>
            </a:pPr>
            <a:endParaRPr lang="ar-SA" dirty="0">
              <a:latin typeface="Times New Roman" pitchFamily="18" charset="0"/>
              <a:cs typeface="Times New Roman" pitchFamily="18" charset="0"/>
            </a:endParaRPr>
          </a:p>
          <a:p>
            <a:pPr marL="177800" indent="-177800">
              <a:buFontTx/>
              <a:buChar char="-"/>
              <a:tabLst>
                <a:tab pos="1573213" algn="r"/>
              </a:tabLst>
              <a:defRPr/>
            </a:pPr>
            <a:r>
              <a:rPr lang="ar-SA" sz="1600" dirty="0">
                <a:latin typeface="Times New Roman" pitchFamily="18" charset="0"/>
                <a:cs typeface="Times New Roman" pitchFamily="18" charset="0"/>
              </a:rPr>
              <a:t>انتقال منحني الطلب بأكمله إلي أعلى أو إلي أسفل</a:t>
            </a:r>
          </a:p>
          <a:p>
            <a:pPr marL="177800" indent="-177800">
              <a:buFontTx/>
              <a:buChar char="-"/>
              <a:tabLst>
                <a:tab pos="1573213" algn="r"/>
              </a:tabLst>
              <a:defRPr/>
            </a:pPr>
            <a:r>
              <a:rPr lang="ar-SA" sz="1600" dirty="0">
                <a:latin typeface="Times New Roman" pitchFamily="18" charset="0"/>
                <a:cs typeface="Times New Roman" pitchFamily="18" charset="0"/>
              </a:rPr>
              <a:t>الانتقال من نقطة إلي أخري على نفس منحني الطلب</a:t>
            </a:r>
          </a:p>
          <a:p>
            <a:pPr marL="177800" indent="-177800">
              <a:buFontTx/>
              <a:buChar char="-"/>
              <a:tabLst>
                <a:tab pos="1573213" algn="r"/>
              </a:tabLst>
              <a:defRPr/>
            </a:pPr>
            <a:endParaRPr lang="ar-SA" dirty="0">
              <a:latin typeface="Times New Roman" pitchFamily="18" charset="0"/>
              <a:cs typeface="Times New Roman" pitchFamily="18" charset="0"/>
            </a:endParaRPr>
          </a:p>
          <a:p>
            <a:pPr marL="342900" indent="-342900">
              <a:buFontTx/>
              <a:buChar char="-"/>
              <a:tabLst>
                <a:tab pos="1573213" algn="r"/>
              </a:tabLst>
              <a:defRPr/>
            </a:pPr>
            <a:endParaRPr lang="en-US" dirty="0">
              <a:latin typeface="Times New Roman" pitchFamily="18" charset="0"/>
              <a:cs typeface="Times New Roman" pitchFamily="18" charset="0"/>
            </a:endParaRPr>
          </a:p>
        </p:txBody>
      </p:sp>
      <p:sp>
        <p:nvSpPr>
          <p:cNvPr id="163928" name="Rectangle 88"/>
          <p:cNvSpPr>
            <a:spLocks noChangeArrowheads="1"/>
          </p:cNvSpPr>
          <p:nvPr/>
        </p:nvSpPr>
        <p:spPr bwMode="auto">
          <a:xfrm>
            <a:off x="7253288" y="1574800"/>
            <a:ext cx="3090862" cy="547688"/>
          </a:xfrm>
          <a:prstGeom prst="rect">
            <a:avLst/>
          </a:prstGeom>
          <a:solidFill>
            <a:srgbClr val="CCCC00"/>
          </a:solidFill>
          <a:ln w="9525" algn="ctr">
            <a:solidFill>
              <a:schemeClr val="bg1"/>
            </a:solidFill>
            <a:miter lim="800000"/>
            <a:headEnd/>
            <a:tailEnd/>
          </a:ln>
        </p:spPr>
        <p:txBody>
          <a:bodyPr anchor="ctr"/>
          <a:lstStyle>
            <a:lvl1pPr marL="342900" indent="-2540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سعر السلعة (الخدمة)</a:t>
            </a:r>
            <a:endParaRPr lang="en-US" altLang="en-US" sz="2000">
              <a:latin typeface="Times New Roman" panose="02020603050405020304" pitchFamily="18" charset="0"/>
              <a:cs typeface="Times New Roman" panose="02020603050405020304" pitchFamily="18" charset="0"/>
            </a:endParaRPr>
          </a:p>
        </p:txBody>
      </p:sp>
      <p:sp>
        <p:nvSpPr>
          <p:cNvPr id="163929" name="Rectangle 89"/>
          <p:cNvSpPr>
            <a:spLocks noChangeArrowheads="1"/>
          </p:cNvSpPr>
          <p:nvPr/>
        </p:nvSpPr>
        <p:spPr bwMode="auto">
          <a:xfrm>
            <a:off x="5951538" y="1574800"/>
            <a:ext cx="2089150" cy="547688"/>
          </a:xfrm>
          <a:prstGeom prst="rect">
            <a:avLst/>
          </a:prstGeom>
          <a:solidFill>
            <a:srgbClr val="CCCC00"/>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علاقة عكسية</a:t>
            </a:r>
            <a:endParaRPr lang="en-US" altLang="en-US" sz="2000">
              <a:latin typeface="Times New Roman" panose="02020603050405020304" pitchFamily="18" charset="0"/>
              <a:cs typeface="Times New Roman" panose="02020603050405020304" pitchFamily="18" charset="0"/>
            </a:endParaRPr>
          </a:p>
        </p:txBody>
      </p:sp>
      <p:sp>
        <p:nvSpPr>
          <p:cNvPr id="163930" name="Rectangle 90"/>
          <p:cNvSpPr>
            <a:spLocks noChangeArrowheads="1"/>
          </p:cNvSpPr>
          <p:nvPr/>
        </p:nvSpPr>
        <p:spPr bwMode="auto">
          <a:xfrm>
            <a:off x="1911350" y="1574800"/>
            <a:ext cx="4032250" cy="547688"/>
          </a:xfrm>
          <a:prstGeom prst="rect">
            <a:avLst/>
          </a:prstGeom>
          <a:solidFill>
            <a:srgbClr val="CCCC00"/>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1600">
                <a:latin typeface="Times New Roman" panose="02020603050405020304" pitchFamily="18" charset="0"/>
                <a:cs typeface="Times New Roman" panose="02020603050405020304" pitchFamily="18" charset="0"/>
              </a:rPr>
              <a:t>الانتقال من نقطة إلي أخري على نفس منحني الطلب</a:t>
            </a:r>
            <a:endParaRPr lang="en-US" altLang="en-US" sz="1600">
              <a:latin typeface="Times New Roman" panose="02020603050405020304" pitchFamily="18" charset="0"/>
              <a:cs typeface="Times New Roman" panose="02020603050405020304" pitchFamily="18" charset="0"/>
            </a:endParaRPr>
          </a:p>
        </p:txBody>
      </p:sp>
      <p:sp>
        <p:nvSpPr>
          <p:cNvPr id="163932" name="Rectangle 92"/>
          <p:cNvSpPr>
            <a:spLocks noChangeArrowheads="1"/>
          </p:cNvSpPr>
          <p:nvPr/>
        </p:nvSpPr>
        <p:spPr bwMode="auto">
          <a:xfrm>
            <a:off x="7253288" y="981075"/>
            <a:ext cx="3090862" cy="547688"/>
          </a:xfrm>
          <a:prstGeom prst="rect">
            <a:avLst/>
          </a:prstGeom>
          <a:solidFill>
            <a:schemeClr val="hlink"/>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solidFill>
                  <a:schemeClr val="bg1"/>
                </a:solidFill>
                <a:latin typeface="Times New Roman" panose="02020603050405020304" pitchFamily="18" charset="0"/>
                <a:cs typeface="Times New Roman" panose="02020603050405020304" pitchFamily="18" charset="0"/>
              </a:rPr>
              <a:t>العامل</a:t>
            </a:r>
            <a:endParaRPr lang="en-US" altLang="en-US" sz="2000">
              <a:solidFill>
                <a:schemeClr val="bg1"/>
              </a:solidFill>
              <a:latin typeface="Times New Roman" panose="02020603050405020304" pitchFamily="18" charset="0"/>
              <a:cs typeface="Times New Roman" panose="02020603050405020304" pitchFamily="18" charset="0"/>
            </a:endParaRPr>
          </a:p>
        </p:txBody>
      </p:sp>
      <p:sp>
        <p:nvSpPr>
          <p:cNvPr id="163933" name="Rectangle 93"/>
          <p:cNvSpPr>
            <a:spLocks noChangeArrowheads="1"/>
          </p:cNvSpPr>
          <p:nvPr/>
        </p:nvSpPr>
        <p:spPr bwMode="auto">
          <a:xfrm>
            <a:off x="5951538" y="981075"/>
            <a:ext cx="2089150" cy="547688"/>
          </a:xfrm>
          <a:prstGeom prst="rect">
            <a:avLst/>
          </a:prstGeom>
          <a:solidFill>
            <a:schemeClr val="hlink"/>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solidFill>
                  <a:schemeClr val="bg1"/>
                </a:solidFill>
                <a:latin typeface="Times New Roman" panose="02020603050405020304" pitchFamily="18" charset="0"/>
                <a:cs typeface="Times New Roman" panose="02020603050405020304" pitchFamily="18" charset="0"/>
              </a:rPr>
              <a:t>شكل العلاقة</a:t>
            </a:r>
            <a:endParaRPr lang="en-US" altLang="en-US" sz="2000">
              <a:solidFill>
                <a:schemeClr val="bg1"/>
              </a:solidFill>
              <a:latin typeface="Times New Roman" panose="02020603050405020304" pitchFamily="18" charset="0"/>
              <a:cs typeface="Times New Roman" panose="02020603050405020304" pitchFamily="18" charset="0"/>
            </a:endParaRPr>
          </a:p>
        </p:txBody>
      </p:sp>
      <p:sp>
        <p:nvSpPr>
          <p:cNvPr id="163934" name="Rectangle 94"/>
          <p:cNvSpPr>
            <a:spLocks noChangeArrowheads="1"/>
          </p:cNvSpPr>
          <p:nvPr/>
        </p:nvSpPr>
        <p:spPr bwMode="auto">
          <a:xfrm>
            <a:off x="1911350" y="981075"/>
            <a:ext cx="4032250" cy="547688"/>
          </a:xfrm>
          <a:prstGeom prst="rect">
            <a:avLst/>
          </a:prstGeom>
          <a:solidFill>
            <a:schemeClr val="hlink"/>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solidFill>
                  <a:schemeClr val="bg1"/>
                </a:solidFill>
                <a:latin typeface="Times New Roman" panose="02020603050405020304" pitchFamily="18" charset="0"/>
                <a:cs typeface="Times New Roman" panose="02020603050405020304" pitchFamily="18" charset="0"/>
              </a:rPr>
              <a:t>ملاحظات</a:t>
            </a:r>
            <a:endParaRPr lang="en-US" altLang="en-US" sz="2000">
              <a:solidFill>
                <a:schemeClr val="bg1"/>
              </a:solidFill>
              <a:latin typeface="Times New Roman" panose="02020603050405020304" pitchFamily="18" charset="0"/>
              <a:cs typeface="Times New Roman" panose="02020603050405020304" pitchFamily="18" charset="0"/>
            </a:endParaRPr>
          </a:p>
        </p:txBody>
      </p:sp>
      <p:sp>
        <p:nvSpPr>
          <p:cNvPr id="163939" name="Rectangle 99"/>
          <p:cNvSpPr>
            <a:spLocks noChangeArrowheads="1"/>
          </p:cNvSpPr>
          <p:nvPr/>
        </p:nvSpPr>
        <p:spPr bwMode="auto">
          <a:xfrm>
            <a:off x="7253288" y="5248275"/>
            <a:ext cx="3090862" cy="547688"/>
          </a:xfrm>
          <a:prstGeom prst="rect">
            <a:avLst/>
          </a:prstGeom>
          <a:solidFill>
            <a:srgbClr val="A1379E"/>
          </a:solidFill>
          <a:ln w="9525" algn="ctr">
            <a:solidFill>
              <a:schemeClr val="bg1"/>
            </a:solidFill>
            <a:miter lim="800000"/>
            <a:headEnd/>
            <a:tailEnd/>
          </a:ln>
        </p:spPr>
        <p:txBody>
          <a:bodyPr anchor="ctr"/>
          <a:lstStyle>
            <a:lvl1pPr marL="342900" indent="-2540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توقعات المستهلكين</a:t>
            </a:r>
            <a:endParaRPr lang="en-US" altLang="en-US" sz="2000">
              <a:latin typeface="Times New Roman" panose="02020603050405020304" pitchFamily="18" charset="0"/>
              <a:cs typeface="Times New Roman" panose="02020603050405020304" pitchFamily="18" charset="0"/>
            </a:endParaRPr>
          </a:p>
        </p:txBody>
      </p:sp>
      <p:sp>
        <p:nvSpPr>
          <p:cNvPr id="163940" name="Rectangle 100"/>
          <p:cNvSpPr>
            <a:spLocks noChangeArrowheads="1"/>
          </p:cNvSpPr>
          <p:nvPr/>
        </p:nvSpPr>
        <p:spPr bwMode="auto">
          <a:xfrm>
            <a:off x="5951538" y="5248275"/>
            <a:ext cx="2089150" cy="547688"/>
          </a:xfrm>
          <a:prstGeom prst="rect">
            <a:avLst/>
          </a:prstGeom>
          <a:solidFill>
            <a:srgbClr val="A1379E"/>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علاقة طردية</a:t>
            </a:r>
            <a:endParaRPr lang="en-US" altLang="en-US" sz="2000">
              <a:latin typeface="Times New Roman" panose="02020603050405020304" pitchFamily="18" charset="0"/>
              <a:cs typeface="Times New Roman" panose="02020603050405020304" pitchFamily="18" charset="0"/>
            </a:endParaRPr>
          </a:p>
        </p:txBody>
      </p:sp>
      <p:sp>
        <p:nvSpPr>
          <p:cNvPr id="163941" name="Rectangle 101"/>
          <p:cNvSpPr>
            <a:spLocks noChangeArrowheads="1"/>
          </p:cNvSpPr>
          <p:nvPr/>
        </p:nvSpPr>
        <p:spPr bwMode="auto">
          <a:xfrm>
            <a:off x="1911350" y="5248275"/>
            <a:ext cx="4032250" cy="547688"/>
          </a:xfrm>
          <a:prstGeom prst="rect">
            <a:avLst/>
          </a:prstGeom>
          <a:solidFill>
            <a:srgbClr val="A1379E"/>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latin typeface="Times New Roman" panose="02020603050405020304" pitchFamily="18" charset="0"/>
                <a:cs typeface="Times New Roman" panose="02020603050405020304" pitchFamily="18" charset="0"/>
              </a:rPr>
              <a:t>الانتقال من نقطة إلي أخري على نفس منحني الطلب</a:t>
            </a:r>
            <a:endParaRPr lang="en-US" altLang="en-US" sz="1600">
              <a:latin typeface="Times New Roman" panose="02020603050405020304" pitchFamily="18" charset="0"/>
              <a:cs typeface="Times New Roman" panose="02020603050405020304" pitchFamily="18" charset="0"/>
            </a:endParaRPr>
          </a:p>
        </p:txBody>
      </p:sp>
      <p:sp>
        <p:nvSpPr>
          <p:cNvPr id="163943" name="Rectangle 103"/>
          <p:cNvSpPr>
            <a:spLocks noChangeArrowheads="1"/>
          </p:cNvSpPr>
          <p:nvPr/>
        </p:nvSpPr>
        <p:spPr bwMode="auto">
          <a:xfrm>
            <a:off x="7110414" y="4645025"/>
            <a:ext cx="3233737" cy="566738"/>
          </a:xfrm>
          <a:prstGeom prst="rect">
            <a:avLst/>
          </a:prstGeom>
          <a:solidFill>
            <a:srgbClr val="FFCC99"/>
          </a:solidFill>
          <a:ln w="9525" algn="ctr">
            <a:solidFill>
              <a:schemeClr val="bg1"/>
            </a:solidFill>
            <a:miter lim="800000"/>
            <a:headEnd/>
            <a:tailEnd/>
          </a:ln>
        </p:spPr>
        <p:txBody>
          <a:bodyPr anchor="ctr"/>
          <a:lstStyle>
            <a:lvl1pPr marL="342900" indent="-2540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عدد المستهلكين</a:t>
            </a:r>
            <a:endParaRPr lang="en-US" altLang="en-US" sz="2000">
              <a:latin typeface="Times New Roman" panose="02020603050405020304" pitchFamily="18" charset="0"/>
              <a:cs typeface="Times New Roman" panose="02020603050405020304" pitchFamily="18" charset="0"/>
            </a:endParaRPr>
          </a:p>
        </p:txBody>
      </p:sp>
      <p:sp>
        <p:nvSpPr>
          <p:cNvPr id="163944" name="Rectangle 104"/>
          <p:cNvSpPr>
            <a:spLocks noChangeArrowheads="1"/>
          </p:cNvSpPr>
          <p:nvPr/>
        </p:nvSpPr>
        <p:spPr bwMode="auto">
          <a:xfrm>
            <a:off x="5951538" y="4645025"/>
            <a:ext cx="2089150" cy="566738"/>
          </a:xfrm>
          <a:prstGeom prst="rect">
            <a:avLst/>
          </a:prstGeom>
          <a:solidFill>
            <a:srgbClr val="FFCC99"/>
          </a:solidFill>
          <a:ln w="9525" algn="ctr">
            <a:solidFill>
              <a:schemeClr val="bg1"/>
            </a:solidFill>
            <a:miter lim="800000"/>
            <a:headEnd/>
            <a:tailEnd/>
          </a:ln>
        </p:spPr>
        <p:txBody>
          <a:bodyPr anchor="ctr"/>
          <a:lstStyle>
            <a:lvl1pPr marL="177800" indent="-88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علاقة طردية</a:t>
            </a:r>
          </a:p>
        </p:txBody>
      </p:sp>
      <p:sp>
        <p:nvSpPr>
          <p:cNvPr id="163945" name="Rectangle 105"/>
          <p:cNvSpPr>
            <a:spLocks noChangeArrowheads="1"/>
          </p:cNvSpPr>
          <p:nvPr/>
        </p:nvSpPr>
        <p:spPr bwMode="auto">
          <a:xfrm>
            <a:off x="1911350" y="4645025"/>
            <a:ext cx="4032250" cy="566738"/>
          </a:xfrm>
          <a:prstGeom prst="rect">
            <a:avLst/>
          </a:prstGeom>
          <a:solidFill>
            <a:srgbClr val="FFCC99"/>
          </a:solidFill>
          <a:ln w="9525" algn="ctr">
            <a:solidFill>
              <a:schemeClr val="bg1"/>
            </a:solidFill>
            <a:miter lim="800000"/>
            <a:headEnd/>
            <a:tailEnd/>
          </a:ln>
        </p:spPr>
        <p:txBody>
          <a:bodyPr anchor="ctr"/>
          <a:lstStyle>
            <a:lvl1pPr marL="177800" indent="-1778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latin typeface="Times New Roman" panose="02020603050405020304" pitchFamily="18" charset="0"/>
                <a:cs typeface="Times New Roman" panose="02020603050405020304" pitchFamily="18" charset="0"/>
              </a:rPr>
              <a:t>انتقال منحني الطلب بأكمله إلي أعلى أو إلي أسفل</a:t>
            </a:r>
          </a:p>
        </p:txBody>
      </p:sp>
      <p:sp>
        <p:nvSpPr>
          <p:cNvPr id="163947" name="Rectangle 107"/>
          <p:cNvSpPr>
            <a:spLocks noChangeArrowheads="1"/>
          </p:cNvSpPr>
          <p:nvPr/>
        </p:nvSpPr>
        <p:spPr bwMode="auto">
          <a:xfrm>
            <a:off x="7253288" y="3271839"/>
            <a:ext cx="3090862" cy="1309687"/>
          </a:xfrm>
          <a:prstGeom prst="rect">
            <a:avLst/>
          </a:prstGeom>
          <a:solidFill>
            <a:srgbClr val="00B050"/>
          </a:solidFill>
          <a:ln w="9525" algn="ctr">
            <a:solidFill>
              <a:schemeClr val="bg1"/>
            </a:solidFill>
            <a:miter lim="800000"/>
            <a:headEnd/>
            <a:tailEnd/>
          </a:ln>
        </p:spPr>
        <p:txBody>
          <a:bodyPr anchor="ctr"/>
          <a:lstStyle/>
          <a:p>
            <a:pPr marL="342900" indent="-254000">
              <a:tabLst>
                <a:tab pos="1573213" algn="r"/>
              </a:tabLst>
              <a:defRPr/>
            </a:pPr>
            <a:endParaRPr lang="ar-SA" dirty="0">
              <a:solidFill>
                <a:schemeClr val="bg1"/>
              </a:solidFill>
              <a:latin typeface="Times New Roman" pitchFamily="18" charset="0"/>
              <a:cs typeface="Times New Roman" pitchFamily="18" charset="0"/>
            </a:endParaRPr>
          </a:p>
          <a:p>
            <a:pPr marL="342900" indent="-254000">
              <a:tabLst>
                <a:tab pos="1573213" algn="r"/>
              </a:tabLst>
              <a:defRPr/>
            </a:pPr>
            <a:r>
              <a:rPr lang="ar-SA" dirty="0">
                <a:solidFill>
                  <a:schemeClr val="bg1"/>
                </a:solidFill>
                <a:latin typeface="Times New Roman" pitchFamily="18" charset="0"/>
                <a:cs typeface="Times New Roman" pitchFamily="18" charset="0"/>
              </a:rPr>
              <a:t>الدخل المتاح:</a:t>
            </a:r>
          </a:p>
          <a:p>
            <a:pPr marL="342900" indent="-165100">
              <a:buFontTx/>
              <a:buChar char="-"/>
              <a:tabLst>
                <a:tab pos="1573213" algn="r"/>
              </a:tabLst>
              <a:defRPr/>
            </a:pPr>
            <a:r>
              <a:rPr lang="ar-SA" dirty="0">
                <a:solidFill>
                  <a:schemeClr val="bg1"/>
                </a:solidFill>
                <a:latin typeface="Times New Roman" pitchFamily="18" charset="0"/>
                <a:cs typeface="Times New Roman" pitchFamily="18" charset="0"/>
              </a:rPr>
              <a:t>السلع العادية</a:t>
            </a:r>
          </a:p>
          <a:p>
            <a:pPr marL="342900" indent="-165100">
              <a:buFontTx/>
              <a:buChar char="-"/>
              <a:tabLst>
                <a:tab pos="1573213" algn="r"/>
              </a:tabLst>
              <a:defRPr/>
            </a:pPr>
            <a:r>
              <a:rPr lang="ar-SA" dirty="0">
                <a:solidFill>
                  <a:schemeClr val="bg1"/>
                </a:solidFill>
                <a:latin typeface="Times New Roman" pitchFamily="18" charset="0"/>
                <a:cs typeface="Times New Roman" pitchFamily="18" charset="0"/>
              </a:rPr>
              <a:t>السلع الدنيا</a:t>
            </a:r>
            <a:endParaRPr lang="en-US" dirty="0">
              <a:solidFill>
                <a:schemeClr val="bg1"/>
              </a:solidFill>
              <a:latin typeface="Times New Roman" pitchFamily="18" charset="0"/>
              <a:cs typeface="Times New Roman" pitchFamily="18" charset="0"/>
            </a:endParaRPr>
          </a:p>
          <a:p>
            <a:pPr marL="342900" indent="-254000">
              <a:tabLst>
                <a:tab pos="1573213" algn="r"/>
              </a:tabLst>
              <a:defRPr/>
            </a:pPr>
            <a:endParaRPr lang="en-US" dirty="0">
              <a:solidFill>
                <a:schemeClr val="bg1"/>
              </a:solidFill>
              <a:latin typeface="Times New Roman" pitchFamily="18" charset="0"/>
              <a:cs typeface="Times New Roman" pitchFamily="18" charset="0"/>
            </a:endParaRPr>
          </a:p>
        </p:txBody>
      </p:sp>
      <p:sp>
        <p:nvSpPr>
          <p:cNvPr id="163948" name="Rectangle 108"/>
          <p:cNvSpPr>
            <a:spLocks noChangeArrowheads="1"/>
          </p:cNvSpPr>
          <p:nvPr/>
        </p:nvSpPr>
        <p:spPr bwMode="auto">
          <a:xfrm>
            <a:off x="5951538" y="3271839"/>
            <a:ext cx="2089150" cy="1309687"/>
          </a:xfrm>
          <a:prstGeom prst="rect">
            <a:avLst/>
          </a:prstGeom>
          <a:solidFill>
            <a:srgbClr val="00B050"/>
          </a:solidFill>
          <a:ln w="9525" algn="ctr">
            <a:solidFill>
              <a:schemeClr val="bg1"/>
            </a:solidFill>
            <a:miter lim="800000"/>
            <a:headEnd/>
            <a:tailEnd/>
          </a:ln>
        </p:spPr>
        <p:txBody>
          <a:bodyPr anchor="ctr"/>
          <a:lstStyle>
            <a:lvl1pPr marL="177800" indent="-88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Char char="-"/>
            </a:pPr>
            <a:endParaRPr lang="ar-SA" altLang="en-US" sz="1800">
              <a:solidFill>
                <a:schemeClr val="bg1"/>
              </a:solidFill>
              <a:latin typeface="Times New Roman" panose="02020603050405020304" pitchFamily="18" charset="0"/>
              <a:cs typeface="Times New Roman" panose="02020603050405020304" pitchFamily="18" charset="0"/>
            </a:endParaRPr>
          </a:p>
          <a:p>
            <a:pPr algn="r" rtl="1" eaLnBrk="1" hangingPunct="1">
              <a:spcBef>
                <a:spcPct val="0"/>
              </a:spcBef>
              <a:buClrTx/>
              <a:buSzTx/>
              <a:buFontTx/>
              <a:buNone/>
            </a:pPr>
            <a:endParaRPr lang="ar-SA" altLang="en-US">
              <a:solidFill>
                <a:schemeClr val="bg1"/>
              </a:solidFill>
              <a:latin typeface="Times New Roman" panose="02020603050405020304" pitchFamily="18" charset="0"/>
              <a:cs typeface="Times New Roman" panose="02020603050405020304" pitchFamily="18" charset="0"/>
            </a:endParaRPr>
          </a:p>
          <a:p>
            <a:pPr algn="r" rtl="1" eaLnBrk="1" hangingPunct="1">
              <a:spcBef>
                <a:spcPct val="0"/>
              </a:spcBef>
              <a:buClrTx/>
              <a:buSzTx/>
              <a:buFontTx/>
              <a:buChar char="-"/>
            </a:pPr>
            <a:r>
              <a:rPr lang="ar-SA" altLang="en-US" sz="1800">
                <a:solidFill>
                  <a:schemeClr val="bg1"/>
                </a:solidFill>
                <a:latin typeface="Times New Roman" panose="02020603050405020304" pitchFamily="18" charset="0"/>
                <a:cs typeface="Times New Roman" panose="02020603050405020304" pitchFamily="18" charset="0"/>
              </a:rPr>
              <a:t>علاقة طردية (العادية)</a:t>
            </a:r>
          </a:p>
          <a:p>
            <a:pPr algn="r" rtl="1" eaLnBrk="1" hangingPunct="1">
              <a:spcBef>
                <a:spcPct val="0"/>
              </a:spcBef>
              <a:buClrTx/>
              <a:buSzTx/>
              <a:buFontTx/>
              <a:buChar char="-"/>
            </a:pPr>
            <a:r>
              <a:rPr lang="ar-SA" altLang="en-US" sz="1800">
                <a:solidFill>
                  <a:schemeClr val="bg1"/>
                </a:solidFill>
                <a:latin typeface="Times New Roman" panose="02020603050405020304" pitchFamily="18" charset="0"/>
                <a:cs typeface="Times New Roman" panose="02020603050405020304" pitchFamily="18" charset="0"/>
              </a:rPr>
              <a:t> علاقة عكسية (الدنيا)</a:t>
            </a:r>
          </a:p>
          <a:p>
            <a:pPr algn="r" rtl="1" eaLnBrk="1" hangingPunct="1">
              <a:spcBef>
                <a:spcPct val="0"/>
              </a:spcBef>
              <a:buClrTx/>
              <a:buSzTx/>
              <a:buFontTx/>
              <a:buChar char="-"/>
            </a:pPr>
            <a:endParaRPr lang="ar-SA" altLang="en-US" sz="1800">
              <a:solidFill>
                <a:schemeClr val="bg1"/>
              </a:solidFill>
              <a:latin typeface="Times New Roman" panose="02020603050405020304" pitchFamily="18" charset="0"/>
              <a:cs typeface="Times New Roman" panose="02020603050405020304" pitchFamily="18" charset="0"/>
            </a:endParaRPr>
          </a:p>
          <a:p>
            <a:pPr algn="ctr" rtl="1" eaLnBrk="1" hangingPunct="1">
              <a:spcBef>
                <a:spcPct val="0"/>
              </a:spcBef>
              <a:buClrTx/>
              <a:buSzTx/>
              <a:buFontTx/>
              <a:buNone/>
            </a:pPr>
            <a:endParaRPr lang="ar-SA" altLang="en-US" sz="2000">
              <a:solidFill>
                <a:schemeClr val="bg1"/>
              </a:solidFill>
              <a:latin typeface="Times New Roman" panose="02020603050405020304" pitchFamily="18" charset="0"/>
              <a:cs typeface="Times New Roman" panose="02020603050405020304" pitchFamily="18" charset="0"/>
            </a:endParaRPr>
          </a:p>
        </p:txBody>
      </p:sp>
      <p:sp>
        <p:nvSpPr>
          <p:cNvPr id="163949" name="Rectangle 109"/>
          <p:cNvSpPr>
            <a:spLocks noChangeArrowheads="1"/>
          </p:cNvSpPr>
          <p:nvPr/>
        </p:nvSpPr>
        <p:spPr bwMode="auto">
          <a:xfrm>
            <a:off x="1911350" y="3271839"/>
            <a:ext cx="4032250" cy="1309687"/>
          </a:xfrm>
          <a:prstGeom prst="rect">
            <a:avLst/>
          </a:prstGeom>
          <a:solidFill>
            <a:srgbClr val="00B050"/>
          </a:solidFill>
          <a:ln w="9525" algn="ctr">
            <a:solidFill>
              <a:schemeClr val="bg1"/>
            </a:solidFill>
            <a:miter lim="800000"/>
            <a:headEnd/>
            <a:tailEnd/>
          </a:ln>
        </p:spPr>
        <p:txBody>
          <a:bodyPr anchor="ctr"/>
          <a:lstStyle/>
          <a:p>
            <a:pPr marL="342900" indent="-165100" algn="ctr">
              <a:tabLst>
                <a:tab pos="177800" algn="l"/>
              </a:tabLst>
              <a:defRPr/>
            </a:pPr>
            <a:endParaRPr lang="ar-SA" sz="1600" dirty="0">
              <a:solidFill>
                <a:schemeClr val="bg1"/>
              </a:solidFill>
              <a:latin typeface="Times New Roman" pitchFamily="18" charset="0"/>
              <a:cs typeface="Times New Roman" pitchFamily="18" charset="0"/>
            </a:endParaRPr>
          </a:p>
          <a:p>
            <a:pPr marL="342900" indent="-165100" algn="ctr">
              <a:buFontTx/>
              <a:buChar char="-"/>
              <a:tabLst>
                <a:tab pos="177800" algn="l"/>
              </a:tabLst>
              <a:defRPr/>
            </a:pPr>
            <a:r>
              <a:rPr lang="ar-SA" sz="1600" dirty="0">
                <a:solidFill>
                  <a:schemeClr val="bg1"/>
                </a:solidFill>
                <a:latin typeface="Times New Roman" pitchFamily="18" charset="0"/>
                <a:cs typeface="Times New Roman" pitchFamily="18" charset="0"/>
              </a:rPr>
              <a:t>انتقال منحني الطلب بأكمله إلي أعلى أو إلي أسفل</a:t>
            </a:r>
          </a:p>
          <a:p>
            <a:pPr marL="342900" indent="-165100" algn="ctr">
              <a:buFontTx/>
              <a:buChar char="-"/>
              <a:tabLst>
                <a:tab pos="177800" algn="l"/>
              </a:tabLst>
              <a:defRPr/>
            </a:pPr>
            <a:r>
              <a:rPr lang="ar-SA" sz="1600" dirty="0">
                <a:solidFill>
                  <a:schemeClr val="bg1"/>
                </a:solidFill>
                <a:latin typeface="Times New Roman" pitchFamily="18" charset="0"/>
                <a:cs typeface="Times New Roman" pitchFamily="18" charset="0"/>
              </a:rPr>
              <a:t>انتقال منحني الطلب بأكمله إلي أعلى أو إلي أسفل</a:t>
            </a:r>
          </a:p>
          <a:p>
            <a:pPr marL="342900" indent="-342900" algn="ctr">
              <a:buFontTx/>
              <a:buChar char="-"/>
              <a:tabLst>
                <a:tab pos="1573213" algn="r"/>
              </a:tabLst>
              <a:defRPr/>
            </a:pPr>
            <a:endParaRPr lang="ar-SA" sz="1600" dirty="0">
              <a:solidFill>
                <a:schemeClr val="bg1"/>
              </a:solidFill>
              <a:latin typeface="Times New Roman" pitchFamily="18" charset="0"/>
              <a:cs typeface="Times New Roman" pitchFamily="18" charset="0"/>
            </a:endParaRPr>
          </a:p>
        </p:txBody>
      </p:sp>
      <p:sp>
        <p:nvSpPr>
          <p:cNvPr id="21" name="Rectangle 99"/>
          <p:cNvSpPr>
            <a:spLocks noChangeArrowheads="1"/>
          </p:cNvSpPr>
          <p:nvPr/>
        </p:nvSpPr>
        <p:spPr bwMode="auto">
          <a:xfrm>
            <a:off x="7253288" y="5829300"/>
            <a:ext cx="3090862" cy="547688"/>
          </a:xfrm>
          <a:prstGeom prst="rect">
            <a:avLst/>
          </a:prstGeom>
          <a:solidFill>
            <a:srgbClr val="C00000"/>
          </a:solidFill>
          <a:ln w="9525" algn="ctr">
            <a:solidFill>
              <a:schemeClr val="bg1"/>
            </a:solidFill>
            <a:miter lim="800000"/>
            <a:headEnd/>
            <a:tailEnd/>
          </a:ln>
        </p:spPr>
        <p:txBody>
          <a:bodyPr anchor="ctr"/>
          <a:lstStyle>
            <a:lvl1pPr marL="342900" indent="-2540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أذواق المستهلكين</a:t>
            </a:r>
            <a:endParaRPr lang="en-US" altLang="en-US" sz="2000">
              <a:latin typeface="Times New Roman" panose="02020603050405020304" pitchFamily="18" charset="0"/>
              <a:cs typeface="Times New Roman" panose="02020603050405020304" pitchFamily="18" charset="0"/>
            </a:endParaRPr>
          </a:p>
        </p:txBody>
      </p:sp>
      <p:sp>
        <p:nvSpPr>
          <p:cNvPr id="22" name="Rectangle 100"/>
          <p:cNvSpPr>
            <a:spLocks noChangeArrowheads="1"/>
          </p:cNvSpPr>
          <p:nvPr/>
        </p:nvSpPr>
        <p:spPr bwMode="auto">
          <a:xfrm>
            <a:off x="5951538" y="5834064"/>
            <a:ext cx="2089150" cy="547687"/>
          </a:xfrm>
          <a:prstGeom prst="rect">
            <a:avLst/>
          </a:prstGeom>
          <a:solidFill>
            <a:srgbClr val="C00000"/>
          </a:solidFill>
          <a:ln w="9525" algn="ctr">
            <a:solidFill>
              <a:schemeClr val="bg1"/>
            </a:solidFill>
            <a:miter lim="800000"/>
            <a:headEnd/>
            <a:tailEnd/>
          </a:ln>
        </p:spPr>
        <p:txBody>
          <a:bodyPr anchor="ctr"/>
          <a:lstStyle>
            <a:lvl1pPr marL="177800" indent="-88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علاقة طردية</a:t>
            </a:r>
          </a:p>
        </p:txBody>
      </p:sp>
      <p:sp>
        <p:nvSpPr>
          <p:cNvPr id="23" name="Rectangle 101"/>
          <p:cNvSpPr>
            <a:spLocks noChangeArrowheads="1"/>
          </p:cNvSpPr>
          <p:nvPr/>
        </p:nvSpPr>
        <p:spPr bwMode="auto">
          <a:xfrm>
            <a:off x="1911350" y="5829300"/>
            <a:ext cx="4032250" cy="547688"/>
          </a:xfrm>
          <a:prstGeom prst="rect">
            <a:avLst/>
          </a:prstGeom>
          <a:solidFill>
            <a:srgbClr val="C00000"/>
          </a:solidFill>
          <a:ln w="9525" algn="ctr">
            <a:solidFill>
              <a:schemeClr val="bg1"/>
            </a:solidFill>
            <a:miter lim="800000"/>
            <a:headEnd/>
            <a:tailEnd/>
          </a:ln>
        </p:spPr>
        <p:txBody>
          <a:bodyPr anchor="ctr"/>
          <a:lstStyle>
            <a:lvl1pPr marL="177800" indent="-1778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latin typeface="Times New Roman" panose="02020603050405020304" pitchFamily="18" charset="0"/>
                <a:cs typeface="Times New Roman" panose="02020603050405020304" pitchFamily="18" charset="0"/>
              </a:rPr>
              <a:t>انتقال منحني الطلب بأكمله إلي أعلى أو إلي أسفل</a:t>
            </a:r>
          </a:p>
        </p:txBody>
      </p:sp>
    </p:spTree>
    <p:extLst>
      <p:ext uri="{BB962C8B-B14F-4D97-AF65-F5344CB8AC3E}">
        <p14:creationId xmlns:p14="http://schemas.microsoft.com/office/powerpoint/2010/main" val="14522436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932"/>
                                        </p:tgtEl>
                                        <p:attrNameLst>
                                          <p:attrName>style.visibility</p:attrName>
                                        </p:attrNameLst>
                                      </p:cBhvr>
                                      <p:to>
                                        <p:strVal val="visible"/>
                                      </p:to>
                                    </p:set>
                                    <p:animEffect transition="in" filter="wipe(left)">
                                      <p:cBhvr>
                                        <p:cTn id="7" dur="500"/>
                                        <p:tgtEl>
                                          <p:spTgt spid="1639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933"/>
                                        </p:tgtEl>
                                        <p:attrNameLst>
                                          <p:attrName>style.visibility</p:attrName>
                                        </p:attrNameLst>
                                      </p:cBhvr>
                                      <p:to>
                                        <p:strVal val="visible"/>
                                      </p:to>
                                    </p:set>
                                    <p:animEffect transition="in" filter="wipe(left)">
                                      <p:cBhvr>
                                        <p:cTn id="12" dur="500"/>
                                        <p:tgtEl>
                                          <p:spTgt spid="1639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934"/>
                                        </p:tgtEl>
                                        <p:attrNameLst>
                                          <p:attrName>style.visibility</p:attrName>
                                        </p:attrNameLst>
                                      </p:cBhvr>
                                      <p:to>
                                        <p:strVal val="visible"/>
                                      </p:to>
                                    </p:set>
                                    <p:animEffect transition="in" filter="wipe(left)">
                                      <p:cBhvr>
                                        <p:cTn id="17" dur="500"/>
                                        <p:tgtEl>
                                          <p:spTgt spid="1639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163928"/>
                                        </p:tgtEl>
                                        <p:attrNameLst>
                                          <p:attrName>style.visibility</p:attrName>
                                        </p:attrNameLst>
                                      </p:cBhvr>
                                      <p:to>
                                        <p:strVal val="visible"/>
                                      </p:to>
                                    </p:set>
                                    <p:anim calcmode="lin" valueType="num">
                                      <p:cBhvr>
                                        <p:cTn id="22" dur="500" fill="hold"/>
                                        <p:tgtEl>
                                          <p:spTgt spid="163928"/>
                                        </p:tgtEl>
                                        <p:attrNameLst>
                                          <p:attrName>ppt_w</p:attrName>
                                        </p:attrNameLst>
                                      </p:cBhvr>
                                      <p:tavLst>
                                        <p:tav tm="0">
                                          <p:val>
                                            <p:fltVal val="0"/>
                                          </p:val>
                                        </p:tav>
                                        <p:tav tm="100000">
                                          <p:val>
                                            <p:strVal val="#ppt_w"/>
                                          </p:val>
                                        </p:tav>
                                      </p:tavLst>
                                    </p:anim>
                                    <p:anim calcmode="lin" valueType="num">
                                      <p:cBhvr>
                                        <p:cTn id="23" dur="500" fill="hold"/>
                                        <p:tgtEl>
                                          <p:spTgt spid="163928"/>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63929"/>
                                        </p:tgtEl>
                                        <p:attrNameLst>
                                          <p:attrName>style.visibility</p:attrName>
                                        </p:attrNameLst>
                                      </p:cBhvr>
                                      <p:to>
                                        <p:strVal val="visible"/>
                                      </p:to>
                                    </p:set>
                                    <p:anim calcmode="lin" valueType="num">
                                      <p:cBhvr>
                                        <p:cTn id="28" dur="500" fill="hold"/>
                                        <p:tgtEl>
                                          <p:spTgt spid="163929"/>
                                        </p:tgtEl>
                                        <p:attrNameLst>
                                          <p:attrName>ppt_w</p:attrName>
                                        </p:attrNameLst>
                                      </p:cBhvr>
                                      <p:tavLst>
                                        <p:tav tm="0">
                                          <p:val>
                                            <p:fltVal val="0"/>
                                          </p:val>
                                        </p:tav>
                                        <p:tav tm="100000">
                                          <p:val>
                                            <p:strVal val="#ppt_w"/>
                                          </p:val>
                                        </p:tav>
                                      </p:tavLst>
                                    </p:anim>
                                    <p:anim calcmode="lin" valueType="num">
                                      <p:cBhvr>
                                        <p:cTn id="29" dur="500" fill="hold"/>
                                        <p:tgtEl>
                                          <p:spTgt spid="163929"/>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163930"/>
                                        </p:tgtEl>
                                        <p:attrNameLst>
                                          <p:attrName>style.visibility</p:attrName>
                                        </p:attrNameLst>
                                      </p:cBhvr>
                                      <p:to>
                                        <p:strVal val="visible"/>
                                      </p:to>
                                    </p:set>
                                    <p:anim calcmode="lin" valueType="num">
                                      <p:cBhvr>
                                        <p:cTn id="34" dur="500" fill="hold"/>
                                        <p:tgtEl>
                                          <p:spTgt spid="163930"/>
                                        </p:tgtEl>
                                        <p:attrNameLst>
                                          <p:attrName>ppt_w</p:attrName>
                                        </p:attrNameLst>
                                      </p:cBhvr>
                                      <p:tavLst>
                                        <p:tav tm="0">
                                          <p:val>
                                            <p:fltVal val="0"/>
                                          </p:val>
                                        </p:tav>
                                        <p:tav tm="100000">
                                          <p:val>
                                            <p:strVal val="#ppt_w"/>
                                          </p:val>
                                        </p:tav>
                                      </p:tavLst>
                                    </p:anim>
                                    <p:anim calcmode="lin" valueType="num">
                                      <p:cBhvr>
                                        <p:cTn id="35" dur="500" fill="hold"/>
                                        <p:tgtEl>
                                          <p:spTgt spid="163930"/>
                                        </p:tgtEl>
                                        <p:attrNameLst>
                                          <p:attrName>ppt_h</p:attrName>
                                        </p:attrNameLst>
                                      </p:cBhvr>
                                      <p:tavLst>
                                        <p:tav tm="0">
                                          <p:val>
                                            <p:fltVal val="0"/>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163924"/>
                                        </p:tgtEl>
                                        <p:attrNameLst>
                                          <p:attrName>style.visibility</p:attrName>
                                        </p:attrNameLst>
                                      </p:cBhvr>
                                      <p:to>
                                        <p:strVal val="visible"/>
                                      </p:to>
                                    </p:set>
                                    <p:anim calcmode="lin" valueType="num">
                                      <p:cBhvr>
                                        <p:cTn id="40" dur="500" fill="hold"/>
                                        <p:tgtEl>
                                          <p:spTgt spid="163924"/>
                                        </p:tgtEl>
                                        <p:attrNameLst>
                                          <p:attrName>ppt_w</p:attrName>
                                        </p:attrNameLst>
                                      </p:cBhvr>
                                      <p:tavLst>
                                        <p:tav tm="0">
                                          <p:val>
                                            <p:fltVal val="0"/>
                                          </p:val>
                                        </p:tav>
                                        <p:tav tm="100000">
                                          <p:val>
                                            <p:strVal val="#ppt_w"/>
                                          </p:val>
                                        </p:tav>
                                      </p:tavLst>
                                    </p:anim>
                                    <p:anim calcmode="lin" valueType="num">
                                      <p:cBhvr>
                                        <p:cTn id="41" dur="500" fill="hold"/>
                                        <p:tgtEl>
                                          <p:spTgt spid="163924"/>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3" presetClass="entr" presetSubtype="16" fill="hold" grpId="0" nodeType="clickEffect">
                                  <p:stCondLst>
                                    <p:cond delay="0"/>
                                  </p:stCondLst>
                                  <p:childTnLst>
                                    <p:set>
                                      <p:cBhvr>
                                        <p:cTn id="45" dur="1" fill="hold">
                                          <p:stCondLst>
                                            <p:cond delay="0"/>
                                          </p:stCondLst>
                                        </p:cTn>
                                        <p:tgtEl>
                                          <p:spTgt spid="163925"/>
                                        </p:tgtEl>
                                        <p:attrNameLst>
                                          <p:attrName>style.visibility</p:attrName>
                                        </p:attrNameLst>
                                      </p:cBhvr>
                                      <p:to>
                                        <p:strVal val="visible"/>
                                      </p:to>
                                    </p:set>
                                    <p:anim calcmode="lin" valueType="num">
                                      <p:cBhvr>
                                        <p:cTn id="46" dur="500" fill="hold"/>
                                        <p:tgtEl>
                                          <p:spTgt spid="163925"/>
                                        </p:tgtEl>
                                        <p:attrNameLst>
                                          <p:attrName>ppt_w</p:attrName>
                                        </p:attrNameLst>
                                      </p:cBhvr>
                                      <p:tavLst>
                                        <p:tav tm="0">
                                          <p:val>
                                            <p:fltVal val="0"/>
                                          </p:val>
                                        </p:tav>
                                        <p:tav tm="100000">
                                          <p:val>
                                            <p:strVal val="#ppt_w"/>
                                          </p:val>
                                        </p:tav>
                                      </p:tavLst>
                                    </p:anim>
                                    <p:anim calcmode="lin" valueType="num">
                                      <p:cBhvr>
                                        <p:cTn id="47" dur="500" fill="hold"/>
                                        <p:tgtEl>
                                          <p:spTgt spid="163925"/>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3" presetClass="entr" presetSubtype="16" fill="hold" grpId="0" nodeType="clickEffect">
                                  <p:stCondLst>
                                    <p:cond delay="0"/>
                                  </p:stCondLst>
                                  <p:childTnLst>
                                    <p:set>
                                      <p:cBhvr>
                                        <p:cTn id="51" dur="1" fill="hold">
                                          <p:stCondLst>
                                            <p:cond delay="0"/>
                                          </p:stCondLst>
                                        </p:cTn>
                                        <p:tgtEl>
                                          <p:spTgt spid="163926"/>
                                        </p:tgtEl>
                                        <p:attrNameLst>
                                          <p:attrName>style.visibility</p:attrName>
                                        </p:attrNameLst>
                                      </p:cBhvr>
                                      <p:to>
                                        <p:strVal val="visible"/>
                                      </p:to>
                                    </p:set>
                                    <p:anim calcmode="lin" valueType="num">
                                      <p:cBhvr>
                                        <p:cTn id="52" dur="500" fill="hold"/>
                                        <p:tgtEl>
                                          <p:spTgt spid="163926"/>
                                        </p:tgtEl>
                                        <p:attrNameLst>
                                          <p:attrName>ppt_w</p:attrName>
                                        </p:attrNameLst>
                                      </p:cBhvr>
                                      <p:tavLst>
                                        <p:tav tm="0">
                                          <p:val>
                                            <p:fltVal val="0"/>
                                          </p:val>
                                        </p:tav>
                                        <p:tav tm="100000">
                                          <p:val>
                                            <p:strVal val="#ppt_w"/>
                                          </p:val>
                                        </p:tav>
                                      </p:tavLst>
                                    </p:anim>
                                    <p:anim calcmode="lin" valueType="num">
                                      <p:cBhvr>
                                        <p:cTn id="53" dur="500" fill="hold"/>
                                        <p:tgtEl>
                                          <p:spTgt spid="163926"/>
                                        </p:tgtEl>
                                        <p:attrNameLst>
                                          <p:attrName>ppt_h</p:attrName>
                                        </p:attrNameLst>
                                      </p:cBhvr>
                                      <p:tavLst>
                                        <p:tav tm="0">
                                          <p:val>
                                            <p:fltVal val="0"/>
                                          </p:val>
                                        </p:tav>
                                        <p:tav tm="100000">
                                          <p:val>
                                            <p:strVal val="#ppt_h"/>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63947"/>
                                        </p:tgtEl>
                                        <p:attrNameLst>
                                          <p:attrName>style.visibility</p:attrName>
                                        </p:attrNameLst>
                                      </p:cBhvr>
                                      <p:to>
                                        <p:strVal val="visible"/>
                                      </p:to>
                                    </p:set>
                                    <p:animEffect transition="in" filter="wipe(left)">
                                      <p:cBhvr>
                                        <p:cTn id="58" dur="500"/>
                                        <p:tgtEl>
                                          <p:spTgt spid="163947"/>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63948"/>
                                        </p:tgtEl>
                                        <p:attrNameLst>
                                          <p:attrName>style.visibility</p:attrName>
                                        </p:attrNameLst>
                                      </p:cBhvr>
                                      <p:to>
                                        <p:strVal val="visible"/>
                                      </p:to>
                                    </p:set>
                                    <p:animEffect transition="in" filter="wipe(left)">
                                      <p:cBhvr>
                                        <p:cTn id="63" dur="500"/>
                                        <p:tgtEl>
                                          <p:spTgt spid="163948"/>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63949"/>
                                        </p:tgtEl>
                                        <p:attrNameLst>
                                          <p:attrName>style.visibility</p:attrName>
                                        </p:attrNameLst>
                                      </p:cBhvr>
                                      <p:to>
                                        <p:strVal val="visible"/>
                                      </p:to>
                                    </p:set>
                                    <p:animEffect transition="in" filter="wipe(left)">
                                      <p:cBhvr>
                                        <p:cTn id="68" dur="500"/>
                                        <p:tgtEl>
                                          <p:spTgt spid="163949"/>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163943"/>
                                        </p:tgtEl>
                                        <p:attrNameLst>
                                          <p:attrName>style.visibility</p:attrName>
                                        </p:attrNameLst>
                                      </p:cBhvr>
                                      <p:to>
                                        <p:strVal val="visible"/>
                                      </p:to>
                                    </p:set>
                                    <p:anim calcmode="lin" valueType="num">
                                      <p:cBhvr>
                                        <p:cTn id="73" dur="500" fill="hold"/>
                                        <p:tgtEl>
                                          <p:spTgt spid="163943"/>
                                        </p:tgtEl>
                                        <p:attrNameLst>
                                          <p:attrName>ppt_w</p:attrName>
                                        </p:attrNameLst>
                                      </p:cBhvr>
                                      <p:tavLst>
                                        <p:tav tm="0">
                                          <p:val>
                                            <p:fltVal val="0"/>
                                          </p:val>
                                        </p:tav>
                                        <p:tav tm="100000">
                                          <p:val>
                                            <p:strVal val="#ppt_w"/>
                                          </p:val>
                                        </p:tav>
                                      </p:tavLst>
                                    </p:anim>
                                    <p:anim calcmode="lin" valueType="num">
                                      <p:cBhvr>
                                        <p:cTn id="74" dur="500" fill="hold"/>
                                        <p:tgtEl>
                                          <p:spTgt spid="163943"/>
                                        </p:tgtEl>
                                        <p:attrNameLst>
                                          <p:attrName>ppt_h</p:attrName>
                                        </p:attrNameLst>
                                      </p:cBhvr>
                                      <p:tavLst>
                                        <p:tav tm="0">
                                          <p:val>
                                            <p:fltVal val="0"/>
                                          </p:val>
                                        </p:tav>
                                        <p:tav tm="100000">
                                          <p:val>
                                            <p:strVal val="#ppt_h"/>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163944"/>
                                        </p:tgtEl>
                                        <p:attrNameLst>
                                          <p:attrName>style.visibility</p:attrName>
                                        </p:attrNameLst>
                                      </p:cBhvr>
                                      <p:to>
                                        <p:strVal val="visible"/>
                                      </p:to>
                                    </p:set>
                                    <p:anim calcmode="lin" valueType="num">
                                      <p:cBhvr>
                                        <p:cTn id="79" dur="500" fill="hold"/>
                                        <p:tgtEl>
                                          <p:spTgt spid="163944"/>
                                        </p:tgtEl>
                                        <p:attrNameLst>
                                          <p:attrName>ppt_w</p:attrName>
                                        </p:attrNameLst>
                                      </p:cBhvr>
                                      <p:tavLst>
                                        <p:tav tm="0">
                                          <p:val>
                                            <p:fltVal val="0"/>
                                          </p:val>
                                        </p:tav>
                                        <p:tav tm="100000">
                                          <p:val>
                                            <p:strVal val="#ppt_w"/>
                                          </p:val>
                                        </p:tav>
                                      </p:tavLst>
                                    </p:anim>
                                    <p:anim calcmode="lin" valueType="num">
                                      <p:cBhvr>
                                        <p:cTn id="80" dur="500" fill="hold"/>
                                        <p:tgtEl>
                                          <p:spTgt spid="163944"/>
                                        </p:tgtEl>
                                        <p:attrNameLst>
                                          <p:attrName>ppt_h</p:attrName>
                                        </p:attrNameLst>
                                      </p:cBhvr>
                                      <p:tavLst>
                                        <p:tav tm="0">
                                          <p:val>
                                            <p:fltVal val="0"/>
                                          </p:val>
                                        </p:tav>
                                        <p:tav tm="100000">
                                          <p:val>
                                            <p:strVal val="#ppt_h"/>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3" presetClass="entr" presetSubtype="16" fill="hold" grpId="0" nodeType="clickEffect">
                                  <p:stCondLst>
                                    <p:cond delay="0"/>
                                  </p:stCondLst>
                                  <p:childTnLst>
                                    <p:set>
                                      <p:cBhvr>
                                        <p:cTn id="84" dur="1" fill="hold">
                                          <p:stCondLst>
                                            <p:cond delay="0"/>
                                          </p:stCondLst>
                                        </p:cTn>
                                        <p:tgtEl>
                                          <p:spTgt spid="163945"/>
                                        </p:tgtEl>
                                        <p:attrNameLst>
                                          <p:attrName>style.visibility</p:attrName>
                                        </p:attrNameLst>
                                      </p:cBhvr>
                                      <p:to>
                                        <p:strVal val="visible"/>
                                      </p:to>
                                    </p:set>
                                    <p:anim calcmode="lin" valueType="num">
                                      <p:cBhvr>
                                        <p:cTn id="85" dur="500" fill="hold"/>
                                        <p:tgtEl>
                                          <p:spTgt spid="163945"/>
                                        </p:tgtEl>
                                        <p:attrNameLst>
                                          <p:attrName>ppt_w</p:attrName>
                                        </p:attrNameLst>
                                      </p:cBhvr>
                                      <p:tavLst>
                                        <p:tav tm="0">
                                          <p:val>
                                            <p:fltVal val="0"/>
                                          </p:val>
                                        </p:tav>
                                        <p:tav tm="100000">
                                          <p:val>
                                            <p:strVal val="#ppt_w"/>
                                          </p:val>
                                        </p:tav>
                                      </p:tavLst>
                                    </p:anim>
                                    <p:anim calcmode="lin" valueType="num">
                                      <p:cBhvr>
                                        <p:cTn id="86" dur="500" fill="hold"/>
                                        <p:tgtEl>
                                          <p:spTgt spid="163945"/>
                                        </p:tgtEl>
                                        <p:attrNameLst>
                                          <p:attrName>ppt_h</p:attrName>
                                        </p:attrNameLst>
                                      </p:cBhvr>
                                      <p:tavLst>
                                        <p:tav tm="0">
                                          <p:val>
                                            <p:fltVal val="0"/>
                                          </p:val>
                                        </p:tav>
                                        <p:tav tm="100000">
                                          <p:val>
                                            <p:strVal val="#ppt_h"/>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3" presetClass="entr" presetSubtype="16" fill="hold" grpId="0" nodeType="clickEffect">
                                  <p:stCondLst>
                                    <p:cond delay="0"/>
                                  </p:stCondLst>
                                  <p:childTnLst>
                                    <p:set>
                                      <p:cBhvr>
                                        <p:cTn id="90" dur="1" fill="hold">
                                          <p:stCondLst>
                                            <p:cond delay="0"/>
                                          </p:stCondLst>
                                        </p:cTn>
                                        <p:tgtEl>
                                          <p:spTgt spid="163939"/>
                                        </p:tgtEl>
                                        <p:attrNameLst>
                                          <p:attrName>style.visibility</p:attrName>
                                        </p:attrNameLst>
                                      </p:cBhvr>
                                      <p:to>
                                        <p:strVal val="visible"/>
                                      </p:to>
                                    </p:set>
                                    <p:anim calcmode="lin" valueType="num">
                                      <p:cBhvr>
                                        <p:cTn id="91" dur="500" fill="hold"/>
                                        <p:tgtEl>
                                          <p:spTgt spid="163939"/>
                                        </p:tgtEl>
                                        <p:attrNameLst>
                                          <p:attrName>ppt_w</p:attrName>
                                        </p:attrNameLst>
                                      </p:cBhvr>
                                      <p:tavLst>
                                        <p:tav tm="0">
                                          <p:val>
                                            <p:fltVal val="0"/>
                                          </p:val>
                                        </p:tav>
                                        <p:tav tm="100000">
                                          <p:val>
                                            <p:strVal val="#ppt_w"/>
                                          </p:val>
                                        </p:tav>
                                      </p:tavLst>
                                    </p:anim>
                                    <p:anim calcmode="lin" valueType="num">
                                      <p:cBhvr>
                                        <p:cTn id="92" dur="500" fill="hold"/>
                                        <p:tgtEl>
                                          <p:spTgt spid="163939"/>
                                        </p:tgtEl>
                                        <p:attrNameLst>
                                          <p:attrName>ppt_h</p:attrName>
                                        </p:attrNameLst>
                                      </p:cBhvr>
                                      <p:tavLst>
                                        <p:tav tm="0">
                                          <p:val>
                                            <p:fltVal val="0"/>
                                          </p:val>
                                        </p:tav>
                                        <p:tav tm="100000">
                                          <p:val>
                                            <p:strVal val="#ppt_h"/>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3" presetClass="entr" presetSubtype="16" fill="hold" grpId="0" nodeType="clickEffect">
                                  <p:stCondLst>
                                    <p:cond delay="0"/>
                                  </p:stCondLst>
                                  <p:childTnLst>
                                    <p:set>
                                      <p:cBhvr>
                                        <p:cTn id="96" dur="1" fill="hold">
                                          <p:stCondLst>
                                            <p:cond delay="0"/>
                                          </p:stCondLst>
                                        </p:cTn>
                                        <p:tgtEl>
                                          <p:spTgt spid="163940"/>
                                        </p:tgtEl>
                                        <p:attrNameLst>
                                          <p:attrName>style.visibility</p:attrName>
                                        </p:attrNameLst>
                                      </p:cBhvr>
                                      <p:to>
                                        <p:strVal val="visible"/>
                                      </p:to>
                                    </p:set>
                                    <p:anim calcmode="lin" valueType="num">
                                      <p:cBhvr>
                                        <p:cTn id="97" dur="500" fill="hold"/>
                                        <p:tgtEl>
                                          <p:spTgt spid="163940"/>
                                        </p:tgtEl>
                                        <p:attrNameLst>
                                          <p:attrName>ppt_w</p:attrName>
                                        </p:attrNameLst>
                                      </p:cBhvr>
                                      <p:tavLst>
                                        <p:tav tm="0">
                                          <p:val>
                                            <p:fltVal val="0"/>
                                          </p:val>
                                        </p:tav>
                                        <p:tav tm="100000">
                                          <p:val>
                                            <p:strVal val="#ppt_w"/>
                                          </p:val>
                                        </p:tav>
                                      </p:tavLst>
                                    </p:anim>
                                    <p:anim calcmode="lin" valueType="num">
                                      <p:cBhvr>
                                        <p:cTn id="98" dur="500" fill="hold"/>
                                        <p:tgtEl>
                                          <p:spTgt spid="163940"/>
                                        </p:tgtEl>
                                        <p:attrNameLst>
                                          <p:attrName>ppt_h</p:attrName>
                                        </p:attrNameLst>
                                      </p:cBhvr>
                                      <p:tavLst>
                                        <p:tav tm="0">
                                          <p:val>
                                            <p:fltVal val="0"/>
                                          </p:val>
                                        </p:tav>
                                        <p:tav tm="100000">
                                          <p:val>
                                            <p:strVal val="#ppt_h"/>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3" presetClass="entr" presetSubtype="16" fill="hold" grpId="0" nodeType="clickEffect">
                                  <p:stCondLst>
                                    <p:cond delay="0"/>
                                  </p:stCondLst>
                                  <p:childTnLst>
                                    <p:set>
                                      <p:cBhvr>
                                        <p:cTn id="102" dur="1" fill="hold">
                                          <p:stCondLst>
                                            <p:cond delay="0"/>
                                          </p:stCondLst>
                                        </p:cTn>
                                        <p:tgtEl>
                                          <p:spTgt spid="163941"/>
                                        </p:tgtEl>
                                        <p:attrNameLst>
                                          <p:attrName>style.visibility</p:attrName>
                                        </p:attrNameLst>
                                      </p:cBhvr>
                                      <p:to>
                                        <p:strVal val="visible"/>
                                      </p:to>
                                    </p:set>
                                    <p:anim calcmode="lin" valueType="num">
                                      <p:cBhvr>
                                        <p:cTn id="103" dur="500" fill="hold"/>
                                        <p:tgtEl>
                                          <p:spTgt spid="163941"/>
                                        </p:tgtEl>
                                        <p:attrNameLst>
                                          <p:attrName>ppt_w</p:attrName>
                                        </p:attrNameLst>
                                      </p:cBhvr>
                                      <p:tavLst>
                                        <p:tav tm="0">
                                          <p:val>
                                            <p:fltVal val="0"/>
                                          </p:val>
                                        </p:tav>
                                        <p:tav tm="100000">
                                          <p:val>
                                            <p:strVal val="#ppt_w"/>
                                          </p:val>
                                        </p:tav>
                                      </p:tavLst>
                                    </p:anim>
                                    <p:anim calcmode="lin" valueType="num">
                                      <p:cBhvr>
                                        <p:cTn id="104" dur="500" fill="hold"/>
                                        <p:tgtEl>
                                          <p:spTgt spid="163941"/>
                                        </p:tgtEl>
                                        <p:attrNameLst>
                                          <p:attrName>ppt_h</p:attrName>
                                        </p:attrNameLst>
                                      </p:cBhvr>
                                      <p:tavLst>
                                        <p:tav tm="0">
                                          <p:val>
                                            <p:fltVal val="0"/>
                                          </p:val>
                                        </p:tav>
                                        <p:tav tm="100000">
                                          <p:val>
                                            <p:strVal val="#ppt_h"/>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3" presetClass="entr" presetSubtype="16" fill="hold" grpId="0" nodeType="click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fill="hold"/>
                                        <p:tgtEl>
                                          <p:spTgt spid="21"/>
                                        </p:tgtEl>
                                        <p:attrNameLst>
                                          <p:attrName>ppt_w</p:attrName>
                                        </p:attrNameLst>
                                      </p:cBhvr>
                                      <p:tavLst>
                                        <p:tav tm="0">
                                          <p:val>
                                            <p:fltVal val="0"/>
                                          </p:val>
                                        </p:tav>
                                        <p:tav tm="100000">
                                          <p:val>
                                            <p:strVal val="#ppt_w"/>
                                          </p:val>
                                        </p:tav>
                                      </p:tavLst>
                                    </p:anim>
                                    <p:anim calcmode="lin" valueType="num">
                                      <p:cBhvr>
                                        <p:cTn id="110"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3" presetClass="entr" presetSubtype="16" fill="hold" grpId="0" nodeType="click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p:cTn id="115" dur="500" fill="hold"/>
                                        <p:tgtEl>
                                          <p:spTgt spid="22"/>
                                        </p:tgtEl>
                                        <p:attrNameLst>
                                          <p:attrName>ppt_w</p:attrName>
                                        </p:attrNameLst>
                                      </p:cBhvr>
                                      <p:tavLst>
                                        <p:tav tm="0">
                                          <p:val>
                                            <p:fltVal val="0"/>
                                          </p:val>
                                        </p:tav>
                                        <p:tav tm="100000">
                                          <p:val>
                                            <p:strVal val="#ppt_w"/>
                                          </p:val>
                                        </p:tav>
                                      </p:tavLst>
                                    </p:anim>
                                    <p:anim calcmode="lin" valueType="num">
                                      <p:cBhvr>
                                        <p:cTn id="116"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3" presetClass="entr" presetSubtype="16" fill="hold" grpId="0" nodeType="clickEffect">
                                  <p:stCondLst>
                                    <p:cond delay="0"/>
                                  </p:stCondLst>
                                  <p:childTnLst>
                                    <p:set>
                                      <p:cBhvr>
                                        <p:cTn id="120" dur="1" fill="hold">
                                          <p:stCondLst>
                                            <p:cond delay="0"/>
                                          </p:stCondLst>
                                        </p:cTn>
                                        <p:tgtEl>
                                          <p:spTgt spid="23"/>
                                        </p:tgtEl>
                                        <p:attrNameLst>
                                          <p:attrName>style.visibility</p:attrName>
                                        </p:attrNameLst>
                                      </p:cBhvr>
                                      <p:to>
                                        <p:strVal val="visible"/>
                                      </p:to>
                                    </p:set>
                                    <p:anim calcmode="lin" valueType="num">
                                      <p:cBhvr>
                                        <p:cTn id="121" dur="500" fill="hold"/>
                                        <p:tgtEl>
                                          <p:spTgt spid="23"/>
                                        </p:tgtEl>
                                        <p:attrNameLst>
                                          <p:attrName>ppt_w</p:attrName>
                                        </p:attrNameLst>
                                      </p:cBhvr>
                                      <p:tavLst>
                                        <p:tav tm="0">
                                          <p:val>
                                            <p:fltVal val="0"/>
                                          </p:val>
                                        </p:tav>
                                        <p:tav tm="100000">
                                          <p:val>
                                            <p:strVal val="#ppt_w"/>
                                          </p:val>
                                        </p:tav>
                                      </p:tavLst>
                                    </p:anim>
                                    <p:anim calcmode="lin" valueType="num">
                                      <p:cBhvr>
                                        <p:cTn id="122"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4" grpId="0" animBg="1"/>
      <p:bldP spid="163925" grpId="0" animBg="1"/>
      <p:bldP spid="163926" grpId="0" animBg="1"/>
      <p:bldP spid="163928" grpId="0" animBg="1"/>
      <p:bldP spid="163929" grpId="0" animBg="1"/>
      <p:bldP spid="163930" grpId="0" animBg="1"/>
      <p:bldP spid="163932" grpId="0" animBg="1"/>
      <p:bldP spid="163933" grpId="0" animBg="1"/>
      <p:bldP spid="163934" grpId="0" animBg="1"/>
      <p:bldP spid="163939" grpId="0" animBg="1"/>
      <p:bldP spid="163940" grpId="0" animBg="1"/>
      <p:bldP spid="163941" grpId="0" animBg="1"/>
      <p:bldP spid="163943" grpId="0" animBg="1"/>
      <p:bldP spid="163944" grpId="0" animBg="1"/>
      <p:bldP spid="163945" grpId="0" animBg="1"/>
      <p:bldP spid="163947" grpId="0" animBg="1"/>
      <p:bldP spid="163948" grpId="0" animBg="1"/>
      <p:bldP spid="163949"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76250"/>
            <a:ext cx="8985251" cy="647700"/>
          </a:xfrm>
        </p:spPr>
        <p:txBody>
          <a:bodyPr/>
          <a:lstStyle/>
          <a:p>
            <a:pPr marL="609600" indent="-609600" rtl="1" eaLnBrk="1" hangingPunct="1">
              <a:buNone/>
            </a:pPr>
            <a:r>
              <a:rPr lang="ar-SA" altLang="en-US" sz="2600" b="1" dirty="0" smtClean="0">
                <a:solidFill>
                  <a:srgbClr val="FF0000"/>
                </a:solidFill>
                <a:latin typeface="Arial Black" panose="020B0A04020102020204" pitchFamily="34" charset="0"/>
                <a:cs typeface="PT Bold Heading" panose="02010400000000000000" pitchFamily="2" charset="-78"/>
              </a:rPr>
              <a:t>التغير </a:t>
            </a:r>
            <a:r>
              <a:rPr lang="ar-SA" altLang="en-US" sz="2600" b="1" dirty="0">
                <a:solidFill>
                  <a:srgbClr val="FF0000"/>
                </a:solidFill>
                <a:latin typeface="Arial Black" panose="020B0A04020102020204" pitchFamily="34" charset="0"/>
                <a:cs typeface="PT Bold Heading" panose="02010400000000000000" pitchFamily="2" charset="-78"/>
              </a:rPr>
              <a:t>في الكمية المطلوبة والتغير في الطلب</a:t>
            </a:r>
            <a:endParaRPr lang="en-US" altLang="en-US" sz="2600" b="1" dirty="0">
              <a:solidFill>
                <a:srgbClr val="FF0000"/>
              </a:solidFill>
              <a:latin typeface="Arial Black" panose="020B0A04020102020204" pitchFamily="34" charset="0"/>
              <a:cs typeface="PT Bold Heading" panose="02010400000000000000" pitchFamily="2" charset="-78"/>
            </a:endParaRPr>
          </a:p>
        </p:txBody>
      </p:sp>
      <p:sp>
        <p:nvSpPr>
          <p:cNvPr id="7" name="Rectangle 6"/>
          <p:cNvSpPr>
            <a:spLocks noChangeArrowheads="1"/>
          </p:cNvSpPr>
          <p:nvPr/>
        </p:nvSpPr>
        <p:spPr bwMode="auto">
          <a:xfrm>
            <a:off x="1992314" y="938213"/>
            <a:ext cx="8351837" cy="977900"/>
          </a:xfrm>
          <a:prstGeom prst="rect">
            <a:avLst/>
          </a:prstGeom>
          <a:noFill/>
          <a:ln w="9525">
            <a:noFill/>
            <a:miter lim="800000"/>
            <a:headEnd/>
            <a:tailEnd/>
          </a:ln>
        </p:spPr>
        <p:txBody>
          <a:bodyPr/>
          <a:lstStyle/>
          <a:p>
            <a:pPr marL="266700" indent="-266700" algn="justLow">
              <a:lnSpc>
                <a:spcPct val="120000"/>
              </a:lnSpc>
              <a:buClr>
                <a:schemeClr val="bg2"/>
              </a:buClr>
              <a:buSzPct val="75000"/>
              <a:buFont typeface="Wingdings" pitchFamily="2" charset="2"/>
              <a:buChar char="v"/>
              <a:defRPr/>
            </a:pPr>
            <a:r>
              <a:rPr lang="ar-SA" altLang="en-US" sz="2300" dirty="0"/>
              <a:t>يمكن توضيح الفرق بين التغير في الكمية المطلوبة والتغير في الطلب على النحو التالي:</a:t>
            </a:r>
          </a:p>
          <a:p>
            <a:pPr algn="justLow" rtl="1" eaLnBrk="1" hangingPunct="1">
              <a:lnSpc>
                <a:spcPct val="120000"/>
              </a:lnSpc>
              <a:buClr>
                <a:schemeClr val="bg2"/>
              </a:buClr>
              <a:buSzPct val="75000"/>
              <a:defRPr/>
            </a:pPr>
            <a:r>
              <a:rPr lang="ar-SA" altLang="en-US" sz="2300" dirty="0"/>
              <a:t> </a:t>
            </a:r>
          </a:p>
        </p:txBody>
      </p:sp>
      <p:sp>
        <p:nvSpPr>
          <p:cNvPr id="12" name="Rectangle 11"/>
          <p:cNvSpPr>
            <a:spLocks noChangeArrowheads="1"/>
          </p:cNvSpPr>
          <p:nvPr/>
        </p:nvSpPr>
        <p:spPr bwMode="auto">
          <a:xfrm>
            <a:off x="1847850" y="5300663"/>
            <a:ext cx="8496300" cy="79375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marL="444500" indent="-444500" algn="justLow">
              <a:lnSpc>
                <a:spcPct val="120000"/>
              </a:lnSpc>
              <a:buClr>
                <a:schemeClr val="bg2"/>
              </a:buClr>
              <a:buSzPct val="75000"/>
              <a:buFont typeface="Wingdings" pitchFamily="2" charset="2"/>
              <a:buChar char="v"/>
              <a:defRPr/>
            </a:pPr>
            <a:r>
              <a:rPr lang="ar-SA" altLang="en-US" dirty="0">
                <a:solidFill>
                  <a:schemeClr val="tx1"/>
                </a:solidFill>
                <a:cs typeface="Arial" pitchFamily="34" charset="0"/>
              </a:rPr>
              <a:t>في حالة تغير الكمية المطلوبة ننتقل من نقطة إلي أخري على نفس منحني الطلب (بسبب التغير في السعر).</a:t>
            </a:r>
            <a:endParaRPr lang="en-US" altLang="en-US" dirty="0">
              <a:solidFill>
                <a:schemeClr val="tx1"/>
              </a:solidFill>
              <a:cs typeface="Arial" pitchFamily="34" charset="0"/>
            </a:endParaRPr>
          </a:p>
          <a:p>
            <a:pPr marL="444500" indent="-444500" algn="justLow">
              <a:lnSpc>
                <a:spcPct val="120000"/>
              </a:lnSpc>
              <a:buClr>
                <a:schemeClr val="bg2"/>
              </a:buClr>
              <a:buSzPct val="75000"/>
              <a:buFont typeface="Wingdings" pitchFamily="2" charset="2"/>
              <a:buChar char="v"/>
              <a:defRPr/>
            </a:pPr>
            <a:endParaRPr lang="ar-SA" altLang="en-US" dirty="0">
              <a:solidFill>
                <a:schemeClr val="tx1"/>
              </a:solidFill>
              <a:cs typeface="Arial" pitchFamily="34" charset="0"/>
            </a:endParaRPr>
          </a:p>
          <a:p>
            <a:pPr marL="444500" indent="-444500" algn="justLow">
              <a:lnSpc>
                <a:spcPct val="120000"/>
              </a:lnSpc>
              <a:buClr>
                <a:schemeClr val="bg2"/>
              </a:buClr>
              <a:buSzPct val="75000"/>
              <a:defRPr/>
            </a:pPr>
            <a:r>
              <a:rPr lang="ar-SA" altLang="en-US" dirty="0">
                <a:solidFill>
                  <a:schemeClr val="tx1"/>
                </a:solidFill>
                <a:cs typeface="Arial" pitchFamily="34" charset="0"/>
              </a:rPr>
              <a:t> </a:t>
            </a:r>
          </a:p>
        </p:txBody>
      </p:sp>
      <p:sp>
        <p:nvSpPr>
          <p:cNvPr id="37" name="Rectangle 36"/>
          <p:cNvSpPr>
            <a:spLocks noChangeArrowheads="1"/>
          </p:cNvSpPr>
          <p:nvPr/>
        </p:nvSpPr>
        <p:spPr bwMode="auto">
          <a:xfrm>
            <a:off x="4295775" y="1700213"/>
            <a:ext cx="3600450" cy="431800"/>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a:t>
            </a:r>
            <a:r>
              <a:rPr lang="ar-SA" altLang="en-US" dirty="0" smtClean="0"/>
              <a:t>التغير </a:t>
            </a:r>
            <a:r>
              <a:rPr lang="ar-SA" altLang="en-US" dirty="0"/>
              <a:t>في الكمية المطلوبة</a:t>
            </a:r>
            <a:endParaRPr lang="ar-SA" altLang="en-US" sz="1600" dirty="0"/>
          </a:p>
        </p:txBody>
      </p:sp>
      <p:sp>
        <p:nvSpPr>
          <p:cNvPr id="43" name="Line 3"/>
          <p:cNvSpPr>
            <a:spLocks noChangeShapeType="1"/>
          </p:cNvSpPr>
          <p:nvPr/>
        </p:nvSpPr>
        <p:spPr bwMode="auto">
          <a:xfrm>
            <a:off x="4295776" y="2025651"/>
            <a:ext cx="36513" cy="27527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4" name="Line 4"/>
          <p:cNvSpPr>
            <a:spLocks noChangeShapeType="1"/>
          </p:cNvSpPr>
          <p:nvPr/>
        </p:nvSpPr>
        <p:spPr bwMode="auto">
          <a:xfrm>
            <a:off x="4332288" y="4813300"/>
            <a:ext cx="30972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6" name="Text Box 10"/>
          <p:cNvSpPr txBox="1">
            <a:spLocks noChangeArrowheads="1"/>
          </p:cNvSpPr>
          <p:nvPr/>
        </p:nvSpPr>
        <p:spPr bwMode="auto">
          <a:xfrm>
            <a:off x="7427913" y="4581525"/>
            <a:ext cx="684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a:solidFill>
                  <a:srgbClr val="800000"/>
                </a:solidFill>
                <a:latin typeface="Garamond" panose="02020404030301010803" pitchFamily="18" charset="0"/>
              </a:rPr>
              <a:t>Q</a:t>
            </a:r>
            <a:r>
              <a:rPr lang="en-US" altLang="en-US" sz="2800" baseline="-25000">
                <a:solidFill>
                  <a:srgbClr val="800000"/>
                </a:solidFill>
                <a:latin typeface="Garamond" panose="02020404030301010803" pitchFamily="18" charset="0"/>
              </a:rPr>
              <a:t>d</a:t>
            </a:r>
            <a:endParaRPr lang="en-US" altLang="en-US" sz="2000" baseline="-25000">
              <a:solidFill>
                <a:srgbClr val="800000"/>
              </a:solidFill>
              <a:latin typeface="Garamond" panose="02020404030301010803" pitchFamily="18" charset="0"/>
            </a:endParaRPr>
          </a:p>
        </p:txBody>
      </p:sp>
      <p:sp>
        <p:nvSpPr>
          <p:cNvPr id="47" name="Line 5"/>
          <p:cNvSpPr>
            <a:spLocks noChangeShapeType="1"/>
          </p:cNvSpPr>
          <p:nvPr/>
        </p:nvSpPr>
        <p:spPr bwMode="auto">
          <a:xfrm flipH="1" flipV="1">
            <a:off x="4295775" y="2198689"/>
            <a:ext cx="2736850" cy="259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8" name="Line 5"/>
          <p:cNvSpPr>
            <a:spLocks noChangeShapeType="1"/>
          </p:cNvSpPr>
          <p:nvPr/>
        </p:nvSpPr>
        <p:spPr bwMode="auto">
          <a:xfrm flipH="1">
            <a:off x="4295776" y="3092450"/>
            <a:ext cx="936625" cy="79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9" name="Line 5"/>
          <p:cNvSpPr>
            <a:spLocks noChangeShapeType="1"/>
          </p:cNvSpPr>
          <p:nvPr/>
        </p:nvSpPr>
        <p:spPr bwMode="auto">
          <a:xfrm flipH="1">
            <a:off x="4295776" y="4108450"/>
            <a:ext cx="2016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 name="Line 3"/>
          <p:cNvSpPr>
            <a:spLocks noChangeShapeType="1"/>
          </p:cNvSpPr>
          <p:nvPr/>
        </p:nvSpPr>
        <p:spPr bwMode="auto">
          <a:xfrm>
            <a:off x="5232400" y="3100389"/>
            <a:ext cx="0" cy="17287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1" name="Line 3"/>
          <p:cNvSpPr>
            <a:spLocks noChangeShapeType="1"/>
          </p:cNvSpPr>
          <p:nvPr/>
        </p:nvSpPr>
        <p:spPr bwMode="auto">
          <a:xfrm>
            <a:off x="6299200" y="4108451"/>
            <a:ext cx="0" cy="7207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66" name="Text Box 10"/>
          <p:cNvSpPr txBox="1">
            <a:spLocks noChangeArrowheads="1"/>
          </p:cNvSpPr>
          <p:nvPr/>
        </p:nvSpPr>
        <p:spPr bwMode="auto">
          <a:xfrm>
            <a:off x="3594894" y="2900363"/>
            <a:ext cx="684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a:solidFill>
                  <a:srgbClr val="800000"/>
                </a:solidFill>
                <a:latin typeface="Garamond" panose="02020404030301010803" pitchFamily="18" charset="0"/>
              </a:rPr>
              <a:t>P</a:t>
            </a:r>
            <a:r>
              <a:rPr lang="en-US" altLang="en-US" sz="2000" baseline="-25000">
                <a:solidFill>
                  <a:srgbClr val="800000"/>
                </a:solidFill>
                <a:latin typeface="Garamond" panose="02020404030301010803" pitchFamily="18" charset="0"/>
              </a:rPr>
              <a:t>2</a:t>
            </a:r>
          </a:p>
        </p:txBody>
      </p:sp>
      <p:sp>
        <p:nvSpPr>
          <p:cNvPr id="69" name="Text Box 10"/>
          <p:cNvSpPr txBox="1">
            <a:spLocks noChangeArrowheads="1"/>
          </p:cNvSpPr>
          <p:nvPr/>
        </p:nvSpPr>
        <p:spPr bwMode="auto">
          <a:xfrm>
            <a:off x="3595346" y="3884613"/>
            <a:ext cx="684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dirty="0">
                <a:solidFill>
                  <a:srgbClr val="800000"/>
                </a:solidFill>
                <a:latin typeface="Garamond" panose="02020404030301010803" pitchFamily="18" charset="0"/>
              </a:rPr>
              <a:t>P</a:t>
            </a:r>
            <a:r>
              <a:rPr lang="en-US" altLang="en-US" sz="2000" baseline="-25000" dirty="0">
                <a:solidFill>
                  <a:srgbClr val="800000"/>
                </a:solidFill>
                <a:latin typeface="Garamond" panose="02020404030301010803" pitchFamily="18" charset="0"/>
              </a:rPr>
              <a:t>1</a:t>
            </a:r>
          </a:p>
        </p:txBody>
      </p:sp>
      <p:sp>
        <p:nvSpPr>
          <p:cNvPr id="70" name="Text Box 10"/>
          <p:cNvSpPr txBox="1">
            <a:spLocks noChangeArrowheads="1"/>
          </p:cNvSpPr>
          <p:nvPr/>
        </p:nvSpPr>
        <p:spPr bwMode="auto">
          <a:xfrm>
            <a:off x="4800600" y="4741069"/>
            <a:ext cx="684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dirty="0">
                <a:solidFill>
                  <a:srgbClr val="800000"/>
                </a:solidFill>
                <a:latin typeface="Garamond" panose="02020404030301010803" pitchFamily="18" charset="0"/>
              </a:rPr>
              <a:t>Q</a:t>
            </a:r>
            <a:r>
              <a:rPr lang="en-US" altLang="en-US" sz="2000" baseline="-25000" dirty="0">
                <a:solidFill>
                  <a:srgbClr val="800000"/>
                </a:solidFill>
                <a:latin typeface="Garamond" panose="02020404030301010803" pitchFamily="18" charset="0"/>
              </a:rPr>
              <a:t>2</a:t>
            </a:r>
          </a:p>
        </p:txBody>
      </p:sp>
      <p:sp>
        <p:nvSpPr>
          <p:cNvPr id="71" name="Text Box 10"/>
          <p:cNvSpPr txBox="1">
            <a:spLocks noChangeArrowheads="1"/>
          </p:cNvSpPr>
          <p:nvPr/>
        </p:nvSpPr>
        <p:spPr bwMode="auto">
          <a:xfrm>
            <a:off x="5906873" y="4795282"/>
            <a:ext cx="684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dirty="0">
                <a:solidFill>
                  <a:srgbClr val="800000"/>
                </a:solidFill>
                <a:latin typeface="Garamond" panose="02020404030301010803" pitchFamily="18" charset="0"/>
              </a:rPr>
              <a:t>Q</a:t>
            </a:r>
            <a:r>
              <a:rPr lang="en-US" altLang="en-US" sz="2000" baseline="-25000" dirty="0">
                <a:solidFill>
                  <a:srgbClr val="800000"/>
                </a:solidFill>
                <a:latin typeface="Garamond" panose="02020404030301010803" pitchFamily="18" charset="0"/>
              </a:rPr>
              <a:t>1</a:t>
            </a:r>
          </a:p>
        </p:txBody>
      </p:sp>
      <p:sp>
        <p:nvSpPr>
          <p:cNvPr id="19" name="Text Box 10"/>
          <p:cNvSpPr txBox="1">
            <a:spLocks noChangeArrowheads="1"/>
          </p:cNvSpPr>
          <p:nvPr/>
        </p:nvSpPr>
        <p:spPr bwMode="auto">
          <a:xfrm>
            <a:off x="3701256" y="1781154"/>
            <a:ext cx="684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dirty="0" smtClean="0">
                <a:solidFill>
                  <a:srgbClr val="800000"/>
                </a:solidFill>
                <a:latin typeface="Garamond" panose="02020404030301010803" pitchFamily="18" charset="0"/>
              </a:rPr>
              <a:t>P</a:t>
            </a:r>
            <a:endParaRPr lang="en-US" altLang="en-US" sz="2000" baseline="-25000" dirty="0">
              <a:solidFill>
                <a:srgbClr val="800000"/>
              </a:solidFill>
              <a:latin typeface="Garamond" panose="02020404030301010803" pitchFamily="18" charset="0"/>
            </a:endParaRPr>
          </a:p>
        </p:txBody>
      </p:sp>
    </p:spTree>
    <p:extLst>
      <p:ext uri="{BB962C8B-B14F-4D97-AF65-F5344CB8AC3E}">
        <p14:creationId xmlns:p14="http://schemas.microsoft.com/office/powerpoint/2010/main" val="27551058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slide(fromBottom)">
                                      <p:cBhvr>
                                        <p:cTn id="17" dur="500"/>
                                        <p:tgtEl>
                                          <p:spTgt spid="3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blinds(horizontal)">
                                      <p:cBhvr>
                                        <p:cTn id="22" dur="500"/>
                                        <p:tgtEl>
                                          <p:spTgt spid="4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blinds(horizontal)">
                                      <p:cBhvr>
                                        <p:cTn id="25" dur="500"/>
                                        <p:tgtEl>
                                          <p:spTgt spid="4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blinds(horizontal)">
                                      <p:cBhvr>
                                        <p:cTn id="28" dur="500"/>
                                        <p:tgtEl>
                                          <p:spTgt spid="4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blinds(horizontal)">
                                      <p:cBhvr>
                                        <p:cTn id="31" dur="500"/>
                                        <p:tgtEl>
                                          <p:spTgt spid="47"/>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blinds(horizontal)">
                                      <p:cBhvr>
                                        <p:cTn id="34" dur="500"/>
                                        <p:tgtEl>
                                          <p:spTgt spid="4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slide(fromBottom)">
                                      <p:cBhvr>
                                        <p:cTn id="39" dur="500"/>
                                        <p:tgtEl>
                                          <p:spTgt spid="12"/>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blinds(horizontal)">
                                      <p:cBhvr>
                                        <p:cTn id="42" dur="500"/>
                                        <p:tgtEl>
                                          <p:spTgt spid="4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blinds(horizontal)">
                                      <p:cBhvr>
                                        <p:cTn id="47" dur="500"/>
                                        <p:tgtEl>
                                          <p:spTgt spid="5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linds(horizontal)">
                                      <p:cBhvr>
                                        <p:cTn id="52" dur="500"/>
                                        <p:tgtEl>
                                          <p:spTgt spid="51"/>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blinds(horizontal)">
                                      <p:cBhvr>
                                        <p:cTn id="55" dur="500"/>
                                        <p:tgtEl>
                                          <p:spTgt spid="66"/>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blinds(horizontal)">
                                      <p:cBhvr>
                                        <p:cTn id="58" dur="500"/>
                                        <p:tgtEl>
                                          <p:spTgt spid="69"/>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blinds(horizontal)">
                                      <p:cBhvr>
                                        <p:cTn id="61" dur="500"/>
                                        <p:tgtEl>
                                          <p:spTgt spid="70"/>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blinds(horizontal)">
                                      <p:cBhvr>
                                        <p:cTn id="64" dur="500"/>
                                        <p:tgtEl>
                                          <p:spTgt spid="71"/>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linds(horizontal)">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2" grpId="0" animBg="1"/>
      <p:bldP spid="37" grpId="0"/>
      <p:bldP spid="43" grpId="0" animBg="1"/>
      <p:bldP spid="44" grpId="0" animBg="1"/>
      <p:bldP spid="46" grpId="0"/>
      <p:bldP spid="47" grpId="0" animBg="1"/>
      <p:bldP spid="48" grpId="0" animBg="1"/>
      <p:bldP spid="49" grpId="0" animBg="1"/>
      <p:bldP spid="50" grpId="0" animBg="1"/>
      <p:bldP spid="51" grpId="0" animBg="1"/>
      <p:bldP spid="66" grpId="0"/>
      <p:bldP spid="69" grpId="0"/>
      <p:bldP spid="70" grpId="0"/>
      <p:bldP spid="71"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549275"/>
            <a:ext cx="8985251" cy="647700"/>
          </a:xfrm>
        </p:spPr>
        <p:txBody>
          <a:bodyPr/>
          <a:lstStyle/>
          <a:p>
            <a:pPr marL="609600" indent="-609600" rtl="1" eaLnBrk="1" hangingPunct="1">
              <a:buNone/>
            </a:pPr>
            <a:r>
              <a:rPr lang="ar-SA" altLang="en-US" sz="2600" b="1" dirty="0" smtClean="0">
                <a:solidFill>
                  <a:srgbClr val="FF0000"/>
                </a:solidFill>
                <a:latin typeface="Arial Black" panose="020B0A04020102020204" pitchFamily="34" charset="0"/>
                <a:cs typeface="PT Bold Heading" panose="02010400000000000000" pitchFamily="2" charset="-78"/>
              </a:rPr>
              <a:t>التغير </a:t>
            </a:r>
            <a:r>
              <a:rPr lang="ar-SA" altLang="en-US" sz="2600" b="1" dirty="0">
                <a:solidFill>
                  <a:srgbClr val="FF0000"/>
                </a:solidFill>
                <a:latin typeface="Arial Black" panose="020B0A04020102020204" pitchFamily="34" charset="0"/>
                <a:cs typeface="PT Bold Heading" panose="02010400000000000000" pitchFamily="2" charset="-78"/>
              </a:rPr>
              <a:t>في الكمية المطلوبة والتغير في الطلب</a:t>
            </a:r>
            <a:endParaRPr lang="en-US" altLang="en-US" sz="2600" b="1" dirty="0">
              <a:solidFill>
                <a:srgbClr val="FF0000"/>
              </a:solidFill>
              <a:latin typeface="Arial Black" panose="020B0A04020102020204" pitchFamily="34" charset="0"/>
              <a:cs typeface="PT Bold Heading" panose="02010400000000000000" pitchFamily="2" charset="-78"/>
            </a:endParaRPr>
          </a:p>
        </p:txBody>
      </p:sp>
      <p:sp>
        <p:nvSpPr>
          <p:cNvPr id="12" name="Rectangle 11"/>
          <p:cNvSpPr>
            <a:spLocks noChangeArrowheads="1"/>
          </p:cNvSpPr>
          <p:nvPr/>
        </p:nvSpPr>
        <p:spPr bwMode="auto">
          <a:xfrm>
            <a:off x="2100264" y="5382571"/>
            <a:ext cx="7848600" cy="792163"/>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marL="444500" indent="-444500" algn="justLow">
              <a:lnSpc>
                <a:spcPct val="120000"/>
              </a:lnSpc>
              <a:buClr>
                <a:schemeClr val="bg2"/>
              </a:buClr>
              <a:buSzPct val="75000"/>
              <a:buFont typeface="Wingdings" pitchFamily="2" charset="2"/>
              <a:buChar char="v"/>
              <a:defRPr/>
            </a:pPr>
            <a:r>
              <a:rPr lang="ar-SA" altLang="en-US" dirty="0">
                <a:solidFill>
                  <a:schemeClr val="tx1"/>
                </a:solidFill>
                <a:cs typeface="Arial" pitchFamily="34" charset="0"/>
              </a:rPr>
              <a:t>وفي حالة تغير الطلب ينتقل المنحني بأكمله إلي أعلى أم إلي أسفل (بسبب التغير في ظروف الطلب).</a:t>
            </a:r>
            <a:endParaRPr lang="en-US" altLang="en-US" dirty="0">
              <a:solidFill>
                <a:schemeClr val="tx1"/>
              </a:solidFill>
              <a:cs typeface="Arial" pitchFamily="34" charset="0"/>
            </a:endParaRPr>
          </a:p>
          <a:p>
            <a:pPr marL="444500" indent="-444500" algn="justLow">
              <a:lnSpc>
                <a:spcPct val="120000"/>
              </a:lnSpc>
              <a:buClr>
                <a:schemeClr val="bg2"/>
              </a:buClr>
              <a:buSzPct val="75000"/>
              <a:buFont typeface="Wingdings" pitchFamily="2" charset="2"/>
              <a:buChar char="v"/>
              <a:defRPr/>
            </a:pPr>
            <a:endParaRPr lang="ar-SA" altLang="en-US" dirty="0">
              <a:solidFill>
                <a:schemeClr val="tx1"/>
              </a:solidFill>
              <a:cs typeface="Arial" pitchFamily="34" charset="0"/>
            </a:endParaRPr>
          </a:p>
          <a:p>
            <a:pPr marL="444500" indent="-444500" algn="justLow">
              <a:lnSpc>
                <a:spcPct val="120000"/>
              </a:lnSpc>
              <a:buClr>
                <a:schemeClr val="bg2"/>
              </a:buClr>
              <a:buSzPct val="75000"/>
              <a:defRPr/>
            </a:pPr>
            <a:r>
              <a:rPr lang="ar-SA" altLang="en-US" dirty="0">
                <a:solidFill>
                  <a:schemeClr val="tx1"/>
                </a:solidFill>
                <a:cs typeface="Arial" pitchFamily="34" charset="0"/>
              </a:rPr>
              <a:t> </a:t>
            </a:r>
          </a:p>
        </p:txBody>
      </p:sp>
      <p:sp>
        <p:nvSpPr>
          <p:cNvPr id="52" name="Line 3"/>
          <p:cNvSpPr>
            <a:spLocks noChangeShapeType="1"/>
          </p:cNvSpPr>
          <p:nvPr/>
        </p:nvSpPr>
        <p:spPr bwMode="auto">
          <a:xfrm>
            <a:off x="2728914" y="1844676"/>
            <a:ext cx="90487" cy="30464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3" name="Line 4"/>
          <p:cNvSpPr>
            <a:spLocks noChangeShapeType="1"/>
          </p:cNvSpPr>
          <p:nvPr/>
        </p:nvSpPr>
        <p:spPr bwMode="auto">
          <a:xfrm>
            <a:off x="2819401" y="4926013"/>
            <a:ext cx="38528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4" name="Line 5"/>
          <p:cNvSpPr>
            <a:spLocks noChangeShapeType="1"/>
          </p:cNvSpPr>
          <p:nvPr/>
        </p:nvSpPr>
        <p:spPr bwMode="auto">
          <a:xfrm flipH="1" flipV="1">
            <a:off x="3216275" y="2636839"/>
            <a:ext cx="2374900" cy="19446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9" name="Text Box 10"/>
          <p:cNvSpPr txBox="1">
            <a:spLocks noChangeArrowheads="1"/>
          </p:cNvSpPr>
          <p:nvPr/>
        </p:nvSpPr>
        <p:spPr bwMode="auto">
          <a:xfrm>
            <a:off x="2179896" y="1472408"/>
            <a:ext cx="684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a:solidFill>
                  <a:srgbClr val="800000"/>
                </a:solidFill>
                <a:latin typeface="Garamond" panose="02020404030301010803" pitchFamily="18" charset="0"/>
              </a:rPr>
              <a:t>P</a:t>
            </a:r>
          </a:p>
        </p:txBody>
      </p:sp>
      <p:sp>
        <p:nvSpPr>
          <p:cNvPr id="63" name="Line 11"/>
          <p:cNvSpPr>
            <a:spLocks noChangeShapeType="1"/>
          </p:cNvSpPr>
          <p:nvPr/>
        </p:nvSpPr>
        <p:spPr bwMode="auto">
          <a:xfrm flipH="1">
            <a:off x="4511676" y="4076701"/>
            <a:ext cx="288925"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64" name="Text Box 10"/>
          <p:cNvSpPr txBox="1">
            <a:spLocks noChangeArrowheads="1"/>
          </p:cNvSpPr>
          <p:nvPr/>
        </p:nvSpPr>
        <p:spPr bwMode="auto">
          <a:xfrm>
            <a:off x="6707188" y="4854575"/>
            <a:ext cx="684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a:solidFill>
                  <a:srgbClr val="800000"/>
                </a:solidFill>
                <a:latin typeface="Garamond" panose="02020404030301010803" pitchFamily="18" charset="0"/>
              </a:rPr>
              <a:t>Q</a:t>
            </a:r>
            <a:r>
              <a:rPr lang="en-US" altLang="en-US" sz="2800" baseline="-25000">
                <a:solidFill>
                  <a:srgbClr val="800000"/>
                </a:solidFill>
                <a:latin typeface="Garamond" panose="02020404030301010803" pitchFamily="18" charset="0"/>
              </a:rPr>
              <a:t>d</a:t>
            </a:r>
            <a:endParaRPr lang="en-US" altLang="en-US" sz="2000" baseline="-25000">
              <a:solidFill>
                <a:srgbClr val="800000"/>
              </a:solidFill>
              <a:latin typeface="Garamond" panose="02020404030301010803" pitchFamily="18" charset="0"/>
            </a:endParaRPr>
          </a:p>
        </p:txBody>
      </p:sp>
      <p:sp>
        <p:nvSpPr>
          <p:cNvPr id="65" name="Text Box 10"/>
          <p:cNvSpPr txBox="1">
            <a:spLocks noChangeArrowheads="1"/>
          </p:cNvSpPr>
          <p:nvPr/>
        </p:nvSpPr>
        <p:spPr bwMode="auto">
          <a:xfrm>
            <a:off x="4440238" y="3275014"/>
            <a:ext cx="6842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ar-SA" altLang="en-US" sz="1800">
                <a:solidFill>
                  <a:srgbClr val="800000"/>
                </a:solidFill>
                <a:latin typeface="Garamond" panose="02020404030301010803" pitchFamily="18" charset="0"/>
              </a:rPr>
              <a:t>يمين</a:t>
            </a:r>
            <a:endParaRPr lang="en-US" altLang="en-US" sz="1800">
              <a:solidFill>
                <a:srgbClr val="800000"/>
              </a:solidFill>
              <a:latin typeface="Garamond" panose="02020404030301010803" pitchFamily="18" charset="0"/>
            </a:endParaRPr>
          </a:p>
        </p:txBody>
      </p:sp>
      <p:sp>
        <p:nvSpPr>
          <p:cNvPr id="67" name="Text Box 10"/>
          <p:cNvSpPr txBox="1">
            <a:spLocks noChangeArrowheads="1"/>
          </p:cNvSpPr>
          <p:nvPr/>
        </p:nvSpPr>
        <p:spPr bwMode="auto">
          <a:xfrm>
            <a:off x="3863976" y="3644900"/>
            <a:ext cx="68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ar-SA" altLang="en-US" sz="1800">
                <a:solidFill>
                  <a:srgbClr val="800000"/>
                </a:solidFill>
                <a:latin typeface="Garamond" panose="02020404030301010803" pitchFamily="18" charset="0"/>
              </a:rPr>
              <a:t>يسار</a:t>
            </a:r>
            <a:endParaRPr lang="en-US" altLang="en-US" sz="1800">
              <a:solidFill>
                <a:srgbClr val="800000"/>
              </a:solidFill>
              <a:latin typeface="Garamond" panose="02020404030301010803" pitchFamily="18" charset="0"/>
            </a:endParaRPr>
          </a:p>
        </p:txBody>
      </p:sp>
      <p:sp>
        <p:nvSpPr>
          <p:cNvPr id="68" name="Rectangle 67"/>
          <p:cNvSpPr>
            <a:spLocks noChangeArrowheads="1"/>
          </p:cNvSpPr>
          <p:nvPr/>
        </p:nvSpPr>
        <p:spPr bwMode="auto">
          <a:xfrm>
            <a:off x="3790950" y="1484313"/>
            <a:ext cx="3600450" cy="431800"/>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a:t>
            </a:r>
            <a:r>
              <a:rPr lang="ar-SA" altLang="en-US" dirty="0" smtClean="0"/>
              <a:t>التغير </a:t>
            </a:r>
            <a:r>
              <a:rPr lang="ar-SA" altLang="en-US" dirty="0"/>
              <a:t>في الطلب</a:t>
            </a:r>
            <a:endParaRPr lang="ar-SA" altLang="en-US" sz="1600" dirty="0"/>
          </a:p>
        </p:txBody>
      </p:sp>
      <p:sp>
        <p:nvSpPr>
          <p:cNvPr id="38" name="Line 5"/>
          <p:cNvSpPr>
            <a:spLocks noChangeShapeType="1"/>
          </p:cNvSpPr>
          <p:nvPr/>
        </p:nvSpPr>
        <p:spPr bwMode="auto">
          <a:xfrm flipH="1" flipV="1">
            <a:off x="3792539" y="2276475"/>
            <a:ext cx="2232025" cy="18732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9" name="Line 5"/>
          <p:cNvSpPr>
            <a:spLocks noChangeShapeType="1"/>
          </p:cNvSpPr>
          <p:nvPr/>
        </p:nvSpPr>
        <p:spPr bwMode="auto">
          <a:xfrm flipH="1" flipV="1">
            <a:off x="2927350" y="3141663"/>
            <a:ext cx="2089150" cy="172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0" name="Line 11"/>
          <p:cNvSpPr>
            <a:spLocks noChangeShapeType="1"/>
          </p:cNvSpPr>
          <p:nvPr/>
        </p:nvSpPr>
        <p:spPr bwMode="auto">
          <a:xfrm flipH="1">
            <a:off x="3503614" y="3284539"/>
            <a:ext cx="288925"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41" name="Line 11"/>
          <p:cNvSpPr>
            <a:spLocks noChangeShapeType="1"/>
          </p:cNvSpPr>
          <p:nvPr/>
        </p:nvSpPr>
        <p:spPr bwMode="auto">
          <a:xfrm flipV="1">
            <a:off x="4943476" y="3573463"/>
            <a:ext cx="360363"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42" name="Line 11"/>
          <p:cNvSpPr>
            <a:spLocks noChangeShapeType="1"/>
          </p:cNvSpPr>
          <p:nvPr/>
        </p:nvSpPr>
        <p:spPr bwMode="auto">
          <a:xfrm flipV="1">
            <a:off x="3983039" y="2781301"/>
            <a:ext cx="358775"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Tree>
    <p:extLst>
      <p:ext uri="{BB962C8B-B14F-4D97-AF65-F5344CB8AC3E}">
        <p14:creationId xmlns:p14="http://schemas.microsoft.com/office/powerpoint/2010/main" val="21788925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slide(fromBottom)">
                                      <p:cBhvr>
                                        <p:cTn id="12" dur="500"/>
                                        <p:tgtEl>
                                          <p:spTgt spid="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blinds(horizontal)">
                                      <p:cBhvr>
                                        <p:cTn id="17" dur="500"/>
                                        <p:tgtEl>
                                          <p:spTgt spid="5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blinds(horizontal)">
                                      <p:cBhvr>
                                        <p:cTn id="20" dur="500"/>
                                        <p:tgtEl>
                                          <p:spTgt spid="53"/>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blinds(horizontal)">
                                      <p:cBhvr>
                                        <p:cTn id="23" dur="500"/>
                                        <p:tgtEl>
                                          <p:spTgt spid="5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blinds(horizontal)">
                                      <p:cBhvr>
                                        <p:cTn id="26" dur="500"/>
                                        <p:tgtEl>
                                          <p:spTgt spid="59"/>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blinds(horizontal)">
                                      <p:cBhvr>
                                        <p:cTn id="29" dur="500"/>
                                        <p:tgtEl>
                                          <p:spTgt spid="63"/>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blinds(horizontal)">
                                      <p:cBhvr>
                                        <p:cTn id="32" dur="500"/>
                                        <p:tgtEl>
                                          <p:spTgt spid="64"/>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blinds(horizontal)">
                                      <p:cBhvr>
                                        <p:cTn id="35" dur="500"/>
                                        <p:tgtEl>
                                          <p:spTgt spid="65"/>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blinds(horizontal)">
                                      <p:cBhvr>
                                        <p:cTn id="38" dur="500"/>
                                        <p:tgtEl>
                                          <p:spTgt spid="6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slide(fromBottom)">
                                      <p:cBhvr>
                                        <p:cTn id="43" dur="500"/>
                                        <p:tgtEl>
                                          <p:spTgt spid="12"/>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linds(horizontal)">
                                      <p:cBhvr>
                                        <p:cTn id="46" dur="500"/>
                                        <p:tgtEl>
                                          <p:spTgt spid="38"/>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blinds(horizontal)">
                                      <p:cBhvr>
                                        <p:cTn id="49" dur="500"/>
                                        <p:tgtEl>
                                          <p:spTgt spid="39"/>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blinds(horizontal)">
                                      <p:cBhvr>
                                        <p:cTn id="52" dur="500"/>
                                        <p:tgtEl>
                                          <p:spTgt spid="40"/>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blinds(horizontal)">
                                      <p:cBhvr>
                                        <p:cTn id="55" dur="500"/>
                                        <p:tgtEl>
                                          <p:spTgt spid="41"/>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blinds(horizontal)">
                                      <p:cBhvr>
                                        <p:cTn id="5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12" grpId="0" animBg="1"/>
      <p:bldP spid="52" grpId="0" animBg="1"/>
      <p:bldP spid="53" grpId="0" animBg="1"/>
      <p:bldP spid="54" grpId="0" animBg="1"/>
      <p:bldP spid="59" grpId="0"/>
      <p:bldP spid="63" grpId="0" animBg="1"/>
      <p:bldP spid="64" grpId="0"/>
      <p:bldP spid="65" grpId="0"/>
      <p:bldP spid="67" grpId="0"/>
      <p:bldP spid="68" grpId="0"/>
      <p:bldP spid="38" grpId="0" animBg="1"/>
      <p:bldP spid="39" grpId="0" animBg="1"/>
      <p:bldP spid="40" grpId="0" animBg="1"/>
      <p:bldP spid="41"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509588"/>
            <a:ext cx="8713788" cy="615950"/>
          </a:xfrm>
        </p:spPr>
        <p:txBody>
          <a:bodyPr/>
          <a:lstStyle/>
          <a:p>
            <a:pPr algn="r" rtl="1" eaLnBrk="1" hangingPunct="1">
              <a:defRPr/>
            </a:pPr>
            <a:r>
              <a:rPr lang="ar-SA" sz="2600" dirty="0" smtClean="0">
                <a:solidFill>
                  <a:srgbClr val="FF0000"/>
                </a:solidFill>
                <a:latin typeface="Arial Black" pitchFamily="34" charset="0"/>
                <a:cs typeface="PT Bold Heading" pitchFamily="2" charset="-78"/>
              </a:rPr>
              <a:t>تعريف </a:t>
            </a:r>
            <a:r>
              <a:rPr lang="ar-SA" sz="2600" dirty="0">
                <a:solidFill>
                  <a:srgbClr val="FF0000"/>
                </a:solidFill>
                <a:latin typeface="Arial Black" pitchFamily="34" charset="0"/>
                <a:cs typeface="PT Bold Heading" pitchFamily="2" charset="-78"/>
              </a:rPr>
              <a:t>العرض </a:t>
            </a:r>
            <a:r>
              <a:rPr lang="en-US" altLang="en-US" sz="2400" b="1" dirty="0">
                <a:solidFill>
                  <a:srgbClr val="FF0000"/>
                </a:solidFill>
                <a:latin typeface="Arial Black" pitchFamily="34" charset="0"/>
                <a:ea typeface="+mn-ea"/>
                <a:cs typeface="PT Bold Heading" pitchFamily="2" charset="-78"/>
              </a:rPr>
              <a:t>Supply Definition</a:t>
            </a:r>
            <a:endParaRPr lang="en-US" altLang="en-US" sz="2800" b="1" dirty="0">
              <a:solidFill>
                <a:srgbClr val="FF0000"/>
              </a:solidFill>
              <a:latin typeface="Arial Black" pitchFamily="34" charset="0"/>
              <a:ea typeface="+mn-ea"/>
              <a:cs typeface="PT Bold Heading" pitchFamily="2" charset="-78"/>
            </a:endParaRPr>
          </a:p>
        </p:txBody>
      </p:sp>
      <p:sp>
        <p:nvSpPr>
          <p:cNvPr id="54" name="Rectangle 53"/>
          <p:cNvSpPr>
            <a:spLocks noChangeArrowheads="1"/>
          </p:cNvSpPr>
          <p:nvPr/>
        </p:nvSpPr>
        <p:spPr bwMode="auto">
          <a:xfrm>
            <a:off x="2114550" y="1196976"/>
            <a:ext cx="8229600" cy="1584325"/>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400" dirty="0"/>
              <a:t> يعبر العرض عن رغبة واستعداد المنتجين لتزويد السوق بالكميات المختلفة من السلع والخدمات  مستويات معينة من الأسعار، عندما تكون باقي العوامل المؤثرة على العرض باقية على حالها دون تغيير.</a:t>
            </a:r>
          </a:p>
          <a:p>
            <a:pPr algn="justLow" rtl="1" eaLnBrk="1" hangingPunct="1">
              <a:lnSpc>
                <a:spcPct val="120000"/>
              </a:lnSpc>
              <a:buClr>
                <a:schemeClr val="bg2"/>
              </a:buClr>
              <a:buSzPct val="75000"/>
              <a:defRPr/>
            </a:pPr>
            <a:r>
              <a:rPr lang="ar-SA" altLang="en-US" sz="2400" dirty="0"/>
              <a:t> </a:t>
            </a:r>
          </a:p>
        </p:txBody>
      </p:sp>
      <p:sp>
        <p:nvSpPr>
          <p:cNvPr id="55" name="Rectangle 54"/>
          <p:cNvSpPr>
            <a:spLocks noChangeArrowheads="1"/>
          </p:cNvSpPr>
          <p:nvPr/>
        </p:nvSpPr>
        <p:spPr bwMode="auto">
          <a:xfrm>
            <a:off x="2135188" y="2636838"/>
            <a:ext cx="8229600" cy="647700"/>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400" dirty="0"/>
              <a:t> فالشرطين الأساسيين لوجود العرض هما:</a:t>
            </a:r>
          </a:p>
          <a:p>
            <a:pPr algn="justLow" rtl="1" eaLnBrk="1" hangingPunct="1">
              <a:lnSpc>
                <a:spcPct val="120000"/>
              </a:lnSpc>
              <a:buClr>
                <a:schemeClr val="bg2"/>
              </a:buClr>
              <a:buSzPct val="75000"/>
              <a:defRPr/>
            </a:pPr>
            <a:r>
              <a:rPr lang="ar-SA" altLang="en-US" sz="2400" dirty="0"/>
              <a:t> </a:t>
            </a:r>
          </a:p>
        </p:txBody>
      </p:sp>
      <p:sp>
        <p:nvSpPr>
          <p:cNvPr id="56" name="Rectangle 55"/>
          <p:cNvSpPr>
            <a:spLocks noChangeArrowheads="1"/>
          </p:cNvSpPr>
          <p:nvPr/>
        </p:nvSpPr>
        <p:spPr bwMode="auto">
          <a:xfrm>
            <a:off x="1774825" y="3284539"/>
            <a:ext cx="8229600" cy="649287"/>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400" dirty="0"/>
              <a:t> - الرغبة لدي المنتجين (وهي مرتبطة بحافز الربح الذي يودون تحقيقه).</a:t>
            </a:r>
          </a:p>
          <a:p>
            <a:pPr algn="justLow" rtl="1" eaLnBrk="1" hangingPunct="1">
              <a:lnSpc>
                <a:spcPct val="120000"/>
              </a:lnSpc>
              <a:buClr>
                <a:schemeClr val="bg2"/>
              </a:buClr>
              <a:buSzPct val="75000"/>
              <a:defRPr/>
            </a:pPr>
            <a:r>
              <a:rPr lang="ar-SA" altLang="en-US" sz="2400" dirty="0"/>
              <a:t> </a:t>
            </a:r>
          </a:p>
        </p:txBody>
      </p:sp>
      <p:sp>
        <p:nvSpPr>
          <p:cNvPr id="57" name="Rectangle 56"/>
          <p:cNvSpPr>
            <a:spLocks noChangeArrowheads="1"/>
          </p:cNvSpPr>
          <p:nvPr/>
        </p:nvSpPr>
        <p:spPr bwMode="auto">
          <a:xfrm>
            <a:off x="1774825" y="3933825"/>
            <a:ext cx="8229600" cy="647700"/>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400" dirty="0"/>
              <a:t> - القدرة على الانتاج (وهي مرتبطة بعوامل فنية ومالية).</a:t>
            </a:r>
          </a:p>
          <a:p>
            <a:pPr algn="justLow" rtl="1" eaLnBrk="1" hangingPunct="1">
              <a:lnSpc>
                <a:spcPct val="120000"/>
              </a:lnSpc>
              <a:buClr>
                <a:schemeClr val="bg2"/>
              </a:buClr>
              <a:buSzPct val="75000"/>
              <a:defRPr/>
            </a:pPr>
            <a:r>
              <a:rPr lang="ar-SA" altLang="en-US" sz="2400" dirty="0"/>
              <a:t> </a:t>
            </a:r>
          </a:p>
        </p:txBody>
      </p:sp>
      <p:sp>
        <p:nvSpPr>
          <p:cNvPr id="58" name="Rectangle 57"/>
          <p:cNvSpPr>
            <a:spLocks noChangeArrowheads="1"/>
          </p:cNvSpPr>
          <p:nvPr/>
        </p:nvSpPr>
        <p:spPr bwMode="auto">
          <a:xfrm>
            <a:off x="2135188" y="4652964"/>
            <a:ext cx="8229600" cy="1368425"/>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400" dirty="0"/>
              <a:t> فلابد أن يتوفر الاثنان معا (الرغبة + القدرة) حتي يتحقق العرض، فوجود واحد منهما فقط لايعني وجود العرض.</a:t>
            </a:r>
          </a:p>
          <a:p>
            <a:pPr algn="justLow" rtl="1" eaLnBrk="1" hangingPunct="1">
              <a:lnSpc>
                <a:spcPct val="120000"/>
              </a:lnSpc>
              <a:buClr>
                <a:schemeClr val="bg2"/>
              </a:buClr>
              <a:buSzPct val="75000"/>
              <a:defRPr/>
            </a:pPr>
            <a:r>
              <a:rPr lang="ar-SA" altLang="en-US" sz="2400" dirty="0"/>
              <a:t> </a:t>
            </a:r>
          </a:p>
        </p:txBody>
      </p:sp>
    </p:spTree>
    <p:extLst>
      <p:ext uri="{BB962C8B-B14F-4D97-AF65-F5344CB8AC3E}">
        <p14:creationId xmlns:p14="http://schemas.microsoft.com/office/powerpoint/2010/main" val="12241030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slide(fromBottom)">
                                      <p:cBhvr>
                                        <p:cTn id="19" dur="500"/>
                                        <p:tgtEl>
                                          <p:spTgt spid="5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slide(fromBottom)">
                                      <p:cBhvr>
                                        <p:cTn id="24" dur="500"/>
                                        <p:tgtEl>
                                          <p:spTgt spid="5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slide(fromBottom)">
                                      <p:cBhvr>
                                        <p:cTn id="29" dur="500"/>
                                        <p:tgtEl>
                                          <p:spTgt spid="5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slide(fromBottom)">
                                      <p:cBhvr>
                                        <p:cTn id="3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P spid="55" grpId="0"/>
      <p:bldP spid="56" grpId="0"/>
      <p:bldP spid="57" grpId="0"/>
      <p:bldP spid="5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647825" y="549275"/>
            <a:ext cx="8985250" cy="647700"/>
          </a:xfrm>
        </p:spPr>
        <p:txBody>
          <a:bodyPr/>
          <a:lstStyle/>
          <a:p>
            <a:pPr marL="609600" lvl="2" indent="-609600" rtl="1" eaLnBrk="1" hangingPunct="1">
              <a:buSzPct val="75000"/>
              <a:buNone/>
            </a:pPr>
            <a:r>
              <a:rPr lang="ar-SA" altLang="en-US" sz="2800" dirty="0" smtClean="0">
                <a:solidFill>
                  <a:srgbClr val="FF0000"/>
                </a:solidFill>
                <a:latin typeface="Arial Black" panose="020B0A04020102020204" pitchFamily="34" charset="0"/>
                <a:cs typeface="PT Bold Heading" panose="02010400000000000000" pitchFamily="2" charset="-78"/>
              </a:rPr>
              <a:t>قانون </a:t>
            </a:r>
            <a:r>
              <a:rPr lang="ar-SA" altLang="en-US" sz="2800" dirty="0">
                <a:solidFill>
                  <a:srgbClr val="FF0000"/>
                </a:solidFill>
                <a:latin typeface="Arial Black" panose="020B0A04020102020204" pitchFamily="34" charset="0"/>
                <a:cs typeface="PT Bold Heading" panose="02010400000000000000" pitchFamily="2" charset="-78"/>
              </a:rPr>
              <a:t>العرض </a:t>
            </a:r>
            <a:r>
              <a:rPr lang="en-US" altLang="en-US" sz="2800" b="1" dirty="0">
                <a:solidFill>
                  <a:srgbClr val="FF0000"/>
                </a:solidFill>
                <a:latin typeface="Arial Black" panose="020B0A04020102020204" pitchFamily="34" charset="0"/>
                <a:cs typeface="PT Bold Heading" panose="02010400000000000000" pitchFamily="2" charset="-78"/>
              </a:rPr>
              <a:t>Law of Supply</a:t>
            </a:r>
          </a:p>
        </p:txBody>
      </p:sp>
      <p:sp>
        <p:nvSpPr>
          <p:cNvPr id="7" name="Rectangle 6"/>
          <p:cNvSpPr>
            <a:spLocks noChangeArrowheads="1"/>
          </p:cNvSpPr>
          <p:nvPr/>
        </p:nvSpPr>
        <p:spPr bwMode="auto">
          <a:xfrm>
            <a:off x="2063750" y="1125538"/>
            <a:ext cx="8229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400"/>
              <a:t>ينص قانون العرض على وجود علاقة متجانسة (ايجابية) بين الكميات المعروضة من سلعة (أو خدمة) معينة وسعرها على فرض ثبات جميع العوامل الأخرى المؤثرة في العرض.</a:t>
            </a:r>
          </a:p>
        </p:txBody>
      </p:sp>
      <p:sp>
        <p:nvSpPr>
          <p:cNvPr id="12" name="Rectangle 11"/>
          <p:cNvSpPr>
            <a:spLocks noChangeArrowheads="1"/>
          </p:cNvSpPr>
          <p:nvPr/>
        </p:nvSpPr>
        <p:spPr bwMode="auto">
          <a:xfrm>
            <a:off x="2135188" y="2514600"/>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 typeface="Wingdings" panose="05000000000000000000" pitchFamily="2" charset="2"/>
              <a:buChar char="v"/>
            </a:pPr>
            <a:r>
              <a:rPr lang="ar-SA" altLang="en-US" sz="2400"/>
              <a:t>فالمنتجون يتصرفون يتصرفون على النحو التالي تجاه أسعار السلعة:</a:t>
            </a:r>
          </a:p>
        </p:txBody>
      </p:sp>
      <p:sp>
        <p:nvSpPr>
          <p:cNvPr id="17" name="Rectangle 16"/>
          <p:cNvSpPr>
            <a:spLocks noChangeArrowheads="1"/>
          </p:cNvSpPr>
          <p:nvPr/>
        </p:nvSpPr>
        <p:spPr bwMode="auto">
          <a:xfrm>
            <a:off x="1774825" y="3068639"/>
            <a:ext cx="82296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Tx/>
              <a:buNone/>
            </a:pPr>
            <a:r>
              <a:rPr lang="ar-SA" altLang="en-US" sz="2400"/>
              <a:t>- عندما يرتفع سعر السلعة </a:t>
            </a:r>
            <a:r>
              <a:rPr lang="ar-SA" altLang="en-US" sz="2400">
                <a:solidFill>
                  <a:srgbClr val="C00000"/>
                </a:solidFill>
              </a:rPr>
              <a:t>(+)</a:t>
            </a:r>
            <a:r>
              <a:rPr lang="ar-SA" altLang="en-US" sz="2400"/>
              <a:t>، فهم يعرضون كميات أكبر</a:t>
            </a:r>
            <a:r>
              <a:rPr lang="ar-SA" altLang="en-US" sz="2400">
                <a:solidFill>
                  <a:srgbClr val="C00000"/>
                </a:solidFill>
              </a:rPr>
              <a:t> (+)</a:t>
            </a:r>
            <a:r>
              <a:rPr lang="ar-SA" altLang="en-US" sz="2400"/>
              <a:t>.</a:t>
            </a:r>
          </a:p>
        </p:txBody>
      </p:sp>
      <p:sp>
        <p:nvSpPr>
          <p:cNvPr id="18" name="Rectangle 17"/>
          <p:cNvSpPr>
            <a:spLocks noChangeArrowheads="1"/>
          </p:cNvSpPr>
          <p:nvPr/>
        </p:nvSpPr>
        <p:spPr bwMode="auto">
          <a:xfrm>
            <a:off x="1774825" y="354806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30000"/>
              </a:lnSpc>
              <a:spcBef>
                <a:spcPct val="0"/>
              </a:spcBef>
              <a:buFontTx/>
              <a:buNone/>
            </a:pPr>
            <a:r>
              <a:rPr lang="ar-SA" altLang="en-US" sz="2400"/>
              <a:t>- عندما ينخفض سعر السلعة </a:t>
            </a:r>
            <a:r>
              <a:rPr lang="ar-SA" altLang="en-US" sz="2400">
                <a:solidFill>
                  <a:srgbClr val="C00000"/>
                </a:solidFill>
              </a:rPr>
              <a:t>(-)</a:t>
            </a:r>
            <a:r>
              <a:rPr lang="ar-SA" altLang="en-US" sz="2400"/>
              <a:t>، فهم يعرضون كميات أقل</a:t>
            </a:r>
            <a:r>
              <a:rPr lang="ar-SA" altLang="en-US" sz="2400">
                <a:solidFill>
                  <a:srgbClr val="C00000"/>
                </a:solidFill>
              </a:rPr>
              <a:t> (-)</a:t>
            </a:r>
            <a:r>
              <a:rPr lang="ar-SA" altLang="en-US" sz="2400"/>
              <a:t>.</a:t>
            </a:r>
          </a:p>
        </p:txBody>
      </p:sp>
      <p:sp>
        <p:nvSpPr>
          <p:cNvPr id="19" name="Rectangle 18"/>
          <p:cNvSpPr>
            <a:spLocks noChangeArrowheads="1"/>
          </p:cNvSpPr>
          <p:nvPr/>
        </p:nvSpPr>
        <p:spPr bwMode="auto">
          <a:xfrm>
            <a:off x="2063750" y="4127501"/>
            <a:ext cx="822960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400"/>
              <a:t>ولذلك توصف هذه العلاقة بين سعر السلعة والكمية المعروضة منها بأنها علاقة موجبة، وهذا هو جوهر قانون العرض، وعليه يمكن صياغة قانون العرض على النحو التالي:</a:t>
            </a:r>
          </a:p>
        </p:txBody>
      </p:sp>
      <p:sp>
        <p:nvSpPr>
          <p:cNvPr id="20" name="Rectangle 19"/>
          <p:cNvSpPr>
            <a:spLocks noChangeArrowheads="1"/>
          </p:cNvSpPr>
          <p:nvPr/>
        </p:nvSpPr>
        <p:spPr bwMode="auto">
          <a:xfrm>
            <a:off x="2063750" y="5442341"/>
            <a:ext cx="8229600" cy="9032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55600" indent="-355600" algn="justLow">
              <a:lnSpc>
                <a:spcPct val="120000"/>
              </a:lnSpc>
              <a:buClr>
                <a:schemeClr val="bg2"/>
              </a:buClr>
              <a:buSzPct val="75000"/>
              <a:buFont typeface="Wingdings" pitchFamily="2" charset="2"/>
              <a:buChar char="v"/>
              <a:defRPr/>
            </a:pPr>
            <a:r>
              <a:rPr lang="ar-SA" altLang="en-US" sz="2400" dirty="0">
                <a:solidFill>
                  <a:srgbClr val="C00000"/>
                </a:solidFill>
                <a:cs typeface="Arial" panose="020B0604020202020204" pitchFamily="34" charset="0"/>
              </a:rPr>
              <a:t>قانون العرض:</a:t>
            </a:r>
          </a:p>
          <a:p>
            <a:pPr marL="355600" indent="-355600" algn="ctr">
              <a:lnSpc>
                <a:spcPct val="120000"/>
              </a:lnSpc>
              <a:buClr>
                <a:schemeClr val="bg2"/>
              </a:buClr>
              <a:buSzPct val="75000"/>
              <a:defRPr/>
            </a:pPr>
            <a:r>
              <a:rPr lang="ar-SA" altLang="en-US" sz="2400" dirty="0">
                <a:solidFill>
                  <a:srgbClr val="C00000"/>
                </a:solidFill>
                <a:cs typeface="Arial" panose="020B0604020202020204" pitchFamily="34" charset="0"/>
              </a:rPr>
              <a:t>    العلاقة بين سعر السلعة والكمية المعروضة منها هي علاقة طردية.</a:t>
            </a:r>
          </a:p>
        </p:txBody>
      </p:sp>
    </p:spTree>
    <p:extLst>
      <p:ext uri="{BB962C8B-B14F-4D97-AF65-F5344CB8AC3E}">
        <p14:creationId xmlns:p14="http://schemas.microsoft.com/office/powerpoint/2010/main" val="3230089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lide(fromBottom)">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Bottom)">
                                      <p:cBhvr>
                                        <p:cTn id="27" dur="500"/>
                                        <p:tgtEl>
                                          <p:spTgt spid="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lide(fromBottom)">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slide(fromBottom)">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2" grpId="0"/>
      <p:bldP spid="17" grpId="0"/>
      <p:bldP spid="18" grpId="0"/>
      <p:bldP spid="19" grpId="0"/>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063750" y="1125539"/>
            <a:ext cx="82296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400"/>
              <a:t>لتفسير قانون العرض بصورة أكثر وضوحا نحتاج للحديث عن شيئين، هما:</a:t>
            </a:r>
          </a:p>
        </p:txBody>
      </p:sp>
      <p:sp>
        <p:nvSpPr>
          <p:cNvPr id="12" name="Rectangle 11"/>
          <p:cNvSpPr>
            <a:spLocks noChangeArrowheads="1"/>
          </p:cNvSpPr>
          <p:nvPr/>
        </p:nvSpPr>
        <p:spPr bwMode="auto">
          <a:xfrm>
            <a:off x="2135188" y="1628775"/>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Tx/>
              <a:buNone/>
            </a:pPr>
            <a:r>
              <a:rPr lang="ar-SA" altLang="en-US" sz="2800">
                <a:solidFill>
                  <a:srgbClr val="C00000"/>
                </a:solidFill>
              </a:rPr>
              <a:t>(</a:t>
            </a:r>
            <a:r>
              <a:rPr lang="en-US" altLang="en-US" sz="2800">
                <a:solidFill>
                  <a:srgbClr val="C00000"/>
                </a:solidFill>
              </a:rPr>
              <a:t>1</a:t>
            </a:r>
            <a:r>
              <a:rPr lang="ar-SA" altLang="en-US" sz="2800">
                <a:solidFill>
                  <a:srgbClr val="C00000"/>
                </a:solidFill>
              </a:rPr>
              <a:t>) جدول العرض </a:t>
            </a:r>
            <a:r>
              <a:rPr lang="en-US" altLang="en-US" sz="2400">
                <a:solidFill>
                  <a:srgbClr val="C00000"/>
                </a:solidFill>
              </a:rPr>
              <a:t>Supply Schedule</a:t>
            </a:r>
            <a:endParaRPr lang="ar-SA" altLang="en-US" sz="2400">
              <a:solidFill>
                <a:srgbClr val="C00000"/>
              </a:solidFill>
            </a:endParaRPr>
          </a:p>
        </p:txBody>
      </p:sp>
      <p:graphicFrame>
        <p:nvGraphicFramePr>
          <p:cNvPr id="9" name="Table 8"/>
          <p:cNvGraphicFramePr>
            <a:graphicFrameLocks noGrp="1"/>
          </p:cNvGraphicFramePr>
          <p:nvPr/>
        </p:nvGraphicFramePr>
        <p:xfrm>
          <a:off x="3071813" y="2205039"/>
          <a:ext cx="6096000" cy="3240087"/>
        </p:xfrm>
        <a:graphic>
          <a:graphicData uri="http://schemas.openxmlformats.org/drawingml/2006/table">
            <a:tbl>
              <a:tblPr rtl="1"/>
              <a:tblGrid>
                <a:gridCol w="2032000"/>
                <a:gridCol w="2032000"/>
                <a:gridCol w="2032000"/>
              </a:tblGrid>
              <a:tr h="640069">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FFFFFF"/>
                          </a:solidFill>
                          <a:effectLst/>
                          <a:latin typeface="Arial" pitchFamily="34" charset="0"/>
                          <a:cs typeface="Arial" pitchFamily="34" charset="0"/>
                        </a:rPr>
                        <a:t>السعر </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FFFFFF"/>
                          </a:solidFill>
                          <a:effectLst/>
                          <a:latin typeface="Arial" pitchFamily="34" charset="0"/>
                          <a:cs typeface="Arial" pitchFamily="34" charset="0"/>
                        </a:rPr>
                        <a:t>(بالريال)</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A8AB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FFFFFF"/>
                          </a:solidFill>
                          <a:effectLst/>
                          <a:latin typeface="Arial" pitchFamily="34" charset="0"/>
                          <a:cs typeface="Arial" pitchFamily="34" charset="0"/>
                        </a:rPr>
                        <a:t>الكمية المعروضة</a:t>
                      </a:r>
                      <a:r>
                        <a:rPr kumimoji="0" lang="en-US" sz="1800" b="1" i="0" u="none" strike="noStrike" cap="none" normalizeH="0" baseline="0" dirty="0" smtClean="0">
                          <a:ln>
                            <a:noFill/>
                          </a:ln>
                          <a:solidFill>
                            <a:srgbClr val="FFFFFF"/>
                          </a:solidFill>
                          <a:effectLst/>
                          <a:latin typeface="Arial" pitchFamily="34" charset="0"/>
                          <a:cs typeface="Arial" pitchFamily="34" charset="0"/>
                        </a:rPr>
                        <a:t> </a:t>
                      </a:r>
                      <a:endParaRPr kumimoji="0" lang="ar-SA" sz="1800" b="1" i="0" u="none" strike="noStrike" cap="none" normalizeH="0" baseline="0" dirty="0" smtClean="0">
                        <a:ln>
                          <a:noFill/>
                        </a:ln>
                        <a:solidFill>
                          <a:srgbClr val="FFFFFF"/>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FFFFFF"/>
                          </a:solidFill>
                          <a:effectLst/>
                          <a:latin typeface="Arial" pitchFamily="34" charset="0"/>
                          <a:cs typeface="Arial" pitchFamily="34" charset="0"/>
                        </a:rPr>
                        <a:t>(طماطم بالكيلو)</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A8AB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SA" sz="1100" b="1" i="0" u="none" strike="noStrike" cap="none" normalizeH="0" baseline="0" smtClean="0">
                        <a:ln>
                          <a:noFill/>
                        </a:ln>
                        <a:solidFill>
                          <a:srgbClr val="FFFFFF"/>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Arial" pitchFamily="34" charset="0"/>
                          <a:cs typeface="Arial" pitchFamily="34" charset="0"/>
                        </a:rPr>
                        <a:t>النقاط</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A8AB9"/>
                    </a:solidFill>
                  </a:tcPr>
                </a:tc>
              </a:tr>
              <a:tr h="371431">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10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80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A</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r>
              <a:tr h="371431">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15</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100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B</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r>
              <a:tr h="371431">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20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120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C</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r>
              <a:tr h="371431">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25</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140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D</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r>
              <a:tr h="371431">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30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160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E</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r>
              <a:tr h="371431">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35</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180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F</a:t>
                      </a:r>
                      <a:endParaRPr kumimoji="0" lang="ar-SA" sz="1800" b="0" i="0" u="none" strike="noStrike" cap="none" normalizeH="0" baseline="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DF3"/>
                    </a:solidFill>
                  </a:tcPr>
                </a:tc>
              </a:tr>
              <a:tr h="371431">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40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200</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pitchFamily="34" charset="0"/>
                          <a:cs typeface="Arial" pitchFamily="34" charset="0"/>
                        </a:rPr>
                        <a:t>G</a:t>
                      </a:r>
                      <a:endParaRPr kumimoji="0" lang="ar-SA" sz="1800" b="0" i="0" u="none" strike="noStrike" cap="none" normalizeH="0" baseline="0" dirty="0" smtClean="0">
                        <a:ln>
                          <a:noFill/>
                        </a:ln>
                        <a:solidFill>
                          <a:srgbClr val="000000"/>
                        </a:solidFill>
                        <a:effectLst/>
                        <a:latin typeface="Arial" pitchFamily="34" charset="0"/>
                        <a:cs typeface="Arial"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DAE6"/>
                    </a:solidFill>
                  </a:tcPr>
                </a:tc>
              </a:tr>
            </a:tbl>
          </a:graphicData>
        </a:graphic>
      </p:graphicFrame>
      <p:sp>
        <p:nvSpPr>
          <p:cNvPr id="10" name="Rectangle 9"/>
          <p:cNvSpPr>
            <a:spLocks noChangeArrowheads="1"/>
          </p:cNvSpPr>
          <p:nvPr/>
        </p:nvSpPr>
        <p:spPr bwMode="auto">
          <a:xfrm>
            <a:off x="2135188" y="5518151"/>
            <a:ext cx="8229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000" dirty="0"/>
              <a:t>تمثل الأسعار والكميات المطلوبة في الجدول أعلاه العلاقة الطردية (أسعار منخفضة تعرض كمية صغيرة/أسعار مرتفعة تعرض كميات كبيرة).</a:t>
            </a:r>
          </a:p>
        </p:txBody>
      </p:sp>
      <p:sp>
        <p:nvSpPr>
          <p:cNvPr id="11" name="Rectangle 3"/>
          <p:cNvSpPr txBox="1">
            <a:spLocks noChangeArrowheads="1"/>
          </p:cNvSpPr>
          <p:nvPr/>
        </p:nvSpPr>
        <p:spPr bwMode="auto">
          <a:xfrm>
            <a:off x="1647825" y="549275"/>
            <a:ext cx="8985250" cy="647700"/>
          </a:xfrm>
          <a:prstGeom prst="rect">
            <a:avLst/>
          </a:prstGeom>
          <a:noFill/>
          <a:ln w="9525">
            <a:noFill/>
            <a:miter lim="800000"/>
            <a:headEnd/>
            <a:tailEnd/>
          </a:ln>
        </p:spPr>
        <p:txBody>
          <a:bodyPr/>
          <a:lstStyle/>
          <a:p>
            <a:pPr marL="609600" lvl="2" indent="-609600">
              <a:spcBef>
                <a:spcPct val="20000"/>
              </a:spcBef>
              <a:buClr>
                <a:schemeClr val="bg2"/>
              </a:buClr>
              <a:buSzPct val="75000"/>
              <a:defRPr/>
            </a:pPr>
            <a:r>
              <a:rPr lang="ar-SA" sz="2800" kern="0" dirty="0" smtClean="0">
                <a:solidFill>
                  <a:srgbClr val="FF0000"/>
                </a:solidFill>
                <a:latin typeface="Arial Black" pitchFamily="34" charset="0"/>
                <a:cs typeface="PT Bold Heading" pitchFamily="2" charset="-78"/>
              </a:rPr>
              <a:t>قانون </a:t>
            </a:r>
            <a:r>
              <a:rPr lang="ar-SA" sz="2800" kern="0" dirty="0">
                <a:solidFill>
                  <a:srgbClr val="FF0000"/>
                </a:solidFill>
                <a:latin typeface="Arial Black" pitchFamily="34" charset="0"/>
                <a:cs typeface="PT Bold Heading" pitchFamily="2" charset="-78"/>
              </a:rPr>
              <a:t>العرض </a:t>
            </a:r>
            <a:r>
              <a:rPr lang="en-US" altLang="en-US" sz="2800" kern="0" dirty="0">
                <a:solidFill>
                  <a:srgbClr val="FF0000"/>
                </a:solidFill>
                <a:latin typeface="Arial Black" pitchFamily="34" charset="0"/>
                <a:cs typeface="PT Bold Heading" pitchFamily="2" charset="-78"/>
              </a:rPr>
              <a:t>Law of Supply</a:t>
            </a:r>
          </a:p>
        </p:txBody>
      </p:sp>
    </p:spTree>
    <p:extLst>
      <p:ext uri="{BB962C8B-B14F-4D97-AF65-F5344CB8AC3E}">
        <p14:creationId xmlns:p14="http://schemas.microsoft.com/office/powerpoint/2010/main" val="41764055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slide(fromBottom)">
                                      <p:cBhvr>
                                        <p:cTn id="2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0" grpId="0"/>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rrowheads="1"/>
          </p:cNvSpPr>
          <p:nvPr/>
        </p:nvSpPr>
        <p:spPr bwMode="auto">
          <a:xfrm>
            <a:off x="2135188" y="100171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Tx/>
              <a:buNone/>
            </a:pPr>
            <a:r>
              <a:rPr lang="ar-SA" altLang="en-US" sz="2500">
                <a:solidFill>
                  <a:srgbClr val="C00000"/>
                </a:solidFill>
              </a:rPr>
              <a:t>(</a:t>
            </a:r>
            <a:r>
              <a:rPr lang="en-US" altLang="en-US" sz="2500">
                <a:solidFill>
                  <a:srgbClr val="C00000"/>
                </a:solidFill>
              </a:rPr>
              <a:t>2</a:t>
            </a:r>
            <a:r>
              <a:rPr lang="ar-SA" altLang="en-US" sz="2500">
                <a:solidFill>
                  <a:srgbClr val="C00000"/>
                </a:solidFill>
              </a:rPr>
              <a:t>) منحني العرض </a:t>
            </a:r>
            <a:r>
              <a:rPr lang="en-US" altLang="en-US" sz="2500">
                <a:solidFill>
                  <a:srgbClr val="C00000"/>
                </a:solidFill>
              </a:rPr>
              <a:t>Supply Curve</a:t>
            </a:r>
            <a:endParaRPr lang="ar-SA" altLang="en-US" sz="2500">
              <a:solidFill>
                <a:srgbClr val="C00000"/>
              </a:solidFill>
            </a:endParaRPr>
          </a:p>
        </p:txBody>
      </p:sp>
      <p:sp>
        <p:nvSpPr>
          <p:cNvPr id="5" name="Rectangle 4"/>
          <p:cNvSpPr>
            <a:spLocks noChangeArrowheads="1"/>
          </p:cNvSpPr>
          <p:nvPr/>
        </p:nvSpPr>
        <p:spPr bwMode="auto">
          <a:xfrm>
            <a:off x="1774825" y="1412876"/>
            <a:ext cx="8229600" cy="576263"/>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a:t>
            </a:r>
            <a:r>
              <a:rPr lang="ar-SA" altLang="en-US" dirty="0" smtClean="0"/>
              <a:t>منحني </a:t>
            </a:r>
            <a:r>
              <a:rPr lang="ar-SA" altLang="en-US" dirty="0"/>
              <a:t>العرض</a:t>
            </a:r>
          </a:p>
        </p:txBody>
      </p:sp>
      <p:sp>
        <p:nvSpPr>
          <p:cNvPr id="42" name="Rectangle 41"/>
          <p:cNvSpPr>
            <a:spLocks noChangeArrowheads="1"/>
          </p:cNvSpPr>
          <p:nvPr/>
        </p:nvSpPr>
        <p:spPr bwMode="auto">
          <a:xfrm>
            <a:off x="724930" y="5894388"/>
            <a:ext cx="10873946"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lnSpc>
                <a:spcPct val="110000"/>
              </a:lnSpc>
              <a:spcBef>
                <a:spcPct val="0"/>
              </a:spcBef>
              <a:buFontTx/>
              <a:buNone/>
            </a:pPr>
            <a:r>
              <a:rPr lang="ar-SA" altLang="en-US" sz="1800" dirty="0">
                <a:solidFill>
                  <a:srgbClr val="C00000"/>
                </a:solidFill>
              </a:rPr>
              <a:t>ينحدر منحني العرض من أعلي اليمين إلي أسفل اليسار (هندسيا: موجب الميل) وكل نقطة على المنحني تمثل زوج من الأسعار والكميات تختلف عن النقاط </a:t>
            </a:r>
            <a:r>
              <a:rPr lang="ar-SA" altLang="en-US" sz="1800" dirty="0" err="1">
                <a:solidFill>
                  <a:srgbClr val="C00000"/>
                </a:solidFill>
              </a:rPr>
              <a:t>الأخري</a:t>
            </a:r>
            <a:r>
              <a:rPr lang="ar-SA" altLang="en-US" sz="1800" dirty="0">
                <a:solidFill>
                  <a:srgbClr val="C00000"/>
                </a:solidFill>
              </a:rPr>
              <a:t> (النقاط </a:t>
            </a:r>
            <a:r>
              <a:rPr lang="en-US" altLang="en-US" sz="1800" dirty="0">
                <a:solidFill>
                  <a:srgbClr val="C00000"/>
                </a:solidFill>
              </a:rPr>
              <a:t>A</a:t>
            </a:r>
            <a:r>
              <a:rPr lang="ar-SA" altLang="en-US" sz="1800" dirty="0">
                <a:solidFill>
                  <a:srgbClr val="C00000"/>
                </a:solidFill>
              </a:rPr>
              <a:t>،</a:t>
            </a:r>
            <a:r>
              <a:rPr lang="en-US" altLang="en-US" sz="1800" dirty="0">
                <a:solidFill>
                  <a:srgbClr val="C00000"/>
                </a:solidFill>
              </a:rPr>
              <a:t>D</a:t>
            </a:r>
            <a:r>
              <a:rPr lang="ar-SA" altLang="en-US" sz="1800" dirty="0">
                <a:solidFill>
                  <a:srgbClr val="C00000"/>
                </a:solidFill>
              </a:rPr>
              <a:t> مثلا).</a:t>
            </a:r>
            <a:endParaRPr lang="ar-SA" altLang="en-US" sz="1600" dirty="0">
              <a:solidFill>
                <a:srgbClr val="C00000"/>
              </a:solidFill>
            </a:endParaRPr>
          </a:p>
        </p:txBody>
      </p:sp>
      <p:sp>
        <p:nvSpPr>
          <p:cNvPr id="43" name="Line 3"/>
          <p:cNvSpPr>
            <a:spLocks noChangeShapeType="1"/>
          </p:cNvSpPr>
          <p:nvPr/>
        </p:nvSpPr>
        <p:spPr bwMode="auto">
          <a:xfrm>
            <a:off x="3298825" y="1773239"/>
            <a:ext cx="0" cy="36718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4" name="Line 4"/>
          <p:cNvSpPr>
            <a:spLocks noChangeShapeType="1"/>
          </p:cNvSpPr>
          <p:nvPr/>
        </p:nvSpPr>
        <p:spPr bwMode="auto">
          <a:xfrm>
            <a:off x="3298825" y="5445125"/>
            <a:ext cx="662463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5" name="Line 5"/>
          <p:cNvSpPr>
            <a:spLocks noChangeShapeType="1"/>
          </p:cNvSpPr>
          <p:nvPr/>
        </p:nvSpPr>
        <p:spPr bwMode="auto">
          <a:xfrm flipV="1">
            <a:off x="3803650" y="1827213"/>
            <a:ext cx="4248150" cy="3186112"/>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6" name="Line 6"/>
          <p:cNvSpPr>
            <a:spLocks noChangeShapeType="1"/>
          </p:cNvSpPr>
          <p:nvPr/>
        </p:nvSpPr>
        <p:spPr bwMode="auto">
          <a:xfrm>
            <a:off x="3298826" y="4652963"/>
            <a:ext cx="10080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7" name="Line 7"/>
          <p:cNvSpPr>
            <a:spLocks noChangeShapeType="1"/>
          </p:cNvSpPr>
          <p:nvPr/>
        </p:nvSpPr>
        <p:spPr bwMode="auto">
          <a:xfrm>
            <a:off x="3298826" y="4221163"/>
            <a:ext cx="158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8" name="Line 8"/>
          <p:cNvSpPr>
            <a:spLocks noChangeShapeType="1"/>
          </p:cNvSpPr>
          <p:nvPr/>
        </p:nvSpPr>
        <p:spPr bwMode="auto">
          <a:xfrm>
            <a:off x="3298825" y="3789363"/>
            <a:ext cx="20891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9" name="Line 9"/>
          <p:cNvSpPr>
            <a:spLocks noChangeShapeType="1"/>
          </p:cNvSpPr>
          <p:nvPr/>
        </p:nvSpPr>
        <p:spPr bwMode="auto">
          <a:xfrm>
            <a:off x="3298826" y="3389313"/>
            <a:ext cx="26654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 name="Line 10"/>
          <p:cNvSpPr>
            <a:spLocks noChangeShapeType="1"/>
          </p:cNvSpPr>
          <p:nvPr/>
        </p:nvSpPr>
        <p:spPr bwMode="auto">
          <a:xfrm>
            <a:off x="3314701" y="3005138"/>
            <a:ext cx="32242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1" name="Line 11"/>
          <p:cNvSpPr>
            <a:spLocks noChangeShapeType="1"/>
          </p:cNvSpPr>
          <p:nvPr/>
        </p:nvSpPr>
        <p:spPr bwMode="auto">
          <a:xfrm>
            <a:off x="3298826" y="2636838"/>
            <a:ext cx="36734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2" name="Line 12"/>
          <p:cNvSpPr>
            <a:spLocks noChangeShapeType="1"/>
          </p:cNvSpPr>
          <p:nvPr/>
        </p:nvSpPr>
        <p:spPr bwMode="auto">
          <a:xfrm>
            <a:off x="3298825" y="2205038"/>
            <a:ext cx="424973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3" name="Text Box 13"/>
          <p:cNvSpPr txBox="1">
            <a:spLocks noChangeArrowheads="1"/>
          </p:cNvSpPr>
          <p:nvPr/>
        </p:nvSpPr>
        <p:spPr bwMode="auto">
          <a:xfrm>
            <a:off x="2722563" y="2001838"/>
            <a:ext cx="576262"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800">
                <a:solidFill>
                  <a:srgbClr val="000000"/>
                </a:solidFill>
              </a:rPr>
              <a:t>40</a:t>
            </a:r>
            <a:endParaRPr lang="ar-SA" altLang="en-US" sz="1800">
              <a:solidFill>
                <a:srgbClr val="000000"/>
              </a:solidFill>
            </a:endParaRPr>
          </a:p>
          <a:p>
            <a:pPr algn="r" rtl="1" eaLnBrk="1" hangingPunct="1">
              <a:spcBef>
                <a:spcPct val="50000"/>
              </a:spcBef>
              <a:buClrTx/>
              <a:buSzTx/>
              <a:buFontTx/>
              <a:buNone/>
            </a:pPr>
            <a:r>
              <a:rPr lang="en-US" altLang="en-US" sz="1800">
                <a:solidFill>
                  <a:srgbClr val="000000"/>
                </a:solidFill>
              </a:rPr>
              <a:t>35</a:t>
            </a:r>
            <a:endParaRPr lang="ar-SA" altLang="en-US" sz="1800">
              <a:solidFill>
                <a:srgbClr val="000000"/>
              </a:solidFill>
            </a:endParaRPr>
          </a:p>
          <a:p>
            <a:pPr algn="r" rtl="1" eaLnBrk="1" hangingPunct="1">
              <a:spcBef>
                <a:spcPct val="50000"/>
              </a:spcBef>
              <a:buClrTx/>
              <a:buSzTx/>
              <a:buFontTx/>
              <a:buNone/>
            </a:pPr>
            <a:r>
              <a:rPr lang="en-US" altLang="en-US" sz="1800">
                <a:solidFill>
                  <a:srgbClr val="000000"/>
                </a:solidFill>
              </a:rPr>
              <a:t>30</a:t>
            </a:r>
            <a:endParaRPr lang="ar-SA" altLang="en-US" sz="1800">
              <a:solidFill>
                <a:srgbClr val="000000"/>
              </a:solidFill>
            </a:endParaRPr>
          </a:p>
          <a:p>
            <a:pPr algn="r" rtl="1" eaLnBrk="1" hangingPunct="1">
              <a:spcBef>
                <a:spcPct val="50000"/>
              </a:spcBef>
              <a:buClrTx/>
              <a:buSzTx/>
              <a:buFontTx/>
              <a:buNone/>
            </a:pPr>
            <a:r>
              <a:rPr lang="en-US" altLang="en-US" sz="1800">
                <a:solidFill>
                  <a:srgbClr val="000000"/>
                </a:solidFill>
              </a:rPr>
              <a:t>25</a:t>
            </a:r>
            <a:endParaRPr lang="ar-SA" altLang="en-US" sz="1800">
              <a:solidFill>
                <a:srgbClr val="000000"/>
              </a:solidFill>
            </a:endParaRPr>
          </a:p>
          <a:p>
            <a:pPr algn="r" rtl="1" eaLnBrk="1" hangingPunct="1">
              <a:spcBef>
                <a:spcPct val="50000"/>
              </a:spcBef>
              <a:buClrTx/>
              <a:buSzTx/>
              <a:buFontTx/>
              <a:buNone/>
            </a:pPr>
            <a:r>
              <a:rPr lang="en-US" altLang="en-US" sz="1800">
                <a:solidFill>
                  <a:srgbClr val="000000"/>
                </a:solidFill>
              </a:rPr>
              <a:t>20</a:t>
            </a:r>
            <a:endParaRPr lang="ar-SA" altLang="en-US" sz="1800">
              <a:solidFill>
                <a:srgbClr val="000000"/>
              </a:solidFill>
            </a:endParaRPr>
          </a:p>
          <a:p>
            <a:pPr algn="r" rtl="1" eaLnBrk="1" hangingPunct="1">
              <a:spcBef>
                <a:spcPct val="50000"/>
              </a:spcBef>
              <a:buClrTx/>
              <a:buSzTx/>
              <a:buFontTx/>
              <a:buNone/>
            </a:pPr>
            <a:r>
              <a:rPr lang="en-US" altLang="en-US" sz="1800">
                <a:solidFill>
                  <a:srgbClr val="000000"/>
                </a:solidFill>
              </a:rPr>
              <a:t>15</a:t>
            </a:r>
            <a:endParaRPr lang="ar-SA" altLang="en-US" sz="1800">
              <a:solidFill>
                <a:srgbClr val="000000"/>
              </a:solidFill>
            </a:endParaRPr>
          </a:p>
          <a:p>
            <a:pPr algn="r" rtl="1" eaLnBrk="1" hangingPunct="1">
              <a:spcBef>
                <a:spcPct val="50000"/>
              </a:spcBef>
              <a:buClrTx/>
              <a:buSzTx/>
              <a:buFontTx/>
              <a:buNone/>
            </a:pPr>
            <a:r>
              <a:rPr lang="en-US" altLang="en-US" sz="1800">
                <a:solidFill>
                  <a:srgbClr val="000000"/>
                </a:solidFill>
              </a:rPr>
              <a:t>10</a:t>
            </a:r>
          </a:p>
        </p:txBody>
      </p:sp>
      <p:sp>
        <p:nvSpPr>
          <p:cNvPr id="54" name="Line 14"/>
          <p:cNvSpPr>
            <a:spLocks noChangeShapeType="1"/>
          </p:cNvSpPr>
          <p:nvPr/>
        </p:nvSpPr>
        <p:spPr bwMode="auto">
          <a:xfrm>
            <a:off x="4306888" y="4652963"/>
            <a:ext cx="0" cy="7921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5" name="Line 15"/>
          <p:cNvSpPr>
            <a:spLocks noChangeShapeType="1"/>
          </p:cNvSpPr>
          <p:nvPr/>
        </p:nvSpPr>
        <p:spPr bwMode="auto">
          <a:xfrm>
            <a:off x="4883150" y="4221163"/>
            <a:ext cx="0" cy="12239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6" name="Line 16"/>
          <p:cNvSpPr>
            <a:spLocks noChangeShapeType="1"/>
          </p:cNvSpPr>
          <p:nvPr/>
        </p:nvSpPr>
        <p:spPr bwMode="auto">
          <a:xfrm>
            <a:off x="5387975" y="3789363"/>
            <a:ext cx="0" cy="1655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7" name="Line 17"/>
          <p:cNvSpPr>
            <a:spLocks noChangeShapeType="1"/>
          </p:cNvSpPr>
          <p:nvPr/>
        </p:nvSpPr>
        <p:spPr bwMode="auto">
          <a:xfrm>
            <a:off x="5964238" y="3357563"/>
            <a:ext cx="0" cy="20875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8" name="Line 18"/>
          <p:cNvSpPr>
            <a:spLocks noChangeShapeType="1"/>
          </p:cNvSpPr>
          <p:nvPr/>
        </p:nvSpPr>
        <p:spPr bwMode="auto">
          <a:xfrm>
            <a:off x="6467475" y="2997201"/>
            <a:ext cx="0" cy="2447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9" name="Line 19"/>
          <p:cNvSpPr>
            <a:spLocks noChangeShapeType="1"/>
          </p:cNvSpPr>
          <p:nvPr/>
        </p:nvSpPr>
        <p:spPr bwMode="auto">
          <a:xfrm>
            <a:off x="6972300" y="2636839"/>
            <a:ext cx="0" cy="28082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60" name="Line 20"/>
          <p:cNvSpPr>
            <a:spLocks noChangeShapeType="1"/>
          </p:cNvSpPr>
          <p:nvPr/>
        </p:nvSpPr>
        <p:spPr bwMode="auto">
          <a:xfrm>
            <a:off x="7548563" y="2205039"/>
            <a:ext cx="0" cy="32400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61" name="Text Box 21"/>
          <p:cNvSpPr txBox="1">
            <a:spLocks noChangeArrowheads="1"/>
          </p:cNvSpPr>
          <p:nvPr/>
        </p:nvSpPr>
        <p:spPr bwMode="auto">
          <a:xfrm>
            <a:off x="8002588" y="1508125"/>
            <a:ext cx="1441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a:solidFill>
                  <a:srgbClr val="000000"/>
                </a:solidFill>
              </a:rPr>
              <a:t>S</a:t>
            </a:r>
          </a:p>
          <a:p>
            <a:pPr algn="ctr" rtl="1" eaLnBrk="1" hangingPunct="1">
              <a:spcBef>
                <a:spcPct val="50000"/>
              </a:spcBef>
              <a:buClrTx/>
              <a:buSzTx/>
              <a:buFontTx/>
              <a:buNone/>
            </a:pPr>
            <a:r>
              <a:rPr lang="ar-SA" altLang="en-US" sz="2000">
                <a:solidFill>
                  <a:srgbClr val="000000"/>
                </a:solidFill>
              </a:rPr>
              <a:t>منحنى العرض</a:t>
            </a:r>
            <a:endParaRPr lang="en-US" altLang="en-US" sz="2000">
              <a:solidFill>
                <a:srgbClr val="000000"/>
              </a:solidFill>
            </a:endParaRPr>
          </a:p>
        </p:txBody>
      </p:sp>
      <p:sp>
        <p:nvSpPr>
          <p:cNvPr id="62" name="Text Box 22"/>
          <p:cNvSpPr txBox="1">
            <a:spLocks noChangeArrowheads="1"/>
          </p:cNvSpPr>
          <p:nvPr/>
        </p:nvSpPr>
        <p:spPr bwMode="auto">
          <a:xfrm>
            <a:off x="3746500" y="5467350"/>
            <a:ext cx="4764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1800">
                <a:solidFill>
                  <a:srgbClr val="000000"/>
                </a:solidFill>
              </a:rPr>
              <a:t>     80    100  120  140   160  180   200</a:t>
            </a:r>
          </a:p>
        </p:txBody>
      </p:sp>
      <p:sp>
        <p:nvSpPr>
          <p:cNvPr id="63" name="Text Box 23"/>
          <p:cNvSpPr txBox="1">
            <a:spLocks noChangeArrowheads="1"/>
          </p:cNvSpPr>
          <p:nvPr/>
        </p:nvSpPr>
        <p:spPr bwMode="auto">
          <a:xfrm>
            <a:off x="2566988" y="1125538"/>
            <a:ext cx="10096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ar-SA" altLang="en-US" sz="2000">
                <a:solidFill>
                  <a:srgbClr val="000000"/>
                </a:solidFill>
              </a:rPr>
              <a:t>السعر (</a:t>
            </a:r>
            <a:r>
              <a:rPr lang="en-US" altLang="en-US" sz="2000">
                <a:solidFill>
                  <a:srgbClr val="000000"/>
                </a:solidFill>
              </a:rPr>
              <a:t>P</a:t>
            </a:r>
            <a:r>
              <a:rPr lang="ar-SA" altLang="en-US" sz="2000">
                <a:solidFill>
                  <a:srgbClr val="000000"/>
                </a:solidFill>
              </a:rPr>
              <a:t>)</a:t>
            </a:r>
            <a:endParaRPr lang="en-US" altLang="en-US" sz="2000">
              <a:solidFill>
                <a:srgbClr val="000000"/>
              </a:solidFill>
            </a:endParaRPr>
          </a:p>
        </p:txBody>
      </p:sp>
      <p:sp>
        <p:nvSpPr>
          <p:cNvPr id="65" name="Text Box 25"/>
          <p:cNvSpPr txBox="1">
            <a:spLocks noChangeArrowheads="1"/>
          </p:cNvSpPr>
          <p:nvPr/>
        </p:nvSpPr>
        <p:spPr bwMode="auto">
          <a:xfrm>
            <a:off x="4014788" y="4308475"/>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A</a:t>
            </a:r>
          </a:p>
        </p:txBody>
      </p:sp>
      <p:sp>
        <p:nvSpPr>
          <p:cNvPr id="66" name="Text Box 26"/>
          <p:cNvSpPr txBox="1">
            <a:spLocks noChangeArrowheads="1"/>
          </p:cNvSpPr>
          <p:nvPr/>
        </p:nvSpPr>
        <p:spPr bwMode="auto">
          <a:xfrm>
            <a:off x="4583113" y="3860800"/>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B</a:t>
            </a:r>
          </a:p>
        </p:txBody>
      </p:sp>
      <p:sp>
        <p:nvSpPr>
          <p:cNvPr id="67" name="Text Box 27"/>
          <p:cNvSpPr txBox="1">
            <a:spLocks noChangeArrowheads="1"/>
          </p:cNvSpPr>
          <p:nvPr/>
        </p:nvSpPr>
        <p:spPr bwMode="auto">
          <a:xfrm>
            <a:off x="5143501" y="3468688"/>
            <a:ext cx="360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C</a:t>
            </a:r>
          </a:p>
        </p:txBody>
      </p:sp>
      <p:sp>
        <p:nvSpPr>
          <p:cNvPr id="68" name="Text Box 28"/>
          <p:cNvSpPr txBox="1">
            <a:spLocks noChangeArrowheads="1"/>
          </p:cNvSpPr>
          <p:nvPr/>
        </p:nvSpPr>
        <p:spPr bwMode="auto">
          <a:xfrm>
            <a:off x="5656263" y="3068638"/>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D</a:t>
            </a:r>
          </a:p>
        </p:txBody>
      </p:sp>
      <p:sp>
        <p:nvSpPr>
          <p:cNvPr id="69" name="Text Box 29"/>
          <p:cNvSpPr txBox="1">
            <a:spLocks noChangeArrowheads="1"/>
          </p:cNvSpPr>
          <p:nvPr/>
        </p:nvSpPr>
        <p:spPr bwMode="auto">
          <a:xfrm>
            <a:off x="6240463" y="2636838"/>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E</a:t>
            </a:r>
          </a:p>
        </p:txBody>
      </p:sp>
      <p:sp>
        <p:nvSpPr>
          <p:cNvPr id="70" name="Text Box 30"/>
          <p:cNvSpPr txBox="1">
            <a:spLocks noChangeArrowheads="1"/>
          </p:cNvSpPr>
          <p:nvPr/>
        </p:nvSpPr>
        <p:spPr bwMode="auto">
          <a:xfrm>
            <a:off x="6672263" y="2276475"/>
            <a:ext cx="360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F</a:t>
            </a:r>
          </a:p>
        </p:txBody>
      </p:sp>
      <p:sp>
        <p:nvSpPr>
          <p:cNvPr id="71" name="Text Box 31"/>
          <p:cNvSpPr txBox="1">
            <a:spLocks noChangeArrowheads="1"/>
          </p:cNvSpPr>
          <p:nvPr/>
        </p:nvSpPr>
        <p:spPr bwMode="auto">
          <a:xfrm>
            <a:off x="7248526" y="1844675"/>
            <a:ext cx="360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G</a:t>
            </a:r>
          </a:p>
        </p:txBody>
      </p:sp>
      <p:sp>
        <p:nvSpPr>
          <p:cNvPr id="72" name="Text Box 33"/>
          <p:cNvSpPr txBox="1">
            <a:spLocks noChangeArrowheads="1"/>
          </p:cNvSpPr>
          <p:nvPr/>
        </p:nvSpPr>
        <p:spPr bwMode="auto">
          <a:xfrm>
            <a:off x="8401050" y="5084764"/>
            <a:ext cx="1943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2000">
                <a:solidFill>
                  <a:srgbClr val="000000"/>
                </a:solidFill>
              </a:rPr>
              <a:t>Q</a:t>
            </a:r>
            <a:r>
              <a:rPr lang="en-US" altLang="en-US" sz="2800" baseline="-25000">
                <a:solidFill>
                  <a:srgbClr val="000000"/>
                </a:solidFill>
              </a:rPr>
              <a:t>S</a:t>
            </a:r>
            <a:r>
              <a:rPr lang="en-US" altLang="en-US" sz="2000">
                <a:solidFill>
                  <a:srgbClr val="000000"/>
                </a:solidFill>
              </a:rPr>
              <a:t> </a:t>
            </a:r>
            <a:r>
              <a:rPr lang="ar-SA" altLang="en-US" sz="2000">
                <a:solidFill>
                  <a:srgbClr val="000000"/>
                </a:solidFill>
              </a:rPr>
              <a:t> الكمية المعروضة</a:t>
            </a:r>
            <a:endParaRPr lang="en-US" altLang="en-US" sz="2000">
              <a:solidFill>
                <a:srgbClr val="000000"/>
              </a:solidFill>
            </a:endParaRPr>
          </a:p>
        </p:txBody>
      </p:sp>
      <p:sp>
        <p:nvSpPr>
          <p:cNvPr id="74" name="Rectangle 3"/>
          <p:cNvSpPr txBox="1">
            <a:spLocks noChangeArrowheads="1"/>
          </p:cNvSpPr>
          <p:nvPr/>
        </p:nvSpPr>
        <p:spPr bwMode="auto">
          <a:xfrm>
            <a:off x="1647825" y="476250"/>
            <a:ext cx="8985250" cy="647700"/>
          </a:xfrm>
          <a:prstGeom prst="rect">
            <a:avLst/>
          </a:prstGeom>
          <a:noFill/>
          <a:ln w="9525">
            <a:noFill/>
            <a:miter lim="800000"/>
            <a:headEnd/>
            <a:tailEnd/>
          </a:ln>
        </p:spPr>
        <p:txBody>
          <a:bodyPr/>
          <a:lstStyle/>
          <a:p>
            <a:pPr marL="609600" lvl="2" indent="-609600">
              <a:spcBef>
                <a:spcPct val="20000"/>
              </a:spcBef>
              <a:buClr>
                <a:schemeClr val="bg2"/>
              </a:buClr>
              <a:buSzPct val="75000"/>
              <a:defRPr/>
            </a:pPr>
            <a:r>
              <a:rPr lang="ar-SA" sz="2800" kern="0" dirty="0" smtClean="0">
                <a:solidFill>
                  <a:srgbClr val="C00000"/>
                </a:solidFill>
                <a:latin typeface="Arial Black" pitchFamily="34" charset="0"/>
                <a:cs typeface="PT Bold Heading" pitchFamily="2" charset="-78"/>
              </a:rPr>
              <a:t>قانون </a:t>
            </a:r>
            <a:r>
              <a:rPr lang="ar-SA" sz="2800" kern="0" dirty="0">
                <a:solidFill>
                  <a:srgbClr val="C00000"/>
                </a:solidFill>
                <a:latin typeface="Arial Black" pitchFamily="34" charset="0"/>
                <a:cs typeface="PT Bold Heading" pitchFamily="2" charset="-78"/>
              </a:rPr>
              <a:t>العرض </a:t>
            </a:r>
            <a:r>
              <a:rPr lang="en-US" altLang="en-US" sz="2800" kern="0" dirty="0">
                <a:solidFill>
                  <a:srgbClr val="C00000"/>
                </a:solidFill>
                <a:latin typeface="Arial Black" pitchFamily="34" charset="0"/>
                <a:cs typeface="PT Bold Heading" pitchFamily="2" charset="-78"/>
              </a:rPr>
              <a:t>Law of Supply</a:t>
            </a:r>
          </a:p>
        </p:txBody>
      </p:sp>
    </p:spTree>
    <p:extLst>
      <p:ext uri="{BB962C8B-B14F-4D97-AF65-F5344CB8AC3E}">
        <p14:creationId xmlns:p14="http://schemas.microsoft.com/office/powerpoint/2010/main" val="31418427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animEffect transition="in" filter="slide(fromBottom)">
                                      <p:cBhvr>
                                        <p:cTn id="7" dur="500"/>
                                        <p:tgtEl>
                                          <p:spTgt spid="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2000" fill="hold"/>
                                        <p:tgtEl>
                                          <p:spTgt spid="43"/>
                                        </p:tgtEl>
                                        <p:attrNameLst>
                                          <p:attrName>ppt_x</p:attrName>
                                        </p:attrNameLst>
                                      </p:cBhvr>
                                      <p:tavLst>
                                        <p:tav tm="0">
                                          <p:val>
                                            <p:strVal val="#ppt_x"/>
                                          </p:val>
                                        </p:tav>
                                        <p:tav tm="100000">
                                          <p:val>
                                            <p:strVal val="#ppt_x"/>
                                          </p:val>
                                        </p:tav>
                                      </p:tavLst>
                                    </p:anim>
                                    <p:anim calcmode="lin" valueType="num">
                                      <p:cBhvr additive="base">
                                        <p:cTn id="23" dur="20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childTnLst>
                                </p:cTn>
                              </p:par>
                              <p:par>
                                <p:cTn id="30" presetID="2" presetClass="entr" presetSubtype="4" fill="hold" grpId="0" nodeType="with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2000" fill="hold"/>
                                        <p:tgtEl>
                                          <p:spTgt spid="63"/>
                                        </p:tgtEl>
                                        <p:attrNameLst>
                                          <p:attrName>ppt_x</p:attrName>
                                        </p:attrNameLst>
                                      </p:cBhvr>
                                      <p:tavLst>
                                        <p:tav tm="0">
                                          <p:val>
                                            <p:strVal val="#ppt_x"/>
                                          </p:val>
                                        </p:tav>
                                        <p:tav tm="100000">
                                          <p:val>
                                            <p:strVal val="#ppt_x"/>
                                          </p:val>
                                        </p:tav>
                                      </p:tavLst>
                                    </p:anim>
                                    <p:anim calcmode="lin" valueType="num">
                                      <p:cBhvr additive="base">
                                        <p:cTn id="33" dur="2000" fill="hold"/>
                                        <p:tgtEl>
                                          <p:spTgt spid="6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2000" fill="hold"/>
                                        <p:tgtEl>
                                          <p:spTgt spid="44"/>
                                        </p:tgtEl>
                                        <p:attrNameLst>
                                          <p:attrName>ppt_x</p:attrName>
                                        </p:attrNameLst>
                                      </p:cBhvr>
                                      <p:tavLst>
                                        <p:tav tm="0">
                                          <p:val>
                                            <p:strVal val="#ppt_x"/>
                                          </p:val>
                                        </p:tav>
                                        <p:tav tm="100000">
                                          <p:val>
                                            <p:strVal val="#ppt_x"/>
                                          </p:val>
                                        </p:tav>
                                      </p:tavLst>
                                    </p:anim>
                                    <p:anim calcmode="lin" valueType="num">
                                      <p:cBhvr additive="base">
                                        <p:cTn id="37" dur="20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2000" fill="hold"/>
                                        <p:tgtEl>
                                          <p:spTgt spid="45"/>
                                        </p:tgtEl>
                                        <p:attrNameLst>
                                          <p:attrName>ppt_x</p:attrName>
                                        </p:attrNameLst>
                                      </p:cBhvr>
                                      <p:tavLst>
                                        <p:tav tm="0">
                                          <p:val>
                                            <p:strVal val="#ppt_x"/>
                                          </p:val>
                                        </p:tav>
                                        <p:tav tm="100000">
                                          <p:val>
                                            <p:strVal val="#ppt_x"/>
                                          </p:val>
                                        </p:tav>
                                      </p:tavLst>
                                    </p:anim>
                                    <p:anim calcmode="lin" valueType="num">
                                      <p:cBhvr additive="base">
                                        <p:cTn id="43" dur="2000" fill="hold"/>
                                        <p:tgtEl>
                                          <p:spTgt spid="4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52"/>
                                        </p:tgtEl>
                                        <p:attrNameLst>
                                          <p:attrName>style.visibility</p:attrName>
                                        </p:attrNameLst>
                                      </p:cBhvr>
                                      <p:to>
                                        <p:strVal val="visible"/>
                                      </p:to>
                                    </p:set>
                                    <p:anim calcmode="lin" valueType="num">
                                      <p:cBhvr additive="base">
                                        <p:cTn id="46" dur="2000" fill="hold"/>
                                        <p:tgtEl>
                                          <p:spTgt spid="52"/>
                                        </p:tgtEl>
                                        <p:attrNameLst>
                                          <p:attrName>ppt_x</p:attrName>
                                        </p:attrNameLst>
                                      </p:cBhvr>
                                      <p:tavLst>
                                        <p:tav tm="0">
                                          <p:val>
                                            <p:strVal val="#ppt_x"/>
                                          </p:val>
                                        </p:tav>
                                        <p:tav tm="100000">
                                          <p:val>
                                            <p:strVal val="#ppt_x"/>
                                          </p:val>
                                        </p:tav>
                                      </p:tavLst>
                                    </p:anim>
                                    <p:anim calcmode="lin" valueType="num">
                                      <p:cBhvr additive="base">
                                        <p:cTn id="47" dur="2000" fill="hold"/>
                                        <p:tgtEl>
                                          <p:spTgt spid="5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2000" fill="hold"/>
                                        <p:tgtEl>
                                          <p:spTgt spid="51"/>
                                        </p:tgtEl>
                                        <p:attrNameLst>
                                          <p:attrName>ppt_x</p:attrName>
                                        </p:attrNameLst>
                                      </p:cBhvr>
                                      <p:tavLst>
                                        <p:tav tm="0">
                                          <p:val>
                                            <p:strVal val="#ppt_x"/>
                                          </p:val>
                                        </p:tav>
                                        <p:tav tm="100000">
                                          <p:val>
                                            <p:strVal val="#ppt_x"/>
                                          </p:val>
                                        </p:tav>
                                      </p:tavLst>
                                    </p:anim>
                                    <p:anim calcmode="lin" valueType="num">
                                      <p:cBhvr additive="base">
                                        <p:cTn id="51" dur="2000" fill="hold"/>
                                        <p:tgtEl>
                                          <p:spTgt spid="51"/>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additive="base">
                                        <p:cTn id="54" dur="2000" fill="hold"/>
                                        <p:tgtEl>
                                          <p:spTgt spid="50"/>
                                        </p:tgtEl>
                                        <p:attrNameLst>
                                          <p:attrName>ppt_x</p:attrName>
                                        </p:attrNameLst>
                                      </p:cBhvr>
                                      <p:tavLst>
                                        <p:tav tm="0">
                                          <p:val>
                                            <p:strVal val="#ppt_x"/>
                                          </p:val>
                                        </p:tav>
                                        <p:tav tm="100000">
                                          <p:val>
                                            <p:strVal val="#ppt_x"/>
                                          </p:val>
                                        </p:tav>
                                      </p:tavLst>
                                    </p:anim>
                                    <p:anim calcmode="lin" valueType="num">
                                      <p:cBhvr additive="base">
                                        <p:cTn id="55" dur="2000" fill="hold"/>
                                        <p:tgtEl>
                                          <p:spTgt spid="50"/>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9"/>
                                        </p:tgtEl>
                                        <p:attrNameLst>
                                          <p:attrName>style.visibility</p:attrName>
                                        </p:attrNameLst>
                                      </p:cBhvr>
                                      <p:to>
                                        <p:strVal val="visible"/>
                                      </p:to>
                                    </p:set>
                                    <p:anim calcmode="lin" valueType="num">
                                      <p:cBhvr additive="base">
                                        <p:cTn id="58" dur="2000" fill="hold"/>
                                        <p:tgtEl>
                                          <p:spTgt spid="49"/>
                                        </p:tgtEl>
                                        <p:attrNameLst>
                                          <p:attrName>ppt_x</p:attrName>
                                        </p:attrNameLst>
                                      </p:cBhvr>
                                      <p:tavLst>
                                        <p:tav tm="0">
                                          <p:val>
                                            <p:strVal val="#ppt_x"/>
                                          </p:val>
                                        </p:tav>
                                        <p:tav tm="100000">
                                          <p:val>
                                            <p:strVal val="#ppt_x"/>
                                          </p:val>
                                        </p:tav>
                                      </p:tavLst>
                                    </p:anim>
                                    <p:anim calcmode="lin" valueType="num">
                                      <p:cBhvr additive="base">
                                        <p:cTn id="59" dur="2000" fill="hold"/>
                                        <p:tgtEl>
                                          <p:spTgt spid="49"/>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2000" fill="hold"/>
                                        <p:tgtEl>
                                          <p:spTgt spid="48"/>
                                        </p:tgtEl>
                                        <p:attrNameLst>
                                          <p:attrName>ppt_x</p:attrName>
                                        </p:attrNameLst>
                                      </p:cBhvr>
                                      <p:tavLst>
                                        <p:tav tm="0">
                                          <p:val>
                                            <p:strVal val="#ppt_x"/>
                                          </p:val>
                                        </p:tav>
                                        <p:tav tm="100000">
                                          <p:val>
                                            <p:strVal val="#ppt_x"/>
                                          </p:val>
                                        </p:tav>
                                      </p:tavLst>
                                    </p:anim>
                                    <p:anim calcmode="lin" valueType="num">
                                      <p:cBhvr additive="base">
                                        <p:cTn id="63" dur="2000" fill="hold"/>
                                        <p:tgtEl>
                                          <p:spTgt spid="48"/>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 calcmode="lin" valueType="num">
                                      <p:cBhvr additive="base">
                                        <p:cTn id="66" dur="2000" fill="hold"/>
                                        <p:tgtEl>
                                          <p:spTgt spid="47"/>
                                        </p:tgtEl>
                                        <p:attrNameLst>
                                          <p:attrName>ppt_x</p:attrName>
                                        </p:attrNameLst>
                                      </p:cBhvr>
                                      <p:tavLst>
                                        <p:tav tm="0">
                                          <p:val>
                                            <p:strVal val="#ppt_x"/>
                                          </p:val>
                                        </p:tav>
                                        <p:tav tm="100000">
                                          <p:val>
                                            <p:strVal val="#ppt_x"/>
                                          </p:val>
                                        </p:tav>
                                      </p:tavLst>
                                    </p:anim>
                                    <p:anim calcmode="lin" valueType="num">
                                      <p:cBhvr additive="base">
                                        <p:cTn id="67" dur="2000" fill="hold"/>
                                        <p:tgtEl>
                                          <p:spTgt spid="47"/>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additive="base">
                                        <p:cTn id="70" dur="2000" fill="hold"/>
                                        <p:tgtEl>
                                          <p:spTgt spid="46"/>
                                        </p:tgtEl>
                                        <p:attrNameLst>
                                          <p:attrName>ppt_x</p:attrName>
                                        </p:attrNameLst>
                                      </p:cBhvr>
                                      <p:tavLst>
                                        <p:tav tm="0">
                                          <p:val>
                                            <p:strVal val="#ppt_x"/>
                                          </p:val>
                                        </p:tav>
                                        <p:tav tm="100000">
                                          <p:val>
                                            <p:strVal val="#ppt_x"/>
                                          </p:val>
                                        </p:tav>
                                      </p:tavLst>
                                    </p:anim>
                                    <p:anim calcmode="lin" valueType="num">
                                      <p:cBhvr additive="base">
                                        <p:cTn id="71" dur="2000" fill="hold"/>
                                        <p:tgtEl>
                                          <p:spTgt spid="46"/>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2000" fill="hold"/>
                                        <p:tgtEl>
                                          <p:spTgt spid="54"/>
                                        </p:tgtEl>
                                        <p:attrNameLst>
                                          <p:attrName>ppt_x</p:attrName>
                                        </p:attrNameLst>
                                      </p:cBhvr>
                                      <p:tavLst>
                                        <p:tav tm="0">
                                          <p:val>
                                            <p:strVal val="#ppt_x"/>
                                          </p:val>
                                        </p:tav>
                                        <p:tav tm="100000">
                                          <p:val>
                                            <p:strVal val="#ppt_x"/>
                                          </p:val>
                                        </p:tav>
                                      </p:tavLst>
                                    </p:anim>
                                    <p:anim calcmode="lin" valueType="num">
                                      <p:cBhvr additive="base">
                                        <p:cTn id="75" dur="2000" fill="hold"/>
                                        <p:tgtEl>
                                          <p:spTgt spid="54"/>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additive="base">
                                        <p:cTn id="78" dur="2000" fill="hold"/>
                                        <p:tgtEl>
                                          <p:spTgt spid="55"/>
                                        </p:tgtEl>
                                        <p:attrNameLst>
                                          <p:attrName>ppt_x</p:attrName>
                                        </p:attrNameLst>
                                      </p:cBhvr>
                                      <p:tavLst>
                                        <p:tav tm="0">
                                          <p:val>
                                            <p:strVal val="#ppt_x"/>
                                          </p:val>
                                        </p:tav>
                                        <p:tav tm="100000">
                                          <p:val>
                                            <p:strVal val="#ppt_x"/>
                                          </p:val>
                                        </p:tav>
                                      </p:tavLst>
                                    </p:anim>
                                    <p:anim calcmode="lin" valueType="num">
                                      <p:cBhvr additive="base">
                                        <p:cTn id="79" dur="2000" fill="hold"/>
                                        <p:tgtEl>
                                          <p:spTgt spid="55"/>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2000" fill="hold"/>
                                        <p:tgtEl>
                                          <p:spTgt spid="56"/>
                                        </p:tgtEl>
                                        <p:attrNameLst>
                                          <p:attrName>ppt_x</p:attrName>
                                        </p:attrNameLst>
                                      </p:cBhvr>
                                      <p:tavLst>
                                        <p:tav tm="0">
                                          <p:val>
                                            <p:strVal val="#ppt_x"/>
                                          </p:val>
                                        </p:tav>
                                        <p:tav tm="100000">
                                          <p:val>
                                            <p:strVal val="#ppt_x"/>
                                          </p:val>
                                        </p:tav>
                                      </p:tavLst>
                                    </p:anim>
                                    <p:anim calcmode="lin" valueType="num">
                                      <p:cBhvr additive="base">
                                        <p:cTn id="83" dur="2000" fill="hold"/>
                                        <p:tgtEl>
                                          <p:spTgt spid="5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additive="base">
                                        <p:cTn id="86" dur="2000" fill="hold"/>
                                        <p:tgtEl>
                                          <p:spTgt spid="57"/>
                                        </p:tgtEl>
                                        <p:attrNameLst>
                                          <p:attrName>ppt_x</p:attrName>
                                        </p:attrNameLst>
                                      </p:cBhvr>
                                      <p:tavLst>
                                        <p:tav tm="0">
                                          <p:val>
                                            <p:strVal val="#ppt_x"/>
                                          </p:val>
                                        </p:tav>
                                        <p:tav tm="100000">
                                          <p:val>
                                            <p:strVal val="#ppt_x"/>
                                          </p:val>
                                        </p:tav>
                                      </p:tavLst>
                                    </p:anim>
                                    <p:anim calcmode="lin" valueType="num">
                                      <p:cBhvr additive="base">
                                        <p:cTn id="87" dur="2000" fill="hold"/>
                                        <p:tgtEl>
                                          <p:spTgt spid="5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2000" fill="hold"/>
                                        <p:tgtEl>
                                          <p:spTgt spid="58"/>
                                        </p:tgtEl>
                                        <p:attrNameLst>
                                          <p:attrName>ppt_x</p:attrName>
                                        </p:attrNameLst>
                                      </p:cBhvr>
                                      <p:tavLst>
                                        <p:tav tm="0">
                                          <p:val>
                                            <p:strVal val="#ppt_x"/>
                                          </p:val>
                                        </p:tav>
                                        <p:tav tm="100000">
                                          <p:val>
                                            <p:strVal val="#ppt_x"/>
                                          </p:val>
                                        </p:tav>
                                      </p:tavLst>
                                    </p:anim>
                                    <p:anim calcmode="lin" valueType="num">
                                      <p:cBhvr additive="base">
                                        <p:cTn id="91" dur="2000" fill="hold"/>
                                        <p:tgtEl>
                                          <p:spTgt spid="58"/>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2000" fill="hold"/>
                                        <p:tgtEl>
                                          <p:spTgt spid="59"/>
                                        </p:tgtEl>
                                        <p:attrNameLst>
                                          <p:attrName>ppt_x</p:attrName>
                                        </p:attrNameLst>
                                      </p:cBhvr>
                                      <p:tavLst>
                                        <p:tav tm="0">
                                          <p:val>
                                            <p:strVal val="#ppt_x"/>
                                          </p:val>
                                        </p:tav>
                                        <p:tav tm="100000">
                                          <p:val>
                                            <p:strVal val="#ppt_x"/>
                                          </p:val>
                                        </p:tav>
                                      </p:tavLst>
                                    </p:anim>
                                    <p:anim calcmode="lin" valueType="num">
                                      <p:cBhvr additive="base">
                                        <p:cTn id="95" dur="2000" fill="hold"/>
                                        <p:tgtEl>
                                          <p:spTgt spid="59"/>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60"/>
                                        </p:tgtEl>
                                        <p:attrNameLst>
                                          <p:attrName>style.visibility</p:attrName>
                                        </p:attrNameLst>
                                      </p:cBhvr>
                                      <p:to>
                                        <p:strVal val="visible"/>
                                      </p:to>
                                    </p:set>
                                    <p:anim calcmode="lin" valueType="num">
                                      <p:cBhvr additive="base">
                                        <p:cTn id="98" dur="2000" fill="hold"/>
                                        <p:tgtEl>
                                          <p:spTgt spid="60"/>
                                        </p:tgtEl>
                                        <p:attrNameLst>
                                          <p:attrName>ppt_x</p:attrName>
                                        </p:attrNameLst>
                                      </p:cBhvr>
                                      <p:tavLst>
                                        <p:tav tm="0">
                                          <p:val>
                                            <p:strVal val="#ppt_x"/>
                                          </p:val>
                                        </p:tav>
                                        <p:tav tm="100000">
                                          <p:val>
                                            <p:strVal val="#ppt_x"/>
                                          </p:val>
                                        </p:tav>
                                      </p:tavLst>
                                    </p:anim>
                                    <p:anim calcmode="lin" valueType="num">
                                      <p:cBhvr additive="base">
                                        <p:cTn id="99" dur="2000" fill="hold"/>
                                        <p:tgtEl>
                                          <p:spTgt spid="60"/>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2000" fill="hold"/>
                                        <p:tgtEl>
                                          <p:spTgt spid="61"/>
                                        </p:tgtEl>
                                        <p:attrNameLst>
                                          <p:attrName>ppt_x</p:attrName>
                                        </p:attrNameLst>
                                      </p:cBhvr>
                                      <p:tavLst>
                                        <p:tav tm="0">
                                          <p:val>
                                            <p:strVal val="#ppt_x"/>
                                          </p:val>
                                        </p:tav>
                                        <p:tav tm="100000">
                                          <p:val>
                                            <p:strVal val="#ppt_x"/>
                                          </p:val>
                                        </p:tav>
                                      </p:tavLst>
                                    </p:anim>
                                    <p:anim calcmode="lin" valueType="num">
                                      <p:cBhvr additive="base">
                                        <p:cTn id="103" dur="2000" fill="hold"/>
                                        <p:tgtEl>
                                          <p:spTgt spid="61"/>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53"/>
                                        </p:tgtEl>
                                        <p:attrNameLst>
                                          <p:attrName>style.visibility</p:attrName>
                                        </p:attrNameLst>
                                      </p:cBhvr>
                                      <p:to>
                                        <p:strVal val="visible"/>
                                      </p:to>
                                    </p:set>
                                    <p:anim calcmode="lin" valueType="num">
                                      <p:cBhvr additive="base">
                                        <p:cTn id="106" dur="2000" fill="hold"/>
                                        <p:tgtEl>
                                          <p:spTgt spid="53"/>
                                        </p:tgtEl>
                                        <p:attrNameLst>
                                          <p:attrName>ppt_x</p:attrName>
                                        </p:attrNameLst>
                                      </p:cBhvr>
                                      <p:tavLst>
                                        <p:tav tm="0">
                                          <p:val>
                                            <p:strVal val="#ppt_x"/>
                                          </p:val>
                                        </p:tav>
                                        <p:tav tm="100000">
                                          <p:val>
                                            <p:strVal val="#ppt_x"/>
                                          </p:val>
                                        </p:tav>
                                      </p:tavLst>
                                    </p:anim>
                                    <p:anim calcmode="lin" valueType="num">
                                      <p:cBhvr additive="base">
                                        <p:cTn id="107" dur="2000" fill="hold"/>
                                        <p:tgtEl>
                                          <p:spTgt spid="53"/>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0"/>
                                  </p:stCondLst>
                                  <p:childTnLst>
                                    <p:set>
                                      <p:cBhvr>
                                        <p:cTn id="109" dur="1" fill="hold">
                                          <p:stCondLst>
                                            <p:cond delay="0"/>
                                          </p:stCondLst>
                                        </p:cTn>
                                        <p:tgtEl>
                                          <p:spTgt spid="62"/>
                                        </p:tgtEl>
                                        <p:attrNameLst>
                                          <p:attrName>style.visibility</p:attrName>
                                        </p:attrNameLst>
                                      </p:cBhvr>
                                      <p:to>
                                        <p:strVal val="visible"/>
                                      </p:to>
                                    </p:set>
                                    <p:anim calcmode="lin" valueType="num">
                                      <p:cBhvr additive="base">
                                        <p:cTn id="110" dur="2000" fill="hold"/>
                                        <p:tgtEl>
                                          <p:spTgt spid="62"/>
                                        </p:tgtEl>
                                        <p:attrNameLst>
                                          <p:attrName>ppt_x</p:attrName>
                                        </p:attrNameLst>
                                      </p:cBhvr>
                                      <p:tavLst>
                                        <p:tav tm="0">
                                          <p:val>
                                            <p:strVal val="#ppt_x"/>
                                          </p:val>
                                        </p:tav>
                                        <p:tav tm="100000">
                                          <p:val>
                                            <p:strVal val="#ppt_x"/>
                                          </p:val>
                                        </p:tav>
                                      </p:tavLst>
                                    </p:anim>
                                    <p:anim calcmode="lin" valueType="num">
                                      <p:cBhvr additive="base">
                                        <p:cTn id="111" dur="2000" fill="hold"/>
                                        <p:tgtEl>
                                          <p:spTgt spid="62"/>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65"/>
                                        </p:tgtEl>
                                        <p:attrNameLst>
                                          <p:attrName>style.visibility</p:attrName>
                                        </p:attrNameLst>
                                      </p:cBhvr>
                                      <p:to>
                                        <p:strVal val="visible"/>
                                      </p:to>
                                    </p:set>
                                    <p:anim calcmode="lin" valueType="num">
                                      <p:cBhvr additive="base">
                                        <p:cTn id="114" dur="2000" fill="hold"/>
                                        <p:tgtEl>
                                          <p:spTgt spid="65"/>
                                        </p:tgtEl>
                                        <p:attrNameLst>
                                          <p:attrName>ppt_x</p:attrName>
                                        </p:attrNameLst>
                                      </p:cBhvr>
                                      <p:tavLst>
                                        <p:tav tm="0">
                                          <p:val>
                                            <p:strVal val="#ppt_x"/>
                                          </p:val>
                                        </p:tav>
                                        <p:tav tm="100000">
                                          <p:val>
                                            <p:strVal val="#ppt_x"/>
                                          </p:val>
                                        </p:tav>
                                      </p:tavLst>
                                    </p:anim>
                                    <p:anim calcmode="lin" valueType="num">
                                      <p:cBhvr additive="base">
                                        <p:cTn id="115" dur="2000" fill="hold"/>
                                        <p:tgtEl>
                                          <p:spTgt spid="65"/>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66"/>
                                        </p:tgtEl>
                                        <p:attrNameLst>
                                          <p:attrName>style.visibility</p:attrName>
                                        </p:attrNameLst>
                                      </p:cBhvr>
                                      <p:to>
                                        <p:strVal val="visible"/>
                                      </p:to>
                                    </p:set>
                                    <p:anim calcmode="lin" valueType="num">
                                      <p:cBhvr additive="base">
                                        <p:cTn id="118" dur="2000" fill="hold"/>
                                        <p:tgtEl>
                                          <p:spTgt spid="66"/>
                                        </p:tgtEl>
                                        <p:attrNameLst>
                                          <p:attrName>ppt_x</p:attrName>
                                        </p:attrNameLst>
                                      </p:cBhvr>
                                      <p:tavLst>
                                        <p:tav tm="0">
                                          <p:val>
                                            <p:strVal val="#ppt_x"/>
                                          </p:val>
                                        </p:tav>
                                        <p:tav tm="100000">
                                          <p:val>
                                            <p:strVal val="#ppt_x"/>
                                          </p:val>
                                        </p:tav>
                                      </p:tavLst>
                                    </p:anim>
                                    <p:anim calcmode="lin" valueType="num">
                                      <p:cBhvr additive="base">
                                        <p:cTn id="119" dur="2000" fill="hold"/>
                                        <p:tgtEl>
                                          <p:spTgt spid="66"/>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67"/>
                                        </p:tgtEl>
                                        <p:attrNameLst>
                                          <p:attrName>style.visibility</p:attrName>
                                        </p:attrNameLst>
                                      </p:cBhvr>
                                      <p:to>
                                        <p:strVal val="visible"/>
                                      </p:to>
                                    </p:set>
                                    <p:anim calcmode="lin" valueType="num">
                                      <p:cBhvr additive="base">
                                        <p:cTn id="122" dur="2000" fill="hold"/>
                                        <p:tgtEl>
                                          <p:spTgt spid="67"/>
                                        </p:tgtEl>
                                        <p:attrNameLst>
                                          <p:attrName>ppt_x</p:attrName>
                                        </p:attrNameLst>
                                      </p:cBhvr>
                                      <p:tavLst>
                                        <p:tav tm="0">
                                          <p:val>
                                            <p:strVal val="#ppt_x"/>
                                          </p:val>
                                        </p:tav>
                                        <p:tav tm="100000">
                                          <p:val>
                                            <p:strVal val="#ppt_x"/>
                                          </p:val>
                                        </p:tav>
                                      </p:tavLst>
                                    </p:anim>
                                    <p:anim calcmode="lin" valueType="num">
                                      <p:cBhvr additive="base">
                                        <p:cTn id="123" dur="2000" fill="hold"/>
                                        <p:tgtEl>
                                          <p:spTgt spid="67"/>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68"/>
                                        </p:tgtEl>
                                        <p:attrNameLst>
                                          <p:attrName>style.visibility</p:attrName>
                                        </p:attrNameLst>
                                      </p:cBhvr>
                                      <p:to>
                                        <p:strVal val="visible"/>
                                      </p:to>
                                    </p:set>
                                    <p:anim calcmode="lin" valueType="num">
                                      <p:cBhvr additive="base">
                                        <p:cTn id="126" dur="2000" fill="hold"/>
                                        <p:tgtEl>
                                          <p:spTgt spid="68"/>
                                        </p:tgtEl>
                                        <p:attrNameLst>
                                          <p:attrName>ppt_x</p:attrName>
                                        </p:attrNameLst>
                                      </p:cBhvr>
                                      <p:tavLst>
                                        <p:tav tm="0">
                                          <p:val>
                                            <p:strVal val="#ppt_x"/>
                                          </p:val>
                                        </p:tav>
                                        <p:tav tm="100000">
                                          <p:val>
                                            <p:strVal val="#ppt_x"/>
                                          </p:val>
                                        </p:tav>
                                      </p:tavLst>
                                    </p:anim>
                                    <p:anim calcmode="lin" valueType="num">
                                      <p:cBhvr additive="base">
                                        <p:cTn id="127" dur="2000" fill="hold"/>
                                        <p:tgtEl>
                                          <p:spTgt spid="68"/>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69"/>
                                        </p:tgtEl>
                                        <p:attrNameLst>
                                          <p:attrName>style.visibility</p:attrName>
                                        </p:attrNameLst>
                                      </p:cBhvr>
                                      <p:to>
                                        <p:strVal val="visible"/>
                                      </p:to>
                                    </p:set>
                                    <p:anim calcmode="lin" valueType="num">
                                      <p:cBhvr additive="base">
                                        <p:cTn id="130" dur="2000" fill="hold"/>
                                        <p:tgtEl>
                                          <p:spTgt spid="69"/>
                                        </p:tgtEl>
                                        <p:attrNameLst>
                                          <p:attrName>ppt_x</p:attrName>
                                        </p:attrNameLst>
                                      </p:cBhvr>
                                      <p:tavLst>
                                        <p:tav tm="0">
                                          <p:val>
                                            <p:strVal val="#ppt_x"/>
                                          </p:val>
                                        </p:tav>
                                        <p:tav tm="100000">
                                          <p:val>
                                            <p:strVal val="#ppt_x"/>
                                          </p:val>
                                        </p:tav>
                                      </p:tavLst>
                                    </p:anim>
                                    <p:anim calcmode="lin" valueType="num">
                                      <p:cBhvr additive="base">
                                        <p:cTn id="131" dur="2000" fill="hold"/>
                                        <p:tgtEl>
                                          <p:spTgt spid="69"/>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0"/>
                                        </p:tgtEl>
                                        <p:attrNameLst>
                                          <p:attrName>style.visibility</p:attrName>
                                        </p:attrNameLst>
                                      </p:cBhvr>
                                      <p:to>
                                        <p:strVal val="visible"/>
                                      </p:to>
                                    </p:set>
                                    <p:anim calcmode="lin" valueType="num">
                                      <p:cBhvr additive="base">
                                        <p:cTn id="134" dur="2000" fill="hold"/>
                                        <p:tgtEl>
                                          <p:spTgt spid="70"/>
                                        </p:tgtEl>
                                        <p:attrNameLst>
                                          <p:attrName>ppt_x</p:attrName>
                                        </p:attrNameLst>
                                      </p:cBhvr>
                                      <p:tavLst>
                                        <p:tav tm="0">
                                          <p:val>
                                            <p:strVal val="#ppt_x"/>
                                          </p:val>
                                        </p:tav>
                                        <p:tav tm="100000">
                                          <p:val>
                                            <p:strVal val="#ppt_x"/>
                                          </p:val>
                                        </p:tav>
                                      </p:tavLst>
                                    </p:anim>
                                    <p:anim calcmode="lin" valueType="num">
                                      <p:cBhvr additive="base">
                                        <p:cTn id="135" dur="2000" fill="hold"/>
                                        <p:tgtEl>
                                          <p:spTgt spid="70"/>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71"/>
                                        </p:tgtEl>
                                        <p:attrNameLst>
                                          <p:attrName>style.visibility</p:attrName>
                                        </p:attrNameLst>
                                      </p:cBhvr>
                                      <p:to>
                                        <p:strVal val="visible"/>
                                      </p:to>
                                    </p:set>
                                    <p:anim calcmode="lin" valueType="num">
                                      <p:cBhvr additive="base">
                                        <p:cTn id="138" dur="2000" fill="hold"/>
                                        <p:tgtEl>
                                          <p:spTgt spid="71"/>
                                        </p:tgtEl>
                                        <p:attrNameLst>
                                          <p:attrName>ppt_x</p:attrName>
                                        </p:attrNameLst>
                                      </p:cBhvr>
                                      <p:tavLst>
                                        <p:tav tm="0">
                                          <p:val>
                                            <p:strVal val="#ppt_x"/>
                                          </p:val>
                                        </p:tav>
                                        <p:tav tm="100000">
                                          <p:val>
                                            <p:strVal val="#ppt_x"/>
                                          </p:val>
                                        </p:tav>
                                      </p:tavLst>
                                    </p:anim>
                                    <p:anim calcmode="lin" valueType="num">
                                      <p:cBhvr additive="base">
                                        <p:cTn id="139" dur="20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40" fill="hold" nodeType="clickPar">
                      <p:stCondLst>
                        <p:cond delay="indefinite"/>
                      </p:stCondLst>
                      <p:childTnLst>
                        <p:par>
                          <p:cTn id="141" fill="hold" nodeType="withGroup">
                            <p:stCondLst>
                              <p:cond delay="0"/>
                            </p:stCondLst>
                            <p:childTnLst>
                              <p:par>
                                <p:cTn id="142" presetID="2" presetClass="entr" presetSubtype="4" fill="hold" grpId="1" nodeType="clickEffect">
                                  <p:stCondLst>
                                    <p:cond delay="0"/>
                                  </p:stCondLst>
                                  <p:childTnLst>
                                    <p:set>
                                      <p:cBhvr>
                                        <p:cTn id="143" dur="1" fill="hold">
                                          <p:stCondLst>
                                            <p:cond delay="0"/>
                                          </p:stCondLst>
                                        </p:cTn>
                                        <p:tgtEl>
                                          <p:spTgt spid="65"/>
                                        </p:tgtEl>
                                        <p:attrNameLst>
                                          <p:attrName>style.visibility</p:attrName>
                                        </p:attrNameLst>
                                      </p:cBhvr>
                                      <p:to>
                                        <p:strVal val="visible"/>
                                      </p:to>
                                    </p:set>
                                    <p:anim calcmode="lin" valueType="num">
                                      <p:cBhvr additive="base">
                                        <p:cTn id="144" dur="2000" fill="hold"/>
                                        <p:tgtEl>
                                          <p:spTgt spid="65"/>
                                        </p:tgtEl>
                                        <p:attrNameLst>
                                          <p:attrName>ppt_x</p:attrName>
                                        </p:attrNameLst>
                                      </p:cBhvr>
                                      <p:tavLst>
                                        <p:tav tm="0">
                                          <p:val>
                                            <p:strVal val="#ppt_x"/>
                                          </p:val>
                                        </p:tav>
                                        <p:tav tm="100000">
                                          <p:val>
                                            <p:strVal val="#ppt_x"/>
                                          </p:val>
                                        </p:tav>
                                      </p:tavLst>
                                    </p:anim>
                                    <p:anim calcmode="lin" valueType="num">
                                      <p:cBhvr additive="base">
                                        <p:cTn id="145" dur="2000" fill="hold"/>
                                        <p:tgtEl>
                                          <p:spTgt spid="65"/>
                                        </p:tgtEl>
                                        <p:attrNameLst>
                                          <p:attrName>ppt_y</p:attrName>
                                        </p:attrNameLst>
                                      </p:cBhvr>
                                      <p:tavLst>
                                        <p:tav tm="0">
                                          <p:val>
                                            <p:strVal val="1+#ppt_h/2"/>
                                          </p:val>
                                        </p:tav>
                                        <p:tav tm="100000">
                                          <p:val>
                                            <p:strVal val="#ppt_y"/>
                                          </p:val>
                                        </p:tav>
                                      </p:tavLst>
                                    </p:anim>
                                  </p:childTnLst>
                                </p:cTn>
                              </p:par>
                              <p:par>
                                <p:cTn id="146" presetID="2" presetClass="entr" presetSubtype="4" fill="hold" grpId="1" nodeType="withEffect">
                                  <p:stCondLst>
                                    <p:cond delay="0"/>
                                  </p:stCondLst>
                                  <p:childTnLst>
                                    <p:set>
                                      <p:cBhvr>
                                        <p:cTn id="147" dur="1" fill="hold">
                                          <p:stCondLst>
                                            <p:cond delay="0"/>
                                          </p:stCondLst>
                                        </p:cTn>
                                        <p:tgtEl>
                                          <p:spTgt spid="66"/>
                                        </p:tgtEl>
                                        <p:attrNameLst>
                                          <p:attrName>style.visibility</p:attrName>
                                        </p:attrNameLst>
                                      </p:cBhvr>
                                      <p:to>
                                        <p:strVal val="visible"/>
                                      </p:to>
                                    </p:set>
                                    <p:anim calcmode="lin" valueType="num">
                                      <p:cBhvr additive="base">
                                        <p:cTn id="148" dur="2000" fill="hold"/>
                                        <p:tgtEl>
                                          <p:spTgt spid="66"/>
                                        </p:tgtEl>
                                        <p:attrNameLst>
                                          <p:attrName>ppt_x</p:attrName>
                                        </p:attrNameLst>
                                      </p:cBhvr>
                                      <p:tavLst>
                                        <p:tav tm="0">
                                          <p:val>
                                            <p:strVal val="#ppt_x"/>
                                          </p:val>
                                        </p:tav>
                                        <p:tav tm="100000">
                                          <p:val>
                                            <p:strVal val="#ppt_x"/>
                                          </p:val>
                                        </p:tav>
                                      </p:tavLst>
                                    </p:anim>
                                    <p:anim calcmode="lin" valueType="num">
                                      <p:cBhvr additive="base">
                                        <p:cTn id="149" dur="2000" fill="hold"/>
                                        <p:tgtEl>
                                          <p:spTgt spid="66"/>
                                        </p:tgtEl>
                                        <p:attrNameLst>
                                          <p:attrName>ppt_y</p:attrName>
                                        </p:attrNameLst>
                                      </p:cBhvr>
                                      <p:tavLst>
                                        <p:tav tm="0">
                                          <p:val>
                                            <p:strVal val="1+#ppt_h/2"/>
                                          </p:val>
                                        </p:tav>
                                        <p:tav tm="100000">
                                          <p:val>
                                            <p:strVal val="#ppt_y"/>
                                          </p:val>
                                        </p:tav>
                                      </p:tavLst>
                                    </p:anim>
                                  </p:childTnLst>
                                </p:cTn>
                              </p:par>
                              <p:par>
                                <p:cTn id="150" presetID="2" presetClass="entr" presetSubtype="4" fill="hold" grpId="1" nodeType="withEffect">
                                  <p:stCondLst>
                                    <p:cond delay="0"/>
                                  </p:stCondLst>
                                  <p:childTnLst>
                                    <p:set>
                                      <p:cBhvr>
                                        <p:cTn id="151" dur="1" fill="hold">
                                          <p:stCondLst>
                                            <p:cond delay="0"/>
                                          </p:stCondLst>
                                        </p:cTn>
                                        <p:tgtEl>
                                          <p:spTgt spid="67"/>
                                        </p:tgtEl>
                                        <p:attrNameLst>
                                          <p:attrName>style.visibility</p:attrName>
                                        </p:attrNameLst>
                                      </p:cBhvr>
                                      <p:to>
                                        <p:strVal val="visible"/>
                                      </p:to>
                                    </p:set>
                                    <p:anim calcmode="lin" valueType="num">
                                      <p:cBhvr additive="base">
                                        <p:cTn id="152" dur="2000" fill="hold"/>
                                        <p:tgtEl>
                                          <p:spTgt spid="67"/>
                                        </p:tgtEl>
                                        <p:attrNameLst>
                                          <p:attrName>ppt_x</p:attrName>
                                        </p:attrNameLst>
                                      </p:cBhvr>
                                      <p:tavLst>
                                        <p:tav tm="0">
                                          <p:val>
                                            <p:strVal val="#ppt_x"/>
                                          </p:val>
                                        </p:tav>
                                        <p:tav tm="100000">
                                          <p:val>
                                            <p:strVal val="#ppt_x"/>
                                          </p:val>
                                        </p:tav>
                                      </p:tavLst>
                                    </p:anim>
                                    <p:anim calcmode="lin" valueType="num">
                                      <p:cBhvr additive="base">
                                        <p:cTn id="153" dur="2000" fill="hold"/>
                                        <p:tgtEl>
                                          <p:spTgt spid="67"/>
                                        </p:tgtEl>
                                        <p:attrNameLst>
                                          <p:attrName>ppt_y</p:attrName>
                                        </p:attrNameLst>
                                      </p:cBhvr>
                                      <p:tavLst>
                                        <p:tav tm="0">
                                          <p:val>
                                            <p:strVal val="1+#ppt_h/2"/>
                                          </p:val>
                                        </p:tav>
                                        <p:tav tm="100000">
                                          <p:val>
                                            <p:strVal val="#ppt_y"/>
                                          </p:val>
                                        </p:tav>
                                      </p:tavLst>
                                    </p:anim>
                                  </p:childTnLst>
                                </p:cTn>
                              </p:par>
                              <p:par>
                                <p:cTn id="154" presetID="2" presetClass="entr" presetSubtype="4" fill="hold" grpId="1" nodeType="withEffect">
                                  <p:stCondLst>
                                    <p:cond delay="0"/>
                                  </p:stCondLst>
                                  <p:childTnLst>
                                    <p:set>
                                      <p:cBhvr>
                                        <p:cTn id="155" dur="1" fill="hold">
                                          <p:stCondLst>
                                            <p:cond delay="0"/>
                                          </p:stCondLst>
                                        </p:cTn>
                                        <p:tgtEl>
                                          <p:spTgt spid="68"/>
                                        </p:tgtEl>
                                        <p:attrNameLst>
                                          <p:attrName>style.visibility</p:attrName>
                                        </p:attrNameLst>
                                      </p:cBhvr>
                                      <p:to>
                                        <p:strVal val="visible"/>
                                      </p:to>
                                    </p:set>
                                    <p:anim calcmode="lin" valueType="num">
                                      <p:cBhvr additive="base">
                                        <p:cTn id="156" dur="2000" fill="hold"/>
                                        <p:tgtEl>
                                          <p:spTgt spid="68"/>
                                        </p:tgtEl>
                                        <p:attrNameLst>
                                          <p:attrName>ppt_x</p:attrName>
                                        </p:attrNameLst>
                                      </p:cBhvr>
                                      <p:tavLst>
                                        <p:tav tm="0">
                                          <p:val>
                                            <p:strVal val="#ppt_x"/>
                                          </p:val>
                                        </p:tav>
                                        <p:tav tm="100000">
                                          <p:val>
                                            <p:strVal val="#ppt_x"/>
                                          </p:val>
                                        </p:tav>
                                      </p:tavLst>
                                    </p:anim>
                                    <p:anim calcmode="lin" valueType="num">
                                      <p:cBhvr additive="base">
                                        <p:cTn id="157" dur="2000" fill="hold"/>
                                        <p:tgtEl>
                                          <p:spTgt spid="68"/>
                                        </p:tgtEl>
                                        <p:attrNameLst>
                                          <p:attrName>ppt_y</p:attrName>
                                        </p:attrNameLst>
                                      </p:cBhvr>
                                      <p:tavLst>
                                        <p:tav tm="0">
                                          <p:val>
                                            <p:strVal val="1+#ppt_h/2"/>
                                          </p:val>
                                        </p:tav>
                                        <p:tav tm="100000">
                                          <p:val>
                                            <p:strVal val="#ppt_y"/>
                                          </p:val>
                                        </p:tav>
                                      </p:tavLst>
                                    </p:anim>
                                  </p:childTnLst>
                                </p:cTn>
                              </p:par>
                              <p:par>
                                <p:cTn id="158" presetID="2" presetClass="entr" presetSubtype="4" fill="hold" grpId="1" nodeType="withEffect">
                                  <p:stCondLst>
                                    <p:cond delay="0"/>
                                  </p:stCondLst>
                                  <p:childTnLst>
                                    <p:set>
                                      <p:cBhvr>
                                        <p:cTn id="159" dur="1" fill="hold">
                                          <p:stCondLst>
                                            <p:cond delay="0"/>
                                          </p:stCondLst>
                                        </p:cTn>
                                        <p:tgtEl>
                                          <p:spTgt spid="69"/>
                                        </p:tgtEl>
                                        <p:attrNameLst>
                                          <p:attrName>style.visibility</p:attrName>
                                        </p:attrNameLst>
                                      </p:cBhvr>
                                      <p:to>
                                        <p:strVal val="visible"/>
                                      </p:to>
                                    </p:set>
                                    <p:anim calcmode="lin" valueType="num">
                                      <p:cBhvr additive="base">
                                        <p:cTn id="160" dur="2000" fill="hold"/>
                                        <p:tgtEl>
                                          <p:spTgt spid="69"/>
                                        </p:tgtEl>
                                        <p:attrNameLst>
                                          <p:attrName>ppt_x</p:attrName>
                                        </p:attrNameLst>
                                      </p:cBhvr>
                                      <p:tavLst>
                                        <p:tav tm="0">
                                          <p:val>
                                            <p:strVal val="#ppt_x"/>
                                          </p:val>
                                        </p:tav>
                                        <p:tav tm="100000">
                                          <p:val>
                                            <p:strVal val="#ppt_x"/>
                                          </p:val>
                                        </p:tav>
                                      </p:tavLst>
                                    </p:anim>
                                    <p:anim calcmode="lin" valueType="num">
                                      <p:cBhvr additive="base">
                                        <p:cTn id="161" dur="2000" fill="hold"/>
                                        <p:tgtEl>
                                          <p:spTgt spid="69"/>
                                        </p:tgtEl>
                                        <p:attrNameLst>
                                          <p:attrName>ppt_y</p:attrName>
                                        </p:attrNameLst>
                                      </p:cBhvr>
                                      <p:tavLst>
                                        <p:tav tm="0">
                                          <p:val>
                                            <p:strVal val="1+#ppt_h/2"/>
                                          </p:val>
                                        </p:tav>
                                        <p:tav tm="100000">
                                          <p:val>
                                            <p:strVal val="#ppt_y"/>
                                          </p:val>
                                        </p:tav>
                                      </p:tavLst>
                                    </p:anim>
                                  </p:childTnLst>
                                </p:cTn>
                              </p:par>
                              <p:par>
                                <p:cTn id="162" presetID="2" presetClass="entr" presetSubtype="4" fill="hold" grpId="1" nodeType="withEffect">
                                  <p:stCondLst>
                                    <p:cond delay="0"/>
                                  </p:stCondLst>
                                  <p:childTnLst>
                                    <p:set>
                                      <p:cBhvr>
                                        <p:cTn id="163" dur="1" fill="hold">
                                          <p:stCondLst>
                                            <p:cond delay="0"/>
                                          </p:stCondLst>
                                        </p:cTn>
                                        <p:tgtEl>
                                          <p:spTgt spid="70"/>
                                        </p:tgtEl>
                                        <p:attrNameLst>
                                          <p:attrName>style.visibility</p:attrName>
                                        </p:attrNameLst>
                                      </p:cBhvr>
                                      <p:to>
                                        <p:strVal val="visible"/>
                                      </p:to>
                                    </p:set>
                                    <p:anim calcmode="lin" valueType="num">
                                      <p:cBhvr additive="base">
                                        <p:cTn id="164" dur="2000" fill="hold"/>
                                        <p:tgtEl>
                                          <p:spTgt spid="70"/>
                                        </p:tgtEl>
                                        <p:attrNameLst>
                                          <p:attrName>ppt_x</p:attrName>
                                        </p:attrNameLst>
                                      </p:cBhvr>
                                      <p:tavLst>
                                        <p:tav tm="0">
                                          <p:val>
                                            <p:strVal val="#ppt_x"/>
                                          </p:val>
                                        </p:tav>
                                        <p:tav tm="100000">
                                          <p:val>
                                            <p:strVal val="#ppt_x"/>
                                          </p:val>
                                        </p:tav>
                                      </p:tavLst>
                                    </p:anim>
                                    <p:anim calcmode="lin" valueType="num">
                                      <p:cBhvr additive="base">
                                        <p:cTn id="165" dur="2000" fill="hold"/>
                                        <p:tgtEl>
                                          <p:spTgt spid="70"/>
                                        </p:tgtEl>
                                        <p:attrNameLst>
                                          <p:attrName>ppt_y</p:attrName>
                                        </p:attrNameLst>
                                      </p:cBhvr>
                                      <p:tavLst>
                                        <p:tav tm="0">
                                          <p:val>
                                            <p:strVal val="1+#ppt_h/2"/>
                                          </p:val>
                                        </p:tav>
                                        <p:tav tm="100000">
                                          <p:val>
                                            <p:strVal val="#ppt_y"/>
                                          </p:val>
                                        </p:tav>
                                      </p:tavLst>
                                    </p:anim>
                                  </p:childTnLst>
                                </p:cTn>
                              </p:par>
                              <p:par>
                                <p:cTn id="166" presetID="2" presetClass="entr" presetSubtype="4" fill="hold" grpId="1"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additive="base">
                                        <p:cTn id="168" dur="2000" fill="hold"/>
                                        <p:tgtEl>
                                          <p:spTgt spid="71"/>
                                        </p:tgtEl>
                                        <p:attrNameLst>
                                          <p:attrName>ppt_x</p:attrName>
                                        </p:attrNameLst>
                                      </p:cBhvr>
                                      <p:tavLst>
                                        <p:tav tm="0">
                                          <p:val>
                                            <p:strVal val="#ppt_x"/>
                                          </p:val>
                                        </p:tav>
                                        <p:tav tm="100000">
                                          <p:val>
                                            <p:strVal val="#ppt_x"/>
                                          </p:val>
                                        </p:tav>
                                      </p:tavLst>
                                    </p:anim>
                                    <p:anim calcmode="lin" valueType="num">
                                      <p:cBhvr additive="base">
                                        <p:cTn id="169" dur="20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70" fill="hold" nodeType="clickPar">
                      <p:stCondLst>
                        <p:cond delay="indefinite"/>
                      </p:stCondLst>
                      <p:childTnLst>
                        <p:par>
                          <p:cTn id="171" fill="hold" nodeType="withGroup">
                            <p:stCondLst>
                              <p:cond delay="0"/>
                            </p:stCondLst>
                            <p:childTnLst>
                              <p:par>
                                <p:cTn id="172" presetID="12" presetClass="entr" presetSubtype="4" fill="hold" grpId="0" nodeType="clickEffect">
                                  <p:stCondLst>
                                    <p:cond delay="0"/>
                                  </p:stCondLst>
                                  <p:childTnLst>
                                    <p:set>
                                      <p:cBhvr>
                                        <p:cTn id="173" dur="1" fill="hold">
                                          <p:stCondLst>
                                            <p:cond delay="0"/>
                                          </p:stCondLst>
                                        </p:cTn>
                                        <p:tgtEl>
                                          <p:spTgt spid="42"/>
                                        </p:tgtEl>
                                        <p:attrNameLst>
                                          <p:attrName>style.visibility</p:attrName>
                                        </p:attrNameLst>
                                      </p:cBhvr>
                                      <p:to>
                                        <p:strVal val="visible"/>
                                      </p:to>
                                    </p:set>
                                    <p:animEffect transition="in" filter="slide(fromBottom)">
                                      <p:cBhvr>
                                        <p:cTn id="17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42"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animBg="1"/>
      <p:bldP spid="55" grpId="0" animBg="1"/>
      <p:bldP spid="56" grpId="0" animBg="1"/>
      <p:bldP spid="57" grpId="0" animBg="1"/>
      <p:bldP spid="58" grpId="0" animBg="1"/>
      <p:bldP spid="59" grpId="0" animBg="1"/>
      <p:bldP spid="60" grpId="0" animBg="1"/>
      <p:bldP spid="61" grpId="0"/>
      <p:bldP spid="62" grpId="0"/>
      <p:bldP spid="63" grpId="0"/>
      <p:bldP spid="65" grpId="0"/>
      <p:bldP spid="65" grpId="1"/>
      <p:bldP spid="66" grpId="0"/>
      <p:bldP spid="66" grpId="1"/>
      <p:bldP spid="67" grpId="0"/>
      <p:bldP spid="67" grpId="1"/>
      <p:bldP spid="68" grpId="0"/>
      <p:bldP spid="68" grpId="1"/>
      <p:bldP spid="69" grpId="0"/>
      <p:bldP spid="69" grpId="1"/>
      <p:bldP spid="70" grpId="0"/>
      <p:bldP spid="70" grpId="1"/>
      <p:bldP spid="71" grpId="0"/>
      <p:bldP spid="71" grpId="1"/>
      <p:bldP spid="72" grpId="0"/>
      <p:bldP spid="7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693738"/>
            <a:ext cx="8985251" cy="647700"/>
          </a:xfrm>
        </p:spPr>
        <p:txBody>
          <a:bodyPr/>
          <a:lstStyle/>
          <a:p>
            <a:pPr marL="609600" indent="-609600" rtl="1" eaLnBrk="1" hangingPunct="1">
              <a:buNone/>
            </a:pPr>
            <a:r>
              <a:rPr lang="ar-SA" altLang="en-US" sz="2600" b="1" dirty="0" smtClean="0">
                <a:solidFill>
                  <a:srgbClr val="FF0000"/>
                </a:solidFill>
                <a:latin typeface="Arial Black" panose="020B0A04020102020204" pitchFamily="34" charset="0"/>
                <a:cs typeface="PT Bold Heading" panose="02010400000000000000" pitchFamily="2" charset="-78"/>
              </a:rPr>
              <a:t>العوامل </a:t>
            </a:r>
            <a:r>
              <a:rPr lang="ar-SA" altLang="en-US" sz="2600" b="1" dirty="0">
                <a:solidFill>
                  <a:srgbClr val="FF0000"/>
                </a:solidFill>
                <a:latin typeface="Arial Black" panose="020B0A04020102020204" pitchFamily="34" charset="0"/>
                <a:cs typeface="PT Bold Heading" panose="02010400000000000000" pitchFamily="2" charset="-78"/>
              </a:rPr>
              <a:t>المحددة للعرض </a:t>
            </a:r>
            <a:r>
              <a:rPr lang="en-US" altLang="en-US" sz="2600" b="1" dirty="0">
                <a:solidFill>
                  <a:srgbClr val="FF0000"/>
                </a:solidFill>
                <a:latin typeface="Arial Black" panose="020B0A04020102020204" pitchFamily="34" charset="0"/>
                <a:cs typeface="PT Bold Heading" panose="02010400000000000000" pitchFamily="2" charset="-78"/>
              </a:rPr>
              <a:t>Determinates of Supply</a:t>
            </a:r>
          </a:p>
        </p:txBody>
      </p:sp>
      <p:sp>
        <p:nvSpPr>
          <p:cNvPr id="7" name="Rectangle 6"/>
          <p:cNvSpPr>
            <a:spLocks noChangeArrowheads="1"/>
          </p:cNvSpPr>
          <p:nvPr/>
        </p:nvSpPr>
        <p:spPr bwMode="auto">
          <a:xfrm>
            <a:off x="2114550" y="1298575"/>
            <a:ext cx="8229600" cy="546100"/>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600" dirty="0"/>
              <a:t> يمكن حصر العوامل التي تحدد العرض في التالي:</a:t>
            </a:r>
          </a:p>
          <a:p>
            <a:pPr algn="justLow" rtl="1" eaLnBrk="1" hangingPunct="1">
              <a:lnSpc>
                <a:spcPct val="120000"/>
              </a:lnSpc>
              <a:buClr>
                <a:schemeClr val="bg2"/>
              </a:buClr>
              <a:buSzPct val="75000"/>
              <a:defRPr/>
            </a:pPr>
            <a:r>
              <a:rPr lang="ar-SA" altLang="en-US" sz="2600" dirty="0"/>
              <a:t> </a:t>
            </a:r>
          </a:p>
        </p:txBody>
      </p:sp>
      <p:sp>
        <p:nvSpPr>
          <p:cNvPr id="11" name="Rectangle 10"/>
          <p:cNvSpPr>
            <a:spLocks noChangeArrowheads="1"/>
          </p:cNvSpPr>
          <p:nvPr/>
        </p:nvSpPr>
        <p:spPr bwMode="auto">
          <a:xfrm>
            <a:off x="1703388" y="1773238"/>
            <a:ext cx="8229600" cy="576262"/>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سعر السلعة (أو الخدمة).</a:t>
            </a:r>
          </a:p>
          <a:p>
            <a:pPr algn="justLow" rtl="1" eaLnBrk="1" hangingPunct="1">
              <a:lnSpc>
                <a:spcPct val="120000"/>
              </a:lnSpc>
              <a:buClr>
                <a:schemeClr val="bg2"/>
              </a:buClr>
              <a:buSzPct val="75000"/>
              <a:defRPr/>
            </a:pPr>
            <a:r>
              <a:rPr lang="ar-SA" altLang="en-US" sz="2600" dirty="0"/>
              <a:t> </a:t>
            </a:r>
          </a:p>
        </p:txBody>
      </p:sp>
      <p:sp>
        <p:nvSpPr>
          <p:cNvPr id="12" name="Rectangle 11"/>
          <p:cNvSpPr>
            <a:spLocks noChangeArrowheads="1"/>
          </p:cNvSpPr>
          <p:nvPr/>
        </p:nvSpPr>
        <p:spPr bwMode="auto">
          <a:xfrm>
            <a:off x="2135188" y="4868864"/>
            <a:ext cx="8229600" cy="1512887"/>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600" dirty="0"/>
              <a:t>وفيما يلي شرح يبين كيف تؤثرهذه العومل تحديد الكميات المطلوبة من السلع والخدمات:</a:t>
            </a:r>
            <a:endParaRPr lang="en-US" altLang="en-US" sz="2600" dirty="0"/>
          </a:p>
          <a:p>
            <a:pPr marL="444500" indent="-444500" algn="justLow">
              <a:lnSpc>
                <a:spcPct val="120000"/>
              </a:lnSpc>
              <a:buClr>
                <a:schemeClr val="bg2"/>
              </a:buClr>
              <a:buSzPct val="75000"/>
              <a:buFont typeface="Wingdings" pitchFamily="2" charset="2"/>
              <a:buChar char="v"/>
              <a:defRPr/>
            </a:pPr>
            <a:endParaRPr lang="ar-SA" altLang="en-US" sz="2600" dirty="0"/>
          </a:p>
          <a:p>
            <a:pPr algn="justLow" rtl="1" eaLnBrk="1" hangingPunct="1">
              <a:lnSpc>
                <a:spcPct val="120000"/>
              </a:lnSpc>
              <a:buClr>
                <a:schemeClr val="bg2"/>
              </a:buClr>
              <a:buSzPct val="75000"/>
              <a:defRPr/>
            </a:pPr>
            <a:r>
              <a:rPr lang="ar-SA" altLang="en-US" sz="2600" dirty="0"/>
              <a:t> </a:t>
            </a:r>
          </a:p>
        </p:txBody>
      </p:sp>
      <p:sp>
        <p:nvSpPr>
          <p:cNvPr id="6" name="Rectangle 5"/>
          <p:cNvSpPr>
            <a:spLocks noChangeArrowheads="1"/>
          </p:cNvSpPr>
          <p:nvPr/>
        </p:nvSpPr>
        <p:spPr bwMode="auto">
          <a:xfrm>
            <a:off x="1703388" y="2276476"/>
            <a:ext cx="8229600" cy="576263"/>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عدد المنتجين (عدد البائعين).</a:t>
            </a:r>
          </a:p>
          <a:p>
            <a:pPr algn="justLow" rtl="1" eaLnBrk="1" hangingPunct="1">
              <a:lnSpc>
                <a:spcPct val="120000"/>
              </a:lnSpc>
              <a:buClr>
                <a:schemeClr val="bg2"/>
              </a:buClr>
              <a:buSzPct val="75000"/>
              <a:defRPr/>
            </a:pPr>
            <a:r>
              <a:rPr lang="ar-SA" altLang="en-US" sz="2600" dirty="0"/>
              <a:t> </a:t>
            </a:r>
          </a:p>
        </p:txBody>
      </p:sp>
      <p:sp>
        <p:nvSpPr>
          <p:cNvPr id="8" name="Rectangle 7"/>
          <p:cNvSpPr>
            <a:spLocks noChangeArrowheads="1"/>
          </p:cNvSpPr>
          <p:nvPr/>
        </p:nvSpPr>
        <p:spPr bwMode="auto">
          <a:xfrm>
            <a:off x="1703388" y="2781301"/>
            <a:ext cx="8229600" cy="576263"/>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الفن الانتاجي أو التقنية المستعملة (كثيف العمل/كثيف رأس المال).</a:t>
            </a:r>
          </a:p>
          <a:p>
            <a:pPr algn="justLow" rtl="1" eaLnBrk="1" hangingPunct="1">
              <a:lnSpc>
                <a:spcPct val="120000"/>
              </a:lnSpc>
              <a:buClr>
                <a:schemeClr val="bg2"/>
              </a:buClr>
              <a:buSzPct val="75000"/>
              <a:defRPr/>
            </a:pPr>
            <a:r>
              <a:rPr lang="ar-SA" altLang="en-US" sz="2600" dirty="0"/>
              <a:t> </a:t>
            </a:r>
          </a:p>
        </p:txBody>
      </p:sp>
      <p:sp>
        <p:nvSpPr>
          <p:cNvPr id="9" name="Rectangle 8"/>
          <p:cNvSpPr>
            <a:spLocks noChangeArrowheads="1"/>
          </p:cNvSpPr>
          <p:nvPr/>
        </p:nvSpPr>
        <p:spPr bwMode="auto">
          <a:xfrm>
            <a:off x="1703388" y="3284538"/>
            <a:ext cx="8229600" cy="576262"/>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تكاليف الإنتاج أو أسعار عناصر الإنتاج (المدخلات).</a:t>
            </a:r>
          </a:p>
          <a:p>
            <a:pPr algn="justLow" rtl="1" eaLnBrk="1" hangingPunct="1">
              <a:lnSpc>
                <a:spcPct val="120000"/>
              </a:lnSpc>
              <a:buClr>
                <a:schemeClr val="bg2"/>
              </a:buClr>
              <a:buSzPct val="75000"/>
              <a:defRPr/>
            </a:pPr>
            <a:r>
              <a:rPr lang="ar-SA" altLang="en-US" sz="2600" dirty="0"/>
              <a:t> </a:t>
            </a:r>
          </a:p>
        </p:txBody>
      </p:sp>
      <p:sp>
        <p:nvSpPr>
          <p:cNvPr id="10" name="Rectangle 9"/>
          <p:cNvSpPr>
            <a:spLocks noChangeArrowheads="1"/>
          </p:cNvSpPr>
          <p:nvPr/>
        </p:nvSpPr>
        <p:spPr bwMode="auto">
          <a:xfrm>
            <a:off x="1703388" y="3789363"/>
            <a:ext cx="8229600" cy="576262"/>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الضرائب الحكومية.</a:t>
            </a:r>
          </a:p>
          <a:p>
            <a:pPr algn="justLow" rtl="1" eaLnBrk="1" hangingPunct="1">
              <a:lnSpc>
                <a:spcPct val="120000"/>
              </a:lnSpc>
              <a:buClr>
                <a:schemeClr val="bg2"/>
              </a:buClr>
              <a:buSzPct val="75000"/>
              <a:defRPr/>
            </a:pPr>
            <a:r>
              <a:rPr lang="ar-SA" altLang="en-US" sz="2600" dirty="0"/>
              <a:t> </a:t>
            </a:r>
          </a:p>
        </p:txBody>
      </p:sp>
      <p:sp>
        <p:nvSpPr>
          <p:cNvPr id="13" name="Rectangle 12"/>
          <p:cNvSpPr>
            <a:spLocks noChangeArrowheads="1"/>
          </p:cNvSpPr>
          <p:nvPr/>
        </p:nvSpPr>
        <p:spPr bwMode="auto">
          <a:xfrm>
            <a:off x="1703388" y="4292601"/>
            <a:ext cx="8229600" cy="576263"/>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 الاعانات الحكومية.</a:t>
            </a:r>
          </a:p>
          <a:p>
            <a:pPr algn="justLow" rtl="1" eaLnBrk="1" hangingPunct="1">
              <a:lnSpc>
                <a:spcPct val="120000"/>
              </a:lnSpc>
              <a:buClr>
                <a:schemeClr val="bg2"/>
              </a:buClr>
              <a:buSzPct val="75000"/>
              <a:defRPr/>
            </a:pPr>
            <a:r>
              <a:rPr lang="ar-SA" altLang="en-US" sz="2600" dirty="0"/>
              <a:t> </a:t>
            </a:r>
          </a:p>
        </p:txBody>
      </p:sp>
    </p:spTree>
    <p:extLst>
      <p:ext uri="{BB962C8B-B14F-4D97-AF65-F5344CB8AC3E}">
        <p14:creationId xmlns:p14="http://schemas.microsoft.com/office/powerpoint/2010/main" val="36739850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lide(fromBottom)">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lide(fromBottom)">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slide(fromBottom)">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lide(fromBottom)">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slide(fromBottom)">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lide(fromBottom)">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1" grpId="0"/>
      <p:bldP spid="12" grpId="0"/>
      <p:bldP spid="6" grpId="0"/>
      <p:bldP spid="8" grpId="0"/>
      <p:bldP spid="9" grpId="0"/>
      <p:bldP spid="10"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4" name="Rectangle 84"/>
          <p:cNvSpPr>
            <a:spLocks noChangeArrowheads="1"/>
          </p:cNvSpPr>
          <p:nvPr/>
        </p:nvSpPr>
        <p:spPr bwMode="auto">
          <a:xfrm>
            <a:off x="7253288" y="2147888"/>
            <a:ext cx="3090862" cy="1085850"/>
          </a:xfrm>
          <a:prstGeom prst="rect">
            <a:avLst/>
          </a:prstGeom>
          <a:solidFill>
            <a:srgbClr val="FFC000"/>
          </a:solidFill>
          <a:ln w="9525" algn="ctr">
            <a:solidFill>
              <a:schemeClr val="bg1"/>
            </a:solidFill>
            <a:miter lim="800000"/>
            <a:headEnd/>
            <a:tailEnd/>
          </a:ln>
        </p:spPr>
        <p:txBody>
          <a:bodyPr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000"/>
              <a:t>  عدد المنتجين</a:t>
            </a:r>
          </a:p>
          <a:p>
            <a:pPr algn="r" rtl="1" eaLnBrk="1" hangingPunct="1">
              <a:spcBef>
                <a:spcPct val="0"/>
              </a:spcBef>
              <a:buClrTx/>
              <a:buSzTx/>
              <a:buFontTx/>
              <a:buNone/>
            </a:pPr>
            <a:r>
              <a:rPr lang="ar-SA" altLang="en-US" sz="2000"/>
              <a:t> (عدد البائعين)</a:t>
            </a:r>
            <a:endParaRPr lang="en-US" altLang="en-US" sz="2000">
              <a:latin typeface="Times New Roman" panose="02020603050405020304" pitchFamily="18" charset="0"/>
              <a:cs typeface="Times New Roman" panose="02020603050405020304" pitchFamily="18" charset="0"/>
            </a:endParaRPr>
          </a:p>
        </p:txBody>
      </p:sp>
      <p:sp>
        <p:nvSpPr>
          <p:cNvPr id="163925" name="Rectangle 85"/>
          <p:cNvSpPr>
            <a:spLocks noChangeArrowheads="1"/>
          </p:cNvSpPr>
          <p:nvPr/>
        </p:nvSpPr>
        <p:spPr bwMode="auto">
          <a:xfrm>
            <a:off x="5951538" y="2147888"/>
            <a:ext cx="2089150" cy="1085850"/>
          </a:xfrm>
          <a:prstGeom prst="rect">
            <a:avLst/>
          </a:prstGeom>
          <a:solidFill>
            <a:srgbClr val="FFC000"/>
          </a:solidFill>
          <a:ln w="9525" algn="ctr">
            <a:solidFill>
              <a:schemeClr val="bg1"/>
            </a:solidFill>
            <a:miter lim="800000"/>
            <a:headEnd/>
            <a:tailEnd/>
          </a:ln>
        </p:spPr>
        <p:txBody>
          <a:bodyPr anchor="ctr"/>
          <a:lstStyle/>
          <a:p>
            <a:pPr marL="177800" indent="-88900">
              <a:tabLst>
                <a:tab pos="1573213" algn="r"/>
              </a:tabLst>
              <a:defRPr/>
            </a:pPr>
            <a:endParaRPr lang="ar-SA" dirty="0">
              <a:latin typeface="Times New Roman" pitchFamily="18" charset="0"/>
              <a:cs typeface="Times New Roman" pitchFamily="18" charset="0"/>
            </a:endParaRPr>
          </a:p>
          <a:p>
            <a:pPr marL="177800" indent="-88900" algn="ctr">
              <a:tabLst>
                <a:tab pos="1573213" algn="r"/>
              </a:tabLst>
              <a:defRPr/>
            </a:pPr>
            <a:r>
              <a:rPr lang="ar-SA" dirty="0">
                <a:latin typeface="Times New Roman" pitchFamily="18" charset="0"/>
                <a:cs typeface="Times New Roman" pitchFamily="18" charset="0"/>
              </a:rPr>
              <a:t>علاقة طردية</a:t>
            </a:r>
          </a:p>
          <a:p>
            <a:pPr marL="342900" indent="-342900" algn="ctr">
              <a:buFontTx/>
              <a:buChar char="-"/>
              <a:tabLst>
                <a:tab pos="1573213" algn="r"/>
              </a:tabLst>
              <a:defRPr/>
            </a:pPr>
            <a:endParaRPr lang="en-US" dirty="0">
              <a:latin typeface="Times New Roman" pitchFamily="18" charset="0"/>
              <a:cs typeface="Times New Roman" pitchFamily="18" charset="0"/>
            </a:endParaRPr>
          </a:p>
        </p:txBody>
      </p:sp>
      <p:sp>
        <p:nvSpPr>
          <p:cNvPr id="163926" name="Rectangle 86"/>
          <p:cNvSpPr>
            <a:spLocks noChangeArrowheads="1"/>
          </p:cNvSpPr>
          <p:nvPr/>
        </p:nvSpPr>
        <p:spPr bwMode="auto">
          <a:xfrm>
            <a:off x="1911350" y="2147888"/>
            <a:ext cx="4032250" cy="1085850"/>
          </a:xfrm>
          <a:prstGeom prst="rect">
            <a:avLst/>
          </a:prstGeom>
          <a:solidFill>
            <a:srgbClr val="FFC000"/>
          </a:solidFill>
          <a:ln w="9525" algn="ctr">
            <a:solidFill>
              <a:schemeClr val="bg1"/>
            </a:solidFill>
            <a:miter lim="800000"/>
            <a:headEnd/>
            <a:tailEnd/>
          </a:ln>
        </p:spPr>
        <p:txBody>
          <a:bodyPr anchor="ctr"/>
          <a:lstStyle/>
          <a:p>
            <a:pPr marL="177800" indent="-177800">
              <a:buFontTx/>
              <a:buChar char="-"/>
              <a:tabLst>
                <a:tab pos="1573213" algn="r"/>
              </a:tabLst>
              <a:defRPr/>
            </a:pPr>
            <a:endParaRPr lang="ar-SA" dirty="0">
              <a:latin typeface="Times New Roman" pitchFamily="18" charset="0"/>
              <a:cs typeface="Times New Roman" pitchFamily="18" charset="0"/>
            </a:endParaRPr>
          </a:p>
          <a:p>
            <a:pPr marL="177800" indent="-177800">
              <a:buFontTx/>
              <a:buChar char="-"/>
              <a:tabLst>
                <a:tab pos="1573213" algn="r"/>
              </a:tabLst>
              <a:defRPr/>
            </a:pPr>
            <a:endParaRPr lang="ar-SA" dirty="0">
              <a:latin typeface="Times New Roman" pitchFamily="18" charset="0"/>
              <a:cs typeface="Times New Roman" pitchFamily="18" charset="0"/>
            </a:endParaRPr>
          </a:p>
          <a:p>
            <a:pPr marL="177800" indent="-177800" algn="ctr">
              <a:tabLst>
                <a:tab pos="1573213" algn="r"/>
              </a:tabLst>
              <a:defRPr/>
            </a:pPr>
            <a:r>
              <a:rPr lang="ar-SA" dirty="0">
                <a:latin typeface="Times New Roman" pitchFamily="18" charset="0"/>
                <a:cs typeface="Times New Roman" pitchFamily="18" charset="0"/>
              </a:rPr>
              <a:t>انتقال منحني العرض بأكمله إلي أعلى أو إلي أسفل</a:t>
            </a:r>
          </a:p>
          <a:p>
            <a:pPr marL="177800" indent="-177800">
              <a:tabLst>
                <a:tab pos="1573213" algn="r"/>
              </a:tabLst>
              <a:defRPr/>
            </a:pPr>
            <a:endParaRPr lang="ar-SA" dirty="0">
              <a:latin typeface="Times New Roman" pitchFamily="18" charset="0"/>
              <a:cs typeface="Times New Roman" pitchFamily="18" charset="0"/>
            </a:endParaRPr>
          </a:p>
          <a:p>
            <a:pPr marL="342900" indent="-342900">
              <a:buFontTx/>
              <a:buChar char="-"/>
              <a:tabLst>
                <a:tab pos="1573213" algn="r"/>
              </a:tabLst>
              <a:defRPr/>
            </a:pPr>
            <a:endParaRPr lang="en-US" dirty="0">
              <a:latin typeface="Times New Roman" pitchFamily="18" charset="0"/>
              <a:cs typeface="Times New Roman" pitchFamily="18" charset="0"/>
            </a:endParaRPr>
          </a:p>
        </p:txBody>
      </p:sp>
      <p:sp>
        <p:nvSpPr>
          <p:cNvPr id="163928" name="Rectangle 88"/>
          <p:cNvSpPr>
            <a:spLocks noChangeArrowheads="1"/>
          </p:cNvSpPr>
          <p:nvPr/>
        </p:nvSpPr>
        <p:spPr bwMode="auto">
          <a:xfrm>
            <a:off x="7253288" y="1574800"/>
            <a:ext cx="3090862" cy="547688"/>
          </a:xfrm>
          <a:prstGeom prst="rect">
            <a:avLst/>
          </a:prstGeom>
          <a:solidFill>
            <a:srgbClr val="CCCC00"/>
          </a:solidFill>
          <a:ln w="9525" algn="ctr">
            <a:solidFill>
              <a:schemeClr val="bg1"/>
            </a:solidFill>
            <a:miter lim="800000"/>
            <a:headEnd/>
            <a:tailEnd/>
          </a:ln>
        </p:spPr>
        <p:txBody>
          <a:bodyPr anchor="ctr"/>
          <a:lstStyle>
            <a:lvl1pPr marL="342900" indent="-2540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سعر السلعة (الخدمة)</a:t>
            </a:r>
            <a:endParaRPr lang="en-US" altLang="en-US" sz="2000">
              <a:latin typeface="Times New Roman" panose="02020603050405020304" pitchFamily="18" charset="0"/>
              <a:cs typeface="Times New Roman" panose="02020603050405020304" pitchFamily="18" charset="0"/>
            </a:endParaRPr>
          </a:p>
        </p:txBody>
      </p:sp>
      <p:sp>
        <p:nvSpPr>
          <p:cNvPr id="163929" name="Rectangle 89"/>
          <p:cNvSpPr>
            <a:spLocks noChangeArrowheads="1"/>
          </p:cNvSpPr>
          <p:nvPr/>
        </p:nvSpPr>
        <p:spPr bwMode="auto">
          <a:xfrm>
            <a:off x="5951538" y="1574800"/>
            <a:ext cx="2089150" cy="547688"/>
          </a:xfrm>
          <a:prstGeom prst="rect">
            <a:avLst/>
          </a:prstGeom>
          <a:solidFill>
            <a:srgbClr val="CCCC00"/>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علاقة طردية</a:t>
            </a:r>
            <a:endParaRPr lang="en-US" altLang="en-US" sz="2000">
              <a:latin typeface="Times New Roman" panose="02020603050405020304" pitchFamily="18" charset="0"/>
              <a:cs typeface="Times New Roman" panose="02020603050405020304" pitchFamily="18" charset="0"/>
            </a:endParaRPr>
          </a:p>
        </p:txBody>
      </p:sp>
      <p:sp>
        <p:nvSpPr>
          <p:cNvPr id="163930" name="Rectangle 90"/>
          <p:cNvSpPr>
            <a:spLocks noChangeArrowheads="1"/>
          </p:cNvSpPr>
          <p:nvPr/>
        </p:nvSpPr>
        <p:spPr bwMode="auto">
          <a:xfrm>
            <a:off x="1911350" y="1574800"/>
            <a:ext cx="4032250" cy="547688"/>
          </a:xfrm>
          <a:prstGeom prst="rect">
            <a:avLst/>
          </a:prstGeom>
          <a:solidFill>
            <a:srgbClr val="CCCC00"/>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800">
                <a:latin typeface="Times New Roman" panose="02020603050405020304" pitchFamily="18" charset="0"/>
                <a:cs typeface="Times New Roman" panose="02020603050405020304" pitchFamily="18" charset="0"/>
              </a:rPr>
              <a:t>الانتقال من نقطة إلي أخري على نفس منحني العرض</a:t>
            </a:r>
            <a:endParaRPr lang="en-US" altLang="en-US" sz="1800">
              <a:latin typeface="Times New Roman" panose="02020603050405020304" pitchFamily="18" charset="0"/>
              <a:cs typeface="Times New Roman" panose="02020603050405020304" pitchFamily="18" charset="0"/>
            </a:endParaRPr>
          </a:p>
        </p:txBody>
      </p:sp>
      <p:sp>
        <p:nvSpPr>
          <p:cNvPr id="163932" name="Rectangle 92"/>
          <p:cNvSpPr>
            <a:spLocks noChangeArrowheads="1"/>
          </p:cNvSpPr>
          <p:nvPr/>
        </p:nvSpPr>
        <p:spPr bwMode="auto">
          <a:xfrm>
            <a:off x="7253288" y="981075"/>
            <a:ext cx="3090862" cy="547688"/>
          </a:xfrm>
          <a:prstGeom prst="rect">
            <a:avLst/>
          </a:prstGeom>
          <a:solidFill>
            <a:schemeClr val="hlink"/>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solidFill>
                  <a:schemeClr val="bg1"/>
                </a:solidFill>
                <a:latin typeface="Times New Roman" panose="02020603050405020304" pitchFamily="18" charset="0"/>
                <a:cs typeface="Times New Roman" panose="02020603050405020304" pitchFamily="18" charset="0"/>
              </a:rPr>
              <a:t>العامل</a:t>
            </a:r>
            <a:endParaRPr lang="en-US" altLang="en-US" sz="2000">
              <a:solidFill>
                <a:schemeClr val="bg1"/>
              </a:solidFill>
              <a:latin typeface="Times New Roman" panose="02020603050405020304" pitchFamily="18" charset="0"/>
              <a:cs typeface="Times New Roman" panose="02020603050405020304" pitchFamily="18" charset="0"/>
            </a:endParaRPr>
          </a:p>
        </p:txBody>
      </p:sp>
      <p:sp>
        <p:nvSpPr>
          <p:cNvPr id="163933" name="Rectangle 93"/>
          <p:cNvSpPr>
            <a:spLocks noChangeArrowheads="1"/>
          </p:cNvSpPr>
          <p:nvPr/>
        </p:nvSpPr>
        <p:spPr bwMode="auto">
          <a:xfrm>
            <a:off x="5951538" y="981075"/>
            <a:ext cx="2089150" cy="547688"/>
          </a:xfrm>
          <a:prstGeom prst="rect">
            <a:avLst/>
          </a:prstGeom>
          <a:solidFill>
            <a:schemeClr val="hlink"/>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solidFill>
                  <a:schemeClr val="bg1"/>
                </a:solidFill>
                <a:latin typeface="Times New Roman" panose="02020603050405020304" pitchFamily="18" charset="0"/>
                <a:cs typeface="Times New Roman" panose="02020603050405020304" pitchFamily="18" charset="0"/>
              </a:rPr>
              <a:t>شكل العلاقة</a:t>
            </a:r>
            <a:endParaRPr lang="en-US" altLang="en-US" sz="2000">
              <a:solidFill>
                <a:schemeClr val="bg1"/>
              </a:solidFill>
              <a:latin typeface="Times New Roman" panose="02020603050405020304" pitchFamily="18" charset="0"/>
              <a:cs typeface="Times New Roman" panose="02020603050405020304" pitchFamily="18" charset="0"/>
            </a:endParaRPr>
          </a:p>
        </p:txBody>
      </p:sp>
      <p:sp>
        <p:nvSpPr>
          <p:cNvPr id="163934" name="Rectangle 94"/>
          <p:cNvSpPr>
            <a:spLocks noChangeArrowheads="1"/>
          </p:cNvSpPr>
          <p:nvPr/>
        </p:nvSpPr>
        <p:spPr bwMode="auto">
          <a:xfrm>
            <a:off x="1911350" y="981075"/>
            <a:ext cx="4032250" cy="547688"/>
          </a:xfrm>
          <a:prstGeom prst="rect">
            <a:avLst/>
          </a:prstGeom>
          <a:solidFill>
            <a:schemeClr val="hlink"/>
          </a:solidFill>
          <a:ln w="9525" algn="ctr">
            <a:solidFill>
              <a:schemeClr val="bg1"/>
            </a:solidFill>
            <a:miter lim="800000"/>
            <a:headEnd/>
            <a:tailEnd/>
          </a:ln>
        </p:spPr>
        <p:txBody>
          <a:bodyPr anchor="ctr"/>
          <a:lstStyle>
            <a:lvl1pPr marL="342900" indent="-342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solidFill>
                  <a:schemeClr val="bg1"/>
                </a:solidFill>
                <a:latin typeface="Times New Roman" panose="02020603050405020304" pitchFamily="18" charset="0"/>
                <a:cs typeface="Times New Roman" panose="02020603050405020304" pitchFamily="18" charset="0"/>
              </a:rPr>
              <a:t>ملاحظات</a:t>
            </a:r>
            <a:endParaRPr lang="en-US" altLang="en-US" sz="2000">
              <a:solidFill>
                <a:schemeClr val="bg1"/>
              </a:solidFill>
              <a:latin typeface="Times New Roman" panose="02020603050405020304" pitchFamily="18" charset="0"/>
              <a:cs typeface="Times New Roman" panose="02020603050405020304" pitchFamily="18" charset="0"/>
            </a:endParaRPr>
          </a:p>
        </p:txBody>
      </p:sp>
      <p:sp>
        <p:nvSpPr>
          <p:cNvPr id="163939" name="Rectangle 99"/>
          <p:cNvSpPr>
            <a:spLocks noChangeArrowheads="1"/>
          </p:cNvSpPr>
          <p:nvPr/>
        </p:nvSpPr>
        <p:spPr bwMode="auto">
          <a:xfrm>
            <a:off x="7253288" y="5248275"/>
            <a:ext cx="3090862" cy="547688"/>
          </a:xfrm>
          <a:prstGeom prst="rect">
            <a:avLst/>
          </a:prstGeom>
          <a:solidFill>
            <a:srgbClr val="A1379E"/>
          </a:solidFill>
          <a:ln w="9525" algn="ctr">
            <a:solidFill>
              <a:schemeClr val="bg1"/>
            </a:solidFill>
            <a:miter lim="800000"/>
            <a:headEnd/>
            <a:tailEnd/>
          </a:ln>
        </p:spPr>
        <p:txBody>
          <a:bodyPr anchor="ctr"/>
          <a:lstStyle>
            <a:lvl1pPr marL="342900" indent="-2540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000" dirty="0" smtClean="0"/>
              <a:t>توقعات المنتجين</a:t>
            </a:r>
            <a:endParaRPr lang="en-US" altLang="en-US" sz="2000" dirty="0">
              <a:latin typeface="Times New Roman" panose="02020603050405020304" pitchFamily="18" charset="0"/>
              <a:cs typeface="Times New Roman" panose="02020603050405020304" pitchFamily="18" charset="0"/>
            </a:endParaRPr>
          </a:p>
        </p:txBody>
      </p:sp>
      <p:sp>
        <p:nvSpPr>
          <p:cNvPr id="163940" name="Rectangle 100"/>
          <p:cNvSpPr>
            <a:spLocks noChangeArrowheads="1"/>
          </p:cNvSpPr>
          <p:nvPr/>
        </p:nvSpPr>
        <p:spPr bwMode="auto">
          <a:xfrm>
            <a:off x="5951538" y="5248275"/>
            <a:ext cx="2089150" cy="547688"/>
          </a:xfrm>
          <a:prstGeom prst="rect">
            <a:avLst/>
          </a:prstGeom>
          <a:solidFill>
            <a:srgbClr val="A1379E"/>
          </a:solidFill>
          <a:ln w="9525" algn="ctr">
            <a:solidFill>
              <a:schemeClr val="bg1"/>
            </a:solidFill>
            <a:miter lim="800000"/>
            <a:headEnd/>
            <a:tailEnd/>
          </a:ln>
        </p:spPr>
        <p:txBody>
          <a:bodyPr anchor="ctr"/>
          <a:lstStyle>
            <a:lvl1pPr marL="177800" indent="-88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علاقة عكسية</a:t>
            </a:r>
          </a:p>
        </p:txBody>
      </p:sp>
      <p:sp>
        <p:nvSpPr>
          <p:cNvPr id="163941" name="Rectangle 101"/>
          <p:cNvSpPr>
            <a:spLocks noChangeArrowheads="1"/>
          </p:cNvSpPr>
          <p:nvPr/>
        </p:nvSpPr>
        <p:spPr bwMode="auto">
          <a:xfrm>
            <a:off x="1911350" y="5248275"/>
            <a:ext cx="4032250" cy="547688"/>
          </a:xfrm>
          <a:prstGeom prst="rect">
            <a:avLst/>
          </a:prstGeom>
          <a:solidFill>
            <a:srgbClr val="A1379E"/>
          </a:solidFill>
          <a:ln w="9525" algn="ctr">
            <a:solidFill>
              <a:schemeClr val="bg1"/>
            </a:solidFill>
            <a:miter lim="800000"/>
            <a:headEnd/>
            <a:tailEnd/>
          </a:ln>
        </p:spPr>
        <p:txBody>
          <a:bodyPr anchor="ctr"/>
          <a:lstStyle>
            <a:lvl1pPr marL="177800" indent="-1778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800">
                <a:latin typeface="Times New Roman" panose="02020603050405020304" pitchFamily="18" charset="0"/>
                <a:cs typeface="Times New Roman" panose="02020603050405020304" pitchFamily="18" charset="0"/>
              </a:rPr>
              <a:t>انتقال منحني العرض بأكمله إلي أعلى أو إلي أسفل</a:t>
            </a:r>
          </a:p>
        </p:txBody>
      </p:sp>
      <p:sp>
        <p:nvSpPr>
          <p:cNvPr id="163943" name="Rectangle 103"/>
          <p:cNvSpPr>
            <a:spLocks noChangeArrowheads="1"/>
          </p:cNvSpPr>
          <p:nvPr/>
        </p:nvSpPr>
        <p:spPr bwMode="auto">
          <a:xfrm>
            <a:off x="7110414" y="4645025"/>
            <a:ext cx="3233737" cy="566738"/>
          </a:xfrm>
          <a:prstGeom prst="rect">
            <a:avLst/>
          </a:prstGeom>
          <a:solidFill>
            <a:srgbClr val="FFCC99"/>
          </a:solidFill>
          <a:ln w="9525" algn="ctr">
            <a:solidFill>
              <a:schemeClr val="bg1"/>
            </a:solidFill>
            <a:miter lim="800000"/>
            <a:headEnd/>
            <a:tailEnd/>
          </a:ln>
        </p:spPr>
        <p:txBody>
          <a:bodyPr anchor="ctr"/>
          <a:lstStyle>
            <a:lvl1pPr marL="342900" indent="-2540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1800"/>
              <a:t>  تكاليف الإنتاج  أو </a:t>
            </a:r>
          </a:p>
          <a:p>
            <a:pPr algn="r" rtl="1" eaLnBrk="1" hangingPunct="1">
              <a:spcBef>
                <a:spcPct val="0"/>
              </a:spcBef>
              <a:buClrTx/>
              <a:buSzTx/>
              <a:buFontTx/>
              <a:buNone/>
            </a:pPr>
            <a:r>
              <a:rPr lang="ar-SA" altLang="en-US" sz="1800"/>
              <a:t> أسعار عناصر الإنتاج</a:t>
            </a:r>
            <a:endParaRPr lang="en-US" altLang="en-US" sz="1800">
              <a:latin typeface="Times New Roman" panose="02020603050405020304" pitchFamily="18" charset="0"/>
              <a:cs typeface="Times New Roman" panose="02020603050405020304" pitchFamily="18" charset="0"/>
            </a:endParaRPr>
          </a:p>
        </p:txBody>
      </p:sp>
      <p:sp>
        <p:nvSpPr>
          <p:cNvPr id="163944" name="Rectangle 104"/>
          <p:cNvSpPr>
            <a:spLocks noChangeArrowheads="1"/>
          </p:cNvSpPr>
          <p:nvPr/>
        </p:nvSpPr>
        <p:spPr bwMode="auto">
          <a:xfrm>
            <a:off x="5951538" y="4645025"/>
            <a:ext cx="2089150" cy="566738"/>
          </a:xfrm>
          <a:prstGeom prst="rect">
            <a:avLst/>
          </a:prstGeom>
          <a:solidFill>
            <a:srgbClr val="FFCC99"/>
          </a:solidFill>
          <a:ln w="9525" algn="ctr">
            <a:solidFill>
              <a:schemeClr val="bg1"/>
            </a:solidFill>
            <a:miter lim="800000"/>
            <a:headEnd/>
            <a:tailEnd/>
          </a:ln>
        </p:spPr>
        <p:txBody>
          <a:bodyPr anchor="ctr"/>
          <a:lstStyle>
            <a:lvl1pPr marL="177800" indent="-88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علاقة عكسية</a:t>
            </a:r>
          </a:p>
        </p:txBody>
      </p:sp>
      <p:sp>
        <p:nvSpPr>
          <p:cNvPr id="163945" name="Rectangle 105"/>
          <p:cNvSpPr>
            <a:spLocks noChangeArrowheads="1"/>
          </p:cNvSpPr>
          <p:nvPr/>
        </p:nvSpPr>
        <p:spPr bwMode="auto">
          <a:xfrm>
            <a:off x="1911350" y="4645025"/>
            <a:ext cx="4032250" cy="566738"/>
          </a:xfrm>
          <a:prstGeom prst="rect">
            <a:avLst/>
          </a:prstGeom>
          <a:solidFill>
            <a:srgbClr val="FFCC99"/>
          </a:solidFill>
          <a:ln w="9525" algn="ctr">
            <a:solidFill>
              <a:schemeClr val="bg1"/>
            </a:solidFill>
            <a:miter lim="800000"/>
            <a:headEnd/>
            <a:tailEnd/>
          </a:ln>
        </p:spPr>
        <p:txBody>
          <a:bodyPr anchor="ctr"/>
          <a:lstStyle>
            <a:lvl1pPr marL="177800" indent="-1778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800">
                <a:latin typeface="Times New Roman" panose="02020603050405020304" pitchFamily="18" charset="0"/>
                <a:cs typeface="Times New Roman" panose="02020603050405020304" pitchFamily="18" charset="0"/>
              </a:rPr>
              <a:t>انتقال منحني العرض بأكمله إلي أعلى أو إلي أسفل</a:t>
            </a:r>
          </a:p>
        </p:txBody>
      </p:sp>
      <p:sp>
        <p:nvSpPr>
          <p:cNvPr id="163947" name="Rectangle 107"/>
          <p:cNvSpPr>
            <a:spLocks noChangeArrowheads="1"/>
          </p:cNvSpPr>
          <p:nvPr/>
        </p:nvSpPr>
        <p:spPr bwMode="auto">
          <a:xfrm>
            <a:off x="7253288" y="3271839"/>
            <a:ext cx="3090862" cy="1309687"/>
          </a:xfrm>
          <a:prstGeom prst="rect">
            <a:avLst/>
          </a:prstGeom>
          <a:solidFill>
            <a:srgbClr val="00B050"/>
          </a:solidFill>
          <a:ln w="9525" algn="ctr">
            <a:solidFill>
              <a:schemeClr val="bg1"/>
            </a:solidFill>
            <a:miter lim="800000"/>
            <a:headEnd/>
            <a:tailEnd/>
          </a:ln>
        </p:spPr>
        <p:txBody>
          <a:bodyPr anchor="ctr"/>
          <a:lstStyle/>
          <a:p>
            <a:pPr marL="342900" indent="-254000">
              <a:tabLst>
                <a:tab pos="1573213" algn="r"/>
              </a:tabLst>
              <a:defRPr/>
            </a:pPr>
            <a:endParaRPr lang="ar-SA" sz="600" dirty="0">
              <a:solidFill>
                <a:schemeClr val="bg1"/>
              </a:solidFill>
              <a:latin typeface="Times New Roman" pitchFamily="18" charset="0"/>
              <a:cs typeface="Times New Roman" pitchFamily="18" charset="0"/>
            </a:endParaRPr>
          </a:p>
          <a:p>
            <a:pPr algn="r" rtl="1" eaLnBrk="1" hangingPunct="1">
              <a:defRPr/>
            </a:pPr>
            <a:r>
              <a:rPr lang="ar-SA" altLang="en-US" dirty="0"/>
              <a:t>   الفن الانتاجي</a:t>
            </a:r>
          </a:p>
          <a:p>
            <a:pPr algn="r" rtl="1" eaLnBrk="1" hangingPunct="1">
              <a:defRPr/>
            </a:pPr>
            <a:r>
              <a:rPr lang="ar-SA" altLang="en-US" dirty="0"/>
              <a:t> أو التقنية المستعملة</a:t>
            </a:r>
            <a:endParaRPr lang="en-US" dirty="0">
              <a:solidFill>
                <a:schemeClr val="bg1"/>
              </a:solidFill>
              <a:latin typeface="Times New Roman" pitchFamily="18" charset="0"/>
              <a:cs typeface="Times New Roman" pitchFamily="18" charset="0"/>
            </a:endParaRPr>
          </a:p>
        </p:txBody>
      </p:sp>
      <p:sp>
        <p:nvSpPr>
          <p:cNvPr id="163948" name="Rectangle 108"/>
          <p:cNvSpPr>
            <a:spLocks noChangeArrowheads="1"/>
          </p:cNvSpPr>
          <p:nvPr/>
        </p:nvSpPr>
        <p:spPr bwMode="auto">
          <a:xfrm>
            <a:off x="5951538" y="3271839"/>
            <a:ext cx="2089150" cy="1309687"/>
          </a:xfrm>
          <a:prstGeom prst="rect">
            <a:avLst/>
          </a:prstGeom>
          <a:solidFill>
            <a:srgbClr val="00B050"/>
          </a:solidFill>
          <a:ln w="9525" algn="ctr">
            <a:solidFill>
              <a:schemeClr val="bg1"/>
            </a:solidFill>
            <a:miter lim="800000"/>
            <a:headEnd/>
            <a:tailEnd/>
          </a:ln>
        </p:spPr>
        <p:txBody>
          <a:bodyPr anchor="ctr"/>
          <a:lstStyle>
            <a:lvl1pPr marL="177800" indent="-88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Char char="-"/>
            </a:pPr>
            <a:endParaRPr lang="ar-SA" altLang="en-US" sz="1800">
              <a:solidFill>
                <a:schemeClr val="bg1"/>
              </a:solidFill>
              <a:latin typeface="Times New Roman" panose="02020603050405020304" pitchFamily="18" charset="0"/>
              <a:cs typeface="Times New Roman" panose="02020603050405020304" pitchFamily="18" charset="0"/>
            </a:endParaRPr>
          </a:p>
          <a:p>
            <a:pPr algn="r" rtl="1" eaLnBrk="1" hangingPunct="1">
              <a:spcBef>
                <a:spcPct val="0"/>
              </a:spcBef>
              <a:buClrTx/>
              <a:buSzTx/>
              <a:buFontTx/>
              <a:buNone/>
            </a:pPr>
            <a:endParaRPr lang="ar-SA" altLang="en-US" sz="1800">
              <a:solidFill>
                <a:schemeClr val="bg1"/>
              </a:solidFill>
              <a:latin typeface="Times New Roman" panose="02020603050405020304" pitchFamily="18" charset="0"/>
              <a:cs typeface="Times New Roman" panose="02020603050405020304" pitchFamily="18" charset="0"/>
            </a:endParaRPr>
          </a:p>
          <a:p>
            <a:pPr algn="ctr" rtl="1" eaLnBrk="1" hangingPunct="1">
              <a:spcBef>
                <a:spcPct val="0"/>
              </a:spcBef>
              <a:buClrTx/>
              <a:buSzTx/>
              <a:buFontTx/>
              <a:buNone/>
            </a:pPr>
            <a:r>
              <a:rPr lang="ar-SA" altLang="en-US" sz="1800">
                <a:latin typeface="Times New Roman" panose="02020603050405020304" pitchFamily="18" charset="0"/>
                <a:cs typeface="Times New Roman" panose="02020603050405020304" pitchFamily="18" charset="0"/>
              </a:rPr>
              <a:t>علاقة طردية</a:t>
            </a:r>
          </a:p>
          <a:p>
            <a:pPr algn="r" rtl="1" eaLnBrk="1" hangingPunct="1">
              <a:spcBef>
                <a:spcPct val="0"/>
              </a:spcBef>
              <a:buClrTx/>
              <a:buSzTx/>
              <a:buFontTx/>
              <a:buNone/>
            </a:pPr>
            <a:endParaRPr lang="ar-SA" altLang="en-US" sz="1800">
              <a:solidFill>
                <a:schemeClr val="bg1"/>
              </a:solidFill>
              <a:latin typeface="Times New Roman" panose="02020603050405020304" pitchFamily="18" charset="0"/>
              <a:cs typeface="Times New Roman" panose="02020603050405020304" pitchFamily="18" charset="0"/>
            </a:endParaRPr>
          </a:p>
          <a:p>
            <a:pPr algn="ctr" rtl="1" eaLnBrk="1" hangingPunct="1">
              <a:spcBef>
                <a:spcPct val="0"/>
              </a:spcBef>
              <a:buClrTx/>
              <a:buSzTx/>
              <a:buFontTx/>
              <a:buNone/>
            </a:pPr>
            <a:endParaRPr lang="ar-SA" altLang="en-US" sz="2000">
              <a:solidFill>
                <a:schemeClr val="bg1"/>
              </a:solidFill>
              <a:latin typeface="Times New Roman" panose="02020603050405020304" pitchFamily="18" charset="0"/>
              <a:cs typeface="Times New Roman" panose="02020603050405020304" pitchFamily="18" charset="0"/>
            </a:endParaRPr>
          </a:p>
        </p:txBody>
      </p:sp>
      <p:sp>
        <p:nvSpPr>
          <p:cNvPr id="163949" name="Rectangle 109"/>
          <p:cNvSpPr>
            <a:spLocks noChangeArrowheads="1"/>
          </p:cNvSpPr>
          <p:nvPr/>
        </p:nvSpPr>
        <p:spPr bwMode="auto">
          <a:xfrm>
            <a:off x="1911350" y="3271839"/>
            <a:ext cx="4032250" cy="1309687"/>
          </a:xfrm>
          <a:prstGeom prst="rect">
            <a:avLst/>
          </a:prstGeom>
          <a:solidFill>
            <a:srgbClr val="00B050"/>
          </a:solidFill>
          <a:ln w="9525" algn="ctr">
            <a:solidFill>
              <a:schemeClr val="bg1"/>
            </a:solidFill>
            <a:miter lim="800000"/>
            <a:headEnd/>
            <a:tailEnd/>
          </a:ln>
        </p:spPr>
        <p:txBody>
          <a:bodyPr anchor="ctr"/>
          <a:lstStyle>
            <a:lvl1pPr marL="177800" indent="-1778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800">
                <a:latin typeface="Times New Roman" panose="02020603050405020304" pitchFamily="18" charset="0"/>
                <a:cs typeface="Times New Roman" panose="02020603050405020304" pitchFamily="18" charset="0"/>
              </a:rPr>
              <a:t>انتقال منحني العرض بأكمله إلي أعلى أو إلي أسفل</a:t>
            </a:r>
          </a:p>
        </p:txBody>
      </p:sp>
      <p:sp>
        <p:nvSpPr>
          <p:cNvPr id="21" name="Rectangle 99"/>
          <p:cNvSpPr>
            <a:spLocks noChangeArrowheads="1"/>
          </p:cNvSpPr>
          <p:nvPr/>
        </p:nvSpPr>
        <p:spPr bwMode="auto">
          <a:xfrm>
            <a:off x="7253288" y="5829300"/>
            <a:ext cx="3090862" cy="547688"/>
          </a:xfrm>
          <a:prstGeom prst="rect">
            <a:avLst/>
          </a:prstGeom>
          <a:solidFill>
            <a:srgbClr val="C00000"/>
          </a:solidFill>
          <a:ln w="9525" algn="ctr">
            <a:solidFill>
              <a:schemeClr val="bg1"/>
            </a:solidFill>
            <a:miter lim="800000"/>
            <a:headEnd/>
            <a:tailEnd/>
          </a:ln>
        </p:spPr>
        <p:txBody>
          <a:bodyPr anchor="ctr"/>
          <a:lstStyle>
            <a:lvl1pPr marL="342900" indent="-2540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000" dirty="0" smtClean="0"/>
              <a:t>عدد المنتجين </a:t>
            </a:r>
            <a:endParaRPr lang="en-US" altLang="en-US" sz="2000" dirty="0">
              <a:latin typeface="Times New Roman" panose="02020603050405020304" pitchFamily="18" charset="0"/>
              <a:cs typeface="Times New Roman" panose="02020603050405020304" pitchFamily="18" charset="0"/>
            </a:endParaRPr>
          </a:p>
        </p:txBody>
      </p:sp>
      <p:sp>
        <p:nvSpPr>
          <p:cNvPr id="22" name="Rectangle 100"/>
          <p:cNvSpPr>
            <a:spLocks noChangeArrowheads="1"/>
          </p:cNvSpPr>
          <p:nvPr/>
        </p:nvSpPr>
        <p:spPr bwMode="auto">
          <a:xfrm>
            <a:off x="5951538" y="5834064"/>
            <a:ext cx="2089150" cy="547687"/>
          </a:xfrm>
          <a:prstGeom prst="rect">
            <a:avLst/>
          </a:prstGeom>
          <a:solidFill>
            <a:srgbClr val="C00000"/>
          </a:solidFill>
          <a:ln w="9525" algn="ctr">
            <a:solidFill>
              <a:schemeClr val="bg1"/>
            </a:solidFill>
            <a:miter lim="800000"/>
            <a:headEnd/>
            <a:tailEnd/>
          </a:ln>
        </p:spPr>
        <p:txBody>
          <a:bodyPr anchor="ctr"/>
          <a:lstStyle>
            <a:lvl1pPr marL="177800" indent="-889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2000">
                <a:latin typeface="Times New Roman" panose="02020603050405020304" pitchFamily="18" charset="0"/>
                <a:cs typeface="Times New Roman" panose="02020603050405020304" pitchFamily="18" charset="0"/>
              </a:rPr>
              <a:t>علاقة طردية</a:t>
            </a:r>
          </a:p>
        </p:txBody>
      </p:sp>
      <p:sp>
        <p:nvSpPr>
          <p:cNvPr id="23" name="Rectangle 101"/>
          <p:cNvSpPr>
            <a:spLocks noChangeArrowheads="1"/>
          </p:cNvSpPr>
          <p:nvPr/>
        </p:nvSpPr>
        <p:spPr bwMode="auto">
          <a:xfrm>
            <a:off x="1911350" y="5829300"/>
            <a:ext cx="4032250" cy="547688"/>
          </a:xfrm>
          <a:prstGeom prst="rect">
            <a:avLst/>
          </a:prstGeom>
          <a:solidFill>
            <a:srgbClr val="C00000"/>
          </a:solidFill>
          <a:ln w="9525" algn="ctr">
            <a:solidFill>
              <a:schemeClr val="bg1"/>
            </a:solidFill>
            <a:miter lim="800000"/>
            <a:headEnd/>
            <a:tailEnd/>
          </a:ln>
        </p:spPr>
        <p:txBody>
          <a:bodyPr anchor="ctr"/>
          <a:lstStyle>
            <a:lvl1pPr marL="177800" indent="-177800">
              <a:spcBef>
                <a:spcPct val="20000"/>
              </a:spcBef>
              <a:buClr>
                <a:schemeClr val="bg2"/>
              </a:buClr>
              <a:buSzPct val="75000"/>
              <a:buFont typeface="Wingdings" panose="05000000000000000000" pitchFamily="2" charset="2"/>
              <a:buChar char="n"/>
              <a:tabLst>
                <a:tab pos="1573213" algn="r"/>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tabLst>
                <a:tab pos="1573213" algn="r"/>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tabLst>
                <a:tab pos="1573213" algn="r"/>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tabLst>
                <a:tab pos="1573213" algn="r"/>
              </a:tabLst>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800">
                <a:latin typeface="Times New Roman" panose="02020603050405020304" pitchFamily="18" charset="0"/>
                <a:cs typeface="Times New Roman" panose="02020603050405020304" pitchFamily="18" charset="0"/>
              </a:rPr>
              <a:t>انتقال منحني العرض بأكمله إلي أعلى أو إلي أسفل</a:t>
            </a:r>
          </a:p>
        </p:txBody>
      </p:sp>
    </p:spTree>
    <p:extLst>
      <p:ext uri="{BB962C8B-B14F-4D97-AF65-F5344CB8AC3E}">
        <p14:creationId xmlns:p14="http://schemas.microsoft.com/office/powerpoint/2010/main" val="7012604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932"/>
                                        </p:tgtEl>
                                        <p:attrNameLst>
                                          <p:attrName>style.visibility</p:attrName>
                                        </p:attrNameLst>
                                      </p:cBhvr>
                                      <p:to>
                                        <p:strVal val="visible"/>
                                      </p:to>
                                    </p:set>
                                    <p:animEffect transition="in" filter="wipe(left)">
                                      <p:cBhvr>
                                        <p:cTn id="7" dur="500"/>
                                        <p:tgtEl>
                                          <p:spTgt spid="1639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933"/>
                                        </p:tgtEl>
                                        <p:attrNameLst>
                                          <p:attrName>style.visibility</p:attrName>
                                        </p:attrNameLst>
                                      </p:cBhvr>
                                      <p:to>
                                        <p:strVal val="visible"/>
                                      </p:to>
                                    </p:set>
                                    <p:animEffect transition="in" filter="wipe(left)">
                                      <p:cBhvr>
                                        <p:cTn id="12" dur="500"/>
                                        <p:tgtEl>
                                          <p:spTgt spid="1639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934"/>
                                        </p:tgtEl>
                                        <p:attrNameLst>
                                          <p:attrName>style.visibility</p:attrName>
                                        </p:attrNameLst>
                                      </p:cBhvr>
                                      <p:to>
                                        <p:strVal val="visible"/>
                                      </p:to>
                                    </p:set>
                                    <p:animEffect transition="in" filter="wipe(left)">
                                      <p:cBhvr>
                                        <p:cTn id="17" dur="500"/>
                                        <p:tgtEl>
                                          <p:spTgt spid="1639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163928"/>
                                        </p:tgtEl>
                                        <p:attrNameLst>
                                          <p:attrName>style.visibility</p:attrName>
                                        </p:attrNameLst>
                                      </p:cBhvr>
                                      <p:to>
                                        <p:strVal val="visible"/>
                                      </p:to>
                                    </p:set>
                                    <p:anim calcmode="lin" valueType="num">
                                      <p:cBhvr>
                                        <p:cTn id="22" dur="500" fill="hold"/>
                                        <p:tgtEl>
                                          <p:spTgt spid="163928"/>
                                        </p:tgtEl>
                                        <p:attrNameLst>
                                          <p:attrName>ppt_w</p:attrName>
                                        </p:attrNameLst>
                                      </p:cBhvr>
                                      <p:tavLst>
                                        <p:tav tm="0">
                                          <p:val>
                                            <p:fltVal val="0"/>
                                          </p:val>
                                        </p:tav>
                                        <p:tav tm="100000">
                                          <p:val>
                                            <p:strVal val="#ppt_w"/>
                                          </p:val>
                                        </p:tav>
                                      </p:tavLst>
                                    </p:anim>
                                    <p:anim calcmode="lin" valueType="num">
                                      <p:cBhvr>
                                        <p:cTn id="23" dur="500" fill="hold"/>
                                        <p:tgtEl>
                                          <p:spTgt spid="163928"/>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63929"/>
                                        </p:tgtEl>
                                        <p:attrNameLst>
                                          <p:attrName>style.visibility</p:attrName>
                                        </p:attrNameLst>
                                      </p:cBhvr>
                                      <p:to>
                                        <p:strVal val="visible"/>
                                      </p:to>
                                    </p:set>
                                    <p:anim calcmode="lin" valueType="num">
                                      <p:cBhvr>
                                        <p:cTn id="28" dur="500" fill="hold"/>
                                        <p:tgtEl>
                                          <p:spTgt spid="163929"/>
                                        </p:tgtEl>
                                        <p:attrNameLst>
                                          <p:attrName>ppt_w</p:attrName>
                                        </p:attrNameLst>
                                      </p:cBhvr>
                                      <p:tavLst>
                                        <p:tav tm="0">
                                          <p:val>
                                            <p:fltVal val="0"/>
                                          </p:val>
                                        </p:tav>
                                        <p:tav tm="100000">
                                          <p:val>
                                            <p:strVal val="#ppt_w"/>
                                          </p:val>
                                        </p:tav>
                                      </p:tavLst>
                                    </p:anim>
                                    <p:anim calcmode="lin" valueType="num">
                                      <p:cBhvr>
                                        <p:cTn id="29" dur="500" fill="hold"/>
                                        <p:tgtEl>
                                          <p:spTgt spid="163929"/>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163930"/>
                                        </p:tgtEl>
                                        <p:attrNameLst>
                                          <p:attrName>style.visibility</p:attrName>
                                        </p:attrNameLst>
                                      </p:cBhvr>
                                      <p:to>
                                        <p:strVal val="visible"/>
                                      </p:to>
                                    </p:set>
                                    <p:anim calcmode="lin" valueType="num">
                                      <p:cBhvr>
                                        <p:cTn id="34" dur="500" fill="hold"/>
                                        <p:tgtEl>
                                          <p:spTgt spid="163930"/>
                                        </p:tgtEl>
                                        <p:attrNameLst>
                                          <p:attrName>ppt_w</p:attrName>
                                        </p:attrNameLst>
                                      </p:cBhvr>
                                      <p:tavLst>
                                        <p:tav tm="0">
                                          <p:val>
                                            <p:fltVal val="0"/>
                                          </p:val>
                                        </p:tav>
                                        <p:tav tm="100000">
                                          <p:val>
                                            <p:strVal val="#ppt_w"/>
                                          </p:val>
                                        </p:tav>
                                      </p:tavLst>
                                    </p:anim>
                                    <p:anim calcmode="lin" valueType="num">
                                      <p:cBhvr>
                                        <p:cTn id="35" dur="500" fill="hold"/>
                                        <p:tgtEl>
                                          <p:spTgt spid="163930"/>
                                        </p:tgtEl>
                                        <p:attrNameLst>
                                          <p:attrName>ppt_h</p:attrName>
                                        </p:attrNameLst>
                                      </p:cBhvr>
                                      <p:tavLst>
                                        <p:tav tm="0">
                                          <p:val>
                                            <p:fltVal val="0"/>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163924"/>
                                        </p:tgtEl>
                                        <p:attrNameLst>
                                          <p:attrName>style.visibility</p:attrName>
                                        </p:attrNameLst>
                                      </p:cBhvr>
                                      <p:to>
                                        <p:strVal val="visible"/>
                                      </p:to>
                                    </p:set>
                                    <p:anim calcmode="lin" valueType="num">
                                      <p:cBhvr>
                                        <p:cTn id="40" dur="500" fill="hold"/>
                                        <p:tgtEl>
                                          <p:spTgt spid="163924"/>
                                        </p:tgtEl>
                                        <p:attrNameLst>
                                          <p:attrName>ppt_w</p:attrName>
                                        </p:attrNameLst>
                                      </p:cBhvr>
                                      <p:tavLst>
                                        <p:tav tm="0">
                                          <p:val>
                                            <p:fltVal val="0"/>
                                          </p:val>
                                        </p:tav>
                                        <p:tav tm="100000">
                                          <p:val>
                                            <p:strVal val="#ppt_w"/>
                                          </p:val>
                                        </p:tav>
                                      </p:tavLst>
                                    </p:anim>
                                    <p:anim calcmode="lin" valueType="num">
                                      <p:cBhvr>
                                        <p:cTn id="41" dur="500" fill="hold"/>
                                        <p:tgtEl>
                                          <p:spTgt spid="163924"/>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3" presetClass="entr" presetSubtype="16" fill="hold" grpId="0" nodeType="clickEffect">
                                  <p:stCondLst>
                                    <p:cond delay="0"/>
                                  </p:stCondLst>
                                  <p:childTnLst>
                                    <p:set>
                                      <p:cBhvr>
                                        <p:cTn id="45" dur="1" fill="hold">
                                          <p:stCondLst>
                                            <p:cond delay="0"/>
                                          </p:stCondLst>
                                        </p:cTn>
                                        <p:tgtEl>
                                          <p:spTgt spid="163925"/>
                                        </p:tgtEl>
                                        <p:attrNameLst>
                                          <p:attrName>style.visibility</p:attrName>
                                        </p:attrNameLst>
                                      </p:cBhvr>
                                      <p:to>
                                        <p:strVal val="visible"/>
                                      </p:to>
                                    </p:set>
                                    <p:anim calcmode="lin" valueType="num">
                                      <p:cBhvr>
                                        <p:cTn id="46" dur="500" fill="hold"/>
                                        <p:tgtEl>
                                          <p:spTgt spid="163925"/>
                                        </p:tgtEl>
                                        <p:attrNameLst>
                                          <p:attrName>ppt_w</p:attrName>
                                        </p:attrNameLst>
                                      </p:cBhvr>
                                      <p:tavLst>
                                        <p:tav tm="0">
                                          <p:val>
                                            <p:fltVal val="0"/>
                                          </p:val>
                                        </p:tav>
                                        <p:tav tm="100000">
                                          <p:val>
                                            <p:strVal val="#ppt_w"/>
                                          </p:val>
                                        </p:tav>
                                      </p:tavLst>
                                    </p:anim>
                                    <p:anim calcmode="lin" valueType="num">
                                      <p:cBhvr>
                                        <p:cTn id="47" dur="500" fill="hold"/>
                                        <p:tgtEl>
                                          <p:spTgt spid="163925"/>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3" presetClass="entr" presetSubtype="16" fill="hold" grpId="0" nodeType="clickEffect">
                                  <p:stCondLst>
                                    <p:cond delay="0"/>
                                  </p:stCondLst>
                                  <p:childTnLst>
                                    <p:set>
                                      <p:cBhvr>
                                        <p:cTn id="51" dur="1" fill="hold">
                                          <p:stCondLst>
                                            <p:cond delay="0"/>
                                          </p:stCondLst>
                                        </p:cTn>
                                        <p:tgtEl>
                                          <p:spTgt spid="163926"/>
                                        </p:tgtEl>
                                        <p:attrNameLst>
                                          <p:attrName>style.visibility</p:attrName>
                                        </p:attrNameLst>
                                      </p:cBhvr>
                                      <p:to>
                                        <p:strVal val="visible"/>
                                      </p:to>
                                    </p:set>
                                    <p:anim calcmode="lin" valueType="num">
                                      <p:cBhvr>
                                        <p:cTn id="52" dur="500" fill="hold"/>
                                        <p:tgtEl>
                                          <p:spTgt spid="163926"/>
                                        </p:tgtEl>
                                        <p:attrNameLst>
                                          <p:attrName>ppt_w</p:attrName>
                                        </p:attrNameLst>
                                      </p:cBhvr>
                                      <p:tavLst>
                                        <p:tav tm="0">
                                          <p:val>
                                            <p:fltVal val="0"/>
                                          </p:val>
                                        </p:tav>
                                        <p:tav tm="100000">
                                          <p:val>
                                            <p:strVal val="#ppt_w"/>
                                          </p:val>
                                        </p:tav>
                                      </p:tavLst>
                                    </p:anim>
                                    <p:anim calcmode="lin" valueType="num">
                                      <p:cBhvr>
                                        <p:cTn id="53" dur="500" fill="hold"/>
                                        <p:tgtEl>
                                          <p:spTgt spid="163926"/>
                                        </p:tgtEl>
                                        <p:attrNameLst>
                                          <p:attrName>ppt_h</p:attrName>
                                        </p:attrNameLst>
                                      </p:cBhvr>
                                      <p:tavLst>
                                        <p:tav tm="0">
                                          <p:val>
                                            <p:fltVal val="0"/>
                                          </p:val>
                                        </p:tav>
                                        <p:tav tm="100000">
                                          <p:val>
                                            <p:strVal val="#ppt_h"/>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63947"/>
                                        </p:tgtEl>
                                        <p:attrNameLst>
                                          <p:attrName>style.visibility</p:attrName>
                                        </p:attrNameLst>
                                      </p:cBhvr>
                                      <p:to>
                                        <p:strVal val="visible"/>
                                      </p:to>
                                    </p:set>
                                    <p:animEffect transition="in" filter="wipe(left)">
                                      <p:cBhvr>
                                        <p:cTn id="58" dur="500"/>
                                        <p:tgtEl>
                                          <p:spTgt spid="163947"/>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63948"/>
                                        </p:tgtEl>
                                        <p:attrNameLst>
                                          <p:attrName>style.visibility</p:attrName>
                                        </p:attrNameLst>
                                      </p:cBhvr>
                                      <p:to>
                                        <p:strVal val="visible"/>
                                      </p:to>
                                    </p:set>
                                    <p:animEffect transition="in" filter="wipe(left)">
                                      <p:cBhvr>
                                        <p:cTn id="63" dur="500"/>
                                        <p:tgtEl>
                                          <p:spTgt spid="163948"/>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63949"/>
                                        </p:tgtEl>
                                        <p:attrNameLst>
                                          <p:attrName>style.visibility</p:attrName>
                                        </p:attrNameLst>
                                      </p:cBhvr>
                                      <p:to>
                                        <p:strVal val="visible"/>
                                      </p:to>
                                    </p:set>
                                    <p:animEffect transition="in" filter="wipe(left)">
                                      <p:cBhvr>
                                        <p:cTn id="68" dur="500"/>
                                        <p:tgtEl>
                                          <p:spTgt spid="163949"/>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163943"/>
                                        </p:tgtEl>
                                        <p:attrNameLst>
                                          <p:attrName>style.visibility</p:attrName>
                                        </p:attrNameLst>
                                      </p:cBhvr>
                                      <p:to>
                                        <p:strVal val="visible"/>
                                      </p:to>
                                    </p:set>
                                    <p:anim calcmode="lin" valueType="num">
                                      <p:cBhvr>
                                        <p:cTn id="73" dur="500" fill="hold"/>
                                        <p:tgtEl>
                                          <p:spTgt spid="163943"/>
                                        </p:tgtEl>
                                        <p:attrNameLst>
                                          <p:attrName>ppt_w</p:attrName>
                                        </p:attrNameLst>
                                      </p:cBhvr>
                                      <p:tavLst>
                                        <p:tav tm="0">
                                          <p:val>
                                            <p:fltVal val="0"/>
                                          </p:val>
                                        </p:tav>
                                        <p:tav tm="100000">
                                          <p:val>
                                            <p:strVal val="#ppt_w"/>
                                          </p:val>
                                        </p:tav>
                                      </p:tavLst>
                                    </p:anim>
                                    <p:anim calcmode="lin" valueType="num">
                                      <p:cBhvr>
                                        <p:cTn id="74" dur="500" fill="hold"/>
                                        <p:tgtEl>
                                          <p:spTgt spid="163943"/>
                                        </p:tgtEl>
                                        <p:attrNameLst>
                                          <p:attrName>ppt_h</p:attrName>
                                        </p:attrNameLst>
                                      </p:cBhvr>
                                      <p:tavLst>
                                        <p:tav tm="0">
                                          <p:val>
                                            <p:fltVal val="0"/>
                                          </p:val>
                                        </p:tav>
                                        <p:tav tm="100000">
                                          <p:val>
                                            <p:strVal val="#ppt_h"/>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163944"/>
                                        </p:tgtEl>
                                        <p:attrNameLst>
                                          <p:attrName>style.visibility</p:attrName>
                                        </p:attrNameLst>
                                      </p:cBhvr>
                                      <p:to>
                                        <p:strVal val="visible"/>
                                      </p:to>
                                    </p:set>
                                    <p:anim calcmode="lin" valueType="num">
                                      <p:cBhvr>
                                        <p:cTn id="79" dur="500" fill="hold"/>
                                        <p:tgtEl>
                                          <p:spTgt spid="163944"/>
                                        </p:tgtEl>
                                        <p:attrNameLst>
                                          <p:attrName>ppt_w</p:attrName>
                                        </p:attrNameLst>
                                      </p:cBhvr>
                                      <p:tavLst>
                                        <p:tav tm="0">
                                          <p:val>
                                            <p:fltVal val="0"/>
                                          </p:val>
                                        </p:tav>
                                        <p:tav tm="100000">
                                          <p:val>
                                            <p:strVal val="#ppt_w"/>
                                          </p:val>
                                        </p:tav>
                                      </p:tavLst>
                                    </p:anim>
                                    <p:anim calcmode="lin" valueType="num">
                                      <p:cBhvr>
                                        <p:cTn id="80" dur="500" fill="hold"/>
                                        <p:tgtEl>
                                          <p:spTgt spid="163944"/>
                                        </p:tgtEl>
                                        <p:attrNameLst>
                                          <p:attrName>ppt_h</p:attrName>
                                        </p:attrNameLst>
                                      </p:cBhvr>
                                      <p:tavLst>
                                        <p:tav tm="0">
                                          <p:val>
                                            <p:fltVal val="0"/>
                                          </p:val>
                                        </p:tav>
                                        <p:tav tm="100000">
                                          <p:val>
                                            <p:strVal val="#ppt_h"/>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3" presetClass="entr" presetSubtype="16" fill="hold" grpId="0" nodeType="clickEffect">
                                  <p:stCondLst>
                                    <p:cond delay="0"/>
                                  </p:stCondLst>
                                  <p:childTnLst>
                                    <p:set>
                                      <p:cBhvr>
                                        <p:cTn id="84" dur="1" fill="hold">
                                          <p:stCondLst>
                                            <p:cond delay="0"/>
                                          </p:stCondLst>
                                        </p:cTn>
                                        <p:tgtEl>
                                          <p:spTgt spid="163945"/>
                                        </p:tgtEl>
                                        <p:attrNameLst>
                                          <p:attrName>style.visibility</p:attrName>
                                        </p:attrNameLst>
                                      </p:cBhvr>
                                      <p:to>
                                        <p:strVal val="visible"/>
                                      </p:to>
                                    </p:set>
                                    <p:anim calcmode="lin" valueType="num">
                                      <p:cBhvr>
                                        <p:cTn id="85" dur="500" fill="hold"/>
                                        <p:tgtEl>
                                          <p:spTgt spid="163945"/>
                                        </p:tgtEl>
                                        <p:attrNameLst>
                                          <p:attrName>ppt_w</p:attrName>
                                        </p:attrNameLst>
                                      </p:cBhvr>
                                      <p:tavLst>
                                        <p:tav tm="0">
                                          <p:val>
                                            <p:fltVal val="0"/>
                                          </p:val>
                                        </p:tav>
                                        <p:tav tm="100000">
                                          <p:val>
                                            <p:strVal val="#ppt_w"/>
                                          </p:val>
                                        </p:tav>
                                      </p:tavLst>
                                    </p:anim>
                                    <p:anim calcmode="lin" valueType="num">
                                      <p:cBhvr>
                                        <p:cTn id="86" dur="500" fill="hold"/>
                                        <p:tgtEl>
                                          <p:spTgt spid="163945"/>
                                        </p:tgtEl>
                                        <p:attrNameLst>
                                          <p:attrName>ppt_h</p:attrName>
                                        </p:attrNameLst>
                                      </p:cBhvr>
                                      <p:tavLst>
                                        <p:tav tm="0">
                                          <p:val>
                                            <p:fltVal val="0"/>
                                          </p:val>
                                        </p:tav>
                                        <p:tav tm="100000">
                                          <p:val>
                                            <p:strVal val="#ppt_h"/>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3" presetClass="entr" presetSubtype="16" fill="hold" grpId="0" nodeType="clickEffect">
                                  <p:stCondLst>
                                    <p:cond delay="0"/>
                                  </p:stCondLst>
                                  <p:childTnLst>
                                    <p:set>
                                      <p:cBhvr>
                                        <p:cTn id="90" dur="1" fill="hold">
                                          <p:stCondLst>
                                            <p:cond delay="0"/>
                                          </p:stCondLst>
                                        </p:cTn>
                                        <p:tgtEl>
                                          <p:spTgt spid="163939"/>
                                        </p:tgtEl>
                                        <p:attrNameLst>
                                          <p:attrName>style.visibility</p:attrName>
                                        </p:attrNameLst>
                                      </p:cBhvr>
                                      <p:to>
                                        <p:strVal val="visible"/>
                                      </p:to>
                                    </p:set>
                                    <p:anim calcmode="lin" valueType="num">
                                      <p:cBhvr>
                                        <p:cTn id="91" dur="500" fill="hold"/>
                                        <p:tgtEl>
                                          <p:spTgt spid="163939"/>
                                        </p:tgtEl>
                                        <p:attrNameLst>
                                          <p:attrName>ppt_w</p:attrName>
                                        </p:attrNameLst>
                                      </p:cBhvr>
                                      <p:tavLst>
                                        <p:tav tm="0">
                                          <p:val>
                                            <p:fltVal val="0"/>
                                          </p:val>
                                        </p:tav>
                                        <p:tav tm="100000">
                                          <p:val>
                                            <p:strVal val="#ppt_w"/>
                                          </p:val>
                                        </p:tav>
                                      </p:tavLst>
                                    </p:anim>
                                    <p:anim calcmode="lin" valueType="num">
                                      <p:cBhvr>
                                        <p:cTn id="92" dur="500" fill="hold"/>
                                        <p:tgtEl>
                                          <p:spTgt spid="163939"/>
                                        </p:tgtEl>
                                        <p:attrNameLst>
                                          <p:attrName>ppt_h</p:attrName>
                                        </p:attrNameLst>
                                      </p:cBhvr>
                                      <p:tavLst>
                                        <p:tav tm="0">
                                          <p:val>
                                            <p:fltVal val="0"/>
                                          </p:val>
                                        </p:tav>
                                        <p:tav tm="100000">
                                          <p:val>
                                            <p:strVal val="#ppt_h"/>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3" presetClass="entr" presetSubtype="16" fill="hold" grpId="0" nodeType="clickEffect">
                                  <p:stCondLst>
                                    <p:cond delay="0"/>
                                  </p:stCondLst>
                                  <p:childTnLst>
                                    <p:set>
                                      <p:cBhvr>
                                        <p:cTn id="96" dur="1" fill="hold">
                                          <p:stCondLst>
                                            <p:cond delay="0"/>
                                          </p:stCondLst>
                                        </p:cTn>
                                        <p:tgtEl>
                                          <p:spTgt spid="163940"/>
                                        </p:tgtEl>
                                        <p:attrNameLst>
                                          <p:attrName>style.visibility</p:attrName>
                                        </p:attrNameLst>
                                      </p:cBhvr>
                                      <p:to>
                                        <p:strVal val="visible"/>
                                      </p:to>
                                    </p:set>
                                    <p:anim calcmode="lin" valueType="num">
                                      <p:cBhvr>
                                        <p:cTn id="97" dur="500" fill="hold"/>
                                        <p:tgtEl>
                                          <p:spTgt spid="163940"/>
                                        </p:tgtEl>
                                        <p:attrNameLst>
                                          <p:attrName>ppt_w</p:attrName>
                                        </p:attrNameLst>
                                      </p:cBhvr>
                                      <p:tavLst>
                                        <p:tav tm="0">
                                          <p:val>
                                            <p:fltVal val="0"/>
                                          </p:val>
                                        </p:tav>
                                        <p:tav tm="100000">
                                          <p:val>
                                            <p:strVal val="#ppt_w"/>
                                          </p:val>
                                        </p:tav>
                                      </p:tavLst>
                                    </p:anim>
                                    <p:anim calcmode="lin" valueType="num">
                                      <p:cBhvr>
                                        <p:cTn id="98" dur="500" fill="hold"/>
                                        <p:tgtEl>
                                          <p:spTgt spid="163940"/>
                                        </p:tgtEl>
                                        <p:attrNameLst>
                                          <p:attrName>ppt_h</p:attrName>
                                        </p:attrNameLst>
                                      </p:cBhvr>
                                      <p:tavLst>
                                        <p:tav tm="0">
                                          <p:val>
                                            <p:fltVal val="0"/>
                                          </p:val>
                                        </p:tav>
                                        <p:tav tm="100000">
                                          <p:val>
                                            <p:strVal val="#ppt_h"/>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3" presetClass="entr" presetSubtype="16" fill="hold" grpId="0" nodeType="clickEffect">
                                  <p:stCondLst>
                                    <p:cond delay="0"/>
                                  </p:stCondLst>
                                  <p:childTnLst>
                                    <p:set>
                                      <p:cBhvr>
                                        <p:cTn id="102" dur="1" fill="hold">
                                          <p:stCondLst>
                                            <p:cond delay="0"/>
                                          </p:stCondLst>
                                        </p:cTn>
                                        <p:tgtEl>
                                          <p:spTgt spid="163941"/>
                                        </p:tgtEl>
                                        <p:attrNameLst>
                                          <p:attrName>style.visibility</p:attrName>
                                        </p:attrNameLst>
                                      </p:cBhvr>
                                      <p:to>
                                        <p:strVal val="visible"/>
                                      </p:to>
                                    </p:set>
                                    <p:anim calcmode="lin" valueType="num">
                                      <p:cBhvr>
                                        <p:cTn id="103" dur="500" fill="hold"/>
                                        <p:tgtEl>
                                          <p:spTgt spid="163941"/>
                                        </p:tgtEl>
                                        <p:attrNameLst>
                                          <p:attrName>ppt_w</p:attrName>
                                        </p:attrNameLst>
                                      </p:cBhvr>
                                      <p:tavLst>
                                        <p:tav tm="0">
                                          <p:val>
                                            <p:fltVal val="0"/>
                                          </p:val>
                                        </p:tav>
                                        <p:tav tm="100000">
                                          <p:val>
                                            <p:strVal val="#ppt_w"/>
                                          </p:val>
                                        </p:tav>
                                      </p:tavLst>
                                    </p:anim>
                                    <p:anim calcmode="lin" valueType="num">
                                      <p:cBhvr>
                                        <p:cTn id="104" dur="500" fill="hold"/>
                                        <p:tgtEl>
                                          <p:spTgt spid="163941"/>
                                        </p:tgtEl>
                                        <p:attrNameLst>
                                          <p:attrName>ppt_h</p:attrName>
                                        </p:attrNameLst>
                                      </p:cBhvr>
                                      <p:tavLst>
                                        <p:tav tm="0">
                                          <p:val>
                                            <p:fltVal val="0"/>
                                          </p:val>
                                        </p:tav>
                                        <p:tav tm="100000">
                                          <p:val>
                                            <p:strVal val="#ppt_h"/>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3" presetClass="entr" presetSubtype="16" fill="hold" grpId="0" nodeType="click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fill="hold"/>
                                        <p:tgtEl>
                                          <p:spTgt spid="21"/>
                                        </p:tgtEl>
                                        <p:attrNameLst>
                                          <p:attrName>ppt_w</p:attrName>
                                        </p:attrNameLst>
                                      </p:cBhvr>
                                      <p:tavLst>
                                        <p:tav tm="0">
                                          <p:val>
                                            <p:fltVal val="0"/>
                                          </p:val>
                                        </p:tav>
                                        <p:tav tm="100000">
                                          <p:val>
                                            <p:strVal val="#ppt_w"/>
                                          </p:val>
                                        </p:tav>
                                      </p:tavLst>
                                    </p:anim>
                                    <p:anim calcmode="lin" valueType="num">
                                      <p:cBhvr>
                                        <p:cTn id="110"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3" presetClass="entr" presetSubtype="16" fill="hold" grpId="0" nodeType="click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p:cTn id="115" dur="500" fill="hold"/>
                                        <p:tgtEl>
                                          <p:spTgt spid="22"/>
                                        </p:tgtEl>
                                        <p:attrNameLst>
                                          <p:attrName>ppt_w</p:attrName>
                                        </p:attrNameLst>
                                      </p:cBhvr>
                                      <p:tavLst>
                                        <p:tav tm="0">
                                          <p:val>
                                            <p:fltVal val="0"/>
                                          </p:val>
                                        </p:tav>
                                        <p:tav tm="100000">
                                          <p:val>
                                            <p:strVal val="#ppt_w"/>
                                          </p:val>
                                        </p:tav>
                                      </p:tavLst>
                                    </p:anim>
                                    <p:anim calcmode="lin" valueType="num">
                                      <p:cBhvr>
                                        <p:cTn id="116"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3" presetClass="entr" presetSubtype="16" fill="hold" grpId="0" nodeType="clickEffect">
                                  <p:stCondLst>
                                    <p:cond delay="0"/>
                                  </p:stCondLst>
                                  <p:childTnLst>
                                    <p:set>
                                      <p:cBhvr>
                                        <p:cTn id="120" dur="1" fill="hold">
                                          <p:stCondLst>
                                            <p:cond delay="0"/>
                                          </p:stCondLst>
                                        </p:cTn>
                                        <p:tgtEl>
                                          <p:spTgt spid="23"/>
                                        </p:tgtEl>
                                        <p:attrNameLst>
                                          <p:attrName>style.visibility</p:attrName>
                                        </p:attrNameLst>
                                      </p:cBhvr>
                                      <p:to>
                                        <p:strVal val="visible"/>
                                      </p:to>
                                    </p:set>
                                    <p:anim calcmode="lin" valueType="num">
                                      <p:cBhvr>
                                        <p:cTn id="121" dur="500" fill="hold"/>
                                        <p:tgtEl>
                                          <p:spTgt spid="23"/>
                                        </p:tgtEl>
                                        <p:attrNameLst>
                                          <p:attrName>ppt_w</p:attrName>
                                        </p:attrNameLst>
                                      </p:cBhvr>
                                      <p:tavLst>
                                        <p:tav tm="0">
                                          <p:val>
                                            <p:fltVal val="0"/>
                                          </p:val>
                                        </p:tav>
                                        <p:tav tm="100000">
                                          <p:val>
                                            <p:strVal val="#ppt_w"/>
                                          </p:val>
                                        </p:tav>
                                      </p:tavLst>
                                    </p:anim>
                                    <p:anim calcmode="lin" valueType="num">
                                      <p:cBhvr>
                                        <p:cTn id="122"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4" grpId="0" animBg="1"/>
      <p:bldP spid="163925" grpId="0" animBg="1"/>
      <p:bldP spid="163926" grpId="0" animBg="1"/>
      <p:bldP spid="163928" grpId="0" animBg="1"/>
      <p:bldP spid="163929" grpId="0" animBg="1"/>
      <p:bldP spid="163930" grpId="0" animBg="1"/>
      <p:bldP spid="163932" grpId="0" animBg="1"/>
      <p:bldP spid="163933" grpId="0" animBg="1"/>
      <p:bldP spid="163934" grpId="0" animBg="1"/>
      <p:bldP spid="163939" grpId="0" animBg="1"/>
      <p:bldP spid="163940" grpId="0" animBg="1"/>
      <p:bldP spid="163941" grpId="0" animBg="1"/>
      <p:bldP spid="163943" grpId="0" animBg="1"/>
      <p:bldP spid="163944" grpId="0" animBg="1"/>
      <p:bldP spid="163945" grpId="0" animBg="1"/>
      <p:bldP spid="163947" grpId="0" animBg="1"/>
      <p:bldP spid="163948" grpId="0" animBg="1"/>
      <p:bldP spid="163949" grpId="0" animBg="1"/>
      <p:bldP spid="21" grpId="0" animBg="1"/>
      <p:bldP spid="22"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76250"/>
            <a:ext cx="8985251" cy="647700"/>
          </a:xfrm>
        </p:spPr>
        <p:txBody>
          <a:bodyPr/>
          <a:lstStyle/>
          <a:p>
            <a:pPr marL="609600" indent="-609600" rtl="1" eaLnBrk="1" hangingPunct="1">
              <a:buNone/>
            </a:pPr>
            <a:r>
              <a:rPr lang="ar-SA" altLang="en-US" sz="2600" b="1" dirty="0">
                <a:solidFill>
                  <a:srgbClr val="FF0000"/>
                </a:solidFill>
                <a:latin typeface="Arial Black" panose="020B0A04020102020204" pitchFamily="34" charset="0"/>
                <a:cs typeface="PT Bold Heading" panose="02010400000000000000" pitchFamily="2" charset="-78"/>
              </a:rPr>
              <a:t>رابعاً: التغير في الكمية المعروضة والتغير في العرض</a:t>
            </a:r>
            <a:endParaRPr lang="en-US" altLang="en-US" sz="2600" b="1" dirty="0">
              <a:solidFill>
                <a:srgbClr val="FF0000"/>
              </a:solidFill>
              <a:latin typeface="Arial Black" panose="020B0A04020102020204" pitchFamily="34" charset="0"/>
              <a:cs typeface="PT Bold Heading" panose="02010400000000000000" pitchFamily="2" charset="-78"/>
            </a:endParaRPr>
          </a:p>
        </p:txBody>
      </p:sp>
      <p:sp>
        <p:nvSpPr>
          <p:cNvPr id="7" name="Rectangle 6"/>
          <p:cNvSpPr>
            <a:spLocks noChangeArrowheads="1"/>
          </p:cNvSpPr>
          <p:nvPr/>
        </p:nvSpPr>
        <p:spPr bwMode="auto">
          <a:xfrm>
            <a:off x="1992314" y="1011238"/>
            <a:ext cx="8351837" cy="977900"/>
          </a:xfrm>
          <a:prstGeom prst="rect">
            <a:avLst/>
          </a:prstGeom>
          <a:noFill/>
          <a:ln w="9525">
            <a:noFill/>
            <a:miter lim="800000"/>
            <a:headEnd/>
            <a:tailEnd/>
          </a:ln>
        </p:spPr>
        <p:txBody>
          <a:bodyPr/>
          <a:lstStyle/>
          <a:p>
            <a:pPr marL="266700" indent="-266700" algn="justLow">
              <a:lnSpc>
                <a:spcPct val="120000"/>
              </a:lnSpc>
              <a:buClr>
                <a:schemeClr val="bg2"/>
              </a:buClr>
              <a:buSzPct val="75000"/>
              <a:buFont typeface="Wingdings" pitchFamily="2" charset="2"/>
              <a:buChar char="v"/>
              <a:defRPr/>
            </a:pPr>
            <a:r>
              <a:rPr lang="ar-SA" altLang="en-US" sz="2400" dirty="0"/>
              <a:t>يمكن توضيح الفرق بين التغير في الكمية المعروضة والتغير في العرض على النحو التالي:</a:t>
            </a:r>
          </a:p>
          <a:p>
            <a:pPr algn="justLow" rtl="1" eaLnBrk="1" hangingPunct="1">
              <a:lnSpc>
                <a:spcPct val="120000"/>
              </a:lnSpc>
              <a:buClr>
                <a:schemeClr val="bg2"/>
              </a:buClr>
              <a:buSzPct val="75000"/>
              <a:defRPr/>
            </a:pPr>
            <a:r>
              <a:rPr lang="ar-SA" altLang="en-US" sz="2400" dirty="0"/>
              <a:t> </a:t>
            </a:r>
          </a:p>
        </p:txBody>
      </p:sp>
      <p:sp>
        <p:nvSpPr>
          <p:cNvPr id="12" name="Rectangle 11"/>
          <p:cNvSpPr>
            <a:spLocks noChangeArrowheads="1"/>
          </p:cNvSpPr>
          <p:nvPr/>
        </p:nvSpPr>
        <p:spPr bwMode="auto">
          <a:xfrm>
            <a:off x="1703388" y="5445126"/>
            <a:ext cx="8748712" cy="115252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marL="444500" indent="-444500" algn="justLow">
              <a:lnSpc>
                <a:spcPct val="120000"/>
              </a:lnSpc>
              <a:buClr>
                <a:schemeClr val="bg2"/>
              </a:buClr>
              <a:buSzPct val="75000"/>
              <a:buFont typeface="Wingdings" pitchFamily="2" charset="2"/>
              <a:buChar char="v"/>
              <a:defRPr/>
            </a:pPr>
            <a:r>
              <a:rPr lang="ar-SA" altLang="en-US">
                <a:solidFill>
                  <a:schemeClr val="tx1"/>
                </a:solidFill>
                <a:cs typeface="Arial" pitchFamily="34" charset="0"/>
              </a:rPr>
              <a:t>في حالة تغير الكمية المعروضة ننتقل من نقطة إلي أخري على نفس منحني العرض (بسبب التغير في السعر) وفي حالة تغير العرض ينتقل المنحني بأكمله إلي أعلى أم إلي أسفل (بسبب التغير في ظروف العرض).</a:t>
            </a:r>
            <a:endParaRPr lang="en-US" altLang="en-US">
              <a:solidFill>
                <a:schemeClr val="tx1"/>
              </a:solidFill>
              <a:cs typeface="Arial" pitchFamily="34" charset="0"/>
            </a:endParaRPr>
          </a:p>
          <a:p>
            <a:pPr marL="444500" indent="-444500" algn="justLow">
              <a:lnSpc>
                <a:spcPct val="120000"/>
              </a:lnSpc>
              <a:buClr>
                <a:schemeClr val="bg2"/>
              </a:buClr>
              <a:buSzPct val="75000"/>
              <a:buFont typeface="Wingdings" pitchFamily="2" charset="2"/>
              <a:buChar char="v"/>
              <a:defRPr/>
            </a:pPr>
            <a:endParaRPr lang="ar-SA" altLang="en-US">
              <a:solidFill>
                <a:schemeClr val="tx1"/>
              </a:solidFill>
              <a:cs typeface="Arial" pitchFamily="34" charset="0"/>
            </a:endParaRPr>
          </a:p>
          <a:p>
            <a:pPr marL="444500" indent="-444500" algn="justLow">
              <a:lnSpc>
                <a:spcPct val="120000"/>
              </a:lnSpc>
              <a:buClr>
                <a:schemeClr val="bg2"/>
              </a:buClr>
              <a:buSzPct val="75000"/>
              <a:defRPr/>
            </a:pPr>
            <a:r>
              <a:rPr lang="ar-SA" altLang="en-US">
                <a:solidFill>
                  <a:schemeClr val="tx1"/>
                </a:solidFill>
                <a:cs typeface="Arial" pitchFamily="34" charset="0"/>
              </a:rPr>
              <a:t> </a:t>
            </a:r>
          </a:p>
        </p:txBody>
      </p:sp>
      <p:sp>
        <p:nvSpPr>
          <p:cNvPr id="26" name="Line 4"/>
          <p:cNvSpPr>
            <a:spLocks noChangeShapeType="1"/>
          </p:cNvSpPr>
          <p:nvPr/>
        </p:nvSpPr>
        <p:spPr bwMode="auto">
          <a:xfrm>
            <a:off x="7859713" y="2740025"/>
            <a:ext cx="0" cy="172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7" name="Line 5"/>
          <p:cNvSpPr>
            <a:spLocks noChangeShapeType="1"/>
          </p:cNvSpPr>
          <p:nvPr/>
        </p:nvSpPr>
        <p:spPr bwMode="auto">
          <a:xfrm>
            <a:off x="7859714" y="4503738"/>
            <a:ext cx="24844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8" name="Line 6"/>
          <p:cNvSpPr>
            <a:spLocks noChangeShapeType="1"/>
          </p:cNvSpPr>
          <p:nvPr/>
        </p:nvSpPr>
        <p:spPr bwMode="auto">
          <a:xfrm flipV="1">
            <a:off x="8291514" y="2882901"/>
            <a:ext cx="1692275" cy="1152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9" name="Line 7"/>
          <p:cNvSpPr>
            <a:spLocks noChangeShapeType="1"/>
          </p:cNvSpPr>
          <p:nvPr/>
        </p:nvSpPr>
        <p:spPr bwMode="auto">
          <a:xfrm>
            <a:off x="7894639" y="3567113"/>
            <a:ext cx="10810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0" name="Line 8"/>
          <p:cNvSpPr>
            <a:spLocks noChangeShapeType="1"/>
          </p:cNvSpPr>
          <p:nvPr/>
        </p:nvSpPr>
        <p:spPr bwMode="auto">
          <a:xfrm>
            <a:off x="8975725" y="3567114"/>
            <a:ext cx="0" cy="9366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1" name="Line 9"/>
          <p:cNvSpPr>
            <a:spLocks noChangeShapeType="1"/>
          </p:cNvSpPr>
          <p:nvPr/>
        </p:nvSpPr>
        <p:spPr bwMode="auto">
          <a:xfrm>
            <a:off x="7823200" y="3243263"/>
            <a:ext cx="162083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2" name="Line 10"/>
          <p:cNvSpPr>
            <a:spLocks noChangeShapeType="1"/>
          </p:cNvSpPr>
          <p:nvPr/>
        </p:nvSpPr>
        <p:spPr bwMode="auto">
          <a:xfrm>
            <a:off x="9407525" y="3279776"/>
            <a:ext cx="0" cy="1260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3" name="Text Box 11"/>
          <p:cNvSpPr txBox="1">
            <a:spLocks noChangeArrowheads="1"/>
          </p:cNvSpPr>
          <p:nvPr/>
        </p:nvSpPr>
        <p:spPr bwMode="auto">
          <a:xfrm>
            <a:off x="7283451" y="2811463"/>
            <a:ext cx="422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en-US" sz="2000">
                <a:solidFill>
                  <a:srgbClr val="800000"/>
                </a:solidFill>
                <a:latin typeface="Garamond" panose="02020404030301010803" pitchFamily="18" charset="0"/>
              </a:rPr>
              <a:t>P</a:t>
            </a:r>
            <a:r>
              <a:rPr lang="en-US" altLang="en-US" sz="2000" baseline="-25000">
                <a:solidFill>
                  <a:srgbClr val="800000"/>
                </a:solidFill>
                <a:latin typeface="Garamond" panose="02020404030301010803" pitchFamily="18" charset="0"/>
              </a:rPr>
              <a:t>2</a:t>
            </a:r>
          </a:p>
        </p:txBody>
      </p:sp>
      <p:sp>
        <p:nvSpPr>
          <p:cNvPr id="34" name="Text Box 12"/>
          <p:cNvSpPr txBox="1">
            <a:spLocks noChangeArrowheads="1"/>
          </p:cNvSpPr>
          <p:nvPr/>
        </p:nvSpPr>
        <p:spPr bwMode="auto">
          <a:xfrm>
            <a:off x="7283451" y="3387725"/>
            <a:ext cx="40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en-US" sz="2000">
                <a:solidFill>
                  <a:srgbClr val="800000"/>
                </a:solidFill>
                <a:latin typeface="Garamond" panose="02020404030301010803" pitchFamily="18" charset="0"/>
              </a:rPr>
              <a:t>P</a:t>
            </a:r>
            <a:r>
              <a:rPr lang="en-US" altLang="en-US" sz="2000" baseline="-25000">
                <a:solidFill>
                  <a:srgbClr val="800000"/>
                </a:solidFill>
                <a:latin typeface="Garamond" panose="02020404030301010803" pitchFamily="18" charset="0"/>
              </a:rPr>
              <a:t>1</a:t>
            </a:r>
          </a:p>
        </p:txBody>
      </p:sp>
      <p:sp>
        <p:nvSpPr>
          <p:cNvPr id="35" name="Text Box 13"/>
          <p:cNvSpPr txBox="1">
            <a:spLocks noChangeArrowheads="1"/>
          </p:cNvSpPr>
          <p:nvPr/>
        </p:nvSpPr>
        <p:spPr bwMode="auto">
          <a:xfrm>
            <a:off x="8680427" y="4575175"/>
            <a:ext cx="4619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en-US" sz="2000">
                <a:solidFill>
                  <a:srgbClr val="800000"/>
                </a:solidFill>
                <a:latin typeface="Garamond" panose="02020404030301010803" pitchFamily="18" charset="0"/>
              </a:rPr>
              <a:t>Q</a:t>
            </a:r>
            <a:r>
              <a:rPr lang="en-US" altLang="en-US" sz="2000" baseline="-25000">
                <a:solidFill>
                  <a:srgbClr val="800000"/>
                </a:solidFill>
                <a:latin typeface="Garamond" panose="02020404030301010803" pitchFamily="18" charset="0"/>
              </a:rPr>
              <a:t>1</a:t>
            </a:r>
          </a:p>
        </p:txBody>
      </p:sp>
      <p:sp>
        <p:nvSpPr>
          <p:cNvPr id="36" name="Text Box 14"/>
          <p:cNvSpPr txBox="1">
            <a:spLocks noChangeArrowheads="1"/>
          </p:cNvSpPr>
          <p:nvPr/>
        </p:nvSpPr>
        <p:spPr bwMode="auto">
          <a:xfrm>
            <a:off x="9226551" y="4587875"/>
            <a:ext cx="468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en-US" sz="2000">
                <a:solidFill>
                  <a:srgbClr val="800000"/>
                </a:solidFill>
                <a:latin typeface="Garamond" panose="02020404030301010803" pitchFamily="18" charset="0"/>
              </a:rPr>
              <a:t>Q</a:t>
            </a:r>
            <a:r>
              <a:rPr lang="en-US" altLang="en-US" sz="2000" baseline="-25000">
                <a:solidFill>
                  <a:srgbClr val="800000"/>
                </a:solidFill>
                <a:latin typeface="Garamond" panose="02020404030301010803" pitchFamily="18" charset="0"/>
              </a:rPr>
              <a:t>2</a:t>
            </a:r>
          </a:p>
        </p:txBody>
      </p:sp>
      <p:sp>
        <p:nvSpPr>
          <p:cNvPr id="37" name="Rectangle 36"/>
          <p:cNvSpPr>
            <a:spLocks noChangeArrowheads="1"/>
          </p:cNvSpPr>
          <p:nvPr/>
        </p:nvSpPr>
        <p:spPr bwMode="auto">
          <a:xfrm>
            <a:off x="6888163" y="2276475"/>
            <a:ext cx="3600450" cy="431800"/>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a:t>
            </a:r>
            <a:r>
              <a:rPr lang="ar-SA" altLang="en-US" dirty="0" smtClean="0"/>
              <a:t>التغير </a:t>
            </a:r>
            <a:r>
              <a:rPr lang="ar-SA" altLang="en-US" dirty="0"/>
              <a:t>في الكمية المعروضة</a:t>
            </a:r>
            <a:endParaRPr lang="ar-SA" altLang="en-US" sz="1600" dirty="0"/>
          </a:p>
        </p:txBody>
      </p:sp>
      <p:sp>
        <p:nvSpPr>
          <p:cNvPr id="52" name="Line 3"/>
          <p:cNvSpPr>
            <a:spLocks noChangeShapeType="1"/>
          </p:cNvSpPr>
          <p:nvPr/>
        </p:nvSpPr>
        <p:spPr bwMode="auto">
          <a:xfrm>
            <a:off x="2782888" y="2297114"/>
            <a:ext cx="36512" cy="2593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3" name="Line 4"/>
          <p:cNvSpPr>
            <a:spLocks noChangeShapeType="1"/>
          </p:cNvSpPr>
          <p:nvPr/>
        </p:nvSpPr>
        <p:spPr bwMode="auto">
          <a:xfrm>
            <a:off x="2819401" y="4926013"/>
            <a:ext cx="30972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4" name="Line 5"/>
          <p:cNvSpPr>
            <a:spLocks noChangeShapeType="1"/>
          </p:cNvSpPr>
          <p:nvPr/>
        </p:nvSpPr>
        <p:spPr bwMode="auto">
          <a:xfrm flipV="1">
            <a:off x="2927351" y="2297113"/>
            <a:ext cx="1979613" cy="1549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5" name="Line 6"/>
          <p:cNvSpPr>
            <a:spLocks noChangeShapeType="1"/>
          </p:cNvSpPr>
          <p:nvPr/>
        </p:nvSpPr>
        <p:spPr bwMode="auto">
          <a:xfrm flipV="1">
            <a:off x="3503613" y="2730501"/>
            <a:ext cx="1835150" cy="15843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6" name="Line 7"/>
          <p:cNvSpPr>
            <a:spLocks noChangeShapeType="1"/>
          </p:cNvSpPr>
          <p:nvPr/>
        </p:nvSpPr>
        <p:spPr bwMode="auto">
          <a:xfrm flipH="1" flipV="1">
            <a:off x="3359151" y="3630614"/>
            <a:ext cx="360363" cy="3587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57" name="Line 8"/>
          <p:cNvSpPr>
            <a:spLocks noChangeShapeType="1"/>
          </p:cNvSpPr>
          <p:nvPr/>
        </p:nvSpPr>
        <p:spPr bwMode="auto">
          <a:xfrm flipH="1" flipV="1">
            <a:off x="3862388" y="3235325"/>
            <a:ext cx="252412" cy="2873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58" name="Line 9"/>
          <p:cNvSpPr>
            <a:spLocks noChangeShapeType="1"/>
          </p:cNvSpPr>
          <p:nvPr/>
        </p:nvSpPr>
        <p:spPr bwMode="auto">
          <a:xfrm flipH="1" flipV="1">
            <a:off x="4475163" y="2767013"/>
            <a:ext cx="32385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59" name="Text Box 10"/>
          <p:cNvSpPr txBox="1">
            <a:spLocks noChangeArrowheads="1"/>
          </p:cNvSpPr>
          <p:nvPr/>
        </p:nvSpPr>
        <p:spPr bwMode="auto">
          <a:xfrm>
            <a:off x="2387601" y="1938338"/>
            <a:ext cx="6842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400">
                <a:solidFill>
                  <a:srgbClr val="800000"/>
                </a:solidFill>
                <a:latin typeface="Garamond" panose="02020404030301010803" pitchFamily="18" charset="0"/>
              </a:rPr>
              <a:t>P</a:t>
            </a:r>
          </a:p>
        </p:txBody>
      </p:sp>
      <p:sp>
        <p:nvSpPr>
          <p:cNvPr id="60" name="Line 6"/>
          <p:cNvSpPr>
            <a:spLocks noChangeShapeType="1"/>
          </p:cNvSpPr>
          <p:nvPr/>
        </p:nvSpPr>
        <p:spPr bwMode="auto">
          <a:xfrm flipV="1">
            <a:off x="4008438" y="3162301"/>
            <a:ext cx="1835150" cy="15843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61" name="Line 9"/>
          <p:cNvSpPr>
            <a:spLocks noChangeShapeType="1"/>
          </p:cNvSpPr>
          <p:nvPr/>
        </p:nvSpPr>
        <p:spPr bwMode="auto">
          <a:xfrm>
            <a:off x="3817939" y="4141789"/>
            <a:ext cx="358775" cy="3968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62" name="Line 10"/>
          <p:cNvSpPr>
            <a:spLocks noChangeShapeType="1"/>
          </p:cNvSpPr>
          <p:nvPr/>
        </p:nvSpPr>
        <p:spPr bwMode="auto">
          <a:xfrm>
            <a:off x="4367213" y="3702051"/>
            <a:ext cx="360362"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63" name="Line 11"/>
          <p:cNvSpPr>
            <a:spLocks noChangeShapeType="1"/>
          </p:cNvSpPr>
          <p:nvPr/>
        </p:nvSpPr>
        <p:spPr bwMode="auto">
          <a:xfrm>
            <a:off x="4929188" y="3259139"/>
            <a:ext cx="252412" cy="2873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64" name="Text Box 10"/>
          <p:cNvSpPr txBox="1">
            <a:spLocks noChangeArrowheads="1"/>
          </p:cNvSpPr>
          <p:nvPr/>
        </p:nvSpPr>
        <p:spPr bwMode="auto">
          <a:xfrm>
            <a:off x="5699126" y="4854575"/>
            <a:ext cx="684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en-US" altLang="en-US" sz="2000">
                <a:solidFill>
                  <a:srgbClr val="800000"/>
                </a:solidFill>
                <a:latin typeface="Garamond" panose="02020404030301010803" pitchFamily="18" charset="0"/>
              </a:rPr>
              <a:t>Qs</a:t>
            </a:r>
          </a:p>
        </p:txBody>
      </p:sp>
      <p:sp>
        <p:nvSpPr>
          <p:cNvPr id="65" name="Text Box 10"/>
          <p:cNvSpPr txBox="1">
            <a:spLocks noChangeArrowheads="1"/>
          </p:cNvSpPr>
          <p:nvPr/>
        </p:nvSpPr>
        <p:spPr bwMode="auto">
          <a:xfrm>
            <a:off x="4511676" y="3398839"/>
            <a:ext cx="684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ar-SA" altLang="en-US" sz="1800">
                <a:solidFill>
                  <a:srgbClr val="800000"/>
                </a:solidFill>
                <a:latin typeface="Garamond" panose="02020404030301010803" pitchFamily="18" charset="0"/>
              </a:rPr>
              <a:t>يمين</a:t>
            </a:r>
            <a:endParaRPr lang="en-US" altLang="en-US" sz="1800">
              <a:solidFill>
                <a:srgbClr val="800000"/>
              </a:solidFill>
              <a:latin typeface="Garamond" panose="02020404030301010803" pitchFamily="18" charset="0"/>
            </a:endParaRPr>
          </a:p>
        </p:txBody>
      </p:sp>
      <p:sp>
        <p:nvSpPr>
          <p:cNvPr id="67" name="Text Box 10"/>
          <p:cNvSpPr txBox="1">
            <a:spLocks noChangeArrowheads="1"/>
          </p:cNvSpPr>
          <p:nvPr/>
        </p:nvSpPr>
        <p:spPr bwMode="auto">
          <a:xfrm>
            <a:off x="4079876" y="2981325"/>
            <a:ext cx="68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50000"/>
              </a:spcBef>
              <a:buClrTx/>
              <a:buSzTx/>
              <a:buFontTx/>
              <a:buNone/>
            </a:pPr>
            <a:r>
              <a:rPr lang="ar-SA" altLang="en-US" sz="1800">
                <a:solidFill>
                  <a:srgbClr val="800000"/>
                </a:solidFill>
                <a:latin typeface="Garamond" panose="02020404030301010803" pitchFamily="18" charset="0"/>
              </a:rPr>
              <a:t>يسار</a:t>
            </a:r>
            <a:endParaRPr lang="en-US" altLang="en-US" sz="1800">
              <a:solidFill>
                <a:srgbClr val="800000"/>
              </a:solidFill>
              <a:latin typeface="Garamond" panose="02020404030301010803" pitchFamily="18" charset="0"/>
            </a:endParaRPr>
          </a:p>
        </p:txBody>
      </p:sp>
      <p:sp>
        <p:nvSpPr>
          <p:cNvPr id="68" name="Rectangle 67"/>
          <p:cNvSpPr>
            <a:spLocks noChangeArrowheads="1"/>
          </p:cNvSpPr>
          <p:nvPr/>
        </p:nvSpPr>
        <p:spPr bwMode="auto">
          <a:xfrm>
            <a:off x="2782888" y="1628775"/>
            <a:ext cx="3600450" cy="431800"/>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a:t>
            </a:r>
            <a:r>
              <a:rPr lang="ar-SA" altLang="en-US" dirty="0" smtClean="0"/>
              <a:t>التغير </a:t>
            </a:r>
            <a:r>
              <a:rPr lang="ar-SA" altLang="en-US" dirty="0"/>
              <a:t>في العرض</a:t>
            </a:r>
            <a:endParaRPr lang="ar-SA" altLang="en-US" sz="1600" dirty="0"/>
          </a:p>
        </p:txBody>
      </p:sp>
    </p:spTree>
    <p:extLst>
      <p:ext uri="{BB962C8B-B14F-4D97-AF65-F5344CB8AC3E}">
        <p14:creationId xmlns:p14="http://schemas.microsoft.com/office/powerpoint/2010/main" val="41484481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slide(fromBottom)">
                                      <p:cBhvr>
                                        <p:cTn id="17" dur="500"/>
                                        <p:tgtEl>
                                          <p:spTgt spid="3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linds(horizontal)">
                                      <p:cBhvr>
                                        <p:cTn id="25" dur="500"/>
                                        <p:tgtEl>
                                          <p:spTgt spid="2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blinds(horizontal)">
                                      <p:cBhvr>
                                        <p:cTn id="28" dur="500"/>
                                        <p:tgtEl>
                                          <p:spTgt spid="28"/>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linds(horizontal)">
                                      <p:cBhvr>
                                        <p:cTn id="31" dur="500"/>
                                        <p:tgtEl>
                                          <p:spTgt spid="29"/>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linds(horizontal)">
                                      <p:cBhvr>
                                        <p:cTn id="34" dur="500"/>
                                        <p:tgtEl>
                                          <p:spTgt spid="30"/>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blinds(horizontal)">
                                      <p:cBhvr>
                                        <p:cTn id="40" dur="500"/>
                                        <p:tgtEl>
                                          <p:spTgt spid="32"/>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blinds(horizontal)">
                                      <p:cBhvr>
                                        <p:cTn id="43" dur="500"/>
                                        <p:tgtEl>
                                          <p:spTgt spid="33"/>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blinds(horizontal)">
                                      <p:cBhvr>
                                        <p:cTn id="46" dur="500"/>
                                        <p:tgtEl>
                                          <p:spTgt spid="34"/>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blinds(horizontal)">
                                      <p:cBhvr>
                                        <p:cTn id="49" dur="500"/>
                                        <p:tgtEl>
                                          <p:spTgt spid="35"/>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slide(fromBottom)">
                                      <p:cBhvr>
                                        <p:cTn id="52" dur="500"/>
                                        <p:tgtEl>
                                          <p:spTgt spid="3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slide(fromBottom)">
                                      <p:cBhvr>
                                        <p:cTn id="57" dur="500"/>
                                        <p:tgtEl>
                                          <p:spTgt spid="6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blinds(horizontal)">
                                      <p:cBhvr>
                                        <p:cTn id="62" dur="500"/>
                                        <p:tgtEl>
                                          <p:spTgt spid="52"/>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blinds(horizontal)">
                                      <p:cBhvr>
                                        <p:cTn id="65" dur="500"/>
                                        <p:tgtEl>
                                          <p:spTgt spid="53"/>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blinds(horizontal)">
                                      <p:cBhvr>
                                        <p:cTn id="68" dur="500"/>
                                        <p:tgtEl>
                                          <p:spTgt spid="54"/>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blinds(horizontal)">
                                      <p:cBhvr>
                                        <p:cTn id="71" dur="500"/>
                                        <p:tgtEl>
                                          <p:spTgt spid="55"/>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blinds(horizontal)">
                                      <p:cBhvr>
                                        <p:cTn id="74" dur="500"/>
                                        <p:tgtEl>
                                          <p:spTgt spid="56"/>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blinds(horizontal)">
                                      <p:cBhvr>
                                        <p:cTn id="77" dur="500"/>
                                        <p:tgtEl>
                                          <p:spTgt spid="57"/>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blinds(horizontal)">
                                      <p:cBhvr>
                                        <p:cTn id="80" dur="500"/>
                                        <p:tgtEl>
                                          <p:spTgt spid="58"/>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blinds(horizontal)">
                                      <p:cBhvr>
                                        <p:cTn id="83" dur="500"/>
                                        <p:tgtEl>
                                          <p:spTgt spid="59"/>
                                        </p:tgtEl>
                                      </p:cBhvr>
                                    </p:animEffect>
                                  </p:childTnLst>
                                </p:cTn>
                              </p:par>
                              <p:par>
                                <p:cTn id="84" presetID="3" presetClass="entr" presetSubtype="10"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blinds(horizontal)">
                                      <p:cBhvr>
                                        <p:cTn id="86" dur="500"/>
                                        <p:tgtEl>
                                          <p:spTgt spid="60"/>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blinds(horizontal)">
                                      <p:cBhvr>
                                        <p:cTn id="89" dur="500"/>
                                        <p:tgtEl>
                                          <p:spTgt spid="61"/>
                                        </p:tgtEl>
                                      </p:cBhvr>
                                    </p:animEffect>
                                  </p:childTnLst>
                                </p:cTn>
                              </p:par>
                              <p:par>
                                <p:cTn id="90" presetID="3" presetClass="entr" presetSubtype="10" fill="hold" grpId="0" nodeType="withEffect">
                                  <p:stCondLst>
                                    <p:cond delay="0"/>
                                  </p:stCondLst>
                                  <p:childTnLst>
                                    <p:set>
                                      <p:cBhvr>
                                        <p:cTn id="91" dur="1" fill="hold">
                                          <p:stCondLst>
                                            <p:cond delay="0"/>
                                          </p:stCondLst>
                                        </p:cTn>
                                        <p:tgtEl>
                                          <p:spTgt spid="62"/>
                                        </p:tgtEl>
                                        <p:attrNameLst>
                                          <p:attrName>style.visibility</p:attrName>
                                        </p:attrNameLst>
                                      </p:cBhvr>
                                      <p:to>
                                        <p:strVal val="visible"/>
                                      </p:to>
                                    </p:set>
                                    <p:animEffect transition="in" filter="blinds(horizontal)">
                                      <p:cBhvr>
                                        <p:cTn id="92" dur="500"/>
                                        <p:tgtEl>
                                          <p:spTgt spid="62"/>
                                        </p:tgtEl>
                                      </p:cBhvr>
                                    </p:animEffect>
                                  </p:childTnLst>
                                </p:cTn>
                              </p:par>
                              <p:par>
                                <p:cTn id="93" presetID="3" presetClass="entr" presetSubtype="10" fill="hold" grpId="0" nodeType="withEffect">
                                  <p:stCondLst>
                                    <p:cond delay="0"/>
                                  </p:stCondLst>
                                  <p:childTnLst>
                                    <p:set>
                                      <p:cBhvr>
                                        <p:cTn id="94" dur="1" fill="hold">
                                          <p:stCondLst>
                                            <p:cond delay="0"/>
                                          </p:stCondLst>
                                        </p:cTn>
                                        <p:tgtEl>
                                          <p:spTgt spid="63"/>
                                        </p:tgtEl>
                                        <p:attrNameLst>
                                          <p:attrName>style.visibility</p:attrName>
                                        </p:attrNameLst>
                                      </p:cBhvr>
                                      <p:to>
                                        <p:strVal val="visible"/>
                                      </p:to>
                                    </p:set>
                                    <p:animEffect transition="in" filter="blinds(horizontal)">
                                      <p:cBhvr>
                                        <p:cTn id="95" dur="500"/>
                                        <p:tgtEl>
                                          <p:spTgt spid="63"/>
                                        </p:tgtEl>
                                      </p:cBhvr>
                                    </p:animEffect>
                                  </p:childTnLst>
                                </p:cTn>
                              </p:par>
                              <p:par>
                                <p:cTn id="96" presetID="3" presetClass="entr" presetSubtype="10" fill="hold" grpId="0" nodeType="withEffect">
                                  <p:stCondLst>
                                    <p:cond delay="0"/>
                                  </p:stCondLst>
                                  <p:childTnLst>
                                    <p:set>
                                      <p:cBhvr>
                                        <p:cTn id="97" dur="1" fill="hold">
                                          <p:stCondLst>
                                            <p:cond delay="0"/>
                                          </p:stCondLst>
                                        </p:cTn>
                                        <p:tgtEl>
                                          <p:spTgt spid="64"/>
                                        </p:tgtEl>
                                        <p:attrNameLst>
                                          <p:attrName>style.visibility</p:attrName>
                                        </p:attrNameLst>
                                      </p:cBhvr>
                                      <p:to>
                                        <p:strVal val="visible"/>
                                      </p:to>
                                    </p:set>
                                    <p:animEffect transition="in" filter="blinds(horizontal)">
                                      <p:cBhvr>
                                        <p:cTn id="98" dur="500"/>
                                        <p:tgtEl>
                                          <p:spTgt spid="64"/>
                                        </p:tgtEl>
                                      </p:cBhvr>
                                    </p:animEffect>
                                  </p:childTnLst>
                                </p:cTn>
                              </p:par>
                              <p:par>
                                <p:cTn id="99" presetID="3" presetClass="entr" presetSubtype="10" fill="hold" grpId="0" nodeType="with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blinds(horizontal)">
                                      <p:cBhvr>
                                        <p:cTn id="101" dur="500"/>
                                        <p:tgtEl>
                                          <p:spTgt spid="65"/>
                                        </p:tgtEl>
                                      </p:cBhvr>
                                    </p:animEffect>
                                  </p:childTnLst>
                                </p:cTn>
                              </p:par>
                              <p:par>
                                <p:cTn id="102" presetID="3" presetClass="entr" presetSubtype="10" fill="hold" grpId="0" nodeType="withEffect">
                                  <p:stCondLst>
                                    <p:cond delay="0"/>
                                  </p:stCondLst>
                                  <p:childTnLst>
                                    <p:set>
                                      <p:cBhvr>
                                        <p:cTn id="103" dur="1" fill="hold">
                                          <p:stCondLst>
                                            <p:cond delay="0"/>
                                          </p:stCondLst>
                                        </p:cTn>
                                        <p:tgtEl>
                                          <p:spTgt spid="67"/>
                                        </p:tgtEl>
                                        <p:attrNameLst>
                                          <p:attrName>style.visibility</p:attrName>
                                        </p:attrNameLst>
                                      </p:cBhvr>
                                      <p:to>
                                        <p:strVal val="visible"/>
                                      </p:to>
                                    </p:set>
                                    <p:animEffect transition="in" filter="blinds(horizontal)">
                                      <p:cBhvr>
                                        <p:cTn id="104" dur="500"/>
                                        <p:tgtEl>
                                          <p:spTgt spid="67"/>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2" presetClass="entr" presetSubtype="4" fill="hold" grpId="0" nodeType="click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slide(fromBottom)">
                                      <p:cBhvr>
                                        <p:cTn id="10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2"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52" grpId="0" animBg="1"/>
      <p:bldP spid="53" grpId="0" animBg="1"/>
      <p:bldP spid="54" grpId="0" animBg="1"/>
      <p:bldP spid="55" grpId="0" animBg="1"/>
      <p:bldP spid="56" grpId="0" animBg="1"/>
      <p:bldP spid="57" grpId="0" animBg="1"/>
      <p:bldP spid="58" grpId="0" animBg="1"/>
      <p:bldP spid="59" grpId="0"/>
      <p:bldP spid="60" grpId="0" animBg="1"/>
      <p:bldP spid="61" grpId="0" animBg="1"/>
      <p:bldP spid="62" grpId="0" animBg="1"/>
      <p:bldP spid="63" grpId="0" animBg="1"/>
      <p:bldP spid="64" grpId="0"/>
      <p:bldP spid="65" grpId="0"/>
      <p:bldP spid="67" grpId="0"/>
      <p:bldP spid="6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solidFill>
                  <a:srgbClr val="C00000"/>
                </a:solidFill>
              </a:rPr>
              <a:t>اختر الإجابة الصحيحة الوحيدة لكل من الفقرات التالية </a:t>
            </a:r>
            <a:br>
              <a:rPr lang="ar-SA" dirty="0">
                <a:solidFill>
                  <a:srgbClr val="C00000"/>
                </a:solidFill>
              </a:rPr>
            </a:br>
            <a:endParaRPr lang="ar-SA" dirty="0">
              <a:solidFill>
                <a:srgbClr val="C00000"/>
              </a:solidFill>
            </a:endParaRPr>
          </a:p>
        </p:txBody>
      </p:sp>
      <p:sp>
        <p:nvSpPr>
          <p:cNvPr id="3" name="Content Placeholder 2"/>
          <p:cNvSpPr>
            <a:spLocks noGrp="1"/>
          </p:cNvSpPr>
          <p:nvPr>
            <p:ph idx="1"/>
          </p:nvPr>
        </p:nvSpPr>
        <p:spPr/>
        <p:txBody>
          <a:bodyPr/>
          <a:lstStyle/>
          <a:p>
            <a:pPr marL="0" indent="0">
              <a:buNone/>
            </a:pPr>
            <a:r>
              <a:rPr lang="ar-SA" dirty="0" smtClean="0">
                <a:solidFill>
                  <a:schemeClr val="tx1"/>
                </a:solidFill>
              </a:rPr>
              <a:t>يمكن أن تعزي زيادة العرض إلي العوامل التالية باستثناء : </a:t>
            </a:r>
          </a:p>
          <a:p>
            <a:pPr marL="0" indent="0">
              <a:buNone/>
            </a:pPr>
            <a:r>
              <a:rPr lang="ar-SA" dirty="0" smtClean="0">
                <a:solidFill>
                  <a:schemeClr val="tx1"/>
                </a:solidFill>
              </a:rPr>
              <a:t>أ- زيادة الاستثمار في راس المال </a:t>
            </a:r>
          </a:p>
          <a:p>
            <a:pPr marL="0" indent="0">
              <a:buNone/>
            </a:pPr>
            <a:r>
              <a:rPr lang="ar-SA" dirty="0" smtClean="0">
                <a:solidFill>
                  <a:schemeClr val="tx1"/>
                </a:solidFill>
              </a:rPr>
              <a:t>ب- التقدم التقني </a:t>
            </a:r>
          </a:p>
          <a:p>
            <a:pPr marL="0" indent="0">
              <a:buNone/>
            </a:pPr>
            <a:r>
              <a:rPr lang="ar-SA" dirty="0" smtClean="0">
                <a:solidFill>
                  <a:schemeClr val="tx1"/>
                </a:solidFill>
              </a:rPr>
              <a:t>ج- ارتفاع سعر السلعة</a:t>
            </a:r>
          </a:p>
          <a:p>
            <a:pPr marL="0" indent="0">
              <a:buNone/>
            </a:pPr>
            <a:r>
              <a:rPr lang="ar-SA" dirty="0" smtClean="0">
                <a:solidFill>
                  <a:schemeClr val="tx1"/>
                </a:solidFill>
              </a:rPr>
              <a:t>د- انخفاض الأجور</a:t>
            </a:r>
            <a:endParaRPr lang="ar-SA" dirty="0">
              <a:solidFill>
                <a:schemeClr val="tx1"/>
              </a:solidFill>
            </a:endParaRPr>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pPr>
                <a:defRPr/>
              </a:pPr>
              <a:t>20</a:t>
            </a:fld>
            <a:endParaRPr lang="en-US" altLang="ar-SA"/>
          </a:p>
        </p:txBody>
      </p:sp>
    </p:spTree>
    <p:extLst>
      <p:ext uri="{BB962C8B-B14F-4D97-AF65-F5344CB8AC3E}">
        <p14:creationId xmlns:p14="http://schemas.microsoft.com/office/powerpoint/2010/main" val="328701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509588"/>
            <a:ext cx="8713788" cy="615950"/>
          </a:xfrm>
        </p:spPr>
        <p:txBody>
          <a:bodyPr/>
          <a:lstStyle/>
          <a:p>
            <a:pPr algn="r" rtl="1" eaLnBrk="1" hangingPunct="1">
              <a:defRPr/>
            </a:pPr>
            <a:r>
              <a:rPr lang="ar-SA" altLang="en-US" sz="2600" b="1" dirty="0">
                <a:solidFill>
                  <a:srgbClr val="FF0000"/>
                </a:solidFill>
                <a:latin typeface="Arial Black" pitchFamily="34" charset="0"/>
                <a:ea typeface="+mn-ea"/>
                <a:cs typeface="PT Bold Heading" pitchFamily="2" charset="-78"/>
              </a:rPr>
              <a:t>أولاً: </a:t>
            </a:r>
            <a:r>
              <a:rPr lang="ar-SA" sz="2600" dirty="0">
                <a:solidFill>
                  <a:srgbClr val="FF0000"/>
                </a:solidFill>
                <a:latin typeface="Arial Black" pitchFamily="34" charset="0"/>
                <a:cs typeface="PT Bold Heading" pitchFamily="2" charset="-78"/>
              </a:rPr>
              <a:t>تعريف السوق </a:t>
            </a:r>
            <a:r>
              <a:rPr lang="en-US" altLang="en-US" sz="2400" b="1" dirty="0">
                <a:solidFill>
                  <a:srgbClr val="FF0000"/>
                </a:solidFill>
                <a:latin typeface="Arial Black" pitchFamily="34" charset="0"/>
                <a:ea typeface="+mn-ea"/>
                <a:cs typeface="PT Bold Heading" pitchFamily="2" charset="-78"/>
              </a:rPr>
              <a:t>Market Definition</a:t>
            </a:r>
            <a:endParaRPr lang="en-US" altLang="en-US" sz="2800" b="1" dirty="0">
              <a:solidFill>
                <a:srgbClr val="FF0000"/>
              </a:solidFill>
              <a:latin typeface="Arial Black" pitchFamily="34" charset="0"/>
              <a:ea typeface="+mn-ea"/>
              <a:cs typeface="PT Bold Heading" pitchFamily="2" charset="-78"/>
            </a:endParaRPr>
          </a:p>
        </p:txBody>
      </p:sp>
      <p:sp>
        <p:nvSpPr>
          <p:cNvPr id="54" name="Rectangle 53"/>
          <p:cNvSpPr>
            <a:spLocks noChangeArrowheads="1"/>
          </p:cNvSpPr>
          <p:nvPr/>
        </p:nvSpPr>
        <p:spPr bwMode="auto">
          <a:xfrm>
            <a:off x="2063750" y="1196976"/>
            <a:ext cx="8280400" cy="1008063"/>
          </a:xfrm>
          <a:prstGeom prst="rect">
            <a:avLst/>
          </a:prstGeom>
          <a:noFill/>
          <a:ln w="9525">
            <a:noFill/>
            <a:miter lim="800000"/>
            <a:headEnd/>
            <a:tailEnd/>
          </a:ln>
        </p:spPr>
        <p:txBody>
          <a:bodyPr/>
          <a:lstStyle/>
          <a:p>
            <a:pPr marL="266700" indent="-266700" algn="justLow">
              <a:lnSpc>
                <a:spcPct val="120000"/>
              </a:lnSpc>
              <a:buClr>
                <a:schemeClr val="bg2"/>
              </a:buClr>
              <a:buSzPct val="75000"/>
              <a:buFont typeface="Wingdings" pitchFamily="2" charset="2"/>
              <a:buChar char="v"/>
              <a:defRPr/>
            </a:pPr>
            <a:r>
              <a:rPr lang="ar-SA" altLang="en-US" sz="2400" dirty="0"/>
              <a:t>السوق في المفهوم العادي (العام) يقصد به ذلك المكان الذي يذهب إليه الناس في زمن معين لشراء حاجياتهم المختلفة من السلع والخدمات.</a:t>
            </a:r>
          </a:p>
          <a:p>
            <a:pPr algn="justLow" rtl="1" eaLnBrk="1" hangingPunct="1">
              <a:lnSpc>
                <a:spcPct val="120000"/>
              </a:lnSpc>
              <a:buClr>
                <a:schemeClr val="bg2"/>
              </a:buClr>
              <a:buSzPct val="75000"/>
              <a:defRPr/>
            </a:pPr>
            <a:r>
              <a:rPr lang="ar-SA" altLang="en-US" sz="2400" dirty="0"/>
              <a:t> </a:t>
            </a:r>
          </a:p>
        </p:txBody>
      </p:sp>
      <p:sp>
        <p:nvSpPr>
          <p:cNvPr id="55" name="Rectangle 54"/>
          <p:cNvSpPr>
            <a:spLocks noChangeArrowheads="1"/>
          </p:cNvSpPr>
          <p:nvPr/>
        </p:nvSpPr>
        <p:spPr bwMode="auto">
          <a:xfrm>
            <a:off x="2063750" y="2205038"/>
            <a:ext cx="8301038" cy="863600"/>
          </a:xfrm>
          <a:prstGeom prst="rect">
            <a:avLst/>
          </a:prstGeom>
          <a:noFill/>
          <a:ln w="9525">
            <a:noFill/>
            <a:miter lim="800000"/>
            <a:headEnd/>
            <a:tailEnd/>
          </a:ln>
        </p:spPr>
        <p:txBody>
          <a:bodyPr/>
          <a:lstStyle/>
          <a:p>
            <a:pPr marL="266700" indent="-266700" algn="justLow">
              <a:lnSpc>
                <a:spcPct val="120000"/>
              </a:lnSpc>
              <a:buClr>
                <a:schemeClr val="bg2"/>
              </a:buClr>
              <a:buSzPct val="75000"/>
              <a:buFont typeface="Wingdings" pitchFamily="2" charset="2"/>
              <a:buChar char="v"/>
              <a:defRPr/>
            </a:pPr>
            <a:r>
              <a:rPr lang="ar-SA" altLang="en-US" sz="2400" dirty="0"/>
              <a:t>أما السوق في المفهوم الاقتصادي  فهو عبارة عن مجموعة من البائعين والمشترين الذين يرغبون في بيع وشراء سلعة معينة. ويمكن ابداء ملاحظتين هامتين حول هذا المفهوم:</a:t>
            </a:r>
          </a:p>
          <a:p>
            <a:pPr marL="444500" indent="-444500" algn="justLow">
              <a:lnSpc>
                <a:spcPct val="120000"/>
              </a:lnSpc>
              <a:buClr>
                <a:schemeClr val="bg2"/>
              </a:buClr>
              <a:buSzPct val="75000"/>
              <a:buFont typeface="Wingdings" pitchFamily="2" charset="2"/>
              <a:buChar char="v"/>
              <a:defRPr/>
            </a:pPr>
            <a:endParaRPr lang="ar-SA" altLang="en-US" sz="2400" dirty="0"/>
          </a:p>
          <a:p>
            <a:pPr algn="justLow" rtl="1" eaLnBrk="1" hangingPunct="1">
              <a:lnSpc>
                <a:spcPct val="120000"/>
              </a:lnSpc>
              <a:buClr>
                <a:schemeClr val="bg2"/>
              </a:buClr>
              <a:buSzPct val="75000"/>
              <a:defRPr/>
            </a:pPr>
            <a:r>
              <a:rPr lang="ar-SA" altLang="en-US" sz="2400" dirty="0"/>
              <a:t> </a:t>
            </a:r>
          </a:p>
        </p:txBody>
      </p:sp>
      <p:sp>
        <p:nvSpPr>
          <p:cNvPr id="56" name="Rectangle 55"/>
          <p:cNvSpPr>
            <a:spLocks noChangeArrowheads="1"/>
          </p:cNvSpPr>
          <p:nvPr/>
        </p:nvSpPr>
        <p:spPr bwMode="auto">
          <a:xfrm>
            <a:off x="2114550" y="3573463"/>
            <a:ext cx="8229600" cy="1439862"/>
          </a:xfrm>
          <a:prstGeom prst="rect">
            <a:avLst/>
          </a:prstGeom>
          <a:noFill/>
          <a:ln w="9525">
            <a:noFill/>
            <a:miter lim="800000"/>
            <a:headEnd/>
            <a:tailEnd/>
          </a:ln>
        </p:spPr>
        <p:txBody>
          <a:bodyPr/>
          <a:lstStyle/>
          <a:p>
            <a:pPr marL="533400" indent="-266700" algn="justLow">
              <a:lnSpc>
                <a:spcPct val="120000"/>
              </a:lnSpc>
              <a:buClr>
                <a:schemeClr val="bg2"/>
              </a:buClr>
              <a:buSzPct val="75000"/>
              <a:defRPr/>
            </a:pPr>
            <a:r>
              <a:rPr lang="ar-SA" altLang="en-US" sz="2400" dirty="0"/>
              <a:t> - عدم ضرورة ارتباط السوق في المفهوم الاقتصادي بالمكان والزمن المعين، فالسوق بهذا المفهوم هو أي مجال (أو كيفية) يتم فيه البيع والشراء سواء كان ذلك عن طريق الهاتف أو الجوال أو الفاكس أو الإنترنت ... إلخ.</a:t>
            </a:r>
          </a:p>
          <a:p>
            <a:pPr algn="justLow" rtl="1" eaLnBrk="1" hangingPunct="1">
              <a:lnSpc>
                <a:spcPct val="120000"/>
              </a:lnSpc>
              <a:buClr>
                <a:schemeClr val="bg2"/>
              </a:buClr>
              <a:buSzPct val="75000"/>
              <a:defRPr/>
            </a:pPr>
            <a:r>
              <a:rPr lang="ar-SA" altLang="en-US" sz="2400" dirty="0"/>
              <a:t> </a:t>
            </a:r>
          </a:p>
        </p:txBody>
      </p:sp>
      <p:sp>
        <p:nvSpPr>
          <p:cNvPr id="57" name="Rectangle 56"/>
          <p:cNvSpPr>
            <a:spLocks noChangeArrowheads="1"/>
          </p:cNvSpPr>
          <p:nvPr/>
        </p:nvSpPr>
        <p:spPr bwMode="auto">
          <a:xfrm>
            <a:off x="2063750" y="5013326"/>
            <a:ext cx="8064500" cy="1368425"/>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400" dirty="0"/>
              <a:t> - لا يوجد في المفهوم الاقتصادي سوقاً واحدة لكافة السلع والخدمات ولكن يوجد لكل سلعة سوقاً خاصاً بها، وهذا السوق يتمثل بالطلب والعرض من هذه السلعة (مثلا: سوق الغنم، سوق الجوالات، ، سوق السيارات، سوق الأسهم).</a:t>
            </a:r>
          </a:p>
          <a:p>
            <a:pPr algn="justLow" rtl="1" eaLnBrk="1" hangingPunct="1">
              <a:lnSpc>
                <a:spcPct val="120000"/>
              </a:lnSpc>
              <a:buClr>
                <a:schemeClr val="bg2"/>
              </a:buClr>
              <a:buSzPct val="75000"/>
              <a:defRPr/>
            </a:pPr>
            <a:r>
              <a:rPr lang="ar-SA" altLang="en-US" sz="2400" dirty="0"/>
              <a:t> </a:t>
            </a:r>
          </a:p>
        </p:txBody>
      </p:sp>
    </p:spTree>
    <p:extLst>
      <p:ext uri="{BB962C8B-B14F-4D97-AF65-F5344CB8AC3E}">
        <p14:creationId xmlns:p14="http://schemas.microsoft.com/office/powerpoint/2010/main" val="30885469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slide(fromBottom)">
                                      <p:cBhvr>
                                        <p:cTn id="19" dur="500"/>
                                        <p:tgtEl>
                                          <p:spTgt spid="5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slide(fromBottom)">
                                      <p:cBhvr>
                                        <p:cTn id="24" dur="500"/>
                                        <p:tgtEl>
                                          <p:spTgt spid="5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slide(fromBottom)">
                                      <p:cBhvr>
                                        <p:cTn id="2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P spid="55" grpId="0"/>
      <p:bldP spid="56" grpId="0"/>
      <p:bldP spid="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549275"/>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توازن السوق </a:t>
            </a:r>
            <a:r>
              <a:rPr lang="en-US" altLang="en-US" sz="2800" b="1" dirty="0">
                <a:solidFill>
                  <a:srgbClr val="FF0000"/>
                </a:solidFill>
                <a:latin typeface="Arial Black" panose="020B0A04020102020204" pitchFamily="34" charset="0"/>
                <a:cs typeface="PT Bold Heading" panose="02010400000000000000" pitchFamily="2" charset="-78"/>
              </a:rPr>
              <a:t>Market Equilibrium</a:t>
            </a:r>
          </a:p>
        </p:txBody>
      </p:sp>
      <p:sp>
        <p:nvSpPr>
          <p:cNvPr id="7" name="Rectangle 6"/>
          <p:cNvSpPr>
            <a:spLocks noChangeArrowheads="1"/>
          </p:cNvSpPr>
          <p:nvPr/>
        </p:nvSpPr>
        <p:spPr bwMode="auto">
          <a:xfrm>
            <a:off x="2063750" y="1125539"/>
            <a:ext cx="8229600"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30000"/>
              </a:lnSpc>
              <a:spcBef>
                <a:spcPct val="0"/>
              </a:spcBef>
              <a:buFont typeface="Wingdings" panose="05000000000000000000" pitchFamily="2" charset="2"/>
              <a:buChar char="v"/>
            </a:pPr>
            <a:r>
              <a:rPr lang="ar-SA" altLang="en-US" sz="2600"/>
              <a:t>يعرف توازن السوق بأنه ذلك الوضع الذي تتساوى عنده الكمية المطلوبة مع الكمية المعروضة، حيث أنه عند هذا الوضع لا يوجد فائض في الطلب ولا فائض في العرض كذلك.</a:t>
            </a:r>
          </a:p>
        </p:txBody>
      </p:sp>
      <p:sp>
        <p:nvSpPr>
          <p:cNvPr id="12" name="Rectangle 11"/>
          <p:cNvSpPr>
            <a:spLocks noChangeArrowheads="1"/>
          </p:cNvSpPr>
          <p:nvPr/>
        </p:nvSpPr>
        <p:spPr bwMode="auto">
          <a:xfrm>
            <a:off x="2135188" y="2874964"/>
            <a:ext cx="8229600" cy="1417637"/>
          </a:xfrm>
          <a:prstGeom prst="rect">
            <a:avLst/>
          </a:prstGeom>
          <a:noFill/>
          <a:ln w="9525">
            <a:noFill/>
            <a:miter lim="800000"/>
            <a:headEnd/>
            <a:tailEnd/>
          </a:ln>
        </p:spPr>
        <p:txBody>
          <a:bodyPr/>
          <a:lstStyle/>
          <a:p>
            <a:pPr marL="355600" indent="-355600" algn="justLow">
              <a:lnSpc>
                <a:spcPct val="130000"/>
              </a:lnSpc>
              <a:buClr>
                <a:schemeClr val="bg2"/>
              </a:buClr>
              <a:buSzPct val="75000"/>
              <a:buFont typeface="Wingdings" pitchFamily="2" charset="2"/>
              <a:buChar char="v"/>
              <a:defRPr/>
            </a:pPr>
            <a:r>
              <a:rPr lang="ar-SA" sz="2600" dirty="0">
                <a:solidFill>
                  <a:srgbClr val="000000"/>
                </a:solidFill>
                <a:effectLst>
                  <a:outerShdw blurRad="38100" dist="38100" dir="2700000" algn="tl">
                    <a:srgbClr val="FFFFFF"/>
                  </a:outerShdw>
                </a:effectLst>
              </a:rPr>
              <a:t>وفي تعريف آخر يوصف توازن السوق بأنه ذلك الوضع الذي يتم التوصل إليه، ولا يوجد أي حافز للإبتعاد عنه ما لم يؤثر عليه أي مؤثر خارجي. والمؤثرات الخارجية التي يمكن أن تؤثر على التوازن هي: </a:t>
            </a:r>
            <a:endParaRPr lang="ar-SA" altLang="en-US" sz="2600" dirty="0"/>
          </a:p>
        </p:txBody>
      </p:sp>
      <p:sp>
        <p:nvSpPr>
          <p:cNvPr id="17" name="Rectangle 16"/>
          <p:cNvSpPr>
            <a:spLocks noChangeArrowheads="1"/>
          </p:cNvSpPr>
          <p:nvPr/>
        </p:nvSpPr>
        <p:spPr bwMode="auto">
          <a:xfrm>
            <a:off x="2063750" y="4724400"/>
            <a:ext cx="7869238" cy="865188"/>
          </a:xfrm>
          <a:prstGeom prst="rect">
            <a:avLst/>
          </a:prstGeom>
          <a:noFill/>
          <a:ln w="9525">
            <a:noFill/>
            <a:miter lim="800000"/>
            <a:headEnd/>
            <a:tailEnd/>
          </a:ln>
        </p:spPr>
        <p:txBody>
          <a:bodyPr/>
          <a:lstStyle/>
          <a:p>
            <a:pPr marL="177800" indent="-177800" algn="justLow">
              <a:lnSpc>
                <a:spcPct val="130000"/>
              </a:lnSpc>
              <a:buClr>
                <a:schemeClr val="bg2"/>
              </a:buClr>
              <a:buSzPct val="75000"/>
              <a:defRPr/>
            </a:pPr>
            <a:r>
              <a:rPr lang="ar-SA" altLang="en-US" sz="2600" dirty="0"/>
              <a:t>- </a:t>
            </a:r>
            <a:r>
              <a:rPr lang="ar-SA" sz="2600" dirty="0">
                <a:solidFill>
                  <a:srgbClr val="000000"/>
                </a:solidFill>
                <a:effectLst>
                  <a:outerShdw blurRad="38100" dist="38100" dir="2700000" algn="tl">
                    <a:srgbClr val="FFFFFF"/>
                  </a:outerShdw>
                </a:effectLst>
              </a:rPr>
              <a:t>تدخل الحكومة في السوق وتحديد سعر آخر غير سعر التوازن إما عن طريق تحديد سقف سعري أو تحديد أرضية سعرية.</a:t>
            </a:r>
            <a:endParaRPr lang="ar-SA" altLang="en-US" sz="2600" dirty="0"/>
          </a:p>
        </p:txBody>
      </p:sp>
      <p:sp>
        <p:nvSpPr>
          <p:cNvPr id="9" name="Rectangle 8"/>
          <p:cNvSpPr>
            <a:spLocks noChangeArrowheads="1"/>
          </p:cNvSpPr>
          <p:nvPr/>
        </p:nvSpPr>
        <p:spPr bwMode="auto">
          <a:xfrm>
            <a:off x="2063750" y="5949950"/>
            <a:ext cx="7869238" cy="863600"/>
          </a:xfrm>
          <a:prstGeom prst="rect">
            <a:avLst/>
          </a:prstGeom>
          <a:noFill/>
          <a:ln w="9525">
            <a:noFill/>
            <a:miter lim="800000"/>
            <a:headEnd/>
            <a:tailEnd/>
          </a:ln>
        </p:spPr>
        <p:txBody>
          <a:bodyPr/>
          <a:lstStyle/>
          <a:p>
            <a:pPr marL="177800" indent="-177800" algn="justLow">
              <a:lnSpc>
                <a:spcPct val="110000"/>
              </a:lnSpc>
              <a:buClr>
                <a:schemeClr val="bg2"/>
              </a:buClr>
              <a:buSzPct val="75000"/>
              <a:defRPr/>
            </a:pPr>
            <a:r>
              <a:rPr lang="ar-SA" altLang="en-US" sz="2600" dirty="0"/>
              <a:t>- </a:t>
            </a:r>
            <a:r>
              <a:rPr lang="ar-SA" sz="2600" dirty="0">
                <a:solidFill>
                  <a:srgbClr val="000000"/>
                </a:solidFill>
                <a:effectLst>
                  <a:outerShdw blurRad="38100" dist="38100" dir="2700000" algn="tl">
                    <a:srgbClr val="FFFFFF"/>
                  </a:outerShdw>
                </a:effectLst>
              </a:rPr>
              <a:t>التغير في محددات الطلب أوفي محددات العرض أو في محددات كليهما.</a:t>
            </a:r>
            <a:endParaRPr lang="ar-SA" altLang="en-US" sz="2600" dirty="0"/>
          </a:p>
        </p:txBody>
      </p:sp>
    </p:spTree>
    <p:extLst>
      <p:ext uri="{BB962C8B-B14F-4D97-AF65-F5344CB8AC3E}">
        <p14:creationId xmlns:p14="http://schemas.microsoft.com/office/powerpoint/2010/main" val="18870653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lide(fromBottom)">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2" grpId="0"/>
      <p:bldP spid="17"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063750" y="904876"/>
            <a:ext cx="82296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Char char="v"/>
            </a:pPr>
            <a:r>
              <a:rPr lang="ar-SA" altLang="en-US" sz="2200"/>
              <a:t>لفهم توازن السوق بصورة أكثر وضوحا نحتاج للحديث عن شيئين، هما:</a:t>
            </a:r>
          </a:p>
        </p:txBody>
      </p:sp>
      <p:sp>
        <p:nvSpPr>
          <p:cNvPr id="12" name="Rectangle 11"/>
          <p:cNvSpPr>
            <a:spLocks noChangeArrowheads="1"/>
          </p:cNvSpPr>
          <p:nvPr/>
        </p:nvSpPr>
        <p:spPr bwMode="auto">
          <a:xfrm>
            <a:off x="2135188" y="13573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Tx/>
              <a:buNone/>
            </a:pPr>
            <a:r>
              <a:rPr lang="ar-SA" altLang="en-US" sz="2400">
                <a:solidFill>
                  <a:srgbClr val="C00000"/>
                </a:solidFill>
              </a:rPr>
              <a:t>(</a:t>
            </a:r>
            <a:r>
              <a:rPr lang="en-US" altLang="en-US" sz="2400">
                <a:solidFill>
                  <a:srgbClr val="C00000"/>
                </a:solidFill>
              </a:rPr>
              <a:t>1</a:t>
            </a:r>
            <a:r>
              <a:rPr lang="ar-SA" altLang="en-US" sz="2400">
                <a:solidFill>
                  <a:srgbClr val="C00000"/>
                </a:solidFill>
              </a:rPr>
              <a:t>) جدول التوازن </a:t>
            </a:r>
            <a:r>
              <a:rPr lang="en-US" altLang="en-US" sz="2000">
                <a:solidFill>
                  <a:srgbClr val="C00000"/>
                </a:solidFill>
              </a:rPr>
              <a:t>Equilibrium Schedule</a:t>
            </a:r>
            <a:endParaRPr lang="ar-SA" altLang="en-US" sz="2400">
              <a:solidFill>
                <a:srgbClr val="C00000"/>
              </a:solidFill>
            </a:endParaRPr>
          </a:p>
        </p:txBody>
      </p:sp>
      <p:sp>
        <p:nvSpPr>
          <p:cNvPr id="8" name="Rectangle 3"/>
          <p:cNvSpPr txBox="1">
            <a:spLocks noChangeArrowheads="1"/>
          </p:cNvSpPr>
          <p:nvPr/>
        </p:nvSpPr>
        <p:spPr bwMode="auto">
          <a:xfrm>
            <a:off x="1487488" y="404813"/>
            <a:ext cx="8985251" cy="647700"/>
          </a:xfrm>
          <a:prstGeom prst="rect">
            <a:avLst/>
          </a:prstGeom>
          <a:noFill/>
          <a:ln w="9525">
            <a:noFill/>
            <a:miter lim="800000"/>
            <a:headEnd/>
            <a:tailEnd/>
          </a:ln>
        </p:spPr>
        <p:txBody>
          <a:bodyPr/>
          <a:lstStyle/>
          <a:p>
            <a:pPr marL="609600" lvl="2" indent="-609600">
              <a:spcBef>
                <a:spcPct val="20000"/>
              </a:spcBef>
              <a:buClr>
                <a:schemeClr val="bg2"/>
              </a:buClr>
              <a:buSzPct val="75000"/>
              <a:defRPr/>
            </a:pPr>
            <a:r>
              <a:rPr lang="ar-SA" altLang="en-US" sz="2600" kern="0" dirty="0">
                <a:solidFill>
                  <a:srgbClr val="FF0000"/>
                </a:solidFill>
                <a:latin typeface="Arial Black" pitchFamily="34" charset="0"/>
                <a:cs typeface="PT Bold Heading" pitchFamily="2" charset="-78"/>
              </a:rPr>
              <a:t>ثانياً: </a:t>
            </a:r>
            <a:r>
              <a:rPr lang="ar-SA" sz="2600" kern="0" dirty="0">
                <a:solidFill>
                  <a:srgbClr val="FF0000"/>
                </a:solidFill>
                <a:latin typeface="Arial Black" pitchFamily="34" charset="0"/>
                <a:cs typeface="PT Bold Heading" pitchFamily="2" charset="-78"/>
              </a:rPr>
              <a:t>توازن السوق </a:t>
            </a:r>
            <a:r>
              <a:rPr lang="en-US" altLang="en-US" sz="2400" kern="0" dirty="0">
                <a:solidFill>
                  <a:srgbClr val="FF0000"/>
                </a:solidFill>
                <a:latin typeface="Arial Black" pitchFamily="34" charset="0"/>
                <a:cs typeface="PT Bold Heading" pitchFamily="2" charset="-78"/>
              </a:rPr>
              <a:t>Market Equilibrium</a:t>
            </a:r>
            <a:endParaRPr lang="en-US" altLang="en-US" sz="2600" kern="0" dirty="0">
              <a:solidFill>
                <a:srgbClr val="FF0000"/>
              </a:solidFill>
              <a:latin typeface="Arial Black" pitchFamily="34" charset="0"/>
              <a:cs typeface="PT Bold Heading" pitchFamily="2" charset="-78"/>
            </a:endParaRPr>
          </a:p>
        </p:txBody>
      </p:sp>
      <p:graphicFrame>
        <p:nvGraphicFramePr>
          <p:cNvPr id="13" name="Group 49"/>
          <p:cNvGraphicFramePr>
            <a:graphicFrameLocks noGrp="1"/>
          </p:cNvGraphicFramePr>
          <p:nvPr/>
        </p:nvGraphicFramePr>
        <p:xfrm>
          <a:off x="2724150" y="2290764"/>
          <a:ext cx="6827838" cy="3870736"/>
        </p:xfrm>
        <a:graphic>
          <a:graphicData uri="http://schemas.openxmlformats.org/drawingml/2006/table">
            <a:tbl>
              <a:tblPr rtl="1"/>
              <a:tblGrid>
                <a:gridCol w="3229623"/>
                <a:gridCol w="1175816"/>
                <a:gridCol w="1223755"/>
                <a:gridCol w="1198644"/>
              </a:tblGrid>
              <a:tr h="1066579">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ar-SA" sz="2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حالة السوق فائض في العرض (+)</a:t>
                      </a: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أو نقص في العرض (-)</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الكمية المعروضة</a:t>
                      </a: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r>
                        <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Q</a:t>
                      </a:r>
                      <a:r>
                        <a:rPr kumimoji="0" lang="en-US" sz="2800" b="1" i="0" u="none" strike="noStrike" cap="none" normalizeH="0" baseline="-25000" dirty="0" smtClean="0">
                          <a:ln>
                            <a:noFill/>
                          </a:ln>
                          <a:solidFill>
                            <a:srgbClr val="000000"/>
                          </a:solidFill>
                          <a:effectLst>
                            <a:outerShdw blurRad="38100" dist="38100" dir="2700000" algn="tl">
                              <a:srgbClr val="FFFFFF"/>
                            </a:outerShdw>
                          </a:effectLst>
                          <a:latin typeface="Tahoma" pitchFamily="34" charset="0"/>
                          <a:cs typeface="Arial" pitchFamily="34" charset="0"/>
                        </a:rPr>
                        <a:t>s</a:t>
                      </a: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الكمية المطلوبة</a:t>
                      </a: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r>
                        <a:rPr kumimoji="0" lang="en-US" sz="2000" b="1" i="0" u="none" strike="noStrike" cap="none" normalizeH="0" baseline="0" dirty="0" err="1" smtClean="0">
                          <a:ln>
                            <a:noFill/>
                          </a:ln>
                          <a:solidFill>
                            <a:srgbClr val="000000"/>
                          </a:solidFill>
                          <a:effectLst>
                            <a:outerShdw blurRad="38100" dist="38100" dir="2700000" algn="tl">
                              <a:srgbClr val="FFFFFF"/>
                            </a:outerShdw>
                          </a:effectLst>
                          <a:latin typeface="Tahoma" pitchFamily="34" charset="0"/>
                          <a:cs typeface="Arial" pitchFamily="34" charset="0"/>
                        </a:rPr>
                        <a:t>Q</a:t>
                      </a:r>
                      <a:r>
                        <a:rPr kumimoji="0" lang="en-US" sz="2400" b="1" i="0" u="none" strike="noStrike" cap="none" normalizeH="0" baseline="-25000" dirty="0" err="1" smtClean="0">
                          <a:ln>
                            <a:noFill/>
                          </a:ln>
                          <a:solidFill>
                            <a:srgbClr val="000000"/>
                          </a:solidFill>
                          <a:effectLst>
                            <a:outerShdw blurRad="38100" dist="38100" dir="2700000" algn="tl">
                              <a:srgbClr val="FFFFFF"/>
                            </a:outerShdw>
                          </a:effectLst>
                          <a:latin typeface="Tahoma" pitchFamily="34" charset="0"/>
                          <a:cs typeface="Arial" pitchFamily="34" charset="0"/>
                        </a:rPr>
                        <a:t>d</a:t>
                      </a: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ar-SA" sz="1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السعر</a:t>
                      </a: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r>
                        <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P</a:t>
                      </a: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r>
              <a:tr h="2803746">
                <a:tc>
                  <a:txBody>
                    <a:bodyPr/>
                    <a:lstStyle/>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120 –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80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40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18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(0)</a:t>
                      </a:r>
                      <a:r>
                        <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 </a:t>
                      </a: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توازن السوق</a:t>
                      </a:r>
                      <a:r>
                        <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 </a:t>
                      </a:r>
                      <a:endPar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(40)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(80)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(120)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80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100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120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140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160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180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200</a:t>
                      </a:r>
                    </a:p>
                  </a:txBody>
                  <a:tcPr marL="91438" marR="91438"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200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180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160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140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120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100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80</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15</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20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25</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30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35</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40</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r>
            </a:tbl>
          </a:graphicData>
        </a:graphic>
      </p:graphicFrame>
      <p:sp>
        <p:nvSpPr>
          <p:cNvPr id="14" name="Rectangle 13"/>
          <p:cNvSpPr>
            <a:spLocks noChangeArrowheads="1"/>
          </p:cNvSpPr>
          <p:nvPr/>
        </p:nvSpPr>
        <p:spPr bwMode="auto">
          <a:xfrm>
            <a:off x="4295775" y="1789113"/>
            <a:ext cx="3600450" cy="431800"/>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sz="2200" dirty="0">
                <a:solidFill>
                  <a:srgbClr val="FF0000"/>
                </a:solidFill>
              </a:rPr>
              <a:t>جدول الطلب + جدول العرض</a:t>
            </a:r>
          </a:p>
        </p:txBody>
      </p:sp>
      <p:sp>
        <p:nvSpPr>
          <p:cNvPr id="9" name="Rectangle 8"/>
          <p:cNvSpPr>
            <a:spLocks noChangeArrowheads="1"/>
          </p:cNvSpPr>
          <p:nvPr/>
        </p:nvSpPr>
        <p:spPr bwMode="auto">
          <a:xfrm>
            <a:off x="1885628" y="6271468"/>
            <a:ext cx="8064896" cy="431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lstStyle/>
          <a:p>
            <a:pPr marL="355600" indent="-355600" algn="ctr">
              <a:lnSpc>
                <a:spcPct val="110000"/>
              </a:lnSpc>
              <a:buClr>
                <a:schemeClr val="bg2"/>
              </a:buClr>
              <a:buSzPct val="75000"/>
              <a:defRPr/>
            </a:pPr>
            <a:r>
              <a:rPr lang="ar-SA" altLang="en-US" sz="2200" dirty="0">
                <a:solidFill>
                  <a:srgbClr val="000000"/>
                </a:solidFill>
                <a:cs typeface="Arial" pitchFamily="34" charset="0"/>
              </a:rPr>
              <a:t>قانون توازن السوق: تتساوي الكمية المعروضة مع الكمية المطلوبة عند سعر معين.</a:t>
            </a:r>
          </a:p>
        </p:txBody>
      </p:sp>
    </p:spTree>
    <p:extLst>
      <p:ext uri="{BB962C8B-B14F-4D97-AF65-F5344CB8AC3E}">
        <p14:creationId xmlns:p14="http://schemas.microsoft.com/office/powerpoint/2010/main" val="3679381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lide(fromBottom)">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lide(fromBottom)">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8" grpId="0" build="p"/>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549275"/>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توازن السوق </a:t>
            </a:r>
            <a:r>
              <a:rPr lang="en-US" altLang="en-US" sz="2800" b="1" dirty="0">
                <a:solidFill>
                  <a:srgbClr val="FF0000"/>
                </a:solidFill>
                <a:latin typeface="Arial Black" panose="020B0A04020102020204" pitchFamily="34" charset="0"/>
                <a:cs typeface="PT Bold Heading" panose="02010400000000000000" pitchFamily="2" charset="-78"/>
              </a:rPr>
              <a:t>Market Equilibrium</a:t>
            </a:r>
          </a:p>
        </p:txBody>
      </p:sp>
      <p:sp>
        <p:nvSpPr>
          <p:cNvPr id="7" name="Rectangle 6"/>
          <p:cNvSpPr>
            <a:spLocks noChangeArrowheads="1"/>
          </p:cNvSpPr>
          <p:nvPr/>
        </p:nvSpPr>
        <p:spPr bwMode="auto">
          <a:xfrm>
            <a:off x="2063750" y="1052514"/>
            <a:ext cx="8229600"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30000"/>
              </a:lnSpc>
              <a:spcBef>
                <a:spcPct val="0"/>
              </a:spcBef>
              <a:buFont typeface="Wingdings" panose="05000000000000000000" pitchFamily="2" charset="2"/>
              <a:buChar char="v"/>
            </a:pPr>
            <a:r>
              <a:rPr lang="ar-SA" altLang="en-US" sz="2400"/>
              <a:t>من خلال جدول توازن السوق يمكن ابداء الملاحظات التالية:</a:t>
            </a:r>
          </a:p>
        </p:txBody>
      </p:sp>
      <p:sp>
        <p:nvSpPr>
          <p:cNvPr id="17" name="Rectangle 16"/>
          <p:cNvSpPr>
            <a:spLocks noChangeArrowheads="1"/>
          </p:cNvSpPr>
          <p:nvPr/>
        </p:nvSpPr>
        <p:spPr bwMode="auto">
          <a:xfrm>
            <a:off x="2063750" y="1595439"/>
            <a:ext cx="7869238" cy="1584325"/>
          </a:xfrm>
          <a:prstGeom prst="rect">
            <a:avLst/>
          </a:prstGeom>
          <a:noFill/>
          <a:ln w="9525">
            <a:noFill/>
            <a:miter lim="800000"/>
            <a:headEnd/>
            <a:tailEnd/>
          </a:ln>
        </p:spPr>
        <p:txBody>
          <a:bodyPr/>
          <a:lstStyle/>
          <a:p>
            <a:pPr marL="177800" indent="-177800" algn="justLow">
              <a:lnSpc>
                <a:spcPct val="120000"/>
              </a:lnSpc>
              <a:buClr>
                <a:schemeClr val="bg2"/>
              </a:buClr>
              <a:buSzPct val="75000"/>
              <a:defRPr/>
            </a:pPr>
            <a:r>
              <a:rPr lang="ar-SA" altLang="en-US" sz="2400" dirty="0"/>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10</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200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80</a:t>
            </a:r>
            <a:r>
              <a:rPr lang="ar-SA" sz="2400" dirty="0">
                <a:solidFill>
                  <a:srgbClr val="000000"/>
                </a:solidFill>
                <a:effectLst>
                  <a:outerShdw blurRad="38100" dist="38100" dir="2700000" algn="tl">
                    <a:srgbClr val="FFFFFF"/>
                  </a:outerShdw>
                </a:effectLst>
              </a:rPr>
              <a:t> وحدة، وهذا يعني وجود نقص في العرض (فائض في الطلب) بمقدار </a:t>
            </a:r>
            <a:r>
              <a:rPr lang="en-US" sz="2400" dirty="0">
                <a:solidFill>
                  <a:srgbClr val="000000"/>
                </a:solidFill>
                <a:effectLst>
                  <a:outerShdw blurRad="38100" dist="38100" dir="2700000" algn="tl">
                    <a:srgbClr val="FFFFFF"/>
                  </a:outerShdw>
                </a:effectLst>
              </a:rPr>
              <a:t>120</a:t>
            </a:r>
            <a:r>
              <a:rPr lang="ar-SA" sz="2400" dirty="0">
                <a:solidFill>
                  <a:srgbClr val="000000"/>
                </a:solidFill>
                <a:effectLst>
                  <a:outerShdw blurRad="38100" dist="38100" dir="2700000" algn="tl">
                    <a:srgbClr val="FFFFFF"/>
                  </a:outerShdw>
                </a:effectLst>
              </a:rPr>
              <a:t> وحدة.</a:t>
            </a:r>
          </a:p>
        </p:txBody>
      </p:sp>
      <p:sp>
        <p:nvSpPr>
          <p:cNvPr id="8" name="Rectangle 7"/>
          <p:cNvSpPr>
            <a:spLocks noChangeArrowheads="1"/>
          </p:cNvSpPr>
          <p:nvPr/>
        </p:nvSpPr>
        <p:spPr bwMode="auto">
          <a:xfrm>
            <a:off x="2063750" y="2997201"/>
            <a:ext cx="7869238" cy="1584325"/>
          </a:xfrm>
          <a:prstGeom prst="rect">
            <a:avLst/>
          </a:prstGeom>
          <a:noFill/>
          <a:ln w="9525">
            <a:noFill/>
            <a:miter lim="800000"/>
            <a:headEnd/>
            <a:tailEnd/>
          </a:ln>
        </p:spPr>
        <p:txBody>
          <a:bodyPr/>
          <a:lstStyle/>
          <a:p>
            <a:pPr marL="177800" indent="-177800" algn="justLow">
              <a:lnSpc>
                <a:spcPct val="120000"/>
              </a:lnSpc>
              <a:buClr>
                <a:schemeClr val="bg2"/>
              </a:buClr>
              <a:buSzPct val="75000"/>
              <a:defRPr/>
            </a:pPr>
            <a:r>
              <a:rPr lang="ar-SA" altLang="en-US" sz="2400" dirty="0"/>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15</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180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100</a:t>
            </a:r>
            <a:r>
              <a:rPr lang="ar-SA" sz="2400" dirty="0">
                <a:solidFill>
                  <a:srgbClr val="000000"/>
                </a:solidFill>
                <a:effectLst>
                  <a:outerShdw blurRad="38100" dist="38100" dir="2700000" algn="tl">
                    <a:srgbClr val="FFFFFF"/>
                  </a:outerShdw>
                </a:effectLst>
              </a:rPr>
              <a:t> وحدة وهذا يعني وجود نقص في العرض (فائض في الطلب) بمقدار </a:t>
            </a:r>
            <a:r>
              <a:rPr lang="en-US" sz="2400" dirty="0">
                <a:solidFill>
                  <a:srgbClr val="000000"/>
                </a:solidFill>
                <a:effectLst>
                  <a:outerShdw blurRad="38100" dist="38100" dir="2700000" algn="tl">
                    <a:srgbClr val="FFFFFF"/>
                  </a:outerShdw>
                </a:effectLst>
              </a:rPr>
              <a:t>80</a:t>
            </a:r>
            <a:r>
              <a:rPr lang="ar-SA" sz="2400" dirty="0">
                <a:solidFill>
                  <a:srgbClr val="000000"/>
                </a:solidFill>
                <a:effectLst>
                  <a:outerShdw blurRad="38100" dist="38100" dir="2700000" algn="tl">
                    <a:srgbClr val="FFFFFF"/>
                  </a:outerShdw>
                </a:effectLst>
              </a:rPr>
              <a:t> وحدة .</a:t>
            </a:r>
          </a:p>
        </p:txBody>
      </p:sp>
      <p:sp>
        <p:nvSpPr>
          <p:cNvPr id="10" name="Rectangle 9"/>
          <p:cNvSpPr>
            <a:spLocks noChangeArrowheads="1"/>
          </p:cNvSpPr>
          <p:nvPr/>
        </p:nvSpPr>
        <p:spPr bwMode="auto">
          <a:xfrm>
            <a:off x="2063750" y="4508501"/>
            <a:ext cx="7869238" cy="1584325"/>
          </a:xfrm>
          <a:prstGeom prst="rect">
            <a:avLst/>
          </a:prstGeom>
          <a:noFill/>
          <a:ln w="9525">
            <a:noFill/>
            <a:miter lim="800000"/>
            <a:headEnd/>
            <a:tailEnd/>
          </a:ln>
        </p:spPr>
        <p:txBody>
          <a:bodyPr/>
          <a:lstStyle/>
          <a:p>
            <a:pPr marL="177800" indent="-177800" algn="justLow">
              <a:lnSpc>
                <a:spcPct val="120000"/>
              </a:lnSpc>
              <a:buClr>
                <a:schemeClr val="bg2"/>
              </a:buClr>
              <a:buSzPct val="75000"/>
              <a:defRPr/>
            </a:pPr>
            <a:r>
              <a:rPr lang="ar-SA" altLang="en-US" sz="2400" dirty="0"/>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15</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160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120</a:t>
            </a:r>
            <a:r>
              <a:rPr lang="ar-SA" sz="2400" dirty="0">
                <a:solidFill>
                  <a:srgbClr val="000000"/>
                </a:solidFill>
                <a:effectLst>
                  <a:outerShdw blurRad="38100" dist="38100" dir="2700000" algn="tl">
                    <a:srgbClr val="FFFFFF"/>
                  </a:outerShdw>
                </a:effectLst>
              </a:rPr>
              <a:t> وحدة وهذا يعني وجود نقص في العرض (فائض في الطلب) بمقدار </a:t>
            </a:r>
            <a:r>
              <a:rPr lang="en-US" sz="2400" dirty="0">
                <a:solidFill>
                  <a:srgbClr val="000000"/>
                </a:solidFill>
                <a:effectLst>
                  <a:outerShdw blurRad="38100" dist="38100" dir="2700000" algn="tl">
                    <a:srgbClr val="FFFFFF"/>
                  </a:outerShdw>
                </a:effectLst>
              </a:rPr>
              <a:t>40</a:t>
            </a:r>
            <a:r>
              <a:rPr lang="ar-SA" sz="2400" dirty="0">
                <a:solidFill>
                  <a:srgbClr val="000000"/>
                </a:solidFill>
                <a:effectLst>
                  <a:outerShdw blurRad="38100" dist="38100" dir="2700000" algn="tl">
                    <a:srgbClr val="FFFFFF"/>
                  </a:outerShdw>
                </a:effectLst>
              </a:rPr>
              <a:t> وحدة .</a:t>
            </a:r>
          </a:p>
        </p:txBody>
      </p:sp>
    </p:spTree>
    <p:extLst>
      <p:ext uri="{BB962C8B-B14F-4D97-AF65-F5344CB8AC3E}">
        <p14:creationId xmlns:p14="http://schemas.microsoft.com/office/powerpoint/2010/main" val="7828542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lide(fromBottom)">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lide(fromBottom)">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lide(fromBottom)">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7" grpId="0"/>
      <p:bldP spid="8"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549275"/>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توازن السوق </a:t>
            </a:r>
            <a:r>
              <a:rPr lang="en-US" altLang="en-US" sz="2800" b="1" dirty="0">
                <a:solidFill>
                  <a:srgbClr val="FF0000"/>
                </a:solidFill>
                <a:latin typeface="Arial Black" panose="020B0A04020102020204" pitchFamily="34" charset="0"/>
                <a:cs typeface="PT Bold Heading" panose="02010400000000000000" pitchFamily="2" charset="-78"/>
              </a:rPr>
              <a:t>Market Equilibrium</a:t>
            </a:r>
          </a:p>
        </p:txBody>
      </p:sp>
      <p:sp>
        <p:nvSpPr>
          <p:cNvPr id="8" name="Rectangle 7"/>
          <p:cNvSpPr>
            <a:spLocks noChangeArrowheads="1"/>
          </p:cNvSpPr>
          <p:nvPr/>
        </p:nvSpPr>
        <p:spPr bwMode="auto">
          <a:xfrm>
            <a:off x="2063751" y="1052514"/>
            <a:ext cx="8156575" cy="1368425"/>
          </a:xfrm>
          <a:prstGeom prst="rect">
            <a:avLst/>
          </a:prstGeom>
          <a:noFill/>
          <a:ln w="9525">
            <a:noFill/>
            <a:miter lim="800000"/>
            <a:headEnd/>
            <a:tailEnd/>
          </a:ln>
        </p:spPr>
        <p:txBody>
          <a:bodyPr/>
          <a:lstStyle/>
          <a:p>
            <a:pPr marL="177800" indent="-177800" algn="justLow">
              <a:lnSpc>
                <a:spcPct val="120000"/>
              </a:lnSpc>
              <a:buClr>
                <a:schemeClr val="bg2"/>
              </a:buClr>
              <a:buSzPct val="75000"/>
              <a:defRPr/>
            </a:pPr>
            <a:r>
              <a:rPr lang="ar-SA" altLang="en-US" sz="2400" dirty="0"/>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 25</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140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140</a:t>
            </a:r>
            <a:r>
              <a:rPr lang="ar-SA" sz="2400" dirty="0">
                <a:solidFill>
                  <a:srgbClr val="000000"/>
                </a:solidFill>
                <a:effectLst>
                  <a:outerShdw blurRad="38100" dist="38100" dir="2700000" algn="tl">
                    <a:srgbClr val="FFFFFF"/>
                  </a:outerShdw>
                </a:effectLst>
              </a:rPr>
              <a:t> وحدة، وهذا يعني جود توازن في السوق حيث أن الكمية المطلوبة = الكمية المعروضة (عند سعر معين).</a:t>
            </a:r>
          </a:p>
        </p:txBody>
      </p:sp>
      <p:sp>
        <p:nvSpPr>
          <p:cNvPr id="10" name="Rectangle 9"/>
          <p:cNvSpPr>
            <a:spLocks noChangeArrowheads="1"/>
          </p:cNvSpPr>
          <p:nvPr/>
        </p:nvSpPr>
        <p:spPr bwMode="auto">
          <a:xfrm>
            <a:off x="2135189" y="2420939"/>
            <a:ext cx="8085137" cy="1584325"/>
          </a:xfrm>
          <a:prstGeom prst="rect">
            <a:avLst/>
          </a:prstGeom>
          <a:noFill/>
          <a:ln w="9525">
            <a:noFill/>
            <a:miter lim="800000"/>
            <a:headEnd/>
            <a:tailEnd/>
          </a:ln>
        </p:spPr>
        <p:txBody>
          <a:bodyPr/>
          <a:lstStyle/>
          <a:p>
            <a:pPr marL="177800" indent="-177800" algn="justLow">
              <a:lnSpc>
                <a:spcPct val="120000"/>
              </a:lnSpc>
              <a:buClr>
                <a:schemeClr val="bg2"/>
              </a:buClr>
              <a:buSzPct val="75000"/>
              <a:defRPr/>
            </a:pPr>
            <a:r>
              <a:rPr lang="ar-SA" altLang="en-US" sz="2400" dirty="0"/>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30</a:t>
            </a:r>
            <a:r>
              <a:rPr lang="ar-SA" sz="2400" dirty="0">
                <a:solidFill>
                  <a:srgbClr val="000000"/>
                </a:solidFill>
                <a:effectLst>
                  <a:outerShdw blurRad="38100" dist="38100" dir="2700000" algn="tl">
                    <a:srgbClr val="FFFFFF"/>
                  </a:outerShdw>
                </a:effectLst>
              </a:rPr>
              <a:t> ريال كانت الكمية المطلوبة </a:t>
            </a:r>
            <a:r>
              <a:rPr lang="en-US" sz="2400" dirty="0">
                <a:solidFill>
                  <a:srgbClr val="000000"/>
                </a:solidFill>
                <a:effectLst>
                  <a:outerShdw blurRad="38100" dist="38100" dir="2700000" algn="tl">
                    <a:srgbClr val="FFFFFF"/>
                  </a:outerShdw>
                </a:effectLst>
              </a:rPr>
              <a:t>120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160</a:t>
            </a:r>
            <a:r>
              <a:rPr lang="ar-SA" sz="2400" dirty="0">
                <a:solidFill>
                  <a:srgbClr val="000000"/>
                </a:solidFill>
                <a:effectLst>
                  <a:outerShdw blurRad="38100" dist="38100" dir="2700000" algn="tl">
                    <a:srgbClr val="FFFFFF"/>
                  </a:outerShdw>
                </a:effectLst>
              </a:rPr>
              <a:t> وحدة وهذا يعني وجود فائض في العرض (نقص  في الطلب) بمقدار </a:t>
            </a:r>
            <a:r>
              <a:rPr lang="en-US" sz="2400" dirty="0">
                <a:solidFill>
                  <a:srgbClr val="000000"/>
                </a:solidFill>
                <a:effectLst>
                  <a:outerShdw blurRad="38100" dist="38100" dir="2700000" algn="tl">
                    <a:srgbClr val="FFFFFF"/>
                  </a:outerShdw>
                </a:effectLst>
              </a:rPr>
              <a:t>40</a:t>
            </a:r>
            <a:r>
              <a:rPr lang="ar-SA" sz="2400" dirty="0">
                <a:solidFill>
                  <a:srgbClr val="000000"/>
                </a:solidFill>
                <a:effectLst>
                  <a:outerShdw blurRad="38100" dist="38100" dir="2700000" algn="tl">
                    <a:srgbClr val="FFFFFF"/>
                  </a:outerShdw>
                </a:effectLst>
              </a:rPr>
              <a:t> وحدة .</a:t>
            </a:r>
          </a:p>
        </p:txBody>
      </p:sp>
      <p:sp>
        <p:nvSpPr>
          <p:cNvPr id="11" name="Rectangle 10"/>
          <p:cNvSpPr>
            <a:spLocks noChangeArrowheads="1"/>
          </p:cNvSpPr>
          <p:nvPr/>
        </p:nvSpPr>
        <p:spPr bwMode="auto">
          <a:xfrm>
            <a:off x="2279651" y="3789363"/>
            <a:ext cx="7940675" cy="1439862"/>
          </a:xfrm>
          <a:prstGeom prst="rect">
            <a:avLst/>
          </a:prstGeom>
          <a:noFill/>
          <a:ln w="9525">
            <a:noFill/>
            <a:miter lim="800000"/>
            <a:headEnd/>
            <a:tailEnd/>
          </a:ln>
        </p:spPr>
        <p:txBody>
          <a:bodyPr/>
          <a:lstStyle/>
          <a:p>
            <a:pPr marL="177800" indent="-177800" algn="justLow">
              <a:lnSpc>
                <a:spcPct val="120000"/>
              </a:lnSpc>
              <a:buClr>
                <a:schemeClr val="bg2"/>
              </a:buClr>
              <a:buSzPct val="75000"/>
              <a:defRPr/>
            </a:pPr>
            <a:r>
              <a:rPr lang="ar-SA" altLang="en-US" sz="2400" dirty="0"/>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 35</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100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180</a:t>
            </a:r>
            <a:r>
              <a:rPr lang="ar-SA" sz="2400" dirty="0">
                <a:solidFill>
                  <a:srgbClr val="000000"/>
                </a:solidFill>
                <a:effectLst>
                  <a:outerShdw blurRad="38100" dist="38100" dir="2700000" algn="tl">
                    <a:srgbClr val="FFFFFF"/>
                  </a:outerShdw>
                </a:effectLst>
              </a:rPr>
              <a:t> وحدة وهذا يعني وجود فائض في العرض (نقص  في الطلب) بمقدار </a:t>
            </a:r>
            <a:r>
              <a:rPr lang="en-US" sz="2400" dirty="0">
                <a:solidFill>
                  <a:srgbClr val="000000"/>
                </a:solidFill>
                <a:effectLst>
                  <a:outerShdw blurRad="38100" dist="38100" dir="2700000" algn="tl">
                    <a:srgbClr val="FFFFFF"/>
                  </a:outerShdw>
                </a:effectLst>
              </a:rPr>
              <a:t>80</a:t>
            </a:r>
            <a:r>
              <a:rPr lang="ar-SA" sz="2400" dirty="0">
                <a:solidFill>
                  <a:srgbClr val="000000"/>
                </a:solidFill>
                <a:effectLst>
                  <a:outerShdw blurRad="38100" dist="38100" dir="2700000" algn="tl">
                    <a:srgbClr val="FFFFFF"/>
                  </a:outerShdw>
                </a:effectLst>
              </a:rPr>
              <a:t> وحدة .</a:t>
            </a:r>
          </a:p>
        </p:txBody>
      </p:sp>
      <p:sp>
        <p:nvSpPr>
          <p:cNvPr id="13" name="Rectangle 12"/>
          <p:cNvSpPr>
            <a:spLocks noChangeArrowheads="1"/>
          </p:cNvSpPr>
          <p:nvPr/>
        </p:nvSpPr>
        <p:spPr bwMode="auto">
          <a:xfrm>
            <a:off x="2279651" y="5157788"/>
            <a:ext cx="7940675" cy="1439862"/>
          </a:xfrm>
          <a:prstGeom prst="rect">
            <a:avLst/>
          </a:prstGeom>
          <a:noFill/>
          <a:ln w="9525">
            <a:noFill/>
            <a:miter lim="800000"/>
            <a:headEnd/>
            <a:tailEnd/>
          </a:ln>
        </p:spPr>
        <p:txBody>
          <a:bodyPr/>
          <a:lstStyle/>
          <a:p>
            <a:pPr marL="177800" indent="-177800" algn="justLow">
              <a:lnSpc>
                <a:spcPct val="120000"/>
              </a:lnSpc>
              <a:buClr>
                <a:schemeClr val="bg2"/>
              </a:buClr>
              <a:buSzPct val="75000"/>
              <a:defRPr/>
            </a:pPr>
            <a:r>
              <a:rPr lang="ar-SA" altLang="en-US" sz="2400" dirty="0"/>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 40</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80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200</a:t>
            </a:r>
            <a:r>
              <a:rPr lang="ar-SA" sz="2400" dirty="0">
                <a:solidFill>
                  <a:srgbClr val="000000"/>
                </a:solidFill>
                <a:effectLst>
                  <a:outerShdw blurRad="38100" dist="38100" dir="2700000" algn="tl">
                    <a:srgbClr val="FFFFFF"/>
                  </a:outerShdw>
                </a:effectLst>
              </a:rPr>
              <a:t> وحدة وهذا يعني وجود فائض في العرض (نقص  في الطلب) بمقدار </a:t>
            </a:r>
            <a:r>
              <a:rPr lang="en-US" sz="2400" dirty="0">
                <a:solidFill>
                  <a:srgbClr val="000000"/>
                </a:solidFill>
                <a:effectLst>
                  <a:outerShdw blurRad="38100" dist="38100" dir="2700000" algn="tl">
                    <a:srgbClr val="FFFFFF"/>
                  </a:outerShdw>
                </a:effectLst>
              </a:rPr>
              <a:t>120</a:t>
            </a:r>
            <a:r>
              <a:rPr lang="ar-SA" sz="2400" dirty="0">
                <a:solidFill>
                  <a:srgbClr val="000000"/>
                </a:solidFill>
                <a:effectLst>
                  <a:outerShdw blurRad="38100" dist="38100" dir="2700000" algn="tl">
                    <a:srgbClr val="FFFFFF"/>
                  </a:outerShdw>
                </a:effectLst>
              </a:rPr>
              <a:t> وحدة .</a:t>
            </a:r>
          </a:p>
        </p:txBody>
      </p:sp>
    </p:spTree>
    <p:extLst>
      <p:ext uri="{BB962C8B-B14F-4D97-AF65-F5344CB8AC3E}">
        <p14:creationId xmlns:p14="http://schemas.microsoft.com/office/powerpoint/2010/main" val="13900111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 grpId="0"/>
      <p:bldP spid="10" grpId="0"/>
      <p:bldP spid="11"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rrowheads="1"/>
          </p:cNvSpPr>
          <p:nvPr/>
        </p:nvSpPr>
        <p:spPr bwMode="auto">
          <a:xfrm>
            <a:off x="2135188" y="100171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10000"/>
              </a:lnSpc>
              <a:spcBef>
                <a:spcPct val="0"/>
              </a:spcBef>
              <a:buFontTx/>
              <a:buNone/>
            </a:pPr>
            <a:r>
              <a:rPr lang="ar-SA" altLang="en-US" sz="2400">
                <a:solidFill>
                  <a:srgbClr val="C00000"/>
                </a:solidFill>
              </a:rPr>
              <a:t>(</a:t>
            </a:r>
            <a:r>
              <a:rPr lang="en-US" altLang="en-US" sz="2400">
                <a:solidFill>
                  <a:srgbClr val="C00000"/>
                </a:solidFill>
              </a:rPr>
              <a:t>2</a:t>
            </a:r>
            <a:r>
              <a:rPr lang="ar-SA" altLang="en-US" sz="2400">
                <a:solidFill>
                  <a:srgbClr val="C00000"/>
                </a:solidFill>
              </a:rPr>
              <a:t>) الوصف البياني (الهندسي) للتوازن</a:t>
            </a:r>
          </a:p>
        </p:txBody>
      </p:sp>
      <p:sp>
        <p:nvSpPr>
          <p:cNvPr id="5" name="Rectangle 4"/>
          <p:cNvSpPr>
            <a:spLocks noChangeArrowheads="1"/>
          </p:cNvSpPr>
          <p:nvPr/>
        </p:nvSpPr>
        <p:spPr bwMode="auto">
          <a:xfrm>
            <a:off x="1703388" y="1484313"/>
            <a:ext cx="8229600" cy="576262"/>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a:t>
            </a:r>
            <a:r>
              <a:rPr lang="ar-SA" altLang="en-US" dirty="0" smtClean="0"/>
              <a:t>: منحنيات </a:t>
            </a:r>
            <a:r>
              <a:rPr lang="ar-SA" altLang="en-US" dirty="0"/>
              <a:t>الطلب والعرض</a:t>
            </a:r>
          </a:p>
        </p:txBody>
      </p:sp>
      <p:sp>
        <p:nvSpPr>
          <p:cNvPr id="42" name="Rectangle 41"/>
          <p:cNvSpPr>
            <a:spLocks noChangeArrowheads="1"/>
          </p:cNvSpPr>
          <p:nvPr/>
        </p:nvSpPr>
        <p:spPr bwMode="auto">
          <a:xfrm>
            <a:off x="2135188" y="5732463"/>
            <a:ext cx="8229600" cy="1009650"/>
          </a:xfrm>
          <a:prstGeom prst="rect">
            <a:avLst/>
          </a:prstGeom>
          <a:noFill/>
          <a:ln w="9525">
            <a:noFill/>
            <a:miter lim="800000"/>
            <a:headEnd/>
            <a:tailEnd/>
          </a:ln>
        </p:spPr>
        <p:txBody>
          <a:bodyPr/>
          <a:lstStyle/>
          <a:p>
            <a:pPr algn="r" rtl="1" eaLnBrk="1" hangingPunct="1">
              <a:lnSpc>
                <a:spcPct val="110000"/>
              </a:lnSpc>
              <a:buClr>
                <a:schemeClr val="bg2"/>
              </a:buClr>
              <a:buSzPct val="75000"/>
              <a:defRPr/>
            </a:pPr>
            <a:r>
              <a:rPr lang="ar-SA" altLang="en-US" dirty="0">
                <a:solidFill>
                  <a:srgbClr val="C00000"/>
                </a:solidFill>
              </a:rPr>
              <a:t>من المنحني السابق يمكن الخروج بجملة الملاحظات التالية:</a:t>
            </a:r>
          </a:p>
          <a:p>
            <a:pPr lvl="1" algn="r" rtl="1" eaLnBrk="1" hangingPunct="1">
              <a:lnSpc>
                <a:spcPct val="110000"/>
              </a:lnSpc>
              <a:buClr>
                <a:schemeClr val="bg2"/>
              </a:buClr>
              <a:buSzPct val="75000"/>
              <a:buFontTx/>
              <a:buChar char="-"/>
              <a:defRPr/>
            </a:pPr>
            <a:r>
              <a:rPr lang="ar-SA" sz="1600" dirty="0">
                <a:solidFill>
                  <a:srgbClr val="000000"/>
                </a:solidFill>
                <a:effectLst>
                  <a:outerShdw blurRad="38100" dist="38100" dir="2700000" algn="tl">
                    <a:srgbClr val="FFFFFF"/>
                  </a:outerShdw>
                </a:effectLst>
              </a:rPr>
              <a:t> نقطة التوازن هي النقطة (</a:t>
            </a:r>
            <a:r>
              <a:rPr lang="en-US" sz="1600" dirty="0">
                <a:solidFill>
                  <a:srgbClr val="000000"/>
                </a:solidFill>
                <a:effectLst>
                  <a:outerShdw blurRad="38100" dist="38100" dir="2700000" algn="tl">
                    <a:srgbClr val="FFFFFF"/>
                  </a:outerShdw>
                </a:effectLst>
              </a:rPr>
              <a:t>E</a:t>
            </a:r>
            <a:r>
              <a:rPr lang="ar-SA" sz="1600" dirty="0">
                <a:solidFill>
                  <a:srgbClr val="000000"/>
                </a:solidFill>
                <a:effectLst>
                  <a:outerShdw blurRad="38100" dist="38100" dir="2700000" algn="tl">
                    <a:srgbClr val="FFFFFF"/>
                  </a:outerShdw>
                </a:effectLst>
              </a:rPr>
              <a:t>).		- الكمية التوازنية = </a:t>
            </a:r>
            <a:r>
              <a:rPr lang="en-US" sz="1600" dirty="0">
                <a:solidFill>
                  <a:srgbClr val="000000"/>
                </a:solidFill>
                <a:effectLst>
                  <a:outerShdw blurRad="38100" dist="38100" dir="2700000" algn="tl">
                    <a:srgbClr val="FFFFFF"/>
                  </a:outerShdw>
                </a:effectLst>
              </a:rPr>
              <a:t>140</a:t>
            </a:r>
            <a:r>
              <a:rPr lang="ar-SA" sz="1600" dirty="0">
                <a:solidFill>
                  <a:srgbClr val="000000"/>
                </a:solidFill>
                <a:effectLst>
                  <a:outerShdw blurRad="38100" dist="38100" dir="2700000" algn="tl">
                    <a:srgbClr val="FFFFFF"/>
                  </a:outerShdw>
                </a:effectLst>
              </a:rPr>
              <a:t> وحدة.</a:t>
            </a:r>
          </a:p>
          <a:p>
            <a:pPr algn="r" rtl="1" eaLnBrk="1" hangingPunct="1">
              <a:lnSpc>
                <a:spcPct val="110000"/>
              </a:lnSpc>
              <a:buClr>
                <a:schemeClr val="bg2"/>
              </a:buClr>
              <a:buSzPct val="75000"/>
              <a:defRPr/>
            </a:pPr>
            <a:r>
              <a:rPr lang="ar-SA" altLang="en-US" sz="1600" dirty="0">
                <a:solidFill>
                  <a:srgbClr val="000000"/>
                </a:solidFill>
                <a:effectLst>
                  <a:outerShdw blurRad="38100" dist="38100" dir="2700000" algn="tl">
                    <a:srgbClr val="FFFFFF"/>
                  </a:outerShdw>
                </a:effectLst>
              </a:rPr>
              <a:t>        - </a:t>
            </a:r>
            <a:r>
              <a:rPr lang="ar-SA" sz="1600" dirty="0">
                <a:solidFill>
                  <a:srgbClr val="000000"/>
                </a:solidFill>
                <a:effectLst>
                  <a:outerShdw blurRad="38100" dist="38100" dir="2700000" algn="tl">
                    <a:srgbClr val="FFFFFF"/>
                  </a:outerShdw>
                </a:effectLst>
              </a:rPr>
              <a:t> سعر التوازن = </a:t>
            </a:r>
            <a:r>
              <a:rPr lang="en-US" sz="1600" dirty="0">
                <a:solidFill>
                  <a:srgbClr val="000000"/>
                </a:solidFill>
                <a:effectLst>
                  <a:outerShdw blurRad="38100" dist="38100" dir="2700000" algn="tl">
                    <a:srgbClr val="FFFFFF"/>
                  </a:outerShdw>
                </a:effectLst>
              </a:rPr>
              <a:t>25</a:t>
            </a:r>
            <a:r>
              <a:rPr lang="ar-SA" sz="1600" dirty="0">
                <a:solidFill>
                  <a:srgbClr val="000000"/>
                </a:solidFill>
                <a:effectLst>
                  <a:outerShdw blurRad="38100" dist="38100" dir="2700000" algn="tl">
                    <a:srgbClr val="FFFFFF"/>
                  </a:outerShdw>
                </a:effectLst>
              </a:rPr>
              <a:t> ريال.		- شرط التوازن هو </a:t>
            </a:r>
            <a:r>
              <a:rPr lang="en-US" sz="1600" dirty="0" err="1">
                <a:solidFill>
                  <a:srgbClr val="000000"/>
                </a:solidFill>
                <a:effectLst>
                  <a:outerShdw blurRad="38100" dist="38100" dir="2700000" algn="tl">
                    <a:srgbClr val="FFFFFF"/>
                  </a:outerShdw>
                </a:effectLst>
              </a:rPr>
              <a:t>Q</a:t>
            </a:r>
            <a:r>
              <a:rPr lang="en-US" baseline="-25000" dirty="0" err="1">
                <a:solidFill>
                  <a:srgbClr val="000000"/>
                </a:solidFill>
                <a:effectLst>
                  <a:outerShdw blurRad="38100" dist="38100" dir="2700000" algn="tl">
                    <a:srgbClr val="FFFFFF"/>
                  </a:outerShdw>
                </a:effectLst>
              </a:rPr>
              <a:t>d</a:t>
            </a:r>
            <a:r>
              <a:rPr lang="en-US" sz="1600" dirty="0">
                <a:solidFill>
                  <a:srgbClr val="000000"/>
                </a:solidFill>
                <a:effectLst>
                  <a:outerShdw blurRad="38100" dist="38100" dir="2700000" algn="tl">
                    <a:srgbClr val="FFFFFF"/>
                  </a:outerShdw>
                </a:effectLst>
              </a:rPr>
              <a:t> = Q</a:t>
            </a:r>
            <a:r>
              <a:rPr lang="en-US" sz="2400" baseline="-25000" dirty="0">
                <a:solidFill>
                  <a:srgbClr val="000000"/>
                </a:solidFill>
                <a:effectLst>
                  <a:outerShdw blurRad="38100" dist="38100" dir="2700000" algn="tl">
                    <a:srgbClr val="FFFFFF"/>
                  </a:outerShdw>
                </a:effectLst>
              </a:rPr>
              <a:t>s</a:t>
            </a:r>
            <a:endParaRPr lang="ar-SA" altLang="en-US" sz="1600" baseline="-25000" dirty="0">
              <a:solidFill>
                <a:srgbClr val="C00000"/>
              </a:solidFill>
            </a:endParaRPr>
          </a:p>
        </p:txBody>
      </p:sp>
      <p:sp>
        <p:nvSpPr>
          <p:cNvPr id="35" name="Rectangle 3"/>
          <p:cNvSpPr txBox="1">
            <a:spLocks noChangeArrowheads="1"/>
          </p:cNvSpPr>
          <p:nvPr/>
        </p:nvSpPr>
        <p:spPr bwMode="auto">
          <a:xfrm>
            <a:off x="1487488" y="476250"/>
            <a:ext cx="8985251" cy="647700"/>
          </a:xfrm>
          <a:prstGeom prst="rect">
            <a:avLst/>
          </a:prstGeom>
          <a:noFill/>
          <a:ln w="9525">
            <a:noFill/>
            <a:miter lim="800000"/>
            <a:headEnd/>
            <a:tailEnd/>
          </a:ln>
        </p:spPr>
        <p:txBody>
          <a:bodyPr/>
          <a:lstStyle/>
          <a:p>
            <a:pPr marL="609600" lvl="2" indent="-609600">
              <a:spcBef>
                <a:spcPct val="20000"/>
              </a:spcBef>
              <a:buClr>
                <a:schemeClr val="bg2"/>
              </a:buClr>
              <a:buSzPct val="75000"/>
              <a:defRPr/>
            </a:pPr>
            <a:r>
              <a:rPr lang="ar-SA" sz="2400" kern="0" dirty="0" smtClean="0">
                <a:solidFill>
                  <a:srgbClr val="C00000"/>
                </a:solidFill>
                <a:latin typeface="Arial Black" pitchFamily="34" charset="0"/>
                <a:cs typeface="PT Bold Heading" pitchFamily="2" charset="-78"/>
              </a:rPr>
              <a:t>توازن </a:t>
            </a:r>
            <a:r>
              <a:rPr lang="ar-SA" sz="2400" kern="0" dirty="0">
                <a:solidFill>
                  <a:srgbClr val="C00000"/>
                </a:solidFill>
                <a:latin typeface="Arial Black" pitchFamily="34" charset="0"/>
                <a:cs typeface="PT Bold Heading" pitchFamily="2" charset="-78"/>
              </a:rPr>
              <a:t>السوق </a:t>
            </a:r>
            <a:r>
              <a:rPr lang="en-US" altLang="en-US" sz="2400" kern="0" dirty="0">
                <a:solidFill>
                  <a:srgbClr val="C00000"/>
                </a:solidFill>
                <a:latin typeface="Arial Black" pitchFamily="34" charset="0"/>
                <a:cs typeface="PT Bold Heading" pitchFamily="2" charset="-78"/>
              </a:rPr>
              <a:t>Market Equilibrium</a:t>
            </a:r>
          </a:p>
        </p:txBody>
      </p:sp>
      <p:sp>
        <p:nvSpPr>
          <p:cNvPr id="36" name="Line 4"/>
          <p:cNvSpPr>
            <a:spLocks noChangeShapeType="1"/>
          </p:cNvSpPr>
          <p:nvPr/>
        </p:nvSpPr>
        <p:spPr bwMode="auto">
          <a:xfrm>
            <a:off x="3143250" y="1620838"/>
            <a:ext cx="0" cy="37465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7" name="Line 5"/>
          <p:cNvSpPr>
            <a:spLocks noChangeShapeType="1"/>
          </p:cNvSpPr>
          <p:nvPr/>
        </p:nvSpPr>
        <p:spPr bwMode="auto">
          <a:xfrm>
            <a:off x="3143251" y="5367338"/>
            <a:ext cx="58324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8" name="Line 6"/>
          <p:cNvSpPr>
            <a:spLocks noChangeShapeType="1"/>
          </p:cNvSpPr>
          <p:nvPr/>
        </p:nvSpPr>
        <p:spPr bwMode="auto">
          <a:xfrm>
            <a:off x="3143250" y="2643188"/>
            <a:ext cx="1728788"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9" name="Line 7"/>
          <p:cNvSpPr>
            <a:spLocks noChangeShapeType="1"/>
          </p:cNvSpPr>
          <p:nvPr/>
        </p:nvSpPr>
        <p:spPr bwMode="auto">
          <a:xfrm>
            <a:off x="7175500" y="4357688"/>
            <a:ext cx="0" cy="100965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0" name="Line 8"/>
          <p:cNvSpPr>
            <a:spLocks noChangeShapeType="1"/>
          </p:cNvSpPr>
          <p:nvPr/>
        </p:nvSpPr>
        <p:spPr bwMode="auto">
          <a:xfrm>
            <a:off x="3143251" y="3494088"/>
            <a:ext cx="2879725" cy="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1" name="Line 9"/>
          <p:cNvSpPr>
            <a:spLocks noChangeShapeType="1"/>
          </p:cNvSpPr>
          <p:nvPr/>
        </p:nvSpPr>
        <p:spPr bwMode="auto">
          <a:xfrm>
            <a:off x="6037263" y="3494088"/>
            <a:ext cx="0" cy="187325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64" name="Line 10"/>
          <p:cNvSpPr>
            <a:spLocks noChangeShapeType="1"/>
          </p:cNvSpPr>
          <p:nvPr/>
        </p:nvSpPr>
        <p:spPr bwMode="auto">
          <a:xfrm>
            <a:off x="3143250" y="4329113"/>
            <a:ext cx="1728788" cy="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73" name="Line 11"/>
          <p:cNvSpPr>
            <a:spLocks noChangeShapeType="1"/>
          </p:cNvSpPr>
          <p:nvPr/>
        </p:nvSpPr>
        <p:spPr bwMode="auto">
          <a:xfrm>
            <a:off x="4872038" y="4284664"/>
            <a:ext cx="0" cy="1082675"/>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75" name="Line 12"/>
          <p:cNvSpPr>
            <a:spLocks noChangeShapeType="1"/>
          </p:cNvSpPr>
          <p:nvPr/>
        </p:nvSpPr>
        <p:spPr bwMode="auto">
          <a:xfrm flipV="1">
            <a:off x="4872038" y="2614613"/>
            <a:ext cx="0" cy="165735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76" name="Line 13"/>
          <p:cNvSpPr>
            <a:spLocks noChangeShapeType="1"/>
          </p:cNvSpPr>
          <p:nvPr/>
        </p:nvSpPr>
        <p:spPr bwMode="auto">
          <a:xfrm flipV="1">
            <a:off x="4079875" y="2109788"/>
            <a:ext cx="3887788" cy="27368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7" name="Line 15"/>
          <p:cNvSpPr>
            <a:spLocks noChangeShapeType="1"/>
          </p:cNvSpPr>
          <p:nvPr/>
        </p:nvSpPr>
        <p:spPr bwMode="auto">
          <a:xfrm>
            <a:off x="4872038" y="4329113"/>
            <a:ext cx="230346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8" name="Line 16"/>
          <p:cNvSpPr>
            <a:spLocks noChangeShapeType="1"/>
          </p:cNvSpPr>
          <p:nvPr/>
        </p:nvSpPr>
        <p:spPr bwMode="auto">
          <a:xfrm>
            <a:off x="4006851" y="1938338"/>
            <a:ext cx="3960813" cy="30226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9" name="Text Box 17"/>
          <p:cNvSpPr txBox="1">
            <a:spLocks noChangeArrowheads="1"/>
          </p:cNvSpPr>
          <p:nvPr/>
        </p:nvSpPr>
        <p:spPr bwMode="auto">
          <a:xfrm>
            <a:off x="4597400" y="2268539"/>
            <a:ext cx="5032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600">
                <a:solidFill>
                  <a:srgbClr val="000000"/>
                </a:solidFill>
              </a:rPr>
              <a:t>A</a:t>
            </a:r>
          </a:p>
        </p:txBody>
      </p:sp>
      <p:sp>
        <p:nvSpPr>
          <p:cNvPr id="80" name="Text Box 18"/>
          <p:cNvSpPr txBox="1">
            <a:spLocks noChangeArrowheads="1"/>
          </p:cNvSpPr>
          <p:nvPr/>
        </p:nvSpPr>
        <p:spPr bwMode="auto">
          <a:xfrm>
            <a:off x="6743700" y="2268539"/>
            <a:ext cx="5032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600">
                <a:solidFill>
                  <a:srgbClr val="000000"/>
                </a:solidFill>
              </a:rPr>
              <a:t>B</a:t>
            </a:r>
          </a:p>
        </p:txBody>
      </p:sp>
      <p:sp>
        <p:nvSpPr>
          <p:cNvPr id="81" name="Text Box 19"/>
          <p:cNvSpPr txBox="1">
            <a:spLocks noChangeArrowheads="1"/>
          </p:cNvSpPr>
          <p:nvPr/>
        </p:nvSpPr>
        <p:spPr bwMode="auto">
          <a:xfrm>
            <a:off x="7680325" y="1766889"/>
            <a:ext cx="5032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600">
                <a:solidFill>
                  <a:srgbClr val="000000"/>
                </a:solidFill>
              </a:rPr>
              <a:t>S</a:t>
            </a:r>
          </a:p>
        </p:txBody>
      </p:sp>
      <p:sp>
        <p:nvSpPr>
          <p:cNvPr id="82" name="Text Box 20"/>
          <p:cNvSpPr txBox="1">
            <a:spLocks noChangeArrowheads="1"/>
          </p:cNvSpPr>
          <p:nvPr/>
        </p:nvSpPr>
        <p:spPr bwMode="auto">
          <a:xfrm>
            <a:off x="5994400" y="3306764"/>
            <a:ext cx="5032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buClrTx/>
              <a:buSzTx/>
              <a:buFontTx/>
              <a:buNone/>
            </a:pPr>
            <a:r>
              <a:rPr lang="en-US" altLang="en-US" sz="1600">
                <a:solidFill>
                  <a:srgbClr val="000000"/>
                </a:solidFill>
              </a:rPr>
              <a:t>E</a:t>
            </a:r>
          </a:p>
        </p:txBody>
      </p:sp>
      <p:sp>
        <p:nvSpPr>
          <p:cNvPr id="83" name="Text Box 21"/>
          <p:cNvSpPr txBox="1">
            <a:spLocks noChangeArrowheads="1"/>
          </p:cNvSpPr>
          <p:nvPr/>
        </p:nvSpPr>
        <p:spPr bwMode="auto">
          <a:xfrm>
            <a:off x="6945314" y="4097339"/>
            <a:ext cx="503237" cy="339725"/>
          </a:xfrm>
          <a:prstGeom prst="rect">
            <a:avLst/>
          </a:prstGeom>
          <a:noFill/>
          <a:ln w="9525">
            <a:solidFill>
              <a:schemeClr val="accent3"/>
            </a:solidFill>
            <a:miter lim="800000"/>
            <a:headEnd/>
            <a:tailEnd/>
          </a:ln>
        </p:spPr>
        <p:txBody>
          <a:bodyPr>
            <a:spAutoFit/>
          </a:bodyPr>
          <a:lstStyle>
            <a:lvl1pPr eaLnBrk="0" hangingPunct="0">
              <a:defRPr sz="2000" b="1">
                <a:solidFill>
                  <a:srgbClr val="800000"/>
                </a:solidFill>
                <a:latin typeface="Arial" charset="0"/>
                <a:cs typeface="Arial" charset="0"/>
              </a:defRPr>
            </a:lvl1pPr>
            <a:lvl2pPr marL="742950" indent="-285750" eaLnBrk="0" hangingPunct="0">
              <a:defRPr sz="2000" b="1">
                <a:solidFill>
                  <a:srgbClr val="800000"/>
                </a:solidFill>
                <a:latin typeface="Arial" charset="0"/>
                <a:cs typeface="Arial" charset="0"/>
              </a:defRPr>
            </a:lvl2pPr>
            <a:lvl3pPr marL="1143000" indent="-228600" eaLnBrk="0" hangingPunct="0">
              <a:defRPr sz="2000" b="1">
                <a:solidFill>
                  <a:srgbClr val="800000"/>
                </a:solidFill>
                <a:latin typeface="Arial" charset="0"/>
                <a:cs typeface="Arial" charset="0"/>
              </a:defRPr>
            </a:lvl3pPr>
            <a:lvl4pPr marL="1600200" indent="-228600" eaLnBrk="0" hangingPunct="0">
              <a:defRPr sz="2000" b="1">
                <a:solidFill>
                  <a:srgbClr val="800000"/>
                </a:solidFill>
                <a:latin typeface="Arial" charset="0"/>
                <a:cs typeface="Arial" charset="0"/>
              </a:defRPr>
            </a:lvl4pPr>
            <a:lvl5pPr marL="2057400" indent="-228600" eaLnBrk="0" hangingPunct="0">
              <a:defRPr sz="2000" b="1">
                <a:solidFill>
                  <a:srgbClr val="800000"/>
                </a:solidFill>
                <a:latin typeface="Arial" charset="0"/>
                <a:cs typeface="Arial" charset="0"/>
              </a:defRPr>
            </a:lvl5pPr>
            <a:lvl6pPr marL="2514600" indent="-228600" algn="r" rtl="1" eaLnBrk="0" fontAlgn="base" hangingPunct="0">
              <a:spcBef>
                <a:spcPct val="0"/>
              </a:spcBef>
              <a:spcAft>
                <a:spcPct val="0"/>
              </a:spcAft>
              <a:defRPr sz="2000" b="1">
                <a:solidFill>
                  <a:srgbClr val="800000"/>
                </a:solidFill>
                <a:latin typeface="Arial" charset="0"/>
                <a:cs typeface="Arial" charset="0"/>
              </a:defRPr>
            </a:lvl6pPr>
            <a:lvl7pPr marL="2971800" indent="-228600" algn="r" rtl="1" eaLnBrk="0" fontAlgn="base" hangingPunct="0">
              <a:spcBef>
                <a:spcPct val="0"/>
              </a:spcBef>
              <a:spcAft>
                <a:spcPct val="0"/>
              </a:spcAft>
              <a:defRPr sz="2000" b="1">
                <a:solidFill>
                  <a:srgbClr val="800000"/>
                </a:solidFill>
                <a:latin typeface="Arial" charset="0"/>
                <a:cs typeface="Arial" charset="0"/>
              </a:defRPr>
            </a:lvl7pPr>
            <a:lvl8pPr marL="3429000" indent="-228600" algn="r" rtl="1" eaLnBrk="0" fontAlgn="base" hangingPunct="0">
              <a:spcBef>
                <a:spcPct val="0"/>
              </a:spcBef>
              <a:spcAft>
                <a:spcPct val="0"/>
              </a:spcAft>
              <a:defRPr sz="2000" b="1">
                <a:solidFill>
                  <a:srgbClr val="800000"/>
                </a:solidFill>
                <a:latin typeface="Arial" charset="0"/>
                <a:cs typeface="Arial" charset="0"/>
              </a:defRPr>
            </a:lvl8pPr>
            <a:lvl9pPr marL="3886200" indent="-228600" algn="r" rtl="1" eaLnBrk="0" fontAlgn="base" hangingPunct="0">
              <a:spcBef>
                <a:spcPct val="0"/>
              </a:spcBef>
              <a:spcAft>
                <a:spcPct val="0"/>
              </a:spcAft>
              <a:defRPr sz="2000" b="1">
                <a:solidFill>
                  <a:srgbClr val="800000"/>
                </a:solidFill>
                <a:latin typeface="Arial" charset="0"/>
                <a:cs typeface="Arial" charset="0"/>
              </a:defRPr>
            </a:lvl9pPr>
          </a:lstStyle>
          <a:p>
            <a:pPr algn="r" rtl="1" eaLnBrk="1" hangingPunct="1">
              <a:spcBef>
                <a:spcPct val="50000"/>
              </a:spcBef>
              <a:defRPr/>
            </a:pPr>
            <a:r>
              <a:rPr lang="en-US" altLang="en-US" sz="1600">
                <a:solidFill>
                  <a:srgbClr val="000000"/>
                </a:solidFill>
              </a:rPr>
              <a:t>F</a:t>
            </a:r>
          </a:p>
        </p:txBody>
      </p:sp>
      <p:sp>
        <p:nvSpPr>
          <p:cNvPr id="84" name="Text Box 22"/>
          <p:cNvSpPr txBox="1">
            <a:spLocks noChangeArrowheads="1"/>
          </p:cNvSpPr>
          <p:nvPr/>
        </p:nvSpPr>
        <p:spPr bwMode="auto">
          <a:xfrm>
            <a:off x="7708900" y="4818064"/>
            <a:ext cx="5032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600">
                <a:solidFill>
                  <a:srgbClr val="000000"/>
                </a:solidFill>
              </a:rPr>
              <a:t>d</a:t>
            </a:r>
          </a:p>
        </p:txBody>
      </p:sp>
      <p:sp>
        <p:nvSpPr>
          <p:cNvPr id="85" name="Text Box 24"/>
          <p:cNvSpPr txBox="1">
            <a:spLocks noChangeArrowheads="1"/>
          </p:cNvSpPr>
          <p:nvPr/>
        </p:nvSpPr>
        <p:spPr bwMode="auto">
          <a:xfrm>
            <a:off x="4352925" y="4011614"/>
            <a:ext cx="5032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600">
                <a:solidFill>
                  <a:srgbClr val="000000"/>
                </a:solidFill>
              </a:rPr>
              <a:t>H</a:t>
            </a:r>
          </a:p>
        </p:txBody>
      </p:sp>
      <p:sp>
        <p:nvSpPr>
          <p:cNvPr id="86" name="Text Box 25"/>
          <p:cNvSpPr txBox="1">
            <a:spLocks noChangeArrowheads="1"/>
          </p:cNvSpPr>
          <p:nvPr/>
        </p:nvSpPr>
        <p:spPr bwMode="auto">
          <a:xfrm>
            <a:off x="2566988" y="1398589"/>
            <a:ext cx="6477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600">
                <a:solidFill>
                  <a:srgbClr val="000000"/>
                </a:solidFill>
              </a:rPr>
              <a:t>P</a:t>
            </a:r>
          </a:p>
        </p:txBody>
      </p:sp>
      <p:sp>
        <p:nvSpPr>
          <p:cNvPr id="87" name="Text Box 26"/>
          <p:cNvSpPr txBox="1">
            <a:spLocks noChangeArrowheads="1"/>
          </p:cNvSpPr>
          <p:nvPr/>
        </p:nvSpPr>
        <p:spPr bwMode="auto">
          <a:xfrm>
            <a:off x="2466975" y="2497138"/>
            <a:ext cx="6477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600" dirty="0" smtClean="0">
                <a:solidFill>
                  <a:srgbClr val="000000"/>
                </a:solidFill>
              </a:rPr>
              <a:t>8</a:t>
            </a:r>
            <a:endParaRPr lang="en-US" altLang="en-US" sz="1600" dirty="0">
              <a:solidFill>
                <a:srgbClr val="000000"/>
              </a:solidFill>
            </a:endParaRPr>
          </a:p>
          <a:p>
            <a:pPr algn="r" rtl="1" eaLnBrk="1" hangingPunct="1">
              <a:spcBef>
                <a:spcPct val="50000"/>
              </a:spcBef>
              <a:buClrTx/>
              <a:buSzTx/>
              <a:buFontTx/>
              <a:buNone/>
            </a:pPr>
            <a:endParaRPr lang="en-US" altLang="en-US" sz="1600" dirty="0">
              <a:solidFill>
                <a:srgbClr val="000000"/>
              </a:solidFill>
            </a:endParaRPr>
          </a:p>
          <a:p>
            <a:pPr algn="r" rtl="1" eaLnBrk="1" hangingPunct="1">
              <a:spcBef>
                <a:spcPct val="50000"/>
              </a:spcBef>
              <a:buClrTx/>
              <a:buSzTx/>
              <a:buFontTx/>
              <a:buNone/>
            </a:pPr>
            <a:r>
              <a:rPr lang="en-US" altLang="en-US" sz="1600" dirty="0" smtClean="0">
                <a:solidFill>
                  <a:srgbClr val="000000"/>
                </a:solidFill>
              </a:rPr>
              <a:t>6</a:t>
            </a:r>
            <a:endParaRPr lang="en-US" altLang="en-US" sz="1600" dirty="0">
              <a:solidFill>
                <a:srgbClr val="000000"/>
              </a:solidFill>
            </a:endParaRPr>
          </a:p>
          <a:p>
            <a:pPr algn="r" rtl="1" eaLnBrk="1" hangingPunct="1">
              <a:spcBef>
                <a:spcPct val="50000"/>
              </a:spcBef>
              <a:buClrTx/>
              <a:buSzTx/>
              <a:buFontTx/>
              <a:buNone/>
            </a:pPr>
            <a:endParaRPr lang="en-US" altLang="en-US" sz="1600" dirty="0">
              <a:solidFill>
                <a:srgbClr val="000000"/>
              </a:solidFill>
            </a:endParaRPr>
          </a:p>
          <a:p>
            <a:pPr algn="r" rtl="1" eaLnBrk="1" hangingPunct="1">
              <a:spcBef>
                <a:spcPct val="50000"/>
              </a:spcBef>
              <a:buClrTx/>
              <a:buSzTx/>
              <a:buFontTx/>
              <a:buNone/>
            </a:pPr>
            <a:r>
              <a:rPr lang="en-US" altLang="en-US" sz="1600" dirty="0" smtClean="0">
                <a:solidFill>
                  <a:srgbClr val="000000"/>
                </a:solidFill>
              </a:rPr>
              <a:t>2</a:t>
            </a:r>
            <a:endParaRPr lang="en-US" altLang="en-US" sz="1600" dirty="0">
              <a:solidFill>
                <a:srgbClr val="000000"/>
              </a:solidFill>
            </a:endParaRPr>
          </a:p>
        </p:txBody>
      </p:sp>
      <p:sp>
        <p:nvSpPr>
          <p:cNvPr id="88" name="Text Box 27"/>
          <p:cNvSpPr txBox="1">
            <a:spLocks noChangeArrowheads="1"/>
          </p:cNvSpPr>
          <p:nvPr/>
        </p:nvSpPr>
        <p:spPr bwMode="auto">
          <a:xfrm>
            <a:off x="4078288" y="5376069"/>
            <a:ext cx="3168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1600" dirty="0">
                <a:solidFill>
                  <a:srgbClr val="000000"/>
                </a:solidFill>
              </a:rPr>
              <a:t>   </a:t>
            </a:r>
            <a:r>
              <a:rPr lang="en-US" altLang="en-US" sz="1600" dirty="0" smtClean="0">
                <a:solidFill>
                  <a:srgbClr val="000000"/>
                </a:solidFill>
              </a:rPr>
              <a:t>6                  10            18</a:t>
            </a:r>
            <a:endParaRPr lang="en-US" altLang="en-US" sz="1600" dirty="0">
              <a:solidFill>
                <a:srgbClr val="000000"/>
              </a:solidFill>
            </a:endParaRPr>
          </a:p>
        </p:txBody>
      </p:sp>
      <p:sp>
        <p:nvSpPr>
          <p:cNvPr id="89" name="Text Box 28"/>
          <p:cNvSpPr txBox="1">
            <a:spLocks noChangeArrowheads="1"/>
          </p:cNvSpPr>
          <p:nvPr/>
        </p:nvSpPr>
        <p:spPr bwMode="auto">
          <a:xfrm>
            <a:off x="5087939" y="3860800"/>
            <a:ext cx="1584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ar-SA" altLang="en-US" sz="1600">
                <a:solidFill>
                  <a:srgbClr val="000000"/>
                </a:solidFill>
              </a:rPr>
              <a:t>نقص في العرض</a:t>
            </a:r>
            <a:endParaRPr lang="en-US" altLang="en-US" sz="1600">
              <a:solidFill>
                <a:srgbClr val="000000"/>
              </a:solidFill>
            </a:endParaRPr>
          </a:p>
        </p:txBody>
      </p:sp>
      <p:sp>
        <p:nvSpPr>
          <p:cNvPr id="90" name="Text Box 29"/>
          <p:cNvSpPr txBox="1">
            <a:spLocks noChangeArrowheads="1"/>
          </p:cNvSpPr>
          <p:nvPr/>
        </p:nvSpPr>
        <p:spPr bwMode="auto">
          <a:xfrm>
            <a:off x="5087939" y="2659064"/>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ar-SA" altLang="en-US" sz="1600">
                <a:solidFill>
                  <a:srgbClr val="000000"/>
                </a:solidFill>
              </a:rPr>
              <a:t>فائض في العرض</a:t>
            </a:r>
            <a:endParaRPr lang="en-US" altLang="en-US" sz="1600">
              <a:solidFill>
                <a:srgbClr val="000000"/>
              </a:solidFill>
            </a:endParaRPr>
          </a:p>
        </p:txBody>
      </p:sp>
      <p:sp>
        <p:nvSpPr>
          <p:cNvPr id="91" name="Line 30"/>
          <p:cNvSpPr>
            <a:spLocks noChangeShapeType="1"/>
          </p:cNvSpPr>
          <p:nvPr/>
        </p:nvSpPr>
        <p:spPr bwMode="auto">
          <a:xfrm flipH="1">
            <a:off x="6454775" y="3062289"/>
            <a:ext cx="1296988" cy="3587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92" name="Text Box 32"/>
          <p:cNvSpPr txBox="1">
            <a:spLocks noChangeArrowheads="1"/>
          </p:cNvSpPr>
          <p:nvPr/>
        </p:nvSpPr>
        <p:spPr bwMode="auto">
          <a:xfrm>
            <a:off x="7319964" y="2846389"/>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ar-SA" altLang="en-US" sz="1600">
                <a:solidFill>
                  <a:srgbClr val="000000"/>
                </a:solidFill>
              </a:rPr>
              <a:t>نقطة التوازن</a:t>
            </a:r>
            <a:endParaRPr lang="en-US" altLang="en-US" sz="1600">
              <a:solidFill>
                <a:srgbClr val="000000"/>
              </a:solidFill>
            </a:endParaRPr>
          </a:p>
        </p:txBody>
      </p:sp>
      <p:sp>
        <p:nvSpPr>
          <p:cNvPr id="93" name="Line 34"/>
          <p:cNvSpPr>
            <a:spLocks noChangeShapeType="1"/>
          </p:cNvSpPr>
          <p:nvPr/>
        </p:nvSpPr>
        <p:spPr bwMode="auto">
          <a:xfrm>
            <a:off x="7175500" y="2630489"/>
            <a:ext cx="0" cy="1685925"/>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94" name="Line 35"/>
          <p:cNvSpPr>
            <a:spLocks noChangeShapeType="1"/>
          </p:cNvSpPr>
          <p:nvPr/>
        </p:nvSpPr>
        <p:spPr bwMode="auto">
          <a:xfrm>
            <a:off x="4870450" y="2646363"/>
            <a:ext cx="2305050"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95" name="Text Box 36"/>
          <p:cNvSpPr txBox="1">
            <a:spLocks noChangeArrowheads="1"/>
          </p:cNvSpPr>
          <p:nvPr/>
        </p:nvSpPr>
        <p:spPr bwMode="auto">
          <a:xfrm>
            <a:off x="8831264" y="5221289"/>
            <a:ext cx="6492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50000"/>
              </a:spcBef>
              <a:buClrTx/>
              <a:buSzTx/>
              <a:buFontTx/>
              <a:buNone/>
            </a:pPr>
            <a:r>
              <a:rPr lang="en-US" altLang="en-US" sz="1600">
                <a:solidFill>
                  <a:srgbClr val="000000"/>
                </a:solidFill>
              </a:rPr>
              <a:t>Q</a:t>
            </a:r>
          </a:p>
        </p:txBody>
      </p:sp>
      <p:sp>
        <p:nvSpPr>
          <p:cNvPr id="2" name="شكل بيضاوي 1"/>
          <p:cNvSpPr/>
          <p:nvPr/>
        </p:nvSpPr>
        <p:spPr bwMode="auto">
          <a:xfrm>
            <a:off x="5984875" y="3417889"/>
            <a:ext cx="101600" cy="9842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a:lstStyle/>
          <a:p>
            <a:pPr algn="just" eaLnBrk="1" hangingPunct="1">
              <a:defRPr/>
            </a:pPr>
            <a:endParaRPr lang="en-US"/>
          </a:p>
        </p:txBody>
      </p:sp>
    </p:spTree>
    <p:extLst>
      <p:ext uri="{BB962C8B-B14F-4D97-AF65-F5344CB8AC3E}">
        <p14:creationId xmlns:p14="http://schemas.microsoft.com/office/powerpoint/2010/main" val="42404016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slide(fromBottom)">
                                      <p:cBhvr>
                                        <p:cTn id="7" dur="500"/>
                                        <p:tgtEl>
                                          <p:spTgt spid="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ppt_x"/>
                                          </p:val>
                                        </p:tav>
                                        <p:tav tm="100000">
                                          <p:val>
                                            <p:strVal val="#ppt_x"/>
                                          </p:val>
                                        </p:tav>
                                      </p:tavLst>
                                    </p:anim>
                                    <p:anim calcmode="lin" valueType="num">
                                      <p:cBhvr additive="base">
                                        <p:cTn id="29" dur="500" fill="hold"/>
                                        <p:tgtEl>
                                          <p:spTgt spid="9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ppt_x"/>
                                          </p:val>
                                        </p:tav>
                                        <p:tav tm="100000">
                                          <p:val>
                                            <p:strVal val="#ppt_x"/>
                                          </p:val>
                                        </p:tav>
                                      </p:tavLst>
                                    </p:anim>
                                    <p:anim calcmode="lin" valueType="num">
                                      <p:cBhvr additive="base">
                                        <p:cTn id="3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78"/>
                                        </p:tgtEl>
                                        <p:attrNameLst>
                                          <p:attrName>style.visibility</p:attrName>
                                        </p:attrNameLst>
                                      </p:cBhvr>
                                      <p:to>
                                        <p:strVal val="visible"/>
                                      </p:to>
                                    </p:set>
                                    <p:anim calcmode="lin" valueType="num">
                                      <p:cBhvr additive="base">
                                        <p:cTn id="42" dur="2000" fill="hold"/>
                                        <p:tgtEl>
                                          <p:spTgt spid="78"/>
                                        </p:tgtEl>
                                        <p:attrNameLst>
                                          <p:attrName>ppt_x</p:attrName>
                                        </p:attrNameLst>
                                      </p:cBhvr>
                                      <p:tavLst>
                                        <p:tav tm="0">
                                          <p:val>
                                            <p:strVal val="#ppt_x"/>
                                          </p:val>
                                        </p:tav>
                                        <p:tav tm="100000">
                                          <p:val>
                                            <p:strVal val="#ppt_x"/>
                                          </p:val>
                                        </p:tav>
                                      </p:tavLst>
                                    </p:anim>
                                    <p:anim calcmode="lin" valueType="num">
                                      <p:cBhvr additive="base">
                                        <p:cTn id="43" dur="2000" fill="hold"/>
                                        <p:tgtEl>
                                          <p:spTgt spid="7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2000" fill="hold"/>
                                        <p:tgtEl>
                                          <p:spTgt spid="84"/>
                                        </p:tgtEl>
                                        <p:attrNameLst>
                                          <p:attrName>ppt_x</p:attrName>
                                        </p:attrNameLst>
                                      </p:cBhvr>
                                      <p:tavLst>
                                        <p:tav tm="0">
                                          <p:val>
                                            <p:strVal val="#ppt_x"/>
                                          </p:val>
                                        </p:tav>
                                        <p:tav tm="100000">
                                          <p:val>
                                            <p:strVal val="#ppt_x"/>
                                          </p:val>
                                        </p:tav>
                                      </p:tavLst>
                                    </p:anim>
                                    <p:anim calcmode="lin" valueType="num">
                                      <p:cBhvr additive="base">
                                        <p:cTn id="47" dur="20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76"/>
                                        </p:tgtEl>
                                        <p:attrNameLst>
                                          <p:attrName>style.visibility</p:attrName>
                                        </p:attrNameLst>
                                      </p:cBhvr>
                                      <p:to>
                                        <p:strVal val="visible"/>
                                      </p:to>
                                    </p:set>
                                    <p:anim calcmode="lin" valueType="num">
                                      <p:cBhvr additive="base">
                                        <p:cTn id="52" dur="2000" fill="hold"/>
                                        <p:tgtEl>
                                          <p:spTgt spid="76"/>
                                        </p:tgtEl>
                                        <p:attrNameLst>
                                          <p:attrName>ppt_x</p:attrName>
                                        </p:attrNameLst>
                                      </p:cBhvr>
                                      <p:tavLst>
                                        <p:tav tm="0">
                                          <p:val>
                                            <p:strVal val="#ppt_x"/>
                                          </p:val>
                                        </p:tav>
                                        <p:tav tm="100000">
                                          <p:val>
                                            <p:strVal val="#ppt_x"/>
                                          </p:val>
                                        </p:tav>
                                      </p:tavLst>
                                    </p:anim>
                                    <p:anim calcmode="lin" valueType="num">
                                      <p:cBhvr additive="base">
                                        <p:cTn id="53" dur="2000" fill="hold"/>
                                        <p:tgtEl>
                                          <p:spTgt spid="7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cBhvr additive="base">
                                        <p:cTn id="56" dur="2000" fill="hold"/>
                                        <p:tgtEl>
                                          <p:spTgt spid="81"/>
                                        </p:tgtEl>
                                        <p:attrNameLst>
                                          <p:attrName>ppt_x</p:attrName>
                                        </p:attrNameLst>
                                      </p:cBhvr>
                                      <p:tavLst>
                                        <p:tav tm="0">
                                          <p:val>
                                            <p:strVal val="#ppt_x"/>
                                          </p:val>
                                        </p:tav>
                                        <p:tav tm="100000">
                                          <p:val>
                                            <p:strVal val="#ppt_x"/>
                                          </p:val>
                                        </p:tav>
                                      </p:tavLst>
                                    </p:anim>
                                    <p:anim calcmode="lin" valueType="num">
                                      <p:cBhvr additive="base">
                                        <p:cTn id="57" dur="20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2000" fill="hold"/>
                                        <p:tgtEl>
                                          <p:spTgt spid="40"/>
                                        </p:tgtEl>
                                        <p:attrNameLst>
                                          <p:attrName>ppt_x</p:attrName>
                                        </p:attrNameLst>
                                      </p:cBhvr>
                                      <p:tavLst>
                                        <p:tav tm="0">
                                          <p:val>
                                            <p:strVal val="#ppt_x"/>
                                          </p:val>
                                        </p:tav>
                                        <p:tav tm="100000">
                                          <p:val>
                                            <p:strVal val="#ppt_x"/>
                                          </p:val>
                                        </p:tav>
                                      </p:tavLst>
                                    </p:anim>
                                    <p:anim calcmode="lin" valueType="num">
                                      <p:cBhvr additive="base">
                                        <p:cTn id="63" dur="2000" fill="hold"/>
                                        <p:tgtEl>
                                          <p:spTgt spid="4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2000" fill="hold"/>
                                        <p:tgtEl>
                                          <p:spTgt spid="41"/>
                                        </p:tgtEl>
                                        <p:attrNameLst>
                                          <p:attrName>ppt_x</p:attrName>
                                        </p:attrNameLst>
                                      </p:cBhvr>
                                      <p:tavLst>
                                        <p:tav tm="0">
                                          <p:val>
                                            <p:strVal val="#ppt_x"/>
                                          </p:val>
                                        </p:tav>
                                        <p:tav tm="100000">
                                          <p:val>
                                            <p:strVal val="#ppt_x"/>
                                          </p:val>
                                        </p:tav>
                                      </p:tavLst>
                                    </p:anim>
                                    <p:anim calcmode="lin" valueType="num">
                                      <p:cBhvr additive="base">
                                        <p:cTn id="67" dur="2000" fill="hold"/>
                                        <p:tgtEl>
                                          <p:spTgt spid="41"/>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82"/>
                                        </p:tgtEl>
                                        <p:attrNameLst>
                                          <p:attrName>style.visibility</p:attrName>
                                        </p:attrNameLst>
                                      </p:cBhvr>
                                      <p:to>
                                        <p:strVal val="visible"/>
                                      </p:to>
                                    </p:set>
                                    <p:anim calcmode="lin" valueType="num">
                                      <p:cBhvr additive="base">
                                        <p:cTn id="70" dur="2000" fill="hold"/>
                                        <p:tgtEl>
                                          <p:spTgt spid="82"/>
                                        </p:tgtEl>
                                        <p:attrNameLst>
                                          <p:attrName>ppt_x</p:attrName>
                                        </p:attrNameLst>
                                      </p:cBhvr>
                                      <p:tavLst>
                                        <p:tav tm="0">
                                          <p:val>
                                            <p:strVal val="#ppt_x"/>
                                          </p:val>
                                        </p:tav>
                                        <p:tav tm="100000">
                                          <p:val>
                                            <p:strVal val="#ppt_x"/>
                                          </p:val>
                                        </p:tav>
                                      </p:tavLst>
                                    </p:anim>
                                    <p:anim calcmode="lin" valueType="num">
                                      <p:cBhvr additive="base">
                                        <p:cTn id="71" dur="2000" fill="hold"/>
                                        <p:tgtEl>
                                          <p:spTgt spid="82"/>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92"/>
                                        </p:tgtEl>
                                        <p:attrNameLst>
                                          <p:attrName>style.visibility</p:attrName>
                                        </p:attrNameLst>
                                      </p:cBhvr>
                                      <p:to>
                                        <p:strVal val="visible"/>
                                      </p:to>
                                    </p:set>
                                    <p:anim calcmode="lin" valueType="num">
                                      <p:cBhvr additive="base">
                                        <p:cTn id="74" dur="2000" fill="hold"/>
                                        <p:tgtEl>
                                          <p:spTgt spid="92"/>
                                        </p:tgtEl>
                                        <p:attrNameLst>
                                          <p:attrName>ppt_x</p:attrName>
                                        </p:attrNameLst>
                                      </p:cBhvr>
                                      <p:tavLst>
                                        <p:tav tm="0">
                                          <p:val>
                                            <p:strVal val="#ppt_x"/>
                                          </p:val>
                                        </p:tav>
                                        <p:tav tm="100000">
                                          <p:val>
                                            <p:strVal val="#ppt_x"/>
                                          </p:val>
                                        </p:tav>
                                      </p:tavLst>
                                    </p:anim>
                                    <p:anim calcmode="lin" valueType="num">
                                      <p:cBhvr additive="base">
                                        <p:cTn id="75" dur="2000" fill="hold"/>
                                        <p:tgtEl>
                                          <p:spTgt spid="92"/>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2000" fill="hold"/>
                                        <p:tgtEl>
                                          <p:spTgt spid="91"/>
                                        </p:tgtEl>
                                        <p:attrNameLst>
                                          <p:attrName>ppt_x</p:attrName>
                                        </p:attrNameLst>
                                      </p:cBhvr>
                                      <p:tavLst>
                                        <p:tav tm="0">
                                          <p:val>
                                            <p:strVal val="#ppt_x"/>
                                          </p:val>
                                        </p:tav>
                                        <p:tav tm="100000">
                                          <p:val>
                                            <p:strVal val="#ppt_x"/>
                                          </p:val>
                                        </p:tav>
                                      </p:tavLst>
                                    </p:anim>
                                    <p:anim calcmode="lin" valueType="num">
                                      <p:cBhvr additive="base">
                                        <p:cTn id="79" dur="2000" fill="hold"/>
                                        <p:tgtEl>
                                          <p:spTgt spid="9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87"/>
                                        </p:tgtEl>
                                        <p:attrNameLst>
                                          <p:attrName>style.visibility</p:attrName>
                                        </p:attrNameLst>
                                      </p:cBhvr>
                                      <p:to>
                                        <p:strVal val="visible"/>
                                      </p:to>
                                    </p:set>
                                    <p:anim calcmode="lin" valueType="num">
                                      <p:cBhvr additive="base">
                                        <p:cTn id="82" dur="2000" fill="hold"/>
                                        <p:tgtEl>
                                          <p:spTgt spid="87"/>
                                        </p:tgtEl>
                                        <p:attrNameLst>
                                          <p:attrName>ppt_x</p:attrName>
                                        </p:attrNameLst>
                                      </p:cBhvr>
                                      <p:tavLst>
                                        <p:tav tm="0">
                                          <p:val>
                                            <p:strVal val="#ppt_x"/>
                                          </p:val>
                                        </p:tav>
                                        <p:tav tm="100000">
                                          <p:val>
                                            <p:strVal val="#ppt_x"/>
                                          </p:val>
                                        </p:tav>
                                      </p:tavLst>
                                    </p:anim>
                                    <p:anim calcmode="lin" valueType="num">
                                      <p:cBhvr additive="base">
                                        <p:cTn id="83" dur="2000" fill="hold"/>
                                        <p:tgtEl>
                                          <p:spTgt spid="87"/>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 calcmode="lin" valueType="num">
                                      <p:cBhvr additive="base">
                                        <p:cTn id="86" dur="2000" fill="hold"/>
                                        <p:tgtEl>
                                          <p:spTgt spid="88"/>
                                        </p:tgtEl>
                                        <p:attrNameLst>
                                          <p:attrName>ppt_x</p:attrName>
                                        </p:attrNameLst>
                                      </p:cBhvr>
                                      <p:tavLst>
                                        <p:tav tm="0">
                                          <p:val>
                                            <p:strVal val="#ppt_x"/>
                                          </p:val>
                                        </p:tav>
                                        <p:tav tm="100000">
                                          <p:val>
                                            <p:strVal val="#ppt_x"/>
                                          </p:val>
                                        </p:tav>
                                      </p:tavLst>
                                    </p:anim>
                                    <p:anim calcmode="lin" valueType="num">
                                      <p:cBhvr additive="base">
                                        <p:cTn id="87" dur="20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94"/>
                                        </p:tgtEl>
                                        <p:attrNameLst>
                                          <p:attrName>style.visibility</p:attrName>
                                        </p:attrNameLst>
                                      </p:cBhvr>
                                      <p:to>
                                        <p:strVal val="visible"/>
                                      </p:to>
                                    </p:set>
                                    <p:anim calcmode="lin" valueType="num">
                                      <p:cBhvr additive="base">
                                        <p:cTn id="92" dur="2000" fill="hold"/>
                                        <p:tgtEl>
                                          <p:spTgt spid="94"/>
                                        </p:tgtEl>
                                        <p:attrNameLst>
                                          <p:attrName>ppt_x</p:attrName>
                                        </p:attrNameLst>
                                      </p:cBhvr>
                                      <p:tavLst>
                                        <p:tav tm="0">
                                          <p:val>
                                            <p:strVal val="#ppt_x"/>
                                          </p:val>
                                        </p:tav>
                                        <p:tav tm="100000">
                                          <p:val>
                                            <p:strVal val="#ppt_x"/>
                                          </p:val>
                                        </p:tav>
                                      </p:tavLst>
                                    </p:anim>
                                    <p:anim calcmode="lin" valueType="num">
                                      <p:cBhvr additive="base">
                                        <p:cTn id="93" dur="2000" fill="hold"/>
                                        <p:tgtEl>
                                          <p:spTgt spid="94"/>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93"/>
                                        </p:tgtEl>
                                        <p:attrNameLst>
                                          <p:attrName>style.visibility</p:attrName>
                                        </p:attrNameLst>
                                      </p:cBhvr>
                                      <p:to>
                                        <p:strVal val="visible"/>
                                      </p:to>
                                    </p:set>
                                    <p:anim calcmode="lin" valueType="num">
                                      <p:cBhvr additive="base">
                                        <p:cTn id="96" dur="2000" fill="hold"/>
                                        <p:tgtEl>
                                          <p:spTgt spid="93"/>
                                        </p:tgtEl>
                                        <p:attrNameLst>
                                          <p:attrName>ppt_x</p:attrName>
                                        </p:attrNameLst>
                                      </p:cBhvr>
                                      <p:tavLst>
                                        <p:tav tm="0">
                                          <p:val>
                                            <p:strVal val="#ppt_x"/>
                                          </p:val>
                                        </p:tav>
                                        <p:tav tm="100000">
                                          <p:val>
                                            <p:strVal val="#ppt_x"/>
                                          </p:val>
                                        </p:tav>
                                      </p:tavLst>
                                    </p:anim>
                                    <p:anim calcmode="lin" valueType="num">
                                      <p:cBhvr additive="base">
                                        <p:cTn id="97" dur="2000" fill="hold"/>
                                        <p:tgtEl>
                                          <p:spTgt spid="93"/>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2000" fill="hold"/>
                                        <p:tgtEl>
                                          <p:spTgt spid="39"/>
                                        </p:tgtEl>
                                        <p:attrNameLst>
                                          <p:attrName>ppt_x</p:attrName>
                                        </p:attrNameLst>
                                      </p:cBhvr>
                                      <p:tavLst>
                                        <p:tav tm="0">
                                          <p:val>
                                            <p:strVal val="#ppt_x"/>
                                          </p:val>
                                        </p:tav>
                                        <p:tav tm="100000">
                                          <p:val>
                                            <p:strVal val="#ppt_x"/>
                                          </p:val>
                                        </p:tav>
                                      </p:tavLst>
                                    </p:anim>
                                    <p:anim calcmode="lin" valueType="num">
                                      <p:cBhvr additive="base">
                                        <p:cTn id="101" dur="2000" fill="hold"/>
                                        <p:tgtEl>
                                          <p:spTgt spid="39"/>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73"/>
                                        </p:tgtEl>
                                        <p:attrNameLst>
                                          <p:attrName>style.visibility</p:attrName>
                                        </p:attrNameLst>
                                      </p:cBhvr>
                                      <p:to>
                                        <p:strVal val="visible"/>
                                      </p:to>
                                    </p:set>
                                    <p:anim calcmode="lin" valueType="num">
                                      <p:cBhvr additive="base">
                                        <p:cTn id="104" dur="2000" fill="hold"/>
                                        <p:tgtEl>
                                          <p:spTgt spid="73"/>
                                        </p:tgtEl>
                                        <p:attrNameLst>
                                          <p:attrName>ppt_x</p:attrName>
                                        </p:attrNameLst>
                                      </p:cBhvr>
                                      <p:tavLst>
                                        <p:tav tm="0">
                                          <p:val>
                                            <p:strVal val="#ppt_x"/>
                                          </p:val>
                                        </p:tav>
                                        <p:tav tm="100000">
                                          <p:val>
                                            <p:strVal val="#ppt_x"/>
                                          </p:val>
                                        </p:tav>
                                      </p:tavLst>
                                    </p:anim>
                                    <p:anim calcmode="lin" valueType="num">
                                      <p:cBhvr additive="base">
                                        <p:cTn id="105" dur="20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75"/>
                                        </p:tgtEl>
                                        <p:attrNameLst>
                                          <p:attrName>style.visibility</p:attrName>
                                        </p:attrNameLst>
                                      </p:cBhvr>
                                      <p:to>
                                        <p:strVal val="visible"/>
                                      </p:to>
                                    </p:set>
                                    <p:anim calcmode="lin" valueType="num">
                                      <p:cBhvr additive="base">
                                        <p:cTn id="110" dur="500" fill="hold"/>
                                        <p:tgtEl>
                                          <p:spTgt spid="75"/>
                                        </p:tgtEl>
                                        <p:attrNameLst>
                                          <p:attrName>ppt_x</p:attrName>
                                        </p:attrNameLst>
                                      </p:cBhvr>
                                      <p:tavLst>
                                        <p:tav tm="0">
                                          <p:val>
                                            <p:strVal val="#ppt_x"/>
                                          </p:val>
                                        </p:tav>
                                        <p:tav tm="100000">
                                          <p:val>
                                            <p:strVal val="#ppt_x"/>
                                          </p:val>
                                        </p:tav>
                                      </p:tavLst>
                                    </p:anim>
                                    <p:anim calcmode="lin" valueType="num">
                                      <p:cBhvr additive="base">
                                        <p:cTn id="111"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 presetClass="entr" presetSubtype="4" fill="hold" grpId="0" nodeType="clickEffect">
                                  <p:stCondLst>
                                    <p:cond delay="0"/>
                                  </p:stCondLst>
                                  <p:childTnLst>
                                    <p:set>
                                      <p:cBhvr>
                                        <p:cTn id="115" dur="1" fill="hold">
                                          <p:stCondLst>
                                            <p:cond delay="0"/>
                                          </p:stCondLst>
                                        </p:cTn>
                                        <p:tgtEl>
                                          <p:spTgt spid="79"/>
                                        </p:tgtEl>
                                        <p:attrNameLst>
                                          <p:attrName>style.visibility</p:attrName>
                                        </p:attrNameLst>
                                      </p:cBhvr>
                                      <p:to>
                                        <p:strVal val="visible"/>
                                      </p:to>
                                    </p:set>
                                    <p:anim calcmode="lin" valueType="num">
                                      <p:cBhvr additive="base">
                                        <p:cTn id="116" dur="500" fill="hold"/>
                                        <p:tgtEl>
                                          <p:spTgt spid="79"/>
                                        </p:tgtEl>
                                        <p:attrNameLst>
                                          <p:attrName>ppt_x</p:attrName>
                                        </p:attrNameLst>
                                      </p:cBhvr>
                                      <p:tavLst>
                                        <p:tav tm="0">
                                          <p:val>
                                            <p:strVal val="#ppt_x"/>
                                          </p:val>
                                        </p:tav>
                                        <p:tav tm="100000">
                                          <p:val>
                                            <p:strVal val="#ppt_x"/>
                                          </p:val>
                                        </p:tav>
                                      </p:tavLst>
                                    </p:anim>
                                    <p:anim calcmode="lin" valueType="num">
                                      <p:cBhvr additive="base">
                                        <p:cTn id="117" dur="500" fill="hold"/>
                                        <p:tgtEl>
                                          <p:spTgt spid="79"/>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90"/>
                                        </p:tgtEl>
                                        <p:attrNameLst>
                                          <p:attrName>style.visibility</p:attrName>
                                        </p:attrNameLst>
                                      </p:cBhvr>
                                      <p:to>
                                        <p:strVal val="visible"/>
                                      </p:to>
                                    </p:set>
                                    <p:anim calcmode="lin" valueType="num">
                                      <p:cBhvr additive="base">
                                        <p:cTn id="120" dur="2000" fill="hold"/>
                                        <p:tgtEl>
                                          <p:spTgt spid="90"/>
                                        </p:tgtEl>
                                        <p:attrNameLst>
                                          <p:attrName>ppt_x</p:attrName>
                                        </p:attrNameLst>
                                      </p:cBhvr>
                                      <p:tavLst>
                                        <p:tav tm="0">
                                          <p:val>
                                            <p:strVal val="#ppt_x"/>
                                          </p:val>
                                        </p:tav>
                                        <p:tav tm="100000">
                                          <p:val>
                                            <p:strVal val="#ppt_x"/>
                                          </p:val>
                                        </p:tav>
                                      </p:tavLst>
                                    </p:anim>
                                    <p:anim calcmode="lin" valueType="num">
                                      <p:cBhvr additive="base">
                                        <p:cTn id="121" dur="2000" fill="hold"/>
                                        <p:tgtEl>
                                          <p:spTgt spid="90"/>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0"/>
                                  </p:stCondLst>
                                  <p:childTnLst>
                                    <p:set>
                                      <p:cBhvr>
                                        <p:cTn id="123" dur="1" fill="hold">
                                          <p:stCondLst>
                                            <p:cond delay="0"/>
                                          </p:stCondLst>
                                        </p:cTn>
                                        <p:tgtEl>
                                          <p:spTgt spid="80"/>
                                        </p:tgtEl>
                                        <p:attrNameLst>
                                          <p:attrName>style.visibility</p:attrName>
                                        </p:attrNameLst>
                                      </p:cBhvr>
                                      <p:to>
                                        <p:strVal val="visible"/>
                                      </p:to>
                                    </p:set>
                                    <p:anim calcmode="lin" valueType="num">
                                      <p:cBhvr additive="base">
                                        <p:cTn id="124" dur="2000" fill="hold"/>
                                        <p:tgtEl>
                                          <p:spTgt spid="80"/>
                                        </p:tgtEl>
                                        <p:attrNameLst>
                                          <p:attrName>ppt_x</p:attrName>
                                        </p:attrNameLst>
                                      </p:cBhvr>
                                      <p:tavLst>
                                        <p:tav tm="0">
                                          <p:val>
                                            <p:strVal val="#ppt_x"/>
                                          </p:val>
                                        </p:tav>
                                        <p:tav tm="100000">
                                          <p:val>
                                            <p:strVal val="#ppt_x"/>
                                          </p:val>
                                        </p:tav>
                                      </p:tavLst>
                                    </p:anim>
                                    <p:anim calcmode="lin" valueType="num">
                                      <p:cBhvr additive="base">
                                        <p:cTn id="125" dur="2000" fill="hold"/>
                                        <p:tgtEl>
                                          <p:spTgt spid="80"/>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0"/>
                                  </p:stCondLst>
                                  <p:childTnLst>
                                    <p:set>
                                      <p:cBhvr>
                                        <p:cTn id="127" dur="1" fill="hold">
                                          <p:stCondLst>
                                            <p:cond delay="0"/>
                                          </p:stCondLst>
                                        </p:cTn>
                                        <p:tgtEl>
                                          <p:spTgt spid="38"/>
                                        </p:tgtEl>
                                        <p:attrNameLst>
                                          <p:attrName>style.visibility</p:attrName>
                                        </p:attrNameLst>
                                      </p:cBhvr>
                                      <p:to>
                                        <p:strVal val="visible"/>
                                      </p:to>
                                    </p:set>
                                    <p:anim calcmode="lin" valueType="num">
                                      <p:cBhvr additive="base">
                                        <p:cTn id="128" dur="2000" fill="hold"/>
                                        <p:tgtEl>
                                          <p:spTgt spid="38"/>
                                        </p:tgtEl>
                                        <p:attrNameLst>
                                          <p:attrName>ppt_x</p:attrName>
                                        </p:attrNameLst>
                                      </p:cBhvr>
                                      <p:tavLst>
                                        <p:tav tm="0">
                                          <p:val>
                                            <p:strVal val="#ppt_x"/>
                                          </p:val>
                                        </p:tav>
                                        <p:tav tm="100000">
                                          <p:val>
                                            <p:strVal val="#ppt_x"/>
                                          </p:val>
                                        </p:tav>
                                      </p:tavLst>
                                    </p:anim>
                                    <p:anim calcmode="lin" valueType="num">
                                      <p:cBhvr additive="base">
                                        <p:cTn id="129" dur="20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 presetClass="entr" presetSubtype="4" fill="hold" grpId="0" nodeType="clickEffect">
                                  <p:stCondLst>
                                    <p:cond delay="0"/>
                                  </p:stCondLst>
                                  <p:childTnLst>
                                    <p:set>
                                      <p:cBhvr>
                                        <p:cTn id="133" dur="1" fill="hold">
                                          <p:stCondLst>
                                            <p:cond delay="0"/>
                                          </p:stCondLst>
                                        </p:cTn>
                                        <p:tgtEl>
                                          <p:spTgt spid="64"/>
                                        </p:tgtEl>
                                        <p:attrNameLst>
                                          <p:attrName>style.visibility</p:attrName>
                                        </p:attrNameLst>
                                      </p:cBhvr>
                                      <p:to>
                                        <p:strVal val="visible"/>
                                      </p:to>
                                    </p:set>
                                    <p:anim calcmode="lin" valueType="num">
                                      <p:cBhvr additive="base">
                                        <p:cTn id="134" dur="2000" fill="hold"/>
                                        <p:tgtEl>
                                          <p:spTgt spid="64"/>
                                        </p:tgtEl>
                                        <p:attrNameLst>
                                          <p:attrName>ppt_x</p:attrName>
                                        </p:attrNameLst>
                                      </p:cBhvr>
                                      <p:tavLst>
                                        <p:tav tm="0">
                                          <p:val>
                                            <p:strVal val="#ppt_x"/>
                                          </p:val>
                                        </p:tav>
                                        <p:tav tm="100000">
                                          <p:val>
                                            <p:strVal val="#ppt_x"/>
                                          </p:val>
                                        </p:tav>
                                      </p:tavLst>
                                    </p:anim>
                                    <p:anim calcmode="lin" valueType="num">
                                      <p:cBhvr additive="base">
                                        <p:cTn id="135" dur="2000" fill="hold"/>
                                        <p:tgtEl>
                                          <p:spTgt spid="64"/>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89"/>
                                        </p:tgtEl>
                                        <p:attrNameLst>
                                          <p:attrName>style.visibility</p:attrName>
                                        </p:attrNameLst>
                                      </p:cBhvr>
                                      <p:to>
                                        <p:strVal val="visible"/>
                                      </p:to>
                                    </p:set>
                                    <p:anim calcmode="lin" valueType="num">
                                      <p:cBhvr additive="base">
                                        <p:cTn id="138" dur="2000" fill="hold"/>
                                        <p:tgtEl>
                                          <p:spTgt spid="89"/>
                                        </p:tgtEl>
                                        <p:attrNameLst>
                                          <p:attrName>ppt_x</p:attrName>
                                        </p:attrNameLst>
                                      </p:cBhvr>
                                      <p:tavLst>
                                        <p:tav tm="0">
                                          <p:val>
                                            <p:strVal val="#ppt_x"/>
                                          </p:val>
                                        </p:tav>
                                        <p:tav tm="100000">
                                          <p:val>
                                            <p:strVal val="#ppt_x"/>
                                          </p:val>
                                        </p:tav>
                                      </p:tavLst>
                                    </p:anim>
                                    <p:anim calcmode="lin" valueType="num">
                                      <p:cBhvr additive="base">
                                        <p:cTn id="139" dur="2000" fill="hold"/>
                                        <p:tgtEl>
                                          <p:spTgt spid="89"/>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7"/>
                                        </p:tgtEl>
                                        <p:attrNameLst>
                                          <p:attrName>style.visibility</p:attrName>
                                        </p:attrNameLst>
                                      </p:cBhvr>
                                      <p:to>
                                        <p:strVal val="visible"/>
                                      </p:to>
                                    </p:set>
                                    <p:anim calcmode="lin" valueType="num">
                                      <p:cBhvr additive="base">
                                        <p:cTn id="142" dur="2000" fill="hold"/>
                                        <p:tgtEl>
                                          <p:spTgt spid="77"/>
                                        </p:tgtEl>
                                        <p:attrNameLst>
                                          <p:attrName>ppt_x</p:attrName>
                                        </p:attrNameLst>
                                      </p:cBhvr>
                                      <p:tavLst>
                                        <p:tav tm="0">
                                          <p:val>
                                            <p:strVal val="#ppt_x"/>
                                          </p:val>
                                        </p:tav>
                                        <p:tav tm="100000">
                                          <p:val>
                                            <p:strVal val="#ppt_x"/>
                                          </p:val>
                                        </p:tav>
                                      </p:tavLst>
                                    </p:anim>
                                    <p:anim calcmode="lin" valueType="num">
                                      <p:cBhvr additive="base">
                                        <p:cTn id="143" dur="2000" fill="hold"/>
                                        <p:tgtEl>
                                          <p:spTgt spid="77"/>
                                        </p:tgtEl>
                                        <p:attrNameLst>
                                          <p:attrName>ppt_y</p:attrName>
                                        </p:attrNameLst>
                                      </p:cBhvr>
                                      <p:tavLst>
                                        <p:tav tm="0">
                                          <p:val>
                                            <p:strVal val="1+#ppt_h/2"/>
                                          </p:val>
                                        </p:tav>
                                        <p:tav tm="100000">
                                          <p:val>
                                            <p:strVal val="#ppt_y"/>
                                          </p:val>
                                        </p:tav>
                                      </p:tavLst>
                                    </p:anim>
                                  </p:childTnLst>
                                </p:cTn>
                              </p:par>
                              <p:par>
                                <p:cTn id="144" presetID="2" presetClass="entr" presetSubtype="4" fill="hold" grpId="1" nodeType="withEffect">
                                  <p:stCondLst>
                                    <p:cond delay="0"/>
                                  </p:stCondLst>
                                  <p:childTnLst>
                                    <p:set>
                                      <p:cBhvr>
                                        <p:cTn id="145" dur="1" fill="hold">
                                          <p:stCondLst>
                                            <p:cond delay="0"/>
                                          </p:stCondLst>
                                        </p:cTn>
                                        <p:tgtEl>
                                          <p:spTgt spid="39"/>
                                        </p:tgtEl>
                                        <p:attrNameLst>
                                          <p:attrName>style.visibility</p:attrName>
                                        </p:attrNameLst>
                                      </p:cBhvr>
                                      <p:to>
                                        <p:strVal val="visible"/>
                                      </p:to>
                                    </p:set>
                                    <p:anim calcmode="lin" valueType="num">
                                      <p:cBhvr additive="base">
                                        <p:cTn id="146" dur="2000" fill="hold"/>
                                        <p:tgtEl>
                                          <p:spTgt spid="39"/>
                                        </p:tgtEl>
                                        <p:attrNameLst>
                                          <p:attrName>ppt_x</p:attrName>
                                        </p:attrNameLst>
                                      </p:cBhvr>
                                      <p:tavLst>
                                        <p:tav tm="0">
                                          <p:val>
                                            <p:strVal val="#ppt_x"/>
                                          </p:val>
                                        </p:tav>
                                        <p:tav tm="100000">
                                          <p:val>
                                            <p:strVal val="#ppt_x"/>
                                          </p:val>
                                        </p:tav>
                                      </p:tavLst>
                                    </p:anim>
                                    <p:anim calcmode="lin" valueType="num">
                                      <p:cBhvr additive="base">
                                        <p:cTn id="147" dur="2000" fill="hold"/>
                                        <p:tgtEl>
                                          <p:spTgt spid="39"/>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83"/>
                                        </p:tgtEl>
                                        <p:attrNameLst>
                                          <p:attrName>style.visibility</p:attrName>
                                        </p:attrNameLst>
                                      </p:cBhvr>
                                      <p:to>
                                        <p:strVal val="visible"/>
                                      </p:to>
                                    </p:set>
                                    <p:anim calcmode="lin" valueType="num">
                                      <p:cBhvr additive="base">
                                        <p:cTn id="150" dur="2000" fill="hold"/>
                                        <p:tgtEl>
                                          <p:spTgt spid="83"/>
                                        </p:tgtEl>
                                        <p:attrNameLst>
                                          <p:attrName>ppt_x</p:attrName>
                                        </p:attrNameLst>
                                      </p:cBhvr>
                                      <p:tavLst>
                                        <p:tav tm="0">
                                          <p:val>
                                            <p:strVal val="#ppt_x"/>
                                          </p:val>
                                        </p:tav>
                                        <p:tav tm="100000">
                                          <p:val>
                                            <p:strVal val="#ppt_x"/>
                                          </p:val>
                                        </p:tav>
                                      </p:tavLst>
                                    </p:anim>
                                    <p:anim calcmode="lin" valueType="num">
                                      <p:cBhvr additive="base">
                                        <p:cTn id="151" dur="2000" fill="hold"/>
                                        <p:tgtEl>
                                          <p:spTgt spid="83"/>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85"/>
                                        </p:tgtEl>
                                        <p:attrNameLst>
                                          <p:attrName>style.visibility</p:attrName>
                                        </p:attrNameLst>
                                      </p:cBhvr>
                                      <p:to>
                                        <p:strVal val="visible"/>
                                      </p:to>
                                    </p:set>
                                    <p:anim calcmode="lin" valueType="num">
                                      <p:cBhvr additive="base">
                                        <p:cTn id="154" dur="2000" fill="hold"/>
                                        <p:tgtEl>
                                          <p:spTgt spid="85"/>
                                        </p:tgtEl>
                                        <p:attrNameLst>
                                          <p:attrName>ppt_x</p:attrName>
                                        </p:attrNameLst>
                                      </p:cBhvr>
                                      <p:tavLst>
                                        <p:tav tm="0">
                                          <p:val>
                                            <p:strVal val="#ppt_x"/>
                                          </p:val>
                                        </p:tav>
                                        <p:tav tm="100000">
                                          <p:val>
                                            <p:strVal val="#ppt_x"/>
                                          </p:val>
                                        </p:tav>
                                      </p:tavLst>
                                    </p:anim>
                                    <p:anim calcmode="lin" valueType="num">
                                      <p:cBhvr additive="base">
                                        <p:cTn id="155" dur="20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156" fill="hold" nodeType="clickPar">
                      <p:stCondLst>
                        <p:cond delay="indefinite"/>
                      </p:stCondLst>
                      <p:childTnLst>
                        <p:par>
                          <p:cTn id="157" fill="hold" nodeType="withGroup">
                            <p:stCondLst>
                              <p:cond delay="0"/>
                            </p:stCondLst>
                            <p:childTnLst>
                              <p:par>
                                <p:cTn id="158" presetID="12" presetClass="entr" presetSubtype="4" fill="hold" grpId="0" nodeType="clickEffect">
                                  <p:stCondLst>
                                    <p:cond delay="0"/>
                                  </p:stCondLst>
                                  <p:childTnLst>
                                    <p:set>
                                      <p:cBhvr>
                                        <p:cTn id="159" dur="1" fill="hold">
                                          <p:stCondLst>
                                            <p:cond delay="0"/>
                                          </p:stCondLst>
                                        </p:cTn>
                                        <p:tgtEl>
                                          <p:spTgt spid="42"/>
                                        </p:tgtEl>
                                        <p:attrNameLst>
                                          <p:attrName>style.visibility</p:attrName>
                                        </p:attrNameLst>
                                      </p:cBhvr>
                                      <p:to>
                                        <p:strVal val="visible"/>
                                      </p:to>
                                    </p:set>
                                    <p:animEffect transition="in" filter="slide(fromBottom)">
                                      <p:cBhvr>
                                        <p:cTn id="16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42" grpId="0"/>
      <p:bldP spid="35" grpId="0" build="p"/>
      <p:bldP spid="36" grpId="0" animBg="1"/>
      <p:bldP spid="37" grpId="0" animBg="1"/>
      <p:bldP spid="38" grpId="0" animBg="1"/>
      <p:bldP spid="39" grpId="0" animBg="1"/>
      <p:bldP spid="39" grpId="1" animBg="1"/>
      <p:bldP spid="40" grpId="0" animBg="1"/>
      <p:bldP spid="41" grpId="0" animBg="1"/>
      <p:bldP spid="64" grpId="0" animBg="1"/>
      <p:bldP spid="73" grpId="0" animBg="1"/>
      <p:bldP spid="75" grpId="0" animBg="1"/>
      <p:bldP spid="76" grpId="0" animBg="1"/>
      <p:bldP spid="77" grpId="0" animBg="1"/>
      <p:bldP spid="78" grpId="0" animBg="1"/>
      <p:bldP spid="79" grpId="0"/>
      <p:bldP spid="80" grpId="0"/>
      <p:bldP spid="81" grpId="0"/>
      <p:bldP spid="82" grpId="0"/>
      <p:bldP spid="83" grpId="0" animBg="1"/>
      <p:bldP spid="84" grpId="0"/>
      <p:bldP spid="85" grpId="0"/>
      <p:bldP spid="86" grpId="0"/>
      <p:bldP spid="87" grpId="0"/>
      <p:bldP spid="88" grpId="0"/>
      <p:bldP spid="89" grpId="0"/>
      <p:bldP spid="90" grpId="0"/>
      <p:bldP spid="91" grpId="0" animBg="1"/>
      <p:bldP spid="92" grpId="0"/>
      <p:bldP spid="93" grpId="0" animBg="1"/>
      <p:bldP spid="94" grpId="0" animBg="1"/>
      <p:bldP spid="9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76250"/>
            <a:ext cx="8985251" cy="647700"/>
          </a:xfrm>
        </p:spPr>
        <p:txBody>
          <a:bodyPr/>
          <a:lstStyle/>
          <a:p>
            <a:pPr marL="609600" indent="-609600" rtl="1" eaLnBrk="1" hangingPunct="1">
              <a:buNone/>
            </a:pPr>
            <a:r>
              <a:rPr lang="ar-SA" altLang="en-US" sz="2600" b="1" dirty="0">
                <a:solidFill>
                  <a:srgbClr val="FF0000"/>
                </a:solidFill>
                <a:latin typeface="Arial Black" panose="020B0A04020102020204" pitchFamily="34" charset="0"/>
                <a:cs typeface="PT Bold Heading" panose="02010400000000000000" pitchFamily="2" charset="-78"/>
              </a:rPr>
              <a:t>ثالثاً: أثر تغيرات الطلب والعرض على توازن السوق</a:t>
            </a:r>
            <a:endParaRPr lang="en-US" altLang="en-US" sz="2600" b="1" dirty="0">
              <a:solidFill>
                <a:srgbClr val="FF0000"/>
              </a:solidFill>
              <a:latin typeface="Arial Black" panose="020B0A04020102020204" pitchFamily="34" charset="0"/>
              <a:cs typeface="PT Bold Heading" panose="02010400000000000000" pitchFamily="2" charset="-78"/>
            </a:endParaRPr>
          </a:p>
        </p:txBody>
      </p:sp>
      <p:sp>
        <p:nvSpPr>
          <p:cNvPr id="7" name="Rectangle 6"/>
          <p:cNvSpPr>
            <a:spLocks noChangeArrowheads="1"/>
          </p:cNvSpPr>
          <p:nvPr/>
        </p:nvSpPr>
        <p:spPr bwMode="auto">
          <a:xfrm>
            <a:off x="2293938" y="981075"/>
            <a:ext cx="8229600" cy="546100"/>
          </a:xfrm>
          <a:prstGeom prst="rect">
            <a:avLst/>
          </a:prstGeom>
          <a:noFill/>
          <a:ln w="9525">
            <a:noFill/>
            <a:miter lim="800000"/>
            <a:headEnd/>
            <a:tailEnd/>
          </a:ln>
        </p:spPr>
        <p:txBody>
          <a:bodyPr/>
          <a:lstStyle/>
          <a:p>
            <a:pPr marL="266700" indent="-266700" algn="justLow">
              <a:lnSpc>
                <a:spcPct val="120000"/>
              </a:lnSpc>
              <a:buClr>
                <a:schemeClr val="bg2"/>
              </a:buClr>
              <a:buSzPct val="75000"/>
              <a:buFont typeface="Wingdings" pitchFamily="2" charset="2"/>
              <a:buChar char="v"/>
              <a:defRPr/>
            </a:pPr>
            <a:r>
              <a:rPr lang="ar-SA" altLang="en-US" sz="2600" dirty="0"/>
              <a:t> يمكن حصر العديد من الاحتمالات لتغيرات الطلب والعرض، من بينها:</a:t>
            </a:r>
          </a:p>
          <a:p>
            <a:pPr algn="justLow" rtl="1" eaLnBrk="1" hangingPunct="1">
              <a:lnSpc>
                <a:spcPct val="120000"/>
              </a:lnSpc>
              <a:buClr>
                <a:schemeClr val="bg2"/>
              </a:buClr>
              <a:buSzPct val="75000"/>
              <a:defRPr/>
            </a:pPr>
            <a:r>
              <a:rPr lang="ar-SA" altLang="en-US" sz="2600" dirty="0"/>
              <a:t> </a:t>
            </a:r>
          </a:p>
        </p:txBody>
      </p:sp>
      <p:sp>
        <p:nvSpPr>
          <p:cNvPr id="11" name="Rectangle 10"/>
          <p:cNvSpPr>
            <a:spLocks noChangeArrowheads="1"/>
          </p:cNvSpPr>
          <p:nvPr/>
        </p:nvSpPr>
        <p:spPr bwMode="auto">
          <a:xfrm>
            <a:off x="2438400" y="1412876"/>
            <a:ext cx="8229600" cy="576263"/>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a:t>
            </a:r>
            <a:r>
              <a:rPr lang="en-US" altLang="en-US" sz="2600" dirty="0"/>
              <a:t>1</a:t>
            </a:r>
            <a:r>
              <a:rPr lang="ar-SA" altLang="en-US" sz="2600" dirty="0"/>
              <a:t>) </a:t>
            </a:r>
            <a:r>
              <a:rPr lang="ar-SA" sz="2600" dirty="0"/>
              <a:t>التغير في الطلب مع بقاء العرض ثابت </a:t>
            </a:r>
            <a:endParaRPr lang="en-US" sz="2600" dirty="0"/>
          </a:p>
          <a:p>
            <a:pPr marL="444500" indent="-444500" algn="justLow">
              <a:lnSpc>
                <a:spcPct val="120000"/>
              </a:lnSpc>
              <a:buClr>
                <a:schemeClr val="bg2"/>
              </a:buClr>
              <a:buSzPct val="75000"/>
              <a:defRPr/>
            </a:pPr>
            <a:endParaRPr lang="ar-SA" altLang="en-US" sz="2600" dirty="0"/>
          </a:p>
          <a:p>
            <a:pPr algn="justLow" rtl="1" eaLnBrk="1" hangingPunct="1">
              <a:lnSpc>
                <a:spcPct val="120000"/>
              </a:lnSpc>
              <a:buClr>
                <a:schemeClr val="bg2"/>
              </a:buClr>
              <a:buSzPct val="75000"/>
              <a:defRPr/>
            </a:pPr>
            <a:r>
              <a:rPr lang="ar-SA" altLang="en-US" sz="2600" dirty="0"/>
              <a:t> </a:t>
            </a:r>
          </a:p>
        </p:txBody>
      </p:sp>
      <p:sp>
        <p:nvSpPr>
          <p:cNvPr id="12363" name="Text Box 75"/>
          <p:cNvSpPr txBox="1">
            <a:spLocks noChangeArrowheads="1"/>
          </p:cNvSpPr>
          <p:nvPr/>
        </p:nvSpPr>
        <p:spPr bwMode="auto">
          <a:xfrm>
            <a:off x="2454276" y="256540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r>
              <a:rPr lang="en-US" altLang="en-US" sz="1800" baseline="-25000">
                <a:solidFill>
                  <a:srgbClr val="800000"/>
                </a:solidFill>
              </a:rPr>
              <a:t>1</a:t>
            </a:r>
            <a:endParaRPr lang="ar-SA" altLang="en-US" sz="1800" baseline="-25000">
              <a:solidFill>
                <a:srgbClr val="800000"/>
              </a:solidFill>
            </a:endParaRPr>
          </a:p>
        </p:txBody>
      </p:sp>
      <p:sp>
        <p:nvSpPr>
          <p:cNvPr id="12364" name="Text Box 76"/>
          <p:cNvSpPr txBox="1">
            <a:spLocks noChangeArrowheads="1"/>
          </p:cNvSpPr>
          <p:nvPr/>
        </p:nvSpPr>
        <p:spPr bwMode="auto">
          <a:xfrm>
            <a:off x="2727325" y="1404938"/>
            <a:ext cx="450850"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endParaRPr lang="ar-SA" altLang="en-US" sz="1800">
              <a:solidFill>
                <a:srgbClr val="800000"/>
              </a:solidFill>
            </a:endParaRPr>
          </a:p>
        </p:txBody>
      </p:sp>
      <p:sp>
        <p:nvSpPr>
          <p:cNvPr id="12365" name="Freeform 77"/>
          <p:cNvSpPr>
            <a:spLocks/>
          </p:cNvSpPr>
          <p:nvPr/>
        </p:nvSpPr>
        <p:spPr bwMode="auto">
          <a:xfrm>
            <a:off x="3000375" y="1773239"/>
            <a:ext cx="1943100" cy="1722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p>
        </p:txBody>
      </p:sp>
      <p:cxnSp>
        <p:nvCxnSpPr>
          <p:cNvPr id="12367" name="AutoShape 79"/>
          <p:cNvCxnSpPr>
            <a:cxnSpLocks noChangeShapeType="1"/>
          </p:cNvCxnSpPr>
          <p:nvPr/>
        </p:nvCxnSpPr>
        <p:spPr bwMode="auto">
          <a:xfrm flipV="1">
            <a:off x="3427413" y="2065338"/>
            <a:ext cx="1638300" cy="10033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368" name="AutoShape 80"/>
          <p:cNvCxnSpPr>
            <a:cxnSpLocks noChangeShapeType="1"/>
          </p:cNvCxnSpPr>
          <p:nvPr/>
        </p:nvCxnSpPr>
        <p:spPr bwMode="auto">
          <a:xfrm>
            <a:off x="3683001" y="1900238"/>
            <a:ext cx="1312863" cy="1092200"/>
          </a:xfrm>
          <a:prstGeom prst="straightConnector1">
            <a:avLst/>
          </a:prstGeom>
          <a:noFill/>
          <a:ln w="9525">
            <a:solidFill>
              <a:srgbClr val="000000"/>
            </a:solidFill>
            <a:prstDash val="lgDashDotDot"/>
            <a:round/>
            <a:headEnd/>
            <a:tailEnd/>
          </a:ln>
          <a:extLst>
            <a:ext uri="{909E8E84-426E-40DD-AFC4-6F175D3DCCD1}">
              <a14:hiddenFill xmlns:a14="http://schemas.microsoft.com/office/drawing/2010/main">
                <a:noFill/>
              </a14:hiddenFill>
            </a:ext>
          </a:extLst>
        </p:spPr>
      </p:cxnSp>
      <p:cxnSp>
        <p:nvCxnSpPr>
          <p:cNvPr id="12369" name="AutoShape 81"/>
          <p:cNvCxnSpPr>
            <a:cxnSpLocks noChangeShapeType="1"/>
          </p:cNvCxnSpPr>
          <p:nvPr/>
        </p:nvCxnSpPr>
        <p:spPr bwMode="auto">
          <a:xfrm>
            <a:off x="3165476" y="2195514"/>
            <a:ext cx="1312863" cy="109378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370" name="AutoShape 82"/>
          <p:cNvCxnSpPr>
            <a:cxnSpLocks noChangeShapeType="1"/>
          </p:cNvCxnSpPr>
          <p:nvPr/>
        </p:nvCxnSpPr>
        <p:spPr bwMode="auto">
          <a:xfrm flipV="1">
            <a:off x="3143250" y="249237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71" name="AutoShape 83"/>
          <p:cNvCxnSpPr>
            <a:cxnSpLocks noChangeShapeType="1"/>
          </p:cNvCxnSpPr>
          <p:nvPr/>
        </p:nvCxnSpPr>
        <p:spPr bwMode="auto">
          <a:xfrm rot="16200000" flipH="1">
            <a:off x="4100513" y="318452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74" name="AutoShape 86"/>
          <p:cNvCxnSpPr>
            <a:cxnSpLocks noChangeShapeType="1"/>
          </p:cNvCxnSpPr>
          <p:nvPr/>
        </p:nvCxnSpPr>
        <p:spPr bwMode="auto">
          <a:xfrm flipV="1">
            <a:off x="3759200" y="2332038"/>
            <a:ext cx="249238" cy="2159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75" name="AutoShape 87"/>
          <p:cNvCxnSpPr>
            <a:cxnSpLocks noChangeShapeType="1"/>
          </p:cNvCxnSpPr>
          <p:nvPr/>
        </p:nvCxnSpPr>
        <p:spPr bwMode="auto">
          <a:xfrm flipV="1">
            <a:off x="4429125" y="2925763"/>
            <a:ext cx="247650" cy="2159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2" name="Text Box 76"/>
          <p:cNvSpPr txBox="1">
            <a:spLocks noChangeArrowheads="1"/>
          </p:cNvSpPr>
          <p:nvPr/>
        </p:nvSpPr>
        <p:spPr bwMode="auto">
          <a:xfrm>
            <a:off x="3503614" y="1557338"/>
            <a:ext cx="50482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D</a:t>
            </a:r>
            <a:r>
              <a:rPr lang="en-US" altLang="en-US" sz="1800" baseline="-25000">
                <a:solidFill>
                  <a:srgbClr val="800000"/>
                </a:solidFill>
              </a:rPr>
              <a:t>2</a:t>
            </a:r>
            <a:endParaRPr lang="ar-SA" altLang="en-US" sz="2000">
              <a:solidFill>
                <a:srgbClr val="800000"/>
              </a:solidFill>
            </a:endParaRPr>
          </a:p>
        </p:txBody>
      </p:sp>
      <p:sp>
        <p:nvSpPr>
          <p:cNvPr id="73" name="Text Box 76"/>
          <p:cNvSpPr txBox="1">
            <a:spLocks noChangeArrowheads="1"/>
          </p:cNvSpPr>
          <p:nvPr/>
        </p:nvSpPr>
        <p:spPr bwMode="auto">
          <a:xfrm>
            <a:off x="5068888" y="1790700"/>
            <a:ext cx="666750"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S</a:t>
            </a:r>
            <a:endParaRPr lang="ar-SA" altLang="en-US" sz="1800">
              <a:solidFill>
                <a:srgbClr val="800000"/>
              </a:solidFill>
            </a:endParaRPr>
          </a:p>
        </p:txBody>
      </p:sp>
      <p:sp>
        <p:nvSpPr>
          <p:cNvPr id="12377" name="Freeform 89"/>
          <p:cNvSpPr>
            <a:spLocks/>
          </p:cNvSpPr>
          <p:nvPr/>
        </p:nvSpPr>
        <p:spPr bwMode="auto">
          <a:xfrm rot="10800000">
            <a:off x="2978151" y="2794000"/>
            <a:ext cx="912813" cy="70643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12378" name="Freeform 90"/>
          <p:cNvSpPr>
            <a:spLocks/>
          </p:cNvSpPr>
          <p:nvPr/>
        </p:nvSpPr>
        <p:spPr bwMode="auto">
          <a:xfrm rot="10800000">
            <a:off x="2978151" y="2497138"/>
            <a:ext cx="1387475" cy="1003300"/>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lgDashDot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77" name="Rectangle 76"/>
          <p:cNvSpPr>
            <a:spLocks noChangeArrowheads="1"/>
          </p:cNvSpPr>
          <p:nvPr/>
        </p:nvSpPr>
        <p:spPr bwMode="auto">
          <a:xfrm>
            <a:off x="3051175" y="2060576"/>
            <a:ext cx="8229600" cy="576263"/>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smtClean="0"/>
              <a:t>شكل: </a:t>
            </a:r>
            <a:r>
              <a:rPr lang="ar-SA" altLang="en-US" dirty="0"/>
              <a:t>زيادة الطلب</a:t>
            </a:r>
          </a:p>
        </p:txBody>
      </p:sp>
      <p:sp>
        <p:nvSpPr>
          <p:cNvPr id="78" name="Rectangle 77"/>
          <p:cNvSpPr>
            <a:spLocks noChangeArrowheads="1"/>
          </p:cNvSpPr>
          <p:nvPr/>
        </p:nvSpPr>
        <p:spPr bwMode="auto">
          <a:xfrm>
            <a:off x="6023992" y="2636912"/>
            <a:ext cx="2808312" cy="86409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pPr marL="355600" indent="-177800" algn="just">
              <a:lnSpc>
                <a:spcPct val="110000"/>
              </a:lnSpc>
              <a:buClr>
                <a:schemeClr val="bg2"/>
              </a:buClr>
              <a:buSzPct val="75000"/>
              <a:defRPr/>
            </a:pPr>
            <a:endParaRPr lang="ar-SA" sz="500" dirty="0">
              <a:solidFill>
                <a:schemeClr val="tx1"/>
              </a:solidFill>
              <a:cs typeface="Arial" pitchFamily="34" charset="0"/>
            </a:endParaRPr>
          </a:p>
          <a:p>
            <a:pPr marL="355600" indent="-177800" algn="just">
              <a:lnSpc>
                <a:spcPct val="110000"/>
              </a:lnSpc>
              <a:buClr>
                <a:schemeClr val="bg2"/>
              </a:buClr>
              <a:buSzPct val="75000"/>
              <a:defRPr/>
            </a:pPr>
            <a:r>
              <a:rPr lang="ar-SA" dirty="0">
                <a:solidFill>
                  <a:schemeClr val="tx1"/>
                </a:solidFill>
                <a:cs typeface="Arial" pitchFamily="34" charset="0"/>
              </a:rPr>
              <a:t> في حالة زيادة الطلب فقط يزيد</a:t>
            </a:r>
          </a:p>
          <a:p>
            <a:pPr marL="355600" indent="-177800" algn="just">
              <a:lnSpc>
                <a:spcPct val="110000"/>
              </a:lnSpc>
              <a:buClr>
                <a:schemeClr val="bg2"/>
              </a:buClr>
              <a:buSzPct val="75000"/>
              <a:defRPr/>
            </a:pPr>
            <a:r>
              <a:rPr lang="ar-SA" dirty="0">
                <a:solidFill>
                  <a:schemeClr val="tx1"/>
                </a:solidFill>
                <a:cs typeface="Arial" pitchFamily="34" charset="0"/>
              </a:rPr>
              <a:t> السعر وتزيد الكمية المعروضة </a:t>
            </a:r>
            <a:endParaRPr lang="ar-SA" altLang="en-US" dirty="0">
              <a:solidFill>
                <a:schemeClr val="tx1"/>
              </a:solidFill>
              <a:cs typeface="Arial" pitchFamily="34" charset="0"/>
            </a:endParaRPr>
          </a:p>
        </p:txBody>
      </p:sp>
      <p:sp>
        <p:nvSpPr>
          <p:cNvPr id="79" name="Rectangle 78"/>
          <p:cNvSpPr>
            <a:spLocks noChangeArrowheads="1"/>
          </p:cNvSpPr>
          <p:nvPr/>
        </p:nvSpPr>
        <p:spPr bwMode="auto">
          <a:xfrm>
            <a:off x="3411538" y="4219575"/>
            <a:ext cx="7797800" cy="433388"/>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رقم </a:t>
            </a:r>
            <a:r>
              <a:rPr lang="ar-SA" altLang="en-US" dirty="0" smtClean="0"/>
              <a:t>نقصان </a:t>
            </a:r>
            <a:r>
              <a:rPr lang="ar-SA" altLang="en-US" dirty="0"/>
              <a:t>الطلب</a:t>
            </a:r>
          </a:p>
        </p:txBody>
      </p:sp>
      <p:sp>
        <p:nvSpPr>
          <p:cNvPr id="12382" name="Freeform 94"/>
          <p:cNvSpPr>
            <a:spLocks/>
          </p:cNvSpPr>
          <p:nvPr/>
        </p:nvSpPr>
        <p:spPr bwMode="auto">
          <a:xfrm>
            <a:off x="3008313" y="4437064"/>
            <a:ext cx="1943100" cy="1722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12383" name="Freeform 95"/>
          <p:cNvSpPr>
            <a:spLocks/>
          </p:cNvSpPr>
          <p:nvPr/>
        </p:nvSpPr>
        <p:spPr bwMode="auto">
          <a:xfrm rot="10800000">
            <a:off x="3008314" y="5148263"/>
            <a:ext cx="1387475" cy="1003300"/>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12384" name="Freeform 96"/>
          <p:cNvSpPr>
            <a:spLocks/>
          </p:cNvSpPr>
          <p:nvPr/>
        </p:nvSpPr>
        <p:spPr bwMode="auto">
          <a:xfrm rot="10800000">
            <a:off x="3008313" y="5453064"/>
            <a:ext cx="912812" cy="706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lgDashDot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p>
        </p:txBody>
      </p:sp>
      <p:cxnSp>
        <p:nvCxnSpPr>
          <p:cNvPr id="12386" name="AutoShape 98"/>
          <p:cNvCxnSpPr>
            <a:cxnSpLocks noChangeShapeType="1"/>
          </p:cNvCxnSpPr>
          <p:nvPr/>
        </p:nvCxnSpPr>
        <p:spPr bwMode="auto">
          <a:xfrm flipV="1">
            <a:off x="3463925" y="4729163"/>
            <a:ext cx="1638300" cy="10033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387" name="AutoShape 99"/>
          <p:cNvCxnSpPr>
            <a:cxnSpLocks noChangeShapeType="1"/>
          </p:cNvCxnSpPr>
          <p:nvPr/>
        </p:nvCxnSpPr>
        <p:spPr bwMode="auto">
          <a:xfrm>
            <a:off x="3719513" y="4564063"/>
            <a:ext cx="1312862" cy="10922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388" name="AutoShape 100"/>
          <p:cNvCxnSpPr>
            <a:cxnSpLocks noChangeShapeType="1"/>
          </p:cNvCxnSpPr>
          <p:nvPr/>
        </p:nvCxnSpPr>
        <p:spPr bwMode="auto">
          <a:xfrm>
            <a:off x="3267076" y="4906964"/>
            <a:ext cx="1312863" cy="1093787"/>
          </a:xfrm>
          <a:prstGeom prst="straightConnector1">
            <a:avLst/>
          </a:prstGeom>
          <a:noFill/>
          <a:ln w="9525">
            <a:solidFill>
              <a:srgbClr val="000000"/>
            </a:solidFill>
            <a:prstDash val="lgDashDotDot"/>
            <a:round/>
            <a:headEnd/>
            <a:tailEnd/>
          </a:ln>
          <a:extLst>
            <a:ext uri="{909E8E84-426E-40DD-AFC4-6F175D3DCCD1}">
              <a14:hiddenFill xmlns:a14="http://schemas.microsoft.com/office/drawing/2010/main">
                <a:noFill/>
              </a14:hiddenFill>
            </a:ext>
          </a:extLst>
        </p:spPr>
      </p:cxnSp>
      <p:cxnSp>
        <p:nvCxnSpPr>
          <p:cNvPr id="12389" name="AutoShape 101"/>
          <p:cNvCxnSpPr>
            <a:cxnSpLocks noChangeShapeType="1"/>
          </p:cNvCxnSpPr>
          <p:nvPr/>
        </p:nvCxnSpPr>
        <p:spPr bwMode="auto">
          <a:xfrm flipH="1">
            <a:off x="3724275" y="4906963"/>
            <a:ext cx="196850" cy="177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90" name="AutoShape 102"/>
          <p:cNvCxnSpPr>
            <a:cxnSpLocks noChangeShapeType="1"/>
          </p:cNvCxnSpPr>
          <p:nvPr/>
        </p:nvCxnSpPr>
        <p:spPr bwMode="auto">
          <a:xfrm flipH="1">
            <a:off x="4537076" y="5592763"/>
            <a:ext cx="195263" cy="17621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91" name="AutoShape 103"/>
          <p:cNvCxnSpPr>
            <a:cxnSpLocks noChangeShapeType="1"/>
          </p:cNvCxnSpPr>
          <p:nvPr/>
        </p:nvCxnSpPr>
        <p:spPr bwMode="auto">
          <a:xfrm>
            <a:off x="3168650" y="5148263"/>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96" name="AutoShape 108"/>
          <p:cNvCxnSpPr>
            <a:cxnSpLocks noChangeShapeType="1"/>
          </p:cNvCxnSpPr>
          <p:nvPr/>
        </p:nvCxnSpPr>
        <p:spPr bwMode="auto">
          <a:xfrm rot="5400000">
            <a:off x="4119563" y="5848350"/>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98" name="Rectangle 97"/>
          <p:cNvSpPr>
            <a:spLocks noChangeArrowheads="1"/>
          </p:cNvSpPr>
          <p:nvPr/>
        </p:nvSpPr>
        <p:spPr bwMode="auto">
          <a:xfrm>
            <a:off x="6096000" y="5013176"/>
            <a:ext cx="2808312" cy="936104"/>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pPr algn="ctr" rtl="1" eaLnBrk="1" hangingPunct="1">
              <a:lnSpc>
                <a:spcPct val="110000"/>
              </a:lnSpc>
              <a:buClr>
                <a:schemeClr val="bg2"/>
              </a:buClr>
              <a:buSzPct val="75000"/>
              <a:defRPr/>
            </a:pPr>
            <a:endParaRPr lang="ar-SA" sz="1050" dirty="0">
              <a:solidFill>
                <a:schemeClr val="tx1"/>
              </a:solidFill>
              <a:cs typeface="Arial" pitchFamily="34" charset="0"/>
            </a:endParaRPr>
          </a:p>
          <a:p>
            <a:pPr marL="355600" indent="-177800" algn="ctr">
              <a:lnSpc>
                <a:spcPct val="110000"/>
              </a:lnSpc>
              <a:buClr>
                <a:schemeClr val="bg2"/>
              </a:buClr>
              <a:buSzPct val="75000"/>
              <a:defRPr/>
            </a:pPr>
            <a:r>
              <a:rPr lang="ar-SA" sz="1600" dirty="0">
                <a:solidFill>
                  <a:schemeClr val="tx1"/>
                </a:solidFill>
                <a:cs typeface="Arial" pitchFamily="34" charset="0"/>
              </a:rPr>
              <a:t>   في حالة نقصان </a:t>
            </a:r>
            <a:r>
              <a:rPr lang="ar-SA" dirty="0">
                <a:solidFill>
                  <a:schemeClr val="tx1"/>
                </a:solidFill>
                <a:cs typeface="Arial" pitchFamily="34" charset="0"/>
              </a:rPr>
              <a:t>الطلب</a:t>
            </a:r>
            <a:r>
              <a:rPr lang="ar-SA" sz="1600" dirty="0">
                <a:solidFill>
                  <a:schemeClr val="tx1"/>
                </a:solidFill>
                <a:cs typeface="Arial" pitchFamily="34" charset="0"/>
              </a:rPr>
              <a:t> فقط يقل السـعر وتقل الكـمية المعروضة</a:t>
            </a:r>
            <a:endParaRPr lang="ar-SA" altLang="en-US" sz="1600" dirty="0">
              <a:solidFill>
                <a:schemeClr val="tx1"/>
              </a:solidFill>
              <a:cs typeface="Arial" pitchFamily="34" charset="0"/>
            </a:endParaRPr>
          </a:p>
        </p:txBody>
      </p:sp>
      <p:sp>
        <p:nvSpPr>
          <p:cNvPr id="99" name="Text Box 76"/>
          <p:cNvSpPr txBox="1">
            <a:spLocks noChangeArrowheads="1"/>
          </p:cNvSpPr>
          <p:nvPr/>
        </p:nvSpPr>
        <p:spPr bwMode="auto">
          <a:xfrm>
            <a:off x="3000375" y="1862138"/>
            <a:ext cx="503238"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D</a:t>
            </a:r>
            <a:r>
              <a:rPr lang="en-US" altLang="en-US" sz="1800" baseline="-25000">
                <a:solidFill>
                  <a:srgbClr val="800000"/>
                </a:solidFill>
              </a:rPr>
              <a:t>1</a:t>
            </a:r>
            <a:endParaRPr lang="ar-SA" altLang="en-US" sz="2000">
              <a:solidFill>
                <a:srgbClr val="800000"/>
              </a:solidFill>
            </a:endParaRPr>
          </a:p>
        </p:txBody>
      </p:sp>
      <p:sp>
        <p:nvSpPr>
          <p:cNvPr id="100" name="Text Box 75"/>
          <p:cNvSpPr txBox="1">
            <a:spLocks noChangeArrowheads="1"/>
          </p:cNvSpPr>
          <p:nvPr/>
        </p:nvSpPr>
        <p:spPr bwMode="auto">
          <a:xfrm>
            <a:off x="2462214" y="2205038"/>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r>
              <a:rPr lang="en-US" altLang="en-US" sz="1800" baseline="-25000">
                <a:solidFill>
                  <a:srgbClr val="800000"/>
                </a:solidFill>
              </a:rPr>
              <a:t>2</a:t>
            </a:r>
            <a:endParaRPr lang="ar-SA" altLang="en-US" sz="1800" baseline="-25000">
              <a:solidFill>
                <a:srgbClr val="800000"/>
              </a:solidFill>
            </a:endParaRPr>
          </a:p>
        </p:txBody>
      </p:sp>
      <p:sp>
        <p:nvSpPr>
          <p:cNvPr id="101" name="Text Box 75"/>
          <p:cNvSpPr txBox="1">
            <a:spLocks noChangeArrowheads="1"/>
          </p:cNvSpPr>
          <p:nvPr/>
        </p:nvSpPr>
        <p:spPr bwMode="auto">
          <a:xfrm>
            <a:off x="3551239" y="616585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102" name="Text Box 75"/>
          <p:cNvSpPr txBox="1">
            <a:spLocks noChangeArrowheads="1"/>
          </p:cNvSpPr>
          <p:nvPr/>
        </p:nvSpPr>
        <p:spPr bwMode="auto">
          <a:xfrm>
            <a:off x="4081464" y="616585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
        <p:nvSpPr>
          <p:cNvPr id="103" name="Text Box 75"/>
          <p:cNvSpPr txBox="1">
            <a:spLocks noChangeArrowheads="1"/>
          </p:cNvSpPr>
          <p:nvPr/>
        </p:nvSpPr>
        <p:spPr bwMode="auto">
          <a:xfrm>
            <a:off x="4741864" y="3284538"/>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endParaRPr lang="ar-SA" altLang="en-US" sz="1800" baseline="-25000">
              <a:solidFill>
                <a:srgbClr val="800000"/>
              </a:solidFill>
            </a:endParaRPr>
          </a:p>
        </p:txBody>
      </p:sp>
      <p:sp>
        <p:nvSpPr>
          <p:cNvPr id="104" name="Text Box 76"/>
          <p:cNvSpPr txBox="1">
            <a:spLocks noChangeArrowheads="1"/>
          </p:cNvSpPr>
          <p:nvPr/>
        </p:nvSpPr>
        <p:spPr bwMode="auto">
          <a:xfrm>
            <a:off x="2711450" y="3933825"/>
            <a:ext cx="450850"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endParaRPr lang="ar-SA" altLang="en-US" sz="1800">
              <a:solidFill>
                <a:srgbClr val="800000"/>
              </a:solidFill>
            </a:endParaRPr>
          </a:p>
        </p:txBody>
      </p:sp>
      <p:sp>
        <p:nvSpPr>
          <p:cNvPr id="105" name="Text Box 75"/>
          <p:cNvSpPr txBox="1">
            <a:spLocks noChangeArrowheads="1"/>
          </p:cNvSpPr>
          <p:nvPr/>
        </p:nvSpPr>
        <p:spPr bwMode="auto">
          <a:xfrm>
            <a:off x="2451101" y="4886325"/>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r>
              <a:rPr lang="en-US" altLang="en-US" sz="1800" baseline="-25000">
                <a:solidFill>
                  <a:srgbClr val="800000"/>
                </a:solidFill>
              </a:rPr>
              <a:t>1</a:t>
            </a:r>
            <a:endParaRPr lang="ar-SA" altLang="en-US" sz="1800" baseline="-25000">
              <a:solidFill>
                <a:srgbClr val="800000"/>
              </a:solidFill>
            </a:endParaRPr>
          </a:p>
        </p:txBody>
      </p:sp>
      <p:sp>
        <p:nvSpPr>
          <p:cNvPr id="106" name="Text Box 75"/>
          <p:cNvSpPr txBox="1">
            <a:spLocks noChangeArrowheads="1"/>
          </p:cNvSpPr>
          <p:nvPr/>
        </p:nvSpPr>
        <p:spPr bwMode="auto">
          <a:xfrm>
            <a:off x="2419351" y="5229225"/>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r>
              <a:rPr lang="en-US" altLang="en-US" sz="1800" baseline="-25000">
                <a:solidFill>
                  <a:srgbClr val="800000"/>
                </a:solidFill>
              </a:rPr>
              <a:t>2</a:t>
            </a:r>
            <a:endParaRPr lang="ar-SA" altLang="en-US" sz="1800" baseline="-25000">
              <a:solidFill>
                <a:srgbClr val="800000"/>
              </a:solidFill>
            </a:endParaRPr>
          </a:p>
        </p:txBody>
      </p:sp>
      <p:sp>
        <p:nvSpPr>
          <p:cNvPr id="108" name="Text Box 75"/>
          <p:cNvSpPr txBox="1">
            <a:spLocks noChangeArrowheads="1"/>
          </p:cNvSpPr>
          <p:nvPr/>
        </p:nvSpPr>
        <p:spPr bwMode="auto">
          <a:xfrm>
            <a:off x="3575051" y="4598988"/>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109" name="Text Box 75"/>
          <p:cNvSpPr txBox="1">
            <a:spLocks noChangeArrowheads="1"/>
          </p:cNvSpPr>
          <p:nvPr/>
        </p:nvSpPr>
        <p:spPr bwMode="auto">
          <a:xfrm>
            <a:off x="4105276" y="4598988"/>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
        <p:nvSpPr>
          <p:cNvPr id="110" name="Text Box 75"/>
          <p:cNvSpPr txBox="1">
            <a:spLocks noChangeArrowheads="1"/>
          </p:cNvSpPr>
          <p:nvPr/>
        </p:nvSpPr>
        <p:spPr bwMode="auto">
          <a:xfrm>
            <a:off x="4783139" y="594995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endParaRPr lang="ar-SA" altLang="en-US" sz="1800" baseline="-25000">
              <a:solidFill>
                <a:srgbClr val="800000"/>
              </a:solidFill>
            </a:endParaRPr>
          </a:p>
        </p:txBody>
      </p:sp>
      <p:sp>
        <p:nvSpPr>
          <p:cNvPr id="111" name="Text Box 76"/>
          <p:cNvSpPr txBox="1">
            <a:spLocks noChangeArrowheads="1"/>
          </p:cNvSpPr>
          <p:nvPr/>
        </p:nvSpPr>
        <p:spPr bwMode="auto">
          <a:xfrm>
            <a:off x="3000375" y="4598988"/>
            <a:ext cx="503238"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D</a:t>
            </a:r>
            <a:r>
              <a:rPr lang="en-US" altLang="en-US" sz="1800" baseline="-25000">
                <a:solidFill>
                  <a:srgbClr val="800000"/>
                </a:solidFill>
              </a:rPr>
              <a:t>2</a:t>
            </a:r>
            <a:endParaRPr lang="ar-SA" altLang="en-US" sz="2000">
              <a:solidFill>
                <a:srgbClr val="800000"/>
              </a:solidFill>
            </a:endParaRPr>
          </a:p>
        </p:txBody>
      </p:sp>
      <p:sp>
        <p:nvSpPr>
          <p:cNvPr id="112" name="Text Box 76"/>
          <p:cNvSpPr txBox="1">
            <a:spLocks noChangeArrowheads="1"/>
          </p:cNvSpPr>
          <p:nvPr/>
        </p:nvSpPr>
        <p:spPr bwMode="auto">
          <a:xfrm>
            <a:off x="3432175" y="4238625"/>
            <a:ext cx="503238"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D</a:t>
            </a:r>
            <a:r>
              <a:rPr lang="en-US" altLang="en-US" sz="1800" baseline="-25000">
                <a:solidFill>
                  <a:srgbClr val="800000"/>
                </a:solidFill>
              </a:rPr>
              <a:t>1</a:t>
            </a:r>
            <a:endParaRPr lang="ar-SA" altLang="en-US" sz="2000">
              <a:solidFill>
                <a:srgbClr val="800000"/>
              </a:solidFill>
            </a:endParaRPr>
          </a:p>
        </p:txBody>
      </p:sp>
      <p:sp>
        <p:nvSpPr>
          <p:cNvPr id="113" name="Text Box 76"/>
          <p:cNvSpPr txBox="1">
            <a:spLocks noChangeArrowheads="1"/>
          </p:cNvSpPr>
          <p:nvPr/>
        </p:nvSpPr>
        <p:spPr bwMode="auto">
          <a:xfrm>
            <a:off x="5068888" y="4492625"/>
            <a:ext cx="666750"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S</a:t>
            </a:r>
            <a:endParaRPr lang="ar-SA" altLang="en-US" sz="1800">
              <a:solidFill>
                <a:srgbClr val="800000"/>
              </a:solidFill>
            </a:endParaRPr>
          </a:p>
        </p:txBody>
      </p:sp>
      <p:sp>
        <p:nvSpPr>
          <p:cNvPr id="47" name="Text Box 75"/>
          <p:cNvSpPr txBox="1">
            <a:spLocks noChangeArrowheads="1"/>
          </p:cNvSpPr>
          <p:nvPr/>
        </p:nvSpPr>
        <p:spPr bwMode="auto">
          <a:xfrm>
            <a:off x="3567114" y="351790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48" name="Text Box 75"/>
          <p:cNvSpPr txBox="1">
            <a:spLocks noChangeArrowheads="1"/>
          </p:cNvSpPr>
          <p:nvPr/>
        </p:nvSpPr>
        <p:spPr bwMode="auto">
          <a:xfrm>
            <a:off x="4097339" y="351790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Tree>
    <p:extLst>
      <p:ext uri="{BB962C8B-B14F-4D97-AF65-F5344CB8AC3E}">
        <p14:creationId xmlns:p14="http://schemas.microsoft.com/office/powerpoint/2010/main" val="13321999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slide(fromBottom)">
                                      <p:cBhvr>
                                        <p:cTn id="22" dur="500"/>
                                        <p:tgtEl>
                                          <p:spTgt spid="7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blinds(horizontal)">
                                      <p:cBhvr>
                                        <p:cTn id="25" dur="500"/>
                                        <p:tgtEl>
                                          <p:spTgt spid="72"/>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2364"/>
                                        </p:tgtEl>
                                        <p:attrNameLst>
                                          <p:attrName>style.visibility</p:attrName>
                                        </p:attrNameLst>
                                      </p:cBhvr>
                                      <p:to>
                                        <p:strVal val="visible"/>
                                      </p:to>
                                    </p:set>
                                    <p:animEffect transition="in" filter="blinds(horizontal)">
                                      <p:cBhvr>
                                        <p:cTn id="28" dur="500"/>
                                        <p:tgtEl>
                                          <p:spTgt spid="12364"/>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blinds(horizontal)">
                                      <p:cBhvr>
                                        <p:cTn id="31" dur="500"/>
                                        <p:tgtEl>
                                          <p:spTgt spid="7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2365"/>
                                        </p:tgtEl>
                                        <p:attrNameLst>
                                          <p:attrName>style.visibility</p:attrName>
                                        </p:attrNameLst>
                                      </p:cBhvr>
                                      <p:to>
                                        <p:strVal val="visible"/>
                                      </p:to>
                                    </p:set>
                                    <p:animEffect transition="in" filter="blinds(horizontal)">
                                      <p:cBhvr>
                                        <p:cTn id="34" dur="500"/>
                                        <p:tgtEl>
                                          <p:spTgt spid="12365"/>
                                        </p:tgtEl>
                                      </p:cBhvr>
                                    </p:animEffect>
                                  </p:childTnLst>
                                </p:cTn>
                              </p:par>
                              <p:par>
                                <p:cTn id="35" presetID="3" presetClass="entr" presetSubtype="10" fill="hold" nodeType="withEffect">
                                  <p:stCondLst>
                                    <p:cond delay="0"/>
                                  </p:stCondLst>
                                  <p:childTnLst>
                                    <p:set>
                                      <p:cBhvr>
                                        <p:cTn id="36" dur="1" fill="hold">
                                          <p:stCondLst>
                                            <p:cond delay="0"/>
                                          </p:stCondLst>
                                        </p:cTn>
                                        <p:tgtEl>
                                          <p:spTgt spid="12368"/>
                                        </p:tgtEl>
                                        <p:attrNameLst>
                                          <p:attrName>style.visibility</p:attrName>
                                        </p:attrNameLst>
                                      </p:cBhvr>
                                      <p:to>
                                        <p:strVal val="visible"/>
                                      </p:to>
                                    </p:set>
                                    <p:animEffect transition="in" filter="blinds(horizontal)">
                                      <p:cBhvr>
                                        <p:cTn id="37" dur="500"/>
                                        <p:tgtEl>
                                          <p:spTgt spid="12368"/>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2363"/>
                                        </p:tgtEl>
                                        <p:attrNameLst>
                                          <p:attrName>style.visibility</p:attrName>
                                        </p:attrNameLst>
                                      </p:cBhvr>
                                      <p:to>
                                        <p:strVal val="visible"/>
                                      </p:to>
                                    </p:set>
                                    <p:animEffect transition="in" filter="blinds(horizontal)">
                                      <p:cBhvr>
                                        <p:cTn id="40" dur="500"/>
                                        <p:tgtEl>
                                          <p:spTgt spid="12363"/>
                                        </p:tgtEl>
                                      </p:cBhvr>
                                    </p:animEffect>
                                  </p:childTnLst>
                                </p:cTn>
                              </p:par>
                              <p:par>
                                <p:cTn id="41" presetID="3" presetClass="entr" presetSubtype="10" fill="hold" nodeType="withEffect">
                                  <p:stCondLst>
                                    <p:cond delay="0"/>
                                  </p:stCondLst>
                                  <p:childTnLst>
                                    <p:set>
                                      <p:cBhvr>
                                        <p:cTn id="42" dur="1" fill="hold">
                                          <p:stCondLst>
                                            <p:cond delay="0"/>
                                          </p:stCondLst>
                                        </p:cTn>
                                        <p:tgtEl>
                                          <p:spTgt spid="12367"/>
                                        </p:tgtEl>
                                        <p:attrNameLst>
                                          <p:attrName>style.visibility</p:attrName>
                                        </p:attrNameLst>
                                      </p:cBhvr>
                                      <p:to>
                                        <p:strVal val="visible"/>
                                      </p:to>
                                    </p:set>
                                    <p:animEffect transition="in" filter="blinds(horizontal)">
                                      <p:cBhvr>
                                        <p:cTn id="43" dur="500"/>
                                        <p:tgtEl>
                                          <p:spTgt spid="12367"/>
                                        </p:tgtEl>
                                      </p:cBhvr>
                                    </p:animEffect>
                                  </p:childTnLst>
                                </p:cTn>
                              </p:par>
                              <p:par>
                                <p:cTn id="44" presetID="3" presetClass="entr" presetSubtype="10" fill="hold" nodeType="withEffect">
                                  <p:stCondLst>
                                    <p:cond delay="0"/>
                                  </p:stCondLst>
                                  <p:childTnLst>
                                    <p:set>
                                      <p:cBhvr>
                                        <p:cTn id="45" dur="1" fill="hold">
                                          <p:stCondLst>
                                            <p:cond delay="0"/>
                                          </p:stCondLst>
                                        </p:cTn>
                                        <p:tgtEl>
                                          <p:spTgt spid="12369"/>
                                        </p:tgtEl>
                                        <p:attrNameLst>
                                          <p:attrName>style.visibility</p:attrName>
                                        </p:attrNameLst>
                                      </p:cBhvr>
                                      <p:to>
                                        <p:strVal val="visible"/>
                                      </p:to>
                                    </p:set>
                                    <p:animEffect transition="in" filter="blinds(horizontal)">
                                      <p:cBhvr>
                                        <p:cTn id="46" dur="500"/>
                                        <p:tgtEl>
                                          <p:spTgt spid="12369"/>
                                        </p:tgtEl>
                                      </p:cBhvr>
                                    </p:animEffect>
                                  </p:childTnLst>
                                </p:cTn>
                              </p:par>
                              <p:par>
                                <p:cTn id="47" presetID="3" presetClass="entr" presetSubtype="10" fill="hold" nodeType="withEffect">
                                  <p:stCondLst>
                                    <p:cond delay="0"/>
                                  </p:stCondLst>
                                  <p:childTnLst>
                                    <p:set>
                                      <p:cBhvr>
                                        <p:cTn id="48" dur="1" fill="hold">
                                          <p:stCondLst>
                                            <p:cond delay="0"/>
                                          </p:stCondLst>
                                        </p:cTn>
                                        <p:tgtEl>
                                          <p:spTgt spid="12370"/>
                                        </p:tgtEl>
                                        <p:attrNameLst>
                                          <p:attrName>style.visibility</p:attrName>
                                        </p:attrNameLst>
                                      </p:cBhvr>
                                      <p:to>
                                        <p:strVal val="visible"/>
                                      </p:to>
                                    </p:set>
                                    <p:animEffect transition="in" filter="blinds(horizontal)">
                                      <p:cBhvr>
                                        <p:cTn id="49" dur="500"/>
                                        <p:tgtEl>
                                          <p:spTgt spid="12370"/>
                                        </p:tgtEl>
                                      </p:cBhvr>
                                    </p:animEffect>
                                  </p:childTnLst>
                                </p:cTn>
                              </p:par>
                              <p:par>
                                <p:cTn id="50" presetID="3" presetClass="entr" presetSubtype="10" fill="hold" nodeType="withEffect">
                                  <p:stCondLst>
                                    <p:cond delay="0"/>
                                  </p:stCondLst>
                                  <p:childTnLst>
                                    <p:set>
                                      <p:cBhvr>
                                        <p:cTn id="51" dur="1" fill="hold">
                                          <p:stCondLst>
                                            <p:cond delay="0"/>
                                          </p:stCondLst>
                                        </p:cTn>
                                        <p:tgtEl>
                                          <p:spTgt spid="12371"/>
                                        </p:tgtEl>
                                        <p:attrNameLst>
                                          <p:attrName>style.visibility</p:attrName>
                                        </p:attrNameLst>
                                      </p:cBhvr>
                                      <p:to>
                                        <p:strVal val="visible"/>
                                      </p:to>
                                    </p:set>
                                    <p:animEffect transition="in" filter="blinds(horizontal)">
                                      <p:cBhvr>
                                        <p:cTn id="52" dur="500"/>
                                        <p:tgtEl>
                                          <p:spTgt spid="12371"/>
                                        </p:tgtEl>
                                      </p:cBhvr>
                                    </p:animEffect>
                                  </p:childTnLst>
                                </p:cTn>
                              </p:par>
                              <p:par>
                                <p:cTn id="53" presetID="3" presetClass="entr" presetSubtype="10" fill="hold" nodeType="withEffect">
                                  <p:stCondLst>
                                    <p:cond delay="0"/>
                                  </p:stCondLst>
                                  <p:childTnLst>
                                    <p:set>
                                      <p:cBhvr>
                                        <p:cTn id="54" dur="1" fill="hold">
                                          <p:stCondLst>
                                            <p:cond delay="0"/>
                                          </p:stCondLst>
                                        </p:cTn>
                                        <p:tgtEl>
                                          <p:spTgt spid="12374"/>
                                        </p:tgtEl>
                                        <p:attrNameLst>
                                          <p:attrName>style.visibility</p:attrName>
                                        </p:attrNameLst>
                                      </p:cBhvr>
                                      <p:to>
                                        <p:strVal val="visible"/>
                                      </p:to>
                                    </p:set>
                                    <p:animEffect transition="in" filter="blinds(horizontal)">
                                      <p:cBhvr>
                                        <p:cTn id="55" dur="500"/>
                                        <p:tgtEl>
                                          <p:spTgt spid="12374"/>
                                        </p:tgtEl>
                                      </p:cBhvr>
                                    </p:animEffect>
                                  </p:childTnLst>
                                </p:cTn>
                              </p:par>
                              <p:par>
                                <p:cTn id="56" presetID="3" presetClass="entr" presetSubtype="10" fill="hold" nodeType="withEffect">
                                  <p:stCondLst>
                                    <p:cond delay="0"/>
                                  </p:stCondLst>
                                  <p:childTnLst>
                                    <p:set>
                                      <p:cBhvr>
                                        <p:cTn id="57" dur="1" fill="hold">
                                          <p:stCondLst>
                                            <p:cond delay="0"/>
                                          </p:stCondLst>
                                        </p:cTn>
                                        <p:tgtEl>
                                          <p:spTgt spid="12375"/>
                                        </p:tgtEl>
                                        <p:attrNameLst>
                                          <p:attrName>style.visibility</p:attrName>
                                        </p:attrNameLst>
                                      </p:cBhvr>
                                      <p:to>
                                        <p:strVal val="visible"/>
                                      </p:to>
                                    </p:set>
                                    <p:animEffect transition="in" filter="blinds(horizontal)">
                                      <p:cBhvr>
                                        <p:cTn id="58" dur="500"/>
                                        <p:tgtEl>
                                          <p:spTgt spid="12375"/>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2377"/>
                                        </p:tgtEl>
                                        <p:attrNameLst>
                                          <p:attrName>style.visibility</p:attrName>
                                        </p:attrNameLst>
                                      </p:cBhvr>
                                      <p:to>
                                        <p:strVal val="visible"/>
                                      </p:to>
                                    </p:set>
                                    <p:animEffect transition="in" filter="blinds(horizontal)">
                                      <p:cBhvr>
                                        <p:cTn id="61" dur="500"/>
                                        <p:tgtEl>
                                          <p:spTgt spid="12377"/>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slide(fromBottom)">
                                      <p:cBhvr>
                                        <p:cTn id="66" dur="500"/>
                                        <p:tgtEl>
                                          <p:spTgt spid="79"/>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12378"/>
                                        </p:tgtEl>
                                        <p:attrNameLst>
                                          <p:attrName>style.visibility</p:attrName>
                                        </p:attrNameLst>
                                      </p:cBhvr>
                                      <p:to>
                                        <p:strVal val="visible"/>
                                      </p:to>
                                    </p:set>
                                    <p:animEffect transition="in" filter="blinds(horizontal)">
                                      <p:cBhvr>
                                        <p:cTn id="69" dur="500"/>
                                        <p:tgtEl>
                                          <p:spTgt spid="12378"/>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12382"/>
                                        </p:tgtEl>
                                        <p:attrNameLst>
                                          <p:attrName>style.visibility</p:attrName>
                                        </p:attrNameLst>
                                      </p:cBhvr>
                                      <p:to>
                                        <p:strVal val="visible"/>
                                      </p:to>
                                    </p:set>
                                    <p:animEffect transition="in" filter="blinds(horizontal)">
                                      <p:cBhvr>
                                        <p:cTn id="72" dur="500"/>
                                        <p:tgtEl>
                                          <p:spTgt spid="12382"/>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12383"/>
                                        </p:tgtEl>
                                        <p:attrNameLst>
                                          <p:attrName>style.visibility</p:attrName>
                                        </p:attrNameLst>
                                      </p:cBhvr>
                                      <p:to>
                                        <p:strVal val="visible"/>
                                      </p:to>
                                    </p:set>
                                    <p:animEffect transition="in" filter="blinds(horizontal)">
                                      <p:cBhvr>
                                        <p:cTn id="75" dur="500"/>
                                        <p:tgtEl>
                                          <p:spTgt spid="12383"/>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12384"/>
                                        </p:tgtEl>
                                        <p:attrNameLst>
                                          <p:attrName>style.visibility</p:attrName>
                                        </p:attrNameLst>
                                      </p:cBhvr>
                                      <p:to>
                                        <p:strVal val="visible"/>
                                      </p:to>
                                    </p:set>
                                    <p:animEffect transition="in" filter="blinds(horizontal)">
                                      <p:cBhvr>
                                        <p:cTn id="78" dur="500"/>
                                        <p:tgtEl>
                                          <p:spTgt spid="12384"/>
                                        </p:tgtEl>
                                      </p:cBhvr>
                                    </p:animEffect>
                                  </p:childTnLst>
                                </p:cTn>
                              </p:par>
                              <p:par>
                                <p:cTn id="79" presetID="3" presetClass="entr" presetSubtype="10" fill="hold" nodeType="withEffect">
                                  <p:stCondLst>
                                    <p:cond delay="0"/>
                                  </p:stCondLst>
                                  <p:childTnLst>
                                    <p:set>
                                      <p:cBhvr>
                                        <p:cTn id="80" dur="1" fill="hold">
                                          <p:stCondLst>
                                            <p:cond delay="0"/>
                                          </p:stCondLst>
                                        </p:cTn>
                                        <p:tgtEl>
                                          <p:spTgt spid="12386"/>
                                        </p:tgtEl>
                                        <p:attrNameLst>
                                          <p:attrName>style.visibility</p:attrName>
                                        </p:attrNameLst>
                                      </p:cBhvr>
                                      <p:to>
                                        <p:strVal val="visible"/>
                                      </p:to>
                                    </p:set>
                                    <p:animEffect transition="in" filter="blinds(horizontal)">
                                      <p:cBhvr>
                                        <p:cTn id="81" dur="500"/>
                                        <p:tgtEl>
                                          <p:spTgt spid="12386"/>
                                        </p:tgtEl>
                                      </p:cBhvr>
                                    </p:animEffect>
                                  </p:childTnLst>
                                </p:cTn>
                              </p:par>
                              <p:par>
                                <p:cTn id="82" presetID="3" presetClass="entr" presetSubtype="10" fill="hold" nodeType="withEffect">
                                  <p:stCondLst>
                                    <p:cond delay="0"/>
                                  </p:stCondLst>
                                  <p:childTnLst>
                                    <p:set>
                                      <p:cBhvr>
                                        <p:cTn id="83" dur="1" fill="hold">
                                          <p:stCondLst>
                                            <p:cond delay="0"/>
                                          </p:stCondLst>
                                        </p:cTn>
                                        <p:tgtEl>
                                          <p:spTgt spid="12387"/>
                                        </p:tgtEl>
                                        <p:attrNameLst>
                                          <p:attrName>style.visibility</p:attrName>
                                        </p:attrNameLst>
                                      </p:cBhvr>
                                      <p:to>
                                        <p:strVal val="visible"/>
                                      </p:to>
                                    </p:set>
                                    <p:animEffect transition="in" filter="blinds(horizontal)">
                                      <p:cBhvr>
                                        <p:cTn id="84" dur="500"/>
                                        <p:tgtEl>
                                          <p:spTgt spid="12387"/>
                                        </p:tgtEl>
                                      </p:cBhvr>
                                    </p:animEffect>
                                  </p:childTnLst>
                                </p:cTn>
                              </p:par>
                              <p:par>
                                <p:cTn id="85" presetID="3" presetClass="entr" presetSubtype="10" fill="hold" nodeType="withEffect">
                                  <p:stCondLst>
                                    <p:cond delay="0"/>
                                  </p:stCondLst>
                                  <p:childTnLst>
                                    <p:set>
                                      <p:cBhvr>
                                        <p:cTn id="86" dur="1" fill="hold">
                                          <p:stCondLst>
                                            <p:cond delay="0"/>
                                          </p:stCondLst>
                                        </p:cTn>
                                        <p:tgtEl>
                                          <p:spTgt spid="12388"/>
                                        </p:tgtEl>
                                        <p:attrNameLst>
                                          <p:attrName>style.visibility</p:attrName>
                                        </p:attrNameLst>
                                      </p:cBhvr>
                                      <p:to>
                                        <p:strVal val="visible"/>
                                      </p:to>
                                    </p:set>
                                    <p:animEffect transition="in" filter="blinds(horizontal)">
                                      <p:cBhvr>
                                        <p:cTn id="87" dur="500"/>
                                        <p:tgtEl>
                                          <p:spTgt spid="12388"/>
                                        </p:tgtEl>
                                      </p:cBhvr>
                                    </p:animEffect>
                                  </p:childTnLst>
                                </p:cTn>
                              </p:par>
                              <p:par>
                                <p:cTn id="88" presetID="3" presetClass="entr" presetSubtype="10" fill="hold" nodeType="withEffect">
                                  <p:stCondLst>
                                    <p:cond delay="0"/>
                                  </p:stCondLst>
                                  <p:childTnLst>
                                    <p:set>
                                      <p:cBhvr>
                                        <p:cTn id="89" dur="1" fill="hold">
                                          <p:stCondLst>
                                            <p:cond delay="0"/>
                                          </p:stCondLst>
                                        </p:cTn>
                                        <p:tgtEl>
                                          <p:spTgt spid="12389"/>
                                        </p:tgtEl>
                                        <p:attrNameLst>
                                          <p:attrName>style.visibility</p:attrName>
                                        </p:attrNameLst>
                                      </p:cBhvr>
                                      <p:to>
                                        <p:strVal val="visible"/>
                                      </p:to>
                                    </p:set>
                                    <p:animEffect transition="in" filter="blinds(horizontal)">
                                      <p:cBhvr>
                                        <p:cTn id="90" dur="500"/>
                                        <p:tgtEl>
                                          <p:spTgt spid="12389"/>
                                        </p:tgtEl>
                                      </p:cBhvr>
                                    </p:animEffect>
                                  </p:childTnLst>
                                </p:cTn>
                              </p:par>
                              <p:par>
                                <p:cTn id="91" presetID="3" presetClass="entr" presetSubtype="10" fill="hold" nodeType="withEffect">
                                  <p:stCondLst>
                                    <p:cond delay="0"/>
                                  </p:stCondLst>
                                  <p:childTnLst>
                                    <p:set>
                                      <p:cBhvr>
                                        <p:cTn id="92" dur="1" fill="hold">
                                          <p:stCondLst>
                                            <p:cond delay="0"/>
                                          </p:stCondLst>
                                        </p:cTn>
                                        <p:tgtEl>
                                          <p:spTgt spid="12390"/>
                                        </p:tgtEl>
                                        <p:attrNameLst>
                                          <p:attrName>style.visibility</p:attrName>
                                        </p:attrNameLst>
                                      </p:cBhvr>
                                      <p:to>
                                        <p:strVal val="visible"/>
                                      </p:to>
                                    </p:set>
                                    <p:animEffect transition="in" filter="blinds(horizontal)">
                                      <p:cBhvr>
                                        <p:cTn id="93" dur="500"/>
                                        <p:tgtEl>
                                          <p:spTgt spid="12390"/>
                                        </p:tgtEl>
                                      </p:cBhvr>
                                    </p:animEffect>
                                  </p:childTnLst>
                                </p:cTn>
                              </p:par>
                              <p:par>
                                <p:cTn id="94" presetID="3" presetClass="entr" presetSubtype="10" fill="hold" nodeType="withEffect">
                                  <p:stCondLst>
                                    <p:cond delay="0"/>
                                  </p:stCondLst>
                                  <p:childTnLst>
                                    <p:set>
                                      <p:cBhvr>
                                        <p:cTn id="95" dur="1" fill="hold">
                                          <p:stCondLst>
                                            <p:cond delay="0"/>
                                          </p:stCondLst>
                                        </p:cTn>
                                        <p:tgtEl>
                                          <p:spTgt spid="12391"/>
                                        </p:tgtEl>
                                        <p:attrNameLst>
                                          <p:attrName>style.visibility</p:attrName>
                                        </p:attrNameLst>
                                      </p:cBhvr>
                                      <p:to>
                                        <p:strVal val="visible"/>
                                      </p:to>
                                    </p:set>
                                    <p:animEffect transition="in" filter="blinds(horizontal)">
                                      <p:cBhvr>
                                        <p:cTn id="96" dur="500"/>
                                        <p:tgtEl>
                                          <p:spTgt spid="12391"/>
                                        </p:tgtEl>
                                      </p:cBhvr>
                                    </p:animEffect>
                                  </p:childTnLst>
                                </p:cTn>
                              </p:par>
                              <p:par>
                                <p:cTn id="97" presetID="3" presetClass="entr" presetSubtype="10" fill="hold" nodeType="withEffect">
                                  <p:stCondLst>
                                    <p:cond delay="0"/>
                                  </p:stCondLst>
                                  <p:childTnLst>
                                    <p:set>
                                      <p:cBhvr>
                                        <p:cTn id="98" dur="1" fill="hold">
                                          <p:stCondLst>
                                            <p:cond delay="0"/>
                                          </p:stCondLst>
                                        </p:cTn>
                                        <p:tgtEl>
                                          <p:spTgt spid="12396"/>
                                        </p:tgtEl>
                                        <p:attrNameLst>
                                          <p:attrName>style.visibility</p:attrName>
                                        </p:attrNameLst>
                                      </p:cBhvr>
                                      <p:to>
                                        <p:strVal val="visible"/>
                                      </p:to>
                                    </p:set>
                                    <p:animEffect transition="in" filter="blinds(horizontal)">
                                      <p:cBhvr>
                                        <p:cTn id="99" dur="500"/>
                                        <p:tgtEl>
                                          <p:spTgt spid="12396"/>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3" presetClass="entr" presetSubtype="10" fill="hold" nodeType="clickEffect">
                                  <p:stCondLst>
                                    <p:cond delay="0"/>
                                  </p:stCondLst>
                                  <p:childTnLst>
                                    <p:set>
                                      <p:cBhvr>
                                        <p:cTn id="103" dur="1" fill="hold">
                                          <p:stCondLst>
                                            <p:cond delay="0"/>
                                          </p:stCondLst>
                                        </p:cTn>
                                        <p:tgtEl>
                                          <p:spTgt spid="78"/>
                                        </p:tgtEl>
                                        <p:attrNameLst>
                                          <p:attrName>style.visibility</p:attrName>
                                        </p:attrNameLst>
                                      </p:cBhvr>
                                      <p:to>
                                        <p:strVal val="visible"/>
                                      </p:to>
                                    </p:set>
                                    <p:animEffect transition="in" filter="blinds(horizontal)">
                                      <p:cBhvr>
                                        <p:cTn id="104" dur="500"/>
                                        <p:tgtEl>
                                          <p:spTgt spid="78"/>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 presetClass="entr" presetSubtype="10" fill="hold" nodeType="clickEffect">
                                  <p:stCondLst>
                                    <p:cond delay="0"/>
                                  </p:stCondLst>
                                  <p:childTnLst>
                                    <p:set>
                                      <p:cBhvr>
                                        <p:cTn id="108" dur="1" fill="hold">
                                          <p:stCondLst>
                                            <p:cond delay="0"/>
                                          </p:stCondLst>
                                        </p:cTn>
                                        <p:tgtEl>
                                          <p:spTgt spid="98"/>
                                        </p:tgtEl>
                                        <p:attrNameLst>
                                          <p:attrName>style.visibility</p:attrName>
                                        </p:attrNameLst>
                                      </p:cBhvr>
                                      <p:to>
                                        <p:strVal val="visible"/>
                                      </p:to>
                                    </p:set>
                                    <p:animEffect transition="in" filter="blinds(horizontal)">
                                      <p:cBhvr>
                                        <p:cTn id="109" dur="500"/>
                                        <p:tgtEl>
                                          <p:spTgt spid="98"/>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99"/>
                                        </p:tgtEl>
                                        <p:attrNameLst>
                                          <p:attrName>style.visibility</p:attrName>
                                        </p:attrNameLst>
                                      </p:cBhvr>
                                      <p:to>
                                        <p:strVal val="visible"/>
                                      </p:to>
                                    </p:set>
                                    <p:animEffect transition="in" filter="blinds(horizontal)">
                                      <p:cBhvr>
                                        <p:cTn id="112" dur="500"/>
                                        <p:tgtEl>
                                          <p:spTgt spid="99"/>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100"/>
                                        </p:tgtEl>
                                        <p:attrNameLst>
                                          <p:attrName>style.visibility</p:attrName>
                                        </p:attrNameLst>
                                      </p:cBhvr>
                                      <p:to>
                                        <p:strVal val="visible"/>
                                      </p:to>
                                    </p:set>
                                    <p:animEffect transition="in" filter="blinds(horizontal)">
                                      <p:cBhvr>
                                        <p:cTn id="115" dur="500"/>
                                        <p:tgtEl>
                                          <p:spTgt spid="100"/>
                                        </p:tgtEl>
                                      </p:cBhvr>
                                    </p:animEffect>
                                  </p:childTnLst>
                                </p:cTn>
                              </p:par>
                              <p:par>
                                <p:cTn id="116" presetID="3" presetClass="entr" presetSubtype="10" fill="hold" grpId="0" nodeType="withEffect">
                                  <p:stCondLst>
                                    <p:cond delay="0"/>
                                  </p:stCondLst>
                                  <p:childTnLst>
                                    <p:set>
                                      <p:cBhvr>
                                        <p:cTn id="117" dur="1" fill="hold">
                                          <p:stCondLst>
                                            <p:cond delay="0"/>
                                          </p:stCondLst>
                                        </p:cTn>
                                        <p:tgtEl>
                                          <p:spTgt spid="101"/>
                                        </p:tgtEl>
                                        <p:attrNameLst>
                                          <p:attrName>style.visibility</p:attrName>
                                        </p:attrNameLst>
                                      </p:cBhvr>
                                      <p:to>
                                        <p:strVal val="visible"/>
                                      </p:to>
                                    </p:set>
                                    <p:animEffect transition="in" filter="blinds(horizontal)">
                                      <p:cBhvr>
                                        <p:cTn id="118" dur="500"/>
                                        <p:tgtEl>
                                          <p:spTgt spid="101"/>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102"/>
                                        </p:tgtEl>
                                        <p:attrNameLst>
                                          <p:attrName>style.visibility</p:attrName>
                                        </p:attrNameLst>
                                      </p:cBhvr>
                                      <p:to>
                                        <p:strVal val="visible"/>
                                      </p:to>
                                    </p:set>
                                    <p:animEffect transition="in" filter="blinds(horizontal)">
                                      <p:cBhvr>
                                        <p:cTn id="121" dur="500"/>
                                        <p:tgtEl>
                                          <p:spTgt spid="102"/>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103"/>
                                        </p:tgtEl>
                                        <p:attrNameLst>
                                          <p:attrName>style.visibility</p:attrName>
                                        </p:attrNameLst>
                                      </p:cBhvr>
                                      <p:to>
                                        <p:strVal val="visible"/>
                                      </p:to>
                                    </p:set>
                                    <p:animEffect transition="in" filter="blinds(horizontal)">
                                      <p:cBhvr>
                                        <p:cTn id="124" dur="500"/>
                                        <p:tgtEl>
                                          <p:spTgt spid="103"/>
                                        </p:tgtEl>
                                      </p:cBhvr>
                                    </p:animEffect>
                                  </p:childTnLst>
                                </p:cTn>
                              </p:par>
                              <p:par>
                                <p:cTn id="125" presetID="3" presetClass="entr" presetSubtype="10" fill="hold" grpId="0" nodeType="withEffect">
                                  <p:stCondLst>
                                    <p:cond delay="0"/>
                                  </p:stCondLst>
                                  <p:childTnLst>
                                    <p:set>
                                      <p:cBhvr>
                                        <p:cTn id="126" dur="1" fill="hold">
                                          <p:stCondLst>
                                            <p:cond delay="0"/>
                                          </p:stCondLst>
                                        </p:cTn>
                                        <p:tgtEl>
                                          <p:spTgt spid="104"/>
                                        </p:tgtEl>
                                        <p:attrNameLst>
                                          <p:attrName>style.visibility</p:attrName>
                                        </p:attrNameLst>
                                      </p:cBhvr>
                                      <p:to>
                                        <p:strVal val="visible"/>
                                      </p:to>
                                    </p:set>
                                    <p:animEffect transition="in" filter="blinds(horizontal)">
                                      <p:cBhvr>
                                        <p:cTn id="127" dur="500"/>
                                        <p:tgtEl>
                                          <p:spTgt spid="104"/>
                                        </p:tgtEl>
                                      </p:cBhvr>
                                    </p:animEffect>
                                  </p:childTnLst>
                                </p:cTn>
                              </p:par>
                              <p:par>
                                <p:cTn id="128" presetID="3" presetClass="entr" presetSubtype="10" fill="hold" grpId="0" nodeType="withEffect">
                                  <p:stCondLst>
                                    <p:cond delay="0"/>
                                  </p:stCondLst>
                                  <p:childTnLst>
                                    <p:set>
                                      <p:cBhvr>
                                        <p:cTn id="129" dur="1" fill="hold">
                                          <p:stCondLst>
                                            <p:cond delay="0"/>
                                          </p:stCondLst>
                                        </p:cTn>
                                        <p:tgtEl>
                                          <p:spTgt spid="105"/>
                                        </p:tgtEl>
                                        <p:attrNameLst>
                                          <p:attrName>style.visibility</p:attrName>
                                        </p:attrNameLst>
                                      </p:cBhvr>
                                      <p:to>
                                        <p:strVal val="visible"/>
                                      </p:to>
                                    </p:set>
                                    <p:animEffect transition="in" filter="blinds(horizontal)">
                                      <p:cBhvr>
                                        <p:cTn id="130" dur="500"/>
                                        <p:tgtEl>
                                          <p:spTgt spid="105"/>
                                        </p:tgtEl>
                                      </p:cBhvr>
                                    </p:animEffect>
                                  </p:childTnLst>
                                </p:cTn>
                              </p:par>
                              <p:par>
                                <p:cTn id="131" presetID="3" presetClass="entr" presetSubtype="10" fill="hold" grpId="0" nodeType="withEffect">
                                  <p:stCondLst>
                                    <p:cond delay="0"/>
                                  </p:stCondLst>
                                  <p:childTnLst>
                                    <p:set>
                                      <p:cBhvr>
                                        <p:cTn id="132" dur="1" fill="hold">
                                          <p:stCondLst>
                                            <p:cond delay="0"/>
                                          </p:stCondLst>
                                        </p:cTn>
                                        <p:tgtEl>
                                          <p:spTgt spid="106"/>
                                        </p:tgtEl>
                                        <p:attrNameLst>
                                          <p:attrName>style.visibility</p:attrName>
                                        </p:attrNameLst>
                                      </p:cBhvr>
                                      <p:to>
                                        <p:strVal val="visible"/>
                                      </p:to>
                                    </p:set>
                                    <p:animEffect transition="in" filter="blinds(horizontal)">
                                      <p:cBhvr>
                                        <p:cTn id="133" dur="500"/>
                                        <p:tgtEl>
                                          <p:spTgt spid="106"/>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108"/>
                                        </p:tgtEl>
                                        <p:attrNameLst>
                                          <p:attrName>style.visibility</p:attrName>
                                        </p:attrNameLst>
                                      </p:cBhvr>
                                      <p:to>
                                        <p:strVal val="visible"/>
                                      </p:to>
                                    </p:set>
                                    <p:animEffect transition="in" filter="blinds(horizontal)">
                                      <p:cBhvr>
                                        <p:cTn id="136" dur="500"/>
                                        <p:tgtEl>
                                          <p:spTgt spid="108"/>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109"/>
                                        </p:tgtEl>
                                        <p:attrNameLst>
                                          <p:attrName>style.visibility</p:attrName>
                                        </p:attrNameLst>
                                      </p:cBhvr>
                                      <p:to>
                                        <p:strVal val="visible"/>
                                      </p:to>
                                    </p:set>
                                    <p:animEffect transition="in" filter="blinds(horizontal)">
                                      <p:cBhvr>
                                        <p:cTn id="139" dur="500"/>
                                        <p:tgtEl>
                                          <p:spTgt spid="109"/>
                                        </p:tgtEl>
                                      </p:cBhvr>
                                    </p:animEffect>
                                  </p:childTnLst>
                                </p:cTn>
                              </p:par>
                              <p:par>
                                <p:cTn id="140" presetID="3" presetClass="entr" presetSubtype="10" fill="hold" grpId="0" nodeType="withEffect">
                                  <p:stCondLst>
                                    <p:cond delay="0"/>
                                  </p:stCondLst>
                                  <p:childTnLst>
                                    <p:set>
                                      <p:cBhvr>
                                        <p:cTn id="141" dur="1" fill="hold">
                                          <p:stCondLst>
                                            <p:cond delay="0"/>
                                          </p:stCondLst>
                                        </p:cTn>
                                        <p:tgtEl>
                                          <p:spTgt spid="110"/>
                                        </p:tgtEl>
                                        <p:attrNameLst>
                                          <p:attrName>style.visibility</p:attrName>
                                        </p:attrNameLst>
                                      </p:cBhvr>
                                      <p:to>
                                        <p:strVal val="visible"/>
                                      </p:to>
                                    </p:set>
                                    <p:animEffect transition="in" filter="blinds(horizontal)">
                                      <p:cBhvr>
                                        <p:cTn id="142" dur="500"/>
                                        <p:tgtEl>
                                          <p:spTgt spid="110"/>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111"/>
                                        </p:tgtEl>
                                        <p:attrNameLst>
                                          <p:attrName>style.visibility</p:attrName>
                                        </p:attrNameLst>
                                      </p:cBhvr>
                                      <p:to>
                                        <p:strVal val="visible"/>
                                      </p:to>
                                    </p:set>
                                    <p:animEffect transition="in" filter="blinds(horizontal)">
                                      <p:cBhvr>
                                        <p:cTn id="145" dur="500"/>
                                        <p:tgtEl>
                                          <p:spTgt spid="111"/>
                                        </p:tgtEl>
                                      </p:cBhvr>
                                    </p:animEffect>
                                  </p:childTnLst>
                                </p:cTn>
                              </p:par>
                              <p:par>
                                <p:cTn id="146" presetID="3" presetClass="entr" presetSubtype="10" fill="hold" grpId="0" nodeType="withEffect">
                                  <p:stCondLst>
                                    <p:cond delay="0"/>
                                  </p:stCondLst>
                                  <p:childTnLst>
                                    <p:set>
                                      <p:cBhvr>
                                        <p:cTn id="147" dur="1" fill="hold">
                                          <p:stCondLst>
                                            <p:cond delay="0"/>
                                          </p:stCondLst>
                                        </p:cTn>
                                        <p:tgtEl>
                                          <p:spTgt spid="112"/>
                                        </p:tgtEl>
                                        <p:attrNameLst>
                                          <p:attrName>style.visibility</p:attrName>
                                        </p:attrNameLst>
                                      </p:cBhvr>
                                      <p:to>
                                        <p:strVal val="visible"/>
                                      </p:to>
                                    </p:set>
                                    <p:animEffect transition="in" filter="blinds(horizontal)">
                                      <p:cBhvr>
                                        <p:cTn id="148" dur="500"/>
                                        <p:tgtEl>
                                          <p:spTgt spid="112"/>
                                        </p:tgtEl>
                                      </p:cBhvr>
                                    </p:animEffect>
                                  </p:childTnLst>
                                </p:cTn>
                              </p:par>
                              <p:par>
                                <p:cTn id="149" presetID="3" presetClass="entr" presetSubtype="10" fill="hold" grpId="0" nodeType="withEffect">
                                  <p:stCondLst>
                                    <p:cond delay="0"/>
                                  </p:stCondLst>
                                  <p:childTnLst>
                                    <p:set>
                                      <p:cBhvr>
                                        <p:cTn id="150" dur="1" fill="hold">
                                          <p:stCondLst>
                                            <p:cond delay="0"/>
                                          </p:stCondLst>
                                        </p:cTn>
                                        <p:tgtEl>
                                          <p:spTgt spid="113"/>
                                        </p:tgtEl>
                                        <p:attrNameLst>
                                          <p:attrName>style.visibility</p:attrName>
                                        </p:attrNameLst>
                                      </p:cBhvr>
                                      <p:to>
                                        <p:strVal val="visible"/>
                                      </p:to>
                                    </p:set>
                                    <p:animEffect transition="in" filter="blinds(horizontal)">
                                      <p:cBhvr>
                                        <p:cTn id="151" dur="500"/>
                                        <p:tgtEl>
                                          <p:spTgt spid="113"/>
                                        </p:tgtEl>
                                      </p:cBhvr>
                                    </p:animEffect>
                                  </p:childTnLst>
                                </p:cTn>
                              </p:par>
                              <p:par>
                                <p:cTn id="152" presetID="3" presetClass="entr" presetSubtype="10" fill="hold" grpId="0" nodeType="withEffect">
                                  <p:stCondLst>
                                    <p:cond delay="0"/>
                                  </p:stCondLst>
                                  <p:childTnLst>
                                    <p:set>
                                      <p:cBhvr>
                                        <p:cTn id="153" dur="1" fill="hold">
                                          <p:stCondLst>
                                            <p:cond delay="0"/>
                                          </p:stCondLst>
                                        </p:cTn>
                                        <p:tgtEl>
                                          <p:spTgt spid="47"/>
                                        </p:tgtEl>
                                        <p:attrNameLst>
                                          <p:attrName>style.visibility</p:attrName>
                                        </p:attrNameLst>
                                      </p:cBhvr>
                                      <p:to>
                                        <p:strVal val="visible"/>
                                      </p:to>
                                    </p:set>
                                    <p:animEffect transition="in" filter="blinds(horizontal)">
                                      <p:cBhvr>
                                        <p:cTn id="154" dur="500"/>
                                        <p:tgtEl>
                                          <p:spTgt spid="47"/>
                                        </p:tgtEl>
                                      </p:cBhvr>
                                    </p:animEffect>
                                  </p:childTnLst>
                                </p:cTn>
                              </p:par>
                              <p:par>
                                <p:cTn id="155" presetID="3" presetClass="entr" presetSubtype="10" fill="hold" grpId="0" nodeType="withEffect">
                                  <p:stCondLst>
                                    <p:cond delay="0"/>
                                  </p:stCondLst>
                                  <p:childTnLst>
                                    <p:set>
                                      <p:cBhvr>
                                        <p:cTn id="156" dur="1" fill="hold">
                                          <p:stCondLst>
                                            <p:cond delay="0"/>
                                          </p:stCondLst>
                                        </p:cTn>
                                        <p:tgtEl>
                                          <p:spTgt spid="48"/>
                                        </p:tgtEl>
                                        <p:attrNameLst>
                                          <p:attrName>style.visibility</p:attrName>
                                        </p:attrNameLst>
                                      </p:cBhvr>
                                      <p:to>
                                        <p:strVal val="visible"/>
                                      </p:to>
                                    </p:set>
                                    <p:animEffect transition="in" filter="blinds(horizontal)">
                                      <p:cBhvr>
                                        <p:cTn id="15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1" grpId="0"/>
      <p:bldP spid="12363" grpId="0" animBg="1"/>
      <p:bldP spid="12364" grpId="0" animBg="1"/>
      <p:bldP spid="12365" grpId="0" animBg="1"/>
      <p:bldP spid="72" grpId="0" animBg="1"/>
      <p:bldP spid="73" grpId="0" animBg="1"/>
      <p:bldP spid="12377" grpId="0" animBg="1"/>
      <p:bldP spid="12378" grpId="0" animBg="1"/>
      <p:bldP spid="77" grpId="0"/>
      <p:bldP spid="79" grpId="0"/>
      <p:bldP spid="12382" grpId="0" animBg="1"/>
      <p:bldP spid="12383" grpId="0" animBg="1"/>
      <p:bldP spid="12384" grpId="0" animBg="1"/>
      <p:bldP spid="99" grpId="0" animBg="1"/>
      <p:bldP spid="100" grpId="0" animBg="1"/>
      <p:bldP spid="101" grpId="0" animBg="1"/>
      <p:bldP spid="102" grpId="0" animBg="1"/>
      <p:bldP spid="103" grpId="0" animBg="1"/>
      <p:bldP spid="104" grpId="0" animBg="1"/>
      <p:bldP spid="105" grpId="0" animBg="1"/>
      <p:bldP spid="106" grpId="0" animBg="1"/>
      <p:bldP spid="108" grpId="0" animBg="1"/>
      <p:bldP spid="109" grpId="0" animBg="1"/>
      <p:bldP spid="110" grpId="0" animBg="1"/>
      <p:bldP spid="111" grpId="0" animBg="1"/>
      <p:bldP spid="112" grpId="0" animBg="1"/>
      <p:bldP spid="113" grpId="0" animBg="1"/>
      <p:bldP spid="47" grpId="0" animBg="1"/>
      <p:bldP spid="4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76250"/>
            <a:ext cx="8985251" cy="647700"/>
          </a:xfrm>
        </p:spPr>
        <p:txBody>
          <a:bodyPr/>
          <a:lstStyle/>
          <a:p>
            <a:pPr marL="609600" indent="-609600" rtl="1" eaLnBrk="1" hangingPunct="1">
              <a:buNone/>
            </a:pPr>
            <a:r>
              <a:rPr lang="ar-SA" altLang="en-US" sz="2600" b="1" dirty="0">
                <a:solidFill>
                  <a:srgbClr val="FF0000"/>
                </a:solidFill>
                <a:latin typeface="Arial Black" panose="020B0A04020102020204" pitchFamily="34" charset="0"/>
                <a:cs typeface="PT Bold Heading" panose="02010400000000000000" pitchFamily="2" charset="-78"/>
              </a:rPr>
              <a:t>ثالثاً: أثر تغيرات الطلب والعرض على توازن السوق</a:t>
            </a:r>
            <a:endParaRPr lang="en-US" altLang="en-US" sz="2600" b="1" dirty="0">
              <a:solidFill>
                <a:srgbClr val="FF0000"/>
              </a:solidFill>
              <a:latin typeface="Arial Black" panose="020B0A04020102020204" pitchFamily="34" charset="0"/>
              <a:cs typeface="PT Bold Heading" panose="02010400000000000000" pitchFamily="2" charset="-78"/>
            </a:endParaRPr>
          </a:p>
        </p:txBody>
      </p:sp>
      <p:sp>
        <p:nvSpPr>
          <p:cNvPr id="7" name="Rectangle 6"/>
          <p:cNvSpPr>
            <a:spLocks noChangeArrowheads="1"/>
          </p:cNvSpPr>
          <p:nvPr/>
        </p:nvSpPr>
        <p:spPr bwMode="auto">
          <a:xfrm>
            <a:off x="2293938" y="981075"/>
            <a:ext cx="8229600" cy="546100"/>
          </a:xfrm>
          <a:prstGeom prst="rect">
            <a:avLst/>
          </a:prstGeom>
          <a:noFill/>
          <a:ln w="9525">
            <a:noFill/>
            <a:miter lim="800000"/>
            <a:headEnd/>
            <a:tailEnd/>
          </a:ln>
        </p:spPr>
        <p:txBody>
          <a:bodyPr/>
          <a:lstStyle/>
          <a:p>
            <a:pPr marL="266700" indent="-266700" algn="justLow">
              <a:lnSpc>
                <a:spcPct val="120000"/>
              </a:lnSpc>
              <a:buClr>
                <a:schemeClr val="bg2"/>
              </a:buClr>
              <a:buSzPct val="75000"/>
              <a:buFont typeface="Wingdings" pitchFamily="2" charset="2"/>
              <a:buChar char="v"/>
              <a:defRPr/>
            </a:pPr>
            <a:r>
              <a:rPr lang="ar-SA" altLang="en-US" sz="2600" dirty="0"/>
              <a:t> يمكن حصر العديد من الاحتمالا ت لتغيرات الطلب والعرض، من بينها:</a:t>
            </a:r>
          </a:p>
          <a:p>
            <a:pPr algn="justLow" rtl="1" eaLnBrk="1" hangingPunct="1">
              <a:lnSpc>
                <a:spcPct val="120000"/>
              </a:lnSpc>
              <a:buClr>
                <a:schemeClr val="bg2"/>
              </a:buClr>
              <a:buSzPct val="75000"/>
              <a:defRPr/>
            </a:pPr>
            <a:r>
              <a:rPr lang="ar-SA" altLang="en-US" sz="2600" dirty="0"/>
              <a:t> </a:t>
            </a:r>
          </a:p>
        </p:txBody>
      </p:sp>
      <p:sp>
        <p:nvSpPr>
          <p:cNvPr id="11" name="Rectangle 10"/>
          <p:cNvSpPr>
            <a:spLocks noChangeArrowheads="1"/>
          </p:cNvSpPr>
          <p:nvPr/>
        </p:nvSpPr>
        <p:spPr bwMode="auto">
          <a:xfrm>
            <a:off x="2438400" y="1412876"/>
            <a:ext cx="8229600" cy="576263"/>
          </a:xfrm>
          <a:prstGeom prst="rect">
            <a:avLst/>
          </a:prstGeom>
          <a:noFill/>
          <a:ln w="9525">
            <a:noFill/>
            <a:miter lim="800000"/>
            <a:headEnd/>
            <a:tailEnd/>
          </a:ln>
        </p:spPr>
        <p:txBody>
          <a:bodyPr/>
          <a:lstStyle/>
          <a:p>
            <a:pPr marL="444500" indent="-444500" algn="justLow">
              <a:lnSpc>
                <a:spcPct val="120000"/>
              </a:lnSpc>
              <a:buClr>
                <a:schemeClr val="bg2"/>
              </a:buClr>
              <a:buSzPct val="75000"/>
              <a:defRPr/>
            </a:pPr>
            <a:r>
              <a:rPr lang="ar-SA" altLang="en-US" sz="2600" dirty="0"/>
              <a:t> </a:t>
            </a:r>
            <a:r>
              <a:rPr lang="ar-SA" altLang="en-US" sz="2600" dirty="0" smtClean="0"/>
              <a:t>(</a:t>
            </a:r>
            <a:r>
              <a:rPr lang="en-US" altLang="en-US" sz="2600" dirty="0" smtClean="0"/>
              <a:t>2</a:t>
            </a:r>
            <a:r>
              <a:rPr lang="ar-SA" altLang="en-US" sz="2600" dirty="0" smtClean="0"/>
              <a:t>) </a:t>
            </a:r>
            <a:r>
              <a:rPr lang="ar-SA" sz="2600" dirty="0"/>
              <a:t>التغير في العرض مع ثبات الطلب</a:t>
            </a:r>
            <a:endParaRPr lang="en-US" sz="2600" dirty="0"/>
          </a:p>
          <a:p>
            <a:pPr marL="444500" indent="-444500" algn="justLow">
              <a:lnSpc>
                <a:spcPct val="120000"/>
              </a:lnSpc>
              <a:buClr>
                <a:schemeClr val="bg2"/>
              </a:buClr>
              <a:buSzPct val="75000"/>
              <a:defRPr/>
            </a:pPr>
            <a:endParaRPr lang="ar-SA" altLang="en-US" sz="2600" dirty="0"/>
          </a:p>
          <a:p>
            <a:pPr algn="justLow" rtl="1" eaLnBrk="1" hangingPunct="1">
              <a:lnSpc>
                <a:spcPct val="120000"/>
              </a:lnSpc>
              <a:buClr>
                <a:schemeClr val="bg2"/>
              </a:buClr>
              <a:buSzPct val="75000"/>
              <a:defRPr/>
            </a:pPr>
            <a:r>
              <a:rPr lang="ar-SA" altLang="en-US" sz="2600" dirty="0"/>
              <a:t> </a:t>
            </a:r>
          </a:p>
        </p:txBody>
      </p:sp>
      <p:sp>
        <p:nvSpPr>
          <p:cNvPr id="77" name="Rectangle 76"/>
          <p:cNvSpPr>
            <a:spLocks noChangeArrowheads="1"/>
          </p:cNvSpPr>
          <p:nvPr/>
        </p:nvSpPr>
        <p:spPr bwMode="auto">
          <a:xfrm>
            <a:off x="3051175" y="1916113"/>
            <a:ext cx="8229600" cy="576262"/>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a:t>
            </a:r>
            <a:r>
              <a:rPr lang="ar-SA" altLang="en-US" dirty="0" smtClean="0"/>
              <a:t>زيادة </a:t>
            </a:r>
            <a:r>
              <a:rPr lang="ar-SA" altLang="en-US" dirty="0"/>
              <a:t>العرض</a:t>
            </a:r>
          </a:p>
        </p:txBody>
      </p:sp>
      <p:sp>
        <p:nvSpPr>
          <p:cNvPr id="78" name="Rectangle 77"/>
          <p:cNvSpPr>
            <a:spLocks noChangeArrowheads="1"/>
          </p:cNvSpPr>
          <p:nvPr/>
        </p:nvSpPr>
        <p:spPr bwMode="auto">
          <a:xfrm>
            <a:off x="6023992" y="2636912"/>
            <a:ext cx="2808312" cy="86409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pPr marL="355600" indent="-177800" algn="just">
              <a:lnSpc>
                <a:spcPct val="110000"/>
              </a:lnSpc>
              <a:buClr>
                <a:schemeClr val="bg2"/>
              </a:buClr>
              <a:buSzPct val="75000"/>
              <a:defRPr/>
            </a:pPr>
            <a:endParaRPr lang="ar-SA" sz="500">
              <a:solidFill>
                <a:schemeClr val="tx1"/>
              </a:solidFill>
              <a:cs typeface="Arial" pitchFamily="34" charset="0"/>
            </a:endParaRPr>
          </a:p>
          <a:p>
            <a:pPr marL="355600" indent="-177800" algn="just">
              <a:lnSpc>
                <a:spcPct val="110000"/>
              </a:lnSpc>
              <a:buClr>
                <a:schemeClr val="bg2"/>
              </a:buClr>
              <a:buSzPct val="75000"/>
              <a:defRPr/>
            </a:pPr>
            <a:r>
              <a:rPr lang="ar-SA">
                <a:solidFill>
                  <a:schemeClr val="tx1"/>
                </a:solidFill>
                <a:cs typeface="Arial" pitchFamily="34" charset="0"/>
              </a:rPr>
              <a:t> في حالة زيادة العرض فقط يقل السعر وتزيد الكمية المعروضة </a:t>
            </a:r>
          </a:p>
        </p:txBody>
      </p:sp>
      <p:sp>
        <p:nvSpPr>
          <p:cNvPr id="79" name="Rectangle 78"/>
          <p:cNvSpPr>
            <a:spLocks noChangeArrowheads="1"/>
          </p:cNvSpPr>
          <p:nvPr/>
        </p:nvSpPr>
        <p:spPr bwMode="auto">
          <a:xfrm>
            <a:off x="3914776" y="4149725"/>
            <a:ext cx="6861175" cy="431800"/>
          </a:xfrm>
          <a:prstGeom prst="rect">
            <a:avLst/>
          </a:prstGeom>
          <a:noFill/>
          <a:ln w="9525">
            <a:noFill/>
            <a:miter lim="800000"/>
            <a:headEnd/>
            <a:tailEnd/>
          </a:ln>
        </p:spPr>
        <p:txBody>
          <a:bodyPr/>
          <a:lstStyle/>
          <a:p>
            <a:pPr marL="355600" indent="-355600" algn="ctr">
              <a:lnSpc>
                <a:spcPct val="110000"/>
              </a:lnSpc>
              <a:buClr>
                <a:schemeClr val="bg2"/>
              </a:buClr>
              <a:buSzPct val="75000"/>
              <a:defRPr/>
            </a:pPr>
            <a:r>
              <a:rPr lang="ar-SA" altLang="en-US" dirty="0"/>
              <a:t>شكل </a:t>
            </a:r>
            <a:r>
              <a:rPr lang="ar-SA" altLang="en-US" dirty="0" smtClean="0"/>
              <a:t>نقصان </a:t>
            </a:r>
            <a:r>
              <a:rPr lang="ar-SA" altLang="en-US" dirty="0"/>
              <a:t>العرض</a:t>
            </a:r>
          </a:p>
        </p:txBody>
      </p:sp>
      <p:sp>
        <p:nvSpPr>
          <p:cNvPr id="98" name="Rectangle 97"/>
          <p:cNvSpPr>
            <a:spLocks noChangeArrowheads="1"/>
          </p:cNvSpPr>
          <p:nvPr/>
        </p:nvSpPr>
        <p:spPr bwMode="auto">
          <a:xfrm>
            <a:off x="5951984" y="5445224"/>
            <a:ext cx="2808312" cy="86409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pPr marL="355600" indent="-177800" algn="ctr">
              <a:lnSpc>
                <a:spcPct val="110000"/>
              </a:lnSpc>
              <a:buClr>
                <a:schemeClr val="bg2"/>
              </a:buClr>
              <a:buSzPct val="75000"/>
              <a:defRPr/>
            </a:pPr>
            <a:endParaRPr lang="ar-SA" sz="700" dirty="0">
              <a:solidFill>
                <a:schemeClr val="tx1"/>
              </a:solidFill>
              <a:cs typeface="Arial" pitchFamily="34" charset="0"/>
            </a:endParaRPr>
          </a:p>
          <a:p>
            <a:pPr marL="88900" algn="ctr">
              <a:lnSpc>
                <a:spcPct val="110000"/>
              </a:lnSpc>
              <a:buClr>
                <a:schemeClr val="bg2"/>
              </a:buClr>
              <a:buSzPct val="75000"/>
              <a:defRPr/>
            </a:pPr>
            <a:r>
              <a:rPr lang="ar-SA" dirty="0">
                <a:solidFill>
                  <a:schemeClr val="tx1"/>
                </a:solidFill>
                <a:cs typeface="Arial" pitchFamily="34" charset="0"/>
              </a:rPr>
              <a:t>  في حالة نقصان العرض فقط يزيد السعر وتقل الكمية المعروضة</a:t>
            </a:r>
            <a:endParaRPr lang="ar-SA" altLang="en-US" dirty="0">
              <a:solidFill>
                <a:schemeClr val="tx1"/>
              </a:solidFill>
              <a:cs typeface="Arial" pitchFamily="34" charset="0"/>
            </a:endParaRPr>
          </a:p>
        </p:txBody>
      </p:sp>
      <p:cxnSp>
        <p:nvCxnSpPr>
          <p:cNvPr id="113677" name="AutoShape 111"/>
          <p:cNvCxnSpPr>
            <a:cxnSpLocks noChangeShapeType="1"/>
          </p:cNvCxnSpPr>
          <p:nvPr/>
        </p:nvCxnSpPr>
        <p:spPr bwMode="auto">
          <a:xfrm>
            <a:off x="3016250" y="274002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3678" name="Freeform 112"/>
          <p:cNvSpPr>
            <a:spLocks/>
          </p:cNvSpPr>
          <p:nvPr/>
        </p:nvSpPr>
        <p:spPr bwMode="auto">
          <a:xfrm>
            <a:off x="2801938" y="2041525"/>
            <a:ext cx="1943100" cy="172243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113679" name="Freeform 113"/>
          <p:cNvSpPr>
            <a:spLocks/>
          </p:cNvSpPr>
          <p:nvPr/>
        </p:nvSpPr>
        <p:spPr bwMode="auto">
          <a:xfrm rot="10800000">
            <a:off x="2801939" y="2752725"/>
            <a:ext cx="890587" cy="100488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113680" name="Freeform 114"/>
          <p:cNvSpPr>
            <a:spLocks/>
          </p:cNvSpPr>
          <p:nvPr/>
        </p:nvSpPr>
        <p:spPr bwMode="auto">
          <a:xfrm rot="10800000">
            <a:off x="2801939" y="3059114"/>
            <a:ext cx="1468437" cy="706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lgDashDot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p>
        </p:txBody>
      </p:sp>
      <p:cxnSp>
        <p:nvCxnSpPr>
          <p:cNvPr id="113681" name="AutoShape 116"/>
          <p:cNvCxnSpPr>
            <a:cxnSpLocks noChangeShapeType="1"/>
          </p:cNvCxnSpPr>
          <p:nvPr/>
        </p:nvCxnSpPr>
        <p:spPr bwMode="auto">
          <a:xfrm flipV="1">
            <a:off x="3424239" y="2574925"/>
            <a:ext cx="1639887" cy="1003300"/>
          </a:xfrm>
          <a:prstGeom prst="straightConnector1">
            <a:avLst/>
          </a:prstGeom>
          <a:noFill/>
          <a:ln w="9525">
            <a:solidFill>
              <a:srgbClr val="000000"/>
            </a:solidFill>
            <a:prstDash val="lgDashDotDot"/>
            <a:round/>
            <a:headEnd/>
            <a:tailEnd/>
          </a:ln>
          <a:extLst>
            <a:ext uri="{909E8E84-426E-40DD-AFC4-6F175D3DCCD1}">
              <a14:hiddenFill xmlns:a14="http://schemas.microsoft.com/office/drawing/2010/main">
                <a:noFill/>
              </a14:hiddenFill>
            </a:ext>
          </a:extLst>
        </p:spPr>
      </p:cxnSp>
      <p:cxnSp>
        <p:nvCxnSpPr>
          <p:cNvPr id="113682" name="AutoShape 121"/>
          <p:cNvCxnSpPr>
            <a:cxnSpLocks noChangeShapeType="1"/>
          </p:cNvCxnSpPr>
          <p:nvPr/>
        </p:nvCxnSpPr>
        <p:spPr bwMode="auto">
          <a:xfrm flipV="1">
            <a:off x="3016250" y="2168525"/>
            <a:ext cx="1639888" cy="10033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3683" name="AutoShape 123"/>
          <p:cNvCxnSpPr>
            <a:cxnSpLocks noChangeShapeType="1"/>
          </p:cNvCxnSpPr>
          <p:nvPr/>
        </p:nvCxnSpPr>
        <p:spPr bwMode="auto">
          <a:xfrm flipH="1" flipV="1">
            <a:off x="3113088" y="2443164"/>
            <a:ext cx="1841500" cy="97313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3684" name="AutoShape 124"/>
          <p:cNvCxnSpPr>
            <a:cxnSpLocks noChangeShapeType="1"/>
          </p:cNvCxnSpPr>
          <p:nvPr/>
        </p:nvCxnSpPr>
        <p:spPr bwMode="auto">
          <a:xfrm>
            <a:off x="3770313" y="3578225"/>
            <a:ext cx="3048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3685" name="AutoShape 125"/>
          <p:cNvCxnSpPr>
            <a:cxnSpLocks noChangeShapeType="1"/>
          </p:cNvCxnSpPr>
          <p:nvPr/>
        </p:nvCxnSpPr>
        <p:spPr bwMode="auto">
          <a:xfrm>
            <a:off x="3273426" y="3097214"/>
            <a:ext cx="282575" cy="2952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3686" name="AutoShape 126"/>
          <p:cNvCxnSpPr>
            <a:cxnSpLocks noChangeShapeType="1"/>
          </p:cNvCxnSpPr>
          <p:nvPr/>
        </p:nvCxnSpPr>
        <p:spPr bwMode="auto">
          <a:xfrm>
            <a:off x="4248151" y="2455863"/>
            <a:ext cx="282575" cy="2968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3687" name="Text Box 127"/>
          <p:cNvSpPr txBox="1">
            <a:spLocks noChangeArrowheads="1"/>
          </p:cNvSpPr>
          <p:nvPr/>
        </p:nvSpPr>
        <p:spPr bwMode="auto">
          <a:xfrm>
            <a:off x="2498725" y="1700214"/>
            <a:ext cx="501650" cy="31908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endParaRPr lang="ar-SA" altLang="en-US" sz="2000">
              <a:solidFill>
                <a:srgbClr val="800000"/>
              </a:solidFill>
            </a:endParaRPr>
          </a:p>
        </p:txBody>
      </p:sp>
      <p:cxnSp>
        <p:nvCxnSpPr>
          <p:cNvPr id="113688" name="AutoShape 130"/>
          <p:cNvCxnSpPr>
            <a:cxnSpLocks noChangeShapeType="1"/>
          </p:cNvCxnSpPr>
          <p:nvPr/>
        </p:nvCxnSpPr>
        <p:spPr bwMode="auto">
          <a:xfrm rot="10800000">
            <a:off x="2970213" y="515302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3689" name="Freeform 131"/>
          <p:cNvSpPr>
            <a:spLocks/>
          </p:cNvSpPr>
          <p:nvPr/>
        </p:nvSpPr>
        <p:spPr bwMode="auto">
          <a:xfrm>
            <a:off x="2754313" y="4292600"/>
            <a:ext cx="1943100" cy="172243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113690" name="Freeform 132"/>
          <p:cNvSpPr>
            <a:spLocks/>
          </p:cNvSpPr>
          <p:nvPr/>
        </p:nvSpPr>
        <p:spPr bwMode="auto">
          <a:xfrm rot="10800000">
            <a:off x="2754314" y="5165725"/>
            <a:ext cx="890587" cy="100488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lgDashDot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113691" name="Freeform 133"/>
          <p:cNvSpPr>
            <a:spLocks/>
          </p:cNvSpPr>
          <p:nvPr/>
        </p:nvSpPr>
        <p:spPr bwMode="auto">
          <a:xfrm rot="10800000">
            <a:off x="2754314" y="5472114"/>
            <a:ext cx="1468437" cy="706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p>
        </p:txBody>
      </p:sp>
      <p:cxnSp>
        <p:nvCxnSpPr>
          <p:cNvPr id="113692" name="AutoShape 135"/>
          <p:cNvCxnSpPr>
            <a:cxnSpLocks noChangeShapeType="1"/>
          </p:cNvCxnSpPr>
          <p:nvPr/>
        </p:nvCxnSpPr>
        <p:spPr bwMode="auto">
          <a:xfrm flipV="1">
            <a:off x="3378200" y="4987925"/>
            <a:ext cx="1638300" cy="10033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3693" name="AutoShape 138"/>
          <p:cNvCxnSpPr>
            <a:cxnSpLocks noChangeShapeType="1"/>
          </p:cNvCxnSpPr>
          <p:nvPr/>
        </p:nvCxnSpPr>
        <p:spPr bwMode="auto">
          <a:xfrm flipV="1">
            <a:off x="2970213" y="4581525"/>
            <a:ext cx="1638300" cy="1003300"/>
          </a:xfrm>
          <a:prstGeom prst="straightConnector1">
            <a:avLst/>
          </a:prstGeom>
          <a:noFill/>
          <a:ln w="9525">
            <a:solidFill>
              <a:srgbClr val="000000"/>
            </a:solidFill>
            <a:prstDash val="lgDashDotDot"/>
            <a:round/>
            <a:headEnd/>
            <a:tailEnd/>
          </a:ln>
          <a:extLst>
            <a:ext uri="{909E8E84-426E-40DD-AFC4-6F175D3DCCD1}">
              <a14:hiddenFill xmlns:a14="http://schemas.microsoft.com/office/drawing/2010/main">
                <a:noFill/>
              </a14:hiddenFill>
            </a:ext>
          </a:extLst>
        </p:spPr>
      </p:cxnSp>
      <p:cxnSp>
        <p:nvCxnSpPr>
          <p:cNvPr id="113694" name="AutoShape 140"/>
          <p:cNvCxnSpPr>
            <a:cxnSpLocks noChangeShapeType="1"/>
          </p:cNvCxnSpPr>
          <p:nvPr/>
        </p:nvCxnSpPr>
        <p:spPr bwMode="auto">
          <a:xfrm rot="5400000">
            <a:off x="3875088" y="583882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3695" name="AutoShape 141"/>
          <p:cNvCxnSpPr>
            <a:cxnSpLocks noChangeShapeType="1"/>
          </p:cNvCxnSpPr>
          <p:nvPr/>
        </p:nvCxnSpPr>
        <p:spPr bwMode="auto">
          <a:xfrm flipH="1" flipV="1">
            <a:off x="3292476" y="5584826"/>
            <a:ext cx="206375"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3696" name="AutoShape 142"/>
          <p:cNvCxnSpPr>
            <a:cxnSpLocks noChangeShapeType="1"/>
          </p:cNvCxnSpPr>
          <p:nvPr/>
        </p:nvCxnSpPr>
        <p:spPr bwMode="auto">
          <a:xfrm flipH="1" flipV="1">
            <a:off x="4200526" y="4989514"/>
            <a:ext cx="207963"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3697" name="Text Box 127"/>
          <p:cNvSpPr txBox="1">
            <a:spLocks noChangeArrowheads="1"/>
          </p:cNvSpPr>
          <p:nvPr/>
        </p:nvSpPr>
        <p:spPr bwMode="auto">
          <a:xfrm>
            <a:off x="2427288" y="4046539"/>
            <a:ext cx="500062" cy="31908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endParaRPr lang="ar-SA" altLang="en-US" sz="2000">
              <a:solidFill>
                <a:srgbClr val="800000"/>
              </a:solidFill>
            </a:endParaRPr>
          </a:p>
        </p:txBody>
      </p:sp>
      <p:sp>
        <p:nvSpPr>
          <p:cNvPr id="113698" name="Text Box 127"/>
          <p:cNvSpPr txBox="1">
            <a:spLocks noChangeArrowheads="1"/>
          </p:cNvSpPr>
          <p:nvPr/>
        </p:nvSpPr>
        <p:spPr bwMode="auto">
          <a:xfrm>
            <a:off x="2859088" y="2030414"/>
            <a:ext cx="500062" cy="31908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D</a:t>
            </a:r>
            <a:endParaRPr lang="ar-SA" altLang="en-US" sz="2000">
              <a:solidFill>
                <a:srgbClr val="800000"/>
              </a:solidFill>
            </a:endParaRPr>
          </a:p>
        </p:txBody>
      </p:sp>
      <p:sp>
        <p:nvSpPr>
          <p:cNvPr id="113699" name="Text Box 127"/>
          <p:cNvSpPr txBox="1">
            <a:spLocks noChangeArrowheads="1"/>
          </p:cNvSpPr>
          <p:nvPr/>
        </p:nvSpPr>
        <p:spPr bwMode="auto">
          <a:xfrm>
            <a:off x="4371976" y="1852614"/>
            <a:ext cx="500063" cy="31908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S</a:t>
            </a:r>
            <a:r>
              <a:rPr lang="en-US" altLang="en-US" sz="1800" baseline="-25000">
                <a:solidFill>
                  <a:srgbClr val="800000"/>
                </a:solidFill>
              </a:rPr>
              <a:t>1</a:t>
            </a:r>
            <a:endParaRPr lang="ar-SA" altLang="en-US" sz="2000" baseline="-25000">
              <a:solidFill>
                <a:srgbClr val="800000"/>
              </a:solidFill>
            </a:endParaRPr>
          </a:p>
        </p:txBody>
      </p:sp>
      <p:sp>
        <p:nvSpPr>
          <p:cNvPr id="113700" name="Text Box 127"/>
          <p:cNvSpPr txBox="1">
            <a:spLocks noChangeArrowheads="1"/>
          </p:cNvSpPr>
          <p:nvPr/>
        </p:nvSpPr>
        <p:spPr bwMode="auto">
          <a:xfrm>
            <a:off x="4803776" y="2174875"/>
            <a:ext cx="500063"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S</a:t>
            </a:r>
            <a:r>
              <a:rPr lang="en-US" altLang="en-US" sz="1800" baseline="-25000">
                <a:solidFill>
                  <a:srgbClr val="800000"/>
                </a:solidFill>
              </a:rPr>
              <a:t>2</a:t>
            </a:r>
            <a:endParaRPr lang="ar-SA" altLang="en-US" sz="2000" baseline="-25000">
              <a:solidFill>
                <a:srgbClr val="800000"/>
              </a:solidFill>
            </a:endParaRPr>
          </a:p>
        </p:txBody>
      </p:sp>
      <p:sp>
        <p:nvSpPr>
          <p:cNvPr id="113701" name="Text Box 127"/>
          <p:cNvSpPr txBox="1">
            <a:spLocks noChangeArrowheads="1"/>
          </p:cNvSpPr>
          <p:nvPr/>
        </p:nvSpPr>
        <p:spPr bwMode="auto">
          <a:xfrm>
            <a:off x="4587876" y="3543300"/>
            <a:ext cx="500063"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endParaRPr lang="ar-SA" altLang="en-US" sz="2000" baseline="-25000">
              <a:solidFill>
                <a:srgbClr val="800000"/>
              </a:solidFill>
            </a:endParaRPr>
          </a:p>
        </p:txBody>
      </p:sp>
      <p:sp>
        <p:nvSpPr>
          <p:cNvPr id="113702" name="Text Box 127"/>
          <p:cNvSpPr txBox="1">
            <a:spLocks noChangeArrowheads="1"/>
          </p:cNvSpPr>
          <p:nvPr/>
        </p:nvSpPr>
        <p:spPr bwMode="auto">
          <a:xfrm>
            <a:off x="2208213" y="2492375"/>
            <a:ext cx="500062" cy="31908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r>
              <a:rPr lang="en-US" altLang="en-US" sz="1800" baseline="-25000">
                <a:solidFill>
                  <a:srgbClr val="800000"/>
                </a:solidFill>
              </a:rPr>
              <a:t>1</a:t>
            </a:r>
            <a:endParaRPr lang="ar-SA" altLang="en-US" sz="2000" baseline="-25000">
              <a:solidFill>
                <a:srgbClr val="800000"/>
              </a:solidFill>
            </a:endParaRPr>
          </a:p>
        </p:txBody>
      </p:sp>
      <p:sp>
        <p:nvSpPr>
          <p:cNvPr id="113703" name="Text Box 127"/>
          <p:cNvSpPr txBox="1">
            <a:spLocks noChangeArrowheads="1"/>
          </p:cNvSpPr>
          <p:nvPr/>
        </p:nvSpPr>
        <p:spPr bwMode="auto">
          <a:xfrm>
            <a:off x="2208213" y="2835275"/>
            <a:ext cx="500062" cy="31908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r>
              <a:rPr lang="en-US" altLang="en-US" sz="1800" baseline="-25000">
                <a:solidFill>
                  <a:srgbClr val="800000"/>
                </a:solidFill>
              </a:rPr>
              <a:t>2</a:t>
            </a:r>
            <a:endParaRPr lang="ar-SA" altLang="en-US" sz="2000" baseline="-25000">
              <a:solidFill>
                <a:srgbClr val="800000"/>
              </a:solidFill>
            </a:endParaRPr>
          </a:p>
        </p:txBody>
      </p:sp>
      <p:sp>
        <p:nvSpPr>
          <p:cNvPr id="159" name="Text Box 75"/>
          <p:cNvSpPr txBox="1">
            <a:spLocks noChangeArrowheads="1"/>
          </p:cNvSpPr>
          <p:nvPr/>
        </p:nvSpPr>
        <p:spPr bwMode="auto">
          <a:xfrm>
            <a:off x="3386139" y="3789363"/>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160" name="Text Box 75"/>
          <p:cNvSpPr txBox="1">
            <a:spLocks noChangeArrowheads="1"/>
          </p:cNvSpPr>
          <p:nvPr/>
        </p:nvSpPr>
        <p:spPr bwMode="auto">
          <a:xfrm>
            <a:off x="3916364" y="3789363"/>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
        <p:nvSpPr>
          <p:cNvPr id="113706" name="Text Box 127"/>
          <p:cNvSpPr txBox="1">
            <a:spLocks noChangeArrowheads="1"/>
          </p:cNvSpPr>
          <p:nvPr/>
        </p:nvSpPr>
        <p:spPr bwMode="auto">
          <a:xfrm>
            <a:off x="4730750" y="4695825"/>
            <a:ext cx="501650"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S</a:t>
            </a:r>
            <a:r>
              <a:rPr lang="en-US" altLang="en-US" sz="1800" baseline="-25000">
                <a:solidFill>
                  <a:srgbClr val="800000"/>
                </a:solidFill>
              </a:rPr>
              <a:t>1</a:t>
            </a:r>
            <a:endParaRPr lang="ar-SA" altLang="en-US" sz="2000" baseline="-25000">
              <a:solidFill>
                <a:srgbClr val="800000"/>
              </a:solidFill>
            </a:endParaRPr>
          </a:p>
        </p:txBody>
      </p:sp>
      <p:sp>
        <p:nvSpPr>
          <p:cNvPr id="113707" name="Text Box 127"/>
          <p:cNvSpPr txBox="1">
            <a:spLocks noChangeArrowheads="1"/>
          </p:cNvSpPr>
          <p:nvPr/>
        </p:nvSpPr>
        <p:spPr bwMode="auto">
          <a:xfrm>
            <a:off x="4367213" y="4340225"/>
            <a:ext cx="501650"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S</a:t>
            </a:r>
            <a:r>
              <a:rPr lang="en-US" altLang="en-US" sz="1800" baseline="-25000">
                <a:solidFill>
                  <a:srgbClr val="800000"/>
                </a:solidFill>
              </a:rPr>
              <a:t>2</a:t>
            </a:r>
            <a:endParaRPr lang="ar-SA" altLang="en-US" sz="2000" baseline="-25000">
              <a:solidFill>
                <a:srgbClr val="800000"/>
              </a:solidFill>
            </a:endParaRPr>
          </a:p>
        </p:txBody>
      </p:sp>
      <p:cxnSp>
        <p:nvCxnSpPr>
          <p:cNvPr id="113708" name="AutoShape 146"/>
          <p:cNvCxnSpPr>
            <a:cxnSpLocks noChangeShapeType="1"/>
          </p:cNvCxnSpPr>
          <p:nvPr/>
        </p:nvCxnSpPr>
        <p:spPr bwMode="auto">
          <a:xfrm flipH="1" flipV="1">
            <a:off x="2927350" y="4797425"/>
            <a:ext cx="1841500" cy="97313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13709" name="Text Box 127"/>
          <p:cNvSpPr txBox="1">
            <a:spLocks noChangeArrowheads="1"/>
          </p:cNvSpPr>
          <p:nvPr/>
        </p:nvSpPr>
        <p:spPr bwMode="auto">
          <a:xfrm>
            <a:off x="2640013" y="4437063"/>
            <a:ext cx="500062"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D</a:t>
            </a:r>
            <a:endParaRPr lang="ar-SA" altLang="en-US" sz="2000">
              <a:solidFill>
                <a:srgbClr val="800000"/>
              </a:solidFill>
            </a:endParaRPr>
          </a:p>
        </p:txBody>
      </p:sp>
      <p:sp>
        <p:nvSpPr>
          <p:cNvPr id="113710" name="Text Box 127"/>
          <p:cNvSpPr txBox="1">
            <a:spLocks noChangeArrowheads="1"/>
          </p:cNvSpPr>
          <p:nvPr/>
        </p:nvSpPr>
        <p:spPr bwMode="auto">
          <a:xfrm>
            <a:off x="4535488" y="5937250"/>
            <a:ext cx="500062"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endParaRPr lang="ar-SA" altLang="en-US" sz="2000" baseline="-25000">
              <a:solidFill>
                <a:srgbClr val="800000"/>
              </a:solidFill>
            </a:endParaRPr>
          </a:p>
        </p:txBody>
      </p:sp>
      <p:sp>
        <p:nvSpPr>
          <p:cNvPr id="166" name="Text Box 75"/>
          <p:cNvSpPr txBox="1">
            <a:spLocks noChangeArrowheads="1"/>
          </p:cNvSpPr>
          <p:nvPr/>
        </p:nvSpPr>
        <p:spPr bwMode="auto">
          <a:xfrm>
            <a:off x="3333751" y="6181725"/>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167" name="Text Box 75"/>
          <p:cNvSpPr txBox="1">
            <a:spLocks noChangeArrowheads="1"/>
          </p:cNvSpPr>
          <p:nvPr/>
        </p:nvSpPr>
        <p:spPr bwMode="auto">
          <a:xfrm>
            <a:off x="3863976" y="6181725"/>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
        <p:nvSpPr>
          <p:cNvPr id="113713" name="Text Box 127"/>
          <p:cNvSpPr txBox="1">
            <a:spLocks noChangeArrowheads="1"/>
          </p:cNvSpPr>
          <p:nvPr/>
        </p:nvSpPr>
        <p:spPr bwMode="auto">
          <a:xfrm>
            <a:off x="2208213" y="5000625"/>
            <a:ext cx="500062"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r>
              <a:rPr lang="en-US" altLang="en-US" sz="1800" baseline="-25000">
                <a:solidFill>
                  <a:srgbClr val="800000"/>
                </a:solidFill>
              </a:rPr>
              <a:t>1</a:t>
            </a:r>
            <a:endParaRPr lang="ar-SA" altLang="en-US" sz="2000" baseline="-25000">
              <a:solidFill>
                <a:srgbClr val="800000"/>
              </a:solidFill>
            </a:endParaRPr>
          </a:p>
        </p:txBody>
      </p:sp>
      <p:sp>
        <p:nvSpPr>
          <p:cNvPr id="113714" name="Text Box 127"/>
          <p:cNvSpPr txBox="1">
            <a:spLocks noChangeArrowheads="1"/>
          </p:cNvSpPr>
          <p:nvPr/>
        </p:nvSpPr>
        <p:spPr bwMode="auto">
          <a:xfrm>
            <a:off x="2208213" y="5343525"/>
            <a:ext cx="500062"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None/>
            </a:pPr>
            <a:r>
              <a:rPr lang="en-US" altLang="en-US" sz="1800">
                <a:solidFill>
                  <a:srgbClr val="800000"/>
                </a:solidFill>
              </a:rPr>
              <a:t>P</a:t>
            </a:r>
            <a:r>
              <a:rPr lang="en-US" altLang="en-US" sz="1800" baseline="-25000">
                <a:solidFill>
                  <a:srgbClr val="800000"/>
                </a:solidFill>
              </a:rPr>
              <a:t>2</a:t>
            </a:r>
            <a:endParaRPr lang="ar-SA" altLang="en-US" sz="2000" baseline="-25000">
              <a:solidFill>
                <a:srgbClr val="800000"/>
              </a:solidFill>
            </a:endParaRPr>
          </a:p>
        </p:txBody>
      </p:sp>
    </p:spTree>
    <p:extLst>
      <p:ext uri="{BB962C8B-B14F-4D97-AF65-F5344CB8AC3E}">
        <p14:creationId xmlns:p14="http://schemas.microsoft.com/office/powerpoint/2010/main" val="30009933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slide(fromBottom)">
                                      <p:cBhvr>
                                        <p:cTn id="22" dur="500"/>
                                        <p:tgtEl>
                                          <p:spTgt spid="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lide(fromBottom)">
                                      <p:cBhvr>
                                        <p:cTn id="27" dur="500"/>
                                        <p:tgtEl>
                                          <p:spTgt spid="7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blinds(horizontal)">
                                      <p:cBhvr>
                                        <p:cTn id="32" dur="500"/>
                                        <p:tgtEl>
                                          <p:spTgt spid="7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98"/>
                                        </p:tgtEl>
                                        <p:attrNameLst>
                                          <p:attrName>style.visibility</p:attrName>
                                        </p:attrNameLst>
                                      </p:cBhvr>
                                      <p:to>
                                        <p:strVal val="visible"/>
                                      </p:to>
                                    </p:set>
                                    <p:animEffect transition="in" filter="blinds(horizontal)">
                                      <p:cBhvr>
                                        <p:cTn id="37" dur="500"/>
                                        <p:tgtEl>
                                          <p:spTgt spid="98"/>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59"/>
                                        </p:tgtEl>
                                        <p:attrNameLst>
                                          <p:attrName>style.visibility</p:attrName>
                                        </p:attrNameLst>
                                      </p:cBhvr>
                                      <p:to>
                                        <p:strVal val="visible"/>
                                      </p:to>
                                    </p:set>
                                    <p:animEffect transition="in" filter="blinds(horizontal)">
                                      <p:cBhvr>
                                        <p:cTn id="40" dur="500"/>
                                        <p:tgtEl>
                                          <p:spTgt spid="159"/>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60"/>
                                        </p:tgtEl>
                                        <p:attrNameLst>
                                          <p:attrName>style.visibility</p:attrName>
                                        </p:attrNameLst>
                                      </p:cBhvr>
                                      <p:to>
                                        <p:strVal val="visible"/>
                                      </p:to>
                                    </p:set>
                                    <p:animEffect transition="in" filter="blinds(horizontal)">
                                      <p:cBhvr>
                                        <p:cTn id="43" dur="500"/>
                                        <p:tgtEl>
                                          <p:spTgt spid="160"/>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66"/>
                                        </p:tgtEl>
                                        <p:attrNameLst>
                                          <p:attrName>style.visibility</p:attrName>
                                        </p:attrNameLst>
                                      </p:cBhvr>
                                      <p:to>
                                        <p:strVal val="visible"/>
                                      </p:to>
                                    </p:set>
                                    <p:animEffect transition="in" filter="blinds(horizontal)">
                                      <p:cBhvr>
                                        <p:cTn id="46" dur="500"/>
                                        <p:tgtEl>
                                          <p:spTgt spid="166"/>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67"/>
                                        </p:tgtEl>
                                        <p:attrNameLst>
                                          <p:attrName>style.visibility</p:attrName>
                                        </p:attrNameLst>
                                      </p:cBhvr>
                                      <p:to>
                                        <p:strVal val="visible"/>
                                      </p:to>
                                    </p:set>
                                    <p:animEffect transition="in" filter="blinds(horizontal)">
                                      <p:cBhvr>
                                        <p:cTn id="49"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1" grpId="0"/>
      <p:bldP spid="77" grpId="0"/>
      <p:bldP spid="79" grpId="0"/>
      <p:bldP spid="159" grpId="0" animBg="1"/>
      <p:bldP spid="160" grpId="0" animBg="1"/>
      <p:bldP spid="166" grpId="0" animBg="1"/>
      <p:bldP spid="16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703512" y="1903472"/>
            <a:ext cx="8856984" cy="2677656"/>
          </a:xfrm>
          <a:prstGeom prst="rect">
            <a:avLst/>
          </a:prstGeom>
          <a:noFill/>
          <a:ln w="9525">
            <a:noFill/>
            <a:miter lim="800000"/>
            <a:headEnd/>
            <a:tailEnd/>
          </a:ln>
          <a:effectLst/>
        </p:spPr>
        <p:txBody>
          <a:bodyPr wrap="square">
            <a:spAutoFit/>
          </a:bodyPr>
          <a:lstStyle/>
          <a:p>
            <a:pPr algn="just" rtl="1">
              <a:spcBef>
                <a:spcPct val="50000"/>
              </a:spcBef>
            </a:pPr>
            <a:r>
              <a:rPr lang="ar-TN" sz="2400" b="1" dirty="0">
                <a:solidFill>
                  <a:schemeClr val="tx2"/>
                </a:solidFill>
                <a:latin typeface="Times New Roman" pitchFamily="18" charset="0"/>
                <a:cs typeface="Times New Roman" pitchFamily="18" charset="0"/>
              </a:rPr>
              <a:t>مثال : </a:t>
            </a:r>
            <a:r>
              <a:rPr lang="ar-TN" sz="2400" b="1" u="sng" dirty="0">
                <a:solidFill>
                  <a:schemeClr val="tx2"/>
                </a:solidFill>
                <a:latin typeface="Times New Roman" pitchFamily="18" charset="0"/>
                <a:cs typeface="Times New Roman" pitchFamily="18" charset="0"/>
              </a:rPr>
              <a:t>زيادة الطلب و العرض معا</a:t>
            </a:r>
          </a:p>
          <a:p>
            <a:pPr algn="just" rtl="1">
              <a:spcBef>
                <a:spcPct val="50000"/>
              </a:spcBef>
            </a:pPr>
            <a:r>
              <a:rPr lang="ar-BH" sz="2400" dirty="0">
                <a:latin typeface="Times New Roman" pitchFamily="18" charset="0"/>
                <a:cs typeface="Times New Roman" pitchFamily="18" charset="0"/>
              </a:rPr>
              <a:t>لنف</a:t>
            </a:r>
            <a:r>
              <a:rPr lang="ar-TN" sz="2400" dirty="0">
                <a:latin typeface="Times New Roman" pitchFamily="18" charset="0"/>
                <a:cs typeface="Times New Roman" pitchFamily="18" charset="0"/>
              </a:rPr>
              <a:t>ت</a:t>
            </a:r>
            <a:r>
              <a:rPr lang="ar-BH" sz="2400" dirty="0">
                <a:latin typeface="Times New Roman" pitchFamily="18" charset="0"/>
                <a:cs typeface="Times New Roman" pitchFamily="18" charset="0"/>
              </a:rPr>
              <a:t>رض أن الطلب على الأسماك قد زاد نتيجة لزيادة متوسط دخل الأسرة أو بسبب ارتفاع أسعار اللحوم الحمراء، ولنفرض أن عرض الأسماك قد زاد أيضاً في الوقت نفسه نتيجة لزيادة أعداد الصيادين أو بسبب التقدم التقني في صناعة صيد الأسماك، فما هو الأثر المتوقع على سعر وكمية التوازن في سوق السمك؟</a:t>
            </a:r>
            <a:endParaRPr lang="ar-TN" sz="2400" dirty="0">
              <a:latin typeface="Times New Roman" pitchFamily="18" charset="0"/>
              <a:cs typeface="Times New Roman" pitchFamily="18" charset="0"/>
            </a:endParaRPr>
          </a:p>
          <a:p>
            <a:pPr algn="just" rtl="1">
              <a:spcBef>
                <a:spcPct val="50000"/>
              </a:spcBef>
            </a:pPr>
            <a:r>
              <a:rPr lang="ar-TN" sz="2400" dirty="0">
                <a:latin typeface="Times New Roman" pitchFamily="18" charset="0"/>
                <a:cs typeface="Times New Roman" pitchFamily="18" charset="0"/>
              </a:rPr>
              <a:t>الجواب: </a:t>
            </a:r>
            <a:r>
              <a:rPr lang="ar-SA" sz="2400" dirty="0">
                <a:latin typeface="Times New Roman" pitchFamily="18" charset="0"/>
                <a:cs typeface="Times New Roman" pitchFamily="18" charset="0"/>
              </a:rPr>
              <a:t>كمية التوازن ترتفع لكن سعر التوازن </a:t>
            </a:r>
            <a:r>
              <a:rPr lang="ar-TN" sz="2400" dirty="0">
                <a:latin typeface="Times New Roman" pitchFamily="18" charset="0"/>
                <a:cs typeface="Times New Roman" pitchFamily="18" charset="0"/>
              </a:rPr>
              <a:t>يمكن أن يرتفع أو ينخفض أو </a:t>
            </a:r>
            <a:r>
              <a:rPr lang="ar-SA" altLang="zh-CN" sz="2400" dirty="0">
                <a:solidFill>
                  <a:srgbClr val="000000"/>
                </a:solidFill>
                <a:latin typeface="Times New Roman" pitchFamily="18" charset="0"/>
                <a:ea typeface="SimSun" pitchFamily="2" charset="-122"/>
                <a:cs typeface="Times New Roman" pitchFamily="18" charset="0"/>
              </a:rPr>
              <a:t>دون أي تغيير</a:t>
            </a:r>
            <a:r>
              <a:rPr lang="ar-TN" altLang="zh-CN" sz="2400" dirty="0">
                <a:solidFill>
                  <a:srgbClr val="000000"/>
                </a:solidFill>
                <a:latin typeface="Times New Roman" pitchFamily="18" charset="0"/>
                <a:ea typeface="SimSun" pitchFamily="2" charset="-122"/>
                <a:cs typeface="Times New Roman" pitchFamily="18" charset="0"/>
              </a:rPr>
              <a:t>.</a:t>
            </a:r>
            <a:endParaRPr lang="fr-MA" sz="2400" dirty="0"/>
          </a:p>
        </p:txBody>
      </p:sp>
      <p:sp>
        <p:nvSpPr>
          <p:cNvPr id="11" name="Rectangle 79"/>
          <p:cNvSpPr>
            <a:spLocks noChangeArrowheads="1"/>
          </p:cNvSpPr>
          <p:nvPr/>
        </p:nvSpPr>
        <p:spPr bwMode="auto">
          <a:xfrm>
            <a:off x="1169773" y="786771"/>
            <a:ext cx="9174699"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609600" indent="-609600"/>
            <a:r>
              <a:rPr lang="ar-SA" altLang="en-US" sz="3600" b="1" dirty="0">
                <a:solidFill>
                  <a:srgbClr val="FF0000"/>
                </a:solidFill>
                <a:latin typeface="Arial Black" panose="020B0A04020102020204" pitchFamily="34" charset="0"/>
                <a:cs typeface="PT Bold Heading" panose="02010400000000000000" pitchFamily="2" charset="-78"/>
              </a:rPr>
              <a:t>ثالثاً: أثر تغيرات الطلب والعرض على توازن السوق</a:t>
            </a:r>
            <a:endParaRPr lang="en-US" altLang="en-US" sz="3600" b="1" dirty="0">
              <a:solidFill>
                <a:srgbClr val="FF0000"/>
              </a:solidFill>
              <a:latin typeface="Arial Black" panose="020B0A04020102020204" pitchFamily="34" charset="0"/>
              <a:cs typeface="PT Bold Heading" panose="02010400000000000000" pitchFamily="2" charset="-78"/>
            </a:endParaRPr>
          </a:p>
        </p:txBody>
      </p:sp>
      <p:sp>
        <p:nvSpPr>
          <p:cNvPr id="12" name="Espace réservé du numéro de diapositive 11"/>
          <p:cNvSpPr>
            <a:spLocks noGrp="1"/>
          </p:cNvSpPr>
          <p:nvPr>
            <p:ph type="sldNum" sz="quarter" idx="4294967295"/>
          </p:nvPr>
        </p:nvSpPr>
        <p:spPr>
          <a:xfrm>
            <a:off x="838200" y="6356350"/>
            <a:ext cx="2743200" cy="365125"/>
          </a:xfrm>
          <a:prstGeom prst="rect">
            <a:avLst/>
          </a:prstGeom>
        </p:spPr>
        <p:txBody>
          <a:bodyPr/>
          <a:lstStyle/>
          <a:p>
            <a:fld id="{44956145-2BB4-438C-A06A-B20B0256E5FF}" type="slidenum">
              <a:rPr lang="fr-FR" smtClean="0"/>
              <a:pPr/>
              <a:t>29</a:t>
            </a:fld>
            <a:endParaRPr lang="fr-FR"/>
          </a:p>
        </p:txBody>
      </p:sp>
    </p:spTree>
    <p:extLst>
      <p:ext uri="{BB962C8B-B14F-4D97-AF65-F5344CB8AC3E}">
        <p14:creationId xmlns:p14="http://schemas.microsoft.com/office/powerpoint/2010/main" val="118790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4086225" y="741712"/>
            <a:ext cx="685800" cy="550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5060" name="Line 4"/>
          <p:cNvSpPr>
            <a:spLocks noChangeShapeType="1"/>
          </p:cNvSpPr>
          <p:nvPr/>
        </p:nvSpPr>
        <p:spPr bwMode="auto">
          <a:xfrm>
            <a:off x="4402139" y="5399434"/>
            <a:ext cx="4284662" cy="0"/>
          </a:xfrm>
          <a:prstGeom prst="line">
            <a:avLst/>
          </a:prstGeom>
          <a:noFill/>
          <a:ln w="38100">
            <a:solidFill>
              <a:srgbClr val="000000"/>
            </a:solidFill>
            <a:round/>
            <a:headEnd/>
            <a:tailEnd/>
          </a:ln>
          <a:effectLst/>
        </p:spPr>
        <p:txBody>
          <a:bodyPr/>
          <a:lstStyle/>
          <a:p>
            <a:endParaRPr lang="ar-SA"/>
          </a:p>
        </p:txBody>
      </p:sp>
      <p:sp>
        <p:nvSpPr>
          <p:cNvPr id="45061" name="Text Box 5"/>
          <p:cNvSpPr txBox="1">
            <a:spLocks noChangeArrowheads="1"/>
          </p:cNvSpPr>
          <p:nvPr/>
        </p:nvSpPr>
        <p:spPr bwMode="auto">
          <a:xfrm>
            <a:off x="6781800" y="755997"/>
            <a:ext cx="750888"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5062" name="Text Box 6"/>
          <p:cNvSpPr txBox="1">
            <a:spLocks noChangeArrowheads="1"/>
          </p:cNvSpPr>
          <p:nvPr/>
        </p:nvSpPr>
        <p:spPr bwMode="auto">
          <a:xfrm>
            <a:off x="5448302" y="5380384"/>
            <a:ext cx="557213" cy="496888"/>
          </a:xfrm>
          <a:prstGeom prst="rect">
            <a:avLst/>
          </a:prstGeom>
          <a:noFill/>
          <a:ln w="9525">
            <a:noFill/>
            <a:miter lim="800000"/>
            <a:headEnd/>
            <a:tailEnd/>
          </a:ln>
        </p:spPr>
        <p:txBody>
          <a:bodyPr/>
          <a:lstStyle/>
          <a:p>
            <a:pPr algn="r" rtl="1"/>
            <a:r>
              <a:rPr lang="en-US" altLang="zh-CN" sz="2000" b="1" dirty="0">
                <a:latin typeface="Times New Roman" pitchFamily="18" charset="0"/>
                <a:ea typeface="SimSun" pitchFamily="2" charset="-122"/>
              </a:rPr>
              <a:t>Q</a:t>
            </a:r>
            <a:r>
              <a:rPr lang="en-US" altLang="zh-CN" sz="2000" b="1" baseline="-25000" dirty="0">
                <a:latin typeface="Times New Roman" pitchFamily="18" charset="0"/>
                <a:ea typeface="SimSun" pitchFamily="2" charset="-122"/>
              </a:rPr>
              <a:t>1</a:t>
            </a:r>
            <a:endParaRPr lang="en-US" sz="2000" baseline="-25000" dirty="0"/>
          </a:p>
        </p:txBody>
      </p:sp>
      <p:sp>
        <p:nvSpPr>
          <p:cNvPr id="45063" name="Text Box 7"/>
          <p:cNvSpPr txBox="1">
            <a:spLocks noChangeArrowheads="1"/>
          </p:cNvSpPr>
          <p:nvPr/>
        </p:nvSpPr>
        <p:spPr bwMode="auto">
          <a:xfrm>
            <a:off x="7070725" y="2402237"/>
            <a:ext cx="750888" cy="5635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5064" name="Text Box 8"/>
          <p:cNvSpPr txBox="1">
            <a:spLocks noChangeArrowheads="1"/>
          </p:cNvSpPr>
          <p:nvPr/>
        </p:nvSpPr>
        <p:spPr bwMode="auto">
          <a:xfrm>
            <a:off x="8113715" y="1178272"/>
            <a:ext cx="750887"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5065" name="Text Box 9"/>
          <p:cNvSpPr txBox="1">
            <a:spLocks noChangeArrowheads="1"/>
          </p:cNvSpPr>
          <p:nvPr/>
        </p:nvSpPr>
        <p:spPr bwMode="auto">
          <a:xfrm>
            <a:off x="8434390" y="4231037"/>
            <a:ext cx="750887"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5066" name="Text Box 10"/>
          <p:cNvSpPr txBox="1">
            <a:spLocks noChangeArrowheads="1"/>
          </p:cNvSpPr>
          <p:nvPr/>
        </p:nvSpPr>
        <p:spPr bwMode="auto">
          <a:xfrm>
            <a:off x="5741990" y="1986312"/>
            <a:ext cx="750887"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5067" name="Text Box 11"/>
          <p:cNvSpPr txBox="1">
            <a:spLocks noChangeArrowheads="1"/>
          </p:cNvSpPr>
          <p:nvPr/>
        </p:nvSpPr>
        <p:spPr bwMode="auto">
          <a:xfrm>
            <a:off x="3618708" y="1903511"/>
            <a:ext cx="749300" cy="498475"/>
          </a:xfrm>
          <a:prstGeom prst="rect">
            <a:avLst/>
          </a:prstGeom>
          <a:noFill/>
          <a:ln w="9525">
            <a:noFill/>
            <a:miter lim="800000"/>
            <a:headEnd/>
            <a:tailEnd/>
          </a:ln>
        </p:spPr>
        <p:txBody>
          <a:bodyPr/>
          <a:lstStyle/>
          <a:p>
            <a:pPr>
              <a:lnSpc>
                <a:spcPct val="96000"/>
              </a:lnSpc>
            </a:pPr>
            <a:r>
              <a:rPr lang="en-US" sz="2000" b="1" dirty="0">
                <a:latin typeface="Times New Roman" pitchFamily="18" charset="0"/>
                <a:cs typeface="Times New Roman" pitchFamily="18" charset="0"/>
              </a:rPr>
              <a:t>P</a:t>
            </a:r>
            <a:r>
              <a:rPr lang="en-US" sz="2000" b="1" baseline="-25000" dirty="0">
                <a:latin typeface="Times New Roman" pitchFamily="18" charset="0"/>
                <a:cs typeface="Times New Roman" pitchFamily="18" charset="0"/>
              </a:rPr>
              <a:t>1</a:t>
            </a:r>
          </a:p>
        </p:txBody>
      </p:sp>
      <p:sp>
        <p:nvSpPr>
          <p:cNvPr id="45068" name="Line 12"/>
          <p:cNvSpPr>
            <a:spLocks noChangeShapeType="1"/>
          </p:cNvSpPr>
          <p:nvPr/>
        </p:nvSpPr>
        <p:spPr bwMode="auto">
          <a:xfrm>
            <a:off x="4427538" y="1149697"/>
            <a:ext cx="0" cy="4286250"/>
          </a:xfrm>
          <a:prstGeom prst="line">
            <a:avLst/>
          </a:prstGeom>
          <a:noFill/>
          <a:ln w="38100">
            <a:solidFill>
              <a:srgbClr val="000000"/>
            </a:solidFill>
            <a:round/>
            <a:headEnd/>
            <a:tailEnd/>
          </a:ln>
        </p:spPr>
        <p:txBody>
          <a:bodyPr/>
          <a:lstStyle/>
          <a:p>
            <a:endParaRPr lang="ar-SA"/>
          </a:p>
        </p:txBody>
      </p:sp>
      <p:sp>
        <p:nvSpPr>
          <p:cNvPr id="45069" name="Text Box 13"/>
          <p:cNvSpPr txBox="1">
            <a:spLocks noChangeArrowheads="1"/>
          </p:cNvSpPr>
          <p:nvPr/>
        </p:nvSpPr>
        <p:spPr bwMode="auto">
          <a:xfrm>
            <a:off x="8531225" y="5139087"/>
            <a:ext cx="750888"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5070" name="Line 14"/>
          <p:cNvSpPr>
            <a:spLocks noChangeShapeType="1"/>
          </p:cNvSpPr>
          <p:nvPr/>
        </p:nvSpPr>
        <p:spPr bwMode="auto">
          <a:xfrm rot="6361919">
            <a:off x="4656138" y="2037109"/>
            <a:ext cx="4025900" cy="2298700"/>
          </a:xfrm>
          <a:prstGeom prst="line">
            <a:avLst/>
          </a:prstGeom>
          <a:noFill/>
          <a:ln w="28575">
            <a:solidFill>
              <a:srgbClr val="000000"/>
            </a:solidFill>
            <a:round/>
            <a:headEnd/>
            <a:tailEnd/>
          </a:ln>
        </p:spPr>
        <p:txBody>
          <a:bodyPr/>
          <a:lstStyle/>
          <a:p>
            <a:endParaRPr lang="ar-SA"/>
          </a:p>
        </p:txBody>
      </p:sp>
      <p:sp>
        <p:nvSpPr>
          <p:cNvPr id="45071" name="Line 15"/>
          <p:cNvSpPr>
            <a:spLocks noChangeShapeType="1"/>
          </p:cNvSpPr>
          <p:nvPr/>
        </p:nvSpPr>
        <p:spPr bwMode="auto">
          <a:xfrm>
            <a:off x="4991102" y="1684684"/>
            <a:ext cx="3565525" cy="2628900"/>
          </a:xfrm>
          <a:prstGeom prst="line">
            <a:avLst/>
          </a:prstGeom>
          <a:noFill/>
          <a:ln w="28575">
            <a:solidFill>
              <a:srgbClr val="000000"/>
            </a:solidFill>
            <a:round/>
            <a:headEnd/>
            <a:tailEnd/>
          </a:ln>
        </p:spPr>
        <p:txBody>
          <a:bodyPr/>
          <a:lstStyle/>
          <a:p>
            <a:endParaRPr lang="ar-SA"/>
          </a:p>
        </p:txBody>
      </p:sp>
      <p:sp>
        <p:nvSpPr>
          <p:cNvPr id="45072" name="Line 16"/>
          <p:cNvSpPr>
            <a:spLocks noChangeShapeType="1"/>
          </p:cNvSpPr>
          <p:nvPr/>
        </p:nvSpPr>
        <p:spPr bwMode="auto">
          <a:xfrm flipH="1">
            <a:off x="4427538" y="2624484"/>
            <a:ext cx="2627312" cy="0"/>
          </a:xfrm>
          <a:prstGeom prst="line">
            <a:avLst/>
          </a:prstGeom>
          <a:noFill/>
          <a:ln w="28575">
            <a:solidFill>
              <a:srgbClr val="000000"/>
            </a:solidFill>
            <a:prstDash val="dashDot"/>
            <a:round/>
            <a:headEnd/>
            <a:tailEnd/>
          </a:ln>
        </p:spPr>
        <p:txBody>
          <a:bodyPr/>
          <a:lstStyle/>
          <a:p>
            <a:endParaRPr lang="ar-SA"/>
          </a:p>
        </p:txBody>
      </p:sp>
      <p:sp>
        <p:nvSpPr>
          <p:cNvPr id="45073" name="Line 17"/>
          <p:cNvSpPr>
            <a:spLocks noChangeShapeType="1"/>
          </p:cNvSpPr>
          <p:nvPr/>
        </p:nvSpPr>
        <p:spPr bwMode="auto">
          <a:xfrm>
            <a:off x="7242176" y="2624484"/>
            <a:ext cx="6350" cy="2801938"/>
          </a:xfrm>
          <a:prstGeom prst="line">
            <a:avLst/>
          </a:prstGeom>
          <a:noFill/>
          <a:ln w="28575">
            <a:solidFill>
              <a:srgbClr val="000000"/>
            </a:solidFill>
            <a:prstDash val="dashDot"/>
            <a:round/>
            <a:headEnd/>
            <a:tailEnd/>
          </a:ln>
        </p:spPr>
        <p:txBody>
          <a:bodyPr/>
          <a:lstStyle/>
          <a:p>
            <a:endParaRPr lang="ar-SA"/>
          </a:p>
        </p:txBody>
      </p:sp>
      <p:sp>
        <p:nvSpPr>
          <p:cNvPr id="45074" name="Line 18"/>
          <p:cNvSpPr>
            <a:spLocks noChangeShapeType="1"/>
          </p:cNvSpPr>
          <p:nvPr/>
        </p:nvSpPr>
        <p:spPr bwMode="auto">
          <a:xfrm rot="5826212">
            <a:off x="4405315" y="1146524"/>
            <a:ext cx="2625725" cy="2251075"/>
          </a:xfrm>
          <a:prstGeom prst="line">
            <a:avLst/>
          </a:prstGeom>
          <a:noFill/>
          <a:ln w="28575">
            <a:solidFill>
              <a:srgbClr val="000000"/>
            </a:solidFill>
            <a:round/>
            <a:headEnd/>
            <a:tailEnd/>
          </a:ln>
        </p:spPr>
        <p:txBody>
          <a:bodyPr/>
          <a:lstStyle/>
          <a:p>
            <a:endParaRPr lang="ar-SA"/>
          </a:p>
        </p:txBody>
      </p:sp>
      <p:sp>
        <p:nvSpPr>
          <p:cNvPr id="45075" name="Line 19"/>
          <p:cNvSpPr>
            <a:spLocks noChangeShapeType="1"/>
          </p:cNvSpPr>
          <p:nvPr/>
        </p:nvSpPr>
        <p:spPr bwMode="auto">
          <a:xfrm flipH="1">
            <a:off x="4427538" y="2249837"/>
            <a:ext cx="1314450" cy="11113"/>
          </a:xfrm>
          <a:prstGeom prst="line">
            <a:avLst/>
          </a:prstGeom>
          <a:noFill/>
          <a:ln w="28575">
            <a:solidFill>
              <a:srgbClr val="000000"/>
            </a:solidFill>
            <a:prstDash val="dashDot"/>
            <a:round/>
            <a:headEnd/>
            <a:tailEnd/>
          </a:ln>
        </p:spPr>
        <p:txBody>
          <a:bodyPr/>
          <a:lstStyle/>
          <a:p>
            <a:endParaRPr lang="ar-SA"/>
          </a:p>
        </p:txBody>
      </p:sp>
      <p:sp>
        <p:nvSpPr>
          <p:cNvPr id="45076" name="Line 20"/>
          <p:cNvSpPr>
            <a:spLocks noChangeShapeType="1"/>
          </p:cNvSpPr>
          <p:nvPr/>
        </p:nvSpPr>
        <p:spPr bwMode="auto">
          <a:xfrm flipH="1">
            <a:off x="5735639" y="2249834"/>
            <a:ext cx="6350" cy="3176588"/>
          </a:xfrm>
          <a:prstGeom prst="line">
            <a:avLst/>
          </a:prstGeom>
          <a:noFill/>
          <a:ln w="28575">
            <a:solidFill>
              <a:srgbClr val="000000"/>
            </a:solidFill>
            <a:prstDash val="dashDot"/>
            <a:round/>
            <a:headEnd/>
            <a:tailEnd/>
          </a:ln>
        </p:spPr>
        <p:txBody>
          <a:bodyPr/>
          <a:lstStyle/>
          <a:p>
            <a:endParaRPr lang="ar-SA"/>
          </a:p>
        </p:txBody>
      </p:sp>
      <p:sp>
        <p:nvSpPr>
          <p:cNvPr id="45077" name="Line 21"/>
          <p:cNvSpPr>
            <a:spLocks noChangeShapeType="1"/>
          </p:cNvSpPr>
          <p:nvPr/>
        </p:nvSpPr>
        <p:spPr bwMode="auto">
          <a:xfrm>
            <a:off x="5365751" y="1311622"/>
            <a:ext cx="3565525" cy="2627312"/>
          </a:xfrm>
          <a:prstGeom prst="line">
            <a:avLst/>
          </a:prstGeom>
          <a:noFill/>
          <a:ln w="28575">
            <a:solidFill>
              <a:srgbClr val="000000"/>
            </a:solidFill>
            <a:round/>
            <a:headEnd/>
            <a:tailEnd/>
          </a:ln>
        </p:spPr>
        <p:txBody>
          <a:bodyPr/>
          <a:lstStyle/>
          <a:p>
            <a:endParaRPr lang="ar-SA"/>
          </a:p>
        </p:txBody>
      </p:sp>
      <p:sp>
        <p:nvSpPr>
          <p:cNvPr id="45078" name="Text Box 22"/>
          <p:cNvSpPr txBox="1">
            <a:spLocks noChangeArrowheads="1"/>
          </p:cNvSpPr>
          <p:nvPr/>
        </p:nvSpPr>
        <p:spPr bwMode="auto">
          <a:xfrm>
            <a:off x="8812213" y="3854797"/>
            <a:ext cx="749300"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5080" name="Text Box 24"/>
          <p:cNvSpPr txBox="1">
            <a:spLocks noChangeArrowheads="1"/>
          </p:cNvSpPr>
          <p:nvPr/>
        </p:nvSpPr>
        <p:spPr bwMode="auto">
          <a:xfrm>
            <a:off x="3674420" y="2463085"/>
            <a:ext cx="749300" cy="498475"/>
          </a:xfrm>
          <a:prstGeom prst="rect">
            <a:avLst/>
          </a:prstGeom>
          <a:noFill/>
          <a:ln w="9525">
            <a:noFill/>
            <a:miter lim="800000"/>
            <a:headEnd/>
            <a:tailEnd/>
          </a:ln>
        </p:spPr>
        <p:txBody>
          <a:bodyPr/>
          <a:lstStyle/>
          <a:p>
            <a:pPr>
              <a:lnSpc>
                <a:spcPct val="96000"/>
              </a:lnSpc>
            </a:pPr>
            <a:r>
              <a:rPr lang="en-US" sz="2000" b="1" dirty="0">
                <a:latin typeface="Times New Roman" pitchFamily="18" charset="0"/>
                <a:cs typeface="Times New Roman" pitchFamily="18" charset="0"/>
              </a:rPr>
              <a:t>P</a:t>
            </a:r>
            <a:r>
              <a:rPr lang="en-US" sz="2000" b="1" baseline="-25000" dirty="0">
                <a:latin typeface="Times New Roman" pitchFamily="18" charset="0"/>
                <a:cs typeface="Times New Roman" pitchFamily="18" charset="0"/>
              </a:rPr>
              <a:t>2</a:t>
            </a:r>
          </a:p>
        </p:txBody>
      </p:sp>
      <p:sp>
        <p:nvSpPr>
          <p:cNvPr id="45081" name="Text Box 25"/>
          <p:cNvSpPr txBox="1">
            <a:spLocks noChangeArrowheads="1"/>
          </p:cNvSpPr>
          <p:nvPr/>
        </p:nvSpPr>
        <p:spPr bwMode="auto">
          <a:xfrm>
            <a:off x="6961188" y="5354984"/>
            <a:ext cx="557212" cy="496888"/>
          </a:xfrm>
          <a:prstGeom prst="rect">
            <a:avLst/>
          </a:prstGeom>
          <a:noFill/>
          <a:ln w="9525">
            <a:noFill/>
            <a:miter lim="800000"/>
            <a:headEnd/>
            <a:tailEnd/>
          </a:ln>
        </p:spPr>
        <p:txBody>
          <a:bodyPr/>
          <a:lstStyle/>
          <a:p>
            <a:pPr algn="r" rtl="1"/>
            <a:r>
              <a:rPr lang="en-US" altLang="zh-CN" sz="2000" b="1" dirty="0">
                <a:latin typeface="Times New Roman" pitchFamily="18" charset="0"/>
                <a:ea typeface="SimSun" pitchFamily="2" charset="-122"/>
              </a:rPr>
              <a:t>Q</a:t>
            </a:r>
            <a:r>
              <a:rPr lang="en-US" altLang="zh-CN" sz="2000" b="1" baseline="-25000" dirty="0">
                <a:latin typeface="Times New Roman" pitchFamily="18" charset="0"/>
                <a:ea typeface="SimSun" pitchFamily="2" charset="-122"/>
              </a:rPr>
              <a:t>2</a:t>
            </a:r>
            <a:endParaRPr lang="en-US" sz="2000" baseline="-25000" dirty="0"/>
          </a:p>
        </p:txBody>
      </p:sp>
      <p:sp>
        <p:nvSpPr>
          <p:cNvPr id="27" name="Text Box 23"/>
          <p:cNvSpPr txBox="1">
            <a:spLocks noChangeArrowheads="1"/>
          </p:cNvSpPr>
          <p:nvPr/>
        </p:nvSpPr>
        <p:spPr bwMode="auto">
          <a:xfrm>
            <a:off x="838200" y="5805264"/>
            <a:ext cx="11073714" cy="792088"/>
          </a:xfrm>
          <a:prstGeom prst="rect">
            <a:avLst/>
          </a:prstGeom>
          <a:noFill/>
          <a:ln w="28575">
            <a:solidFill>
              <a:srgbClr val="000000"/>
            </a:solidFill>
            <a:miter lim="800000"/>
            <a:headEnd/>
            <a:tailEnd/>
          </a:ln>
        </p:spPr>
        <p:txBody>
          <a:bodyPr/>
          <a:lstStyle/>
          <a:p>
            <a:pPr algn="just" rtl="1"/>
            <a:r>
              <a:rPr lang="ar-SA" altLang="zh-CN" sz="2200" dirty="0">
                <a:solidFill>
                  <a:srgbClr val="000000"/>
                </a:solidFill>
                <a:latin typeface="Times New Roman" pitchFamily="18" charset="0"/>
                <a:ea typeface="SimSun" pitchFamily="2" charset="-122"/>
                <a:cs typeface="Times New Roman" pitchFamily="18" charset="0"/>
              </a:rPr>
              <a:t>إذا كانت الزيادة في العرض أكبر من الزيادة في الطلب أدى ذلك إلى زيادة مؤكدة في كمية التوازن مع </a:t>
            </a:r>
            <a:r>
              <a:rPr lang="ar-TN" altLang="zh-CN" sz="2200" dirty="0">
                <a:solidFill>
                  <a:srgbClr val="000000"/>
                </a:solidFill>
                <a:latin typeface="Times New Roman" pitchFamily="18" charset="0"/>
                <a:ea typeface="SimSun" pitchFamily="2" charset="-122"/>
                <a:cs typeface="Times New Roman" pitchFamily="18" charset="0"/>
              </a:rPr>
              <a:t>انخفاض</a:t>
            </a:r>
            <a:r>
              <a:rPr lang="ar-SA" altLang="zh-CN" sz="2200" dirty="0">
                <a:solidFill>
                  <a:srgbClr val="000000"/>
                </a:solidFill>
                <a:latin typeface="Times New Roman" pitchFamily="18" charset="0"/>
                <a:ea typeface="SimSun" pitchFamily="2" charset="-122"/>
                <a:cs typeface="Times New Roman" pitchFamily="18" charset="0"/>
              </a:rPr>
              <a:t> سعر التوازن.</a:t>
            </a:r>
            <a:endParaRPr lang="en-US" sz="2200" dirty="0">
              <a:ea typeface="SimSun" pitchFamily="2" charset="-122"/>
              <a:cs typeface="Times New Roman" pitchFamily="18" charset="0"/>
            </a:endParaRPr>
          </a:p>
        </p:txBody>
      </p:sp>
      <p:sp>
        <p:nvSpPr>
          <p:cNvPr id="28" name="Espace réservé du numéro de diapositive 27"/>
          <p:cNvSpPr>
            <a:spLocks noGrp="1"/>
          </p:cNvSpPr>
          <p:nvPr>
            <p:ph type="sldNum" sz="quarter" idx="4294967295"/>
          </p:nvPr>
        </p:nvSpPr>
        <p:spPr>
          <a:xfrm>
            <a:off x="838200" y="6356350"/>
            <a:ext cx="2743200" cy="365125"/>
          </a:xfrm>
          <a:prstGeom prst="rect">
            <a:avLst/>
          </a:prstGeom>
        </p:spPr>
        <p:txBody>
          <a:bodyPr/>
          <a:lstStyle/>
          <a:p>
            <a:fld id="{44956145-2BB4-438C-A06A-B20B0256E5FF}" type="slidenum">
              <a:rPr lang="fr-FR" smtClean="0"/>
              <a:pPr/>
              <a:t>30</a:t>
            </a:fld>
            <a:endParaRPr lang="fr-FR"/>
          </a:p>
        </p:txBody>
      </p:sp>
      <p:cxnSp>
        <p:nvCxnSpPr>
          <p:cNvPr id="29" name="Connecteur droit avec flèche 28"/>
          <p:cNvCxnSpPr/>
          <p:nvPr/>
        </p:nvCxnSpPr>
        <p:spPr>
          <a:xfrm>
            <a:off x="4079776" y="2276872"/>
            <a:ext cx="0"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a:stCxn id="45062" idx="3"/>
            <a:endCxn id="45081" idx="1"/>
          </p:cNvCxnSpPr>
          <p:nvPr/>
        </p:nvCxnSpPr>
        <p:spPr>
          <a:xfrm flipV="1">
            <a:off x="6005514" y="5603428"/>
            <a:ext cx="955674" cy="25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6744072" y="1484784"/>
            <a:ext cx="792088" cy="62267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p:nvPr/>
        </p:nvCxnSpPr>
        <p:spPr>
          <a:xfrm flipV="1">
            <a:off x="5231904" y="1484784"/>
            <a:ext cx="288032"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0816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Line 3"/>
          <p:cNvSpPr>
            <a:spLocks noChangeShapeType="1"/>
          </p:cNvSpPr>
          <p:nvPr/>
        </p:nvSpPr>
        <p:spPr bwMode="auto">
          <a:xfrm>
            <a:off x="4333877" y="4806950"/>
            <a:ext cx="3711575" cy="0"/>
          </a:xfrm>
          <a:prstGeom prst="line">
            <a:avLst/>
          </a:prstGeom>
          <a:noFill/>
          <a:ln w="38100">
            <a:solidFill>
              <a:srgbClr val="000000"/>
            </a:solidFill>
            <a:round/>
            <a:headEnd/>
            <a:tailEnd/>
          </a:ln>
          <a:effectLst/>
        </p:spPr>
        <p:txBody>
          <a:bodyPr/>
          <a:lstStyle/>
          <a:p>
            <a:endParaRPr lang="ar-SA"/>
          </a:p>
        </p:txBody>
      </p:sp>
      <p:sp>
        <p:nvSpPr>
          <p:cNvPr id="47108" name="Line 4"/>
          <p:cNvSpPr>
            <a:spLocks noChangeShapeType="1"/>
          </p:cNvSpPr>
          <p:nvPr/>
        </p:nvSpPr>
        <p:spPr bwMode="auto">
          <a:xfrm>
            <a:off x="4333875" y="1281116"/>
            <a:ext cx="0" cy="3525837"/>
          </a:xfrm>
          <a:prstGeom prst="line">
            <a:avLst/>
          </a:prstGeom>
          <a:noFill/>
          <a:ln w="38100">
            <a:solidFill>
              <a:srgbClr val="000000"/>
            </a:solidFill>
            <a:round/>
            <a:headEnd/>
            <a:tailEnd/>
          </a:ln>
        </p:spPr>
        <p:txBody>
          <a:bodyPr/>
          <a:lstStyle/>
          <a:p>
            <a:endParaRPr lang="ar-SA"/>
          </a:p>
        </p:txBody>
      </p:sp>
      <p:sp>
        <p:nvSpPr>
          <p:cNvPr id="47109" name="Text Box 5"/>
          <p:cNvSpPr txBox="1">
            <a:spLocks noChangeArrowheads="1"/>
          </p:cNvSpPr>
          <p:nvPr/>
        </p:nvSpPr>
        <p:spPr bwMode="auto">
          <a:xfrm>
            <a:off x="7896226" y="4557713"/>
            <a:ext cx="593725" cy="463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b="1"/>
          </a:p>
        </p:txBody>
      </p:sp>
      <p:sp>
        <p:nvSpPr>
          <p:cNvPr id="47110" name="Text Box 6"/>
          <p:cNvSpPr txBox="1">
            <a:spLocks noChangeArrowheads="1"/>
          </p:cNvSpPr>
          <p:nvPr/>
        </p:nvSpPr>
        <p:spPr bwMode="auto">
          <a:xfrm>
            <a:off x="5231905" y="4776764"/>
            <a:ext cx="557213" cy="452437"/>
          </a:xfrm>
          <a:prstGeom prst="rect">
            <a:avLst/>
          </a:prstGeom>
          <a:noFill/>
          <a:ln w="9525">
            <a:noFill/>
            <a:miter lim="800000"/>
            <a:headEnd/>
            <a:tailEnd/>
          </a:ln>
        </p:spPr>
        <p:txBody>
          <a:bodyPr/>
          <a:lstStyle/>
          <a:p>
            <a:pPr algn="r" rtl="1"/>
            <a:r>
              <a:rPr lang="en-US" altLang="zh-CN" sz="2000" b="1" dirty="0">
                <a:latin typeface="Times New Roman" pitchFamily="18" charset="0"/>
                <a:ea typeface="SimSun" pitchFamily="2" charset="-122"/>
              </a:rPr>
              <a:t>Q</a:t>
            </a:r>
            <a:r>
              <a:rPr lang="en-US" altLang="zh-CN" sz="2000" b="1" baseline="-25000" dirty="0">
                <a:latin typeface="Times New Roman" pitchFamily="18" charset="0"/>
                <a:ea typeface="SimSun" pitchFamily="2" charset="-122"/>
              </a:rPr>
              <a:t>1</a:t>
            </a:r>
            <a:endParaRPr lang="en-US" sz="2000" baseline="-25000" dirty="0"/>
          </a:p>
        </p:txBody>
      </p:sp>
      <p:sp>
        <p:nvSpPr>
          <p:cNvPr id="47111" name="Text Box 7"/>
          <p:cNvSpPr txBox="1">
            <a:spLocks noChangeArrowheads="1"/>
          </p:cNvSpPr>
          <p:nvPr/>
        </p:nvSpPr>
        <p:spPr bwMode="auto">
          <a:xfrm>
            <a:off x="1703512" y="5516690"/>
            <a:ext cx="8712968" cy="792631"/>
          </a:xfrm>
          <a:prstGeom prst="rect">
            <a:avLst/>
          </a:prstGeom>
          <a:noFill/>
          <a:ln w="28575">
            <a:solidFill>
              <a:srgbClr val="000000"/>
            </a:solidFill>
            <a:miter lim="800000"/>
            <a:headEnd/>
            <a:tailEnd/>
          </a:ln>
        </p:spPr>
        <p:txBody>
          <a:bodyPr/>
          <a:lstStyle/>
          <a:p>
            <a:pPr algn="just" rtl="1"/>
            <a:r>
              <a:rPr lang="ar-SA" altLang="zh-CN" sz="2200" dirty="0">
                <a:solidFill>
                  <a:srgbClr val="000000"/>
                </a:solidFill>
                <a:latin typeface="Times New Roman" pitchFamily="18" charset="0"/>
                <a:ea typeface="SimSun" pitchFamily="2" charset="-122"/>
                <a:cs typeface="Times New Roman" pitchFamily="18" charset="0"/>
              </a:rPr>
              <a:t>تؤدي زيادة كل من الطلب والعرض بقدر متساوي إلى زيادة مؤكدة في الكمية بينما يبقى سعر التوازن دون أي تغيير.</a:t>
            </a:r>
          </a:p>
          <a:p>
            <a:pPr algn="just" rtl="1"/>
            <a:endParaRPr lang="en-US" sz="3600" dirty="0">
              <a:ea typeface="SimSun" pitchFamily="2" charset="-122"/>
              <a:cs typeface="Times New Roman" pitchFamily="18" charset="0"/>
            </a:endParaRPr>
          </a:p>
        </p:txBody>
      </p:sp>
      <p:sp>
        <p:nvSpPr>
          <p:cNvPr id="47112" name="Text Box 8"/>
          <p:cNvSpPr txBox="1">
            <a:spLocks noChangeArrowheads="1"/>
          </p:cNvSpPr>
          <p:nvPr/>
        </p:nvSpPr>
        <p:spPr bwMode="auto">
          <a:xfrm>
            <a:off x="6859590" y="549278"/>
            <a:ext cx="649287"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7113" name="Text Box 9"/>
          <p:cNvSpPr txBox="1">
            <a:spLocks noChangeArrowheads="1"/>
          </p:cNvSpPr>
          <p:nvPr/>
        </p:nvSpPr>
        <p:spPr bwMode="auto">
          <a:xfrm>
            <a:off x="6324600" y="2017713"/>
            <a:ext cx="649288" cy="4873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7114" name="Text Box 10"/>
          <p:cNvSpPr txBox="1">
            <a:spLocks noChangeArrowheads="1"/>
          </p:cNvSpPr>
          <p:nvPr/>
        </p:nvSpPr>
        <p:spPr bwMode="auto">
          <a:xfrm>
            <a:off x="7480300" y="661988"/>
            <a:ext cx="649288"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7115" name="Text Box 11"/>
          <p:cNvSpPr txBox="1">
            <a:spLocks noChangeArrowheads="1"/>
          </p:cNvSpPr>
          <p:nvPr/>
        </p:nvSpPr>
        <p:spPr bwMode="auto">
          <a:xfrm>
            <a:off x="7824789" y="4005263"/>
            <a:ext cx="649287"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7116" name="Text Box 12"/>
          <p:cNvSpPr txBox="1">
            <a:spLocks noChangeArrowheads="1"/>
          </p:cNvSpPr>
          <p:nvPr/>
        </p:nvSpPr>
        <p:spPr bwMode="auto">
          <a:xfrm>
            <a:off x="5157790" y="1695453"/>
            <a:ext cx="650875"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7117" name="Text Box 13"/>
          <p:cNvSpPr txBox="1">
            <a:spLocks noChangeArrowheads="1"/>
          </p:cNvSpPr>
          <p:nvPr/>
        </p:nvSpPr>
        <p:spPr bwMode="auto">
          <a:xfrm>
            <a:off x="2924175" y="2089150"/>
            <a:ext cx="1392238" cy="476250"/>
          </a:xfrm>
          <a:prstGeom prst="rect">
            <a:avLst/>
          </a:prstGeom>
          <a:noFill/>
          <a:ln w="9525">
            <a:noFill/>
            <a:miter lim="800000"/>
            <a:headEnd/>
            <a:tailEnd/>
          </a:ln>
        </p:spPr>
        <p:txBody>
          <a:bodyPr/>
          <a:lstStyle/>
          <a:p>
            <a:pPr algn="r" rtl="1">
              <a:lnSpc>
                <a:spcPct val="80000"/>
              </a:lnSpc>
            </a:pPr>
            <a:r>
              <a:rPr lang="en-US" altLang="zh-CN" sz="2000" b="1" dirty="0">
                <a:latin typeface="Times New Roman" pitchFamily="18" charset="0"/>
                <a:ea typeface="SimSun" pitchFamily="2" charset="-122"/>
              </a:rPr>
              <a:t>P</a:t>
            </a:r>
            <a:r>
              <a:rPr lang="en-US" altLang="zh-CN" sz="2000" b="1" baseline="-25000" dirty="0">
                <a:latin typeface="Times New Roman" pitchFamily="18" charset="0"/>
                <a:ea typeface="SimSun" pitchFamily="2" charset="-122"/>
              </a:rPr>
              <a:t>1</a:t>
            </a:r>
            <a:r>
              <a:rPr lang="en-US" altLang="zh-CN" sz="2000" b="1" dirty="0">
                <a:latin typeface="Times New Roman" pitchFamily="18" charset="0"/>
                <a:ea typeface="SimSun" pitchFamily="2" charset="-122"/>
              </a:rPr>
              <a:t> = P</a:t>
            </a:r>
            <a:r>
              <a:rPr lang="en-US" altLang="zh-CN" sz="2000" b="1" baseline="-25000" dirty="0">
                <a:latin typeface="Times New Roman" pitchFamily="18" charset="0"/>
                <a:ea typeface="SimSun" pitchFamily="2" charset="-122"/>
              </a:rPr>
              <a:t>2</a:t>
            </a:r>
            <a:endParaRPr lang="en-US" sz="2000" dirty="0"/>
          </a:p>
        </p:txBody>
      </p:sp>
      <p:sp>
        <p:nvSpPr>
          <p:cNvPr id="47118" name="Line 14"/>
          <p:cNvSpPr>
            <a:spLocks noChangeShapeType="1"/>
          </p:cNvSpPr>
          <p:nvPr/>
        </p:nvSpPr>
        <p:spPr bwMode="auto">
          <a:xfrm rot="6361919">
            <a:off x="4266407" y="1423196"/>
            <a:ext cx="3670300" cy="2157413"/>
          </a:xfrm>
          <a:prstGeom prst="line">
            <a:avLst/>
          </a:prstGeom>
          <a:noFill/>
          <a:ln w="28575">
            <a:solidFill>
              <a:srgbClr val="000000"/>
            </a:solidFill>
            <a:round/>
            <a:headEnd/>
            <a:tailEnd/>
          </a:ln>
        </p:spPr>
        <p:txBody>
          <a:bodyPr/>
          <a:lstStyle/>
          <a:p>
            <a:endParaRPr lang="ar-SA"/>
          </a:p>
        </p:txBody>
      </p:sp>
      <p:sp>
        <p:nvSpPr>
          <p:cNvPr id="47119" name="Line 15"/>
          <p:cNvSpPr>
            <a:spLocks noChangeShapeType="1"/>
          </p:cNvSpPr>
          <p:nvPr/>
        </p:nvSpPr>
        <p:spPr bwMode="auto">
          <a:xfrm>
            <a:off x="4879976" y="1835150"/>
            <a:ext cx="3087688" cy="2274888"/>
          </a:xfrm>
          <a:prstGeom prst="line">
            <a:avLst/>
          </a:prstGeom>
          <a:noFill/>
          <a:ln w="28575">
            <a:solidFill>
              <a:srgbClr val="000000"/>
            </a:solidFill>
            <a:round/>
            <a:headEnd/>
            <a:tailEnd/>
          </a:ln>
        </p:spPr>
        <p:txBody>
          <a:bodyPr/>
          <a:lstStyle/>
          <a:p>
            <a:endParaRPr lang="ar-SA"/>
          </a:p>
        </p:txBody>
      </p:sp>
      <p:sp>
        <p:nvSpPr>
          <p:cNvPr id="47120" name="Line 16"/>
          <p:cNvSpPr>
            <a:spLocks noChangeShapeType="1"/>
          </p:cNvSpPr>
          <p:nvPr/>
        </p:nvSpPr>
        <p:spPr bwMode="auto">
          <a:xfrm>
            <a:off x="6343650" y="2287588"/>
            <a:ext cx="0" cy="2565400"/>
          </a:xfrm>
          <a:prstGeom prst="line">
            <a:avLst/>
          </a:prstGeom>
          <a:noFill/>
          <a:ln w="28575">
            <a:solidFill>
              <a:srgbClr val="000000"/>
            </a:solidFill>
            <a:prstDash val="dashDot"/>
            <a:round/>
            <a:headEnd/>
            <a:tailEnd/>
          </a:ln>
        </p:spPr>
        <p:txBody>
          <a:bodyPr/>
          <a:lstStyle/>
          <a:p>
            <a:endParaRPr lang="ar-SA"/>
          </a:p>
        </p:txBody>
      </p:sp>
      <p:sp>
        <p:nvSpPr>
          <p:cNvPr id="47121" name="Text Box 17"/>
          <p:cNvSpPr txBox="1">
            <a:spLocks noChangeArrowheads="1"/>
          </p:cNvSpPr>
          <p:nvPr/>
        </p:nvSpPr>
        <p:spPr bwMode="auto">
          <a:xfrm>
            <a:off x="4049715" y="836613"/>
            <a:ext cx="649287"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7122" name="Line 18"/>
          <p:cNvSpPr>
            <a:spLocks noChangeShapeType="1"/>
          </p:cNvSpPr>
          <p:nvPr/>
        </p:nvSpPr>
        <p:spPr bwMode="auto">
          <a:xfrm rot="5826212">
            <a:off x="4435477" y="1082678"/>
            <a:ext cx="2600325" cy="2111375"/>
          </a:xfrm>
          <a:prstGeom prst="line">
            <a:avLst/>
          </a:prstGeom>
          <a:noFill/>
          <a:ln w="28575">
            <a:solidFill>
              <a:srgbClr val="000000"/>
            </a:solidFill>
            <a:round/>
            <a:headEnd/>
            <a:tailEnd/>
          </a:ln>
        </p:spPr>
        <p:txBody>
          <a:bodyPr/>
          <a:lstStyle/>
          <a:p>
            <a:endParaRPr lang="ar-SA"/>
          </a:p>
        </p:txBody>
      </p:sp>
      <p:sp>
        <p:nvSpPr>
          <p:cNvPr id="47123" name="Line 19"/>
          <p:cNvSpPr>
            <a:spLocks noChangeShapeType="1"/>
          </p:cNvSpPr>
          <p:nvPr/>
        </p:nvSpPr>
        <p:spPr bwMode="auto">
          <a:xfrm flipH="1">
            <a:off x="4392615" y="2287588"/>
            <a:ext cx="1951037" cy="44450"/>
          </a:xfrm>
          <a:prstGeom prst="line">
            <a:avLst/>
          </a:prstGeom>
          <a:noFill/>
          <a:ln w="28575">
            <a:solidFill>
              <a:srgbClr val="000000"/>
            </a:solidFill>
            <a:prstDash val="dashDot"/>
            <a:round/>
            <a:headEnd/>
            <a:tailEnd/>
          </a:ln>
        </p:spPr>
        <p:txBody>
          <a:bodyPr/>
          <a:lstStyle/>
          <a:p>
            <a:endParaRPr lang="ar-SA"/>
          </a:p>
        </p:txBody>
      </p:sp>
      <p:sp>
        <p:nvSpPr>
          <p:cNvPr id="47124" name="Line 20"/>
          <p:cNvSpPr>
            <a:spLocks noChangeShapeType="1"/>
          </p:cNvSpPr>
          <p:nvPr/>
        </p:nvSpPr>
        <p:spPr bwMode="auto">
          <a:xfrm flipH="1">
            <a:off x="5519738" y="2322513"/>
            <a:ext cx="11112" cy="2474912"/>
          </a:xfrm>
          <a:prstGeom prst="line">
            <a:avLst/>
          </a:prstGeom>
          <a:noFill/>
          <a:ln w="28575">
            <a:solidFill>
              <a:srgbClr val="000000"/>
            </a:solidFill>
            <a:prstDash val="dashDot"/>
            <a:round/>
            <a:headEnd/>
            <a:tailEnd/>
          </a:ln>
        </p:spPr>
        <p:txBody>
          <a:bodyPr/>
          <a:lstStyle/>
          <a:p>
            <a:endParaRPr lang="ar-SA"/>
          </a:p>
        </p:txBody>
      </p:sp>
      <p:sp>
        <p:nvSpPr>
          <p:cNvPr id="47125" name="Line 21"/>
          <p:cNvSpPr>
            <a:spLocks noChangeShapeType="1"/>
          </p:cNvSpPr>
          <p:nvPr/>
        </p:nvSpPr>
        <p:spPr bwMode="auto">
          <a:xfrm>
            <a:off x="5303912" y="1556793"/>
            <a:ext cx="3151113" cy="2264893"/>
          </a:xfrm>
          <a:prstGeom prst="line">
            <a:avLst/>
          </a:prstGeom>
          <a:noFill/>
          <a:ln w="28575">
            <a:solidFill>
              <a:srgbClr val="000000"/>
            </a:solidFill>
            <a:round/>
            <a:headEnd/>
            <a:tailEnd/>
          </a:ln>
        </p:spPr>
        <p:txBody>
          <a:bodyPr/>
          <a:lstStyle/>
          <a:p>
            <a:endParaRPr lang="ar-SA"/>
          </a:p>
        </p:txBody>
      </p:sp>
      <p:sp>
        <p:nvSpPr>
          <p:cNvPr id="47126" name="Text Box 22"/>
          <p:cNvSpPr txBox="1">
            <a:spLocks noChangeArrowheads="1"/>
          </p:cNvSpPr>
          <p:nvPr/>
        </p:nvSpPr>
        <p:spPr bwMode="auto">
          <a:xfrm>
            <a:off x="8324852" y="3662363"/>
            <a:ext cx="650875"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7127" name="Text Box 23"/>
          <p:cNvSpPr txBox="1">
            <a:spLocks noChangeArrowheads="1"/>
          </p:cNvSpPr>
          <p:nvPr/>
        </p:nvSpPr>
        <p:spPr bwMode="auto">
          <a:xfrm>
            <a:off x="6062663" y="4797153"/>
            <a:ext cx="557212" cy="452437"/>
          </a:xfrm>
          <a:prstGeom prst="rect">
            <a:avLst/>
          </a:prstGeom>
          <a:noFill/>
          <a:ln w="9525">
            <a:noFill/>
            <a:miter lim="800000"/>
            <a:headEnd/>
            <a:tailEnd/>
          </a:ln>
        </p:spPr>
        <p:txBody>
          <a:bodyPr/>
          <a:lstStyle/>
          <a:p>
            <a:pPr algn="r" rtl="1"/>
            <a:r>
              <a:rPr lang="en-US" altLang="zh-CN" sz="2000" b="1" dirty="0">
                <a:latin typeface="Times New Roman" pitchFamily="18" charset="0"/>
                <a:ea typeface="SimSun" pitchFamily="2" charset="-122"/>
              </a:rPr>
              <a:t>Q</a:t>
            </a:r>
            <a:r>
              <a:rPr lang="en-US" altLang="zh-CN" sz="2000" b="1" baseline="-25000" dirty="0">
                <a:latin typeface="Times New Roman" pitchFamily="18" charset="0"/>
                <a:ea typeface="SimSun" pitchFamily="2" charset="-122"/>
              </a:rPr>
              <a:t>2</a:t>
            </a:r>
            <a:endParaRPr lang="en-US" sz="2000" baseline="-25000" dirty="0"/>
          </a:p>
        </p:txBody>
      </p:sp>
      <p:sp>
        <p:nvSpPr>
          <p:cNvPr id="25" name="Espace réservé du numéro de diapositive 24"/>
          <p:cNvSpPr>
            <a:spLocks noGrp="1"/>
          </p:cNvSpPr>
          <p:nvPr>
            <p:ph type="sldNum" sz="quarter" idx="4294967295"/>
          </p:nvPr>
        </p:nvSpPr>
        <p:spPr>
          <a:xfrm>
            <a:off x="838200" y="6356350"/>
            <a:ext cx="2743200" cy="365125"/>
          </a:xfrm>
          <a:prstGeom prst="rect">
            <a:avLst/>
          </a:prstGeom>
        </p:spPr>
        <p:txBody>
          <a:bodyPr/>
          <a:lstStyle/>
          <a:p>
            <a:fld id="{44956145-2BB4-438C-A06A-B20B0256E5FF}" type="slidenum">
              <a:rPr lang="fr-FR" smtClean="0"/>
              <a:pPr/>
              <a:t>31</a:t>
            </a:fld>
            <a:endParaRPr lang="fr-FR"/>
          </a:p>
        </p:txBody>
      </p:sp>
      <p:cxnSp>
        <p:nvCxnSpPr>
          <p:cNvPr id="26" name="Connecteur droit avec flèche 25"/>
          <p:cNvCxnSpPr/>
          <p:nvPr/>
        </p:nvCxnSpPr>
        <p:spPr>
          <a:xfrm flipV="1">
            <a:off x="5087888" y="1628800"/>
            <a:ext cx="288032"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a:off x="6600056" y="1340768"/>
            <a:ext cx="360040"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5735960" y="5013176"/>
            <a:ext cx="43204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131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8370889" y="4991103"/>
            <a:ext cx="67786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9156" name="Text Box 4"/>
          <p:cNvSpPr txBox="1">
            <a:spLocks noChangeArrowheads="1"/>
          </p:cNvSpPr>
          <p:nvPr/>
        </p:nvSpPr>
        <p:spPr bwMode="auto">
          <a:xfrm>
            <a:off x="8607427" y="3233741"/>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9157" name="Text Box 5"/>
          <p:cNvSpPr txBox="1">
            <a:spLocks noChangeArrowheads="1"/>
          </p:cNvSpPr>
          <p:nvPr/>
        </p:nvSpPr>
        <p:spPr bwMode="auto">
          <a:xfrm>
            <a:off x="6786564" y="236541"/>
            <a:ext cx="67786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9158" name="Text Box 6"/>
          <p:cNvSpPr txBox="1">
            <a:spLocks noChangeArrowheads="1"/>
          </p:cNvSpPr>
          <p:nvPr/>
        </p:nvSpPr>
        <p:spPr bwMode="auto">
          <a:xfrm>
            <a:off x="5170488" y="5281613"/>
            <a:ext cx="584200" cy="557212"/>
          </a:xfrm>
          <a:prstGeom prst="rect">
            <a:avLst/>
          </a:prstGeom>
          <a:noFill/>
          <a:ln w="9525">
            <a:noFill/>
            <a:miter lim="800000"/>
            <a:headEnd/>
            <a:tailEnd/>
          </a:ln>
        </p:spPr>
        <p:txBody>
          <a:bodyPr/>
          <a:lstStyle/>
          <a:p>
            <a:pPr algn="r" rtl="1"/>
            <a:r>
              <a:rPr lang="en-US" altLang="zh-CN" sz="2000" b="1" dirty="0">
                <a:latin typeface="Times New Roman" pitchFamily="18" charset="0"/>
                <a:ea typeface="SimSun" pitchFamily="2" charset="-122"/>
              </a:rPr>
              <a:t>Q</a:t>
            </a:r>
            <a:r>
              <a:rPr lang="en-US" altLang="zh-CN" sz="2000" b="1" baseline="-25000" dirty="0">
                <a:latin typeface="Times New Roman" pitchFamily="18" charset="0"/>
                <a:ea typeface="SimSun" pitchFamily="2" charset="-122"/>
              </a:rPr>
              <a:t>1</a:t>
            </a:r>
            <a:endParaRPr lang="en-US" sz="2000" baseline="-25000" dirty="0"/>
          </a:p>
        </p:txBody>
      </p:sp>
      <p:sp>
        <p:nvSpPr>
          <p:cNvPr id="49159" name="Text Box 7"/>
          <p:cNvSpPr txBox="1">
            <a:spLocks noChangeArrowheads="1"/>
          </p:cNvSpPr>
          <p:nvPr/>
        </p:nvSpPr>
        <p:spPr bwMode="auto">
          <a:xfrm>
            <a:off x="6527802" y="1379541"/>
            <a:ext cx="677863"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9160" name="Text Box 8"/>
          <p:cNvSpPr txBox="1">
            <a:spLocks noChangeArrowheads="1"/>
          </p:cNvSpPr>
          <p:nvPr/>
        </p:nvSpPr>
        <p:spPr bwMode="auto">
          <a:xfrm>
            <a:off x="7369177" y="307978"/>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9161" name="Text Box 9"/>
          <p:cNvSpPr txBox="1">
            <a:spLocks noChangeArrowheads="1"/>
          </p:cNvSpPr>
          <p:nvPr/>
        </p:nvSpPr>
        <p:spPr bwMode="auto">
          <a:xfrm>
            <a:off x="7915277" y="4184653"/>
            <a:ext cx="677863"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9162" name="Text Box 10"/>
          <p:cNvSpPr txBox="1">
            <a:spLocks noChangeArrowheads="1"/>
          </p:cNvSpPr>
          <p:nvPr/>
        </p:nvSpPr>
        <p:spPr bwMode="auto">
          <a:xfrm>
            <a:off x="5465765" y="1878016"/>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9163" name="Text Box 11"/>
          <p:cNvSpPr txBox="1">
            <a:spLocks noChangeArrowheads="1"/>
          </p:cNvSpPr>
          <p:nvPr/>
        </p:nvSpPr>
        <p:spPr bwMode="auto">
          <a:xfrm>
            <a:off x="3792538" y="1268761"/>
            <a:ext cx="488950" cy="568325"/>
          </a:xfrm>
          <a:prstGeom prst="rect">
            <a:avLst/>
          </a:prstGeom>
          <a:noFill/>
          <a:ln w="9525">
            <a:noFill/>
            <a:miter lim="800000"/>
            <a:headEnd/>
            <a:tailEnd/>
          </a:ln>
        </p:spPr>
        <p:txBody>
          <a:bodyPr/>
          <a:lstStyle/>
          <a:p>
            <a:pPr algn="r" rtl="1">
              <a:lnSpc>
                <a:spcPct val="96000"/>
              </a:lnSpc>
            </a:pPr>
            <a:r>
              <a:rPr lang="en-US" altLang="zh-CN" sz="2000" b="1" dirty="0">
                <a:latin typeface="Times New Roman" pitchFamily="18" charset="0"/>
                <a:ea typeface="SimSun" pitchFamily="2" charset="-122"/>
              </a:rPr>
              <a:t>P</a:t>
            </a:r>
            <a:r>
              <a:rPr lang="en-US" altLang="zh-CN" sz="2000" b="1" baseline="-25000" dirty="0">
                <a:latin typeface="Times New Roman" pitchFamily="18" charset="0"/>
                <a:ea typeface="SimSun" pitchFamily="2" charset="-122"/>
              </a:rPr>
              <a:t>2</a:t>
            </a:r>
            <a:endParaRPr lang="en-US" sz="2000" baseline="-25000" dirty="0"/>
          </a:p>
        </p:txBody>
      </p:sp>
      <p:sp>
        <p:nvSpPr>
          <p:cNvPr id="49164" name="Line 12"/>
          <p:cNvSpPr>
            <a:spLocks noChangeShapeType="1"/>
          </p:cNvSpPr>
          <p:nvPr/>
        </p:nvSpPr>
        <p:spPr bwMode="auto">
          <a:xfrm>
            <a:off x="4281488" y="1127128"/>
            <a:ext cx="0" cy="4232275"/>
          </a:xfrm>
          <a:prstGeom prst="line">
            <a:avLst/>
          </a:prstGeom>
          <a:noFill/>
          <a:ln w="38100">
            <a:solidFill>
              <a:srgbClr val="000000"/>
            </a:solidFill>
            <a:round/>
            <a:headEnd/>
            <a:tailEnd/>
          </a:ln>
        </p:spPr>
        <p:txBody>
          <a:bodyPr/>
          <a:lstStyle/>
          <a:p>
            <a:endParaRPr lang="ar-SA"/>
          </a:p>
        </p:txBody>
      </p:sp>
      <p:sp>
        <p:nvSpPr>
          <p:cNvPr id="49165" name="Line 13"/>
          <p:cNvSpPr>
            <a:spLocks noChangeShapeType="1"/>
          </p:cNvSpPr>
          <p:nvPr/>
        </p:nvSpPr>
        <p:spPr bwMode="auto">
          <a:xfrm>
            <a:off x="4281489" y="5346700"/>
            <a:ext cx="4230687" cy="0"/>
          </a:xfrm>
          <a:prstGeom prst="line">
            <a:avLst/>
          </a:prstGeom>
          <a:noFill/>
          <a:ln w="38100">
            <a:solidFill>
              <a:srgbClr val="000000"/>
            </a:solidFill>
            <a:round/>
            <a:headEnd/>
            <a:tailEnd/>
          </a:ln>
          <a:effectLst/>
        </p:spPr>
        <p:txBody>
          <a:bodyPr/>
          <a:lstStyle/>
          <a:p>
            <a:endParaRPr lang="ar-SA"/>
          </a:p>
        </p:txBody>
      </p:sp>
      <p:sp>
        <p:nvSpPr>
          <p:cNvPr id="49166" name="Line 14"/>
          <p:cNvSpPr>
            <a:spLocks noChangeShapeType="1"/>
          </p:cNvSpPr>
          <p:nvPr/>
        </p:nvSpPr>
        <p:spPr bwMode="auto">
          <a:xfrm rot="6361919">
            <a:off x="4008438" y="1268414"/>
            <a:ext cx="3973512" cy="2074862"/>
          </a:xfrm>
          <a:prstGeom prst="line">
            <a:avLst/>
          </a:prstGeom>
          <a:noFill/>
          <a:ln w="28575">
            <a:solidFill>
              <a:srgbClr val="000000"/>
            </a:solidFill>
            <a:round/>
            <a:headEnd/>
            <a:tailEnd/>
          </a:ln>
        </p:spPr>
        <p:txBody>
          <a:bodyPr/>
          <a:lstStyle/>
          <a:p>
            <a:endParaRPr lang="ar-SA"/>
          </a:p>
        </p:txBody>
      </p:sp>
      <p:sp>
        <p:nvSpPr>
          <p:cNvPr id="49167" name="Line 15"/>
          <p:cNvSpPr>
            <a:spLocks noChangeShapeType="1"/>
          </p:cNvSpPr>
          <p:nvPr/>
        </p:nvSpPr>
        <p:spPr bwMode="auto">
          <a:xfrm>
            <a:off x="4511825" y="1412777"/>
            <a:ext cx="3214687" cy="2593975"/>
          </a:xfrm>
          <a:prstGeom prst="line">
            <a:avLst/>
          </a:prstGeom>
          <a:noFill/>
          <a:ln w="28575">
            <a:solidFill>
              <a:srgbClr val="000000"/>
            </a:solidFill>
            <a:round/>
            <a:headEnd/>
            <a:tailEnd/>
          </a:ln>
        </p:spPr>
        <p:txBody>
          <a:bodyPr/>
          <a:lstStyle/>
          <a:p>
            <a:endParaRPr lang="ar-SA"/>
          </a:p>
        </p:txBody>
      </p:sp>
      <p:sp>
        <p:nvSpPr>
          <p:cNvPr id="49168" name="Line 16"/>
          <p:cNvSpPr>
            <a:spLocks noChangeShapeType="1"/>
          </p:cNvSpPr>
          <p:nvPr/>
        </p:nvSpPr>
        <p:spPr bwMode="auto">
          <a:xfrm flipH="1">
            <a:off x="4281489" y="1616075"/>
            <a:ext cx="2368550" cy="0"/>
          </a:xfrm>
          <a:prstGeom prst="line">
            <a:avLst/>
          </a:prstGeom>
          <a:noFill/>
          <a:ln w="28575">
            <a:solidFill>
              <a:srgbClr val="000000"/>
            </a:solidFill>
            <a:prstDash val="dashDot"/>
            <a:round/>
            <a:headEnd/>
            <a:tailEnd/>
          </a:ln>
        </p:spPr>
        <p:txBody>
          <a:bodyPr/>
          <a:lstStyle/>
          <a:p>
            <a:endParaRPr lang="ar-SA"/>
          </a:p>
        </p:txBody>
      </p:sp>
      <p:sp>
        <p:nvSpPr>
          <p:cNvPr id="49169" name="Line 17"/>
          <p:cNvSpPr>
            <a:spLocks noChangeShapeType="1"/>
          </p:cNvSpPr>
          <p:nvPr/>
        </p:nvSpPr>
        <p:spPr bwMode="auto">
          <a:xfrm>
            <a:off x="6650040" y="1616075"/>
            <a:ext cx="22225" cy="3684588"/>
          </a:xfrm>
          <a:prstGeom prst="line">
            <a:avLst/>
          </a:prstGeom>
          <a:noFill/>
          <a:ln w="28575">
            <a:solidFill>
              <a:srgbClr val="000000"/>
            </a:solidFill>
            <a:prstDash val="dashDot"/>
            <a:round/>
            <a:headEnd/>
            <a:tailEnd/>
          </a:ln>
        </p:spPr>
        <p:txBody>
          <a:bodyPr/>
          <a:lstStyle/>
          <a:p>
            <a:endParaRPr lang="ar-SA"/>
          </a:p>
        </p:txBody>
      </p:sp>
      <p:sp>
        <p:nvSpPr>
          <p:cNvPr id="49170" name="Text Box 18"/>
          <p:cNvSpPr txBox="1">
            <a:spLocks noChangeArrowheads="1"/>
          </p:cNvSpPr>
          <p:nvPr/>
        </p:nvSpPr>
        <p:spPr bwMode="auto">
          <a:xfrm>
            <a:off x="3943352" y="612778"/>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9171" name="Line 19"/>
          <p:cNvSpPr>
            <a:spLocks noChangeShapeType="1"/>
          </p:cNvSpPr>
          <p:nvPr/>
        </p:nvSpPr>
        <p:spPr bwMode="auto">
          <a:xfrm rot="5826212">
            <a:off x="4196558" y="851697"/>
            <a:ext cx="2963863" cy="2200275"/>
          </a:xfrm>
          <a:prstGeom prst="line">
            <a:avLst/>
          </a:prstGeom>
          <a:noFill/>
          <a:ln w="28575">
            <a:solidFill>
              <a:srgbClr val="000000"/>
            </a:solidFill>
            <a:round/>
            <a:headEnd/>
            <a:tailEnd/>
          </a:ln>
        </p:spPr>
        <p:txBody>
          <a:bodyPr/>
          <a:lstStyle/>
          <a:p>
            <a:endParaRPr lang="ar-SA"/>
          </a:p>
        </p:txBody>
      </p:sp>
      <p:sp>
        <p:nvSpPr>
          <p:cNvPr id="49172" name="Line 20"/>
          <p:cNvSpPr>
            <a:spLocks noChangeShapeType="1"/>
          </p:cNvSpPr>
          <p:nvPr/>
        </p:nvSpPr>
        <p:spPr bwMode="auto">
          <a:xfrm flipH="1">
            <a:off x="4281490" y="2171703"/>
            <a:ext cx="1184275" cy="9525"/>
          </a:xfrm>
          <a:prstGeom prst="line">
            <a:avLst/>
          </a:prstGeom>
          <a:noFill/>
          <a:ln w="28575">
            <a:solidFill>
              <a:srgbClr val="000000"/>
            </a:solidFill>
            <a:prstDash val="dashDot"/>
            <a:round/>
            <a:headEnd/>
            <a:tailEnd/>
          </a:ln>
        </p:spPr>
        <p:txBody>
          <a:bodyPr/>
          <a:lstStyle/>
          <a:p>
            <a:endParaRPr lang="ar-SA"/>
          </a:p>
        </p:txBody>
      </p:sp>
      <p:sp>
        <p:nvSpPr>
          <p:cNvPr id="49173" name="Line 21"/>
          <p:cNvSpPr>
            <a:spLocks noChangeShapeType="1"/>
          </p:cNvSpPr>
          <p:nvPr/>
        </p:nvSpPr>
        <p:spPr bwMode="auto">
          <a:xfrm>
            <a:off x="5465763" y="2212976"/>
            <a:ext cx="0" cy="3148013"/>
          </a:xfrm>
          <a:prstGeom prst="line">
            <a:avLst/>
          </a:prstGeom>
          <a:noFill/>
          <a:ln w="28575">
            <a:solidFill>
              <a:srgbClr val="000000"/>
            </a:solidFill>
            <a:prstDash val="dashDot"/>
            <a:round/>
            <a:headEnd/>
            <a:tailEnd/>
          </a:ln>
        </p:spPr>
        <p:txBody>
          <a:bodyPr/>
          <a:lstStyle/>
          <a:p>
            <a:endParaRPr lang="ar-SA"/>
          </a:p>
        </p:txBody>
      </p:sp>
      <p:sp>
        <p:nvSpPr>
          <p:cNvPr id="49174" name="Line 22"/>
          <p:cNvSpPr>
            <a:spLocks noChangeShapeType="1"/>
          </p:cNvSpPr>
          <p:nvPr/>
        </p:nvSpPr>
        <p:spPr bwMode="auto">
          <a:xfrm>
            <a:off x="5465765" y="688978"/>
            <a:ext cx="3214687" cy="2593975"/>
          </a:xfrm>
          <a:prstGeom prst="line">
            <a:avLst/>
          </a:prstGeom>
          <a:noFill/>
          <a:ln w="28575">
            <a:solidFill>
              <a:srgbClr val="000000"/>
            </a:solidFill>
            <a:round/>
            <a:headEnd/>
            <a:tailEnd/>
          </a:ln>
        </p:spPr>
        <p:txBody>
          <a:bodyPr/>
          <a:lstStyle/>
          <a:p>
            <a:endParaRPr lang="ar-SA"/>
          </a:p>
        </p:txBody>
      </p:sp>
      <p:sp>
        <p:nvSpPr>
          <p:cNvPr id="49175" name="Text Box 23"/>
          <p:cNvSpPr txBox="1">
            <a:spLocks noChangeArrowheads="1"/>
          </p:cNvSpPr>
          <p:nvPr/>
        </p:nvSpPr>
        <p:spPr bwMode="auto">
          <a:xfrm>
            <a:off x="1703512" y="5734053"/>
            <a:ext cx="8568952" cy="765175"/>
          </a:xfrm>
          <a:prstGeom prst="rect">
            <a:avLst/>
          </a:prstGeom>
          <a:noFill/>
          <a:ln w="28575">
            <a:solidFill>
              <a:srgbClr val="000000"/>
            </a:solidFill>
            <a:miter lim="800000"/>
            <a:headEnd/>
            <a:tailEnd/>
          </a:ln>
        </p:spPr>
        <p:txBody>
          <a:bodyPr/>
          <a:lstStyle/>
          <a:p>
            <a:pPr algn="just" rtl="1"/>
            <a:r>
              <a:rPr lang="ar-SA" altLang="zh-CN" sz="2200" dirty="0">
                <a:solidFill>
                  <a:srgbClr val="000000"/>
                </a:solidFill>
                <a:latin typeface="Times New Roman" pitchFamily="18" charset="0"/>
                <a:ea typeface="SimSun" pitchFamily="2" charset="-122"/>
                <a:cs typeface="Times New Roman" pitchFamily="18" charset="0"/>
              </a:rPr>
              <a:t>إذا كانت الزيادة في الطلب أكبر من الزيادة في العرض أدى ذلك إلى زيادة مؤكدة في كمية التوازن مع ارتفاع سعر التوازن.</a:t>
            </a:r>
            <a:endParaRPr lang="en-US" sz="2200" dirty="0">
              <a:ea typeface="SimSun" pitchFamily="2" charset="-122"/>
              <a:cs typeface="Times New Roman" pitchFamily="18" charset="0"/>
            </a:endParaRPr>
          </a:p>
        </p:txBody>
      </p:sp>
      <p:sp>
        <p:nvSpPr>
          <p:cNvPr id="49176" name="Text Box 24"/>
          <p:cNvSpPr txBox="1">
            <a:spLocks noChangeArrowheads="1"/>
          </p:cNvSpPr>
          <p:nvPr/>
        </p:nvSpPr>
        <p:spPr bwMode="auto">
          <a:xfrm>
            <a:off x="3791744" y="2068588"/>
            <a:ext cx="488950" cy="568325"/>
          </a:xfrm>
          <a:prstGeom prst="rect">
            <a:avLst/>
          </a:prstGeom>
          <a:noFill/>
          <a:ln w="9525">
            <a:noFill/>
            <a:miter lim="800000"/>
            <a:headEnd/>
            <a:tailEnd/>
          </a:ln>
        </p:spPr>
        <p:txBody>
          <a:bodyPr/>
          <a:lstStyle/>
          <a:p>
            <a:pPr algn="r" rtl="1">
              <a:lnSpc>
                <a:spcPct val="96000"/>
              </a:lnSpc>
            </a:pPr>
            <a:r>
              <a:rPr lang="en-US" altLang="zh-CN" sz="2000" b="1" dirty="0">
                <a:latin typeface="Times New Roman" pitchFamily="18" charset="0"/>
                <a:ea typeface="SimSun" pitchFamily="2" charset="-122"/>
              </a:rPr>
              <a:t>P</a:t>
            </a:r>
            <a:r>
              <a:rPr lang="en-US" altLang="zh-CN" sz="2000" b="1" baseline="-25000" dirty="0">
                <a:latin typeface="Times New Roman" pitchFamily="18" charset="0"/>
                <a:ea typeface="SimSun" pitchFamily="2" charset="-122"/>
              </a:rPr>
              <a:t>1</a:t>
            </a:r>
            <a:endParaRPr lang="en-US" sz="2000" baseline="-25000" dirty="0"/>
          </a:p>
        </p:txBody>
      </p:sp>
      <p:sp>
        <p:nvSpPr>
          <p:cNvPr id="49177" name="Text Box 25"/>
          <p:cNvSpPr txBox="1">
            <a:spLocks noChangeArrowheads="1"/>
          </p:cNvSpPr>
          <p:nvPr/>
        </p:nvSpPr>
        <p:spPr bwMode="auto">
          <a:xfrm>
            <a:off x="6375401" y="5281613"/>
            <a:ext cx="584200" cy="557212"/>
          </a:xfrm>
          <a:prstGeom prst="rect">
            <a:avLst/>
          </a:prstGeom>
          <a:noFill/>
          <a:ln w="9525">
            <a:noFill/>
            <a:miter lim="800000"/>
            <a:headEnd/>
            <a:tailEnd/>
          </a:ln>
        </p:spPr>
        <p:txBody>
          <a:bodyPr/>
          <a:lstStyle/>
          <a:p>
            <a:pPr algn="r" rtl="1"/>
            <a:r>
              <a:rPr lang="en-US" altLang="zh-CN" sz="2000" b="1" dirty="0">
                <a:latin typeface="Times New Roman" pitchFamily="18" charset="0"/>
                <a:ea typeface="SimSun" pitchFamily="2" charset="-122"/>
              </a:rPr>
              <a:t>Q</a:t>
            </a:r>
            <a:r>
              <a:rPr lang="en-US" altLang="zh-CN" sz="2000" b="1" baseline="-25000" dirty="0">
                <a:latin typeface="Times New Roman" pitchFamily="18" charset="0"/>
                <a:ea typeface="SimSun" pitchFamily="2" charset="-122"/>
              </a:rPr>
              <a:t>2</a:t>
            </a:r>
            <a:endParaRPr lang="en-US" sz="2000" baseline="-25000" dirty="0"/>
          </a:p>
        </p:txBody>
      </p:sp>
      <p:sp>
        <p:nvSpPr>
          <p:cNvPr id="27" name="Espace réservé du numéro de diapositive 26"/>
          <p:cNvSpPr>
            <a:spLocks noGrp="1"/>
          </p:cNvSpPr>
          <p:nvPr>
            <p:ph type="sldNum" sz="quarter" idx="4294967295"/>
          </p:nvPr>
        </p:nvSpPr>
        <p:spPr>
          <a:xfrm>
            <a:off x="838200" y="6356350"/>
            <a:ext cx="2743200" cy="365125"/>
          </a:xfrm>
          <a:prstGeom prst="rect">
            <a:avLst/>
          </a:prstGeom>
        </p:spPr>
        <p:txBody>
          <a:bodyPr/>
          <a:lstStyle/>
          <a:p>
            <a:fld id="{44956145-2BB4-438C-A06A-B20B0256E5FF}" type="slidenum">
              <a:rPr lang="fr-FR" smtClean="0"/>
              <a:pPr/>
              <a:t>32</a:t>
            </a:fld>
            <a:endParaRPr lang="fr-FR"/>
          </a:p>
        </p:txBody>
      </p:sp>
      <p:cxnSp>
        <p:nvCxnSpPr>
          <p:cNvPr id="28" name="Connecteur droit avec flèche 27"/>
          <p:cNvCxnSpPr/>
          <p:nvPr/>
        </p:nvCxnSpPr>
        <p:spPr>
          <a:xfrm flipV="1">
            <a:off x="7392144" y="2852936"/>
            <a:ext cx="648072" cy="7454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a:off x="6672064" y="908720"/>
            <a:ext cx="432048"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a:stCxn id="49158" idx="3"/>
            <a:endCxn id="49177" idx="1"/>
          </p:cNvCxnSpPr>
          <p:nvPr/>
        </p:nvCxnSpPr>
        <p:spPr>
          <a:xfrm>
            <a:off x="5754689" y="5560219"/>
            <a:ext cx="62071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p:nvPr/>
        </p:nvCxnSpPr>
        <p:spPr>
          <a:xfrm flipV="1">
            <a:off x="4007768" y="1628800"/>
            <a:ext cx="0" cy="4320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670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kern="0" dirty="0">
                <a:solidFill>
                  <a:srgbClr val="FF0000"/>
                </a:solidFill>
                <a:latin typeface="Arial Black" pitchFamily="34" charset="0"/>
                <a:cs typeface="PT Bold Heading" pitchFamily="2" charset="-78"/>
              </a:rPr>
              <a:t>الصيغة الرياضية لتوازن السوق</a:t>
            </a:r>
            <a:r>
              <a:rPr lang="en-US" sz="4800" kern="0" dirty="0">
                <a:solidFill>
                  <a:srgbClr val="FF0000"/>
                </a:solidFill>
                <a:latin typeface="Arial Black" pitchFamily="34" charset="0"/>
                <a:cs typeface="PT Bold Heading" pitchFamily="2" charset="-78"/>
              </a:rPr>
              <a:t/>
            </a:r>
            <a:br>
              <a:rPr lang="en-US" sz="4800" kern="0" dirty="0">
                <a:solidFill>
                  <a:srgbClr val="FF0000"/>
                </a:solidFill>
                <a:latin typeface="Arial Black" pitchFamily="34" charset="0"/>
                <a:cs typeface="PT Bold Heading" pitchFamily="2" charset="-78"/>
              </a:rPr>
            </a:br>
            <a:endParaRPr lang="ar-SA" dirty="0"/>
          </a:p>
        </p:txBody>
      </p:sp>
      <p:sp>
        <p:nvSpPr>
          <p:cNvPr id="3" name="Content Placeholder 2"/>
          <p:cNvSpPr>
            <a:spLocks noGrp="1"/>
          </p:cNvSpPr>
          <p:nvPr>
            <p:ph idx="1"/>
          </p:nvPr>
        </p:nvSpPr>
        <p:spPr>
          <a:xfrm>
            <a:off x="700216" y="1143000"/>
            <a:ext cx="10972800" cy="4525963"/>
          </a:xfrm>
        </p:spPr>
        <p:txBody>
          <a:bodyPr/>
          <a:lstStyle/>
          <a:p>
            <a:pPr marL="0" indent="0">
              <a:buNone/>
            </a:pPr>
            <a:r>
              <a:rPr lang="ar-SA" dirty="0" smtClean="0"/>
              <a:t>بالإمكان الان تمثيل منحنيات كل من الطلب والعرض بمعادلتين للخط المستقيم في الصيغ التالية </a:t>
            </a:r>
          </a:p>
          <a:p>
            <a:pPr marL="0" indent="0" algn="ctr">
              <a:buNone/>
            </a:pPr>
            <a:r>
              <a:rPr lang="ar-SA" dirty="0" smtClean="0">
                <a:solidFill>
                  <a:srgbClr val="FF0000"/>
                </a:solidFill>
              </a:rPr>
              <a:t>معادلة منحني الطلب </a:t>
            </a:r>
            <a:r>
              <a:rPr lang="en-US" dirty="0" smtClean="0">
                <a:solidFill>
                  <a:srgbClr val="FF0000"/>
                </a:solidFill>
              </a:rPr>
              <a:t>     </a:t>
            </a:r>
            <a:r>
              <a:rPr lang="en-US" dirty="0" err="1" smtClean="0"/>
              <a:t>Qd</a:t>
            </a:r>
            <a:r>
              <a:rPr lang="en-US" dirty="0" smtClean="0"/>
              <a:t> = 50 – 3p </a:t>
            </a:r>
          </a:p>
          <a:p>
            <a:pPr marL="0" indent="0" algn="ctr">
              <a:buNone/>
            </a:pPr>
            <a:r>
              <a:rPr lang="ar-SA" dirty="0" smtClean="0">
                <a:solidFill>
                  <a:srgbClr val="FF0000"/>
                </a:solidFill>
              </a:rPr>
              <a:t>   معادلة منحني العرض </a:t>
            </a:r>
            <a:r>
              <a:rPr lang="ar-SA" dirty="0">
                <a:solidFill>
                  <a:srgbClr val="FF0000"/>
                </a:solidFill>
              </a:rPr>
              <a:t> </a:t>
            </a:r>
            <a:r>
              <a:rPr lang="en-US" dirty="0" smtClean="0"/>
              <a:t>Qs = 10 + 5p</a:t>
            </a:r>
          </a:p>
          <a:p>
            <a:pPr marL="0" indent="0" algn="ctr">
              <a:buNone/>
            </a:pPr>
            <a:r>
              <a:rPr lang="ar-SA" dirty="0" smtClean="0"/>
              <a:t>عند التوازن تكون الكمية المطلوبة مساوية للكمية المعروضة، فتكون المعادلتين </a:t>
            </a:r>
            <a:r>
              <a:rPr lang="ar-SA" dirty="0" err="1" smtClean="0"/>
              <a:t>اعلاة</a:t>
            </a:r>
            <a:r>
              <a:rPr lang="ar-SA" dirty="0" smtClean="0"/>
              <a:t> متساويتين أي تكون :</a:t>
            </a:r>
          </a:p>
          <a:p>
            <a:pPr marL="0" indent="0" algn="ctr">
              <a:buNone/>
            </a:pPr>
            <a:r>
              <a:rPr lang="en-US" dirty="0" smtClean="0"/>
              <a:t>50 – 3p = 10 + 5p  </a:t>
            </a:r>
          </a:p>
          <a:p>
            <a:pPr marL="0" indent="0" algn="ctr">
              <a:buNone/>
            </a:pPr>
            <a:r>
              <a:rPr lang="en-US" dirty="0" smtClean="0"/>
              <a:t>8p = 40 </a:t>
            </a:r>
          </a:p>
          <a:p>
            <a:pPr marL="0" indent="0" algn="ctr">
              <a:buNone/>
            </a:pPr>
            <a:r>
              <a:rPr lang="en-US" dirty="0" smtClean="0"/>
              <a:t>P = 40/8 = 5 </a:t>
            </a:r>
            <a:r>
              <a:rPr lang="ar-SA" dirty="0" smtClean="0"/>
              <a:t>ريال</a:t>
            </a: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pPr>
                <a:defRPr/>
              </a:pPr>
              <a:t>33</a:t>
            </a:fld>
            <a:endParaRPr lang="en-US" altLang="ar-SA"/>
          </a:p>
        </p:txBody>
      </p:sp>
    </p:spTree>
    <p:extLst>
      <p:ext uri="{BB962C8B-B14F-4D97-AF65-F5344CB8AC3E}">
        <p14:creationId xmlns:p14="http://schemas.microsoft.com/office/powerpoint/2010/main" val="191278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ar-SA" dirty="0" smtClean="0"/>
              <a:t>وبالتعويض عن قيمة السعر في أي من المعادلتين نجد أن : </a:t>
            </a:r>
          </a:p>
          <a:p>
            <a:pPr marL="0" indent="0" algn="ctr">
              <a:buNone/>
            </a:pPr>
            <a:r>
              <a:rPr lang="en-US" dirty="0" err="1" smtClean="0"/>
              <a:t>Qd</a:t>
            </a:r>
            <a:r>
              <a:rPr lang="en-US" dirty="0" smtClean="0"/>
              <a:t> = 50 – 3(5) = 35</a:t>
            </a:r>
            <a:r>
              <a:rPr lang="ar-SA" dirty="0" smtClean="0"/>
              <a:t> وحدة </a:t>
            </a:r>
            <a:r>
              <a:rPr lang="en-US" dirty="0" smtClean="0"/>
              <a:t> </a:t>
            </a:r>
          </a:p>
          <a:p>
            <a:pPr marL="0" indent="0" algn="ctr">
              <a:buNone/>
            </a:pPr>
            <a:r>
              <a:rPr lang="en-US" dirty="0" smtClean="0"/>
              <a:t>Qs = 10 + 5(5) = 35</a:t>
            </a:r>
            <a:r>
              <a:rPr lang="ar-SA" dirty="0" smtClean="0"/>
              <a:t> وحدة </a:t>
            </a: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pPr>
                <a:defRPr/>
              </a:pPr>
              <a:t>34</a:t>
            </a:fld>
            <a:endParaRPr lang="en-US" altLang="ar-SA"/>
          </a:p>
        </p:txBody>
      </p:sp>
      <p:sp>
        <p:nvSpPr>
          <p:cNvPr id="5" name="Title 1"/>
          <p:cNvSpPr>
            <a:spLocks noGrp="1"/>
          </p:cNvSpPr>
          <p:nvPr>
            <p:ph type="title"/>
          </p:nvPr>
        </p:nvSpPr>
        <p:spPr/>
        <p:txBody>
          <a:bodyPr/>
          <a:lstStyle/>
          <a:p>
            <a:r>
              <a:rPr lang="ar-SA" kern="0" dirty="0">
                <a:solidFill>
                  <a:srgbClr val="FF0000"/>
                </a:solidFill>
                <a:latin typeface="Arial Black" pitchFamily="34" charset="0"/>
                <a:cs typeface="PT Bold Heading" pitchFamily="2" charset="-78"/>
              </a:rPr>
              <a:t>الصيغة الرياضية لتوازن السوق</a:t>
            </a:r>
            <a:r>
              <a:rPr lang="en-US" sz="4800" kern="0" dirty="0">
                <a:solidFill>
                  <a:srgbClr val="FF0000"/>
                </a:solidFill>
                <a:latin typeface="Arial Black" pitchFamily="34" charset="0"/>
                <a:cs typeface="PT Bold Heading" pitchFamily="2" charset="-78"/>
              </a:rPr>
              <a:t/>
            </a:r>
            <a:br>
              <a:rPr lang="en-US" sz="4800" kern="0" dirty="0">
                <a:solidFill>
                  <a:srgbClr val="FF0000"/>
                </a:solidFill>
                <a:latin typeface="Arial Black" pitchFamily="34" charset="0"/>
                <a:cs typeface="PT Bold Heading" pitchFamily="2" charset="-78"/>
              </a:rPr>
            </a:br>
            <a:endParaRPr lang="ar-SA" dirty="0"/>
          </a:p>
        </p:txBody>
      </p:sp>
    </p:spTree>
    <p:extLst>
      <p:ext uri="{BB962C8B-B14F-4D97-AF65-F5344CB8AC3E}">
        <p14:creationId xmlns:p14="http://schemas.microsoft.com/office/powerpoint/2010/main" val="1880478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kern="0" dirty="0">
                <a:solidFill>
                  <a:srgbClr val="FF0000"/>
                </a:solidFill>
                <a:latin typeface="Arial Black" pitchFamily="34" charset="0"/>
                <a:cs typeface="PT Bold Heading" pitchFamily="2" charset="-78"/>
              </a:rPr>
              <a:t>الصيغة الرياضية لتوازن السوق</a:t>
            </a:r>
            <a:r>
              <a:rPr lang="en-US" sz="4800" kern="0" dirty="0">
                <a:solidFill>
                  <a:srgbClr val="FF0000"/>
                </a:solidFill>
                <a:latin typeface="Arial Black" pitchFamily="34" charset="0"/>
                <a:cs typeface="PT Bold Heading" pitchFamily="2" charset="-78"/>
              </a:rPr>
              <a:t/>
            </a:r>
            <a:br>
              <a:rPr lang="en-US" sz="4800" kern="0" dirty="0">
                <a:solidFill>
                  <a:srgbClr val="FF0000"/>
                </a:solidFill>
                <a:latin typeface="Arial Black" pitchFamily="34" charset="0"/>
                <a:cs typeface="PT Bold Heading" pitchFamily="2" charset="-78"/>
              </a:rPr>
            </a:br>
            <a:endParaRPr lang="ar-SA" dirty="0"/>
          </a:p>
        </p:txBody>
      </p:sp>
      <p:sp>
        <p:nvSpPr>
          <p:cNvPr id="3" name="Content Placeholder 2"/>
          <p:cNvSpPr>
            <a:spLocks noGrp="1"/>
          </p:cNvSpPr>
          <p:nvPr>
            <p:ph idx="1"/>
          </p:nvPr>
        </p:nvSpPr>
        <p:spPr>
          <a:xfrm>
            <a:off x="304800" y="1600201"/>
            <a:ext cx="11681254" cy="4525963"/>
          </a:xfrm>
        </p:spPr>
        <p:txBody>
          <a:bodyPr/>
          <a:lstStyle/>
          <a:p>
            <a:pPr marL="0" indent="0" rtl="1">
              <a:buNone/>
            </a:pPr>
            <a:r>
              <a:rPr lang="ar-SA" b="1" dirty="0"/>
              <a:t>إذا كانت لدينا دالة الطلب بالقيم (</a:t>
            </a:r>
            <a:r>
              <a:rPr lang="en-US" b="1" dirty="0" err="1"/>
              <a:t>Qd</a:t>
            </a:r>
            <a:r>
              <a:rPr lang="en-US" b="1" dirty="0"/>
              <a:t> = 24 – 3P</a:t>
            </a:r>
            <a:r>
              <a:rPr lang="ar-SA" b="1" dirty="0"/>
              <a:t>) ودالة العرض بالقيم (</a:t>
            </a:r>
            <a:r>
              <a:rPr lang="en-US" b="1" dirty="0"/>
              <a:t>Qs =  6 + 6P</a:t>
            </a:r>
            <a:r>
              <a:rPr lang="ar-SA" b="1" dirty="0"/>
              <a:t>) ..........:</a:t>
            </a:r>
            <a:endParaRPr lang="en-US" dirty="0"/>
          </a:p>
          <a:p>
            <a:pPr marL="0" indent="0" rtl="1">
              <a:buNone/>
            </a:pPr>
            <a:r>
              <a:rPr lang="ar-SA" dirty="0"/>
              <a:t>	  (أ)	فإن السعر التوازني سيكون 2.</a:t>
            </a:r>
            <a:endParaRPr lang="en-US" dirty="0"/>
          </a:p>
          <a:p>
            <a:pPr marL="0" indent="0" rtl="1">
              <a:buNone/>
            </a:pPr>
            <a:r>
              <a:rPr lang="ar-SA" dirty="0"/>
              <a:t>	 (ب)	فإن السعر التوازني سيكون 3.</a:t>
            </a:r>
            <a:endParaRPr lang="en-US" dirty="0"/>
          </a:p>
          <a:p>
            <a:pPr marL="0" indent="0" rtl="1">
              <a:buNone/>
            </a:pPr>
            <a:r>
              <a:rPr lang="ar-SA" dirty="0"/>
              <a:t>	 (ج)	فإن السعر التوازني سيكون 4.</a:t>
            </a:r>
            <a:endParaRPr lang="en-US" dirty="0"/>
          </a:p>
          <a:p>
            <a:pPr marL="0" indent="0" rtl="1">
              <a:buNone/>
            </a:pPr>
            <a:r>
              <a:rPr lang="ar-SA" dirty="0"/>
              <a:t>	 (د)	فإن السعر التوازني سيكون 6.</a:t>
            </a:r>
            <a:endParaRPr lang="en-US" dirty="0"/>
          </a:p>
          <a:p>
            <a:pPr marL="0" indent="0">
              <a:buNone/>
            </a:pP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pPr>
                <a:defRPr/>
              </a:pPr>
              <a:t>35</a:t>
            </a:fld>
            <a:endParaRPr lang="en-US" altLang="ar-SA"/>
          </a:p>
        </p:txBody>
      </p:sp>
    </p:spTree>
    <p:extLst>
      <p:ext uri="{BB962C8B-B14F-4D97-AF65-F5344CB8AC3E}">
        <p14:creationId xmlns:p14="http://schemas.microsoft.com/office/powerpoint/2010/main" val="7569413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kern="0" dirty="0">
                <a:solidFill>
                  <a:srgbClr val="FF0000"/>
                </a:solidFill>
                <a:latin typeface="Arial Black" pitchFamily="34" charset="0"/>
                <a:cs typeface="PT Bold Heading" pitchFamily="2" charset="-78"/>
              </a:rPr>
              <a:t>الصيغة الرياضية لتوازن السوق</a:t>
            </a:r>
            <a:r>
              <a:rPr lang="en-US" sz="4800" kern="0" dirty="0">
                <a:solidFill>
                  <a:srgbClr val="FF0000"/>
                </a:solidFill>
                <a:latin typeface="Arial Black" pitchFamily="34" charset="0"/>
                <a:cs typeface="PT Bold Heading" pitchFamily="2" charset="-78"/>
              </a:rPr>
              <a:t/>
            </a:r>
            <a:br>
              <a:rPr lang="en-US" sz="4800" kern="0" dirty="0">
                <a:solidFill>
                  <a:srgbClr val="FF0000"/>
                </a:solidFill>
                <a:latin typeface="Arial Black" pitchFamily="34" charset="0"/>
                <a:cs typeface="PT Bold Heading" pitchFamily="2" charset="-78"/>
              </a:rPr>
            </a:br>
            <a:endParaRPr lang="ar-SA" dirty="0"/>
          </a:p>
        </p:txBody>
      </p:sp>
      <p:sp>
        <p:nvSpPr>
          <p:cNvPr id="3" name="Content Placeholder 2"/>
          <p:cNvSpPr>
            <a:spLocks noGrp="1"/>
          </p:cNvSpPr>
          <p:nvPr>
            <p:ph idx="1"/>
          </p:nvPr>
        </p:nvSpPr>
        <p:spPr>
          <a:xfrm>
            <a:off x="337751" y="1600201"/>
            <a:ext cx="11656541" cy="4525963"/>
          </a:xfrm>
        </p:spPr>
        <p:txBody>
          <a:bodyPr/>
          <a:lstStyle/>
          <a:p>
            <a:pPr marL="0" indent="0" rtl="1">
              <a:buNone/>
            </a:pPr>
            <a:r>
              <a:rPr lang="ar-SA" b="1" dirty="0"/>
              <a:t>إذا كانت لدينا دالة الطلب بالقيم (</a:t>
            </a:r>
            <a:r>
              <a:rPr lang="en-US" b="1" dirty="0" err="1"/>
              <a:t>Qd</a:t>
            </a:r>
            <a:r>
              <a:rPr lang="en-US" b="1" dirty="0"/>
              <a:t> = 24 – 3P</a:t>
            </a:r>
            <a:r>
              <a:rPr lang="ar-SA" b="1" dirty="0"/>
              <a:t>) ودالة العرض بالقيم (</a:t>
            </a:r>
            <a:r>
              <a:rPr lang="en-US" b="1" dirty="0"/>
              <a:t>Qs =  6 + 6P</a:t>
            </a:r>
            <a:r>
              <a:rPr lang="ar-SA" b="1" dirty="0"/>
              <a:t>) ...........:</a:t>
            </a:r>
            <a:endParaRPr lang="en-US" dirty="0"/>
          </a:p>
          <a:p>
            <a:pPr marL="0" indent="0" rtl="1">
              <a:buNone/>
            </a:pPr>
            <a:r>
              <a:rPr lang="ar-SA" dirty="0"/>
              <a:t>	  (أ)	فإن الكمية </a:t>
            </a:r>
            <a:r>
              <a:rPr lang="ar-SA" dirty="0" err="1"/>
              <a:t>التوازنية</a:t>
            </a:r>
            <a:r>
              <a:rPr lang="ar-SA" dirty="0"/>
              <a:t> ستكون </a:t>
            </a:r>
            <a:r>
              <a:rPr lang="en-US" dirty="0" smtClean="0"/>
              <a:t>6</a:t>
            </a:r>
            <a:r>
              <a:rPr lang="ar-SA" dirty="0" smtClean="0"/>
              <a:t>.</a:t>
            </a:r>
            <a:endParaRPr lang="en-US" dirty="0"/>
          </a:p>
          <a:p>
            <a:pPr marL="0" indent="0" rtl="1">
              <a:buNone/>
            </a:pPr>
            <a:r>
              <a:rPr lang="ar-SA" dirty="0"/>
              <a:t>	 (ب)	فإن الكمية </a:t>
            </a:r>
            <a:r>
              <a:rPr lang="ar-SA" dirty="0" err="1"/>
              <a:t>التوازنية</a:t>
            </a:r>
            <a:r>
              <a:rPr lang="ar-SA" dirty="0"/>
              <a:t> ستكون </a:t>
            </a:r>
            <a:r>
              <a:rPr lang="en-US" dirty="0" smtClean="0"/>
              <a:t>12</a:t>
            </a:r>
            <a:r>
              <a:rPr lang="ar-SA" dirty="0" smtClean="0"/>
              <a:t>.</a:t>
            </a:r>
            <a:endParaRPr lang="en-US" dirty="0"/>
          </a:p>
          <a:p>
            <a:pPr marL="0" indent="0" rtl="1">
              <a:buNone/>
            </a:pPr>
            <a:r>
              <a:rPr lang="ar-SA" dirty="0"/>
              <a:t>	 (ج)	فإن الكمية </a:t>
            </a:r>
            <a:r>
              <a:rPr lang="ar-SA" dirty="0" err="1"/>
              <a:t>التوازنية</a:t>
            </a:r>
            <a:r>
              <a:rPr lang="ar-SA" dirty="0"/>
              <a:t> ستكون </a:t>
            </a:r>
            <a:r>
              <a:rPr lang="en-US" dirty="0" smtClean="0"/>
              <a:t>18</a:t>
            </a:r>
            <a:r>
              <a:rPr lang="ar-SA" dirty="0" smtClean="0"/>
              <a:t>.</a:t>
            </a:r>
            <a:endParaRPr lang="en-US" dirty="0"/>
          </a:p>
          <a:p>
            <a:pPr marL="0" indent="0" rtl="1">
              <a:buNone/>
            </a:pPr>
            <a:r>
              <a:rPr lang="ar-SA" dirty="0"/>
              <a:t>	 (د)	فإن الكمية </a:t>
            </a:r>
            <a:r>
              <a:rPr lang="ar-SA" dirty="0" err="1"/>
              <a:t>التوازنية</a:t>
            </a:r>
            <a:r>
              <a:rPr lang="ar-SA" dirty="0"/>
              <a:t> ستكون </a:t>
            </a:r>
            <a:r>
              <a:rPr lang="en-US" dirty="0" smtClean="0"/>
              <a:t>24</a:t>
            </a:r>
            <a:r>
              <a:rPr lang="ar-SA" dirty="0" smtClean="0"/>
              <a:t>.</a:t>
            </a:r>
            <a:endParaRPr lang="en-US" dirty="0"/>
          </a:p>
          <a:p>
            <a:pPr marL="0" indent="0">
              <a:buNone/>
            </a:pP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pPr>
                <a:defRPr/>
              </a:pPr>
              <a:t>36</a:t>
            </a:fld>
            <a:endParaRPr lang="en-US" altLang="ar-SA"/>
          </a:p>
        </p:txBody>
      </p:sp>
    </p:spTree>
    <p:extLst>
      <p:ext uri="{BB962C8B-B14F-4D97-AF65-F5344CB8AC3E}">
        <p14:creationId xmlns:p14="http://schemas.microsoft.com/office/powerpoint/2010/main" val="42057093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525</TotalTime>
  <Words>2719</Words>
  <Application>Microsoft Office PowerPoint</Application>
  <PresentationFormat>Widescreen</PresentationFormat>
  <Paragraphs>592</Paragraphs>
  <Slides>36</Slides>
  <Notes>28</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36</vt:i4>
      </vt:variant>
    </vt:vector>
  </HeadingPairs>
  <TitlesOfParts>
    <vt:vector size="50" baseType="lpstr">
      <vt:lpstr>SimSun</vt:lpstr>
      <vt:lpstr>ae_AlMateen</vt:lpstr>
      <vt:lpstr>Arial</vt:lpstr>
      <vt:lpstr>Arial Black</vt:lpstr>
      <vt:lpstr>AYM Wadiy S_U normal.</vt:lpstr>
      <vt:lpstr>Calibri</vt:lpstr>
      <vt:lpstr>Calibri Light</vt:lpstr>
      <vt:lpstr>Garamond</vt:lpstr>
      <vt:lpstr>PT Bold Heading</vt:lpstr>
      <vt:lpstr>Tahoma</vt:lpstr>
      <vt:lpstr>Times New Roman</vt:lpstr>
      <vt:lpstr>Wingdings</vt:lpstr>
      <vt:lpstr>Office Theme</vt:lpstr>
      <vt:lpstr>1_Office Theme</vt:lpstr>
      <vt:lpstr>PowerPoint Presentation</vt:lpstr>
      <vt:lpstr>المحاضرة الثالثة  </vt:lpstr>
      <vt:lpstr>PowerPoint Presentation</vt:lpstr>
      <vt:lpstr>تعريف الطلب Demand Definition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تعريف العرض Supply Definition</vt:lpstr>
      <vt:lpstr>PowerPoint Presentation</vt:lpstr>
      <vt:lpstr>PowerPoint Presentation</vt:lpstr>
      <vt:lpstr>PowerPoint Presentation</vt:lpstr>
      <vt:lpstr>PowerPoint Presentation</vt:lpstr>
      <vt:lpstr>PowerPoint Presentation</vt:lpstr>
      <vt:lpstr>PowerPoint Presentation</vt:lpstr>
      <vt:lpstr>اختر الإجابة الصحيحة الوحيدة لكل من الفقرات التالية  </vt:lpstr>
      <vt:lpstr>أولاً: تعريف السوق Market Definition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الصيغة الرياضية لتوازن السوق </vt:lpstr>
      <vt:lpstr>الصيغة الرياضية لتوازن السوق </vt:lpstr>
      <vt:lpstr>الصيغة الرياضية لتوازن السوق </vt:lpstr>
      <vt:lpstr>الصيغة الرياضية لتوازن السوق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Yousif Abdalkarim Yoysif</cp:lastModifiedBy>
  <cp:revision>14</cp:revision>
  <dcterms:created xsi:type="dcterms:W3CDTF">2016-09-29T09:49:05Z</dcterms:created>
  <dcterms:modified xsi:type="dcterms:W3CDTF">2016-10-03T11:43:14Z</dcterms:modified>
</cp:coreProperties>
</file>