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4" r:id="rId3"/>
    <p:sldMasterId id="2147483688" r:id="rId4"/>
  </p:sldMasterIdLst>
  <p:notesMasterIdLst>
    <p:notesMasterId r:id="rId29"/>
  </p:notesMasterIdLst>
  <p:sldIdLst>
    <p:sldId id="257" r:id="rId5"/>
    <p:sldId id="259" r:id="rId6"/>
    <p:sldId id="276" r:id="rId7"/>
    <p:sldId id="260" r:id="rId8"/>
    <p:sldId id="261" r:id="rId9"/>
    <p:sldId id="262" r:id="rId10"/>
    <p:sldId id="278" r:id="rId11"/>
    <p:sldId id="263" r:id="rId12"/>
    <p:sldId id="264" r:id="rId13"/>
    <p:sldId id="265" r:id="rId14"/>
    <p:sldId id="277" r:id="rId15"/>
    <p:sldId id="281" r:id="rId16"/>
    <p:sldId id="266" r:id="rId17"/>
    <p:sldId id="267" r:id="rId18"/>
    <p:sldId id="268" r:id="rId19"/>
    <p:sldId id="269" r:id="rId20"/>
    <p:sldId id="270" r:id="rId21"/>
    <p:sldId id="271" r:id="rId22"/>
    <p:sldId id="272" r:id="rId23"/>
    <p:sldId id="273" r:id="rId24"/>
    <p:sldId id="274" r:id="rId25"/>
    <p:sldId id="275" r:id="rId26"/>
    <p:sldId id="280" r:id="rId27"/>
    <p:sldId id="279" r:id="rId28"/>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74" d="100"/>
          <a:sy n="74" d="100"/>
        </p:scale>
        <p:origin x="5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1A4FB6B-FEE9-45D2-B632-401719BC83FB}" type="datetimeFigureOut">
              <a:rPr lang="ar-SA" smtClean="0"/>
              <a:t>05/01/1438</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F2ED5EE-21F9-41B2-9BBE-F7A61422452B}" type="slidenum">
              <a:rPr lang="ar-SA" smtClean="0"/>
              <a:t>‹#›</a:t>
            </a:fld>
            <a:endParaRPr lang="ar-SA"/>
          </a:p>
        </p:txBody>
      </p:sp>
    </p:spTree>
    <p:extLst>
      <p:ext uri="{BB962C8B-B14F-4D97-AF65-F5344CB8AC3E}">
        <p14:creationId xmlns:p14="http://schemas.microsoft.com/office/powerpoint/2010/main" val="227195194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4445DC-E962-489F-85FB-9BC30801C0A0}" type="slidenum">
              <a:rPr lang="en-US" altLang="en-US">
                <a:solidFill>
                  <a:prstClr val="black"/>
                </a:solidFill>
              </a:rPr>
              <a:pPr>
                <a:spcBef>
                  <a:spcPct val="0"/>
                </a:spcBef>
              </a:pPr>
              <a:t>3</a:t>
            </a:fld>
            <a:endParaRPr lang="en-US" altLang="en-US">
              <a:solidFill>
                <a:prstClr val="black"/>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956900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B1D5B17-1121-452E-8969-48DF6E6E25E9}" type="slidenum">
              <a:rPr lang="ar-SA" altLang="en-US">
                <a:solidFill>
                  <a:prstClr val="black"/>
                </a:solidFill>
              </a:rPr>
              <a:pPr>
                <a:spcBef>
                  <a:spcPct val="0"/>
                </a:spcBef>
              </a:pPr>
              <a:t>4</a:t>
            </a:fld>
            <a:endParaRPr lang="en-US" altLang="en-US">
              <a:solidFill>
                <a:prstClr val="black"/>
              </a:solidFill>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028977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2C558B3-EE4B-4EBE-AED7-2FA728140CB1}" type="slidenum">
              <a:rPr lang="en-US" altLang="en-US">
                <a:solidFill>
                  <a:prstClr val="black"/>
                </a:solidFill>
              </a:rPr>
              <a:pPr>
                <a:spcBef>
                  <a:spcPct val="0"/>
                </a:spcBef>
              </a:pPr>
              <a:t>5</a:t>
            </a:fld>
            <a:endParaRPr lang="en-US" altLang="en-US">
              <a:solidFill>
                <a:prstClr val="black"/>
              </a:solidFill>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632023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03F73FF-8DEC-4B1E-9700-CF81DC3D1561}" type="slidenum">
              <a:rPr lang="en-US" altLang="en-US">
                <a:solidFill>
                  <a:prstClr val="black"/>
                </a:solidFill>
              </a:rPr>
              <a:pPr>
                <a:spcBef>
                  <a:spcPct val="0"/>
                </a:spcBef>
              </a:pPr>
              <a:t>6</a:t>
            </a:fld>
            <a:endParaRPr lang="en-US" altLang="en-US">
              <a:solidFill>
                <a:prstClr val="black"/>
              </a:solidFill>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940364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AEE0C4F-4872-4175-866A-088F6E3537B8}" type="slidenum">
              <a:rPr lang="en-US" altLang="en-US">
                <a:solidFill>
                  <a:prstClr val="black"/>
                </a:solidFill>
              </a:rPr>
              <a:pPr>
                <a:spcBef>
                  <a:spcPct val="0"/>
                </a:spcBef>
              </a:pPr>
              <a:t>8</a:t>
            </a:fld>
            <a:endParaRPr lang="en-US" altLang="en-US">
              <a:solidFill>
                <a:prstClr val="black"/>
              </a:solidFill>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139361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739714C-5CA7-4A26-A314-69E2D9471316}" type="slidenum">
              <a:rPr lang="en-US" altLang="en-US">
                <a:solidFill>
                  <a:prstClr val="black"/>
                </a:solidFill>
              </a:rPr>
              <a:pPr>
                <a:spcBef>
                  <a:spcPct val="0"/>
                </a:spcBef>
              </a:pPr>
              <a:t>9</a:t>
            </a:fld>
            <a:endParaRPr lang="en-US" altLang="en-US">
              <a:solidFill>
                <a:prstClr val="black"/>
              </a:solidFill>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4198597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722EDA6-95F3-4440-AD5F-71157EC4DD93}" type="slidenum">
              <a:rPr lang="en-US" altLang="en-US">
                <a:solidFill>
                  <a:prstClr val="black"/>
                </a:solidFill>
              </a:rPr>
              <a:pPr>
                <a:spcBef>
                  <a:spcPct val="0"/>
                </a:spcBef>
              </a:pPr>
              <a:t>10</a:t>
            </a:fld>
            <a:endParaRPr lang="en-US" altLang="en-US">
              <a:solidFill>
                <a:prstClr val="black"/>
              </a:solidFill>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468883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97BF098-B171-406F-8DA2-34F7CBAA93B5}" type="slidenum">
              <a:rPr lang="en-US" altLang="en-US">
                <a:solidFill>
                  <a:prstClr val="black"/>
                </a:solidFill>
              </a:rPr>
              <a:pPr>
                <a:spcBef>
                  <a:spcPct val="0"/>
                </a:spcBef>
              </a:pPr>
              <a:t>13</a:t>
            </a:fld>
            <a:endParaRPr lang="en-US" altLang="en-US">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888455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D8356A2-3864-440D-9BF7-471926A7EDAA}" type="slidenum">
              <a:rPr lang="en-US" altLang="en-US">
                <a:solidFill>
                  <a:prstClr val="black"/>
                </a:solidFill>
              </a:rPr>
              <a:pPr>
                <a:spcBef>
                  <a:spcPct val="0"/>
                </a:spcBef>
              </a:pPr>
              <a:t>14</a:t>
            </a:fld>
            <a:endParaRPr lang="en-US" altLang="en-US">
              <a:solidFill>
                <a:prstClr val="black"/>
              </a:solidFill>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3898982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F8E2-9D21-427D-ABE5-C54C37CBB45E}" type="slidenum">
              <a:rPr lang="en-US">
                <a:solidFill>
                  <a:prstClr val="black"/>
                </a:solidFill>
              </a:rPr>
              <a:pPr/>
              <a:t>15</a:t>
            </a:fld>
            <a:endParaRPr lang="en-US">
              <a:solidFill>
                <a:prstClr val="black"/>
              </a:solidFill>
            </a:endParaRPr>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1461740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530C-EE10-451C-91C9-49BAA9E9AB9F}" type="slidenum">
              <a:rPr lang="en-US">
                <a:solidFill>
                  <a:prstClr val="black"/>
                </a:solidFill>
              </a:rPr>
              <a:pPr/>
              <a:t>16</a:t>
            </a:fld>
            <a:endParaRPr lang="en-US">
              <a:solidFill>
                <a:prstClr val="black"/>
              </a:solidFill>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49154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76A3E-8706-4416-86A0-F6908A40EF68}" type="slidenum">
              <a:rPr lang="en-US">
                <a:solidFill>
                  <a:prstClr val="black"/>
                </a:solidFill>
              </a:rPr>
              <a:pPr/>
              <a:t>17</a:t>
            </a:fld>
            <a:endParaRPr lang="en-US">
              <a:solidFill>
                <a:prstClr val="black"/>
              </a:solidFill>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2203240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501C3-1B0A-4B4C-83A5-DDA112B0C850}" type="slidenum">
              <a:rPr lang="en-US">
                <a:solidFill>
                  <a:prstClr val="black"/>
                </a:solidFill>
              </a:rPr>
              <a:pPr/>
              <a:t>18</a:t>
            </a:fld>
            <a:endParaRPr lang="en-US">
              <a:solidFill>
                <a:prstClr val="black"/>
              </a:solidFill>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ar-SA"/>
          </a:p>
        </p:txBody>
      </p:sp>
    </p:spTree>
    <p:extLst>
      <p:ext uri="{BB962C8B-B14F-4D97-AF65-F5344CB8AC3E}">
        <p14:creationId xmlns:p14="http://schemas.microsoft.com/office/powerpoint/2010/main" val="3604178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2688DD79-50EE-4457-801B-EDBBA688E99A}" type="datetimeFigureOut">
              <a:rPr lang="ar-SA" smtClean="0"/>
              <a:t>05/01/1438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201141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688DD79-50EE-4457-801B-EDBBA688E99A}" type="datetimeFigureOut">
              <a:rPr lang="ar-SA" smtClean="0"/>
              <a:t>05/01/1438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567147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88DD79-50EE-4457-801B-EDBBA688E99A}" type="datetimeFigureOut">
              <a:rPr lang="ar-SA" smtClean="0"/>
              <a:t>05/01/1438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2602957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2688DD79-50EE-4457-801B-EDBBA688E99A}" type="datetimeFigureOut">
              <a:rPr lang="ar-SA" smtClean="0"/>
              <a:t>05/01/1438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85015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688DD79-50EE-4457-801B-EDBBA688E99A}" type="datetimeFigureOut">
              <a:rPr lang="ar-SA" smtClean="0"/>
              <a:t>05/01/1438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701191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2688DD79-50EE-4457-801B-EDBBA688E99A}" type="datetimeFigureOut">
              <a:rPr lang="ar-SA" smtClean="0"/>
              <a:t>05/01/1438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4047470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8DD79-50EE-4457-801B-EDBBA688E99A}" type="datetimeFigureOut">
              <a:rPr lang="ar-SA" smtClean="0"/>
              <a:t>05/01/1438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1822666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8DD79-50EE-4457-801B-EDBBA688E99A}" type="datetimeFigureOut">
              <a:rPr lang="ar-SA" smtClean="0"/>
              <a:t>05/01/1438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3746796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8DD79-50EE-4457-801B-EDBBA688E99A}" type="datetimeFigureOut">
              <a:rPr lang="ar-SA" smtClean="0"/>
              <a:t>05/01/1438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1446976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688DD79-50EE-4457-801B-EDBBA688E99A}" type="datetimeFigureOut">
              <a:rPr lang="ar-SA" smtClean="0"/>
              <a:t>05/01/1438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446813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688DD79-50EE-4457-801B-EDBBA688E99A}" type="datetimeFigureOut">
              <a:rPr lang="ar-SA" smtClean="0"/>
              <a:t>05/01/1438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0E7339-29D0-4E2F-A83C-574E3D1DE9BB}" type="slidenum">
              <a:rPr lang="ar-SA" smtClean="0"/>
              <a:t>‹#›</a:t>
            </a:fld>
            <a:endParaRPr lang="ar-SA"/>
          </a:p>
        </p:txBody>
      </p:sp>
    </p:spTree>
    <p:extLst>
      <p:ext uri="{BB962C8B-B14F-4D97-AF65-F5344CB8AC3E}">
        <p14:creationId xmlns:p14="http://schemas.microsoft.com/office/powerpoint/2010/main" val="259124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629115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724754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675738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801751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84714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723782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880610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540113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242243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92495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006406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848817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376412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573841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6141451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4607974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44543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91222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5844201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309168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79770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0632551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41372612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398031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2378945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0480708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5257C50E-B730-4872-976B-FFBD5935859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215443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5"/>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9CE7C07-3D20-478F-A4A3-4E02CE760F31}"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6271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B577D411-00E4-431F-861B-22CEA9C8ADA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804831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a:cs typeface="Arial" panose="020B0604020202020204" pitchFamily="34" charset="0"/>
              </a:defRPr>
            </a:lvl1pPr>
          </a:lstStyle>
          <a:p>
            <a:pPr>
              <a:defRPr/>
            </a:pPr>
            <a:fld id="{A40CE014-9E73-4312-A34B-DDBE291E677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7718794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4B84F9DF-7E68-49BA-B594-28108E1774D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92861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30782BAD-2F08-4DE1-8EE3-C2E99C49B74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1204941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600" smtClean="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a:cs typeface="Arial" panose="020B0604020202020204" pitchFamily="34" charset="0"/>
              </a:defRPr>
            </a:lvl1pPr>
          </a:lstStyle>
          <a:p>
            <a:pPr>
              <a:defRPr/>
            </a:pPr>
            <a:fld id="{C133AFFB-BE8B-4ECA-8C50-1433E49EA28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7088474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42D5D341-3245-40E2-9B0B-E8256AEF92B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1454948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2688DE0C-B4F7-45E3-9F88-CD7056CD29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2977794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63DF9721-5165-4DF0-8DFA-B0ED8E6E748B}"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3290659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a:cs typeface="Arial" panose="020B0604020202020204" pitchFamily="34" charset="0"/>
              </a:defRPr>
            </a:lvl1pPr>
          </a:lstStyle>
          <a:p>
            <a:pPr>
              <a:defRPr/>
            </a:pPr>
            <a:fld id="{85177BF5-D7E8-4F19-8857-959EAD89A87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7314751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FDB85D4-54C8-4DA7-ADB0-FC447031DD2F}"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3007688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a:prstGeom prst="rect">
            <a:avLst/>
          </a:prstGeo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981200"/>
            <a:ext cx="10972800" cy="3886200"/>
          </a:xfrm>
        </p:spPr>
        <p:txBody>
          <a:bodyPr/>
          <a:lstStyle/>
          <a:p>
            <a:pPr lvl="0"/>
            <a:endParaRPr lang="ar-SA" noProof="0" smtClean="0"/>
          </a:p>
        </p:txBody>
      </p:sp>
      <p:sp>
        <p:nvSpPr>
          <p:cNvPr id="4" name="Rectangle 2"/>
          <p:cNvSpPr>
            <a:spLocks noGrp="1" noChangeArrowheads="1"/>
          </p:cNvSpPr>
          <p:nvPr>
            <p:ph type="ftr" sz="quarter" idx="10"/>
          </p:nvPr>
        </p:nvSpPr>
        <p:spPr>
          <a:xfrm>
            <a:off x="4165600" y="6248400"/>
            <a:ext cx="3860800" cy="457200"/>
          </a:xfrm>
          <a:prstGeom prst="rect">
            <a:avLst/>
          </a:prstGeom>
          <a:ln/>
        </p:spPr>
        <p:txBody>
          <a:bodyPr/>
          <a:lstStyle>
            <a:lvl1pPr>
              <a:defRPr/>
            </a:lvl1pPr>
          </a:lstStyle>
          <a:p>
            <a:pPr>
              <a:defRPr/>
            </a:pPr>
            <a:endParaRPr lang="en-US">
              <a:solidFill>
                <a:prstClr val="black"/>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09A8B51B-5708-4295-85E5-60A1A9A57D68}" type="slidenum">
              <a:rPr lang="en-US" altLang="ar-SA">
                <a:solidFill>
                  <a:prstClr val="white"/>
                </a:solidFill>
              </a:rPr>
              <a:pPr>
                <a:defRPr/>
              </a:pPr>
              <a:t>‹#›</a:t>
            </a:fld>
            <a:endParaRPr lang="en-US" altLang="ar-SA">
              <a:solidFill>
                <a:prstClr val="white"/>
              </a:solidFill>
            </a:endParaRPr>
          </a:p>
        </p:txBody>
      </p:sp>
      <p:sp>
        <p:nvSpPr>
          <p:cNvPr id="6" name="Rectangle 16"/>
          <p:cNvSpPr>
            <a:spLocks noGrp="1" noChangeArrowheads="1"/>
          </p:cNvSpPr>
          <p:nvPr>
            <p:ph type="dt" sz="half" idx="12"/>
          </p:nvPr>
        </p:nvSpPr>
        <p:spPr>
          <a:xfrm>
            <a:off x="609600" y="6245225"/>
            <a:ext cx="2844800" cy="476250"/>
          </a:xfrm>
          <a:prstGeom prst="rect">
            <a:avLst/>
          </a:prstGeom>
          <a:ln/>
        </p:spPr>
        <p:txBody>
          <a:bodyPr/>
          <a:lstStyle>
            <a:lvl1pPr>
              <a:defRPr/>
            </a:lvl1pPr>
          </a:lstStyle>
          <a:p>
            <a:pPr>
              <a:defRPr/>
            </a:pPr>
            <a:endParaRPr lang="en-US">
              <a:solidFill>
                <a:prstClr val="black"/>
              </a:solidFill>
            </a:endParaRPr>
          </a:p>
        </p:txBody>
      </p:sp>
    </p:spTree>
    <p:extLst>
      <p:ext uri="{BB962C8B-B14F-4D97-AF65-F5344CB8AC3E}">
        <p14:creationId xmlns:p14="http://schemas.microsoft.com/office/powerpoint/2010/main" val="3872063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1.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688DD79-50EE-4457-801B-EDBBA688E99A}" type="datetimeFigureOut">
              <a:rPr lang="ar-SA" smtClean="0"/>
              <a:t>05/01/1438</a:t>
            </a:fld>
            <a:endParaRPr lang="ar-S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E0E7339-29D0-4E2F-A83C-574E3D1DE9BB}" type="slidenum">
              <a:rPr lang="ar-SA" smtClean="0"/>
              <a:t>‹#›</a:t>
            </a:fld>
            <a:endParaRPr lang="ar-SA"/>
          </a:p>
        </p:txBody>
      </p:sp>
    </p:spTree>
    <p:extLst>
      <p:ext uri="{BB962C8B-B14F-4D97-AF65-F5344CB8AC3E}">
        <p14:creationId xmlns:p14="http://schemas.microsoft.com/office/powerpoint/2010/main" val="2451445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269692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161784178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en-US" altLang="ar-SA" sz="1200" smtClean="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defRPr/>
            </a:pPr>
            <a:r>
              <a:rPr lang="ar-SA" altLang="ar-SA" sz="1600" b="1" smtClean="0">
                <a:solidFill>
                  <a:prstClr val="white"/>
                </a:solidFill>
                <a:latin typeface="Calibri" panose="020F0502020204030204" pitchFamily="34" charset="0"/>
              </a:rPr>
              <a:t>عمادة التعلم الإلكتروني والتعليم عن بعد</a:t>
            </a:r>
            <a:endParaRPr lang="en-US" altLang="ar-SA" sz="1600" b="1" smtClean="0">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defRPr/>
            </a:pPr>
            <a:r>
              <a:rPr lang="ar-SA" altLang="ar-SA" sz="1100" smtClean="0">
                <a:solidFill>
                  <a:prstClr val="white"/>
                </a:solidFill>
              </a:rPr>
              <a:t>جميع الحقوق محفوظة لجامعة الملك فيصل ©</a:t>
            </a:r>
          </a:p>
          <a:p>
            <a:pPr algn="ctr" rtl="0" fontAlgn="base">
              <a:spcBef>
                <a:spcPct val="0"/>
              </a:spcBef>
              <a:spcAft>
                <a:spcPct val="0"/>
              </a:spcAft>
              <a:defRPr/>
            </a:pPr>
            <a:r>
              <a:rPr lang="en-US" altLang="ar-SA" sz="1100" smtClean="0">
                <a:solidFill>
                  <a:prstClr val="white"/>
                </a:solidFill>
              </a:rPr>
              <a:t>All Rights Reserved for KFU ©</a:t>
            </a:r>
            <a:endParaRPr lang="en-US" altLang="ar-SA" sz="1100" smtClean="0">
              <a:solidFill>
                <a:prstClr val="white"/>
              </a:solidFill>
              <a:latin typeface="Calibri" panose="020F0502020204030204" pitchFamily="34" charset="0"/>
            </a:endParaRPr>
          </a:p>
        </p:txBody>
      </p:sp>
    </p:spTree>
    <p:extLst>
      <p:ext uri="{BB962C8B-B14F-4D97-AF65-F5344CB8AC3E}">
        <p14:creationId xmlns:p14="http://schemas.microsoft.com/office/powerpoint/2010/main" val="214475971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98D0D8BF-1BC6-4310-B25A-620B9995A616}" type="slidenum">
              <a:rPr lang="ar-SA" altLang="ar-SA" sz="1200">
                <a:solidFill>
                  <a:prstClr val="white"/>
                </a:solidFill>
              </a:rPr>
              <a:pPr algn="ctr">
                <a:spcBef>
                  <a:spcPct val="0"/>
                </a:spcBef>
                <a:buFontTx/>
                <a:buNone/>
              </a:pPr>
              <a:t>1</a:t>
            </a:fld>
            <a:endParaRPr lang="en-US" altLang="ar-SA" sz="1200">
              <a:solidFill>
                <a:prstClr val="white"/>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0" fontAlgn="base">
              <a:spcAft>
                <a:spcPct val="0"/>
              </a:spcAft>
              <a:buFont typeface="Arial" panose="020B0604020202020204" pitchFamily="34" charset="0"/>
              <a:buNone/>
            </a:pPr>
            <a:r>
              <a:rPr lang="ar-SA" altLang="ar-SA" sz="2400" b="1"/>
              <a:t>جامعة الملك فيصل</a:t>
            </a:r>
          </a:p>
          <a:p>
            <a:pPr algn="ctr" rtl="0" fontAlgn="base">
              <a:spcAft>
                <a:spcPct val="0"/>
              </a:spcAft>
              <a:buFont typeface="Arial" panose="020B0604020202020204" pitchFamily="34" charset="0"/>
              <a:buNone/>
            </a:pPr>
            <a:r>
              <a:rPr lang="ar-SA" altLang="ar-SA" sz="2400" b="1"/>
              <a:t>عمادة التعلم الإلكتروني والتعليم عن بعد</a:t>
            </a:r>
            <a:endParaRPr lang="en-US" altLang="ar-SA" sz="2400" b="1"/>
          </a:p>
          <a:p>
            <a:pPr algn="ctr" rtl="0" fontAlgn="base">
              <a:spcAft>
                <a:spcPct val="0"/>
              </a:spcAft>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مبادئ الاقتصاد الجزئي</a:t>
            </a:r>
          </a:p>
          <a:p>
            <a:pPr algn="ctr" rtl="0" fontAlgn="base">
              <a:spcBef>
                <a:spcPct val="0"/>
              </a:spcBef>
              <a:spcAft>
                <a:spcPct val="0"/>
              </a:spcAft>
              <a:buFontTx/>
              <a:buNone/>
            </a:pPr>
            <a:r>
              <a:rPr lang="en-US" altLang="ar-SA" sz="2400" b="1">
                <a:solidFill>
                  <a:srgbClr val="7F7F7F"/>
                </a:solidFill>
                <a:cs typeface="Times New Roman" panose="02020603050405020304" pitchFamily="18" charset="0"/>
              </a:rPr>
              <a:t>Microeconomics</a:t>
            </a:r>
          </a:p>
          <a:p>
            <a:pPr algn="ctr" fontAlgn="base">
              <a:spcBef>
                <a:spcPct val="0"/>
              </a:spcBef>
              <a:spcAft>
                <a:spcPct val="0"/>
              </a:spcAft>
              <a:buFontTx/>
              <a:buNone/>
            </a:pPr>
            <a:r>
              <a:rPr lang="ar-SA" altLang="ar-SA" sz="3700" b="1">
                <a:solidFill>
                  <a:srgbClr val="AD9968"/>
                </a:solidFill>
                <a:latin typeface="AYM Wadiy S_U normal."/>
                <a:cs typeface="Times New Roman" panose="02020603050405020304" pitchFamily="18" charset="0"/>
              </a:rPr>
              <a:t>استاذ المقرر</a:t>
            </a:r>
          </a:p>
          <a:p>
            <a:pPr algn="ctr" fontAlgn="base">
              <a:spcBef>
                <a:spcPct val="0"/>
              </a:spcBef>
              <a:spcAft>
                <a:spcPct val="0"/>
              </a:spcAft>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rtl="0" fontAlgn="base">
              <a:spcBef>
                <a:spcPct val="0"/>
              </a:spcBef>
              <a:spcAft>
                <a:spcPct val="0"/>
              </a:spcAft>
              <a:buFontTx/>
              <a:buNone/>
            </a:pPr>
            <a:fld id="{83096C78-EA97-45CA-8392-094C64A64825}" type="slidenum">
              <a:rPr lang="ar-SA" altLang="ar-SA" sz="1200">
                <a:solidFill>
                  <a:prstClr val="white"/>
                </a:solidFill>
              </a:rPr>
              <a:pPr rtl="0" fontAlgn="base">
                <a:spcBef>
                  <a:spcPct val="0"/>
                </a:spcBef>
                <a:spcAft>
                  <a:spcPct val="0"/>
                </a:spcAft>
                <a:buFontTx/>
                <a:buNone/>
              </a:pPr>
              <a:t>1</a:t>
            </a:fld>
            <a:endParaRPr lang="en-US" altLang="ar-SA" sz="1200">
              <a:solidFill>
                <a:prstClr val="white"/>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rtl="0">
              <a:defRPr/>
            </a:pPr>
            <a:r>
              <a:rPr lang="ar-SA" sz="1100" dirty="0">
                <a:solidFill>
                  <a:prstClr val="black"/>
                </a:solidFill>
                <a:latin typeface="Arial" panose="020B0604020202020204" pitchFamily="34" charset="0"/>
              </a:rPr>
              <a:t>جميع الحقوق محفوظة لجامعة الملك فيصل ©</a:t>
            </a:r>
          </a:p>
          <a:p>
            <a:pPr algn="ctr" rtl="0">
              <a:defRPr/>
            </a:pPr>
            <a:r>
              <a:rPr lang="en-US" sz="1100" dirty="0">
                <a:solidFill>
                  <a:prstClr val="black"/>
                </a:solidFill>
                <a:latin typeface="Arial" panose="020B0604020202020204" pitchFamily="34" charset="0"/>
                <a:cs typeface="Arial" panose="020B0604020202020204" pitchFamily="34" charset="0"/>
              </a:rPr>
              <a:t>All Rights Reserved for KFU ©</a:t>
            </a:r>
            <a:endParaRPr lang="en-US" sz="1100" dirty="0">
              <a:solidFill>
                <a:prstClr val="black"/>
              </a:solidFill>
              <a:cs typeface="Arial" panose="020B0604020202020204" pitchFamily="34" charset="0"/>
            </a:endParaRP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2183170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13304" y="1301579"/>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الرابعة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7" name="Rectangle 2"/>
          <p:cNvSpPr txBox="1">
            <a:spLocks noChangeArrowheads="1"/>
          </p:cNvSpPr>
          <p:nvPr/>
        </p:nvSpPr>
        <p:spPr bwMode="auto">
          <a:xfrm>
            <a:off x="2063750" y="3141663"/>
            <a:ext cx="8229600" cy="760412"/>
          </a:xfrm>
          <a:prstGeom prst="rect">
            <a:avLst/>
          </a:prstGeom>
          <a:noFill/>
          <a:ln w="9525">
            <a:noFill/>
            <a:miter lim="800000"/>
            <a:headEnd/>
            <a:tailEnd/>
          </a:ln>
        </p:spPr>
        <p:txBody>
          <a:bodyPr anchor="ctr"/>
          <a:lstStyle/>
          <a:p>
            <a:pPr algn="ctr">
              <a:defRPr/>
            </a:pPr>
            <a:r>
              <a:rPr lang="ar-SA" sz="5400" kern="0" dirty="0" smtClean="0">
                <a:solidFill>
                  <a:srgbClr val="CEC597">
                    <a:lumMod val="25000"/>
                  </a:srgbClr>
                </a:solidFill>
                <a:cs typeface="PT Bold Heading" pitchFamily="2" charset="-78"/>
              </a:rPr>
              <a:t>توازن السوق                  </a:t>
            </a:r>
            <a:r>
              <a:rPr lang="en-US" altLang="en-US" sz="5400" kern="0" dirty="0">
                <a:solidFill>
                  <a:srgbClr val="CEC597">
                    <a:lumMod val="25000"/>
                  </a:srgbClr>
                </a:solidFill>
                <a:cs typeface="PT Bold Heading" pitchFamily="2" charset="-78"/>
              </a:rPr>
              <a:t>Market</a:t>
            </a:r>
            <a:r>
              <a:rPr lang="en-US" altLang="en-US" sz="5400" b="1" dirty="0">
                <a:solidFill>
                  <a:srgbClr val="FF0000"/>
                </a:solidFill>
                <a:latin typeface="Arial Black" panose="020B0A04020102020204" pitchFamily="34" charset="0"/>
                <a:cs typeface="PT Bold Heading" panose="02010400000000000000" pitchFamily="2" charset="-78"/>
              </a:rPr>
              <a:t> </a:t>
            </a:r>
            <a:r>
              <a:rPr lang="en-US" altLang="en-US" sz="5400" kern="0" dirty="0">
                <a:solidFill>
                  <a:srgbClr val="CEC597">
                    <a:lumMod val="25000"/>
                  </a:srgbClr>
                </a:solidFill>
                <a:cs typeface="PT Bold Heading" pitchFamily="2" charset="-78"/>
              </a:rPr>
              <a:t>Equilibrium</a:t>
            </a:r>
          </a:p>
          <a:p>
            <a:pPr algn="ctr">
              <a:defRPr/>
            </a:pPr>
            <a:endParaRPr lang="en-US" sz="5400" kern="0" dirty="0">
              <a:solidFill>
                <a:srgbClr val="CEC597">
                  <a:lumMod val="25000"/>
                </a:srgbClr>
              </a:solidFill>
              <a:cs typeface="PT Bold Heading" pitchFamily="2" charset="-78"/>
            </a:endParaRPr>
          </a:p>
        </p:txBody>
      </p:sp>
    </p:spTree>
    <p:extLst>
      <p:ext uri="{BB962C8B-B14F-4D97-AF65-F5344CB8AC3E}">
        <p14:creationId xmlns:p14="http://schemas.microsoft.com/office/powerpoint/2010/main" val="231854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242280" y="153923"/>
            <a:ext cx="8229600" cy="647700"/>
          </a:xfrm>
        </p:spPr>
        <p:txBody>
          <a:bodyPr/>
          <a:lstStyle/>
          <a:p>
            <a:pPr marL="609600" indent="-609600" rtl="1" eaLnBrk="1" hangingPunct="1">
              <a:buNone/>
            </a:pPr>
            <a:r>
              <a:rPr lang="ar-SA" altLang="en-US" sz="3600" b="1" dirty="0">
                <a:solidFill>
                  <a:srgbClr val="C00000"/>
                </a:solidFill>
                <a:latin typeface="Arial Black" panose="020B0A04020102020204" pitchFamily="34" charset="0"/>
                <a:cs typeface="PT Bold Heading" panose="02010400000000000000" pitchFamily="2" charset="-78"/>
              </a:rPr>
              <a:t>موضوعات المحاضرة</a:t>
            </a:r>
            <a:endParaRPr lang="en-US" altLang="en-US" sz="4000" b="1" dirty="0">
              <a:solidFill>
                <a:srgbClr val="C00000"/>
              </a:solidFill>
              <a:latin typeface="Arial Black" panose="020B0A04020102020204" pitchFamily="34" charset="0"/>
              <a:cs typeface="PT Bold Heading" panose="02010400000000000000" pitchFamily="2" charset="-78"/>
            </a:endParaRPr>
          </a:p>
        </p:txBody>
      </p:sp>
      <p:sp>
        <p:nvSpPr>
          <p:cNvPr id="15" name="Rectangle 3"/>
          <p:cNvSpPr txBox="1">
            <a:spLocks noChangeArrowheads="1"/>
          </p:cNvSpPr>
          <p:nvPr/>
        </p:nvSpPr>
        <p:spPr bwMode="auto">
          <a:xfrm>
            <a:off x="4337953" y="1226691"/>
            <a:ext cx="5867400" cy="647700"/>
          </a:xfrm>
          <a:prstGeom prst="rect">
            <a:avLst/>
          </a:prstGeom>
          <a:noFill/>
          <a:ln w="9525">
            <a:noFill/>
            <a:miter lim="800000"/>
            <a:headEnd/>
            <a:tailEnd/>
          </a:ln>
        </p:spPr>
        <p:txBody>
          <a:bodyPr/>
          <a:lstStyle/>
          <a:p>
            <a:pPr marL="609600" indent="-431800">
              <a:spcBef>
                <a:spcPct val="20000"/>
              </a:spcBef>
              <a:buClr>
                <a:srgbClr val="EAEBDE"/>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تعريف السوق</a:t>
            </a:r>
            <a:endParaRPr lang="en-US" sz="3200" kern="0" dirty="0">
              <a:solidFill>
                <a:srgbClr val="FF0000"/>
              </a:solidFill>
              <a:latin typeface="Arial Black" pitchFamily="34" charset="0"/>
              <a:cs typeface="PT Bold Heading" pitchFamily="2" charset="-78"/>
            </a:endParaRPr>
          </a:p>
        </p:txBody>
      </p:sp>
      <p:sp>
        <p:nvSpPr>
          <p:cNvPr id="16" name="Rectangle 3"/>
          <p:cNvSpPr txBox="1">
            <a:spLocks noChangeArrowheads="1"/>
          </p:cNvSpPr>
          <p:nvPr/>
        </p:nvSpPr>
        <p:spPr bwMode="auto">
          <a:xfrm>
            <a:off x="3068381" y="1969096"/>
            <a:ext cx="7235825" cy="647700"/>
          </a:xfrm>
          <a:prstGeom prst="rect">
            <a:avLst/>
          </a:prstGeom>
          <a:noFill/>
          <a:ln w="9525">
            <a:noFill/>
            <a:miter lim="800000"/>
            <a:headEnd/>
            <a:tailEnd/>
          </a:ln>
        </p:spPr>
        <p:txBody>
          <a:bodyPr/>
          <a:lstStyle/>
          <a:p>
            <a:pPr marL="609600" indent="-431800">
              <a:spcBef>
                <a:spcPct val="20000"/>
              </a:spcBef>
              <a:buClr>
                <a:srgbClr val="EAEBDE"/>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أثر تغيرات الطلب والعرض على توازن السوق</a:t>
            </a:r>
            <a:endParaRPr lang="en-US" sz="3200" kern="0" dirty="0">
              <a:solidFill>
                <a:srgbClr val="FF0000"/>
              </a:solidFill>
              <a:latin typeface="Arial Black" pitchFamily="34" charset="0"/>
              <a:cs typeface="PT Bold Heading" pitchFamily="2" charset="-78"/>
            </a:endParaRPr>
          </a:p>
        </p:txBody>
      </p:sp>
      <p:sp>
        <p:nvSpPr>
          <p:cNvPr id="17" name="Rectangle 3"/>
          <p:cNvSpPr txBox="1">
            <a:spLocks noChangeArrowheads="1"/>
          </p:cNvSpPr>
          <p:nvPr/>
        </p:nvSpPr>
        <p:spPr bwMode="auto">
          <a:xfrm>
            <a:off x="2969528" y="3041864"/>
            <a:ext cx="7235825" cy="647700"/>
          </a:xfrm>
          <a:prstGeom prst="rect">
            <a:avLst/>
          </a:prstGeom>
          <a:noFill/>
          <a:ln w="9525">
            <a:noFill/>
            <a:miter lim="800000"/>
            <a:headEnd/>
            <a:tailEnd/>
          </a:ln>
        </p:spPr>
        <p:txBody>
          <a:bodyPr/>
          <a:lstStyle/>
          <a:p>
            <a:pPr marL="609600" indent="-431800">
              <a:spcBef>
                <a:spcPct val="20000"/>
              </a:spcBef>
              <a:buClr>
                <a:srgbClr val="EAEBDE"/>
              </a:buClr>
              <a:buSzPct val="75000"/>
              <a:buFont typeface="Wingdings" pitchFamily="2" charset="2"/>
              <a:buChar char="v"/>
              <a:defRPr/>
            </a:pPr>
            <a:r>
              <a:rPr lang="ar-SA" sz="2800" kern="0" dirty="0">
                <a:solidFill>
                  <a:srgbClr val="FF0000"/>
                </a:solidFill>
                <a:latin typeface="Arial Black" pitchFamily="34" charset="0"/>
                <a:cs typeface="PT Bold Heading" pitchFamily="2" charset="-78"/>
              </a:rPr>
              <a:t>الصيغة الرياضية لتوازن السوق</a:t>
            </a:r>
            <a:endParaRPr lang="en-US" sz="3200" kern="0" dirty="0">
              <a:solidFill>
                <a:srgbClr val="FF0000"/>
              </a:solidFill>
              <a:latin typeface="Arial Black" pitchFamily="34" charset="0"/>
              <a:cs typeface="PT Bold Heading" pitchFamily="2" charset="-78"/>
            </a:endParaRPr>
          </a:p>
        </p:txBody>
      </p:sp>
    </p:spTree>
    <p:extLst>
      <p:ext uri="{BB962C8B-B14F-4D97-AF65-F5344CB8AC3E}">
        <p14:creationId xmlns:p14="http://schemas.microsoft.com/office/powerpoint/2010/main" val="36575270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down)">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down)">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wipe(down)">
                                      <p:cBhvr>
                                        <p:cTn id="17" dur="500"/>
                                        <p:tgtEl>
                                          <p:spTgt spid="1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wipe(down)">
                                      <p:cBhvr>
                                        <p:cTn id="2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15" grpId="0" build="p"/>
      <p:bldP spid="16" grpId="0" build="p"/>
      <p:bldP spid="1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74825" y="509588"/>
            <a:ext cx="8713788" cy="615950"/>
          </a:xfrm>
        </p:spPr>
        <p:txBody>
          <a:bodyPr/>
          <a:lstStyle/>
          <a:p>
            <a:pPr algn="r" rtl="1" eaLnBrk="1" hangingPunct="1">
              <a:defRPr/>
            </a:pPr>
            <a:r>
              <a:rPr lang="ar-SA" altLang="en-US" sz="2600" b="1" dirty="0">
                <a:solidFill>
                  <a:srgbClr val="FF0000"/>
                </a:solidFill>
                <a:latin typeface="Arial Black" pitchFamily="34" charset="0"/>
                <a:ea typeface="+mn-ea"/>
                <a:cs typeface="PT Bold Heading" pitchFamily="2" charset="-78"/>
              </a:rPr>
              <a:t>أولاً: </a:t>
            </a:r>
            <a:r>
              <a:rPr lang="ar-SA" sz="2600" dirty="0">
                <a:solidFill>
                  <a:srgbClr val="FF0000"/>
                </a:solidFill>
                <a:latin typeface="Arial Black" pitchFamily="34" charset="0"/>
                <a:cs typeface="PT Bold Heading" pitchFamily="2" charset="-78"/>
              </a:rPr>
              <a:t>تعريف السوق </a:t>
            </a:r>
            <a:r>
              <a:rPr lang="en-US" altLang="en-US" sz="2400" b="1" dirty="0">
                <a:solidFill>
                  <a:srgbClr val="FF0000"/>
                </a:solidFill>
                <a:latin typeface="Arial Black" pitchFamily="34" charset="0"/>
                <a:ea typeface="+mn-ea"/>
                <a:cs typeface="PT Bold Heading" pitchFamily="2" charset="-78"/>
              </a:rPr>
              <a:t>Market Definition</a:t>
            </a:r>
            <a:endParaRPr lang="en-US" altLang="en-US" sz="2800" b="1" dirty="0">
              <a:solidFill>
                <a:srgbClr val="FF0000"/>
              </a:solidFill>
              <a:latin typeface="Arial Black" pitchFamily="34" charset="0"/>
              <a:ea typeface="+mn-ea"/>
              <a:cs typeface="PT Bold Heading" pitchFamily="2" charset="-78"/>
            </a:endParaRPr>
          </a:p>
        </p:txBody>
      </p:sp>
      <p:sp>
        <p:nvSpPr>
          <p:cNvPr id="54" name="Rectangle 53"/>
          <p:cNvSpPr>
            <a:spLocks noChangeArrowheads="1"/>
          </p:cNvSpPr>
          <p:nvPr/>
        </p:nvSpPr>
        <p:spPr bwMode="auto">
          <a:xfrm>
            <a:off x="2063750" y="1196976"/>
            <a:ext cx="8280400" cy="1008063"/>
          </a:xfrm>
          <a:prstGeom prst="rect">
            <a:avLst/>
          </a:prstGeom>
          <a:noFill/>
          <a:ln w="9525">
            <a:noFill/>
            <a:miter lim="800000"/>
            <a:headEnd/>
            <a:tailEnd/>
          </a:ln>
        </p:spPr>
        <p:txBody>
          <a:bodyPr/>
          <a:lstStyle/>
          <a:p>
            <a:pPr marL="266700" indent="-266700" algn="justLow">
              <a:lnSpc>
                <a:spcPct val="120000"/>
              </a:lnSpc>
              <a:buClr>
                <a:srgbClr val="EAEBDE"/>
              </a:buClr>
              <a:buSzPct val="75000"/>
              <a:buFont typeface="Wingdings" pitchFamily="2" charset="2"/>
              <a:buChar char="v"/>
              <a:defRPr/>
            </a:pPr>
            <a:r>
              <a:rPr lang="ar-SA" altLang="en-US" sz="2400" dirty="0">
                <a:solidFill>
                  <a:prstClr val="black"/>
                </a:solidFill>
              </a:rPr>
              <a:t>السوق في المفهوم العادي (العام) يقصد به ذلك المكان الذي يذهب إليه الناس في زمن معين لشراء حاجياتهم المختلفة من السلع والخدمات.</a:t>
            </a:r>
          </a:p>
          <a:p>
            <a:pPr algn="justLow">
              <a:lnSpc>
                <a:spcPct val="120000"/>
              </a:lnSpc>
              <a:buClr>
                <a:srgbClr val="EAEBDE"/>
              </a:buClr>
              <a:buSzPct val="75000"/>
              <a:defRPr/>
            </a:pPr>
            <a:r>
              <a:rPr lang="ar-SA" altLang="en-US" sz="2400" dirty="0">
                <a:solidFill>
                  <a:prstClr val="black"/>
                </a:solidFill>
              </a:rPr>
              <a:t> </a:t>
            </a:r>
          </a:p>
        </p:txBody>
      </p:sp>
      <p:sp>
        <p:nvSpPr>
          <p:cNvPr id="55" name="Rectangle 54"/>
          <p:cNvSpPr>
            <a:spLocks noChangeArrowheads="1"/>
          </p:cNvSpPr>
          <p:nvPr/>
        </p:nvSpPr>
        <p:spPr bwMode="auto">
          <a:xfrm>
            <a:off x="2063750" y="2205038"/>
            <a:ext cx="8301038" cy="863600"/>
          </a:xfrm>
          <a:prstGeom prst="rect">
            <a:avLst/>
          </a:prstGeom>
          <a:noFill/>
          <a:ln w="9525">
            <a:noFill/>
            <a:miter lim="800000"/>
            <a:headEnd/>
            <a:tailEnd/>
          </a:ln>
        </p:spPr>
        <p:txBody>
          <a:bodyPr/>
          <a:lstStyle/>
          <a:p>
            <a:pPr marL="266700" indent="-266700" algn="justLow">
              <a:lnSpc>
                <a:spcPct val="120000"/>
              </a:lnSpc>
              <a:buClr>
                <a:srgbClr val="EAEBDE"/>
              </a:buClr>
              <a:buSzPct val="75000"/>
              <a:buFont typeface="Wingdings" pitchFamily="2" charset="2"/>
              <a:buChar char="v"/>
              <a:defRPr/>
            </a:pPr>
            <a:r>
              <a:rPr lang="ar-SA" altLang="en-US" sz="2400" dirty="0">
                <a:solidFill>
                  <a:prstClr val="black"/>
                </a:solidFill>
              </a:rPr>
              <a:t>أما السوق في المفهوم الاقتصادي  فهو عبارة عن مجموعة من البائعين والمشترين الذين يرغبون في بيع وشراء سلعة معينة. ويمكن ابداء ملاحظتين هامتين حول هذا المفهوم:</a:t>
            </a:r>
          </a:p>
          <a:p>
            <a:pPr marL="444500" indent="-444500" algn="justLow">
              <a:lnSpc>
                <a:spcPct val="120000"/>
              </a:lnSpc>
              <a:buClr>
                <a:srgbClr val="EAEBDE"/>
              </a:buClr>
              <a:buSzPct val="75000"/>
              <a:buFont typeface="Wingdings" pitchFamily="2" charset="2"/>
              <a:buChar char="v"/>
              <a:defRPr/>
            </a:pPr>
            <a:endParaRPr lang="ar-SA" altLang="en-US" sz="2400" dirty="0">
              <a:solidFill>
                <a:prstClr val="black"/>
              </a:solidFill>
            </a:endParaRPr>
          </a:p>
          <a:p>
            <a:pPr algn="justLow">
              <a:lnSpc>
                <a:spcPct val="120000"/>
              </a:lnSpc>
              <a:buClr>
                <a:srgbClr val="EAEBDE"/>
              </a:buClr>
              <a:buSzPct val="75000"/>
              <a:defRPr/>
            </a:pPr>
            <a:r>
              <a:rPr lang="ar-SA" altLang="en-US" sz="2400" dirty="0">
                <a:solidFill>
                  <a:prstClr val="black"/>
                </a:solidFill>
              </a:rPr>
              <a:t> </a:t>
            </a:r>
          </a:p>
        </p:txBody>
      </p:sp>
      <p:sp>
        <p:nvSpPr>
          <p:cNvPr id="56" name="Rectangle 55"/>
          <p:cNvSpPr>
            <a:spLocks noChangeArrowheads="1"/>
          </p:cNvSpPr>
          <p:nvPr/>
        </p:nvSpPr>
        <p:spPr bwMode="auto">
          <a:xfrm>
            <a:off x="2114550" y="3573463"/>
            <a:ext cx="8229600" cy="1439862"/>
          </a:xfrm>
          <a:prstGeom prst="rect">
            <a:avLst/>
          </a:prstGeom>
          <a:noFill/>
          <a:ln w="9525">
            <a:noFill/>
            <a:miter lim="800000"/>
            <a:headEnd/>
            <a:tailEnd/>
          </a:ln>
        </p:spPr>
        <p:txBody>
          <a:bodyPr/>
          <a:lstStyle/>
          <a:p>
            <a:pPr marL="533400" indent="-266700" algn="justLow">
              <a:lnSpc>
                <a:spcPct val="120000"/>
              </a:lnSpc>
              <a:buClr>
                <a:srgbClr val="EAEBDE"/>
              </a:buClr>
              <a:buSzPct val="75000"/>
              <a:defRPr/>
            </a:pPr>
            <a:r>
              <a:rPr lang="ar-SA" altLang="en-US" sz="2400" dirty="0">
                <a:solidFill>
                  <a:prstClr val="black"/>
                </a:solidFill>
              </a:rPr>
              <a:t> - عدم ضرورة ارتباط السوق في المفهوم الاقتصادي بالمكان والزمن المعين، فالسوق بهذا المفهوم هو أي مجال (أو كيفية) يتم فيه البيع والشراء سواء كان ذلك عن طريق الهاتف أو الجوال أو الفاكس أو الإنترنت ... إلخ.</a:t>
            </a:r>
          </a:p>
          <a:p>
            <a:pPr algn="justLow">
              <a:lnSpc>
                <a:spcPct val="120000"/>
              </a:lnSpc>
              <a:buClr>
                <a:srgbClr val="EAEBDE"/>
              </a:buClr>
              <a:buSzPct val="75000"/>
              <a:defRPr/>
            </a:pPr>
            <a:r>
              <a:rPr lang="ar-SA" altLang="en-US" sz="2400" dirty="0">
                <a:solidFill>
                  <a:prstClr val="black"/>
                </a:solidFill>
              </a:rPr>
              <a:t> </a:t>
            </a:r>
          </a:p>
        </p:txBody>
      </p:sp>
      <p:sp>
        <p:nvSpPr>
          <p:cNvPr id="57" name="Rectangle 56"/>
          <p:cNvSpPr>
            <a:spLocks noChangeArrowheads="1"/>
          </p:cNvSpPr>
          <p:nvPr/>
        </p:nvSpPr>
        <p:spPr bwMode="auto">
          <a:xfrm>
            <a:off x="2063750" y="5013326"/>
            <a:ext cx="8064500" cy="1368425"/>
          </a:xfrm>
          <a:prstGeom prst="rect">
            <a:avLst/>
          </a:prstGeom>
          <a:noFill/>
          <a:ln w="9525">
            <a:noFill/>
            <a:miter lim="800000"/>
            <a:headEnd/>
            <a:tailEnd/>
          </a:ln>
        </p:spPr>
        <p:txBody>
          <a:bodyPr/>
          <a:lstStyle/>
          <a:p>
            <a:pPr marL="266700" indent="-266700" algn="justLow">
              <a:lnSpc>
                <a:spcPct val="120000"/>
              </a:lnSpc>
              <a:buClr>
                <a:srgbClr val="EAEBDE"/>
              </a:buClr>
              <a:buSzPct val="75000"/>
              <a:defRPr/>
            </a:pPr>
            <a:r>
              <a:rPr lang="ar-SA" altLang="en-US" sz="2400" dirty="0">
                <a:solidFill>
                  <a:prstClr val="black"/>
                </a:solidFill>
              </a:rPr>
              <a:t> - لا يوجد في المفهوم الاقتصادي سوقاً واحدة لكافة السلع والخدمات ولكن يوجد لكل سلعة سوقاً خاصاً بها، وهذا السوق يتمثل بالطلب والعرض من هذه السلعة (مثلا: سوق الغنم، سوق الجوالات، ، سوق السيارات، سوق الأسهم).</a:t>
            </a:r>
          </a:p>
          <a:p>
            <a:pPr algn="justLow">
              <a:lnSpc>
                <a:spcPct val="120000"/>
              </a:lnSpc>
              <a:buClr>
                <a:srgbClr val="EAEBDE"/>
              </a:buClr>
              <a:buSzPct val="75000"/>
              <a:defRPr/>
            </a:pPr>
            <a:r>
              <a:rPr lang="ar-SA" altLang="en-US" sz="2400" dirty="0">
                <a:solidFill>
                  <a:prstClr val="black"/>
                </a:solidFill>
              </a:rPr>
              <a:t> </a:t>
            </a:r>
          </a:p>
        </p:txBody>
      </p:sp>
    </p:spTree>
    <p:extLst>
      <p:ext uri="{BB962C8B-B14F-4D97-AF65-F5344CB8AC3E}">
        <p14:creationId xmlns:p14="http://schemas.microsoft.com/office/powerpoint/2010/main" val="30705022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Bottom)">
                                      <p:cBhvr>
                                        <p:cTn id="14" dur="500"/>
                                        <p:tgtEl>
                                          <p:spTgt spid="5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slide(fromBottom)">
                                      <p:cBhvr>
                                        <p:cTn id="19" dur="500"/>
                                        <p:tgtEl>
                                          <p:spTgt spid="5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slide(fromBottom)">
                                      <p:cBhvr>
                                        <p:cTn id="24" dur="500"/>
                                        <p:tgtEl>
                                          <p:spTgt spid="5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slide(fromBottom)">
                                      <p:cBhvr>
                                        <p:cTn id="2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54"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توازن السوق </a:t>
            </a:r>
            <a:r>
              <a:rPr lang="en-US" altLang="en-US" sz="2800" b="1" dirty="0">
                <a:solidFill>
                  <a:srgbClr val="FF0000"/>
                </a:solidFill>
                <a:latin typeface="Arial Black" panose="020B0A04020102020204" pitchFamily="34" charset="0"/>
                <a:cs typeface="PT Bold Heading" panose="02010400000000000000" pitchFamily="2" charset="-78"/>
              </a:rPr>
              <a:t>Market Equilibrium</a:t>
            </a:r>
          </a:p>
        </p:txBody>
      </p:sp>
      <p:sp>
        <p:nvSpPr>
          <p:cNvPr id="7" name="Rectangle 6"/>
          <p:cNvSpPr>
            <a:spLocks noChangeArrowheads="1"/>
          </p:cNvSpPr>
          <p:nvPr/>
        </p:nvSpPr>
        <p:spPr bwMode="auto">
          <a:xfrm>
            <a:off x="2063750" y="1125539"/>
            <a:ext cx="8229600"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 typeface="Wingdings" panose="05000000000000000000" pitchFamily="2" charset="2"/>
              <a:buChar char="v"/>
            </a:pPr>
            <a:r>
              <a:rPr lang="ar-SA" altLang="en-US" sz="2600">
                <a:solidFill>
                  <a:prstClr val="black"/>
                </a:solidFill>
              </a:rPr>
              <a:t>يعرف توازن السوق بأنه ذلك الوضع الذي تتساوى عنده الكمية المطلوبة مع الكمية المعروضة، حيث أنه عند هذا الوضع لا يوجد فائض في الطلب ولا فائض في العرض كذلك.</a:t>
            </a:r>
          </a:p>
        </p:txBody>
      </p:sp>
      <p:sp>
        <p:nvSpPr>
          <p:cNvPr id="12" name="Rectangle 11"/>
          <p:cNvSpPr>
            <a:spLocks noChangeArrowheads="1"/>
          </p:cNvSpPr>
          <p:nvPr/>
        </p:nvSpPr>
        <p:spPr bwMode="auto">
          <a:xfrm>
            <a:off x="2135188" y="2874964"/>
            <a:ext cx="8229600" cy="1417637"/>
          </a:xfrm>
          <a:prstGeom prst="rect">
            <a:avLst/>
          </a:prstGeom>
          <a:noFill/>
          <a:ln w="9525">
            <a:noFill/>
            <a:miter lim="800000"/>
            <a:headEnd/>
            <a:tailEnd/>
          </a:ln>
        </p:spPr>
        <p:txBody>
          <a:bodyPr/>
          <a:lstStyle/>
          <a:p>
            <a:pPr marL="355600" indent="-355600" algn="justLow">
              <a:lnSpc>
                <a:spcPct val="130000"/>
              </a:lnSpc>
              <a:buClr>
                <a:srgbClr val="EAEBDE"/>
              </a:buClr>
              <a:buSzPct val="75000"/>
              <a:buFont typeface="Wingdings" pitchFamily="2" charset="2"/>
              <a:buChar char="v"/>
              <a:defRPr/>
            </a:pPr>
            <a:r>
              <a:rPr lang="ar-SA" sz="2600" dirty="0">
                <a:solidFill>
                  <a:srgbClr val="000000"/>
                </a:solidFill>
                <a:effectLst>
                  <a:outerShdw blurRad="38100" dist="38100" dir="2700000" algn="tl">
                    <a:srgbClr val="FFFFFF"/>
                  </a:outerShdw>
                </a:effectLst>
              </a:rPr>
              <a:t>وفي تعريف آخر يوصف توازن السوق بأنه ذلك الوضع الذي يتم التوصل إليه، ولا يوجد أي حافز للإبتعاد عنه ما لم يؤثر عليه أي مؤثر خارجي. والمؤثرات الخارجية التي يمكن أن تؤثر على التوازن هي: </a:t>
            </a:r>
            <a:endParaRPr lang="ar-SA" altLang="en-US" sz="2600" dirty="0">
              <a:solidFill>
                <a:prstClr val="black"/>
              </a:solidFill>
            </a:endParaRPr>
          </a:p>
        </p:txBody>
      </p:sp>
      <p:sp>
        <p:nvSpPr>
          <p:cNvPr id="17" name="Rectangle 16"/>
          <p:cNvSpPr>
            <a:spLocks noChangeArrowheads="1"/>
          </p:cNvSpPr>
          <p:nvPr/>
        </p:nvSpPr>
        <p:spPr bwMode="auto">
          <a:xfrm>
            <a:off x="2063750" y="4724400"/>
            <a:ext cx="7869238" cy="865188"/>
          </a:xfrm>
          <a:prstGeom prst="rect">
            <a:avLst/>
          </a:prstGeom>
          <a:noFill/>
          <a:ln w="9525">
            <a:noFill/>
            <a:miter lim="800000"/>
            <a:headEnd/>
            <a:tailEnd/>
          </a:ln>
        </p:spPr>
        <p:txBody>
          <a:bodyPr/>
          <a:lstStyle/>
          <a:p>
            <a:pPr marL="177800" indent="-177800" algn="justLow">
              <a:lnSpc>
                <a:spcPct val="130000"/>
              </a:lnSpc>
              <a:buClr>
                <a:srgbClr val="EAEBDE"/>
              </a:buClr>
              <a:buSzPct val="75000"/>
              <a:defRPr/>
            </a:pPr>
            <a:r>
              <a:rPr lang="ar-SA" altLang="en-US" sz="2600" dirty="0">
                <a:solidFill>
                  <a:prstClr val="black"/>
                </a:solidFill>
              </a:rPr>
              <a:t>- </a:t>
            </a:r>
            <a:r>
              <a:rPr lang="ar-SA" sz="2600" dirty="0">
                <a:solidFill>
                  <a:srgbClr val="000000"/>
                </a:solidFill>
                <a:effectLst>
                  <a:outerShdw blurRad="38100" dist="38100" dir="2700000" algn="tl">
                    <a:srgbClr val="FFFFFF"/>
                  </a:outerShdw>
                </a:effectLst>
              </a:rPr>
              <a:t>تدخل الحكومة في السوق وتحديد سعر آخر غير سعر التوازن إما عن طريق تحديد سقف سعري أو تحديد أرضية سعرية.</a:t>
            </a:r>
            <a:endParaRPr lang="ar-SA" altLang="en-US" sz="2600" dirty="0">
              <a:solidFill>
                <a:prstClr val="black"/>
              </a:solidFill>
            </a:endParaRPr>
          </a:p>
        </p:txBody>
      </p:sp>
      <p:sp>
        <p:nvSpPr>
          <p:cNvPr id="9" name="Rectangle 8"/>
          <p:cNvSpPr>
            <a:spLocks noChangeArrowheads="1"/>
          </p:cNvSpPr>
          <p:nvPr/>
        </p:nvSpPr>
        <p:spPr bwMode="auto">
          <a:xfrm>
            <a:off x="2063750" y="5949950"/>
            <a:ext cx="7869238" cy="863600"/>
          </a:xfrm>
          <a:prstGeom prst="rect">
            <a:avLst/>
          </a:prstGeom>
          <a:noFill/>
          <a:ln w="9525">
            <a:noFill/>
            <a:miter lim="800000"/>
            <a:headEnd/>
            <a:tailEnd/>
          </a:ln>
        </p:spPr>
        <p:txBody>
          <a:bodyPr/>
          <a:lstStyle/>
          <a:p>
            <a:pPr marL="177800" indent="-177800" algn="justLow">
              <a:lnSpc>
                <a:spcPct val="110000"/>
              </a:lnSpc>
              <a:buClr>
                <a:srgbClr val="EAEBDE"/>
              </a:buClr>
              <a:buSzPct val="75000"/>
              <a:defRPr/>
            </a:pPr>
            <a:r>
              <a:rPr lang="ar-SA" altLang="en-US" sz="2600" dirty="0">
                <a:solidFill>
                  <a:prstClr val="black"/>
                </a:solidFill>
              </a:rPr>
              <a:t>- </a:t>
            </a:r>
            <a:r>
              <a:rPr lang="ar-SA" sz="2600" dirty="0">
                <a:solidFill>
                  <a:srgbClr val="000000"/>
                </a:solidFill>
                <a:effectLst>
                  <a:outerShdw blurRad="38100" dist="38100" dir="2700000" algn="tl">
                    <a:srgbClr val="FFFFFF"/>
                  </a:outerShdw>
                </a:effectLst>
              </a:rPr>
              <a:t>التغير في محددات الطلب أوفي محددات العرض أو في محددات كليهما.</a:t>
            </a:r>
            <a:endParaRPr lang="ar-SA" altLang="en-US" sz="2600" dirty="0">
              <a:solidFill>
                <a:prstClr val="black"/>
              </a:solidFill>
            </a:endParaRPr>
          </a:p>
        </p:txBody>
      </p:sp>
    </p:spTree>
    <p:extLst>
      <p:ext uri="{BB962C8B-B14F-4D97-AF65-F5344CB8AC3E}">
        <p14:creationId xmlns:p14="http://schemas.microsoft.com/office/powerpoint/2010/main" val="8657798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2" grpId="0"/>
      <p:bldP spid="1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063750" y="904876"/>
            <a:ext cx="82296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20000"/>
              </a:lnSpc>
              <a:spcBef>
                <a:spcPct val="0"/>
              </a:spcBef>
              <a:buClr>
                <a:srgbClr val="EAEBDE"/>
              </a:buClr>
              <a:buFont typeface="Wingdings" panose="05000000000000000000" pitchFamily="2" charset="2"/>
              <a:buChar char="v"/>
            </a:pPr>
            <a:r>
              <a:rPr lang="ar-SA" altLang="en-US" sz="2200">
                <a:solidFill>
                  <a:prstClr val="black"/>
                </a:solidFill>
              </a:rPr>
              <a:t>لفهم توازن السوق بصورة أكثر وضوحا نحتاج للحديث عن شيئين، هما:</a:t>
            </a:r>
          </a:p>
        </p:txBody>
      </p:sp>
      <p:sp>
        <p:nvSpPr>
          <p:cNvPr id="12" name="Rectangle 11"/>
          <p:cNvSpPr>
            <a:spLocks noChangeArrowheads="1"/>
          </p:cNvSpPr>
          <p:nvPr/>
        </p:nvSpPr>
        <p:spPr bwMode="auto">
          <a:xfrm>
            <a:off x="2135188" y="13573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10000"/>
              </a:lnSpc>
              <a:spcBef>
                <a:spcPct val="0"/>
              </a:spcBef>
              <a:buClr>
                <a:srgbClr val="EAEBDE"/>
              </a:buClr>
              <a:buFontTx/>
              <a:buNone/>
            </a:pPr>
            <a:r>
              <a:rPr lang="ar-SA" altLang="en-US" sz="2400">
                <a:solidFill>
                  <a:srgbClr val="C00000"/>
                </a:solidFill>
              </a:rPr>
              <a:t>(</a:t>
            </a:r>
            <a:r>
              <a:rPr lang="en-US" altLang="en-US" sz="2400">
                <a:solidFill>
                  <a:srgbClr val="C00000"/>
                </a:solidFill>
              </a:rPr>
              <a:t>1</a:t>
            </a:r>
            <a:r>
              <a:rPr lang="ar-SA" altLang="en-US" sz="2400">
                <a:solidFill>
                  <a:srgbClr val="C00000"/>
                </a:solidFill>
              </a:rPr>
              <a:t>) جدول التوازن </a:t>
            </a:r>
            <a:r>
              <a:rPr lang="en-US" altLang="en-US" sz="2000">
                <a:solidFill>
                  <a:srgbClr val="C00000"/>
                </a:solidFill>
              </a:rPr>
              <a:t>Equilibrium Schedule</a:t>
            </a:r>
            <a:endParaRPr lang="ar-SA" altLang="en-US" sz="2400">
              <a:solidFill>
                <a:srgbClr val="C00000"/>
              </a:solidFill>
            </a:endParaRPr>
          </a:p>
        </p:txBody>
      </p:sp>
      <p:sp>
        <p:nvSpPr>
          <p:cNvPr id="8" name="Rectangle 3"/>
          <p:cNvSpPr txBox="1">
            <a:spLocks noChangeArrowheads="1"/>
          </p:cNvSpPr>
          <p:nvPr/>
        </p:nvSpPr>
        <p:spPr bwMode="auto">
          <a:xfrm>
            <a:off x="1487488" y="404813"/>
            <a:ext cx="8985251" cy="647700"/>
          </a:xfrm>
          <a:prstGeom prst="rect">
            <a:avLst/>
          </a:prstGeom>
          <a:noFill/>
          <a:ln w="9525">
            <a:noFill/>
            <a:miter lim="800000"/>
            <a:headEnd/>
            <a:tailEnd/>
          </a:ln>
        </p:spPr>
        <p:txBody>
          <a:bodyPr/>
          <a:lstStyle/>
          <a:p>
            <a:pPr marL="609600" lvl="2" indent="-609600">
              <a:spcBef>
                <a:spcPct val="20000"/>
              </a:spcBef>
              <a:buClr>
                <a:srgbClr val="EAEBDE"/>
              </a:buClr>
              <a:buSzPct val="75000"/>
              <a:defRPr/>
            </a:pPr>
            <a:r>
              <a:rPr lang="ar-SA" altLang="en-US" sz="2600" kern="0" dirty="0">
                <a:solidFill>
                  <a:srgbClr val="FF0000"/>
                </a:solidFill>
                <a:latin typeface="Arial Black" pitchFamily="34" charset="0"/>
                <a:cs typeface="PT Bold Heading" pitchFamily="2" charset="-78"/>
              </a:rPr>
              <a:t>ثانياً: </a:t>
            </a:r>
            <a:r>
              <a:rPr lang="ar-SA" sz="2600" kern="0" dirty="0">
                <a:solidFill>
                  <a:srgbClr val="FF0000"/>
                </a:solidFill>
                <a:latin typeface="Arial Black" pitchFamily="34" charset="0"/>
                <a:cs typeface="PT Bold Heading" pitchFamily="2" charset="-78"/>
              </a:rPr>
              <a:t>توازن السوق </a:t>
            </a:r>
            <a:r>
              <a:rPr lang="en-US" altLang="en-US" sz="2400" kern="0" dirty="0">
                <a:solidFill>
                  <a:srgbClr val="FF0000"/>
                </a:solidFill>
                <a:latin typeface="Arial Black" pitchFamily="34" charset="0"/>
                <a:cs typeface="PT Bold Heading" pitchFamily="2" charset="-78"/>
              </a:rPr>
              <a:t>Market Equilibrium</a:t>
            </a:r>
            <a:endParaRPr lang="en-US" altLang="en-US" sz="2600" kern="0" dirty="0">
              <a:solidFill>
                <a:srgbClr val="FF0000"/>
              </a:solidFill>
              <a:latin typeface="Arial Black" pitchFamily="34" charset="0"/>
              <a:cs typeface="PT Bold Heading" pitchFamily="2" charset="-78"/>
            </a:endParaRPr>
          </a:p>
        </p:txBody>
      </p:sp>
      <p:graphicFrame>
        <p:nvGraphicFramePr>
          <p:cNvPr id="13" name="Group 49"/>
          <p:cNvGraphicFramePr>
            <a:graphicFrameLocks noGrp="1"/>
          </p:cNvGraphicFramePr>
          <p:nvPr/>
        </p:nvGraphicFramePr>
        <p:xfrm>
          <a:off x="2724150" y="2290764"/>
          <a:ext cx="6827838" cy="3870736"/>
        </p:xfrm>
        <a:graphic>
          <a:graphicData uri="http://schemas.openxmlformats.org/drawingml/2006/table">
            <a:tbl>
              <a:tblPr rtl="1"/>
              <a:tblGrid>
                <a:gridCol w="3229623"/>
                <a:gridCol w="1175816"/>
                <a:gridCol w="1223755"/>
                <a:gridCol w="1198644"/>
              </a:tblGrid>
              <a:tr h="1066579">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ar-SA" sz="2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حالة السوق فائض في العرض (+)</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أو نقص في العرض (-)</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الكمية المعروضة</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Q</a:t>
                      </a:r>
                      <a:r>
                        <a:rPr kumimoji="0" lang="en-US" sz="2800" b="1" i="0" u="none" strike="noStrike" cap="none" normalizeH="0" baseline="-25000" dirty="0" smtClean="0">
                          <a:ln>
                            <a:noFill/>
                          </a:ln>
                          <a:solidFill>
                            <a:srgbClr val="000000"/>
                          </a:solidFill>
                          <a:effectLst>
                            <a:outerShdw blurRad="38100" dist="38100" dir="2700000" algn="tl">
                              <a:srgbClr val="FFFFFF"/>
                            </a:outerShdw>
                          </a:effectLst>
                          <a:latin typeface="Tahoma" pitchFamily="34" charset="0"/>
                          <a:cs typeface="Arial" pitchFamily="34" charset="0"/>
                        </a:rPr>
                        <a:t>s</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الكمية المطلوبة</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r>
                        <a:rPr kumimoji="0" lang="en-US" sz="2000" b="1" i="0" u="none" strike="noStrike" cap="none" normalizeH="0" baseline="0" dirty="0" err="1" smtClean="0">
                          <a:ln>
                            <a:noFill/>
                          </a:ln>
                          <a:solidFill>
                            <a:srgbClr val="000000"/>
                          </a:solidFill>
                          <a:effectLst>
                            <a:outerShdw blurRad="38100" dist="38100" dir="2700000" algn="tl">
                              <a:srgbClr val="FFFFFF"/>
                            </a:outerShdw>
                          </a:effectLst>
                          <a:latin typeface="Tahoma" pitchFamily="34" charset="0"/>
                          <a:cs typeface="Arial" pitchFamily="34" charset="0"/>
                        </a:rPr>
                        <a:t>Q</a:t>
                      </a:r>
                      <a:r>
                        <a:rPr kumimoji="0" lang="en-US" sz="2400" b="1" i="0" u="none" strike="noStrike" cap="none" normalizeH="0" baseline="-25000" dirty="0" err="1" smtClean="0">
                          <a:ln>
                            <a:noFill/>
                          </a:ln>
                          <a:solidFill>
                            <a:srgbClr val="000000"/>
                          </a:solidFill>
                          <a:effectLst>
                            <a:outerShdw blurRad="38100" dist="38100" dir="2700000" algn="tl">
                              <a:srgbClr val="FFFFFF"/>
                            </a:outerShdw>
                          </a:effectLst>
                          <a:latin typeface="Tahoma" pitchFamily="34" charset="0"/>
                          <a:cs typeface="Arial" pitchFamily="34" charset="0"/>
                        </a:rPr>
                        <a:t>d</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ar-SA" sz="1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السعر</a:t>
                      </a:r>
                    </a:p>
                    <a:p>
                      <a:pPr marL="0" marR="0" lvl="0" indent="0" algn="ctr" defTabSz="914400" rtl="1"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P</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r>
              <a:tr h="2803746">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 –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40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18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(0)</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 </a:t>
                      </a:r>
                      <a:r>
                        <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توازن السوق</a:t>
                      </a:r>
                      <a:r>
                        <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 </a:t>
                      </a:r>
                      <a:endParaRPr kumimoji="0" lang="ar-SA"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(40)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 +</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100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140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160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180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200</a:t>
                      </a: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200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180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160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140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120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100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80</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15</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25</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30</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35</a:t>
                      </a:r>
                      <a:endParaRPr kumimoji="0" lang="ar-SA"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p>
                      <a:pPr marL="0" marR="0" lvl="0" indent="0" algn="ctr" defTabSz="914400" rtl="0" eaLnBrk="1" fontAlgn="base" latinLnBrk="0" hangingPunct="1">
                        <a:lnSpc>
                          <a:spcPct val="120000"/>
                        </a:lnSpc>
                        <a:spcBef>
                          <a:spcPts val="100"/>
                        </a:spcBef>
                        <a:spcAft>
                          <a:spcPts val="100"/>
                        </a:spcAft>
                        <a:buClr>
                          <a:schemeClr val="hlink"/>
                        </a:buClr>
                        <a:buSzPct val="65000"/>
                        <a:buFont typeface="Wingdings" pitchFamily="2" charset="2"/>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rPr>
                        <a:t>40</a:t>
                      </a:r>
                      <a:endParaRPr kumimoji="0" lang="en-US" sz="2000" b="1" i="0" u="none" strike="noStrike" cap="none" normalizeH="0" baseline="0" dirty="0" smtClean="0">
                        <a:ln>
                          <a:noFill/>
                        </a:ln>
                        <a:solidFill>
                          <a:srgbClr val="000000"/>
                        </a:solidFill>
                        <a:effectLst>
                          <a:outerShdw blurRad="38100" dist="38100" dir="2700000" algn="tl">
                            <a:srgbClr val="FFFFFF"/>
                          </a:outerShdw>
                        </a:effectLst>
                        <a:latin typeface="Tahoma" pitchFamily="34" charset="0"/>
                        <a:cs typeface="Arial" pitchFamily="34" charset="0"/>
                      </a:endParaRPr>
                    </a:p>
                  </a:txBody>
                  <a:tcPr marL="91438" marR="91438"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r>
            </a:tbl>
          </a:graphicData>
        </a:graphic>
      </p:graphicFrame>
      <p:sp>
        <p:nvSpPr>
          <p:cNvPr id="14" name="Rectangle 13"/>
          <p:cNvSpPr>
            <a:spLocks noChangeArrowheads="1"/>
          </p:cNvSpPr>
          <p:nvPr/>
        </p:nvSpPr>
        <p:spPr bwMode="auto">
          <a:xfrm>
            <a:off x="4295775" y="1789113"/>
            <a:ext cx="3600450" cy="431800"/>
          </a:xfrm>
          <a:prstGeom prst="rect">
            <a:avLst/>
          </a:prstGeom>
          <a:noFill/>
          <a:ln w="9525">
            <a:noFill/>
            <a:miter lim="800000"/>
            <a:headEnd/>
            <a:tailEnd/>
          </a:ln>
        </p:spPr>
        <p:txBody>
          <a:bodyPr/>
          <a:lstStyle/>
          <a:p>
            <a:pPr marL="355600" indent="-355600" algn="ctr">
              <a:lnSpc>
                <a:spcPct val="110000"/>
              </a:lnSpc>
              <a:buClr>
                <a:srgbClr val="EAEBDE"/>
              </a:buClr>
              <a:buSzPct val="75000"/>
              <a:defRPr/>
            </a:pPr>
            <a:r>
              <a:rPr lang="ar-SA" altLang="en-US" sz="2200" dirty="0">
                <a:solidFill>
                  <a:srgbClr val="FF0000"/>
                </a:solidFill>
              </a:rPr>
              <a:t>جدول الطلب + جدول العرض</a:t>
            </a:r>
          </a:p>
        </p:txBody>
      </p:sp>
      <p:sp>
        <p:nvSpPr>
          <p:cNvPr id="9" name="Rectangle 8"/>
          <p:cNvSpPr>
            <a:spLocks noChangeArrowheads="1"/>
          </p:cNvSpPr>
          <p:nvPr/>
        </p:nvSpPr>
        <p:spPr bwMode="auto">
          <a:xfrm>
            <a:off x="1885628" y="6271468"/>
            <a:ext cx="8064896" cy="431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lstStyle/>
          <a:p>
            <a:pPr marL="355600" indent="-355600" algn="ctr">
              <a:lnSpc>
                <a:spcPct val="110000"/>
              </a:lnSpc>
              <a:buClr>
                <a:srgbClr val="EAEBDE"/>
              </a:buClr>
              <a:buSzPct val="75000"/>
              <a:defRPr/>
            </a:pPr>
            <a:r>
              <a:rPr lang="ar-SA" altLang="en-US" sz="2200" dirty="0">
                <a:solidFill>
                  <a:srgbClr val="000000"/>
                </a:solidFill>
              </a:rPr>
              <a:t>قانون توازن السوق: تتساوي الكمية المعروضة مع الكمية المطلوبة عند سعر معين.</a:t>
            </a:r>
          </a:p>
        </p:txBody>
      </p:sp>
    </p:spTree>
    <p:extLst>
      <p:ext uri="{BB962C8B-B14F-4D97-AF65-F5344CB8AC3E}">
        <p14:creationId xmlns:p14="http://schemas.microsoft.com/office/powerpoint/2010/main" val="40379821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lide(fromBottom)">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8" grpId="0" build="p"/>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a:stretch>
            <a:fillRect/>
          </a:stretch>
        </p:blipFill>
        <p:spPr>
          <a:xfrm>
            <a:off x="2421925" y="922638"/>
            <a:ext cx="7364626" cy="5387545"/>
          </a:xfrm>
          <a:prstGeom prst="rect">
            <a:avLst/>
          </a:prstGeom>
        </p:spPr>
      </p:pic>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7</a:t>
            </a:fld>
            <a:endParaRPr lang="en-US" altLang="ar-SA">
              <a:solidFill>
                <a:prstClr val="white"/>
              </a:solidFill>
            </a:endParaRPr>
          </a:p>
        </p:txBody>
      </p:sp>
    </p:spTree>
    <p:extLst>
      <p:ext uri="{BB962C8B-B14F-4D97-AF65-F5344CB8AC3E}">
        <p14:creationId xmlns:p14="http://schemas.microsoft.com/office/powerpoint/2010/main" val="359741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توازن السوق </a:t>
            </a:r>
            <a:r>
              <a:rPr lang="en-US" altLang="en-US" sz="2800" b="1" dirty="0">
                <a:solidFill>
                  <a:srgbClr val="FF0000"/>
                </a:solidFill>
                <a:latin typeface="Arial Black" panose="020B0A04020102020204" pitchFamily="34" charset="0"/>
                <a:cs typeface="PT Bold Heading" panose="02010400000000000000" pitchFamily="2" charset="-78"/>
              </a:rPr>
              <a:t>Market Equilibrium</a:t>
            </a:r>
          </a:p>
        </p:txBody>
      </p:sp>
      <p:sp>
        <p:nvSpPr>
          <p:cNvPr id="7" name="Rectangle 6"/>
          <p:cNvSpPr>
            <a:spLocks noChangeArrowheads="1"/>
          </p:cNvSpPr>
          <p:nvPr/>
        </p:nvSpPr>
        <p:spPr bwMode="auto">
          <a:xfrm>
            <a:off x="2063750" y="1052514"/>
            <a:ext cx="822960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30000"/>
              </a:lnSpc>
              <a:spcBef>
                <a:spcPct val="0"/>
              </a:spcBef>
              <a:buClr>
                <a:srgbClr val="EAEBDE"/>
              </a:buClr>
              <a:buFont typeface="Wingdings" panose="05000000000000000000" pitchFamily="2" charset="2"/>
              <a:buChar char="v"/>
            </a:pPr>
            <a:r>
              <a:rPr lang="ar-SA" altLang="en-US" sz="2400">
                <a:solidFill>
                  <a:prstClr val="black"/>
                </a:solidFill>
              </a:rPr>
              <a:t>من خلال جدول توازن السوق يمكن ابداء الملاحظات التالية:</a:t>
            </a:r>
          </a:p>
        </p:txBody>
      </p:sp>
      <p:sp>
        <p:nvSpPr>
          <p:cNvPr id="17" name="Rectangle 16"/>
          <p:cNvSpPr>
            <a:spLocks noChangeArrowheads="1"/>
          </p:cNvSpPr>
          <p:nvPr/>
        </p:nvSpPr>
        <p:spPr bwMode="auto">
          <a:xfrm>
            <a:off x="2063750" y="1595439"/>
            <a:ext cx="7869238" cy="1584325"/>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10</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200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وهذا يعني وجود نقص في العرض (فائض في الطلب) بمقدار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a:t>
            </a:r>
          </a:p>
        </p:txBody>
      </p:sp>
      <p:sp>
        <p:nvSpPr>
          <p:cNvPr id="8" name="Rectangle 7"/>
          <p:cNvSpPr>
            <a:spLocks noChangeArrowheads="1"/>
          </p:cNvSpPr>
          <p:nvPr/>
        </p:nvSpPr>
        <p:spPr bwMode="auto">
          <a:xfrm>
            <a:off x="2063750" y="2997201"/>
            <a:ext cx="7869238" cy="1584325"/>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15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180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100</a:t>
            </a:r>
            <a:r>
              <a:rPr lang="ar-SA" sz="2400" dirty="0">
                <a:solidFill>
                  <a:srgbClr val="000000"/>
                </a:solidFill>
                <a:effectLst>
                  <a:outerShdw blurRad="38100" dist="38100" dir="2700000" algn="tl">
                    <a:srgbClr val="FFFFFF"/>
                  </a:outerShdw>
                </a:effectLst>
              </a:rPr>
              <a:t> وحدة وهذا يعني وجود نقص في العرض (فائض في الطلب) بمقدار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a:t>
            </a:r>
          </a:p>
        </p:txBody>
      </p:sp>
      <p:sp>
        <p:nvSpPr>
          <p:cNvPr id="10" name="Rectangle 9"/>
          <p:cNvSpPr>
            <a:spLocks noChangeArrowheads="1"/>
          </p:cNvSpPr>
          <p:nvPr/>
        </p:nvSpPr>
        <p:spPr bwMode="auto">
          <a:xfrm>
            <a:off x="2063750" y="4508501"/>
            <a:ext cx="7869238" cy="1584325"/>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15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160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 وهذا يعني وجود نقص في العرض (فائض في الطلب) بمقدار </a:t>
            </a:r>
            <a:r>
              <a:rPr lang="en-US" sz="2400" dirty="0">
                <a:solidFill>
                  <a:srgbClr val="000000"/>
                </a:solidFill>
                <a:effectLst>
                  <a:outerShdw blurRad="38100" dist="38100" dir="2700000" algn="tl">
                    <a:srgbClr val="FFFFFF"/>
                  </a:outerShdw>
                </a:effectLst>
              </a:rPr>
              <a:t>40</a:t>
            </a:r>
            <a:r>
              <a:rPr lang="ar-SA" sz="2400" dirty="0">
                <a:solidFill>
                  <a:srgbClr val="000000"/>
                </a:solidFill>
                <a:effectLst>
                  <a:outerShdw blurRad="38100" dist="38100" dir="2700000" algn="tl">
                    <a:srgbClr val="FFFFFF"/>
                  </a:outerShdw>
                </a:effectLst>
              </a:rPr>
              <a:t> وحدة .</a:t>
            </a:r>
          </a:p>
        </p:txBody>
      </p:sp>
    </p:spTree>
    <p:extLst>
      <p:ext uri="{BB962C8B-B14F-4D97-AF65-F5344CB8AC3E}">
        <p14:creationId xmlns:p14="http://schemas.microsoft.com/office/powerpoint/2010/main" val="5407254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Bottom)">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Bottom)">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Bottom)">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7"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549275"/>
            <a:ext cx="8985251" cy="647700"/>
          </a:xfrm>
        </p:spPr>
        <p:txBody>
          <a:bodyPr/>
          <a:lstStyle/>
          <a:p>
            <a:pPr marL="609600" lvl="2" indent="-609600" rtl="1" eaLnBrk="1" hangingPunct="1">
              <a:buSzPct val="75000"/>
              <a:buNone/>
            </a:pPr>
            <a:r>
              <a:rPr lang="ar-SA" altLang="en-US" sz="2800" b="1" dirty="0">
                <a:solidFill>
                  <a:srgbClr val="FF0000"/>
                </a:solidFill>
                <a:latin typeface="Arial Black" panose="020B0A04020102020204" pitchFamily="34" charset="0"/>
                <a:cs typeface="PT Bold Heading" panose="02010400000000000000" pitchFamily="2" charset="-78"/>
              </a:rPr>
              <a:t>ثانياً: </a:t>
            </a:r>
            <a:r>
              <a:rPr lang="ar-SA" altLang="en-US" sz="2800" dirty="0">
                <a:solidFill>
                  <a:srgbClr val="FF0000"/>
                </a:solidFill>
                <a:latin typeface="Arial Black" panose="020B0A04020102020204" pitchFamily="34" charset="0"/>
                <a:cs typeface="PT Bold Heading" panose="02010400000000000000" pitchFamily="2" charset="-78"/>
              </a:rPr>
              <a:t>توازن السوق </a:t>
            </a:r>
            <a:r>
              <a:rPr lang="en-US" altLang="en-US" sz="2800" b="1" dirty="0">
                <a:solidFill>
                  <a:srgbClr val="FF0000"/>
                </a:solidFill>
                <a:latin typeface="Arial Black" panose="020B0A04020102020204" pitchFamily="34" charset="0"/>
                <a:cs typeface="PT Bold Heading" panose="02010400000000000000" pitchFamily="2" charset="-78"/>
              </a:rPr>
              <a:t>Market Equilibrium</a:t>
            </a:r>
          </a:p>
        </p:txBody>
      </p:sp>
      <p:sp>
        <p:nvSpPr>
          <p:cNvPr id="8" name="Rectangle 7"/>
          <p:cNvSpPr>
            <a:spLocks noChangeArrowheads="1"/>
          </p:cNvSpPr>
          <p:nvPr/>
        </p:nvSpPr>
        <p:spPr bwMode="auto">
          <a:xfrm>
            <a:off x="2063751" y="1052514"/>
            <a:ext cx="8156575" cy="1368425"/>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 25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140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140</a:t>
            </a:r>
            <a:r>
              <a:rPr lang="ar-SA" sz="2400" dirty="0">
                <a:solidFill>
                  <a:srgbClr val="000000"/>
                </a:solidFill>
                <a:effectLst>
                  <a:outerShdw blurRad="38100" dist="38100" dir="2700000" algn="tl">
                    <a:srgbClr val="FFFFFF"/>
                  </a:outerShdw>
                </a:effectLst>
              </a:rPr>
              <a:t> وحدة، وهذا يعني جود توازن في السوق حيث أن الكمية المطلوبة = الكمية المعروضة (عند سعر معين).</a:t>
            </a:r>
          </a:p>
        </p:txBody>
      </p:sp>
      <p:sp>
        <p:nvSpPr>
          <p:cNvPr id="10" name="Rectangle 9"/>
          <p:cNvSpPr>
            <a:spLocks noChangeArrowheads="1"/>
          </p:cNvSpPr>
          <p:nvPr/>
        </p:nvSpPr>
        <p:spPr bwMode="auto">
          <a:xfrm>
            <a:off x="2135189" y="2420939"/>
            <a:ext cx="8085137" cy="1584325"/>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30</a:t>
            </a:r>
            <a:r>
              <a:rPr lang="ar-SA" sz="2400" dirty="0">
                <a:solidFill>
                  <a:srgbClr val="000000"/>
                </a:solidFill>
                <a:effectLst>
                  <a:outerShdw blurRad="38100" dist="38100" dir="2700000" algn="tl">
                    <a:srgbClr val="FFFFFF"/>
                  </a:outerShdw>
                </a:effectLst>
              </a:rPr>
              <a:t> ريال كانت الكمية المطلوبة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160</a:t>
            </a:r>
            <a:r>
              <a:rPr lang="ar-SA" sz="2400" dirty="0">
                <a:solidFill>
                  <a:srgbClr val="000000"/>
                </a:solidFill>
                <a:effectLst>
                  <a:outerShdw blurRad="38100" dist="38100" dir="2700000" algn="tl">
                    <a:srgbClr val="FFFFFF"/>
                  </a:outerShdw>
                </a:effectLst>
              </a:rPr>
              <a:t> وحدة وهذا يعني وجود فائض في العرض (نقص  في الطلب) بمقدار </a:t>
            </a:r>
            <a:r>
              <a:rPr lang="en-US" sz="2400" dirty="0">
                <a:solidFill>
                  <a:srgbClr val="000000"/>
                </a:solidFill>
                <a:effectLst>
                  <a:outerShdw blurRad="38100" dist="38100" dir="2700000" algn="tl">
                    <a:srgbClr val="FFFFFF"/>
                  </a:outerShdw>
                </a:effectLst>
              </a:rPr>
              <a:t>40</a:t>
            </a:r>
            <a:r>
              <a:rPr lang="ar-SA" sz="2400" dirty="0">
                <a:solidFill>
                  <a:srgbClr val="000000"/>
                </a:solidFill>
                <a:effectLst>
                  <a:outerShdw blurRad="38100" dist="38100" dir="2700000" algn="tl">
                    <a:srgbClr val="FFFFFF"/>
                  </a:outerShdw>
                </a:effectLst>
              </a:rPr>
              <a:t> وحدة .</a:t>
            </a:r>
          </a:p>
        </p:txBody>
      </p:sp>
      <p:sp>
        <p:nvSpPr>
          <p:cNvPr id="11" name="Rectangle 10"/>
          <p:cNvSpPr>
            <a:spLocks noChangeArrowheads="1"/>
          </p:cNvSpPr>
          <p:nvPr/>
        </p:nvSpPr>
        <p:spPr bwMode="auto">
          <a:xfrm>
            <a:off x="2279651" y="3789363"/>
            <a:ext cx="7940675" cy="1439862"/>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 35</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100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180</a:t>
            </a:r>
            <a:r>
              <a:rPr lang="ar-SA" sz="2400" dirty="0">
                <a:solidFill>
                  <a:srgbClr val="000000"/>
                </a:solidFill>
                <a:effectLst>
                  <a:outerShdw blurRad="38100" dist="38100" dir="2700000" algn="tl">
                    <a:srgbClr val="FFFFFF"/>
                  </a:outerShdw>
                </a:effectLst>
              </a:rPr>
              <a:t> وحدة وهذا يعني وجود فائض في العرض (نقص  في الطلب) بمقدار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a:t>
            </a:r>
          </a:p>
        </p:txBody>
      </p:sp>
      <p:sp>
        <p:nvSpPr>
          <p:cNvPr id="13" name="Rectangle 12"/>
          <p:cNvSpPr>
            <a:spLocks noChangeArrowheads="1"/>
          </p:cNvSpPr>
          <p:nvPr/>
        </p:nvSpPr>
        <p:spPr bwMode="auto">
          <a:xfrm>
            <a:off x="2279651" y="5157788"/>
            <a:ext cx="7940675" cy="1439862"/>
          </a:xfrm>
          <a:prstGeom prst="rect">
            <a:avLst/>
          </a:prstGeom>
          <a:noFill/>
          <a:ln w="9525">
            <a:noFill/>
            <a:miter lim="800000"/>
            <a:headEnd/>
            <a:tailEnd/>
          </a:ln>
        </p:spPr>
        <p:txBody>
          <a:bodyPr/>
          <a:lstStyle/>
          <a:p>
            <a:pPr marL="177800" indent="-177800" algn="justLow">
              <a:lnSpc>
                <a:spcPct val="120000"/>
              </a:lnSpc>
              <a:buClr>
                <a:srgbClr val="EAEBDE"/>
              </a:buClr>
              <a:buSzPct val="75000"/>
              <a:defRPr/>
            </a:pPr>
            <a:r>
              <a:rPr lang="ar-SA" altLang="en-US" sz="2400" dirty="0">
                <a:solidFill>
                  <a:prstClr val="black"/>
                </a:solidFill>
              </a:rPr>
              <a:t>- </a:t>
            </a:r>
            <a:r>
              <a:rPr lang="ar-SA" sz="2400" dirty="0">
                <a:solidFill>
                  <a:srgbClr val="000000"/>
                </a:solidFill>
                <a:effectLst>
                  <a:outerShdw blurRad="38100" dist="38100" dir="2700000" algn="tl">
                    <a:srgbClr val="FFFFFF"/>
                  </a:outerShdw>
                </a:effectLst>
              </a:rPr>
              <a:t>عندما كان سعر السوق </a:t>
            </a:r>
            <a:r>
              <a:rPr lang="en-US" sz="2400" dirty="0">
                <a:solidFill>
                  <a:srgbClr val="000000"/>
                </a:solidFill>
                <a:effectLst>
                  <a:outerShdw blurRad="38100" dist="38100" dir="2700000" algn="tl">
                    <a:srgbClr val="FFFFFF"/>
                  </a:outerShdw>
                </a:effectLst>
              </a:rPr>
              <a:t> 40</a:t>
            </a:r>
            <a:r>
              <a:rPr lang="ar-SA" sz="2400" dirty="0">
                <a:solidFill>
                  <a:srgbClr val="000000"/>
                </a:solidFill>
                <a:effectLst>
                  <a:outerShdw blurRad="38100" dist="38100" dir="2700000" algn="tl">
                    <a:srgbClr val="FFFFFF"/>
                  </a:outerShdw>
                </a:effectLst>
              </a:rPr>
              <a:t>ريال كانت الكمية المطلوبة </a:t>
            </a:r>
            <a:r>
              <a:rPr lang="en-US" sz="2400" dirty="0">
                <a:solidFill>
                  <a:srgbClr val="000000"/>
                </a:solidFill>
                <a:effectLst>
                  <a:outerShdw blurRad="38100" dist="38100" dir="2700000" algn="tl">
                    <a:srgbClr val="FFFFFF"/>
                  </a:outerShdw>
                </a:effectLst>
              </a:rPr>
              <a:t>80</a:t>
            </a:r>
            <a:r>
              <a:rPr lang="ar-SA" sz="2400" dirty="0">
                <a:solidFill>
                  <a:srgbClr val="000000"/>
                </a:solidFill>
                <a:effectLst>
                  <a:outerShdw blurRad="38100" dist="38100" dir="2700000" algn="tl">
                    <a:srgbClr val="FFFFFF"/>
                  </a:outerShdw>
                </a:effectLst>
              </a:rPr>
              <a:t> وحدة من السلعة, والكمية المعروضة منها </a:t>
            </a:r>
            <a:r>
              <a:rPr lang="en-US" sz="2400" dirty="0">
                <a:solidFill>
                  <a:srgbClr val="000000"/>
                </a:solidFill>
                <a:effectLst>
                  <a:outerShdw blurRad="38100" dist="38100" dir="2700000" algn="tl">
                    <a:srgbClr val="FFFFFF"/>
                  </a:outerShdw>
                </a:effectLst>
              </a:rPr>
              <a:t>200</a:t>
            </a:r>
            <a:r>
              <a:rPr lang="ar-SA" sz="2400" dirty="0">
                <a:solidFill>
                  <a:srgbClr val="000000"/>
                </a:solidFill>
                <a:effectLst>
                  <a:outerShdw blurRad="38100" dist="38100" dir="2700000" algn="tl">
                    <a:srgbClr val="FFFFFF"/>
                  </a:outerShdw>
                </a:effectLst>
              </a:rPr>
              <a:t> وحدة وهذا يعني وجود فائض في العرض (نقص  في الطلب) بمقدار </a:t>
            </a:r>
            <a:r>
              <a:rPr lang="en-US" sz="2400" dirty="0">
                <a:solidFill>
                  <a:srgbClr val="000000"/>
                </a:solidFill>
                <a:effectLst>
                  <a:outerShdw blurRad="38100" dist="38100" dir="2700000" algn="tl">
                    <a:srgbClr val="FFFFFF"/>
                  </a:outerShdw>
                </a:effectLst>
              </a:rPr>
              <a:t>120</a:t>
            </a:r>
            <a:r>
              <a:rPr lang="ar-SA" sz="2400" dirty="0">
                <a:solidFill>
                  <a:srgbClr val="000000"/>
                </a:solidFill>
                <a:effectLst>
                  <a:outerShdw blurRad="38100" dist="38100" dir="2700000" algn="tl">
                    <a:srgbClr val="FFFFFF"/>
                  </a:outerShdw>
                </a:effectLst>
              </a:rPr>
              <a:t> وحدة .</a:t>
            </a:r>
          </a:p>
        </p:txBody>
      </p:sp>
    </p:spTree>
    <p:extLst>
      <p:ext uri="{BB962C8B-B14F-4D97-AF65-F5344CB8AC3E}">
        <p14:creationId xmlns:p14="http://schemas.microsoft.com/office/powerpoint/2010/main" val="19471372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8" grpId="0"/>
      <p:bldP spid="10"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2135188" y="100171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a:lnSpc>
                <a:spcPct val="110000"/>
              </a:lnSpc>
              <a:spcBef>
                <a:spcPct val="0"/>
              </a:spcBef>
              <a:buClr>
                <a:srgbClr val="EAEBDE"/>
              </a:buClr>
              <a:buFontTx/>
              <a:buNone/>
            </a:pPr>
            <a:r>
              <a:rPr lang="ar-SA" altLang="en-US" sz="2400">
                <a:solidFill>
                  <a:srgbClr val="C00000"/>
                </a:solidFill>
              </a:rPr>
              <a:t>(</a:t>
            </a:r>
            <a:r>
              <a:rPr lang="en-US" altLang="en-US" sz="2400">
                <a:solidFill>
                  <a:srgbClr val="C00000"/>
                </a:solidFill>
              </a:rPr>
              <a:t>2</a:t>
            </a:r>
            <a:r>
              <a:rPr lang="ar-SA" altLang="en-US" sz="2400">
                <a:solidFill>
                  <a:srgbClr val="C00000"/>
                </a:solidFill>
              </a:rPr>
              <a:t>) الوصف البياني (الهندسي) للتوازن</a:t>
            </a:r>
          </a:p>
        </p:txBody>
      </p:sp>
      <p:sp>
        <p:nvSpPr>
          <p:cNvPr id="5" name="Rectangle 4"/>
          <p:cNvSpPr>
            <a:spLocks noChangeArrowheads="1"/>
          </p:cNvSpPr>
          <p:nvPr/>
        </p:nvSpPr>
        <p:spPr bwMode="auto">
          <a:xfrm>
            <a:off x="1703388" y="1484313"/>
            <a:ext cx="8229600" cy="576262"/>
          </a:xfrm>
          <a:prstGeom prst="rect">
            <a:avLst/>
          </a:prstGeom>
          <a:noFill/>
          <a:ln w="9525">
            <a:noFill/>
            <a:miter lim="800000"/>
            <a:headEnd/>
            <a:tailEnd/>
          </a:ln>
        </p:spPr>
        <p:txBody>
          <a:bodyPr/>
          <a:lstStyle/>
          <a:p>
            <a:pPr marL="355600" indent="-355600" algn="ctr">
              <a:lnSpc>
                <a:spcPct val="110000"/>
              </a:lnSpc>
              <a:buClr>
                <a:srgbClr val="EAEBDE"/>
              </a:buClr>
              <a:buSzPct val="75000"/>
              <a:defRPr/>
            </a:pPr>
            <a:r>
              <a:rPr lang="ar-SA" altLang="en-US" dirty="0">
                <a:solidFill>
                  <a:prstClr val="black"/>
                </a:solidFill>
              </a:rPr>
              <a:t>شكل : منحنيات الطلب والعرض</a:t>
            </a:r>
          </a:p>
        </p:txBody>
      </p:sp>
      <p:sp>
        <p:nvSpPr>
          <p:cNvPr id="42" name="Rectangle 41"/>
          <p:cNvSpPr>
            <a:spLocks noChangeArrowheads="1"/>
          </p:cNvSpPr>
          <p:nvPr/>
        </p:nvSpPr>
        <p:spPr bwMode="auto">
          <a:xfrm>
            <a:off x="8916987" y="3464913"/>
            <a:ext cx="3122013" cy="1009650"/>
          </a:xfrm>
          <a:prstGeom prst="rect">
            <a:avLst/>
          </a:prstGeom>
          <a:noFill/>
          <a:ln w="9525">
            <a:noFill/>
            <a:miter lim="800000"/>
            <a:headEnd/>
            <a:tailEnd/>
          </a:ln>
        </p:spPr>
        <p:txBody>
          <a:bodyPr/>
          <a:lstStyle/>
          <a:p>
            <a:pPr>
              <a:lnSpc>
                <a:spcPct val="110000"/>
              </a:lnSpc>
              <a:buClr>
                <a:srgbClr val="EAEBDE"/>
              </a:buClr>
              <a:buSzPct val="75000"/>
              <a:defRPr/>
            </a:pPr>
            <a:r>
              <a:rPr lang="ar-SA" altLang="en-US" dirty="0">
                <a:solidFill>
                  <a:srgbClr val="C00000"/>
                </a:solidFill>
              </a:rPr>
              <a:t>من المنحني السابق يمكن الخروج بجملة الملاحظات التالية:</a:t>
            </a:r>
          </a:p>
          <a:p>
            <a:pPr lvl="1">
              <a:lnSpc>
                <a:spcPct val="110000"/>
              </a:lnSpc>
              <a:buClr>
                <a:srgbClr val="EAEBDE"/>
              </a:buClr>
              <a:buSzPct val="75000"/>
              <a:buFontTx/>
              <a:buChar char="-"/>
              <a:defRPr/>
            </a:pPr>
            <a:r>
              <a:rPr lang="ar-SA" sz="1600" dirty="0">
                <a:solidFill>
                  <a:srgbClr val="000000"/>
                </a:solidFill>
                <a:effectLst>
                  <a:outerShdw blurRad="38100" dist="38100" dir="2700000" algn="tl">
                    <a:srgbClr val="FFFFFF"/>
                  </a:outerShdw>
                </a:effectLst>
              </a:rPr>
              <a:t> </a:t>
            </a:r>
            <a:r>
              <a:rPr lang="ar-SA" sz="1600" dirty="0" smtClean="0">
                <a:solidFill>
                  <a:srgbClr val="000000"/>
                </a:solidFill>
                <a:effectLst>
                  <a:outerShdw blurRad="38100" dist="38100" dir="2700000" algn="tl">
                    <a:srgbClr val="FFFFFF"/>
                  </a:outerShdw>
                </a:effectLst>
              </a:rPr>
              <a:t>- نقطة </a:t>
            </a:r>
            <a:r>
              <a:rPr lang="ar-SA" sz="1600" dirty="0">
                <a:solidFill>
                  <a:srgbClr val="000000"/>
                </a:solidFill>
                <a:effectLst>
                  <a:outerShdw blurRad="38100" dist="38100" dir="2700000" algn="tl">
                    <a:srgbClr val="FFFFFF"/>
                  </a:outerShdw>
                </a:effectLst>
              </a:rPr>
              <a:t>التوازن هي النقطة (</a:t>
            </a:r>
            <a:r>
              <a:rPr lang="en-US" sz="1600" dirty="0">
                <a:solidFill>
                  <a:srgbClr val="000000"/>
                </a:solidFill>
                <a:effectLst>
                  <a:outerShdw blurRad="38100" dist="38100" dir="2700000" algn="tl">
                    <a:srgbClr val="FFFFFF"/>
                  </a:outerShdw>
                </a:effectLst>
              </a:rPr>
              <a:t>E</a:t>
            </a:r>
            <a:r>
              <a:rPr lang="ar-SA" sz="1600" dirty="0" smtClean="0">
                <a:solidFill>
                  <a:srgbClr val="000000"/>
                </a:solidFill>
                <a:effectLst>
                  <a:outerShdw blurRad="38100" dist="38100" dir="2700000" algn="tl">
                    <a:srgbClr val="FFFFFF"/>
                  </a:outerShdw>
                </a:effectLst>
              </a:rPr>
              <a:t>).</a:t>
            </a:r>
          </a:p>
          <a:p>
            <a:pPr lvl="1">
              <a:lnSpc>
                <a:spcPct val="110000"/>
              </a:lnSpc>
              <a:buClr>
                <a:srgbClr val="EAEBDE"/>
              </a:buClr>
              <a:buSzPct val="75000"/>
              <a:buFontTx/>
              <a:buChar char="-"/>
              <a:defRPr/>
            </a:pPr>
            <a:r>
              <a:rPr lang="ar-SA" sz="1600" dirty="0" smtClean="0">
                <a:solidFill>
                  <a:srgbClr val="000000"/>
                </a:solidFill>
                <a:effectLst>
                  <a:outerShdw blurRad="38100" dist="38100" dir="2700000" algn="tl">
                    <a:srgbClr val="FFFFFF"/>
                  </a:outerShdw>
                </a:effectLst>
              </a:rPr>
              <a:t> - </a:t>
            </a:r>
            <a:r>
              <a:rPr lang="ar-SA" sz="1600" dirty="0">
                <a:solidFill>
                  <a:srgbClr val="000000"/>
                </a:solidFill>
                <a:effectLst>
                  <a:outerShdw blurRad="38100" dist="38100" dir="2700000" algn="tl">
                    <a:srgbClr val="FFFFFF"/>
                  </a:outerShdw>
                </a:effectLst>
              </a:rPr>
              <a:t>الكمية التوازنية = </a:t>
            </a:r>
            <a:r>
              <a:rPr lang="en-US" sz="1600" dirty="0" smtClean="0">
                <a:solidFill>
                  <a:srgbClr val="000000"/>
                </a:solidFill>
                <a:effectLst>
                  <a:outerShdw blurRad="38100" dist="38100" dir="2700000" algn="tl">
                    <a:srgbClr val="FFFFFF"/>
                  </a:outerShdw>
                </a:effectLst>
              </a:rPr>
              <a:t>10</a:t>
            </a:r>
            <a:r>
              <a:rPr lang="ar-SA" sz="1600" dirty="0" smtClean="0">
                <a:solidFill>
                  <a:srgbClr val="000000"/>
                </a:solidFill>
                <a:effectLst>
                  <a:outerShdw blurRad="38100" dist="38100" dir="2700000" algn="tl">
                    <a:srgbClr val="FFFFFF"/>
                  </a:outerShdw>
                </a:effectLst>
              </a:rPr>
              <a:t> </a:t>
            </a:r>
            <a:r>
              <a:rPr lang="ar-SA" sz="1600" dirty="0">
                <a:solidFill>
                  <a:srgbClr val="000000"/>
                </a:solidFill>
                <a:effectLst>
                  <a:outerShdw blurRad="38100" dist="38100" dir="2700000" algn="tl">
                    <a:srgbClr val="FFFFFF"/>
                  </a:outerShdw>
                </a:effectLst>
              </a:rPr>
              <a:t>وحدة.</a:t>
            </a:r>
          </a:p>
          <a:p>
            <a:pPr>
              <a:lnSpc>
                <a:spcPct val="110000"/>
              </a:lnSpc>
              <a:buClr>
                <a:srgbClr val="EAEBDE"/>
              </a:buClr>
              <a:buSzPct val="75000"/>
              <a:defRPr/>
            </a:pPr>
            <a:r>
              <a:rPr lang="ar-SA" altLang="en-US" sz="1600" dirty="0">
                <a:solidFill>
                  <a:srgbClr val="000000"/>
                </a:solidFill>
                <a:effectLst>
                  <a:outerShdw blurRad="38100" dist="38100" dir="2700000" algn="tl">
                    <a:srgbClr val="FFFFFF"/>
                  </a:outerShdw>
                </a:effectLst>
              </a:rPr>
              <a:t>       </a:t>
            </a:r>
            <a:r>
              <a:rPr lang="ar-SA" altLang="en-US" sz="1600" dirty="0" smtClean="0">
                <a:solidFill>
                  <a:srgbClr val="000000"/>
                </a:solidFill>
                <a:effectLst>
                  <a:outerShdw blurRad="38100" dist="38100" dir="2700000" algn="tl">
                    <a:srgbClr val="FFFFFF"/>
                  </a:outerShdw>
                </a:effectLst>
              </a:rPr>
              <a:t>  </a:t>
            </a:r>
            <a:r>
              <a:rPr lang="ar-SA" altLang="en-US" sz="1600" dirty="0">
                <a:solidFill>
                  <a:srgbClr val="000000"/>
                </a:solidFill>
                <a:effectLst>
                  <a:outerShdw blurRad="38100" dist="38100" dir="2700000" algn="tl">
                    <a:srgbClr val="FFFFFF"/>
                  </a:outerShdw>
                </a:effectLst>
              </a:rPr>
              <a:t>- </a:t>
            </a:r>
            <a:r>
              <a:rPr lang="ar-SA" sz="1600" dirty="0">
                <a:solidFill>
                  <a:srgbClr val="000000"/>
                </a:solidFill>
                <a:effectLst>
                  <a:outerShdw blurRad="38100" dist="38100" dir="2700000" algn="tl">
                    <a:srgbClr val="FFFFFF"/>
                  </a:outerShdw>
                </a:effectLst>
              </a:rPr>
              <a:t> سعر التوازن = </a:t>
            </a:r>
            <a:r>
              <a:rPr lang="en-US" sz="1600" dirty="0" smtClean="0">
                <a:solidFill>
                  <a:srgbClr val="000000"/>
                </a:solidFill>
                <a:effectLst>
                  <a:outerShdw blurRad="38100" dist="38100" dir="2700000" algn="tl">
                    <a:srgbClr val="FFFFFF"/>
                  </a:outerShdw>
                </a:effectLst>
              </a:rPr>
              <a:t>6</a:t>
            </a:r>
            <a:r>
              <a:rPr lang="ar-SA" sz="1600" dirty="0" smtClean="0">
                <a:solidFill>
                  <a:srgbClr val="000000"/>
                </a:solidFill>
                <a:effectLst>
                  <a:outerShdw blurRad="38100" dist="38100" dir="2700000" algn="tl">
                    <a:srgbClr val="FFFFFF"/>
                  </a:outerShdw>
                </a:effectLst>
              </a:rPr>
              <a:t> </a:t>
            </a:r>
            <a:r>
              <a:rPr lang="ar-SA" sz="1600" dirty="0">
                <a:solidFill>
                  <a:srgbClr val="000000"/>
                </a:solidFill>
                <a:effectLst>
                  <a:outerShdw blurRad="38100" dist="38100" dir="2700000" algn="tl">
                    <a:srgbClr val="FFFFFF"/>
                  </a:outerShdw>
                </a:effectLst>
              </a:rPr>
              <a:t>ريال.	</a:t>
            </a:r>
            <a:endParaRPr lang="ar-SA" sz="1600" dirty="0" smtClean="0">
              <a:solidFill>
                <a:srgbClr val="000000"/>
              </a:solidFill>
              <a:effectLst>
                <a:outerShdw blurRad="38100" dist="38100" dir="2700000" algn="tl">
                  <a:srgbClr val="FFFFFF"/>
                </a:outerShdw>
              </a:effectLst>
            </a:endParaRPr>
          </a:p>
          <a:p>
            <a:pPr>
              <a:lnSpc>
                <a:spcPct val="110000"/>
              </a:lnSpc>
              <a:buClr>
                <a:srgbClr val="EAEBDE"/>
              </a:buClr>
              <a:buSzPct val="75000"/>
              <a:defRPr/>
            </a:pPr>
            <a:r>
              <a:rPr lang="ar-SA" sz="1600" dirty="0" smtClean="0">
                <a:solidFill>
                  <a:srgbClr val="000000"/>
                </a:solidFill>
                <a:effectLst>
                  <a:outerShdw blurRad="38100" dist="38100" dir="2700000" algn="tl">
                    <a:srgbClr val="FFFFFF"/>
                  </a:outerShdw>
                </a:effectLst>
              </a:rPr>
              <a:t>        - </a:t>
            </a:r>
            <a:r>
              <a:rPr lang="ar-SA" sz="1600" dirty="0">
                <a:solidFill>
                  <a:srgbClr val="000000"/>
                </a:solidFill>
                <a:effectLst>
                  <a:outerShdw blurRad="38100" dist="38100" dir="2700000" algn="tl">
                    <a:srgbClr val="FFFFFF"/>
                  </a:outerShdw>
                </a:effectLst>
              </a:rPr>
              <a:t>شرط التوازن هو </a:t>
            </a:r>
            <a:r>
              <a:rPr lang="en-US" sz="1600" dirty="0" err="1">
                <a:solidFill>
                  <a:srgbClr val="000000"/>
                </a:solidFill>
                <a:effectLst>
                  <a:outerShdw blurRad="38100" dist="38100" dir="2700000" algn="tl">
                    <a:srgbClr val="FFFFFF"/>
                  </a:outerShdw>
                </a:effectLst>
              </a:rPr>
              <a:t>Q</a:t>
            </a:r>
            <a:r>
              <a:rPr lang="en-US" baseline="-25000" dirty="0" err="1">
                <a:solidFill>
                  <a:srgbClr val="000000"/>
                </a:solidFill>
                <a:effectLst>
                  <a:outerShdw blurRad="38100" dist="38100" dir="2700000" algn="tl">
                    <a:srgbClr val="FFFFFF"/>
                  </a:outerShdw>
                </a:effectLst>
              </a:rPr>
              <a:t>d</a:t>
            </a:r>
            <a:r>
              <a:rPr lang="en-US" sz="1600" dirty="0">
                <a:solidFill>
                  <a:srgbClr val="000000"/>
                </a:solidFill>
                <a:effectLst>
                  <a:outerShdw blurRad="38100" dist="38100" dir="2700000" algn="tl">
                    <a:srgbClr val="FFFFFF"/>
                  </a:outerShdw>
                </a:effectLst>
              </a:rPr>
              <a:t> = Q</a:t>
            </a:r>
            <a:r>
              <a:rPr lang="en-US" sz="2400" baseline="-25000" dirty="0">
                <a:solidFill>
                  <a:srgbClr val="000000"/>
                </a:solidFill>
                <a:effectLst>
                  <a:outerShdw blurRad="38100" dist="38100" dir="2700000" algn="tl">
                    <a:srgbClr val="FFFFFF"/>
                  </a:outerShdw>
                </a:effectLst>
              </a:rPr>
              <a:t>s</a:t>
            </a:r>
            <a:endParaRPr lang="ar-SA" altLang="en-US" sz="1600" baseline="-25000" dirty="0">
              <a:solidFill>
                <a:srgbClr val="C00000"/>
              </a:solidFill>
            </a:endParaRPr>
          </a:p>
        </p:txBody>
      </p:sp>
      <p:sp>
        <p:nvSpPr>
          <p:cNvPr id="35" name="Rectangle 3"/>
          <p:cNvSpPr txBox="1">
            <a:spLocks noChangeArrowheads="1"/>
          </p:cNvSpPr>
          <p:nvPr/>
        </p:nvSpPr>
        <p:spPr bwMode="auto">
          <a:xfrm>
            <a:off x="1487488" y="476250"/>
            <a:ext cx="8985251" cy="647700"/>
          </a:xfrm>
          <a:prstGeom prst="rect">
            <a:avLst/>
          </a:prstGeom>
          <a:noFill/>
          <a:ln w="9525">
            <a:noFill/>
            <a:miter lim="800000"/>
            <a:headEnd/>
            <a:tailEnd/>
          </a:ln>
        </p:spPr>
        <p:txBody>
          <a:bodyPr/>
          <a:lstStyle/>
          <a:p>
            <a:pPr marL="609600" lvl="2" indent="-609600">
              <a:spcBef>
                <a:spcPct val="20000"/>
              </a:spcBef>
              <a:buClr>
                <a:srgbClr val="EAEBDE"/>
              </a:buClr>
              <a:buSzPct val="75000"/>
              <a:defRPr/>
            </a:pPr>
            <a:r>
              <a:rPr lang="ar-SA" sz="2400" kern="0" dirty="0">
                <a:solidFill>
                  <a:srgbClr val="C00000"/>
                </a:solidFill>
                <a:latin typeface="Arial Black" pitchFamily="34" charset="0"/>
                <a:cs typeface="PT Bold Heading" pitchFamily="2" charset="-78"/>
              </a:rPr>
              <a:t>توازن السوق </a:t>
            </a:r>
            <a:r>
              <a:rPr lang="en-US" altLang="en-US" sz="2400" kern="0" dirty="0">
                <a:solidFill>
                  <a:srgbClr val="C00000"/>
                </a:solidFill>
                <a:latin typeface="Arial Black" pitchFamily="34" charset="0"/>
                <a:cs typeface="PT Bold Heading" pitchFamily="2" charset="-78"/>
              </a:rPr>
              <a:t>Market Equilibrium</a:t>
            </a:r>
          </a:p>
        </p:txBody>
      </p:sp>
      <p:sp>
        <p:nvSpPr>
          <p:cNvPr id="36" name="Line 4"/>
          <p:cNvSpPr>
            <a:spLocks noChangeShapeType="1"/>
          </p:cNvSpPr>
          <p:nvPr/>
        </p:nvSpPr>
        <p:spPr bwMode="auto">
          <a:xfrm>
            <a:off x="3143250" y="1620838"/>
            <a:ext cx="0" cy="37465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37" name="Line 5"/>
          <p:cNvSpPr>
            <a:spLocks noChangeShapeType="1"/>
          </p:cNvSpPr>
          <p:nvPr/>
        </p:nvSpPr>
        <p:spPr bwMode="auto">
          <a:xfrm>
            <a:off x="3143251" y="5367338"/>
            <a:ext cx="58324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38" name="Line 6"/>
          <p:cNvSpPr>
            <a:spLocks noChangeShapeType="1"/>
          </p:cNvSpPr>
          <p:nvPr/>
        </p:nvSpPr>
        <p:spPr bwMode="auto">
          <a:xfrm>
            <a:off x="3143250" y="2643188"/>
            <a:ext cx="1728788"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39" name="Line 7"/>
          <p:cNvSpPr>
            <a:spLocks noChangeShapeType="1"/>
          </p:cNvSpPr>
          <p:nvPr/>
        </p:nvSpPr>
        <p:spPr bwMode="auto">
          <a:xfrm>
            <a:off x="7175500" y="4357688"/>
            <a:ext cx="0" cy="100965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0" name="Line 8"/>
          <p:cNvSpPr>
            <a:spLocks noChangeShapeType="1"/>
          </p:cNvSpPr>
          <p:nvPr/>
        </p:nvSpPr>
        <p:spPr bwMode="auto">
          <a:xfrm>
            <a:off x="3143251" y="3494088"/>
            <a:ext cx="2879725"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41" name="Line 9"/>
          <p:cNvSpPr>
            <a:spLocks noChangeShapeType="1"/>
          </p:cNvSpPr>
          <p:nvPr/>
        </p:nvSpPr>
        <p:spPr bwMode="auto">
          <a:xfrm>
            <a:off x="6037263" y="3494088"/>
            <a:ext cx="0" cy="187325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64" name="Line 10"/>
          <p:cNvSpPr>
            <a:spLocks noChangeShapeType="1"/>
          </p:cNvSpPr>
          <p:nvPr/>
        </p:nvSpPr>
        <p:spPr bwMode="auto">
          <a:xfrm>
            <a:off x="3143250" y="4329113"/>
            <a:ext cx="1728788"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73" name="Line 11"/>
          <p:cNvSpPr>
            <a:spLocks noChangeShapeType="1"/>
          </p:cNvSpPr>
          <p:nvPr/>
        </p:nvSpPr>
        <p:spPr bwMode="auto">
          <a:xfrm>
            <a:off x="4872038" y="4284664"/>
            <a:ext cx="0" cy="1082675"/>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75" name="Line 12"/>
          <p:cNvSpPr>
            <a:spLocks noChangeShapeType="1"/>
          </p:cNvSpPr>
          <p:nvPr/>
        </p:nvSpPr>
        <p:spPr bwMode="auto">
          <a:xfrm flipV="1">
            <a:off x="4872038" y="2614613"/>
            <a:ext cx="0" cy="165735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76" name="Line 13"/>
          <p:cNvSpPr>
            <a:spLocks noChangeShapeType="1"/>
          </p:cNvSpPr>
          <p:nvPr/>
        </p:nvSpPr>
        <p:spPr bwMode="auto">
          <a:xfrm flipV="1">
            <a:off x="4079875" y="2109788"/>
            <a:ext cx="3887788" cy="27368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77" name="Line 15"/>
          <p:cNvSpPr>
            <a:spLocks noChangeShapeType="1"/>
          </p:cNvSpPr>
          <p:nvPr/>
        </p:nvSpPr>
        <p:spPr bwMode="auto">
          <a:xfrm>
            <a:off x="4872038" y="4329113"/>
            <a:ext cx="230346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78" name="Line 16"/>
          <p:cNvSpPr>
            <a:spLocks noChangeShapeType="1"/>
          </p:cNvSpPr>
          <p:nvPr/>
        </p:nvSpPr>
        <p:spPr bwMode="auto">
          <a:xfrm>
            <a:off x="4006851" y="1938338"/>
            <a:ext cx="3960813" cy="30226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79" name="Text Box 17"/>
          <p:cNvSpPr txBox="1">
            <a:spLocks noChangeArrowheads="1"/>
          </p:cNvSpPr>
          <p:nvPr/>
        </p:nvSpPr>
        <p:spPr bwMode="auto">
          <a:xfrm>
            <a:off x="4597400" y="2268539"/>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A</a:t>
            </a:r>
          </a:p>
        </p:txBody>
      </p:sp>
      <p:sp>
        <p:nvSpPr>
          <p:cNvPr id="80" name="Text Box 18"/>
          <p:cNvSpPr txBox="1">
            <a:spLocks noChangeArrowheads="1"/>
          </p:cNvSpPr>
          <p:nvPr/>
        </p:nvSpPr>
        <p:spPr bwMode="auto">
          <a:xfrm>
            <a:off x="6743700" y="2268539"/>
            <a:ext cx="5032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B</a:t>
            </a:r>
          </a:p>
        </p:txBody>
      </p:sp>
      <p:sp>
        <p:nvSpPr>
          <p:cNvPr id="81" name="Text Box 19"/>
          <p:cNvSpPr txBox="1">
            <a:spLocks noChangeArrowheads="1"/>
          </p:cNvSpPr>
          <p:nvPr/>
        </p:nvSpPr>
        <p:spPr bwMode="auto">
          <a:xfrm>
            <a:off x="7680325" y="1766889"/>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S</a:t>
            </a:r>
          </a:p>
        </p:txBody>
      </p:sp>
      <p:sp>
        <p:nvSpPr>
          <p:cNvPr id="82" name="Text Box 20"/>
          <p:cNvSpPr txBox="1">
            <a:spLocks noChangeArrowheads="1"/>
          </p:cNvSpPr>
          <p:nvPr/>
        </p:nvSpPr>
        <p:spPr bwMode="auto">
          <a:xfrm>
            <a:off x="5994400" y="3306764"/>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50000"/>
              </a:spcBef>
              <a:buClrTx/>
              <a:buSzTx/>
              <a:buFontTx/>
              <a:buNone/>
            </a:pPr>
            <a:r>
              <a:rPr lang="en-US" altLang="en-US" sz="1600">
                <a:solidFill>
                  <a:srgbClr val="000000"/>
                </a:solidFill>
              </a:rPr>
              <a:t>E</a:t>
            </a:r>
          </a:p>
        </p:txBody>
      </p:sp>
      <p:sp>
        <p:nvSpPr>
          <p:cNvPr id="83" name="Text Box 21"/>
          <p:cNvSpPr txBox="1">
            <a:spLocks noChangeArrowheads="1"/>
          </p:cNvSpPr>
          <p:nvPr/>
        </p:nvSpPr>
        <p:spPr bwMode="auto">
          <a:xfrm>
            <a:off x="6945314" y="4097339"/>
            <a:ext cx="503237" cy="339725"/>
          </a:xfrm>
          <a:prstGeom prst="rect">
            <a:avLst/>
          </a:prstGeom>
          <a:noFill/>
          <a:ln w="9525">
            <a:solidFill>
              <a:schemeClr val="accent3"/>
            </a:solidFill>
            <a:miter lim="800000"/>
            <a:headEnd/>
            <a:tailEnd/>
          </a:ln>
        </p:spPr>
        <p:txBody>
          <a:bodyPr>
            <a:spAutoFit/>
          </a:bodyPr>
          <a:lstStyle>
            <a:lvl1pPr eaLnBrk="0" hangingPunct="0">
              <a:defRPr sz="2000" b="1">
                <a:solidFill>
                  <a:srgbClr val="800000"/>
                </a:solidFill>
                <a:latin typeface="Arial" charset="0"/>
                <a:cs typeface="Arial" charset="0"/>
              </a:defRPr>
            </a:lvl1pPr>
            <a:lvl2pPr marL="742950" indent="-285750" eaLnBrk="0" hangingPunct="0">
              <a:defRPr sz="2000" b="1">
                <a:solidFill>
                  <a:srgbClr val="800000"/>
                </a:solidFill>
                <a:latin typeface="Arial" charset="0"/>
                <a:cs typeface="Arial" charset="0"/>
              </a:defRPr>
            </a:lvl2pPr>
            <a:lvl3pPr marL="1143000" indent="-228600" eaLnBrk="0" hangingPunct="0">
              <a:defRPr sz="2000" b="1">
                <a:solidFill>
                  <a:srgbClr val="800000"/>
                </a:solidFill>
                <a:latin typeface="Arial" charset="0"/>
                <a:cs typeface="Arial" charset="0"/>
              </a:defRPr>
            </a:lvl3pPr>
            <a:lvl4pPr marL="1600200" indent="-228600" eaLnBrk="0" hangingPunct="0">
              <a:defRPr sz="2000" b="1">
                <a:solidFill>
                  <a:srgbClr val="800000"/>
                </a:solidFill>
                <a:latin typeface="Arial" charset="0"/>
                <a:cs typeface="Arial" charset="0"/>
              </a:defRPr>
            </a:lvl4pPr>
            <a:lvl5pPr marL="2057400" indent="-228600" eaLnBrk="0" hangingPunct="0">
              <a:defRPr sz="2000" b="1">
                <a:solidFill>
                  <a:srgbClr val="800000"/>
                </a:solidFill>
                <a:latin typeface="Arial" charset="0"/>
                <a:cs typeface="Arial" charset="0"/>
              </a:defRPr>
            </a:lvl5pPr>
            <a:lvl6pPr marL="2514600" indent="-228600" algn="r" rtl="1" eaLnBrk="0" fontAlgn="base" hangingPunct="0">
              <a:spcBef>
                <a:spcPct val="0"/>
              </a:spcBef>
              <a:spcAft>
                <a:spcPct val="0"/>
              </a:spcAft>
              <a:defRPr sz="2000" b="1">
                <a:solidFill>
                  <a:srgbClr val="800000"/>
                </a:solidFill>
                <a:latin typeface="Arial" charset="0"/>
                <a:cs typeface="Arial" charset="0"/>
              </a:defRPr>
            </a:lvl6pPr>
            <a:lvl7pPr marL="2971800" indent="-228600" algn="r" rtl="1" eaLnBrk="0" fontAlgn="base" hangingPunct="0">
              <a:spcBef>
                <a:spcPct val="0"/>
              </a:spcBef>
              <a:spcAft>
                <a:spcPct val="0"/>
              </a:spcAft>
              <a:defRPr sz="2000" b="1">
                <a:solidFill>
                  <a:srgbClr val="800000"/>
                </a:solidFill>
                <a:latin typeface="Arial" charset="0"/>
                <a:cs typeface="Arial" charset="0"/>
              </a:defRPr>
            </a:lvl7pPr>
            <a:lvl8pPr marL="3429000" indent="-228600" algn="r" rtl="1" eaLnBrk="0" fontAlgn="base" hangingPunct="0">
              <a:spcBef>
                <a:spcPct val="0"/>
              </a:spcBef>
              <a:spcAft>
                <a:spcPct val="0"/>
              </a:spcAft>
              <a:defRPr sz="2000" b="1">
                <a:solidFill>
                  <a:srgbClr val="800000"/>
                </a:solidFill>
                <a:latin typeface="Arial" charset="0"/>
                <a:cs typeface="Arial" charset="0"/>
              </a:defRPr>
            </a:lvl8pPr>
            <a:lvl9pPr marL="3886200" indent="-228600" algn="r" rtl="1" eaLnBrk="0" fontAlgn="base" hangingPunct="0">
              <a:spcBef>
                <a:spcPct val="0"/>
              </a:spcBef>
              <a:spcAft>
                <a:spcPct val="0"/>
              </a:spcAft>
              <a:defRPr sz="2000" b="1">
                <a:solidFill>
                  <a:srgbClr val="800000"/>
                </a:solidFill>
                <a:latin typeface="Arial" charset="0"/>
                <a:cs typeface="Arial" charset="0"/>
              </a:defRPr>
            </a:lvl9pPr>
          </a:lstStyle>
          <a:p>
            <a:pPr eaLnBrk="1" hangingPunct="1">
              <a:spcBef>
                <a:spcPct val="50000"/>
              </a:spcBef>
              <a:defRPr/>
            </a:pPr>
            <a:r>
              <a:rPr lang="en-US" altLang="en-US" sz="1600">
                <a:solidFill>
                  <a:srgbClr val="000000"/>
                </a:solidFill>
              </a:rPr>
              <a:t>F</a:t>
            </a:r>
          </a:p>
        </p:txBody>
      </p:sp>
      <p:sp>
        <p:nvSpPr>
          <p:cNvPr id="84" name="Text Box 22"/>
          <p:cNvSpPr txBox="1">
            <a:spLocks noChangeArrowheads="1"/>
          </p:cNvSpPr>
          <p:nvPr/>
        </p:nvSpPr>
        <p:spPr bwMode="auto">
          <a:xfrm>
            <a:off x="7708900" y="4818064"/>
            <a:ext cx="5032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d</a:t>
            </a:r>
          </a:p>
        </p:txBody>
      </p:sp>
      <p:sp>
        <p:nvSpPr>
          <p:cNvPr id="85" name="Text Box 24"/>
          <p:cNvSpPr txBox="1">
            <a:spLocks noChangeArrowheads="1"/>
          </p:cNvSpPr>
          <p:nvPr/>
        </p:nvSpPr>
        <p:spPr bwMode="auto">
          <a:xfrm>
            <a:off x="4352925" y="4011614"/>
            <a:ext cx="5032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H</a:t>
            </a:r>
          </a:p>
        </p:txBody>
      </p:sp>
      <p:sp>
        <p:nvSpPr>
          <p:cNvPr id="86" name="Text Box 25"/>
          <p:cNvSpPr txBox="1">
            <a:spLocks noChangeArrowheads="1"/>
          </p:cNvSpPr>
          <p:nvPr/>
        </p:nvSpPr>
        <p:spPr bwMode="auto">
          <a:xfrm>
            <a:off x="2566988" y="1398589"/>
            <a:ext cx="647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P</a:t>
            </a:r>
          </a:p>
        </p:txBody>
      </p:sp>
      <p:sp>
        <p:nvSpPr>
          <p:cNvPr id="87" name="Text Box 26"/>
          <p:cNvSpPr txBox="1">
            <a:spLocks noChangeArrowheads="1"/>
          </p:cNvSpPr>
          <p:nvPr/>
        </p:nvSpPr>
        <p:spPr bwMode="auto">
          <a:xfrm>
            <a:off x="2466975" y="2497138"/>
            <a:ext cx="6477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dirty="0" smtClean="0">
                <a:solidFill>
                  <a:srgbClr val="000000"/>
                </a:solidFill>
              </a:rPr>
              <a:t>8</a:t>
            </a:r>
            <a:endParaRPr lang="en-US" altLang="en-US" sz="1600" dirty="0">
              <a:solidFill>
                <a:srgbClr val="000000"/>
              </a:solidFill>
            </a:endParaRPr>
          </a:p>
          <a:p>
            <a:pPr>
              <a:spcBef>
                <a:spcPct val="50000"/>
              </a:spcBef>
              <a:buClrTx/>
              <a:buSzTx/>
              <a:buFontTx/>
              <a:buNone/>
            </a:pPr>
            <a:endParaRPr lang="en-US" altLang="en-US" sz="1600" dirty="0">
              <a:solidFill>
                <a:srgbClr val="000000"/>
              </a:solidFill>
            </a:endParaRPr>
          </a:p>
          <a:p>
            <a:pPr>
              <a:spcBef>
                <a:spcPct val="50000"/>
              </a:spcBef>
              <a:buClrTx/>
              <a:buSzTx/>
              <a:buFontTx/>
              <a:buNone/>
            </a:pPr>
            <a:r>
              <a:rPr lang="en-US" altLang="en-US" sz="1600" dirty="0" smtClean="0">
                <a:solidFill>
                  <a:srgbClr val="000000"/>
                </a:solidFill>
              </a:rPr>
              <a:t>6</a:t>
            </a:r>
            <a:endParaRPr lang="en-US" altLang="en-US" sz="1600" dirty="0">
              <a:solidFill>
                <a:srgbClr val="000000"/>
              </a:solidFill>
            </a:endParaRPr>
          </a:p>
          <a:p>
            <a:pPr>
              <a:spcBef>
                <a:spcPct val="50000"/>
              </a:spcBef>
              <a:buClrTx/>
              <a:buSzTx/>
              <a:buFontTx/>
              <a:buNone/>
            </a:pPr>
            <a:endParaRPr lang="en-US" altLang="en-US" sz="1600" dirty="0">
              <a:solidFill>
                <a:srgbClr val="000000"/>
              </a:solidFill>
            </a:endParaRPr>
          </a:p>
          <a:p>
            <a:pPr>
              <a:spcBef>
                <a:spcPct val="50000"/>
              </a:spcBef>
              <a:buClrTx/>
              <a:buSzTx/>
              <a:buFontTx/>
              <a:buNone/>
            </a:pPr>
            <a:r>
              <a:rPr lang="en-US" altLang="en-US" sz="1600" dirty="0" smtClean="0">
                <a:solidFill>
                  <a:srgbClr val="000000"/>
                </a:solidFill>
              </a:rPr>
              <a:t>2</a:t>
            </a:r>
            <a:endParaRPr lang="en-US" altLang="en-US" sz="1600" dirty="0">
              <a:solidFill>
                <a:srgbClr val="000000"/>
              </a:solidFill>
            </a:endParaRPr>
          </a:p>
        </p:txBody>
      </p:sp>
      <p:sp>
        <p:nvSpPr>
          <p:cNvPr id="88" name="Text Box 27"/>
          <p:cNvSpPr txBox="1">
            <a:spLocks noChangeArrowheads="1"/>
          </p:cNvSpPr>
          <p:nvPr/>
        </p:nvSpPr>
        <p:spPr bwMode="auto">
          <a:xfrm>
            <a:off x="4078288" y="5376069"/>
            <a:ext cx="3168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dirty="0">
                <a:solidFill>
                  <a:srgbClr val="000000"/>
                </a:solidFill>
              </a:rPr>
              <a:t>   </a:t>
            </a:r>
            <a:r>
              <a:rPr lang="en-US" altLang="en-US" sz="1600" dirty="0" smtClean="0">
                <a:solidFill>
                  <a:srgbClr val="000000"/>
                </a:solidFill>
              </a:rPr>
              <a:t>6                  10            18</a:t>
            </a:r>
            <a:endParaRPr lang="en-US" altLang="en-US" sz="1600" dirty="0">
              <a:solidFill>
                <a:srgbClr val="000000"/>
              </a:solidFill>
            </a:endParaRPr>
          </a:p>
        </p:txBody>
      </p:sp>
      <p:sp>
        <p:nvSpPr>
          <p:cNvPr id="89" name="Text Box 28"/>
          <p:cNvSpPr txBox="1">
            <a:spLocks noChangeArrowheads="1"/>
          </p:cNvSpPr>
          <p:nvPr/>
        </p:nvSpPr>
        <p:spPr bwMode="auto">
          <a:xfrm>
            <a:off x="5087939" y="3860800"/>
            <a:ext cx="1584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ar-SA" altLang="en-US" sz="1600">
                <a:solidFill>
                  <a:srgbClr val="000000"/>
                </a:solidFill>
              </a:rPr>
              <a:t>نقص في العرض</a:t>
            </a:r>
            <a:endParaRPr lang="en-US" altLang="en-US" sz="1600">
              <a:solidFill>
                <a:srgbClr val="000000"/>
              </a:solidFill>
            </a:endParaRPr>
          </a:p>
        </p:txBody>
      </p:sp>
      <p:sp>
        <p:nvSpPr>
          <p:cNvPr id="90" name="Text Box 29"/>
          <p:cNvSpPr txBox="1">
            <a:spLocks noChangeArrowheads="1"/>
          </p:cNvSpPr>
          <p:nvPr/>
        </p:nvSpPr>
        <p:spPr bwMode="auto">
          <a:xfrm>
            <a:off x="5087939" y="2659064"/>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ar-SA" altLang="en-US" sz="1600" dirty="0">
                <a:solidFill>
                  <a:srgbClr val="000000"/>
                </a:solidFill>
              </a:rPr>
              <a:t>فائض في العرض</a:t>
            </a:r>
            <a:endParaRPr lang="en-US" altLang="en-US" sz="1600" dirty="0">
              <a:solidFill>
                <a:srgbClr val="000000"/>
              </a:solidFill>
            </a:endParaRPr>
          </a:p>
        </p:txBody>
      </p:sp>
      <p:sp>
        <p:nvSpPr>
          <p:cNvPr id="91" name="Line 30"/>
          <p:cNvSpPr>
            <a:spLocks noChangeShapeType="1"/>
          </p:cNvSpPr>
          <p:nvPr/>
        </p:nvSpPr>
        <p:spPr bwMode="auto">
          <a:xfrm flipH="1">
            <a:off x="6454775" y="3062289"/>
            <a:ext cx="1296988" cy="3587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92" name="Text Box 32"/>
          <p:cNvSpPr txBox="1">
            <a:spLocks noChangeArrowheads="1"/>
          </p:cNvSpPr>
          <p:nvPr/>
        </p:nvSpPr>
        <p:spPr bwMode="auto">
          <a:xfrm>
            <a:off x="7319964" y="2846389"/>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ar-SA" altLang="en-US" sz="1600">
                <a:solidFill>
                  <a:srgbClr val="000000"/>
                </a:solidFill>
              </a:rPr>
              <a:t>نقطة التوازن</a:t>
            </a:r>
            <a:endParaRPr lang="en-US" altLang="en-US" sz="1600">
              <a:solidFill>
                <a:srgbClr val="000000"/>
              </a:solidFill>
            </a:endParaRPr>
          </a:p>
        </p:txBody>
      </p:sp>
      <p:sp>
        <p:nvSpPr>
          <p:cNvPr id="93" name="Line 34"/>
          <p:cNvSpPr>
            <a:spLocks noChangeShapeType="1"/>
          </p:cNvSpPr>
          <p:nvPr/>
        </p:nvSpPr>
        <p:spPr bwMode="auto">
          <a:xfrm>
            <a:off x="7175500" y="2630489"/>
            <a:ext cx="0" cy="1685925"/>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94" name="Line 35"/>
          <p:cNvSpPr>
            <a:spLocks noChangeShapeType="1"/>
          </p:cNvSpPr>
          <p:nvPr/>
        </p:nvSpPr>
        <p:spPr bwMode="auto">
          <a:xfrm>
            <a:off x="4870450" y="2646363"/>
            <a:ext cx="230505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ar-SA">
              <a:solidFill>
                <a:prstClr val="black"/>
              </a:solidFill>
            </a:endParaRPr>
          </a:p>
        </p:txBody>
      </p:sp>
      <p:sp>
        <p:nvSpPr>
          <p:cNvPr id="95" name="Text Box 36"/>
          <p:cNvSpPr txBox="1">
            <a:spLocks noChangeArrowheads="1"/>
          </p:cNvSpPr>
          <p:nvPr/>
        </p:nvSpPr>
        <p:spPr bwMode="auto">
          <a:xfrm>
            <a:off x="8831264" y="5221289"/>
            <a:ext cx="6492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a:solidFill>
                  <a:srgbClr val="000000"/>
                </a:solidFill>
              </a:rPr>
              <a:t>Q</a:t>
            </a:r>
          </a:p>
        </p:txBody>
      </p:sp>
      <p:sp>
        <p:nvSpPr>
          <p:cNvPr id="2" name="شكل بيضاوي 1"/>
          <p:cNvSpPr/>
          <p:nvPr/>
        </p:nvSpPr>
        <p:spPr bwMode="auto">
          <a:xfrm>
            <a:off x="5984875" y="3417889"/>
            <a:ext cx="101600" cy="9842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a:lstStyle/>
          <a:p>
            <a:pPr algn="just">
              <a:defRPr/>
            </a:pPr>
            <a:endParaRPr lang="en-US">
              <a:solidFill>
                <a:prstClr val="black"/>
              </a:solidFill>
            </a:endParaRPr>
          </a:p>
        </p:txBody>
      </p:sp>
      <p:sp>
        <p:nvSpPr>
          <p:cNvPr id="43" name="Text Box 29"/>
          <p:cNvSpPr txBox="1">
            <a:spLocks noChangeArrowheads="1"/>
          </p:cNvSpPr>
          <p:nvPr/>
        </p:nvSpPr>
        <p:spPr bwMode="auto">
          <a:xfrm>
            <a:off x="4870450" y="2193683"/>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dirty="0" smtClean="0">
                <a:solidFill>
                  <a:srgbClr val="000000"/>
                </a:solidFill>
              </a:rPr>
              <a:t>Surplus</a:t>
            </a:r>
            <a:endParaRPr lang="en-US" altLang="en-US" sz="1600" dirty="0">
              <a:solidFill>
                <a:srgbClr val="000000"/>
              </a:solidFill>
            </a:endParaRPr>
          </a:p>
        </p:txBody>
      </p:sp>
      <p:sp>
        <p:nvSpPr>
          <p:cNvPr id="44" name="Text Box 29"/>
          <p:cNvSpPr txBox="1">
            <a:spLocks noChangeArrowheads="1"/>
          </p:cNvSpPr>
          <p:nvPr/>
        </p:nvSpPr>
        <p:spPr bwMode="auto">
          <a:xfrm>
            <a:off x="4935539" y="4353720"/>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1600" dirty="0" err="1" smtClean="0">
                <a:solidFill>
                  <a:srgbClr val="000000"/>
                </a:solidFill>
              </a:rPr>
              <a:t>Shorttage</a:t>
            </a:r>
            <a:endParaRPr lang="en-US" altLang="en-US" sz="1600" dirty="0">
              <a:solidFill>
                <a:srgbClr val="000000"/>
              </a:solidFill>
            </a:endParaRPr>
          </a:p>
        </p:txBody>
      </p:sp>
    </p:spTree>
    <p:extLst>
      <p:ext uri="{BB962C8B-B14F-4D97-AF65-F5344CB8AC3E}">
        <p14:creationId xmlns:p14="http://schemas.microsoft.com/office/powerpoint/2010/main" val="39165820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slide(fromBottom)">
                                      <p:cBhvr>
                                        <p:cTn id="7" dur="500"/>
                                        <p:tgtEl>
                                          <p:spTgt spid="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ppt_x"/>
                                          </p:val>
                                        </p:tav>
                                        <p:tav tm="100000">
                                          <p:val>
                                            <p:strVal val="#ppt_x"/>
                                          </p:val>
                                        </p:tav>
                                      </p:tavLst>
                                    </p:anim>
                                    <p:anim calcmode="lin" valueType="num">
                                      <p:cBhvr additive="base">
                                        <p:cTn id="29" dur="500" fill="hold"/>
                                        <p:tgtEl>
                                          <p:spTgt spid="9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ppt_x"/>
                                          </p:val>
                                        </p:tav>
                                        <p:tav tm="100000">
                                          <p:val>
                                            <p:strVal val="#ppt_x"/>
                                          </p:val>
                                        </p:tav>
                                      </p:tavLst>
                                    </p:anim>
                                    <p:anim calcmode="lin" valueType="num">
                                      <p:cBhvr additive="base">
                                        <p:cTn id="3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78"/>
                                        </p:tgtEl>
                                        <p:attrNameLst>
                                          <p:attrName>style.visibility</p:attrName>
                                        </p:attrNameLst>
                                      </p:cBhvr>
                                      <p:to>
                                        <p:strVal val="visible"/>
                                      </p:to>
                                    </p:set>
                                    <p:anim calcmode="lin" valueType="num">
                                      <p:cBhvr additive="base">
                                        <p:cTn id="42" dur="2000" fill="hold"/>
                                        <p:tgtEl>
                                          <p:spTgt spid="78"/>
                                        </p:tgtEl>
                                        <p:attrNameLst>
                                          <p:attrName>ppt_x</p:attrName>
                                        </p:attrNameLst>
                                      </p:cBhvr>
                                      <p:tavLst>
                                        <p:tav tm="0">
                                          <p:val>
                                            <p:strVal val="#ppt_x"/>
                                          </p:val>
                                        </p:tav>
                                        <p:tav tm="100000">
                                          <p:val>
                                            <p:strVal val="#ppt_x"/>
                                          </p:val>
                                        </p:tav>
                                      </p:tavLst>
                                    </p:anim>
                                    <p:anim calcmode="lin" valueType="num">
                                      <p:cBhvr additive="base">
                                        <p:cTn id="43" dur="2000" fill="hold"/>
                                        <p:tgtEl>
                                          <p:spTgt spid="7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2000" fill="hold"/>
                                        <p:tgtEl>
                                          <p:spTgt spid="84"/>
                                        </p:tgtEl>
                                        <p:attrNameLst>
                                          <p:attrName>ppt_x</p:attrName>
                                        </p:attrNameLst>
                                      </p:cBhvr>
                                      <p:tavLst>
                                        <p:tav tm="0">
                                          <p:val>
                                            <p:strVal val="#ppt_x"/>
                                          </p:val>
                                        </p:tav>
                                        <p:tav tm="100000">
                                          <p:val>
                                            <p:strVal val="#ppt_x"/>
                                          </p:val>
                                        </p:tav>
                                      </p:tavLst>
                                    </p:anim>
                                    <p:anim calcmode="lin" valueType="num">
                                      <p:cBhvr additive="base">
                                        <p:cTn id="47" dur="20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additive="base">
                                        <p:cTn id="52" dur="2000" fill="hold"/>
                                        <p:tgtEl>
                                          <p:spTgt spid="76"/>
                                        </p:tgtEl>
                                        <p:attrNameLst>
                                          <p:attrName>ppt_x</p:attrName>
                                        </p:attrNameLst>
                                      </p:cBhvr>
                                      <p:tavLst>
                                        <p:tav tm="0">
                                          <p:val>
                                            <p:strVal val="#ppt_x"/>
                                          </p:val>
                                        </p:tav>
                                        <p:tav tm="100000">
                                          <p:val>
                                            <p:strVal val="#ppt_x"/>
                                          </p:val>
                                        </p:tav>
                                      </p:tavLst>
                                    </p:anim>
                                    <p:anim calcmode="lin" valueType="num">
                                      <p:cBhvr additive="base">
                                        <p:cTn id="53" dur="2000" fill="hold"/>
                                        <p:tgtEl>
                                          <p:spTgt spid="7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additive="base">
                                        <p:cTn id="56" dur="2000" fill="hold"/>
                                        <p:tgtEl>
                                          <p:spTgt spid="81"/>
                                        </p:tgtEl>
                                        <p:attrNameLst>
                                          <p:attrName>ppt_x</p:attrName>
                                        </p:attrNameLst>
                                      </p:cBhvr>
                                      <p:tavLst>
                                        <p:tav tm="0">
                                          <p:val>
                                            <p:strVal val="#ppt_x"/>
                                          </p:val>
                                        </p:tav>
                                        <p:tav tm="100000">
                                          <p:val>
                                            <p:strVal val="#ppt_x"/>
                                          </p:val>
                                        </p:tav>
                                      </p:tavLst>
                                    </p:anim>
                                    <p:anim calcmode="lin" valueType="num">
                                      <p:cBhvr additive="base">
                                        <p:cTn id="57" dur="20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2000" fill="hold"/>
                                        <p:tgtEl>
                                          <p:spTgt spid="40"/>
                                        </p:tgtEl>
                                        <p:attrNameLst>
                                          <p:attrName>ppt_x</p:attrName>
                                        </p:attrNameLst>
                                      </p:cBhvr>
                                      <p:tavLst>
                                        <p:tav tm="0">
                                          <p:val>
                                            <p:strVal val="#ppt_x"/>
                                          </p:val>
                                        </p:tav>
                                        <p:tav tm="100000">
                                          <p:val>
                                            <p:strVal val="#ppt_x"/>
                                          </p:val>
                                        </p:tav>
                                      </p:tavLst>
                                    </p:anim>
                                    <p:anim calcmode="lin" valueType="num">
                                      <p:cBhvr additive="base">
                                        <p:cTn id="63" dur="2000" fill="hold"/>
                                        <p:tgtEl>
                                          <p:spTgt spid="4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2000" fill="hold"/>
                                        <p:tgtEl>
                                          <p:spTgt spid="41"/>
                                        </p:tgtEl>
                                        <p:attrNameLst>
                                          <p:attrName>ppt_x</p:attrName>
                                        </p:attrNameLst>
                                      </p:cBhvr>
                                      <p:tavLst>
                                        <p:tav tm="0">
                                          <p:val>
                                            <p:strVal val="#ppt_x"/>
                                          </p:val>
                                        </p:tav>
                                        <p:tav tm="100000">
                                          <p:val>
                                            <p:strVal val="#ppt_x"/>
                                          </p:val>
                                        </p:tav>
                                      </p:tavLst>
                                    </p:anim>
                                    <p:anim calcmode="lin" valueType="num">
                                      <p:cBhvr additive="base">
                                        <p:cTn id="67" dur="2000" fill="hold"/>
                                        <p:tgtEl>
                                          <p:spTgt spid="41"/>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82"/>
                                        </p:tgtEl>
                                        <p:attrNameLst>
                                          <p:attrName>style.visibility</p:attrName>
                                        </p:attrNameLst>
                                      </p:cBhvr>
                                      <p:to>
                                        <p:strVal val="visible"/>
                                      </p:to>
                                    </p:set>
                                    <p:anim calcmode="lin" valueType="num">
                                      <p:cBhvr additive="base">
                                        <p:cTn id="70" dur="2000" fill="hold"/>
                                        <p:tgtEl>
                                          <p:spTgt spid="82"/>
                                        </p:tgtEl>
                                        <p:attrNameLst>
                                          <p:attrName>ppt_x</p:attrName>
                                        </p:attrNameLst>
                                      </p:cBhvr>
                                      <p:tavLst>
                                        <p:tav tm="0">
                                          <p:val>
                                            <p:strVal val="#ppt_x"/>
                                          </p:val>
                                        </p:tav>
                                        <p:tav tm="100000">
                                          <p:val>
                                            <p:strVal val="#ppt_x"/>
                                          </p:val>
                                        </p:tav>
                                      </p:tavLst>
                                    </p:anim>
                                    <p:anim calcmode="lin" valueType="num">
                                      <p:cBhvr additive="base">
                                        <p:cTn id="71" dur="2000" fill="hold"/>
                                        <p:tgtEl>
                                          <p:spTgt spid="8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2"/>
                                        </p:tgtEl>
                                        <p:attrNameLst>
                                          <p:attrName>style.visibility</p:attrName>
                                        </p:attrNameLst>
                                      </p:cBhvr>
                                      <p:to>
                                        <p:strVal val="visible"/>
                                      </p:to>
                                    </p:set>
                                    <p:anim calcmode="lin" valueType="num">
                                      <p:cBhvr additive="base">
                                        <p:cTn id="74" dur="2000" fill="hold"/>
                                        <p:tgtEl>
                                          <p:spTgt spid="92"/>
                                        </p:tgtEl>
                                        <p:attrNameLst>
                                          <p:attrName>ppt_x</p:attrName>
                                        </p:attrNameLst>
                                      </p:cBhvr>
                                      <p:tavLst>
                                        <p:tav tm="0">
                                          <p:val>
                                            <p:strVal val="#ppt_x"/>
                                          </p:val>
                                        </p:tav>
                                        <p:tav tm="100000">
                                          <p:val>
                                            <p:strVal val="#ppt_x"/>
                                          </p:val>
                                        </p:tav>
                                      </p:tavLst>
                                    </p:anim>
                                    <p:anim calcmode="lin" valueType="num">
                                      <p:cBhvr additive="base">
                                        <p:cTn id="75" dur="2000" fill="hold"/>
                                        <p:tgtEl>
                                          <p:spTgt spid="92"/>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2000" fill="hold"/>
                                        <p:tgtEl>
                                          <p:spTgt spid="91"/>
                                        </p:tgtEl>
                                        <p:attrNameLst>
                                          <p:attrName>ppt_x</p:attrName>
                                        </p:attrNameLst>
                                      </p:cBhvr>
                                      <p:tavLst>
                                        <p:tav tm="0">
                                          <p:val>
                                            <p:strVal val="#ppt_x"/>
                                          </p:val>
                                        </p:tav>
                                        <p:tav tm="100000">
                                          <p:val>
                                            <p:strVal val="#ppt_x"/>
                                          </p:val>
                                        </p:tav>
                                      </p:tavLst>
                                    </p:anim>
                                    <p:anim calcmode="lin" valueType="num">
                                      <p:cBhvr additive="base">
                                        <p:cTn id="79" dur="20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additive="base">
                                        <p:cTn id="82" dur="2000" fill="hold"/>
                                        <p:tgtEl>
                                          <p:spTgt spid="87"/>
                                        </p:tgtEl>
                                        <p:attrNameLst>
                                          <p:attrName>ppt_x</p:attrName>
                                        </p:attrNameLst>
                                      </p:cBhvr>
                                      <p:tavLst>
                                        <p:tav tm="0">
                                          <p:val>
                                            <p:strVal val="#ppt_x"/>
                                          </p:val>
                                        </p:tav>
                                        <p:tav tm="100000">
                                          <p:val>
                                            <p:strVal val="#ppt_x"/>
                                          </p:val>
                                        </p:tav>
                                      </p:tavLst>
                                    </p:anim>
                                    <p:anim calcmode="lin" valueType="num">
                                      <p:cBhvr additive="base">
                                        <p:cTn id="83" dur="2000" fill="hold"/>
                                        <p:tgtEl>
                                          <p:spTgt spid="87"/>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 calcmode="lin" valueType="num">
                                      <p:cBhvr additive="base">
                                        <p:cTn id="86" dur="2000" fill="hold"/>
                                        <p:tgtEl>
                                          <p:spTgt spid="88"/>
                                        </p:tgtEl>
                                        <p:attrNameLst>
                                          <p:attrName>ppt_x</p:attrName>
                                        </p:attrNameLst>
                                      </p:cBhvr>
                                      <p:tavLst>
                                        <p:tav tm="0">
                                          <p:val>
                                            <p:strVal val="#ppt_x"/>
                                          </p:val>
                                        </p:tav>
                                        <p:tav tm="100000">
                                          <p:val>
                                            <p:strVal val="#ppt_x"/>
                                          </p:val>
                                        </p:tav>
                                      </p:tavLst>
                                    </p:anim>
                                    <p:anim calcmode="lin" valueType="num">
                                      <p:cBhvr additive="base">
                                        <p:cTn id="87" dur="20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94"/>
                                        </p:tgtEl>
                                        <p:attrNameLst>
                                          <p:attrName>style.visibility</p:attrName>
                                        </p:attrNameLst>
                                      </p:cBhvr>
                                      <p:to>
                                        <p:strVal val="visible"/>
                                      </p:to>
                                    </p:set>
                                    <p:anim calcmode="lin" valueType="num">
                                      <p:cBhvr additive="base">
                                        <p:cTn id="92" dur="2000" fill="hold"/>
                                        <p:tgtEl>
                                          <p:spTgt spid="94"/>
                                        </p:tgtEl>
                                        <p:attrNameLst>
                                          <p:attrName>ppt_x</p:attrName>
                                        </p:attrNameLst>
                                      </p:cBhvr>
                                      <p:tavLst>
                                        <p:tav tm="0">
                                          <p:val>
                                            <p:strVal val="#ppt_x"/>
                                          </p:val>
                                        </p:tav>
                                        <p:tav tm="100000">
                                          <p:val>
                                            <p:strVal val="#ppt_x"/>
                                          </p:val>
                                        </p:tav>
                                      </p:tavLst>
                                    </p:anim>
                                    <p:anim calcmode="lin" valueType="num">
                                      <p:cBhvr additive="base">
                                        <p:cTn id="93" dur="2000" fill="hold"/>
                                        <p:tgtEl>
                                          <p:spTgt spid="94"/>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93"/>
                                        </p:tgtEl>
                                        <p:attrNameLst>
                                          <p:attrName>style.visibility</p:attrName>
                                        </p:attrNameLst>
                                      </p:cBhvr>
                                      <p:to>
                                        <p:strVal val="visible"/>
                                      </p:to>
                                    </p:set>
                                    <p:anim calcmode="lin" valueType="num">
                                      <p:cBhvr additive="base">
                                        <p:cTn id="96" dur="2000" fill="hold"/>
                                        <p:tgtEl>
                                          <p:spTgt spid="93"/>
                                        </p:tgtEl>
                                        <p:attrNameLst>
                                          <p:attrName>ppt_x</p:attrName>
                                        </p:attrNameLst>
                                      </p:cBhvr>
                                      <p:tavLst>
                                        <p:tav tm="0">
                                          <p:val>
                                            <p:strVal val="#ppt_x"/>
                                          </p:val>
                                        </p:tav>
                                        <p:tav tm="100000">
                                          <p:val>
                                            <p:strVal val="#ppt_x"/>
                                          </p:val>
                                        </p:tav>
                                      </p:tavLst>
                                    </p:anim>
                                    <p:anim calcmode="lin" valueType="num">
                                      <p:cBhvr additive="base">
                                        <p:cTn id="97" dur="2000" fill="hold"/>
                                        <p:tgtEl>
                                          <p:spTgt spid="93"/>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2000" fill="hold"/>
                                        <p:tgtEl>
                                          <p:spTgt spid="39"/>
                                        </p:tgtEl>
                                        <p:attrNameLst>
                                          <p:attrName>ppt_x</p:attrName>
                                        </p:attrNameLst>
                                      </p:cBhvr>
                                      <p:tavLst>
                                        <p:tav tm="0">
                                          <p:val>
                                            <p:strVal val="#ppt_x"/>
                                          </p:val>
                                        </p:tav>
                                        <p:tav tm="100000">
                                          <p:val>
                                            <p:strVal val="#ppt_x"/>
                                          </p:val>
                                        </p:tav>
                                      </p:tavLst>
                                    </p:anim>
                                    <p:anim calcmode="lin" valueType="num">
                                      <p:cBhvr additive="base">
                                        <p:cTn id="101" dur="2000" fill="hold"/>
                                        <p:tgtEl>
                                          <p:spTgt spid="39"/>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 calcmode="lin" valueType="num">
                                      <p:cBhvr additive="base">
                                        <p:cTn id="104" dur="2000" fill="hold"/>
                                        <p:tgtEl>
                                          <p:spTgt spid="73"/>
                                        </p:tgtEl>
                                        <p:attrNameLst>
                                          <p:attrName>ppt_x</p:attrName>
                                        </p:attrNameLst>
                                      </p:cBhvr>
                                      <p:tavLst>
                                        <p:tav tm="0">
                                          <p:val>
                                            <p:strVal val="#ppt_x"/>
                                          </p:val>
                                        </p:tav>
                                        <p:tav tm="100000">
                                          <p:val>
                                            <p:strVal val="#ppt_x"/>
                                          </p:val>
                                        </p:tav>
                                      </p:tavLst>
                                    </p:anim>
                                    <p:anim calcmode="lin" valueType="num">
                                      <p:cBhvr additive="base">
                                        <p:cTn id="105" dur="20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cBhvr additive="base">
                                        <p:cTn id="110" dur="500" fill="hold"/>
                                        <p:tgtEl>
                                          <p:spTgt spid="75"/>
                                        </p:tgtEl>
                                        <p:attrNameLst>
                                          <p:attrName>ppt_x</p:attrName>
                                        </p:attrNameLst>
                                      </p:cBhvr>
                                      <p:tavLst>
                                        <p:tav tm="0">
                                          <p:val>
                                            <p:strVal val="#ppt_x"/>
                                          </p:val>
                                        </p:tav>
                                        <p:tav tm="100000">
                                          <p:val>
                                            <p:strVal val="#ppt_x"/>
                                          </p:val>
                                        </p:tav>
                                      </p:tavLst>
                                    </p:anim>
                                    <p:anim calcmode="lin" valueType="num">
                                      <p:cBhvr additive="base">
                                        <p:cTn id="111"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 presetClass="entr" presetSubtype="4" fill="hold" grpId="0" nodeType="clickEffect">
                                  <p:stCondLst>
                                    <p:cond delay="0"/>
                                  </p:stCondLst>
                                  <p:childTnLst>
                                    <p:set>
                                      <p:cBhvr>
                                        <p:cTn id="115" dur="1" fill="hold">
                                          <p:stCondLst>
                                            <p:cond delay="0"/>
                                          </p:stCondLst>
                                        </p:cTn>
                                        <p:tgtEl>
                                          <p:spTgt spid="79"/>
                                        </p:tgtEl>
                                        <p:attrNameLst>
                                          <p:attrName>style.visibility</p:attrName>
                                        </p:attrNameLst>
                                      </p:cBhvr>
                                      <p:to>
                                        <p:strVal val="visible"/>
                                      </p:to>
                                    </p:set>
                                    <p:anim calcmode="lin" valueType="num">
                                      <p:cBhvr additive="base">
                                        <p:cTn id="116" dur="500" fill="hold"/>
                                        <p:tgtEl>
                                          <p:spTgt spid="79"/>
                                        </p:tgtEl>
                                        <p:attrNameLst>
                                          <p:attrName>ppt_x</p:attrName>
                                        </p:attrNameLst>
                                      </p:cBhvr>
                                      <p:tavLst>
                                        <p:tav tm="0">
                                          <p:val>
                                            <p:strVal val="#ppt_x"/>
                                          </p:val>
                                        </p:tav>
                                        <p:tav tm="100000">
                                          <p:val>
                                            <p:strVal val="#ppt_x"/>
                                          </p:val>
                                        </p:tav>
                                      </p:tavLst>
                                    </p:anim>
                                    <p:anim calcmode="lin" valueType="num">
                                      <p:cBhvr additive="base">
                                        <p:cTn id="117" dur="500" fill="hold"/>
                                        <p:tgtEl>
                                          <p:spTgt spid="79"/>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90"/>
                                        </p:tgtEl>
                                        <p:attrNameLst>
                                          <p:attrName>style.visibility</p:attrName>
                                        </p:attrNameLst>
                                      </p:cBhvr>
                                      <p:to>
                                        <p:strVal val="visible"/>
                                      </p:to>
                                    </p:set>
                                    <p:anim calcmode="lin" valueType="num">
                                      <p:cBhvr additive="base">
                                        <p:cTn id="120" dur="2000" fill="hold"/>
                                        <p:tgtEl>
                                          <p:spTgt spid="90"/>
                                        </p:tgtEl>
                                        <p:attrNameLst>
                                          <p:attrName>ppt_x</p:attrName>
                                        </p:attrNameLst>
                                      </p:cBhvr>
                                      <p:tavLst>
                                        <p:tav tm="0">
                                          <p:val>
                                            <p:strVal val="#ppt_x"/>
                                          </p:val>
                                        </p:tav>
                                        <p:tav tm="100000">
                                          <p:val>
                                            <p:strVal val="#ppt_x"/>
                                          </p:val>
                                        </p:tav>
                                      </p:tavLst>
                                    </p:anim>
                                    <p:anim calcmode="lin" valueType="num">
                                      <p:cBhvr additive="base">
                                        <p:cTn id="121" dur="2000" fill="hold"/>
                                        <p:tgtEl>
                                          <p:spTgt spid="90"/>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0"/>
                                  </p:stCondLst>
                                  <p:childTnLst>
                                    <p:set>
                                      <p:cBhvr>
                                        <p:cTn id="123" dur="1" fill="hold">
                                          <p:stCondLst>
                                            <p:cond delay="0"/>
                                          </p:stCondLst>
                                        </p:cTn>
                                        <p:tgtEl>
                                          <p:spTgt spid="80"/>
                                        </p:tgtEl>
                                        <p:attrNameLst>
                                          <p:attrName>style.visibility</p:attrName>
                                        </p:attrNameLst>
                                      </p:cBhvr>
                                      <p:to>
                                        <p:strVal val="visible"/>
                                      </p:to>
                                    </p:set>
                                    <p:anim calcmode="lin" valueType="num">
                                      <p:cBhvr additive="base">
                                        <p:cTn id="124" dur="2000" fill="hold"/>
                                        <p:tgtEl>
                                          <p:spTgt spid="80"/>
                                        </p:tgtEl>
                                        <p:attrNameLst>
                                          <p:attrName>ppt_x</p:attrName>
                                        </p:attrNameLst>
                                      </p:cBhvr>
                                      <p:tavLst>
                                        <p:tav tm="0">
                                          <p:val>
                                            <p:strVal val="#ppt_x"/>
                                          </p:val>
                                        </p:tav>
                                        <p:tav tm="100000">
                                          <p:val>
                                            <p:strVal val="#ppt_x"/>
                                          </p:val>
                                        </p:tav>
                                      </p:tavLst>
                                    </p:anim>
                                    <p:anim calcmode="lin" valueType="num">
                                      <p:cBhvr additive="base">
                                        <p:cTn id="125" dur="2000" fill="hold"/>
                                        <p:tgtEl>
                                          <p:spTgt spid="80"/>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0"/>
                                  </p:stCondLst>
                                  <p:childTnLst>
                                    <p:set>
                                      <p:cBhvr>
                                        <p:cTn id="127" dur="1" fill="hold">
                                          <p:stCondLst>
                                            <p:cond delay="0"/>
                                          </p:stCondLst>
                                        </p:cTn>
                                        <p:tgtEl>
                                          <p:spTgt spid="38"/>
                                        </p:tgtEl>
                                        <p:attrNameLst>
                                          <p:attrName>style.visibility</p:attrName>
                                        </p:attrNameLst>
                                      </p:cBhvr>
                                      <p:to>
                                        <p:strVal val="visible"/>
                                      </p:to>
                                    </p:set>
                                    <p:anim calcmode="lin" valueType="num">
                                      <p:cBhvr additive="base">
                                        <p:cTn id="128" dur="2000" fill="hold"/>
                                        <p:tgtEl>
                                          <p:spTgt spid="38"/>
                                        </p:tgtEl>
                                        <p:attrNameLst>
                                          <p:attrName>ppt_x</p:attrName>
                                        </p:attrNameLst>
                                      </p:cBhvr>
                                      <p:tavLst>
                                        <p:tav tm="0">
                                          <p:val>
                                            <p:strVal val="#ppt_x"/>
                                          </p:val>
                                        </p:tav>
                                        <p:tav tm="100000">
                                          <p:val>
                                            <p:strVal val="#ppt_x"/>
                                          </p:val>
                                        </p:tav>
                                      </p:tavLst>
                                    </p:anim>
                                    <p:anim calcmode="lin" valueType="num">
                                      <p:cBhvr additive="base">
                                        <p:cTn id="129" dur="20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 presetClass="entr" presetSubtype="4" fill="hold" grpId="0" nodeType="clickEffect">
                                  <p:stCondLst>
                                    <p:cond delay="0"/>
                                  </p:stCondLst>
                                  <p:childTnLst>
                                    <p:set>
                                      <p:cBhvr>
                                        <p:cTn id="133" dur="1" fill="hold">
                                          <p:stCondLst>
                                            <p:cond delay="0"/>
                                          </p:stCondLst>
                                        </p:cTn>
                                        <p:tgtEl>
                                          <p:spTgt spid="64"/>
                                        </p:tgtEl>
                                        <p:attrNameLst>
                                          <p:attrName>style.visibility</p:attrName>
                                        </p:attrNameLst>
                                      </p:cBhvr>
                                      <p:to>
                                        <p:strVal val="visible"/>
                                      </p:to>
                                    </p:set>
                                    <p:anim calcmode="lin" valueType="num">
                                      <p:cBhvr additive="base">
                                        <p:cTn id="134" dur="2000" fill="hold"/>
                                        <p:tgtEl>
                                          <p:spTgt spid="64"/>
                                        </p:tgtEl>
                                        <p:attrNameLst>
                                          <p:attrName>ppt_x</p:attrName>
                                        </p:attrNameLst>
                                      </p:cBhvr>
                                      <p:tavLst>
                                        <p:tav tm="0">
                                          <p:val>
                                            <p:strVal val="#ppt_x"/>
                                          </p:val>
                                        </p:tav>
                                        <p:tav tm="100000">
                                          <p:val>
                                            <p:strVal val="#ppt_x"/>
                                          </p:val>
                                        </p:tav>
                                      </p:tavLst>
                                    </p:anim>
                                    <p:anim calcmode="lin" valueType="num">
                                      <p:cBhvr additive="base">
                                        <p:cTn id="135" dur="2000" fill="hold"/>
                                        <p:tgtEl>
                                          <p:spTgt spid="64"/>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2000" fill="hold"/>
                                        <p:tgtEl>
                                          <p:spTgt spid="89"/>
                                        </p:tgtEl>
                                        <p:attrNameLst>
                                          <p:attrName>ppt_x</p:attrName>
                                        </p:attrNameLst>
                                      </p:cBhvr>
                                      <p:tavLst>
                                        <p:tav tm="0">
                                          <p:val>
                                            <p:strVal val="#ppt_x"/>
                                          </p:val>
                                        </p:tav>
                                        <p:tav tm="100000">
                                          <p:val>
                                            <p:strVal val="#ppt_x"/>
                                          </p:val>
                                        </p:tav>
                                      </p:tavLst>
                                    </p:anim>
                                    <p:anim calcmode="lin" valueType="num">
                                      <p:cBhvr additive="base">
                                        <p:cTn id="139" dur="20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7"/>
                                        </p:tgtEl>
                                        <p:attrNameLst>
                                          <p:attrName>style.visibility</p:attrName>
                                        </p:attrNameLst>
                                      </p:cBhvr>
                                      <p:to>
                                        <p:strVal val="visible"/>
                                      </p:to>
                                    </p:set>
                                    <p:anim calcmode="lin" valueType="num">
                                      <p:cBhvr additive="base">
                                        <p:cTn id="142" dur="2000" fill="hold"/>
                                        <p:tgtEl>
                                          <p:spTgt spid="77"/>
                                        </p:tgtEl>
                                        <p:attrNameLst>
                                          <p:attrName>ppt_x</p:attrName>
                                        </p:attrNameLst>
                                      </p:cBhvr>
                                      <p:tavLst>
                                        <p:tav tm="0">
                                          <p:val>
                                            <p:strVal val="#ppt_x"/>
                                          </p:val>
                                        </p:tav>
                                        <p:tav tm="100000">
                                          <p:val>
                                            <p:strVal val="#ppt_x"/>
                                          </p:val>
                                        </p:tav>
                                      </p:tavLst>
                                    </p:anim>
                                    <p:anim calcmode="lin" valueType="num">
                                      <p:cBhvr additive="base">
                                        <p:cTn id="143" dur="2000" fill="hold"/>
                                        <p:tgtEl>
                                          <p:spTgt spid="77"/>
                                        </p:tgtEl>
                                        <p:attrNameLst>
                                          <p:attrName>ppt_y</p:attrName>
                                        </p:attrNameLst>
                                      </p:cBhvr>
                                      <p:tavLst>
                                        <p:tav tm="0">
                                          <p:val>
                                            <p:strVal val="1+#ppt_h/2"/>
                                          </p:val>
                                        </p:tav>
                                        <p:tav tm="100000">
                                          <p:val>
                                            <p:strVal val="#ppt_y"/>
                                          </p:val>
                                        </p:tav>
                                      </p:tavLst>
                                    </p:anim>
                                  </p:childTnLst>
                                </p:cTn>
                              </p:par>
                              <p:par>
                                <p:cTn id="144" presetID="2" presetClass="entr" presetSubtype="4" fill="hold" grpId="1" nodeType="withEffect">
                                  <p:stCondLst>
                                    <p:cond delay="0"/>
                                  </p:stCondLst>
                                  <p:childTnLst>
                                    <p:set>
                                      <p:cBhvr>
                                        <p:cTn id="145" dur="1" fill="hold">
                                          <p:stCondLst>
                                            <p:cond delay="0"/>
                                          </p:stCondLst>
                                        </p:cTn>
                                        <p:tgtEl>
                                          <p:spTgt spid="39"/>
                                        </p:tgtEl>
                                        <p:attrNameLst>
                                          <p:attrName>style.visibility</p:attrName>
                                        </p:attrNameLst>
                                      </p:cBhvr>
                                      <p:to>
                                        <p:strVal val="visible"/>
                                      </p:to>
                                    </p:set>
                                    <p:anim calcmode="lin" valueType="num">
                                      <p:cBhvr additive="base">
                                        <p:cTn id="146" dur="2000" fill="hold"/>
                                        <p:tgtEl>
                                          <p:spTgt spid="39"/>
                                        </p:tgtEl>
                                        <p:attrNameLst>
                                          <p:attrName>ppt_x</p:attrName>
                                        </p:attrNameLst>
                                      </p:cBhvr>
                                      <p:tavLst>
                                        <p:tav tm="0">
                                          <p:val>
                                            <p:strVal val="#ppt_x"/>
                                          </p:val>
                                        </p:tav>
                                        <p:tav tm="100000">
                                          <p:val>
                                            <p:strVal val="#ppt_x"/>
                                          </p:val>
                                        </p:tav>
                                      </p:tavLst>
                                    </p:anim>
                                    <p:anim calcmode="lin" valueType="num">
                                      <p:cBhvr additive="base">
                                        <p:cTn id="147" dur="2000" fill="hold"/>
                                        <p:tgtEl>
                                          <p:spTgt spid="39"/>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83"/>
                                        </p:tgtEl>
                                        <p:attrNameLst>
                                          <p:attrName>style.visibility</p:attrName>
                                        </p:attrNameLst>
                                      </p:cBhvr>
                                      <p:to>
                                        <p:strVal val="visible"/>
                                      </p:to>
                                    </p:set>
                                    <p:anim calcmode="lin" valueType="num">
                                      <p:cBhvr additive="base">
                                        <p:cTn id="150" dur="2000" fill="hold"/>
                                        <p:tgtEl>
                                          <p:spTgt spid="83"/>
                                        </p:tgtEl>
                                        <p:attrNameLst>
                                          <p:attrName>ppt_x</p:attrName>
                                        </p:attrNameLst>
                                      </p:cBhvr>
                                      <p:tavLst>
                                        <p:tav tm="0">
                                          <p:val>
                                            <p:strVal val="#ppt_x"/>
                                          </p:val>
                                        </p:tav>
                                        <p:tav tm="100000">
                                          <p:val>
                                            <p:strVal val="#ppt_x"/>
                                          </p:val>
                                        </p:tav>
                                      </p:tavLst>
                                    </p:anim>
                                    <p:anim calcmode="lin" valueType="num">
                                      <p:cBhvr additive="base">
                                        <p:cTn id="151" dur="2000" fill="hold"/>
                                        <p:tgtEl>
                                          <p:spTgt spid="83"/>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85"/>
                                        </p:tgtEl>
                                        <p:attrNameLst>
                                          <p:attrName>style.visibility</p:attrName>
                                        </p:attrNameLst>
                                      </p:cBhvr>
                                      <p:to>
                                        <p:strVal val="visible"/>
                                      </p:to>
                                    </p:set>
                                    <p:anim calcmode="lin" valueType="num">
                                      <p:cBhvr additive="base">
                                        <p:cTn id="154" dur="2000" fill="hold"/>
                                        <p:tgtEl>
                                          <p:spTgt spid="85"/>
                                        </p:tgtEl>
                                        <p:attrNameLst>
                                          <p:attrName>ppt_x</p:attrName>
                                        </p:attrNameLst>
                                      </p:cBhvr>
                                      <p:tavLst>
                                        <p:tav tm="0">
                                          <p:val>
                                            <p:strVal val="#ppt_x"/>
                                          </p:val>
                                        </p:tav>
                                        <p:tav tm="100000">
                                          <p:val>
                                            <p:strVal val="#ppt_x"/>
                                          </p:val>
                                        </p:tav>
                                      </p:tavLst>
                                    </p:anim>
                                    <p:anim calcmode="lin" valueType="num">
                                      <p:cBhvr additive="base">
                                        <p:cTn id="155" dur="20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56" fill="hold" nodeType="clickPar">
                      <p:stCondLst>
                        <p:cond delay="indefinite"/>
                      </p:stCondLst>
                      <p:childTnLst>
                        <p:par>
                          <p:cTn id="157" fill="hold" nodeType="withGroup">
                            <p:stCondLst>
                              <p:cond delay="0"/>
                            </p:stCondLst>
                            <p:childTnLst>
                              <p:par>
                                <p:cTn id="158" presetID="12" presetClass="entr" presetSubtype="4" fill="hold" grpId="0" nodeType="clickEffect">
                                  <p:stCondLst>
                                    <p:cond delay="0"/>
                                  </p:stCondLst>
                                  <p:childTnLst>
                                    <p:set>
                                      <p:cBhvr>
                                        <p:cTn id="159" dur="1" fill="hold">
                                          <p:stCondLst>
                                            <p:cond delay="0"/>
                                          </p:stCondLst>
                                        </p:cTn>
                                        <p:tgtEl>
                                          <p:spTgt spid="42"/>
                                        </p:tgtEl>
                                        <p:attrNameLst>
                                          <p:attrName>style.visibility</p:attrName>
                                        </p:attrNameLst>
                                      </p:cBhvr>
                                      <p:to>
                                        <p:strVal val="visible"/>
                                      </p:to>
                                    </p:set>
                                    <p:animEffect transition="in" filter="slide(fromBottom)">
                                      <p:cBhvr>
                                        <p:cTn id="160" dur="500"/>
                                        <p:tgtEl>
                                          <p:spTgt spid="42"/>
                                        </p:tgtEl>
                                      </p:cBhvr>
                                    </p:animEffect>
                                  </p:childTnLst>
                                </p:cTn>
                              </p:par>
                              <p:par>
                                <p:cTn id="161" presetID="2" presetClass="entr" presetSubtype="4" fill="hold" grpId="0" nodeType="withEffect">
                                  <p:stCondLst>
                                    <p:cond delay="0"/>
                                  </p:stCondLst>
                                  <p:childTnLst>
                                    <p:set>
                                      <p:cBhvr>
                                        <p:cTn id="162" dur="1" fill="hold">
                                          <p:stCondLst>
                                            <p:cond delay="0"/>
                                          </p:stCondLst>
                                        </p:cTn>
                                        <p:tgtEl>
                                          <p:spTgt spid="43"/>
                                        </p:tgtEl>
                                        <p:attrNameLst>
                                          <p:attrName>style.visibility</p:attrName>
                                        </p:attrNameLst>
                                      </p:cBhvr>
                                      <p:to>
                                        <p:strVal val="visible"/>
                                      </p:to>
                                    </p:set>
                                    <p:anim calcmode="lin" valueType="num">
                                      <p:cBhvr additive="base">
                                        <p:cTn id="163" dur="2000" fill="hold"/>
                                        <p:tgtEl>
                                          <p:spTgt spid="43"/>
                                        </p:tgtEl>
                                        <p:attrNameLst>
                                          <p:attrName>ppt_x</p:attrName>
                                        </p:attrNameLst>
                                      </p:cBhvr>
                                      <p:tavLst>
                                        <p:tav tm="0">
                                          <p:val>
                                            <p:strVal val="#ppt_x"/>
                                          </p:val>
                                        </p:tav>
                                        <p:tav tm="100000">
                                          <p:val>
                                            <p:strVal val="#ppt_x"/>
                                          </p:val>
                                        </p:tav>
                                      </p:tavLst>
                                    </p:anim>
                                    <p:anim calcmode="lin" valueType="num">
                                      <p:cBhvr additive="base">
                                        <p:cTn id="164" dur="2000" fill="hold"/>
                                        <p:tgtEl>
                                          <p:spTgt spid="43"/>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44"/>
                                        </p:tgtEl>
                                        <p:attrNameLst>
                                          <p:attrName>style.visibility</p:attrName>
                                        </p:attrNameLst>
                                      </p:cBhvr>
                                      <p:to>
                                        <p:strVal val="visible"/>
                                      </p:to>
                                    </p:set>
                                    <p:anim calcmode="lin" valueType="num">
                                      <p:cBhvr additive="base">
                                        <p:cTn id="167" dur="2000" fill="hold"/>
                                        <p:tgtEl>
                                          <p:spTgt spid="44"/>
                                        </p:tgtEl>
                                        <p:attrNameLst>
                                          <p:attrName>ppt_x</p:attrName>
                                        </p:attrNameLst>
                                      </p:cBhvr>
                                      <p:tavLst>
                                        <p:tav tm="0">
                                          <p:val>
                                            <p:strVal val="#ppt_x"/>
                                          </p:val>
                                        </p:tav>
                                        <p:tav tm="100000">
                                          <p:val>
                                            <p:strVal val="#ppt_x"/>
                                          </p:val>
                                        </p:tav>
                                      </p:tavLst>
                                    </p:anim>
                                    <p:anim calcmode="lin" valueType="num">
                                      <p:cBhvr additive="base">
                                        <p:cTn id="168" dur="2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42" grpId="0"/>
      <p:bldP spid="35" grpId="0" build="p"/>
      <p:bldP spid="36" grpId="0" animBg="1"/>
      <p:bldP spid="37" grpId="0" animBg="1"/>
      <p:bldP spid="38" grpId="0" animBg="1"/>
      <p:bldP spid="39" grpId="0" animBg="1"/>
      <p:bldP spid="39" grpId="1" animBg="1"/>
      <p:bldP spid="40" grpId="0" animBg="1"/>
      <p:bldP spid="41" grpId="0" animBg="1"/>
      <p:bldP spid="64" grpId="0" animBg="1"/>
      <p:bldP spid="73" grpId="0" animBg="1"/>
      <p:bldP spid="75" grpId="0" animBg="1"/>
      <p:bldP spid="76" grpId="0" animBg="1"/>
      <p:bldP spid="77" grpId="0" animBg="1"/>
      <p:bldP spid="78" grpId="0" animBg="1"/>
      <p:bldP spid="79" grpId="0"/>
      <p:bldP spid="80" grpId="0"/>
      <p:bldP spid="81" grpId="0"/>
      <p:bldP spid="82" grpId="0"/>
      <p:bldP spid="83" grpId="0" animBg="1"/>
      <p:bldP spid="84" grpId="0"/>
      <p:bldP spid="85" grpId="0"/>
      <p:bldP spid="86" grpId="0"/>
      <p:bldP spid="87" grpId="0"/>
      <p:bldP spid="88" grpId="0"/>
      <p:bldP spid="89" grpId="0"/>
      <p:bldP spid="90" grpId="0"/>
      <p:bldP spid="91" grpId="0" animBg="1"/>
      <p:bldP spid="92" grpId="0"/>
      <p:bldP spid="93" grpId="0" animBg="1"/>
      <p:bldP spid="94" grpId="0" animBg="1"/>
      <p:bldP spid="95" grpId="0"/>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11</a:t>
            </a:fld>
            <a:endParaRPr lang="en-US" altLang="ar-SA">
              <a:solidFill>
                <a:prstClr val="white"/>
              </a:solidFill>
            </a:endParaRPr>
          </a:p>
        </p:txBody>
      </p:sp>
      <p:sp>
        <p:nvSpPr>
          <p:cNvPr id="9" name="Rectangle 6"/>
          <p:cNvSpPr>
            <a:spLocks noChangeArrowheads="1"/>
          </p:cNvSpPr>
          <p:nvPr/>
        </p:nvSpPr>
        <p:spPr bwMode="auto">
          <a:xfrm>
            <a:off x="1422471" y="1281895"/>
            <a:ext cx="835837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mj-cs"/>
              </a:rPr>
              <a:t>يشير السهم في الرسم البياني التالي إلى منطقة يوجد بها ......................................................:</a:t>
            </a:r>
            <a:endParaRPr kumimoji="0" lang="en-US" altLang="ar-SA" sz="2000" b="0" i="0" u="none" strike="noStrike" cap="none" normalizeH="0" baseline="0" dirty="0" smtClean="0">
              <a:ln>
                <a:noFill/>
              </a:ln>
              <a:solidFill>
                <a:schemeClr val="tx1"/>
              </a:solidFill>
              <a:effectLst/>
              <a:latin typeface="Arial" panose="020B0604020202020204"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mj-cs"/>
              </a:rPr>
              <a:t>	</a:t>
            </a:r>
            <a:r>
              <a:rPr kumimoji="0" lang="ar-SA" altLang="ar-SA"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mj-cs"/>
              </a:rPr>
              <a:t> (أ)	فائض في السعر.</a:t>
            </a:r>
            <a:endParaRPr kumimoji="0" lang="en-US" altLang="ar-SA" sz="2000" b="0" i="0" u="none" strike="noStrike" cap="none" normalizeH="0" baseline="0" dirty="0" smtClean="0">
              <a:ln>
                <a:noFill/>
              </a:ln>
              <a:solidFill>
                <a:schemeClr val="tx1"/>
              </a:solidFill>
              <a:effectLst/>
              <a:latin typeface="Arial" panose="020B0604020202020204"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mj-cs"/>
              </a:rPr>
              <a:t>	(ب)	</a:t>
            </a:r>
            <a:r>
              <a:rPr kumimoji="0" lang="ar-SA" altLang="ar-SA"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mj-cs"/>
              </a:rPr>
              <a:t>فائض في الدخل</a:t>
            </a:r>
            <a:r>
              <a:rPr kumimoji="0" lang="ar-SA" altLang="ar-SA"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mj-cs"/>
              </a:rPr>
              <a:t>.</a:t>
            </a:r>
            <a:endParaRPr kumimoji="0" lang="en-US" altLang="ar-SA" sz="2000" b="0" i="0" u="none" strike="noStrike" cap="none" normalizeH="0" baseline="0" dirty="0" smtClean="0">
              <a:ln>
                <a:noFill/>
              </a:ln>
              <a:solidFill>
                <a:schemeClr val="tx1"/>
              </a:solidFill>
              <a:effectLst/>
              <a:latin typeface="Arial" panose="020B0604020202020204"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mj-cs"/>
              </a:rPr>
              <a:t>	(ج)	فائض في الطلب.</a:t>
            </a:r>
            <a:endParaRPr kumimoji="0" lang="en-US" altLang="ar-SA" sz="2000" b="0" i="0" u="none" strike="noStrike" cap="none" normalizeH="0" baseline="0" dirty="0" smtClean="0">
              <a:ln>
                <a:noFill/>
              </a:ln>
              <a:solidFill>
                <a:schemeClr val="tx1"/>
              </a:solidFill>
              <a:effectLst/>
              <a:latin typeface="Arial" panose="020B0604020202020204" pitchFamily="34" charset="0"/>
              <a:cs typeface="+mj-cs"/>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0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mj-cs"/>
              </a:rPr>
              <a:t>	</a:t>
            </a:r>
            <a:r>
              <a:rPr kumimoji="0" lang="ar-SA" altLang="ar-SA" sz="2000" b="0"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mj-cs"/>
              </a:rPr>
              <a:t>(د)	فائض في العرض</a:t>
            </a:r>
            <a:r>
              <a:rPr kumimoji="0" lang="ar-SA" altLang="ar-SA"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mj-cs"/>
              </a:rPr>
              <a:t>.</a:t>
            </a:r>
            <a:r>
              <a:rPr kumimoji="0" lang="ar-SA" altLang="ar-SA" sz="2000" b="0" i="0" u="none" strike="noStrike" cap="none" normalizeH="0" baseline="0" dirty="0" smtClean="0">
                <a:ln>
                  <a:noFill/>
                </a:ln>
                <a:solidFill>
                  <a:srgbClr val="C00000"/>
                </a:solidFill>
                <a:effectLst/>
                <a:latin typeface="Arial" panose="020B0604020202020204" pitchFamily="34" charset="0"/>
                <a:ea typeface="Times New Roman" panose="02020603050405020304" pitchFamily="18" charset="0"/>
                <a:cs typeface="+mj-cs"/>
              </a:rPr>
              <a:t> </a:t>
            </a:r>
            <a:endParaRPr kumimoji="0" lang="ar-SA" altLang="ar-SA" sz="2000" b="0" i="0" u="none" strike="noStrike" cap="none" normalizeH="0" baseline="0" dirty="0" smtClean="0">
              <a:ln>
                <a:noFill/>
              </a:ln>
              <a:solidFill>
                <a:schemeClr val="tx1"/>
              </a:solidFill>
              <a:effectLst/>
              <a:latin typeface="Arial" panose="020B0604020202020204" pitchFamily="34" charset="0"/>
              <a:cs typeface="+mj-cs"/>
            </a:endParaRPr>
          </a:p>
        </p:txBody>
      </p:sp>
      <p:pic>
        <p:nvPicPr>
          <p:cNvPr id="1029" name="Object 2"/>
          <p:cNvPicPr>
            <a:picLocks noChangeArrowheads="1"/>
          </p:cNvPicPr>
          <p:nvPr/>
        </p:nvPicPr>
        <p:blipFill>
          <a:blip r:embed="rId2">
            <a:extLst>
              <a:ext uri="{28A0092B-C50C-407E-A947-70E740481C1C}">
                <a14:useLocalDpi xmlns:a14="http://schemas.microsoft.com/office/drawing/2010/main" val="0"/>
              </a:ext>
            </a:extLst>
          </a:blip>
          <a:srcRect l="-5098" t="-2663" r="-1543" b="-2783"/>
          <a:stretch>
            <a:fillRect/>
          </a:stretch>
        </p:blipFill>
        <p:spPr bwMode="auto">
          <a:xfrm>
            <a:off x="3808125" y="2913112"/>
            <a:ext cx="4162425" cy="260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695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ar-SA" b="1" dirty="0"/>
              <a:t>ينخفض سعر السلعة في السوق إذا</a:t>
            </a:r>
            <a:r>
              <a:rPr lang="ar-SA" b="1" dirty="0" smtClean="0"/>
              <a:t>:</a:t>
            </a:r>
            <a:endParaRPr lang="en-US" dirty="0"/>
          </a:p>
          <a:p>
            <a:pPr marL="0" lvl="0" indent="0" rtl="1">
              <a:buNone/>
            </a:pPr>
            <a:r>
              <a:rPr lang="ar-SA" dirty="0" smtClean="0"/>
              <a:t>أ-     كان </a:t>
            </a:r>
            <a:r>
              <a:rPr lang="ar-SA" dirty="0"/>
              <a:t>هناك فائض عند السعر السائد في السوق.</a:t>
            </a:r>
            <a:endParaRPr lang="en-US" dirty="0"/>
          </a:p>
          <a:p>
            <a:pPr marL="0" lvl="0" indent="0" rtl="1">
              <a:buNone/>
            </a:pPr>
            <a:r>
              <a:rPr lang="ar-SA" dirty="0" smtClean="0"/>
              <a:t>ب-     كانت </a:t>
            </a:r>
            <a:r>
              <a:rPr lang="ar-SA" dirty="0"/>
              <a:t>الكمية المطلوبة تفوق الكمية المعروضة.</a:t>
            </a:r>
            <a:endParaRPr lang="en-US" dirty="0"/>
          </a:p>
          <a:p>
            <a:pPr marL="0" indent="0">
              <a:buNone/>
            </a:pPr>
            <a:r>
              <a:rPr lang="ar-SA" dirty="0"/>
              <a:t>ج-      كان السعر الحالي اقل من سعر التوازن.</a:t>
            </a:r>
            <a:endParaRPr lang="en-US" dirty="0"/>
          </a:p>
          <a:p>
            <a:pPr marL="0" indent="0">
              <a:buNone/>
            </a:pPr>
            <a:r>
              <a:rPr lang="ar-SA" dirty="0"/>
              <a:t>د-      انخفض سعر السلعة المكملة لها.</a:t>
            </a:r>
            <a:endParaRPr lang="en-US" dirty="0"/>
          </a:p>
          <a:p>
            <a:pPr marL="0" indent="0" rtl="1">
              <a:buNone/>
            </a:pPr>
            <a:r>
              <a:rPr lang="en-GB" dirty="0"/>
              <a:t> </a:t>
            </a:r>
            <a:endParaRPr lang="en-US" dirty="0"/>
          </a:p>
          <a:p>
            <a:pPr marL="0" indent="0">
              <a:buNone/>
            </a:pP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12</a:t>
            </a:fld>
            <a:endParaRPr lang="en-US" altLang="ar-SA">
              <a:solidFill>
                <a:prstClr val="white"/>
              </a:solidFill>
            </a:endParaRPr>
          </a:p>
        </p:txBody>
      </p:sp>
    </p:spTree>
    <p:extLst>
      <p:ext uri="{BB962C8B-B14F-4D97-AF65-F5344CB8AC3E}">
        <p14:creationId xmlns:p14="http://schemas.microsoft.com/office/powerpoint/2010/main" val="186301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76250"/>
            <a:ext cx="8985251" cy="647700"/>
          </a:xfrm>
        </p:spPr>
        <p:txBody>
          <a:bodyPr/>
          <a:lstStyle/>
          <a:p>
            <a:pPr marL="609600" indent="-609600" rtl="1" eaLnBrk="1" hangingPunct="1">
              <a:buNone/>
            </a:pPr>
            <a:r>
              <a:rPr lang="ar-SA" altLang="en-US" sz="2600" b="1" dirty="0">
                <a:solidFill>
                  <a:srgbClr val="FF0000"/>
                </a:solidFill>
                <a:latin typeface="Arial Black" panose="020B0A04020102020204" pitchFamily="34" charset="0"/>
                <a:cs typeface="PT Bold Heading" panose="02010400000000000000" pitchFamily="2" charset="-78"/>
              </a:rPr>
              <a:t>ثالثاً: أثر تغيرات الطلب والعرض على توازن السوق</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7" name="Rectangle 6"/>
          <p:cNvSpPr>
            <a:spLocks noChangeArrowheads="1"/>
          </p:cNvSpPr>
          <p:nvPr/>
        </p:nvSpPr>
        <p:spPr bwMode="auto">
          <a:xfrm>
            <a:off x="2293938" y="981075"/>
            <a:ext cx="8229600" cy="546100"/>
          </a:xfrm>
          <a:prstGeom prst="rect">
            <a:avLst/>
          </a:prstGeom>
          <a:noFill/>
          <a:ln w="9525">
            <a:noFill/>
            <a:miter lim="800000"/>
            <a:headEnd/>
            <a:tailEnd/>
          </a:ln>
        </p:spPr>
        <p:txBody>
          <a:bodyPr/>
          <a:lstStyle/>
          <a:p>
            <a:pPr marL="266700" indent="-266700" algn="justLow">
              <a:lnSpc>
                <a:spcPct val="120000"/>
              </a:lnSpc>
              <a:buClr>
                <a:srgbClr val="EAEBDE"/>
              </a:buClr>
              <a:buSzPct val="75000"/>
              <a:buFont typeface="Wingdings" pitchFamily="2" charset="2"/>
              <a:buChar char="v"/>
              <a:defRPr/>
            </a:pPr>
            <a:r>
              <a:rPr lang="ar-SA" altLang="en-US" sz="2600" dirty="0">
                <a:solidFill>
                  <a:prstClr val="black"/>
                </a:solidFill>
              </a:rPr>
              <a:t> يمكن حصر العديد من الاحتمالات لتغيرات الطلب والعرض، من بينها:</a:t>
            </a:r>
          </a:p>
          <a:p>
            <a:pPr algn="justLow">
              <a:lnSpc>
                <a:spcPct val="120000"/>
              </a:lnSpc>
              <a:buClr>
                <a:srgbClr val="EAEBDE"/>
              </a:buClr>
              <a:buSzPct val="75000"/>
              <a:defRPr/>
            </a:pPr>
            <a:r>
              <a:rPr lang="ar-SA" altLang="en-US" sz="2600" dirty="0">
                <a:solidFill>
                  <a:prstClr val="black"/>
                </a:solidFill>
              </a:rPr>
              <a:t> </a:t>
            </a:r>
          </a:p>
        </p:txBody>
      </p:sp>
      <p:sp>
        <p:nvSpPr>
          <p:cNvPr id="11" name="Rectangle 10"/>
          <p:cNvSpPr>
            <a:spLocks noChangeArrowheads="1"/>
          </p:cNvSpPr>
          <p:nvPr/>
        </p:nvSpPr>
        <p:spPr bwMode="auto">
          <a:xfrm>
            <a:off x="2438400" y="1412876"/>
            <a:ext cx="8229600" cy="576263"/>
          </a:xfrm>
          <a:prstGeom prst="rect">
            <a:avLst/>
          </a:prstGeom>
          <a:noFill/>
          <a:ln w="9525">
            <a:noFill/>
            <a:miter lim="800000"/>
            <a:headEnd/>
            <a:tailEnd/>
          </a:ln>
        </p:spPr>
        <p:txBody>
          <a:bodyPr/>
          <a:lstStyle/>
          <a:p>
            <a:pPr marL="444500" indent="-444500" algn="justLow">
              <a:lnSpc>
                <a:spcPct val="120000"/>
              </a:lnSpc>
              <a:buClr>
                <a:srgbClr val="EAEBDE"/>
              </a:buClr>
              <a:buSzPct val="75000"/>
              <a:defRPr/>
            </a:pPr>
            <a:r>
              <a:rPr lang="ar-SA" altLang="en-US" sz="2600" dirty="0">
                <a:solidFill>
                  <a:prstClr val="black"/>
                </a:solidFill>
              </a:rPr>
              <a:t> (</a:t>
            </a:r>
            <a:r>
              <a:rPr lang="en-US" altLang="en-US" sz="2600" dirty="0">
                <a:solidFill>
                  <a:prstClr val="black"/>
                </a:solidFill>
              </a:rPr>
              <a:t>1</a:t>
            </a:r>
            <a:r>
              <a:rPr lang="ar-SA" altLang="en-US" sz="2600" dirty="0">
                <a:solidFill>
                  <a:prstClr val="black"/>
                </a:solidFill>
              </a:rPr>
              <a:t>) </a:t>
            </a:r>
            <a:r>
              <a:rPr lang="ar-SA" sz="2600" dirty="0">
                <a:solidFill>
                  <a:prstClr val="black"/>
                </a:solidFill>
              </a:rPr>
              <a:t>التغير في الطلب مع بقاء العرض ثابت </a:t>
            </a:r>
            <a:endParaRPr lang="en-US" sz="2600" dirty="0">
              <a:solidFill>
                <a:prstClr val="black"/>
              </a:solidFill>
            </a:endParaRPr>
          </a:p>
          <a:p>
            <a:pPr marL="444500" indent="-444500" algn="justLow">
              <a:lnSpc>
                <a:spcPct val="120000"/>
              </a:lnSpc>
              <a:buClr>
                <a:srgbClr val="EAEBDE"/>
              </a:buClr>
              <a:buSzPct val="75000"/>
              <a:defRPr/>
            </a:pPr>
            <a:endParaRPr lang="ar-SA" altLang="en-US" sz="2600" dirty="0">
              <a:solidFill>
                <a:prstClr val="black"/>
              </a:solidFill>
            </a:endParaRPr>
          </a:p>
          <a:p>
            <a:pPr algn="justLow">
              <a:lnSpc>
                <a:spcPct val="120000"/>
              </a:lnSpc>
              <a:buClr>
                <a:srgbClr val="EAEBDE"/>
              </a:buClr>
              <a:buSzPct val="75000"/>
              <a:defRPr/>
            </a:pPr>
            <a:r>
              <a:rPr lang="ar-SA" altLang="en-US" sz="2600" dirty="0">
                <a:solidFill>
                  <a:prstClr val="black"/>
                </a:solidFill>
              </a:rPr>
              <a:t> </a:t>
            </a:r>
          </a:p>
        </p:txBody>
      </p:sp>
      <p:sp>
        <p:nvSpPr>
          <p:cNvPr id="12363" name="Text Box 75"/>
          <p:cNvSpPr txBox="1">
            <a:spLocks noChangeArrowheads="1"/>
          </p:cNvSpPr>
          <p:nvPr/>
        </p:nvSpPr>
        <p:spPr bwMode="auto">
          <a:xfrm>
            <a:off x="2454276" y="256540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1</a:t>
            </a:r>
            <a:endParaRPr lang="ar-SA" altLang="en-US" sz="1800" baseline="-25000">
              <a:solidFill>
                <a:srgbClr val="800000"/>
              </a:solidFill>
            </a:endParaRPr>
          </a:p>
        </p:txBody>
      </p:sp>
      <p:sp>
        <p:nvSpPr>
          <p:cNvPr id="12364" name="Text Box 76"/>
          <p:cNvSpPr txBox="1">
            <a:spLocks noChangeArrowheads="1"/>
          </p:cNvSpPr>
          <p:nvPr/>
        </p:nvSpPr>
        <p:spPr bwMode="auto">
          <a:xfrm>
            <a:off x="2727325" y="1404938"/>
            <a:ext cx="4508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endParaRPr lang="ar-SA" altLang="en-US" sz="1800">
              <a:solidFill>
                <a:srgbClr val="800000"/>
              </a:solidFill>
            </a:endParaRPr>
          </a:p>
        </p:txBody>
      </p:sp>
      <p:sp>
        <p:nvSpPr>
          <p:cNvPr id="12365" name="Freeform 77"/>
          <p:cNvSpPr>
            <a:spLocks/>
          </p:cNvSpPr>
          <p:nvPr/>
        </p:nvSpPr>
        <p:spPr bwMode="auto">
          <a:xfrm>
            <a:off x="3000375" y="1773239"/>
            <a:ext cx="1943100" cy="1722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cxnSp>
        <p:nvCxnSpPr>
          <p:cNvPr id="12367" name="AutoShape 79"/>
          <p:cNvCxnSpPr>
            <a:cxnSpLocks noChangeShapeType="1"/>
          </p:cNvCxnSpPr>
          <p:nvPr/>
        </p:nvCxnSpPr>
        <p:spPr bwMode="auto">
          <a:xfrm flipV="1">
            <a:off x="3427413" y="2065338"/>
            <a:ext cx="1638300"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68" name="AutoShape 80"/>
          <p:cNvCxnSpPr>
            <a:cxnSpLocks noChangeShapeType="1"/>
          </p:cNvCxnSpPr>
          <p:nvPr/>
        </p:nvCxnSpPr>
        <p:spPr bwMode="auto">
          <a:xfrm>
            <a:off x="3683001" y="1900238"/>
            <a:ext cx="1312863" cy="1092200"/>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2369" name="AutoShape 81"/>
          <p:cNvCxnSpPr>
            <a:cxnSpLocks noChangeShapeType="1"/>
          </p:cNvCxnSpPr>
          <p:nvPr/>
        </p:nvCxnSpPr>
        <p:spPr bwMode="auto">
          <a:xfrm>
            <a:off x="3165476" y="2195514"/>
            <a:ext cx="1312863" cy="109378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70" name="AutoShape 82"/>
          <p:cNvCxnSpPr>
            <a:cxnSpLocks noChangeShapeType="1"/>
          </p:cNvCxnSpPr>
          <p:nvPr/>
        </p:nvCxnSpPr>
        <p:spPr bwMode="auto">
          <a:xfrm flipV="1">
            <a:off x="3143250" y="249237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71" name="AutoShape 83"/>
          <p:cNvCxnSpPr>
            <a:cxnSpLocks noChangeShapeType="1"/>
          </p:cNvCxnSpPr>
          <p:nvPr/>
        </p:nvCxnSpPr>
        <p:spPr bwMode="auto">
          <a:xfrm rot="16200000" flipH="1">
            <a:off x="4100513" y="31845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74" name="AutoShape 86"/>
          <p:cNvCxnSpPr>
            <a:cxnSpLocks noChangeShapeType="1"/>
          </p:cNvCxnSpPr>
          <p:nvPr/>
        </p:nvCxnSpPr>
        <p:spPr bwMode="auto">
          <a:xfrm flipV="1">
            <a:off x="3759200" y="2332038"/>
            <a:ext cx="249238" cy="215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75" name="AutoShape 87"/>
          <p:cNvCxnSpPr>
            <a:cxnSpLocks noChangeShapeType="1"/>
          </p:cNvCxnSpPr>
          <p:nvPr/>
        </p:nvCxnSpPr>
        <p:spPr bwMode="auto">
          <a:xfrm flipV="1">
            <a:off x="4429125" y="2925763"/>
            <a:ext cx="247650" cy="215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2" name="Text Box 76"/>
          <p:cNvSpPr txBox="1">
            <a:spLocks noChangeArrowheads="1"/>
          </p:cNvSpPr>
          <p:nvPr/>
        </p:nvSpPr>
        <p:spPr bwMode="auto">
          <a:xfrm>
            <a:off x="3503614" y="1557338"/>
            <a:ext cx="50482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D</a:t>
            </a:r>
            <a:r>
              <a:rPr lang="en-US" altLang="en-US" sz="1800" baseline="-25000">
                <a:solidFill>
                  <a:srgbClr val="800000"/>
                </a:solidFill>
              </a:rPr>
              <a:t>2</a:t>
            </a:r>
            <a:endParaRPr lang="ar-SA" altLang="en-US" sz="2000">
              <a:solidFill>
                <a:srgbClr val="800000"/>
              </a:solidFill>
            </a:endParaRPr>
          </a:p>
        </p:txBody>
      </p:sp>
      <p:sp>
        <p:nvSpPr>
          <p:cNvPr id="73" name="Text Box 76"/>
          <p:cNvSpPr txBox="1">
            <a:spLocks noChangeArrowheads="1"/>
          </p:cNvSpPr>
          <p:nvPr/>
        </p:nvSpPr>
        <p:spPr bwMode="auto">
          <a:xfrm>
            <a:off x="5068888" y="1790700"/>
            <a:ext cx="6667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S</a:t>
            </a:r>
            <a:endParaRPr lang="ar-SA" altLang="en-US" sz="1800">
              <a:solidFill>
                <a:srgbClr val="800000"/>
              </a:solidFill>
            </a:endParaRPr>
          </a:p>
        </p:txBody>
      </p:sp>
      <p:sp>
        <p:nvSpPr>
          <p:cNvPr id="12377" name="Freeform 89"/>
          <p:cNvSpPr>
            <a:spLocks/>
          </p:cNvSpPr>
          <p:nvPr/>
        </p:nvSpPr>
        <p:spPr bwMode="auto">
          <a:xfrm rot="10800000">
            <a:off x="2978151" y="2794000"/>
            <a:ext cx="912813" cy="70643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2378" name="Freeform 90"/>
          <p:cNvSpPr>
            <a:spLocks/>
          </p:cNvSpPr>
          <p:nvPr/>
        </p:nvSpPr>
        <p:spPr bwMode="auto">
          <a:xfrm rot="10800000">
            <a:off x="2978151" y="2497138"/>
            <a:ext cx="1387475" cy="1003300"/>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77" name="Rectangle 76"/>
          <p:cNvSpPr>
            <a:spLocks noChangeArrowheads="1"/>
          </p:cNvSpPr>
          <p:nvPr/>
        </p:nvSpPr>
        <p:spPr bwMode="auto">
          <a:xfrm>
            <a:off x="3051175" y="2060576"/>
            <a:ext cx="8229600" cy="576263"/>
          </a:xfrm>
          <a:prstGeom prst="rect">
            <a:avLst/>
          </a:prstGeom>
          <a:noFill/>
          <a:ln w="9525">
            <a:noFill/>
            <a:miter lim="800000"/>
            <a:headEnd/>
            <a:tailEnd/>
          </a:ln>
        </p:spPr>
        <p:txBody>
          <a:bodyPr/>
          <a:lstStyle/>
          <a:p>
            <a:pPr marL="355600" indent="-355600" algn="ctr">
              <a:lnSpc>
                <a:spcPct val="110000"/>
              </a:lnSpc>
              <a:buClr>
                <a:srgbClr val="EAEBDE"/>
              </a:buClr>
              <a:buSzPct val="75000"/>
              <a:defRPr/>
            </a:pPr>
            <a:r>
              <a:rPr lang="ar-SA" altLang="en-US" dirty="0">
                <a:solidFill>
                  <a:prstClr val="black"/>
                </a:solidFill>
              </a:rPr>
              <a:t>شكل: زيادة الطلب</a:t>
            </a:r>
          </a:p>
        </p:txBody>
      </p:sp>
      <p:sp>
        <p:nvSpPr>
          <p:cNvPr id="78" name="Rectangle 77"/>
          <p:cNvSpPr>
            <a:spLocks noChangeArrowheads="1"/>
          </p:cNvSpPr>
          <p:nvPr/>
        </p:nvSpPr>
        <p:spPr bwMode="auto">
          <a:xfrm>
            <a:off x="6023992" y="2636912"/>
            <a:ext cx="2808312" cy="86409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marL="355600" indent="-177800" algn="just">
              <a:lnSpc>
                <a:spcPct val="110000"/>
              </a:lnSpc>
              <a:buClr>
                <a:srgbClr val="EAEBDE"/>
              </a:buClr>
              <a:buSzPct val="75000"/>
              <a:defRPr/>
            </a:pPr>
            <a:endParaRPr lang="ar-SA" sz="500" dirty="0">
              <a:solidFill>
                <a:prstClr val="black"/>
              </a:solidFill>
            </a:endParaRPr>
          </a:p>
          <a:p>
            <a:pPr marL="355600" indent="-177800" algn="just">
              <a:lnSpc>
                <a:spcPct val="110000"/>
              </a:lnSpc>
              <a:buClr>
                <a:srgbClr val="EAEBDE"/>
              </a:buClr>
              <a:buSzPct val="75000"/>
              <a:defRPr/>
            </a:pPr>
            <a:r>
              <a:rPr lang="ar-SA" dirty="0">
                <a:solidFill>
                  <a:prstClr val="black"/>
                </a:solidFill>
              </a:rPr>
              <a:t> في حالة زيادة الطلب فقط يزيد</a:t>
            </a:r>
          </a:p>
          <a:p>
            <a:pPr marL="355600" indent="-177800" algn="just">
              <a:lnSpc>
                <a:spcPct val="110000"/>
              </a:lnSpc>
              <a:buClr>
                <a:srgbClr val="EAEBDE"/>
              </a:buClr>
              <a:buSzPct val="75000"/>
              <a:defRPr/>
            </a:pPr>
            <a:r>
              <a:rPr lang="ar-SA" dirty="0">
                <a:solidFill>
                  <a:prstClr val="black"/>
                </a:solidFill>
              </a:rPr>
              <a:t> السعر وتزيد الكمية المعروضة </a:t>
            </a:r>
            <a:endParaRPr lang="ar-SA" altLang="en-US" dirty="0">
              <a:solidFill>
                <a:prstClr val="black"/>
              </a:solidFill>
            </a:endParaRPr>
          </a:p>
        </p:txBody>
      </p:sp>
      <p:sp>
        <p:nvSpPr>
          <p:cNvPr id="79" name="Rectangle 78"/>
          <p:cNvSpPr>
            <a:spLocks noChangeArrowheads="1"/>
          </p:cNvSpPr>
          <p:nvPr/>
        </p:nvSpPr>
        <p:spPr bwMode="auto">
          <a:xfrm>
            <a:off x="3411538" y="4219575"/>
            <a:ext cx="7797800" cy="433388"/>
          </a:xfrm>
          <a:prstGeom prst="rect">
            <a:avLst/>
          </a:prstGeom>
          <a:noFill/>
          <a:ln w="9525">
            <a:noFill/>
            <a:miter lim="800000"/>
            <a:headEnd/>
            <a:tailEnd/>
          </a:ln>
        </p:spPr>
        <p:txBody>
          <a:bodyPr/>
          <a:lstStyle/>
          <a:p>
            <a:pPr marL="355600" indent="-355600" algn="ctr">
              <a:lnSpc>
                <a:spcPct val="110000"/>
              </a:lnSpc>
              <a:buClr>
                <a:srgbClr val="EAEBDE"/>
              </a:buClr>
              <a:buSzPct val="75000"/>
              <a:defRPr/>
            </a:pPr>
            <a:r>
              <a:rPr lang="ar-SA" altLang="en-US" dirty="0">
                <a:solidFill>
                  <a:prstClr val="black"/>
                </a:solidFill>
              </a:rPr>
              <a:t>شكل رقم نقصان الطلب</a:t>
            </a:r>
          </a:p>
        </p:txBody>
      </p:sp>
      <p:sp>
        <p:nvSpPr>
          <p:cNvPr id="12382" name="Freeform 94"/>
          <p:cNvSpPr>
            <a:spLocks/>
          </p:cNvSpPr>
          <p:nvPr/>
        </p:nvSpPr>
        <p:spPr bwMode="auto">
          <a:xfrm>
            <a:off x="3008313" y="4437064"/>
            <a:ext cx="1943100" cy="1722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2383" name="Freeform 95"/>
          <p:cNvSpPr>
            <a:spLocks/>
          </p:cNvSpPr>
          <p:nvPr/>
        </p:nvSpPr>
        <p:spPr bwMode="auto">
          <a:xfrm rot="10800000">
            <a:off x="3008314" y="5148263"/>
            <a:ext cx="1387475" cy="1003300"/>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2384" name="Freeform 96"/>
          <p:cNvSpPr>
            <a:spLocks/>
          </p:cNvSpPr>
          <p:nvPr/>
        </p:nvSpPr>
        <p:spPr bwMode="auto">
          <a:xfrm rot="10800000">
            <a:off x="3008313" y="5453064"/>
            <a:ext cx="912812" cy="706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cxnSp>
        <p:nvCxnSpPr>
          <p:cNvPr id="12386" name="AutoShape 98"/>
          <p:cNvCxnSpPr>
            <a:cxnSpLocks noChangeShapeType="1"/>
          </p:cNvCxnSpPr>
          <p:nvPr/>
        </p:nvCxnSpPr>
        <p:spPr bwMode="auto">
          <a:xfrm flipV="1">
            <a:off x="3463925" y="4729163"/>
            <a:ext cx="1638300"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87" name="AutoShape 99"/>
          <p:cNvCxnSpPr>
            <a:cxnSpLocks noChangeShapeType="1"/>
          </p:cNvCxnSpPr>
          <p:nvPr/>
        </p:nvCxnSpPr>
        <p:spPr bwMode="auto">
          <a:xfrm>
            <a:off x="3719513" y="4564063"/>
            <a:ext cx="1312862" cy="10922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388" name="AutoShape 100"/>
          <p:cNvCxnSpPr>
            <a:cxnSpLocks noChangeShapeType="1"/>
          </p:cNvCxnSpPr>
          <p:nvPr/>
        </p:nvCxnSpPr>
        <p:spPr bwMode="auto">
          <a:xfrm>
            <a:off x="3267076" y="4906964"/>
            <a:ext cx="1312863" cy="1093787"/>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2389" name="AutoShape 101"/>
          <p:cNvCxnSpPr>
            <a:cxnSpLocks noChangeShapeType="1"/>
          </p:cNvCxnSpPr>
          <p:nvPr/>
        </p:nvCxnSpPr>
        <p:spPr bwMode="auto">
          <a:xfrm flipH="1">
            <a:off x="3724275" y="4906963"/>
            <a:ext cx="196850" cy="177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90" name="AutoShape 102"/>
          <p:cNvCxnSpPr>
            <a:cxnSpLocks noChangeShapeType="1"/>
          </p:cNvCxnSpPr>
          <p:nvPr/>
        </p:nvCxnSpPr>
        <p:spPr bwMode="auto">
          <a:xfrm flipH="1">
            <a:off x="4537076" y="5592763"/>
            <a:ext cx="195263" cy="17621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91" name="AutoShape 103"/>
          <p:cNvCxnSpPr>
            <a:cxnSpLocks noChangeShapeType="1"/>
          </p:cNvCxnSpPr>
          <p:nvPr/>
        </p:nvCxnSpPr>
        <p:spPr bwMode="auto">
          <a:xfrm>
            <a:off x="3168650" y="5148263"/>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396" name="AutoShape 108"/>
          <p:cNvCxnSpPr>
            <a:cxnSpLocks noChangeShapeType="1"/>
          </p:cNvCxnSpPr>
          <p:nvPr/>
        </p:nvCxnSpPr>
        <p:spPr bwMode="auto">
          <a:xfrm rot="5400000">
            <a:off x="4119563" y="5848350"/>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98" name="Rectangle 97"/>
          <p:cNvSpPr>
            <a:spLocks noChangeArrowheads="1"/>
          </p:cNvSpPr>
          <p:nvPr/>
        </p:nvSpPr>
        <p:spPr bwMode="auto">
          <a:xfrm>
            <a:off x="6096000" y="5013176"/>
            <a:ext cx="2808312" cy="936104"/>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algn="ctr">
              <a:lnSpc>
                <a:spcPct val="110000"/>
              </a:lnSpc>
              <a:buClr>
                <a:srgbClr val="EAEBDE"/>
              </a:buClr>
              <a:buSzPct val="75000"/>
              <a:defRPr/>
            </a:pPr>
            <a:endParaRPr lang="ar-SA" sz="1050" dirty="0">
              <a:solidFill>
                <a:prstClr val="black"/>
              </a:solidFill>
            </a:endParaRPr>
          </a:p>
          <a:p>
            <a:pPr marL="355600" indent="-177800" algn="ctr">
              <a:lnSpc>
                <a:spcPct val="110000"/>
              </a:lnSpc>
              <a:buClr>
                <a:srgbClr val="EAEBDE"/>
              </a:buClr>
              <a:buSzPct val="75000"/>
              <a:defRPr/>
            </a:pPr>
            <a:r>
              <a:rPr lang="ar-SA" sz="1600" dirty="0">
                <a:solidFill>
                  <a:prstClr val="black"/>
                </a:solidFill>
              </a:rPr>
              <a:t>   في حالة نقصان </a:t>
            </a:r>
            <a:r>
              <a:rPr lang="ar-SA" dirty="0">
                <a:solidFill>
                  <a:prstClr val="black"/>
                </a:solidFill>
              </a:rPr>
              <a:t>الطلب</a:t>
            </a:r>
            <a:r>
              <a:rPr lang="ar-SA" sz="1600" dirty="0">
                <a:solidFill>
                  <a:prstClr val="black"/>
                </a:solidFill>
              </a:rPr>
              <a:t> فقط يقل السـعر وتقل الكـمية المعروضة</a:t>
            </a:r>
            <a:endParaRPr lang="ar-SA" altLang="en-US" sz="1600" dirty="0">
              <a:solidFill>
                <a:prstClr val="black"/>
              </a:solidFill>
            </a:endParaRPr>
          </a:p>
        </p:txBody>
      </p:sp>
      <p:sp>
        <p:nvSpPr>
          <p:cNvPr id="99" name="Text Box 76"/>
          <p:cNvSpPr txBox="1">
            <a:spLocks noChangeArrowheads="1"/>
          </p:cNvSpPr>
          <p:nvPr/>
        </p:nvSpPr>
        <p:spPr bwMode="auto">
          <a:xfrm>
            <a:off x="3000375" y="1862138"/>
            <a:ext cx="503238"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D</a:t>
            </a:r>
            <a:r>
              <a:rPr lang="en-US" altLang="en-US" sz="1800" baseline="-25000">
                <a:solidFill>
                  <a:srgbClr val="800000"/>
                </a:solidFill>
              </a:rPr>
              <a:t>1</a:t>
            </a:r>
            <a:endParaRPr lang="ar-SA" altLang="en-US" sz="2000">
              <a:solidFill>
                <a:srgbClr val="800000"/>
              </a:solidFill>
            </a:endParaRPr>
          </a:p>
        </p:txBody>
      </p:sp>
      <p:sp>
        <p:nvSpPr>
          <p:cNvPr id="100" name="Text Box 75"/>
          <p:cNvSpPr txBox="1">
            <a:spLocks noChangeArrowheads="1"/>
          </p:cNvSpPr>
          <p:nvPr/>
        </p:nvSpPr>
        <p:spPr bwMode="auto">
          <a:xfrm>
            <a:off x="2462214" y="220503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2</a:t>
            </a:r>
            <a:endParaRPr lang="ar-SA" altLang="en-US" sz="1800" baseline="-25000">
              <a:solidFill>
                <a:srgbClr val="800000"/>
              </a:solidFill>
            </a:endParaRPr>
          </a:p>
        </p:txBody>
      </p:sp>
      <p:sp>
        <p:nvSpPr>
          <p:cNvPr id="101" name="Text Box 75"/>
          <p:cNvSpPr txBox="1">
            <a:spLocks noChangeArrowheads="1"/>
          </p:cNvSpPr>
          <p:nvPr/>
        </p:nvSpPr>
        <p:spPr bwMode="auto">
          <a:xfrm>
            <a:off x="3551239" y="616585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02" name="Text Box 75"/>
          <p:cNvSpPr txBox="1">
            <a:spLocks noChangeArrowheads="1"/>
          </p:cNvSpPr>
          <p:nvPr/>
        </p:nvSpPr>
        <p:spPr bwMode="auto">
          <a:xfrm>
            <a:off x="4081464" y="616585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03" name="Text Box 75"/>
          <p:cNvSpPr txBox="1">
            <a:spLocks noChangeArrowheads="1"/>
          </p:cNvSpPr>
          <p:nvPr/>
        </p:nvSpPr>
        <p:spPr bwMode="auto">
          <a:xfrm>
            <a:off x="4741864" y="328453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endParaRPr lang="ar-SA" altLang="en-US" sz="1800" baseline="-25000">
              <a:solidFill>
                <a:srgbClr val="800000"/>
              </a:solidFill>
            </a:endParaRPr>
          </a:p>
        </p:txBody>
      </p:sp>
      <p:sp>
        <p:nvSpPr>
          <p:cNvPr id="104" name="Text Box 76"/>
          <p:cNvSpPr txBox="1">
            <a:spLocks noChangeArrowheads="1"/>
          </p:cNvSpPr>
          <p:nvPr/>
        </p:nvSpPr>
        <p:spPr bwMode="auto">
          <a:xfrm>
            <a:off x="2711450" y="3933825"/>
            <a:ext cx="4508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endParaRPr lang="ar-SA" altLang="en-US" sz="1800">
              <a:solidFill>
                <a:srgbClr val="800000"/>
              </a:solidFill>
            </a:endParaRPr>
          </a:p>
        </p:txBody>
      </p:sp>
      <p:sp>
        <p:nvSpPr>
          <p:cNvPr id="105" name="Text Box 75"/>
          <p:cNvSpPr txBox="1">
            <a:spLocks noChangeArrowheads="1"/>
          </p:cNvSpPr>
          <p:nvPr/>
        </p:nvSpPr>
        <p:spPr bwMode="auto">
          <a:xfrm>
            <a:off x="2451101" y="48863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1</a:t>
            </a:r>
            <a:endParaRPr lang="ar-SA" altLang="en-US" sz="1800" baseline="-25000">
              <a:solidFill>
                <a:srgbClr val="800000"/>
              </a:solidFill>
            </a:endParaRPr>
          </a:p>
        </p:txBody>
      </p:sp>
      <p:sp>
        <p:nvSpPr>
          <p:cNvPr id="106" name="Text Box 75"/>
          <p:cNvSpPr txBox="1">
            <a:spLocks noChangeArrowheads="1"/>
          </p:cNvSpPr>
          <p:nvPr/>
        </p:nvSpPr>
        <p:spPr bwMode="auto">
          <a:xfrm>
            <a:off x="2419351" y="52292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2</a:t>
            </a:r>
            <a:endParaRPr lang="ar-SA" altLang="en-US" sz="1800" baseline="-25000">
              <a:solidFill>
                <a:srgbClr val="800000"/>
              </a:solidFill>
            </a:endParaRPr>
          </a:p>
        </p:txBody>
      </p:sp>
      <p:sp>
        <p:nvSpPr>
          <p:cNvPr id="108" name="Text Box 75"/>
          <p:cNvSpPr txBox="1">
            <a:spLocks noChangeArrowheads="1"/>
          </p:cNvSpPr>
          <p:nvPr/>
        </p:nvSpPr>
        <p:spPr bwMode="auto">
          <a:xfrm>
            <a:off x="3575051" y="459898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09" name="Text Box 75"/>
          <p:cNvSpPr txBox="1">
            <a:spLocks noChangeArrowheads="1"/>
          </p:cNvSpPr>
          <p:nvPr/>
        </p:nvSpPr>
        <p:spPr bwMode="auto">
          <a:xfrm>
            <a:off x="4105276" y="4598988"/>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10" name="Text Box 75"/>
          <p:cNvSpPr txBox="1">
            <a:spLocks noChangeArrowheads="1"/>
          </p:cNvSpPr>
          <p:nvPr/>
        </p:nvSpPr>
        <p:spPr bwMode="auto">
          <a:xfrm>
            <a:off x="4783139" y="594995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endParaRPr lang="ar-SA" altLang="en-US" sz="1800" baseline="-25000">
              <a:solidFill>
                <a:srgbClr val="800000"/>
              </a:solidFill>
            </a:endParaRPr>
          </a:p>
        </p:txBody>
      </p:sp>
      <p:sp>
        <p:nvSpPr>
          <p:cNvPr id="111" name="Text Box 76"/>
          <p:cNvSpPr txBox="1">
            <a:spLocks noChangeArrowheads="1"/>
          </p:cNvSpPr>
          <p:nvPr/>
        </p:nvSpPr>
        <p:spPr bwMode="auto">
          <a:xfrm>
            <a:off x="3000375" y="4598988"/>
            <a:ext cx="503238"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D</a:t>
            </a:r>
            <a:r>
              <a:rPr lang="en-US" altLang="en-US" sz="1800" baseline="-25000">
                <a:solidFill>
                  <a:srgbClr val="800000"/>
                </a:solidFill>
              </a:rPr>
              <a:t>2</a:t>
            </a:r>
            <a:endParaRPr lang="ar-SA" altLang="en-US" sz="2000">
              <a:solidFill>
                <a:srgbClr val="800000"/>
              </a:solidFill>
            </a:endParaRPr>
          </a:p>
        </p:txBody>
      </p:sp>
      <p:sp>
        <p:nvSpPr>
          <p:cNvPr id="112" name="Text Box 76"/>
          <p:cNvSpPr txBox="1">
            <a:spLocks noChangeArrowheads="1"/>
          </p:cNvSpPr>
          <p:nvPr/>
        </p:nvSpPr>
        <p:spPr bwMode="auto">
          <a:xfrm>
            <a:off x="3432175" y="4238625"/>
            <a:ext cx="503238"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D</a:t>
            </a:r>
            <a:r>
              <a:rPr lang="en-US" altLang="en-US" sz="1800" baseline="-25000">
                <a:solidFill>
                  <a:srgbClr val="800000"/>
                </a:solidFill>
              </a:rPr>
              <a:t>1</a:t>
            </a:r>
            <a:endParaRPr lang="ar-SA" altLang="en-US" sz="2000">
              <a:solidFill>
                <a:srgbClr val="800000"/>
              </a:solidFill>
            </a:endParaRPr>
          </a:p>
        </p:txBody>
      </p:sp>
      <p:sp>
        <p:nvSpPr>
          <p:cNvPr id="113" name="Text Box 76"/>
          <p:cNvSpPr txBox="1">
            <a:spLocks noChangeArrowheads="1"/>
          </p:cNvSpPr>
          <p:nvPr/>
        </p:nvSpPr>
        <p:spPr bwMode="auto">
          <a:xfrm>
            <a:off x="5068888" y="4492625"/>
            <a:ext cx="666750"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prstDash val="lgDashDotDot"/>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S</a:t>
            </a:r>
            <a:endParaRPr lang="ar-SA" altLang="en-US" sz="1800">
              <a:solidFill>
                <a:srgbClr val="800000"/>
              </a:solidFill>
            </a:endParaRPr>
          </a:p>
        </p:txBody>
      </p:sp>
      <p:sp>
        <p:nvSpPr>
          <p:cNvPr id="47" name="Text Box 75"/>
          <p:cNvSpPr txBox="1">
            <a:spLocks noChangeArrowheads="1"/>
          </p:cNvSpPr>
          <p:nvPr/>
        </p:nvSpPr>
        <p:spPr bwMode="auto">
          <a:xfrm>
            <a:off x="3567114" y="351790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48" name="Text Box 75"/>
          <p:cNvSpPr txBox="1">
            <a:spLocks noChangeArrowheads="1"/>
          </p:cNvSpPr>
          <p:nvPr/>
        </p:nvSpPr>
        <p:spPr bwMode="auto">
          <a:xfrm>
            <a:off x="4097339" y="3517900"/>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Tree>
    <p:extLst>
      <p:ext uri="{BB962C8B-B14F-4D97-AF65-F5344CB8AC3E}">
        <p14:creationId xmlns:p14="http://schemas.microsoft.com/office/powerpoint/2010/main" val="32552897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slide(fromBottom)">
                                      <p:cBhvr>
                                        <p:cTn id="22" dur="500"/>
                                        <p:tgtEl>
                                          <p:spTgt spid="7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blinds(horizontal)">
                                      <p:cBhvr>
                                        <p:cTn id="25" dur="500"/>
                                        <p:tgtEl>
                                          <p:spTgt spid="7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2364"/>
                                        </p:tgtEl>
                                        <p:attrNameLst>
                                          <p:attrName>style.visibility</p:attrName>
                                        </p:attrNameLst>
                                      </p:cBhvr>
                                      <p:to>
                                        <p:strVal val="visible"/>
                                      </p:to>
                                    </p:set>
                                    <p:animEffect transition="in" filter="blinds(horizontal)">
                                      <p:cBhvr>
                                        <p:cTn id="28" dur="500"/>
                                        <p:tgtEl>
                                          <p:spTgt spid="1236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blinds(horizontal)">
                                      <p:cBhvr>
                                        <p:cTn id="31" dur="500"/>
                                        <p:tgtEl>
                                          <p:spTgt spid="7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2365"/>
                                        </p:tgtEl>
                                        <p:attrNameLst>
                                          <p:attrName>style.visibility</p:attrName>
                                        </p:attrNameLst>
                                      </p:cBhvr>
                                      <p:to>
                                        <p:strVal val="visible"/>
                                      </p:to>
                                    </p:set>
                                    <p:animEffect transition="in" filter="blinds(horizontal)">
                                      <p:cBhvr>
                                        <p:cTn id="34" dur="500"/>
                                        <p:tgtEl>
                                          <p:spTgt spid="12365"/>
                                        </p:tgtEl>
                                      </p:cBhvr>
                                    </p:animEffect>
                                  </p:childTnLst>
                                </p:cTn>
                              </p:par>
                              <p:par>
                                <p:cTn id="35" presetID="3" presetClass="entr" presetSubtype="10" fill="hold" nodeType="withEffect">
                                  <p:stCondLst>
                                    <p:cond delay="0"/>
                                  </p:stCondLst>
                                  <p:childTnLst>
                                    <p:set>
                                      <p:cBhvr>
                                        <p:cTn id="36" dur="1" fill="hold">
                                          <p:stCondLst>
                                            <p:cond delay="0"/>
                                          </p:stCondLst>
                                        </p:cTn>
                                        <p:tgtEl>
                                          <p:spTgt spid="12368"/>
                                        </p:tgtEl>
                                        <p:attrNameLst>
                                          <p:attrName>style.visibility</p:attrName>
                                        </p:attrNameLst>
                                      </p:cBhvr>
                                      <p:to>
                                        <p:strVal val="visible"/>
                                      </p:to>
                                    </p:set>
                                    <p:animEffect transition="in" filter="blinds(horizontal)">
                                      <p:cBhvr>
                                        <p:cTn id="37" dur="500"/>
                                        <p:tgtEl>
                                          <p:spTgt spid="1236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2363"/>
                                        </p:tgtEl>
                                        <p:attrNameLst>
                                          <p:attrName>style.visibility</p:attrName>
                                        </p:attrNameLst>
                                      </p:cBhvr>
                                      <p:to>
                                        <p:strVal val="visible"/>
                                      </p:to>
                                    </p:set>
                                    <p:animEffect transition="in" filter="blinds(horizontal)">
                                      <p:cBhvr>
                                        <p:cTn id="40" dur="500"/>
                                        <p:tgtEl>
                                          <p:spTgt spid="12363"/>
                                        </p:tgtEl>
                                      </p:cBhvr>
                                    </p:animEffect>
                                  </p:childTnLst>
                                </p:cTn>
                              </p:par>
                              <p:par>
                                <p:cTn id="41" presetID="3" presetClass="entr" presetSubtype="10" fill="hold" nodeType="withEffect">
                                  <p:stCondLst>
                                    <p:cond delay="0"/>
                                  </p:stCondLst>
                                  <p:childTnLst>
                                    <p:set>
                                      <p:cBhvr>
                                        <p:cTn id="42" dur="1" fill="hold">
                                          <p:stCondLst>
                                            <p:cond delay="0"/>
                                          </p:stCondLst>
                                        </p:cTn>
                                        <p:tgtEl>
                                          <p:spTgt spid="12367"/>
                                        </p:tgtEl>
                                        <p:attrNameLst>
                                          <p:attrName>style.visibility</p:attrName>
                                        </p:attrNameLst>
                                      </p:cBhvr>
                                      <p:to>
                                        <p:strVal val="visible"/>
                                      </p:to>
                                    </p:set>
                                    <p:animEffect transition="in" filter="blinds(horizontal)">
                                      <p:cBhvr>
                                        <p:cTn id="43" dur="500"/>
                                        <p:tgtEl>
                                          <p:spTgt spid="12367"/>
                                        </p:tgtEl>
                                      </p:cBhvr>
                                    </p:animEffect>
                                  </p:childTnLst>
                                </p:cTn>
                              </p:par>
                              <p:par>
                                <p:cTn id="44" presetID="3" presetClass="entr" presetSubtype="10" fill="hold" nodeType="withEffect">
                                  <p:stCondLst>
                                    <p:cond delay="0"/>
                                  </p:stCondLst>
                                  <p:childTnLst>
                                    <p:set>
                                      <p:cBhvr>
                                        <p:cTn id="45" dur="1" fill="hold">
                                          <p:stCondLst>
                                            <p:cond delay="0"/>
                                          </p:stCondLst>
                                        </p:cTn>
                                        <p:tgtEl>
                                          <p:spTgt spid="12369"/>
                                        </p:tgtEl>
                                        <p:attrNameLst>
                                          <p:attrName>style.visibility</p:attrName>
                                        </p:attrNameLst>
                                      </p:cBhvr>
                                      <p:to>
                                        <p:strVal val="visible"/>
                                      </p:to>
                                    </p:set>
                                    <p:animEffect transition="in" filter="blinds(horizontal)">
                                      <p:cBhvr>
                                        <p:cTn id="46" dur="500"/>
                                        <p:tgtEl>
                                          <p:spTgt spid="12369"/>
                                        </p:tgtEl>
                                      </p:cBhvr>
                                    </p:animEffect>
                                  </p:childTnLst>
                                </p:cTn>
                              </p:par>
                              <p:par>
                                <p:cTn id="47" presetID="3" presetClass="entr" presetSubtype="10" fill="hold" nodeType="withEffect">
                                  <p:stCondLst>
                                    <p:cond delay="0"/>
                                  </p:stCondLst>
                                  <p:childTnLst>
                                    <p:set>
                                      <p:cBhvr>
                                        <p:cTn id="48" dur="1" fill="hold">
                                          <p:stCondLst>
                                            <p:cond delay="0"/>
                                          </p:stCondLst>
                                        </p:cTn>
                                        <p:tgtEl>
                                          <p:spTgt spid="12370"/>
                                        </p:tgtEl>
                                        <p:attrNameLst>
                                          <p:attrName>style.visibility</p:attrName>
                                        </p:attrNameLst>
                                      </p:cBhvr>
                                      <p:to>
                                        <p:strVal val="visible"/>
                                      </p:to>
                                    </p:set>
                                    <p:animEffect transition="in" filter="blinds(horizontal)">
                                      <p:cBhvr>
                                        <p:cTn id="49" dur="500"/>
                                        <p:tgtEl>
                                          <p:spTgt spid="12370"/>
                                        </p:tgtEl>
                                      </p:cBhvr>
                                    </p:animEffect>
                                  </p:childTnLst>
                                </p:cTn>
                              </p:par>
                              <p:par>
                                <p:cTn id="50" presetID="3" presetClass="entr" presetSubtype="10" fill="hold" nodeType="withEffect">
                                  <p:stCondLst>
                                    <p:cond delay="0"/>
                                  </p:stCondLst>
                                  <p:childTnLst>
                                    <p:set>
                                      <p:cBhvr>
                                        <p:cTn id="51" dur="1" fill="hold">
                                          <p:stCondLst>
                                            <p:cond delay="0"/>
                                          </p:stCondLst>
                                        </p:cTn>
                                        <p:tgtEl>
                                          <p:spTgt spid="12371"/>
                                        </p:tgtEl>
                                        <p:attrNameLst>
                                          <p:attrName>style.visibility</p:attrName>
                                        </p:attrNameLst>
                                      </p:cBhvr>
                                      <p:to>
                                        <p:strVal val="visible"/>
                                      </p:to>
                                    </p:set>
                                    <p:animEffect transition="in" filter="blinds(horizontal)">
                                      <p:cBhvr>
                                        <p:cTn id="52" dur="500"/>
                                        <p:tgtEl>
                                          <p:spTgt spid="12371"/>
                                        </p:tgtEl>
                                      </p:cBhvr>
                                    </p:animEffect>
                                  </p:childTnLst>
                                </p:cTn>
                              </p:par>
                              <p:par>
                                <p:cTn id="53" presetID="3" presetClass="entr" presetSubtype="10" fill="hold" nodeType="withEffect">
                                  <p:stCondLst>
                                    <p:cond delay="0"/>
                                  </p:stCondLst>
                                  <p:childTnLst>
                                    <p:set>
                                      <p:cBhvr>
                                        <p:cTn id="54" dur="1" fill="hold">
                                          <p:stCondLst>
                                            <p:cond delay="0"/>
                                          </p:stCondLst>
                                        </p:cTn>
                                        <p:tgtEl>
                                          <p:spTgt spid="12374"/>
                                        </p:tgtEl>
                                        <p:attrNameLst>
                                          <p:attrName>style.visibility</p:attrName>
                                        </p:attrNameLst>
                                      </p:cBhvr>
                                      <p:to>
                                        <p:strVal val="visible"/>
                                      </p:to>
                                    </p:set>
                                    <p:animEffect transition="in" filter="blinds(horizontal)">
                                      <p:cBhvr>
                                        <p:cTn id="55" dur="500"/>
                                        <p:tgtEl>
                                          <p:spTgt spid="12374"/>
                                        </p:tgtEl>
                                      </p:cBhvr>
                                    </p:animEffect>
                                  </p:childTnLst>
                                </p:cTn>
                              </p:par>
                              <p:par>
                                <p:cTn id="56" presetID="3" presetClass="entr" presetSubtype="10" fill="hold" nodeType="withEffect">
                                  <p:stCondLst>
                                    <p:cond delay="0"/>
                                  </p:stCondLst>
                                  <p:childTnLst>
                                    <p:set>
                                      <p:cBhvr>
                                        <p:cTn id="57" dur="1" fill="hold">
                                          <p:stCondLst>
                                            <p:cond delay="0"/>
                                          </p:stCondLst>
                                        </p:cTn>
                                        <p:tgtEl>
                                          <p:spTgt spid="12375"/>
                                        </p:tgtEl>
                                        <p:attrNameLst>
                                          <p:attrName>style.visibility</p:attrName>
                                        </p:attrNameLst>
                                      </p:cBhvr>
                                      <p:to>
                                        <p:strVal val="visible"/>
                                      </p:to>
                                    </p:set>
                                    <p:animEffect transition="in" filter="blinds(horizontal)">
                                      <p:cBhvr>
                                        <p:cTn id="58" dur="500"/>
                                        <p:tgtEl>
                                          <p:spTgt spid="12375"/>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2377"/>
                                        </p:tgtEl>
                                        <p:attrNameLst>
                                          <p:attrName>style.visibility</p:attrName>
                                        </p:attrNameLst>
                                      </p:cBhvr>
                                      <p:to>
                                        <p:strVal val="visible"/>
                                      </p:to>
                                    </p:set>
                                    <p:animEffect transition="in" filter="blinds(horizontal)">
                                      <p:cBhvr>
                                        <p:cTn id="61" dur="500"/>
                                        <p:tgtEl>
                                          <p:spTgt spid="12377"/>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slide(fromBottom)">
                                      <p:cBhvr>
                                        <p:cTn id="66" dur="500"/>
                                        <p:tgtEl>
                                          <p:spTgt spid="79"/>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12378"/>
                                        </p:tgtEl>
                                        <p:attrNameLst>
                                          <p:attrName>style.visibility</p:attrName>
                                        </p:attrNameLst>
                                      </p:cBhvr>
                                      <p:to>
                                        <p:strVal val="visible"/>
                                      </p:to>
                                    </p:set>
                                    <p:animEffect transition="in" filter="blinds(horizontal)">
                                      <p:cBhvr>
                                        <p:cTn id="69" dur="500"/>
                                        <p:tgtEl>
                                          <p:spTgt spid="12378"/>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12382"/>
                                        </p:tgtEl>
                                        <p:attrNameLst>
                                          <p:attrName>style.visibility</p:attrName>
                                        </p:attrNameLst>
                                      </p:cBhvr>
                                      <p:to>
                                        <p:strVal val="visible"/>
                                      </p:to>
                                    </p:set>
                                    <p:animEffect transition="in" filter="blinds(horizontal)">
                                      <p:cBhvr>
                                        <p:cTn id="72" dur="500"/>
                                        <p:tgtEl>
                                          <p:spTgt spid="12382"/>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12383"/>
                                        </p:tgtEl>
                                        <p:attrNameLst>
                                          <p:attrName>style.visibility</p:attrName>
                                        </p:attrNameLst>
                                      </p:cBhvr>
                                      <p:to>
                                        <p:strVal val="visible"/>
                                      </p:to>
                                    </p:set>
                                    <p:animEffect transition="in" filter="blinds(horizontal)">
                                      <p:cBhvr>
                                        <p:cTn id="75" dur="500"/>
                                        <p:tgtEl>
                                          <p:spTgt spid="12383"/>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12384"/>
                                        </p:tgtEl>
                                        <p:attrNameLst>
                                          <p:attrName>style.visibility</p:attrName>
                                        </p:attrNameLst>
                                      </p:cBhvr>
                                      <p:to>
                                        <p:strVal val="visible"/>
                                      </p:to>
                                    </p:set>
                                    <p:animEffect transition="in" filter="blinds(horizontal)">
                                      <p:cBhvr>
                                        <p:cTn id="78" dur="500"/>
                                        <p:tgtEl>
                                          <p:spTgt spid="12384"/>
                                        </p:tgtEl>
                                      </p:cBhvr>
                                    </p:animEffect>
                                  </p:childTnLst>
                                </p:cTn>
                              </p:par>
                              <p:par>
                                <p:cTn id="79" presetID="3" presetClass="entr" presetSubtype="10" fill="hold" nodeType="withEffect">
                                  <p:stCondLst>
                                    <p:cond delay="0"/>
                                  </p:stCondLst>
                                  <p:childTnLst>
                                    <p:set>
                                      <p:cBhvr>
                                        <p:cTn id="80" dur="1" fill="hold">
                                          <p:stCondLst>
                                            <p:cond delay="0"/>
                                          </p:stCondLst>
                                        </p:cTn>
                                        <p:tgtEl>
                                          <p:spTgt spid="12386"/>
                                        </p:tgtEl>
                                        <p:attrNameLst>
                                          <p:attrName>style.visibility</p:attrName>
                                        </p:attrNameLst>
                                      </p:cBhvr>
                                      <p:to>
                                        <p:strVal val="visible"/>
                                      </p:to>
                                    </p:set>
                                    <p:animEffect transition="in" filter="blinds(horizontal)">
                                      <p:cBhvr>
                                        <p:cTn id="81" dur="500"/>
                                        <p:tgtEl>
                                          <p:spTgt spid="12386"/>
                                        </p:tgtEl>
                                      </p:cBhvr>
                                    </p:animEffect>
                                  </p:childTnLst>
                                </p:cTn>
                              </p:par>
                              <p:par>
                                <p:cTn id="82" presetID="3" presetClass="entr" presetSubtype="10" fill="hold" nodeType="withEffect">
                                  <p:stCondLst>
                                    <p:cond delay="0"/>
                                  </p:stCondLst>
                                  <p:childTnLst>
                                    <p:set>
                                      <p:cBhvr>
                                        <p:cTn id="83" dur="1" fill="hold">
                                          <p:stCondLst>
                                            <p:cond delay="0"/>
                                          </p:stCondLst>
                                        </p:cTn>
                                        <p:tgtEl>
                                          <p:spTgt spid="12387"/>
                                        </p:tgtEl>
                                        <p:attrNameLst>
                                          <p:attrName>style.visibility</p:attrName>
                                        </p:attrNameLst>
                                      </p:cBhvr>
                                      <p:to>
                                        <p:strVal val="visible"/>
                                      </p:to>
                                    </p:set>
                                    <p:animEffect transition="in" filter="blinds(horizontal)">
                                      <p:cBhvr>
                                        <p:cTn id="84" dur="500"/>
                                        <p:tgtEl>
                                          <p:spTgt spid="12387"/>
                                        </p:tgtEl>
                                      </p:cBhvr>
                                    </p:animEffect>
                                  </p:childTnLst>
                                </p:cTn>
                              </p:par>
                              <p:par>
                                <p:cTn id="85" presetID="3" presetClass="entr" presetSubtype="10" fill="hold" nodeType="withEffect">
                                  <p:stCondLst>
                                    <p:cond delay="0"/>
                                  </p:stCondLst>
                                  <p:childTnLst>
                                    <p:set>
                                      <p:cBhvr>
                                        <p:cTn id="86" dur="1" fill="hold">
                                          <p:stCondLst>
                                            <p:cond delay="0"/>
                                          </p:stCondLst>
                                        </p:cTn>
                                        <p:tgtEl>
                                          <p:spTgt spid="12388"/>
                                        </p:tgtEl>
                                        <p:attrNameLst>
                                          <p:attrName>style.visibility</p:attrName>
                                        </p:attrNameLst>
                                      </p:cBhvr>
                                      <p:to>
                                        <p:strVal val="visible"/>
                                      </p:to>
                                    </p:set>
                                    <p:animEffect transition="in" filter="blinds(horizontal)">
                                      <p:cBhvr>
                                        <p:cTn id="87" dur="500"/>
                                        <p:tgtEl>
                                          <p:spTgt spid="12388"/>
                                        </p:tgtEl>
                                      </p:cBhvr>
                                    </p:animEffect>
                                  </p:childTnLst>
                                </p:cTn>
                              </p:par>
                              <p:par>
                                <p:cTn id="88" presetID="3" presetClass="entr" presetSubtype="10" fill="hold" nodeType="withEffect">
                                  <p:stCondLst>
                                    <p:cond delay="0"/>
                                  </p:stCondLst>
                                  <p:childTnLst>
                                    <p:set>
                                      <p:cBhvr>
                                        <p:cTn id="89" dur="1" fill="hold">
                                          <p:stCondLst>
                                            <p:cond delay="0"/>
                                          </p:stCondLst>
                                        </p:cTn>
                                        <p:tgtEl>
                                          <p:spTgt spid="12389"/>
                                        </p:tgtEl>
                                        <p:attrNameLst>
                                          <p:attrName>style.visibility</p:attrName>
                                        </p:attrNameLst>
                                      </p:cBhvr>
                                      <p:to>
                                        <p:strVal val="visible"/>
                                      </p:to>
                                    </p:set>
                                    <p:animEffect transition="in" filter="blinds(horizontal)">
                                      <p:cBhvr>
                                        <p:cTn id="90" dur="500"/>
                                        <p:tgtEl>
                                          <p:spTgt spid="12389"/>
                                        </p:tgtEl>
                                      </p:cBhvr>
                                    </p:animEffect>
                                  </p:childTnLst>
                                </p:cTn>
                              </p:par>
                              <p:par>
                                <p:cTn id="91" presetID="3" presetClass="entr" presetSubtype="10" fill="hold" nodeType="withEffect">
                                  <p:stCondLst>
                                    <p:cond delay="0"/>
                                  </p:stCondLst>
                                  <p:childTnLst>
                                    <p:set>
                                      <p:cBhvr>
                                        <p:cTn id="92" dur="1" fill="hold">
                                          <p:stCondLst>
                                            <p:cond delay="0"/>
                                          </p:stCondLst>
                                        </p:cTn>
                                        <p:tgtEl>
                                          <p:spTgt spid="12390"/>
                                        </p:tgtEl>
                                        <p:attrNameLst>
                                          <p:attrName>style.visibility</p:attrName>
                                        </p:attrNameLst>
                                      </p:cBhvr>
                                      <p:to>
                                        <p:strVal val="visible"/>
                                      </p:to>
                                    </p:set>
                                    <p:animEffect transition="in" filter="blinds(horizontal)">
                                      <p:cBhvr>
                                        <p:cTn id="93" dur="500"/>
                                        <p:tgtEl>
                                          <p:spTgt spid="12390"/>
                                        </p:tgtEl>
                                      </p:cBhvr>
                                    </p:animEffect>
                                  </p:childTnLst>
                                </p:cTn>
                              </p:par>
                              <p:par>
                                <p:cTn id="94" presetID="3" presetClass="entr" presetSubtype="10" fill="hold" nodeType="withEffect">
                                  <p:stCondLst>
                                    <p:cond delay="0"/>
                                  </p:stCondLst>
                                  <p:childTnLst>
                                    <p:set>
                                      <p:cBhvr>
                                        <p:cTn id="95" dur="1" fill="hold">
                                          <p:stCondLst>
                                            <p:cond delay="0"/>
                                          </p:stCondLst>
                                        </p:cTn>
                                        <p:tgtEl>
                                          <p:spTgt spid="12391"/>
                                        </p:tgtEl>
                                        <p:attrNameLst>
                                          <p:attrName>style.visibility</p:attrName>
                                        </p:attrNameLst>
                                      </p:cBhvr>
                                      <p:to>
                                        <p:strVal val="visible"/>
                                      </p:to>
                                    </p:set>
                                    <p:animEffect transition="in" filter="blinds(horizontal)">
                                      <p:cBhvr>
                                        <p:cTn id="96" dur="500"/>
                                        <p:tgtEl>
                                          <p:spTgt spid="12391"/>
                                        </p:tgtEl>
                                      </p:cBhvr>
                                    </p:animEffect>
                                  </p:childTnLst>
                                </p:cTn>
                              </p:par>
                              <p:par>
                                <p:cTn id="97" presetID="3" presetClass="entr" presetSubtype="10" fill="hold" nodeType="withEffect">
                                  <p:stCondLst>
                                    <p:cond delay="0"/>
                                  </p:stCondLst>
                                  <p:childTnLst>
                                    <p:set>
                                      <p:cBhvr>
                                        <p:cTn id="98" dur="1" fill="hold">
                                          <p:stCondLst>
                                            <p:cond delay="0"/>
                                          </p:stCondLst>
                                        </p:cTn>
                                        <p:tgtEl>
                                          <p:spTgt spid="12396"/>
                                        </p:tgtEl>
                                        <p:attrNameLst>
                                          <p:attrName>style.visibility</p:attrName>
                                        </p:attrNameLst>
                                      </p:cBhvr>
                                      <p:to>
                                        <p:strVal val="visible"/>
                                      </p:to>
                                    </p:set>
                                    <p:animEffect transition="in" filter="blinds(horizontal)">
                                      <p:cBhvr>
                                        <p:cTn id="99" dur="500"/>
                                        <p:tgtEl>
                                          <p:spTgt spid="12396"/>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nodeType="click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blinds(horizontal)">
                                      <p:cBhvr>
                                        <p:cTn id="104" dur="500"/>
                                        <p:tgtEl>
                                          <p:spTgt spid="78"/>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nodeType="clickEffect">
                                  <p:stCondLst>
                                    <p:cond delay="0"/>
                                  </p:stCondLst>
                                  <p:childTnLst>
                                    <p:set>
                                      <p:cBhvr>
                                        <p:cTn id="108" dur="1" fill="hold">
                                          <p:stCondLst>
                                            <p:cond delay="0"/>
                                          </p:stCondLst>
                                        </p:cTn>
                                        <p:tgtEl>
                                          <p:spTgt spid="98"/>
                                        </p:tgtEl>
                                        <p:attrNameLst>
                                          <p:attrName>style.visibility</p:attrName>
                                        </p:attrNameLst>
                                      </p:cBhvr>
                                      <p:to>
                                        <p:strVal val="visible"/>
                                      </p:to>
                                    </p:set>
                                    <p:animEffect transition="in" filter="blinds(horizontal)">
                                      <p:cBhvr>
                                        <p:cTn id="109" dur="500"/>
                                        <p:tgtEl>
                                          <p:spTgt spid="98"/>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99"/>
                                        </p:tgtEl>
                                        <p:attrNameLst>
                                          <p:attrName>style.visibility</p:attrName>
                                        </p:attrNameLst>
                                      </p:cBhvr>
                                      <p:to>
                                        <p:strVal val="visible"/>
                                      </p:to>
                                    </p:set>
                                    <p:animEffect transition="in" filter="blinds(horizontal)">
                                      <p:cBhvr>
                                        <p:cTn id="112" dur="500"/>
                                        <p:tgtEl>
                                          <p:spTgt spid="99"/>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00"/>
                                        </p:tgtEl>
                                        <p:attrNameLst>
                                          <p:attrName>style.visibility</p:attrName>
                                        </p:attrNameLst>
                                      </p:cBhvr>
                                      <p:to>
                                        <p:strVal val="visible"/>
                                      </p:to>
                                    </p:set>
                                    <p:animEffect transition="in" filter="blinds(horizontal)">
                                      <p:cBhvr>
                                        <p:cTn id="115" dur="500"/>
                                        <p:tgtEl>
                                          <p:spTgt spid="100"/>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101"/>
                                        </p:tgtEl>
                                        <p:attrNameLst>
                                          <p:attrName>style.visibility</p:attrName>
                                        </p:attrNameLst>
                                      </p:cBhvr>
                                      <p:to>
                                        <p:strVal val="visible"/>
                                      </p:to>
                                    </p:set>
                                    <p:animEffect transition="in" filter="blinds(horizontal)">
                                      <p:cBhvr>
                                        <p:cTn id="118" dur="500"/>
                                        <p:tgtEl>
                                          <p:spTgt spid="101"/>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102"/>
                                        </p:tgtEl>
                                        <p:attrNameLst>
                                          <p:attrName>style.visibility</p:attrName>
                                        </p:attrNameLst>
                                      </p:cBhvr>
                                      <p:to>
                                        <p:strVal val="visible"/>
                                      </p:to>
                                    </p:set>
                                    <p:animEffect transition="in" filter="blinds(horizontal)">
                                      <p:cBhvr>
                                        <p:cTn id="121" dur="500"/>
                                        <p:tgtEl>
                                          <p:spTgt spid="102"/>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103"/>
                                        </p:tgtEl>
                                        <p:attrNameLst>
                                          <p:attrName>style.visibility</p:attrName>
                                        </p:attrNameLst>
                                      </p:cBhvr>
                                      <p:to>
                                        <p:strVal val="visible"/>
                                      </p:to>
                                    </p:set>
                                    <p:animEffect transition="in" filter="blinds(horizontal)">
                                      <p:cBhvr>
                                        <p:cTn id="124" dur="500"/>
                                        <p:tgtEl>
                                          <p:spTgt spid="103"/>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blinds(horizontal)">
                                      <p:cBhvr>
                                        <p:cTn id="127" dur="500"/>
                                        <p:tgtEl>
                                          <p:spTgt spid="104"/>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105"/>
                                        </p:tgtEl>
                                        <p:attrNameLst>
                                          <p:attrName>style.visibility</p:attrName>
                                        </p:attrNameLst>
                                      </p:cBhvr>
                                      <p:to>
                                        <p:strVal val="visible"/>
                                      </p:to>
                                    </p:set>
                                    <p:animEffect transition="in" filter="blinds(horizontal)">
                                      <p:cBhvr>
                                        <p:cTn id="130" dur="500"/>
                                        <p:tgtEl>
                                          <p:spTgt spid="105"/>
                                        </p:tgtEl>
                                      </p:cBhvr>
                                    </p:animEffect>
                                  </p:childTnLst>
                                </p:cTn>
                              </p:par>
                              <p:par>
                                <p:cTn id="131" presetID="3" presetClass="entr" presetSubtype="10" fill="hold" grpId="0" nodeType="withEffect">
                                  <p:stCondLst>
                                    <p:cond delay="0"/>
                                  </p:stCondLst>
                                  <p:childTnLst>
                                    <p:set>
                                      <p:cBhvr>
                                        <p:cTn id="132" dur="1" fill="hold">
                                          <p:stCondLst>
                                            <p:cond delay="0"/>
                                          </p:stCondLst>
                                        </p:cTn>
                                        <p:tgtEl>
                                          <p:spTgt spid="106"/>
                                        </p:tgtEl>
                                        <p:attrNameLst>
                                          <p:attrName>style.visibility</p:attrName>
                                        </p:attrNameLst>
                                      </p:cBhvr>
                                      <p:to>
                                        <p:strVal val="visible"/>
                                      </p:to>
                                    </p:set>
                                    <p:animEffect transition="in" filter="blinds(horizontal)">
                                      <p:cBhvr>
                                        <p:cTn id="133" dur="500"/>
                                        <p:tgtEl>
                                          <p:spTgt spid="106"/>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108"/>
                                        </p:tgtEl>
                                        <p:attrNameLst>
                                          <p:attrName>style.visibility</p:attrName>
                                        </p:attrNameLst>
                                      </p:cBhvr>
                                      <p:to>
                                        <p:strVal val="visible"/>
                                      </p:to>
                                    </p:set>
                                    <p:animEffect transition="in" filter="blinds(horizontal)">
                                      <p:cBhvr>
                                        <p:cTn id="136" dur="500"/>
                                        <p:tgtEl>
                                          <p:spTgt spid="108"/>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109"/>
                                        </p:tgtEl>
                                        <p:attrNameLst>
                                          <p:attrName>style.visibility</p:attrName>
                                        </p:attrNameLst>
                                      </p:cBhvr>
                                      <p:to>
                                        <p:strVal val="visible"/>
                                      </p:to>
                                    </p:set>
                                    <p:animEffect transition="in" filter="blinds(horizontal)">
                                      <p:cBhvr>
                                        <p:cTn id="139" dur="500"/>
                                        <p:tgtEl>
                                          <p:spTgt spid="109"/>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110"/>
                                        </p:tgtEl>
                                        <p:attrNameLst>
                                          <p:attrName>style.visibility</p:attrName>
                                        </p:attrNameLst>
                                      </p:cBhvr>
                                      <p:to>
                                        <p:strVal val="visible"/>
                                      </p:to>
                                    </p:set>
                                    <p:animEffect transition="in" filter="blinds(horizontal)">
                                      <p:cBhvr>
                                        <p:cTn id="142" dur="500"/>
                                        <p:tgtEl>
                                          <p:spTgt spid="110"/>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111"/>
                                        </p:tgtEl>
                                        <p:attrNameLst>
                                          <p:attrName>style.visibility</p:attrName>
                                        </p:attrNameLst>
                                      </p:cBhvr>
                                      <p:to>
                                        <p:strVal val="visible"/>
                                      </p:to>
                                    </p:set>
                                    <p:animEffect transition="in" filter="blinds(horizontal)">
                                      <p:cBhvr>
                                        <p:cTn id="145" dur="500"/>
                                        <p:tgtEl>
                                          <p:spTgt spid="111"/>
                                        </p:tgtEl>
                                      </p:cBhvr>
                                    </p:animEffect>
                                  </p:childTnLst>
                                </p:cTn>
                              </p:par>
                              <p:par>
                                <p:cTn id="146" presetID="3" presetClass="entr" presetSubtype="10" fill="hold" grpId="0" nodeType="withEffect">
                                  <p:stCondLst>
                                    <p:cond delay="0"/>
                                  </p:stCondLst>
                                  <p:childTnLst>
                                    <p:set>
                                      <p:cBhvr>
                                        <p:cTn id="147" dur="1" fill="hold">
                                          <p:stCondLst>
                                            <p:cond delay="0"/>
                                          </p:stCondLst>
                                        </p:cTn>
                                        <p:tgtEl>
                                          <p:spTgt spid="112"/>
                                        </p:tgtEl>
                                        <p:attrNameLst>
                                          <p:attrName>style.visibility</p:attrName>
                                        </p:attrNameLst>
                                      </p:cBhvr>
                                      <p:to>
                                        <p:strVal val="visible"/>
                                      </p:to>
                                    </p:set>
                                    <p:animEffect transition="in" filter="blinds(horizontal)">
                                      <p:cBhvr>
                                        <p:cTn id="148" dur="500"/>
                                        <p:tgtEl>
                                          <p:spTgt spid="112"/>
                                        </p:tgtEl>
                                      </p:cBhvr>
                                    </p:animEffect>
                                  </p:childTnLst>
                                </p:cTn>
                              </p:par>
                              <p:par>
                                <p:cTn id="149" presetID="3" presetClass="entr" presetSubtype="10" fill="hold" grpId="0" nodeType="withEffect">
                                  <p:stCondLst>
                                    <p:cond delay="0"/>
                                  </p:stCondLst>
                                  <p:childTnLst>
                                    <p:set>
                                      <p:cBhvr>
                                        <p:cTn id="150" dur="1" fill="hold">
                                          <p:stCondLst>
                                            <p:cond delay="0"/>
                                          </p:stCondLst>
                                        </p:cTn>
                                        <p:tgtEl>
                                          <p:spTgt spid="113"/>
                                        </p:tgtEl>
                                        <p:attrNameLst>
                                          <p:attrName>style.visibility</p:attrName>
                                        </p:attrNameLst>
                                      </p:cBhvr>
                                      <p:to>
                                        <p:strVal val="visible"/>
                                      </p:to>
                                    </p:set>
                                    <p:animEffect transition="in" filter="blinds(horizontal)">
                                      <p:cBhvr>
                                        <p:cTn id="151" dur="500"/>
                                        <p:tgtEl>
                                          <p:spTgt spid="113"/>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47"/>
                                        </p:tgtEl>
                                        <p:attrNameLst>
                                          <p:attrName>style.visibility</p:attrName>
                                        </p:attrNameLst>
                                      </p:cBhvr>
                                      <p:to>
                                        <p:strVal val="visible"/>
                                      </p:to>
                                    </p:set>
                                    <p:animEffect transition="in" filter="blinds(horizontal)">
                                      <p:cBhvr>
                                        <p:cTn id="154" dur="500"/>
                                        <p:tgtEl>
                                          <p:spTgt spid="47"/>
                                        </p:tgtEl>
                                      </p:cBhvr>
                                    </p:animEffect>
                                  </p:childTnLst>
                                </p:cTn>
                              </p:par>
                              <p:par>
                                <p:cTn id="155" presetID="3" presetClass="entr" presetSubtype="10" fill="hold" grpId="0" nodeType="withEffect">
                                  <p:stCondLst>
                                    <p:cond delay="0"/>
                                  </p:stCondLst>
                                  <p:childTnLst>
                                    <p:set>
                                      <p:cBhvr>
                                        <p:cTn id="156" dur="1" fill="hold">
                                          <p:stCondLst>
                                            <p:cond delay="0"/>
                                          </p:stCondLst>
                                        </p:cTn>
                                        <p:tgtEl>
                                          <p:spTgt spid="48"/>
                                        </p:tgtEl>
                                        <p:attrNameLst>
                                          <p:attrName>style.visibility</p:attrName>
                                        </p:attrNameLst>
                                      </p:cBhvr>
                                      <p:to>
                                        <p:strVal val="visible"/>
                                      </p:to>
                                    </p:set>
                                    <p:animEffect transition="in" filter="blinds(horizontal)">
                                      <p:cBhvr>
                                        <p:cTn id="15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12363" grpId="0" animBg="1"/>
      <p:bldP spid="12364" grpId="0" animBg="1"/>
      <p:bldP spid="12365" grpId="0" animBg="1"/>
      <p:bldP spid="72" grpId="0" animBg="1"/>
      <p:bldP spid="73" grpId="0" animBg="1"/>
      <p:bldP spid="12377" grpId="0" animBg="1"/>
      <p:bldP spid="12378" grpId="0" animBg="1"/>
      <p:bldP spid="77" grpId="0"/>
      <p:bldP spid="79" grpId="0"/>
      <p:bldP spid="12382" grpId="0" animBg="1"/>
      <p:bldP spid="12383" grpId="0" animBg="1"/>
      <p:bldP spid="12384" grpId="0" animBg="1"/>
      <p:bldP spid="99" grpId="0" animBg="1"/>
      <p:bldP spid="100" grpId="0" animBg="1"/>
      <p:bldP spid="101" grpId="0" animBg="1"/>
      <p:bldP spid="102" grpId="0" animBg="1"/>
      <p:bldP spid="103" grpId="0" animBg="1"/>
      <p:bldP spid="104" grpId="0" animBg="1"/>
      <p:bldP spid="105" grpId="0" animBg="1"/>
      <p:bldP spid="106" grpId="0" animBg="1"/>
      <p:bldP spid="108" grpId="0" animBg="1"/>
      <p:bldP spid="109" grpId="0" animBg="1"/>
      <p:bldP spid="110" grpId="0" animBg="1"/>
      <p:bldP spid="111" grpId="0" animBg="1"/>
      <p:bldP spid="112" grpId="0" animBg="1"/>
      <p:bldP spid="113" grpId="0" animBg="1"/>
      <p:bldP spid="47" grpId="0" animBg="1"/>
      <p:bldP spid="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487488" y="476250"/>
            <a:ext cx="8985251" cy="647700"/>
          </a:xfrm>
        </p:spPr>
        <p:txBody>
          <a:bodyPr/>
          <a:lstStyle/>
          <a:p>
            <a:pPr marL="609600" indent="-609600" rtl="1" eaLnBrk="1" hangingPunct="1">
              <a:buNone/>
            </a:pPr>
            <a:r>
              <a:rPr lang="ar-SA" altLang="en-US" sz="2600" b="1" dirty="0">
                <a:solidFill>
                  <a:srgbClr val="FF0000"/>
                </a:solidFill>
                <a:latin typeface="Arial Black" panose="020B0A04020102020204" pitchFamily="34" charset="0"/>
                <a:cs typeface="PT Bold Heading" panose="02010400000000000000" pitchFamily="2" charset="-78"/>
              </a:rPr>
              <a:t>ثالثاً: أثر تغيرات الطلب والعرض على توازن السوق</a:t>
            </a:r>
            <a:endParaRPr lang="en-US" altLang="en-US" sz="2600" b="1" dirty="0">
              <a:solidFill>
                <a:srgbClr val="FF0000"/>
              </a:solidFill>
              <a:latin typeface="Arial Black" panose="020B0A04020102020204" pitchFamily="34" charset="0"/>
              <a:cs typeface="PT Bold Heading" panose="02010400000000000000" pitchFamily="2" charset="-78"/>
            </a:endParaRPr>
          </a:p>
        </p:txBody>
      </p:sp>
      <p:sp>
        <p:nvSpPr>
          <p:cNvPr id="7" name="Rectangle 6"/>
          <p:cNvSpPr>
            <a:spLocks noChangeArrowheads="1"/>
          </p:cNvSpPr>
          <p:nvPr/>
        </p:nvSpPr>
        <p:spPr bwMode="auto">
          <a:xfrm>
            <a:off x="2293938" y="981075"/>
            <a:ext cx="8229600" cy="546100"/>
          </a:xfrm>
          <a:prstGeom prst="rect">
            <a:avLst/>
          </a:prstGeom>
          <a:noFill/>
          <a:ln w="9525">
            <a:noFill/>
            <a:miter lim="800000"/>
            <a:headEnd/>
            <a:tailEnd/>
          </a:ln>
        </p:spPr>
        <p:txBody>
          <a:bodyPr/>
          <a:lstStyle/>
          <a:p>
            <a:pPr marL="266700" indent="-266700" algn="justLow">
              <a:lnSpc>
                <a:spcPct val="120000"/>
              </a:lnSpc>
              <a:buClr>
                <a:srgbClr val="EAEBDE"/>
              </a:buClr>
              <a:buSzPct val="75000"/>
              <a:buFont typeface="Wingdings" pitchFamily="2" charset="2"/>
              <a:buChar char="v"/>
              <a:defRPr/>
            </a:pPr>
            <a:r>
              <a:rPr lang="ar-SA" altLang="en-US" sz="2600" dirty="0">
                <a:solidFill>
                  <a:prstClr val="black"/>
                </a:solidFill>
              </a:rPr>
              <a:t> يمكن حصر العديد من الاحتمالا ت لتغيرات الطلب والعرض، من بينها:</a:t>
            </a:r>
          </a:p>
          <a:p>
            <a:pPr algn="justLow">
              <a:lnSpc>
                <a:spcPct val="120000"/>
              </a:lnSpc>
              <a:buClr>
                <a:srgbClr val="EAEBDE"/>
              </a:buClr>
              <a:buSzPct val="75000"/>
              <a:defRPr/>
            </a:pPr>
            <a:r>
              <a:rPr lang="ar-SA" altLang="en-US" sz="2600" dirty="0">
                <a:solidFill>
                  <a:prstClr val="black"/>
                </a:solidFill>
              </a:rPr>
              <a:t> </a:t>
            </a:r>
          </a:p>
        </p:txBody>
      </p:sp>
      <p:sp>
        <p:nvSpPr>
          <p:cNvPr id="11" name="Rectangle 10"/>
          <p:cNvSpPr>
            <a:spLocks noChangeArrowheads="1"/>
          </p:cNvSpPr>
          <p:nvPr/>
        </p:nvSpPr>
        <p:spPr bwMode="auto">
          <a:xfrm>
            <a:off x="2438400" y="1412876"/>
            <a:ext cx="8229600" cy="576263"/>
          </a:xfrm>
          <a:prstGeom prst="rect">
            <a:avLst/>
          </a:prstGeom>
          <a:noFill/>
          <a:ln w="9525">
            <a:noFill/>
            <a:miter lim="800000"/>
            <a:headEnd/>
            <a:tailEnd/>
          </a:ln>
        </p:spPr>
        <p:txBody>
          <a:bodyPr/>
          <a:lstStyle/>
          <a:p>
            <a:pPr marL="444500" indent="-444500" algn="justLow">
              <a:lnSpc>
                <a:spcPct val="120000"/>
              </a:lnSpc>
              <a:buClr>
                <a:srgbClr val="EAEBDE"/>
              </a:buClr>
              <a:buSzPct val="75000"/>
              <a:defRPr/>
            </a:pPr>
            <a:r>
              <a:rPr lang="ar-SA" altLang="en-US" sz="2600" dirty="0">
                <a:solidFill>
                  <a:prstClr val="black"/>
                </a:solidFill>
              </a:rPr>
              <a:t> (</a:t>
            </a:r>
            <a:r>
              <a:rPr lang="en-US" altLang="en-US" sz="2600" dirty="0">
                <a:solidFill>
                  <a:prstClr val="black"/>
                </a:solidFill>
              </a:rPr>
              <a:t>2</a:t>
            </a:r>
            <a:r>
              <a:rPr lang="ar-SA" altLang="en-US" sz="2600" dirty="0">
                <a:solidFill>
                  <a:prstClr val="black"/>
                </a:solidFill>
              </a:rPr>
              <a:t>) </a:t>
            </a:r>
            <a:r>
              <a:rPr lang="ar-SA" sz="2600" dirty="0">
                <a:solidFill>
                  <a:prstClr val="black"/>
                </a:solidFill>
              </a:rPr>
              <a:t>التغير في العرض مع ثبات الطلب</a:t>
            </a:r>
            <a:endParaRPr lang="en-US" sz="2600" dirty="0">
              <a:solidFill>
                <a:prstClr val="black"/>
              </a:solidFill>
            </a:endParaRPr>
          </a:p>
          <a:p>
            <a:pPr marL="444500" indent="-444500" algn="justLow">
              <a:lnSpc>
                <a:spcPct val="120000"/>
              </a:lnSpc>
              <a:buClr>
                <a:srgbClr val="EAEBDE"/>
              </a:buClr>
              <a:buSzPct val="75000"/>
              <a:defRPr/>
            </a:pPr>
            <a:endParaRPr lang="ar-SA" altLang="en-US" sz="2600" dirty="0">
              <a:solidFill>
                <a:prstClr val="black"/>
              </a:solidFill>
            </a:endParaRPr>
          </a:p>
          <a:p>
            <a:pPr algn="justLow">
              <a:lnSpc>
                <a:spcPct val="120000"/>
              </a:lnSpc>
              <a:buClr>
                <a:srgbClr val="EAEBDE"/>
              </a:buClr>
              <a:buSzPct val="75000"/>
              <a:defRPr/>
            </a:pPr>
            <a:r>
              <a:rPr lang="ar-SA" altLang="en-US" sz="2600" dirty="0">
                <a:solidFill>
                  <a:prstClr val="black"/>
                </a:solidFill>
              </a:rPr>
              <a:t> </a:t>
            </a:r>
          </a:p>
        </p:txBody>
      </p:sp>
      <p:sp>
        <p:nvSpPr>
          <p:cNvPr id="77" name="Rectangle 76"/>
          <p:cNvSpPr>
            <a:spLocks noChangeArrowheads="1"/>
          </p:cNvSpPr>
          <p:nvPr/>
        </p:nvSpPr>
        <p:spPr bwMode="auto">
          <a:xfrm>
            <a:off x="3051175" y="1916113"/>
            <a:ext cx="8229600" cy="576262"/>
          </a:xfrm>
          <a:prstGeom prst="rect">
            <a:avLst/>
          </a:prstGeom>
          <a:noFill/>
          <a:ln w="9525">
            <a:noFill/>
            <a:miter lim="800000"/>
            <a:headEnd/>
            <a:tailEnd/>
          </a:ln>
        </p:spPr>
        <p:txBody>
          <a:bodyPr/>
          <a:lstStyle/>
          <a:p>
            <a:pPr marL="355600" indent="-355600" algn="ctr">
              <a:lnSpc>
                <a:spcPct val="110000"/>
              </a:lnSpc>
              <a:buClr>
                <a:srgbClr val="EAEBDE"/>
              </a:buClr>
              <a:buSzPct val="75000"/>
              <a:defRPr/>
            </a:pPr>
            <a:r>
              <a:rPr lang="ar-SA" altLang="en-US" dirty="0">
                <a:solidFill>
                  <a:prstClr val="black"/>
                </a:solidFill>
              </a:rPr>
              <a:t>شكل زيادة العرض</a:t>
            </a:r>
          </a:p>
        </p:txBody>
      </p:sp>
      <p:sp>
        <p:nvSpPr>
          <p:cNvPr id="78" name="Rectangle 77"/>
          <p:cNvSpPr>
            <a:spLocks noChangeArrowheads="1"/>
          </p:cNvSpPr>
          <p:nvPr/>
        </p:nvSpPr>
        <p:spPr bwMode="auto">
          <a:xfrm>
            <a:off x="6023992" y="2636912"/>
            <a:ext cx="2808312" cy="86409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marL="355600" indent="-177800" algn="just">
              <a:lnSpc>
                <a:spcPct val="110000"/>
              </a:lnSpc>
              <a:buClr>
                <a:srgbClr val="EAEBDE"/>
              </a:buClr>
              <a:buSzPct val="75000"/>
              <a:defRPr/>
            </a:pPr>
            <a:endParaRPr lang="ar-SA" sz="500">
              <a:solidFill>
                <a:prstClr val="black"/>
              </a:solidFill>
            </a:endParaRPr>
          </a:p>
          <a:p>
            <a:pPr marL="355600" indent="-177800" algn="just">
              <a:lnSpc>
                <a:spcPct val="110000"/>
              </a:lnSpc>
              <a:buClr>
                <a:srgbClr val="EAEBDE"/>
              </a:buClr>
              <a:buSzPct val="75000"/>
              <a:defRPr/>
            </a:pPr>
            <a:r>
              <a:rPr lang="ar-SA">
                <a:solidFill>
                  <a:prstClr val="black"/>
                </a:solidFill>
              </a:rPr>
              <a:t> في حالة زيادة العرض فقط يقل السعر وتزيد الكمية المعروضة </a:t>
            </a:r>
          </a:p>
        </p:txBody>
      </p:sp>
      <p:sp>
        <p:nvSpPr>
          <p:cNvPr id="79" name="Rectangle 78"/>
          <p:cNvSpPr>
            <a:spLocks noChangeArrowheads="1"/>
          </p:cNvSpPr>
          <p:nvPr/>
        </p:nvSpPr>
        <p:spPr bwMode="auto">
          <a:xfrm>
            <a:off x="3914776" y="4149725"/>
            <a:ext cx="6861175" cy="431800"/>
          </a:xfrm>
          <a:prstGeom prst="rect">
            <a:avLst/>
          </a:prstGeom>
          <a:noFill/>
          <a:ln w="9525">
            <a:noFill/>
            <a:miter lim="800000"/>
            <a:headEnd/>
            <a:tailEnd/>
          </a:ln>
        </p:spPr>
        <p:txBody>
          <a:bodyPr/>
          <a:lstStyle/>
          <a:p>
            <a:pPr marL="355600" indent="-355600" algn="ctr">
              <a:lnSpc>
                <a:spcPct val="110000"/>
              </a:lnSpc>
              <a:buClr>
                <a:srgbClr val="EAEBDE"/>
              </a:buClr>
              <a:buSzPct val="75000"/>
              <a:defRPr/>
            </a:pPr>
            <a:r>
              <a:rPr lang="ar-SA" altLang="en-US" dirty="0">
                <a:solidFill>
                  <a:prstClr val="black"/>
                </a:solidFill>
              </a:rPr>
              <a:t>شكل نقصان العرض</a:t>
            </a:r>
          </a:p>
        </p:txBody>
      </p:sp>
      <p:sp>
        <p:nvSpPr>
          <p:cNvPr id="98" name="Rectangle 97"/>
          <p:cNvSpPr>
            <a:spLocks noChangeArrowheads="1"/>
          </p:cNvSpPr>
          <p:nvPr/>
        </p:nvSpPr>
        <p:spPr bwMode="auto">
          <a:xfrm>
            <a:off x="5951984" y="5445224"/>
            <a:ext cx="2808312" cy="86409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pPr marL="355600" indent="-177800" algn="ctr">
              <a:lnSpc>
                <a:spcPct val="110000"/>
              </a:lnSpc>
              <a:buClr>
                <a:srgbClr val="EAEBDE"/>
              </a:buClr>
              <a:buSzPct val="75000"/>
              <a:defRPr/>
            </a:pPr>
            <a:endParaRPr lang="ar-SA" sz="700" dirty="0">
              <a:solidFill>
                <a:prstClr val="black"/>
              </a:solidFill>
            </a:endParaRPr>
          </a:p>
          <a:p>
            <a:pPr marL="88900" algn="ctr">
              <a:lnSpc>
                <a:spcPct val="110000"/>
              </a:lnSpc>
              <a:buClr>
                <a:srgbClr val="EAEBDE"/>
              </a:buClr>
              <a:buSzPct val="75000"/>
              <a:defRPr/>
            </a:pPr>
            <a:r>
              <a:rPr lang="ar-SA" dirty="0">
                <a:solidFill>
                  <a:prstClr val="black"/>
                </a:solidFill>
              </a:rPr>
              <a:t>  في حالة نقصان العرض فقط يزيد السعر وتقل الكمية المعروضة</a:t>
            </a:r>
            <a:endParaRPr lang="ar-SA" altLang="en-US" dirty="0">
              <a:solidFill>
                <a:prstClr val="black"/>
              </a:solidFill>
            </a:endParaRPr>
          </a:p>
        </p:txBody>
      </p:sp>
      <p:cxnSp>
        <p:nvCxnSpPr>
          <p:cNvPr id="113677" name="AutoShape 111"/>
          <p:cNvCxnSpPr>
            <a:cxnSpLocks noChangeShapeType="1"/>
          </p:cNvCxnSpPr>
          <p:nvPr/>
        </p:nvCxnSpPr>
        <p:spPr bwMode="auto">
          <a:xfrm>
            <a:off x="3016250" y="27400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78" name="Freeform 112"/>
          <p:cNvSpPr>
            <a:spLocks/>
          </p:cNvSpPr>
          <p:nvPr/>
        </p:nvSpPr>
        <p:spPr bwMode="auto">
          <a:xfrm>
            <a:off x="2801938" y="2041525"/>
            <a:ext cx="1943100" cy="172243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13679" name="Freeform 113"/>
          <p:cNvSpPr>
            <a:spLocks/>
          </p:cNvSpPr>
          <p:nvPr/>
        </p:nvSpPr>
        <p:spPr bwMode="auto">
          <a:xfrm rot="10800000">
            <a:off x="2801939" y="2752725"/>
            <a:ext cx="890587" cy="100488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13680" name="Freeform 114"/>
          <p:cNvSpPr>
            <a:spLocks/>
          </p:cNvSpPr>
          <p:nvPr/>
        </p:nvSpPr>
        <p:spPr bwMode="auto">
          <a:xfrm rot="10800000">
            <a:off x="2801939" y="3059114"/>
            <a:ext cx="1468437" cy="706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cxnSp>
        <p:nvCxnSpPr>
          <p:cNvPr id="113681" name="AutoShape 116"/>
          <p:cNvCxnSpPr>
            <a:cxnSpLocks noChangeShapeType="1"/>
          </p:cNvCxnSpPr>
          <p:nvPr/>
        </p:nvCxnSpPr>
        <p:spPr bwMode="auto">
          <a:xfrm flipV="1">
            <a:off x="3424239" y="2574925"/>
            <a:ext cx="1639887" cy="1003300"/>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13682" name="AutoShape 121"/>
          <p:cNvCxnSpPr>
            <a:cxnSpLocks noChangeShapeType="1"/>
          </p:cNvCxnSpPr>
          <p:nvPr/>
        </p:nvCxnSpPr>
        <p:spPr bwMode="auto">
          <a:xfrm flipV="1">
            <a:off x="3016250" y="2168525"/>
            <a:ext cx="1639888"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3683" name="AutoShape 123"/>
          <p:cNvCxnSpPr>
            <a:cxnSpLocks noChangeShapeType="1"/>
          </p:cNvCxnSpPr>
          <p:nvPr/>
        </p:nvCxnSpPr>
        <p:spPr bwMode="auto">
          <a:xfrm flipH="1" flipV="1">
            <a:off x="3113088" y="2443164"/>
            <a:ext cx="1841500" cy="97313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3684" name="AutoShape 124"/>
          <p:cNvCxnSpPr>
            <a:cxnSpLocks noChangeShapeType="1"/>
          </p:cNvCxnSpPr>
          <p:nvPr/>
        </p:nvCxnSpPr>
        <p:spPr bwMode="auto">
          <a:xfrm>
            <a:off x="3770313" y="3578225"/>
            <a:ext cx="3048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85" name="AutoShape 125"/>
          <p:cNvCxnSpPr>
            <a:cxnSpLocks noChangeShapeType="1"/>
          </p:cNvCxnSpPr>
          <p:nvPr/>
        </p:nvCxnSpPr>
        <p:spPr bwMode="auto">
          <a:xfrm>
            <a:off x="3273426" y="3097214"/>
            <a:ext cx="282575" cy="2952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86" name="AutoShape 126"/>
          <p:cNvCxnSpPr>
            <a:cxnSpLocks noChangeShapeType="1"/>
          </p:cNvCxnSpPr>
          <p:nvPr/>
        </p:nvCxnSpPr>
        <p:spPr bwMode="auto">
          <a:xfrm>
            <a:off x="4248151" y="2455863"/>
            <a:ext cx="282575" cy="2968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87" name="Text Box 127"/>
          <p:cNvSpPr txBox="1">
            <a:spLocks noChangeArrowheads="1"/>
          </p:cNvSpPr>
          <p:nvPr/>
        </p:nvSpPr>
        <p:spPr bwMode="auto">
          <a:xfrm>
            <a:off x="2498725" y="1700214"/>
            <a:ext cx="501650"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endParaRPr lang="ar-SA" altLang="en-US" sz="2000">
              <a:solidFill>
                <a:srgbClr val="800000"/>
              </a:solidFill>
            </a:endParaRPr>
          </a:p>
        </p:txBody>
      </p:sp>
      <p:cxnSp>
        <p:nvCxnSpPr>
          <p:cNvPr id="113688" name="AutoShape 130"/>
          <p:cNvCxnSpPr>
            <a:cxnSpLocks noChangeShapeType="1"/>
          </p:cNvCxnSpPr>
          <p:nvPr/>
        </p:nvCxnSpPr>
        <p:spPr bwMode="auto">
          <a:xfrm rot="10800000">
            <a:off x="2970213" y="51530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89" name="Freeform 131"/>
          <p:cNvSpPr>
            <a:spLocks/>
          </p:cNvSpPr>
          <p:nvPr/>
        </p:nvSpPr>
        <p:spPr bwMode="auto">
          <a:xfrm>
            <a:off x="2754313" y="4292600"/>
            <a:ext cx="1943100" cy="172243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13690" name="Freeform 132"/>
          <p:cNvSpPr>
            <a:spLocks/>
          </p:cNvSpPr>
          <p:nvPr/>
        </p:nvSpPr>
        <p:spPr bwMode="auto">
          <a:xfrm rot="10800000">
            <a:off x="2754314" y="5165725"/>
            <a:ext cx="890587" cy="1004888"/>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lgDashDot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sp>
        <p:nvSpPr>
          <p:cNvPr id="113691" name="Freeform 133"/>
          <p:cNvSpPr>
            <a:spLocks/>
          </p:cNvSpPr>
          <p:nvPr/>
        </p:nvSpPr>
        <p:spPr bwMode="auto">
          <a:xfrm rot="10800000">
            <a:off x="2754314" y="5472114"/>
            <a:ext cx="1468437" cy="706437"/>
          </a:xfrm>
          <a:custGeom>
            <a:avLst/>
            <a:gdLst>
              <a:gd name="T0" fmla="*/ 0 w 3587"/>
              <a:gd name="T1" fmla="*/ 0 h 2156"/>
              <a:gd name="T2" fmla="*/ 2147483646 w 3587"/>
              <a:gd name="T3" fmla="*/ 2147483646 h 2156"/>
              <a:gd name="T4" fmla="*/ 2147483646 w 3587"/>
              <a:gd name="T5" fmla="*/ 2147483646 h 2156"/>
              <a:gd name="T6" fmla="*/ 0 60000 65536"/>
              <a:gd name="T7" fmla="*/ 0 60000 65536"/>
              <a:gd name="T8" fmla="*/ 0 60000 65536"/>
              <a:gd name="T9" fmla="*/ 0 w 3587"/>
              <a:gd name="T10" fmla="*/ 0 h 2156"/>
              <a:gd name="T11" fmla="*/ 3587 w 3587"/>
              <a:gd name="T12" fmla="*/ 2156 h 2156"/>
            </a:gdLst>
            <a:ahLst/>
            <a:cxnLst>
              <a:cxn ang="T6">
                <a:pos x="T0" y="T1"/>
              </a:cxn>
              <a:cxn ang="T7">
                <a:pos x="T2" y="T3"/>
              </a:cxn>
              <a:cxn ang="T8">
                <a:pos x="T4" y="T5"/>
              </a:cxn>
            </a:cxnLst>
            <a:rect l="T9" t="T10" r="T11" b="T12"/>
            <a:pathLst>
              <a:path w="3587" h="2156">
                <a:moveTo>
                  <a:pt x="0" y="0"/>
                </a:moveTo>
                <a:lnTo>
                  <a:pt x="4" y="2156"/>
                </a:lnTo>
                <a:lnTo>
                  <a:pt x="3587" y="2156"/>
                </a:lnTo>
              </a:path>
            </a:pathLst>
          </a:custGeom>
          <a:noFill/>
          <a:ln w="9525" cap="flat">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ar-SA">
              <a:solidFill>
                <a:prstClr val="black"/>
              </a:solidFill>
            </a:endParaRPr>
          </a:p>
        </p:txBody>
      </p:sp>
      <p:cxnSp>
        <p:nvCxnSpPr>
          <p:cNvPr id="113692" name="AutoShape 135"/>
          <p:cNvCxnSpPr>
            <a:cxnSpLocks noChangeShapeType="1"/>
          </p:cNvCxnSpPr>
          <p:nvPr/>
        </p:nvCxnSpPr>
        <p:spPr bwMode="auto">
          <a:xfrm flipV="1">
            <a:off x="3378200" y="4987925"/>
            <a:ext cx="1638300" cy="10033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3693" name="AutoShape 138"/>
          <p:cNvCxnSpPr>
            <a:cxnSpLocks noChangeShapeType="1"/>
          </p:cNvCxnSpPr>
          <p:nvPr/>
        </p:nvCxnSpPr>
        <p:spPr bwMode="auto">
          <a:xfrm flipV="1">
            <a:off x="2970213" y="4581525"/>
            <a:ext cx="1638300" cy="1003300"/>
          </a:xfrm>
          <a:prstGeom prst="straightConnector1">
            <a:avLst/>
          </a:prstGeom>
          <a:noFill/>
          <a:ln w="9525">
            <a:solidFill>
              <a:srgbClr val="000000"/>
            </a:solidFill>
            <a:prstDash val="lgDashDotDot"/>
            <a:round/>
            <a:headEnd/>
            <a:tailEnd/>
          </a:ln>
          <a:extLst>
            <a:ext uri="{909E8E84-426E-40DD-AFC4-6F175D3DCCD1}">
              <a14:hiddenFill xmlns:a14="http://schemas.microsoft.com/office/drawing/2010/main">
                <a:noFill/>
              </a14:hiddenFill>
            </a:ext>
          </a:extLst>
        </p:spPr>
      </p:cxnSp>
      <p:cxnSp>
        <p:nvCxnSpPr>
          <p:cNvPr id="113694" name="AutoShape 140"/>
          <p:cNvCxnSpPr>
            <a:cxnSpLocks noChangeShapeType="1"/>
          </p:cNvCxnSpPr>
          <p:nvPr/>
        </p:nvCxnSpPr>
        <p:spPr bwMode="auto">
          <a:xfrm rot="5400000">
            <a:off x="3875088" y="5838825"/>
            <a:ext cx="0" cy="304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95" name="AutoShape 141"/>
          <p:cNvCxnSpPr>
            <a:cxnSpLocks noChangeShapeType="1"/>
          </p:cNvCxnSpPr>
          <p:nvPr/>
        </p:nvCxnSpPr>
        <p:spPr bwMode="auto">
          <a:xfrm flipH="1" flipV="1">
            <a:off x="3292476" y="5584826"/>
            <a:ext cx="206375"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3696" name="AutoShape 142"/>
          <p:cNvCxnSpPr>
            <a:cxnSpLocks noChangeShapeType="1"/>
          </p:cNvCxnSpPr>
          <p:nvPr/>
        </p:nvCxnSpPr>
        <p:spPr bwMode="auto">
          <a:xfrm flipH="1" flipV="1">
            <a:off x="4200526" y="4989514"/>
            <a:ext cx="207963"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3697" name="Text Box 127"/>
          <p:cNvSpPr txBox="1">
            <a:spLocks noChangeArrowheads="1"/>
          </p:cNvSpPr>
          <p:nvPr/>
        </p:nvSpPr>
        <p:spPr bwMode="auto">
          <a:xfrm>
            <a:off x="2427288" y="4046539"/>
            <a:ext cx="500062"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endParaRPr lang="ar-SA" altLang="en-US" sz="2000">
              <a:solidFill>
                <a:srgbClr val="800000"/>
              </a:solidFill>
            </a:endParaRPr>
          </a:p>
        </p:txBody>
      </p:sp>
      <p:sp>
        <p:nvSpPr>
          <p:cNvPr id="113698" name="Text Box 127"/>
          <p:cNvSpPr txBox="1">
            <a:spLocks noChangeArrowheads="1"/>
          </p:cNvSpPr>
          <p:nvPr/>
        </p:nvSpPr>
        <p:spPr bwMode="auto">
          <a:xfrm>
            <a:off x="2859088" y="2030414"/>
            <a:ext cx="500062"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D</a:t>
            </a:r>
            <a:endParaRPr lang="ar-SA" altLang="en-US" sz="2000">
              <a:solidFill>
                <a:srgbClr val="800000"/>
              </a:solidFill>
            </a:endParaRPr>
          </a:p>
        </p:txBody>
      </p:sp>
      <p:sp>
        <p:nvSpPr>
          <p:cNvPr id="113699" name="Text Box 127"/>
          <p:cNvSpPr txBox="1">
            <a:spLocks noChangeArrowheads="1"/>
          </p:cNvSpPr>
          <p:nvPr/>
        </p:nvSpPr>
        <p:spPr bwMode="auto">
          <a:xfrm>
            <a:off x="4371976" y="1852614"/>
            <a:ext cx="500063" cy="31908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S</a:t>
            </a:r>
            <a:r>
              <a:rPr lang="en-US" altLang="en-US" sz="1800" baseline="-25000">
                <a:solidFill>
                  <a:srgbClr val="800000"/>
                </a:solidFill>
              </a:rPr>
              <a:t>1</a:t>
            </a:r>
            <a:endParaRPr lang="ar-SA" altLang="en-US" sz="2000" baseline="-25000">
              <a:solidFill>
                <a:srgbClr val="800000"/>
              </a:solidFill>
            </a:endParaRPr>
          </a:p>
        </p:txBody>
      </p:sp>
      <p:sp>
        <p:nvSpPr>
          <p:cNvPr id="113700" name="Text Box 127"/>
          <p:cNvSpPr txBox="1">
            <a:spLocks noChangeArrowheads="1"/>
          </p:cNvSpPr>
          <p:nvPr/>
        </p:nvSpPr>
        <p:spPr bwMode="auto">
          <a:xfrm>
            <a:off x="4803776" y="2174875"/>
            <a:ext cx="500063"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S</a:t>
            </a:r>
            <a:r>
              <a:rPr lang="en-US" altLang="en-US" sz="1800" baseline="-25000">
                <a:solidFill>
                  <a:srgbClr val="800000"/>
                </a:solidFill>
              </a:rPr>
              <a:t>2</a:t>
            </a:r>
            <a:endParaRPr lang="ar-SA" altLang="en-US" sz="2000" baseline="-25000">
              <a:solidFill>
                <a:srgbClr val="800000"/>
              </a:solidFill>
            </a:endParaRPr>
          </a:p>
        </p:txBody>
      </p:sp>
      <p:sp>
        <p:nvSpPr>
          <p:cNvPr id="113701" name="Text Box 127"/>
          <p:cNvSpPr txBox="1">
            <a:spLocks noChangeArrowheads="1"/>
          </p:cNvSpPr>
          <p:nvPr/>
        </p:nvSpPr>
        <p:spPr bwMode="auto">
          <a:xfrm>
            <a:off x="4587876" y="3543300"/>
            <a:ext cx="500063"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endParaRPr lang="ar-SA" altLang="en-US" sz="2000" baseline="-25000">
              <a:solidFill>
                <a:srgbClr val="800000"/>
              </a:solidFill>
            </a:endParaRPr>
          </a:p>
        </p:txBody>
      </p:sp>
      <p:sp>
        <p:nvSpPr>
          <p:cNvPr id="113702" name="Text Box 127"/>
          <p:cNvSpPr txBox="1">
            <a:spLocks noChangeArrowheads="1"/>
          </p:cNvSpPr>
          <p:nvPr/>
        </p:nvSpPr>
        <p:spPr bwMode="auto">
          <a:xfrm>
            <a:off x="2208213" y="2492375"/>
            <a:ext cx="500062" cy="31908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1</a:t>
            </a:r>
            <a:endParaRPr lang="ar-SA" altLang="en-US" sz="2000" baseline="-25000">
              <a:solidFill>
                <a:srgbClr val="800000"/>
              </a:solidFill>
            </a:endParaRPr>
          </a:p>
        </p:txBody>
      </p:sp>
      <p:sp>
        <p:nvSpPr>
          <p:cNvPr id="113703" name="Text Box 127"/>
          <p:cNvSpPr txBox="1">
            <a:spLocks noChangeArrowheads="1"/>
          </p:cNvSpPr>
          <p:nvPr/>
        </p:nvSpPr>
        <p:spPr bwMode="auto">
          <a:xfrm>
            <a:off x="2208213" y="2835275"/>
            <a:ext cx="500062" cy="31908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2</a:t>
            </a:r>
            <a:endParaRPr lang="ar-SA" altLang="en-US" sz="2000" baseline="-25000">
              <a:solidFill>
                <a:srgbClr val="800000"/>
              </a:solidFill>
            </a:endParaRPr>
          </a:p>
        </p:txBody>
      </p:sp>
      <p:sp>
        <p:nvSpPr>
          <p:cNvPr id="159" name="Text Box 75"/>
          <p:cNvSpPr txBox="1">
            <a:spLocks noChangeArrowheads="1"/>
          </p:cNvSpPr>
          <p:nvPr/>
        </p:nvSpPr>
        <p:spPr bwMode="auto">
          <a:xfrm>
            <a:off x="3386139" y="3789363"/>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60" name="Text Box 75"/>
          <p:cNvSpPr txBox="1">
            <a:spLocks noChangeArrowheads="1"/>
          </p:cNvSpPr>
          <p:nvPr/>
        </p:nvSpPr>
        <p:spPr bwMode="auto">
          <a:xfrm>
            <a:off x="3916364" y="3789363"/>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13706" name="Text Box 127"/>
          <p:cNvSpPr txBox="1">
            <a:spLocks noChangeArrowheads="1"/>
          </p:cNvSpPr>
          <p:nvPr/>
        </p:nvSpPr>
        <p:spPr bwMode="auto">
          <a:xfrm>
            <a:off x="4730750" y="4695825"/>
            <a:ext cx="501650"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S</a:t>
            </a:r>
            <a:r>
              <a:rPr lang="en-US" altLang="en-US" sz="1800" baseline="-25000">
                <a:solidFill>
                  <a:srgbClr val="800000"/>
                </a:solidFill>
              </a:rPr>
              <a:t>1</a:t>
            </a:r>
            <a:endParaRPr lang="ar-SA" altLang="en-US" sz="2000" baseline="-25000">
              <a:solidFill>
                <a:srgbClr val="800000"/>
              </a:solidFill>
            </a:endParaRPr>
          </a:p>
        </p:txBody>
      </p:sp>
      <p:sp>
        <p:nvSpPr>
          <p:cNvPr id="113707" name="Text Box 127"/>
          <p:cNvSpPr txBox="1">
            <a:spLocks noChangeArrowheads="1"/>
          </p:cNvSpPr>
          <p:nvPr/>
        </p:nvSpPr>
        <p:spPr bwMode="auto">
          <a:xfrm>
            <a:off x="4367213" y="4340225"/>
            <a:ext cx="501650"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S</a:t>
            </a:r>
            <a:r>
              <a:rPr lang="en-US" altLang="en-US" sz="1800" baseline="-25000">
                <a:solidFill>
                  <a:srgbClr val="800000"/>
                </a:solidFill>
              </a:rPr>
              <a:t>2</a:t>
            </a:r>
            <a:endParaRPr lang="ar-SA" altLang="en-US" sz="2000" baseline="-25000">
              <a:solidFill>
                <a:srgbClr val="800000"/>
              </a:solidFill>
            </a:endParaRPr>
          </a:p>
        </p:txBody>
      </p:sp>
      <p:cxnSp>
        <p:nvCxnSpPr>
          <p:cNvPr id="113708" name="AutoShape 146"/>
          <p:cNvCxnSpPr>
            <a:cxnSpLocks noChangeShapeType="1"/>
          </p:cNvCxnSpPr>
          <p:nvPr/>
        </p:nvCxnSpPr>
        <p:spPr bwMode="auto">
          <a:xfrm flipH="1" flipV="1">
            <a:off x="2927350" y="4797425"/>
            <a:ext cx="1841500" cy="97313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13709" name="Text Box 127"/>
          <p:cNvSpPr txBox="1">
            <a:spLocks noChangeArrowheads="1"/>
          </p:cNvSpPr>
          <p:nvPr/>
        </p:nvSpPr>
        <p:spPr bwMode="auto">
          <a:xfrm>
            <a:off x="2640013" y="4437063"/>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D</a:t>
            </a:r>
            <a:endParaRPr lang="ar-SA" altLang="en-US" sz="2000">
              <a:solidFill>
                <a:srgbClr val="800000"/>
              </a:solidFill>
            </a:endParaRPr>
          </a:p>
        </p:txBody>
      </p:sp>
      <p:sp>
        <p:nvSpPr>
          <p:cNvPr id="113710" name="Text Box 127"/>
          <p:cNvSpPr txBox="1">
            <a:spLocks noChangeArrowheads="1"/>
          </p:cNvSpPr>
          <p:nvPr/>
        </p:nvSpPr>
        <p:spPr bwMode="auto">
          <a:xfrm>
            <a:off x="4535488" y="5937250"/>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endParaRPr lang="ar-SA" altLang="en-US" sz="2000" baseline="-25000">
              <a:solidFill>
                <a:srgbClr val="800000"/>
              </a:solidFill>
            </a:endParaRPr>
          </a:p>
        </p:txBody>
      </p:sp>
      <p:sp>
        <p:nvSpPr>
          <p:cNvPr id="166" name="Text Box 75"/>
          <p:cNvSpPr txBox="1">
            <a:spLocks noChangeArrowheads="1"/>
          </p:cNvSpPr>
          <p:nvPr/>
        </p:nvSpPr>
        <p:spPr bwMode="auto">
          <a:xfrm>
            <a:off x="3333751" y="61817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1</a:t>
            </a:r>
            <a:endParaRPr lang="ar-SA" altLang="en-US" sz="1800" baseline="-25000">
              <a:solidFill>
                <a:srgbClr val="800000"/>
              </a:solidFill>
            </a:endParaRPr>
          </a:p>
        </p:txBody>
      </p:sp>
      <p:sp>
        <p:nvSpPr>
          <p:cNvPr id="167" name="Text Box 75"/>
          <p:cNvSpPr txBox="1">
            <a:spLocks noChangeArrowheads="1"/>
          </p:cNvSpPr>
          <p:nvPr/>
        </p:nvSpPr>
        <p:spPr bwMode="auto">
          <a:xfrm>
            <a:off x="3863976" y="6181725"/>
            <a:ext cx="561975" cy="3429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Q</a:t>
            </a:r>
            <a:r>
              <a:rPr lang="en-US" altLang="en-US" sz="1800" baseline="-25000">
                <a:solidFill>
                  <a:srgbClr val="800000"/>
                </a:solidFill>
              </a:rPr>
              <a:t>2</a:t>
            </a:r>
            <a:endParaRPr lang="ar-SA" altLang="en-US" sz="1800" baseline="-25000">
              <a:solidFill>
                <a:srgbClr val="800000"/>
              </a:solidFill>
            </a:endParaRPr>
          </a:p>
        </p:txBody>
      </p:sp>
      <p:sp>
        <p:nvSpPr>
          <p:cNvPr id="113713" name="Text Box 127"/>
          <p:cNvSpPr txBox="1">
            <a:spLocks noChangeArrowheads="1"/>
          </p:cNvSpPr>
          <p:nvPr/>
        </p:nvSpPr>
        <p:spPr bwMode="auto">
          <a:xfrm>
            <a:off x="2208213" y="5000625"/>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1</a:t>
            </a:r>
            <a:endParaRPr lang="ar-SA" altLang="en-US" sz="2000" baseline="-25000">
              <a:solidFill>
                <a:srgbClr val="800000"/>
              </a:solidFill>
            </a:endParaRPr>
          </a:p>
        </p:txBody>
      </p:sp>
      <p:sp>
        <p:nvSpPr>
          <p:cNvPr id="113714" name="Text Box 127"/>
          <p:cNvSpPr txBox="1">
            <a:spLocks noChangeArrowheads="1"/>
          </p:cNvSpPr>
          <p:nvPr/>
        </p:nvSpPr>
        <p:spPr bwMode="auto">
          <a:xfrm>
            <a:off x="2208213" y="5343525"/>
            <a:ext cx="500062" cy="3175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ts val="1000"/>
              </a:spcAft>
              <a:buClrTx/>
              <a:buSzTx/>
              <a:buFont typeface="Wingdings" panose="05000000000000000000" pitchFamily="2" charset="2"/>
              <a:buNone/>
            </a:pPr>
            <a:r>
              <a:rPr lang="en-US" altLang="en-US" sz="1800">
                <a:solidFill>
                  <a:srgbClr val="800000"/>
                </a:solidFill>
              </a:rPr>
              <a:t>P</a:t>
            </a:r>
            <a:r>
              <a:rPr lang="en-US" altLang="en-US" sz="1800" baseline="-25000">
                <a:solidFill>
                  <a:srgbClr val="800000"/>
                </a:solidFill>
              </a:rPr>
              <a:t>2</a:t>
            </a:r>
            <a:endParaRPr lang="ar-SA" altLang="en-US" sz="2000" baseline="-25000">
              <a:solidFill>
                <a:srgbClr val="800000"/>
              </a:solidFill>
            </a:endParaRPr>
          </a:p>
        </p:txBody>
      </p:sp>
    </p:spTree>
    <p:extLst>
      <p:ext uri="{BB962C8B-B14F-4D97-AF65-F5344CB8AC3E}">
        <p14:creationId xmlns:p14="http://schemas.microsoft.com/office/powerpoint/2010/main" val="1638283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slide(fromBottom)">
                                      <p:cBhvr>
                                        <p:cTn id="22" dur="5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lide(fromBottom)">
                                      <p:cBhvr>
                                        <p:cTn id="27" dur="500"/>
                                        <p:tgtEl>
                                          <p:spTgt spid="7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blinds(horizontal)">
                                      <p:cBhvr>
                                        <p:cTn id="32" dur="500"/>
                                        <p:tgtEl>
                                          <p:spTgt spid="7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blinds(horizontal)">
                                      <p:cBhvr>
                                        <p:cTn id="37" dur="500"/>
                                        <p:tgtEl>
                                          <p:spTgt spid="9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59"/>
                                        </p:tgtEl>
                                        <p:attrNameLst>
                                          <p:attrName>style.visibility</p:attrName>
                                        </p:attrNameLst>
                                      </p:cBhvr>
                                      <p:to>
                                        <p:strVal val="visible"/>
                                      </p:to>
                                    </p:set>
                                    <p:animEffect transition="in" filter="blinds(horizontal)">
                                      <p:cBhvr>
                                        <p:cTn id="40" dur="500"/>
                                        <p:tgtEl>
                                          <p:spTgt spid="159"/>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60"/>
                                        </p:tgtEl>
                                        <p:attrNameLst>
                                          <p:attrName>style.visibility</p:attrName>
                                        </p:attrNameLst>
                                      </p:cBhvr>
                                      <p:to>
                                        <p:strVal val="visible"/>
                                      </p:to>
                                    </p:set>
                                    <p:animEffect transition="in" filter="blinds(horizontal)">
                                      <p:cBhvr>
                                        <p:cTn id="43" dur="500"/>
                                        <p:tgtEl>
                                          <p:spTgt spid="160"/>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66"/>
                                        </p:tgtEl>
                                        <p:attrNameLst>
                                          <p:attrName>style.visibility</p:attrName>
                                        </p:attrNameLst>
                                      </p:cBhvr>
                                      <p:to>
                                        <p:strVal val="visible"/>
                                      </p:to>
                                    </p:set>
                                    <p:animEffect transition="in" filter="blinds(horizontal)">
                                      <p:cBhvr>
                                        <p:cTn id="46" dur="500"/>
                                        <p:tgtEl>
                                          <p:spTgt spid="166"/>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67"/>
                                        </p:tgtEl>
                                        <p:attrNameLst>
                                          <p:attrName>style.visibility</p:attrName>
                                        </p:attrNameLst>
                                      </p:cBhvr>
                                      <p:to>
                                        <p:strVal val="visible"/>
                                      </p:to>
                                    </p:set>
                                    <p:animEffect transition="in" filter="blinds(horizontal)">
                                      <p:cBhvr>
                                        <p:cTn id="49"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7" grpId="0"/>
      <p:bldP spid="11" grpId="0"/>
      <p:bldP spid="77" grpId="0"/>
      <p:bldP spid="79" grpId="0"/>
      <p:bldP spid="159" grpId="0" animBg="1"/>
      <p:bldP spid="160" grpId="0" animBg="1"/>
      <p:bldP spid="166" grpId="0" animBg="1"/>
      <p:bldP spid="16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703512" y="1903472"/>
            <a:ext cx="8856984" cy="2677656"/>
          </a:xfrm>
          <a:prstGeom prst="rect">
            <a:avLst/>
          </a:prstGeom>
          <a:noFill/>
          <a:ln w="9525">
            <a:noFill/>
            <a:miter lim="800000"/>
            <a:headEnd/>
            <a:tailEnd/>
          </a:ln>
          <a:effectLst/>
        </p:spPr>
        <p:txBody>
          <a:bodyPr wrap="square">
            <a:spAutoFit/>
          </a:bodyPr>
          <a:lstStyle/>
          <a:p>
            <a:pPr algn="just">
              <a:spcBef>
                <a:spcPct val="50000"/>
              </a:spcBef>
            </a:pPr>
            <a:r>
              <a:rPr lang="ar-TN" sz="2400" b="1" dirty="0">
                <a:solidFill>
                  <a:srgbClr val="676A55"/>
                </a:solidFill>
                <a:latin typeface="Times New Roman" pitchFamily="18" charset="0"/>
                <a:cs typeface="Times New Roman" pitchFamily="18" charset="0"/>
              </a:rPr>
              <a:t>مثال : </a:t>
            </a:r>
            <a:r>
              <a:rPr lang="ar-TN" sz="2400" b="1" u="sng" dirty="0">
                <a:solidFill>
                  <a:srgbClr val="676A55"/>
                </a:solidFill>
                <a:latin typeface="Times New Roman" pitchFamily="18" charset="0"/>
                <a:cs typeface="Times New Roman" pitchFamily="18" charset="0"/>
              </a:rPr>
              <a:t>زيادة الطلب و العرض معا</a:t>
            </a:r>
          </a:p>
          <a:p>
            <a:pPr algn="just">
              <a:spcBef>
                <a:spcPct val="50000"/>
              </a:spcBef>
            </a:pPr>
            <a:r>
              <a:rPr lang="ar-BH" sz="2400" dirty="0">
                <a:solidFill>
                  <a:prstClr val="black"/>
                </a:solidFill>
                <a:latin typeface="Times New Roman" pitchFamily="18" charset="0"/>
                <a:cs typeface="Times New Roman" pitchFamily="18" charset="0"/>
              </a:rPr>
              <a:t>لنف</a:t>
            </a:r>
            <a:r>
              <a:rPr lang="ar-TN" sz="2400" dirty="0">
                <a:solidFill>
                  <a:prstClr val="black"/>
                </a:solidFill>
                <a:latin typeface="Times New Roman" pitchFamily="18" charset="0"/>
                <a:cs typeface="Times New Roman" pitchFamily="18" charset="0"/>
              </a:rPr>
              <a:t>ت</a:t>
            </a:r>
            <a:r>
              <a:rPr lang="ar-BH" sz="2400" dirty="0">
                <a:solidFill>
                  <a:prstClr val="black"/>
                </a:solidFill>
                <a:latin typeface="Times New Roman" pitchFamily="18" charset="0"/>
                <a:cs typeface="Times New Roman" pitchFamily="18" charset="0"/>
              </a:rPr>
              <a:t>رض أن الطلب على الأسماك قد زاد نتيجة لزيادة متوسط دخل الأسرة أو بسبب ارتفاع أسعار اللحوم الحمراء، ولنفرض أن عرض الأسماك قد زاد أيضاً في الوقت نفسه نتيجة لزيادة أعداد الصيادين أو بسبب التقدم التقني في صناعة صيد الأسماك، فما هو الأثر المتوقع على سعر وكمية التوازن في سوق السمك؟</a:t>
            </a:r>
            <a:endParaRPr lang="ar-TN" sz="2400" dirty="0">
              <a:solidFill>
                <a:prstClr val="black"/>
              </a:solidFill>
              <a:latin typeface="Times New Roman" pitchFamily="18" charset="0"/>
              <a:cs typeface="Times New Roman" pitchFamily="18" charset="0"/>
            </a:endParaRPr>
          </a:p>
          <a:p>
            <a:pPr algn="just">
              <a:spcBef>
                <a:spcPct val="50000"/>
              </a:spcBef>
            </a:pPr>
            <a:r>
              <a:rPr lang="ar-TN" sz="2400" dirty="0">
                <a:solidFill>
                  <a:prstClr val="black"/>
                </a:solidFill>
                <a:latin typeface="Times New Roman" pitchFamily="18" charset="0"/>
                <a:cs typeface="Times New Roman" pitchFamily="18" charset="0"/>
              </a:rPr>
              <a:t>الجواب: </a:t>
            </a:r>
            <a:r>
              <a:rPr lang="ar-SA" sz="2400" dirty="0">
                <a:solidFill>
                  <a:prstClr val="black"/>
                </a:solidFill>
                <a:latin typeface="Times New Roman" pitchFamily="18" charset="0"/>
                <a:cs typeface="Times New Roman" pitchFamily="18" charset="0"/>
              </a:rPr>
              <a:t>كمية التوازن ترتفع لكن سعر التوازن </a:t>
            </a:r>
            <a:r>
              <a:rPr lang="ar-TN" sz="2400" dirty="0">
                <a:solidFill>
                  <a:prstClr val="black"/>
                </a:solidFill>
                <a:latin typeface="Times New Roman" pitchFamily="18" charset="0"/>
                <a:cs typeface="Times New Roman" pitchFamily="18" charset="0"/>
              </a:rPr>
              <a:t>يمكن أن يرتفع أو ينخفض أو </a:t>
            </a:r>
            <a:r>
              <a:rPr lang="ar-SA" altLang="zh-CN" sz="2400" dirty="0">
                <a:solidFill>
                  <a:srgbClr val="000000"/>
                </a:solidFill>
                <a:latin typeface="Times New Roman" pitchFamily="18" charset="0"/>
                <a:cs typeface="Times New Roman" pitchFamily="18" charset="0"/>
              </a:rPr>
              <a:t>دون أي تغيير</a:t>
            </a:r>
            <a:r>
              <a:rPr lang="ar-TN" altLang="zh-CN" sz="2400" dirty="0">
                <a:solidFill>
                  <a:srgbClr val="000000"/>
                </a:solidFill>
                <a:latin typeface="Times New Roman" pitchFamily="18" charset="0"/>
                <a:cs typeface="Times New Roman" pitchFamily="18" charset="0"/>
              </a:rPr>
              <a:t>.</a:t>
            </a:r>
            <a:endParaRPr lang="fr-MA" sz="2400" dirty="0">
              <a:solidFill>
                <a:prstClr val="black"/>
              </a:solidFill>
            </a:endParaRPr>
          </a:p>
        </p:txBody>
      </p:sp>
      <p:sp>
        <p:nvSpPr>
          <p:cNvPr id="11" name="Rectangle 79"/>
          <p:cNvSpPr>
            <a:spLocks noChangeArrowheads="1"/>
          </p:cNvSpPr>
          <p:nvPr/>
        </p:nvSpPr>
        <p:spPr bwMode="auto">
          <a:xfrm>
            <a:off x="1169773" y="786771"/>
            <a:ext cx="9174699"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609600" indent="-609600"/>
            <a:r>
              <a:rPr lang="ar-SA" altLang="en-US" sz="3600" b="1" dirty="0">
                <a:solidFill>
                  <a:srgbClr val="FF0000"/>
                </a:solidFill>
                <a:latin typeface="Arial Black" panose="020B0A04020102020204" pitchFamily="34" charset="0"/>
                <a:cs typeface="PT Bold Heading" panose="02010400000000000000" pitchFamily="2" charset="-78"/>
              </a:rPr>
              <a:t>ثالثاً: أثر تغيرات الطلب والعرض على توازن السوق</a:t>
            </a:r>
            <a:endParaRPr lang="en-US" altLang="en-US" sz="3600" b="1" dirty="0">
              <a:solidFill>
                <a:srgbClr val="FF0000"/>
              </a:solidFill>
              <a:latin typeface="Arial Black" panose="020B0A04020102020204" pitchFamily="34" charset="0"/>
              <a:cs typeface="PT Bold Heading" panose="02010400000000000000" pitchFamily="2" charset="-78"/>
            </a:endParaRPr>
          </a:p>
        </p:txBody>
      </p:sp>
      <p:sp>
        <p:nvSpPr>
          <p:cNvPr id="12" name="Espace réservé du numéro de diapositive 11"/>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solidFill>
                  <a:prstClr val="white"/>
                </a:solidFill>
              </a:rPr>
              <a:pPr/>
              <a:t>15</a:t>
            </a:fld>
            <a:endParaRPr lang="fr-FR">
              <a:solidFill>
                <a:prstClr val="white"/>
              </a:solidFill>
            </a:endParaRPr>
          </a:p>
        </p:txBody>
      </p:sp>
    </p:spTree>
    <p:extLst>
      <p:ext uri="{BB962C8B-B14F-4D97-AF65-F5344CB8AC3E}">
        <p14:creationId xmlns:p14="http://schemas.microsoft.com/office/powerpoint/2010/main" val="3955369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4086225" y="741712"/>
            <a:ext cx="685800" cy="550863"/>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P</a:t>
            </a:r>
            <a:endParaRPr lang="en-US" sz="3600">
              <a:solidFill>
                <a:prstClr val="black"/>
              </a:solidFill>
            </a:endParaRPr>
          </a:p>
        </p:txBody>
      </p:sp>
      <p:sp>
        <p:nvSpPr>
          <p:cNvPr id="45060" name="Line 4"/>
          <p:cNvSpPr>
            <a:spLocks noChangeShapeType="1"/>
          </p:cNvSpPr>
          <p:nvPr/>
        </p:nvSpPr>
        <p:spPr bwMode="auto">
          <a:xfrm>
            <a:off x="4402139" y="5399434"/>
            <a:ext cx="4284662" cy="0"/>
          </a:xfrm>
          <a:prstGeom prst="line">
            <a:avLst/>
          </a:prstGeom>
          <a:noFill/>
          <a:ln w="38100">
            <a:solidFill>
              <a:srgbClr val="000000"/>
            </a:solidFill>
            <a:round/>
            <a:headEnd/>
            <a:tailEnd/>
          </a:ln>
          <a:effectLst/>
        </p:spPr>
        <p:txBody>
          <a:bodyPr/>
          <a:lstStyle/>
          <a:p>
            <a:endParaRPr lang="ar-SA">
              <a:solidFill>
                <a:prstClr val="black"/>
              </a:solidFill>
            </a:endParaRPr>
          </a:p>
        </p:txBody>
      </p:sp>
      <p:sp>
        <p:nvSpPr>
          <p:cNvPr id="45061" name="Text Box 5"/>
          <p:cNvSpPr txBox="1">
            <a:spLocks noChangeArrowheads="1"/>
          </p:cNvSpPr>
          <p:nvPr/>
        </p:nvSpPr>
        <p:spPr bwMode="auto">
          <a:xfrm>
            <a:off x="6781800" y="755997"/>
            <a:ext cx="750888" cy="5635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S</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5062" name="Text Box 6"/>
          <p:cNvSpPr txBox="1">
            <a:spLocks noChangeArrowheads="1"/>
          </p:cNvSpPr>
          <p:nvPr/>
        </p:nvSpPr>
        <p:spPr bwMode="auto">
          <a:xfrm>
            <a:off x="5448302" y="5380384"/>
            <a:ext cx="557213" cy="496888"/>
          </a:xfrm>
          <a:prstGeom prst="rect">
            <a:avLst/>
          </a:prstGeom>
          <a:noFill/>
          <a:ln w="9525">
            <a:noFill/>
            <a:miter lim="800000"/>
            <a:headEnd/>
            <a:tailEnd/>
          </a:ln>
        </p:spPr>
        <p:txBody>
          <a:bodyPr/>
          <a:lstStyle/>
          <a:p>
            <a:r>
              <a:rPr lang="en-US" altLang="zh-CN" sz="2000" b="1" dirty="0">
                <a:solidFill>
                  <a:prstClr val="black"/>
                </a:solidFill>
                <a:latin typeface="Times New Roman" pitchFamily="18" charset="0"/>
              </a:rPr>
              <a:t>Q</a:t>
            </a:r>
            <a:r>
              <a:rPr lang="en-US" altLang="zh-CN" sz="2000" b="1" baseline="-25000" dirty="0">
                <a:solidFill>
                  <a:prstClr val="black"/>
                </a:solidFill>
                <a:latin typeface="Times New Roman" pitchFamily="18" charset="0"/>
              </a:rPr>
              <a:t>1</a:t>
            </a:r>
            <a:endParaRPr lang="en-US" sz="2000" baseline="-25000" dirty="0">
              <a:solidFill>
                <a:prstClr val="black"/>
              </a:solidFill>
            </a:endParaRPr>
          </a:p>
        </p:txBody>
      </p:sp>
      <p:sp>
        <p:nvSpPr>
          <p:cNvPr id="45063" name="Text Box 7"/>
          <p:cNvSpPr txBox="1">
            <a:spLocks noChangeArrowheads="1"/>
          </p:cNvSpPr>
          <p:nvPr/>
        </p:nvSpPr>
        <p:spPr bwMode="auto">
          <a:xfrm>
            <a:off x="7070725" y="2402237"/>
            <a:ext cx="750888" cy="563563"/>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5064" name="Text Box 8"/>
          <p:cNvSpPr txBox="1">
            <a:spLocks noChangeArrowheads="1"/>
          </p:cNvSpPr>
          <p:nvPr/>
        </p:nvSpPr>
        <p:spPr bwMode="auto">
          <a:xfrm>
            <a:off x="8113715" y="1178272"/>
            <a:ext cx="750887" cy="5635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S</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5065" name="Text Box 9"/>
          <p:cNvSpPr txBox="1">
            <a:spLocks noChangeArrowheads="1"/>
          </p:cNvSpPr>
          <p:nvPr/>
        </p:nvSpPr>
        <p:spPr bwMode="auto">
          <a:xfrm>
            <a:off x="8434390" y="4231037"/>
            <a:ext cx="750887" cy="56197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D</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5066" name="Text Box 10"/>
          <p:cNvSpPr txBox="1">
            <a:spLocks noChangeArrowheads="1"/>
          </p:cNvSpPr>
          <p:nvPr/>
        </p:nvSpPr>
        <p:spPr bwMode="auto">
          <a:xfrm>
            <a:off x="5741990" y="1986312"/>
            <a:ext cx="750887" cy="56197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5067" name="Text Box 11"/>
          <p:cNvSpPr txBox="1">
            <a:spLocks noChangeArrowheads="1"/>
          </p:cNvSpPr>
          <p:nvPr/>
        </p:nvSpPr>
        <p:spPr bwMode="auto">
          <a:xfrm>
            <a:off x="3618708" y="1903511"/>
            <a:ext cx="749300" cy="498475"/>
          </a:xfrm>
          <a:prstGeom prst="rect">
            <a:avLst/>
          </a:prstGeom>
          <a:noFill/>
          <a:ln w="9525">
            <a:noFill/>
            <a:miter lim="800000"/>
            <a:headEnd/>
            <a:tailEnd/>
          </a:ln>
        </p:spPr>
        <p:txBody>
          <a:bodyPr/>
          <a:lstStyle/>
          <a:p>
            <a:pPr>
              <a:lnSpc>
                <a:spcPct val="96000"/>
              </a:lnSpc>
            </a:pPr>
            <a:r>
              <a:rPr lang="en-US" sz="2000" b="1" dirty="0">
                <a:solidFill>
                  <a:prstClr val="black"/>
                </a:solidFill>
                <a:latin typeface="Times New Roman" pitchFamily="18" charset="0"/>
                <a:cs typeface="Times New Roman" pitchFamily="18" charset="0"/>
              </a:rPr>
              <a:t>P</a:t>
            </a:r>
            <a:r>
              <a:rPr lang="en-US" sz="2000" b="1" baseline="-25000" dirty="0">
                <a:solidFill>
                  <a:prstClr val="black"/>
                </a:solidFill>
                <a:latin typeface="Times New Roman" pitchFamily="18" charset="0"/>
                <a:cs typeface="Times New Roman" pitchFamily="18" charset="0"/>
              </a:rPr>
              <a:t>1</a:t>
            </a:r>
          </a:p>
        </p:txBody>
      </p:sp>
      <p:sp>
        <p:nvSpPr>
          <p:cNvPr id="45068" name="Line 12"/>
          <p:cNvSpPr>
            <a:spLocks noChangeShapeType="1"/>
          </p:cNvSpPr>
          <p:nvPr/>
        </p:nvSpPr>
        <p:spPr bwMode="auto">
          <a:xfrm>
            <a:off x="4427538" y="1149697"/>
            <a:ext cx="0" cy="4286250"/>
          </a:xfrm>
          <a:prstGeom prst="line">
            <a:avLst/>
          </a:prstGeom>
          <a:noFill/>
          <a:ln w="38100">
            <a:solidFill>
              <a:srgbClr val="000000"/>
            </a:solidFill>
            <a:round/>
            <a:headEnd/>
            <a:tailEnd/>
          </a:ln>
        </p:spPr>
        <p:txBody>
          <a:bodyPr/>
          <a:lstStyle/>
          <a:p>
            <a:endParaRPr lang="ar-SA">
              <a:solidFill>
                <a:prstClr val="black"/>
              </a:solidFill>
            </a:endParaRPr>
          </a:p>
        </p:txBody>
      </p:sp>
      <p:sp>
        <p:nvSpPr>
          <p:cNvPr id="45069" name="Text Box 13"/>
          <p:cNvSpPr txBox="1">
            <a:spLocks noChangeArrowheads="1"/>
          </p:cNvSpPr>
          <p:nvPr/>
        </p:nvSpPr>
        <p:spPr bwMode="auto">
          <a:xfrm>
            <a:off x="8531225" y="5139087"/>
            <a:ext cx="750888" cy="56197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Q</a:t>
            </a:r>
            <a:endParaRPr lang="en-US" sz="3600">
              <a:solidFill>
                <a:prstClr val="black"/>
              </a:solidFill>
            </a:endParaRPr>
          </a:p>
        </p:txBody>
      </p:sp>
      <p:sp>
        <p:nvSpPr>
          <p:cNvPr id="45070" name="Line 14"/>
          <p:cNvSpPr>
            <a:spLocks noChangeShapeType="1"/>
          </p:cNvSpPr>
          <p:nvPr/>
        </p:nvSpPr>
        <p:spPr bwMode="auto">
          <a:xfrm rot="6361919">
            <a:off x="4656138" y="2037109"/>
            <a:ext cx="4025900" cy="2298700"/>
          </a:xfrm>
          <a:prstGeom prst="line">
            <a:avLst/>
          </a:prstGeom>
          <a:noFill/>
          <a:ln w="28575">
            <a:solidFill>
              <a:srgbClr val="000000"/>
            </a:solidFill>
            <a:round/>
            <a:headEnd/>
            <a:tailEnd/>
          </a:ln>
        </p:spPr>
        <p:txBody>
          <a:bodyPr/>
          <a:lstStyle/>
          <a:p>
            <a:endParaRPr lang="ar-SA">
              <a:solidFill>
                <a:prstClr val="black"/>
              </a:solidFill>
            </a:endParaRPr>
          </a:p>
        </p:txBody>
      </p:sp>
      <p:sp>
        <p:nvSpPr>
          <p:cNvPr id="45071" name="Line 15"/>
          <p:cNvSpPr>
            <a:spLocks noChangeShapeType="1"/>
          </p:cNvSpPr>
          <p:nvPr/>
        </p:nvSpPr>
        <p:spPr bwMode="auto">
          <a:xfrm>
            <a:off x="4991102" y="1684684"/>
            <a:ext cx="3565525" cy="2628900"/>
          </a:xfrm>
          <a:prstGeom prst="line">
            <a:avLst/>
          </a:prstGeom>
          <a:noFill/>
          <a:ln w="28575">
            <a:solidFill>
              <a:srgbClr val="000000"/>
            </a:solidFill>
            <a:round/>
            <a:headEnd/>
            <a:tailEnd/>
          </a:ln>
        </p:spPr>
        <p:txBody>
          <a:bodyPr/>
          <a:lstStyle/>
          <a:p>
            <a:endParaRPr lang="ar-SA">
              <a:solidFill>
                <a:prstClr val="black"/>
              </a:solidFill>
            </a:endParaRPr>
          </a:p>
        </p:txBody>
      </p:sp>
      <p:sp>
        <p:nvSpPr>
          <p:cNvPr id="45072" name="Line 16"/>
          <p:cNvSpPr>
            <a:spLocks noChangeShapeType="1"/>
          </p:cNvSpPr>
          <p:nvPr/>
        </p:nvSpPr>
        <p:spPr bwMode="auto">
          <a:xfrm flipH="1">
            <a:off x="4427538" y="2624484"/>
            <a:ext cx="2627312" cy="0"/>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5073" name="Line 17"/>
          <p:cNvSpPr>
            <a:spLocks noChangeShapeType="1"/>
          </p:cNvSpPr>
          <p:nvPr/>
        </p:nvSpPr>
        <p:spPr bwMode="auto">
          <a:xfrm>
            <a:off x="7242176" y="2624484"/>
            <a:ext cx="6350" cy="2801938"/>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5074" name="Line 18"/>
          <p:cNvSpPr>
            <a:spLocks noChangeShapeType="1"/>
          </p:cNvSpPr>
          <p:nvPr/>
        </p:nvSpPr>
        <p:spPr bwMode="auto">
          <a:xfrm rot="5826212">
            <a:off x="4405315" y="1146524"/>
            <a:ext cx="2625725" cy="2251075"/>
          </a:xfrm>
          <a:prstGeom prst="line">
            <a:avLst/>
          </a:prstGeom>
          <a:noFill/>
          <a:ln w="28575">
            <a:solidFill>
              <a:srgbClr val="000000"/>
            </a:solidFill>
            <a:round/>
            <a:headEnd/>
            <a:tailEnd/>
          </a:ln>
        </p:spPr>
        <p:txBody>
          <a:bodyPr/>
          <a:lstStyle/>
          <a:p>
            <a:endParaRPr lang="ar-SA">
              <a:solidFill>
                <a:prstClr val="black"/>
              </a:solidFill>
            </a:endParaRPr>
          </a:p>
        </p:txBody>
      </p:sp>
      <p:sp>
        <p:nvSpPr>
          <p:cNvPr id="45075" name="Line 19"/>
          <p:cNvSpPr>
            <a:spLocks noChangeShapeType="1"/>
          </p:cNvSpPr>
          <p:nvPr/>
        </p:nvSpPr>
        <p:spPr bwMode="auto">
          <a:xfrm flipH="1">
            <a:off x="4427538" y="2249837"/>
            <a:ext cx="1314450" cy="11113"/>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5076" name="Line 20"/>
          <p:cNvSpPr>
            <a:spLocks noChangeShapeType="1"/>
          </p:cNvSpPr>
          <p:nvPr/>
        </p:nvSpPr>
        <p:spPr bwMode="auto">
          <a:xfrm flipH="1">
            <a:off x="5735639" y="2249834"/>
            <a:ext cx="6350" cy="3176588"/>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5077" name="Line 21"/>
          <p:cNvSpPr>
            <a:spLocks noChangeShapeType="1"/>
          </p:cNvSpPr>
          <p:nvPr/>
        </p:nvSpPr>
        <p:spPr bwMode="auto">
          <a:xfrm>
            <a:off x="5365751" y="1311622"/>
            <a:ext cx="3565525" cy="2627312"/>
          </a:xfrm>
          <a:prstGeom prst="line">
            <a:avLst/>
          </a:prstGeom>
          <a:noFill/>
          <a:ln w="28575">
            <a:solidFill>
              <a:srgbClr val="000000"/>
            </a:solidFill>
            <a:round/>
            <a:headEnd/>
            <a:tailEnd/>
          </a:ln>
        </p:spPr>
        <p:txBody>
          <a:bodyPr/>
          <a:lstStyle/>
          <a:p>
            <a:endParaRPr lang="ar-SA">
              <a:solidFill>
                <a:prstClr val="black"/>
              </a:solidFill>
            </a:endParaRPr>
          </a:p>
        </p:txBody>
      </p:sp>
      <p:sp>
        <p:nvSpPr>
          <p:cNvPr id="45078" name="Text Box 22"/>
          <p:cNvSpPr txBox="1">
            <a:spLocks noChangeArrowheads="1"/>
          </p:cNvSpPr>
          <p:nvPr/>
        </p:nvSpPr>
        <p:spPr bwMode="auto">
          <a:xfrm>
            <a:off x="8812213" y="3854797"/>
            <a:ext cx="749300" cy="5635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D</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5080" name="Text Box 24"/>
          <p:cNvSpPr txBox="1">
            <a:spLocks noChangeArrowheads="1"/>
          </p:cNvSpPr>
          <p:nvPr/>
        </p:nvSpPr>
        <p:spPr bwMode="auto">
          <a:xfrm>
            <a:off x="3674420" y="2463085"/>
            <a:ext cx="749300" cy="498475"/>
          </a:xfrm>
          <a:prstGeom prst="rect">
            <a:avLst/>
          </a:prstGeom>
          <a:noFill/>
          <a:ln w="9525">
            <a:noFill/>
            <a:miter lim="800000"/>
            <a:headEnd/>
            <a:tailEnd/>
          </a:ln>
        </p:spPr>
        <p:txBody>
          <a:bodyPr/>
          <a:lstStyle/>
          <a:p>
            <a:pPr>
              <a:lnSpc>
                <a:spcPct val="96000"/>
              </a:lnSpc>
            </a:pPr>
            <a:r>
              <a:rPr lang="en-US" sz="2000" b="1" dirty="0">
                <a:solidFill>
                  <a:prstClr val="black"/>
                </a:solidFill>
                <a:latin typeface="Times New Roman" pitchFamily="18" charset="0"/>
                <a:cs typeface="Times New Roman" pitchFamily="18" charset="0"/>
              </a:rPr>
              <a:t>P</a:t>
            </a:r>
            <a:r>
              <a:rPr lang="en-US" sz="2000" b="1" baseline="-25000" dirty="0">
                <a:solidFill>
                  <a:prstClr val="black"/>
                </a:solidFill>
                <a:latin typeface="Times New Roman" pitchFamily="18" charset="0"/>
                <a:cs typeface="Times New Roman" pitchFamily="18" charset="0"/>
              </a:rPr>
              <a:t>2</a:t>
            </a:r>
          </a:p>
        </p:txBody>
      </p:sp>
      <p:sp>
        <p:nvSpPr>
          <p:cNvPr id="45081" name="Text Box 25"/>
          <p:cNvSpPr txBox="1">
            <a:spLocks noChangeArrowheads="1"/>
          </p:cNvSpPr>
          <p:nvPr/>
        </p:nvSpPr>
        <p:spPr bwMode="auto">
          <a:xfrm>
            <a:off x="6961188" y="5354984"/>
            <a:ext cx="557212" cy="496888"/>
          </a:xfrm>
          <a:prstGeom prst="rect">
            <a:avLst/>
          </a:prstGeom>
          <a:noFill/>
          <a:ln w="9525">
            <a:noFill/>
            <a:miter lim="800000"/>
            <a:headEnd/>
            <a:tailEnd/>
          </a:ln>
        </p:spPr>
        <p:txBody>
          <a:bodyPr/>
          <a:lstStyle/>
          <a:p>
            <a:r>
              <a:rPr lang="en-US" altLang="zh-CN" sz="2000" b="1" dirty="0">
                <a:solidFill>
                  <a:prstClr val="black"/>
                </a:solidFill>
                <a:latin typeface="Times New Roman" pitchFamily="18" charset="0"/>
              </a:rPr>
              <a:t>Q</a:t>
            </a:r>
            <a:r>
              <a:rPr lang="en-US" altLang="zh-CN" sz="2000" b="1" baseline="-25000" dirty="0">
                <a:solidFill>
                  <a:prstClr val="black"/>
                </a:solidFill>
                <a:latin typeface="Times New Roman" pitchFamily="18" charset="0"/>
              </a:rPr>
              <a:t>2</a:t>
            </a:r>
            <a:endParaRPr lang="en-US" sz="2000" baseline="-25000" dirty="0">
              <a:solidFill>
                <a:prstClr val="black"/>
              </a:solidFill>
            </a:endParaRPr>
          </a:p>
        </p:txBody>
      </p:sp>
      <p:sp>
        <p:nvSpPr>
          <p:cNvPr id="27" name="Text Box 23"/>
          <p:cNvSpPr txBox="1">
            <a:spLocks noChangeArrowheads="1"/>
          </p:cNvSpPr>
          <p:nvPr/>
        </p:nvSpPr>
        <p:spPr bwMode="auto">
          <a:xfrm>
            <a:off x="838200" y="5805264"/>
            <a:ext cx="11073714" cy="792088"/>
          </a:xfrm>
          <a:prstGeom prst="rect">
            <a:avLst/>
          </a:prstGeom>
          <a:noFill/>
          <a:ln w="28575">
            <a:solidFill>
              <a:srgbClr val="000000"/>
            </a:solidFill>
            <a:miter lim="800000"/>
            <a:headEnd/>
            <a:tailEnd/>
          </a:ln>
        </p:spPr>
        <p:txBody>
          <a:bodyPr/>
          <a:lstStyle/>
          <a:p>
            <a:pPr algn="just"/>
            <a:r>
              <a:rPr lang="ar-SA" altLang="zh-CN" sz="2200" dirty="0">
                <a:solidFill>
                  <a:srgbClr val="000000"/>
                </a:solidFill>
                <a:latin typeface="Times New Roman" pitchFamily="18" charset="0"/>
                <a:cs typeface="Times New Roman" pitchFamily="18" charset="0"/>
              </a:rPr>
              <a:t>إذا كانت الزيادة في العرض أكبر من الزيادة في الطلب أدى ذلك إلى زيادة مؤكدة في كمية التوازن مع </a:t>
            </a:r>
            <a:r>
              <a:rPr lang="ar-TN" altLang="zh-CN" sz="2200" dirty="0">
                <a:solidFill>
                  <a:srgbClr val="000000"/>
                </a:solidFill>
                <a:latin typeface="Times New Roman" pitchFamily="18" charset="0"/>
                <a:cs typeface="Times New Roman" pitchFamily="18" charset="0"/>
              </a:rPr>
              <a:t>انخفاض</a:t>
            </a:r>
            <a:r>
              <a:rPr lang="ar-SA" altLang="zh-CN" sz="2200" dirty="0">
                <a:solidFill>
                  <a:srgbClr val="000000"/>
                </a:solidFill>
                <a:latin typeface="Times New Roman" pitchFamily="18" charset="0"/>
                <a:cs typeface="Times New Roman" pitchFamily="18" charset="0"/>
              </a:rPr>
              <a:t> سعر التوازن.</a:t>
            </a:r>
            <a:endParaRPr lang="en-US" sz="2200" dirty="0">
              <a:solidFill>
                <a:prstClr val="black"/>
              </a:solidFill>
              <a:ea typeface="SimSun" pitchFamily="2" charset="-122"/>
              <a:cs typeface="Times New Roman" pitchFamily="18" charset="0"/>
            </a:endParaRPr>
          </a:p>
        </p:txBody>
      </p:sp>
      <p:sp>
        <p:nvSpPr>
          <p:cNvPr id="28" name="Espace réservé du numéro de diapositive 27"/>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solidFill>
                  <a:prstClr val="white"/>
                </a:solidFill>
              </a:rPr>
              <a:pPr/>
              <a:t>16</a:t>
            </a:fld>
            <a:endParaRPr lang="fr-FR">
              <a:solidFill>
                <a:prstClr val="white"/>
              </a:solidFill>
            </a:endParaRPr>
          </a:p>
        </p:txBody>
      </p:sp>
      <p:cxnSp>
        <p:nvCxnSpPr>
          <p:cNvPr id="29" name="Connecteur droit avec flèche 28"/>
          <p:cNvCxnSpPr/>
          <p:nvPr/>
        </p:nvCxnSpPr>
        <p:spPr>
          <a:xfrm>
            <a:off x="4079776" y="2276872"/>
            <a:ext cx="0"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a:stCxn id="45062" idx="3"/>
            <a:endCxn id="45081" idx="1"/>
          </p:cNvCxnSpPr>
          <p:nvPr/>
        </p:nvCxnSpPr>
        <p:spPr>
          <a:xfrm flipV="1">
            <a:off x="6005514" y="5603428"/>
            <a:ext cx="955674" cy="25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6744072" y="1484784"/>
            <a:ext cx="792088" cy="62267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flipV="1">
            <a:off x="5231904" y="1484784"/>
            <a:ext cx="288032"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17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Line 3"/>
          <p:cNvSpPr>
            <a:spLocks noChangeShapeType="1"/>
          </p:cNvSpPr>
          <p:nvPr/>
        </p:nvSpPr>
        <p:spPr bwMode="auto">
          <a:xfrm>
            <a:off x="4333877" y="4806950"/>
            <a:ext cx="3711575" cy="0"/>
          </a:xfrm>
          <a:prstGeom prst="line">
            <a:avLst/>
          </a:prstGeom>
          <a:noFill/>
          <a:ln w="38100">
            <a:solidFill>
              <a:srgbClr val="000000"/>
            </a:solidFill>
            <a:round/>
            <a:headEnd/>
            <a:tailEnd/>
          </a:ln>
          <a:effectLst/>
        </p:spPr>
        <p:txBody>
          <a:bodyPr/>
          <a:lstStyle/>
          <a:p>
            <a:endParaRPr lang="ar-SA">
              <a:solidFill>
                <a:prstClr val="black"/>
              </a:solidFill>
            </a:endParaRPr>
          </a:p>
        </p:txBody>
      </p:sp>
      <p:sp>
        <p:nvSpPr>
          <p:cNvPr id="47108" name="Line 4"/>
          <p:cNvSpPr>
            <a:spLocks noChangeShapeType="1"/>
          </p:cNvSpPr>
          <p:nvPr/>
        </p:nvSpPr>
        <p:spPr bwMode="auto">
          <a:xfrm>
            <a:off x="4333875" y="1281116"/>
            <a:ext cx="0" cy="3525837"/>
          </a:xfrm>
          <a:prstGeom prst="line">
            <a:avLst/>
          </a:prstGeom>
          <a:noFill/>
          <a:ln w="38100">
            <a:solidFill>
              <a:srgbClr val="000000"/>
            </a:solidFill>
            <a:round/>
            <a:headEnd/>
            <a:tailEnd/>
          </a:ln>
        </p:spPr>
        <p:txBody>
          <a:bodyPr/>
          <a:lstStyle/>
          <a:p>
            <a:endParaRPr lang="ar-SA">
              <a:solidFill>
                <a:prstClr val="black"/>
              </a:solidFill>
            </a:endParaRPr>
          </a:p>
        </p:txBody>
      </p:sp>
      <p:sp>
        <p:nvSpPr>
          <p:cNvPr id="47109" name="Text Box 5"/>
          <p:cNvSpPr txBox="1">
            <a:spLocks noChangeArrowheads="1"/>
          </p:cNvSpPr>
          <p:nvPr/>
        </p:nvSpPr>
        <p:spPr bwMode="auto">
          <a:xfrm>
            <a:off x="7896226" y="4557713"/>
            <a:ext cx="593725" cy="463550"/>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Q</a:t>
            </a:r>
            <a:endParaRPr lang="en-US" sz="3600" b="1">
              <a:solidFill>
                <a:prstClr val="black"/>
              </a:solidFill>
            </a:endParaRPr>
          </a:p>
        </p:txBody>
      </p:sp>
      <p:sp>
        <p:nvSpPr>
          <p:cNvPr id="47110" name="Text Box 6"/>
          <p:cNvSpPr txBox="1">
            <a:spLocks noChangeArrowheads="1"/>
          </p:cNvSpPr>
          <p:nvPr/>
        </p:nvSpPr>
        <p:spPr bwMode="auto">
          <a:xfrm>
            <a:off x="5231905" y="4776764"/>
            <a:ext cx="557213" cy="452437"/>
          </a:xfrm>
          <a:prstGeom prst="rect">
            <a:avLst/>
          </a:prstGeom>
          <a:noFill/>
          <a:ln w="9525">
            <a:noFill/>
            <a:miter lim="800000"/>
            <a:headEnd/>
            <a:tailEnd/>
          </a:ln>
        </p:spPr>
        <p:txBody>
          <a:bodyPr/>
          <a:lstStyle/>
          <a:p>
            <a:r>
              <a:rPr lang="en-US" altLang="zh-CN" sz="2000" b="1" dirty="0">
                <a:solidFill>
                  <a:prstClr val="black"/>
                </a:solidFill>
                <a:latin typeface="Times New Roman" pitchFamily="18" charset="0"/>
              </a:rPr>
              <a:t>Q</a:t>
            </a:r>
            <a:r>
              <a:rPr lang="en-US" altLang="zh-CN" sz="2000" b="1" baseline="-25000" dirty="0">
                <a:solidFill>
                  <a:prstClr val="black"/>
                </a:solidFill>
                <a:latin typeface="Times New Roman" pitchFamily="18" charset="0"/>
              </a:rPr>
              <a:t>1</a:t>
            </a:r>
            <a:endParaRPr lang="en-US" sz="2000" baseline="-25000" dirty="0">
              <a:solidFill>
                <a:prstClr val="black"/>
              </a:solidFill>
            </a:endParaRPr>
          </a:p>
        </p:txBody>
      </p:sp>
      <p:sp>
        <p:nvSpPr>
          <p:cNvPr id="47111" name="Text Box 7"/>
          <p:cNvSpPr txBox="1">
            <a:spLocks noChangeArrowheads="1"/>
          </p:cNvSpPr>
          <p:nvPr/>
        </p:nvSpPr>
        <p:spPr bwMode="auto">
          <a:xfrm>
            <a:off x="1703512" y="5516690"/>
            <a:ext cx="8712968" cy="792631"/>
          </a:xfrm>
          <a:prstGeom prst="rect">
            <a:avLst/>
          </a:prstGeom>
          <a:noFill/>
          <a:ln w="28575">
            <a:solidFill>
              <a:srgbClr val="000000"/>
            </a:solidFill>
            <a:miter lim="800000"/>
            <a:headEnd/>
            <a:tailEnd/>
          </a:ln>
        </p:spPr>
        <p:txBody>
          <a:bodyPr/>
          <a:lstStyle/>
          <a:p>
            <a:pPr algn="just"/>
            <a:r>
              <a:rPr lang="ar-SA" altLang="zh-CN" sz="2200" dirty="0">
                <a:solidFill>
                  <a:srgbClr val="000000"/>
                </a:solidFill>
                <a:latin typeface="Times New Roman" pitchFamily="18" charset="0"/>
                <a:cs typeface="Times New Roman" pitchFamily="18" charset="0"/>
              </a:rPr>
              <a:t>تؤدي زيادة كل من الطلب والعرض بقدر متساوي إلى زيادة مؤكدة في الكمية بينما يبقى سعر التوازن دون أي تغيير.</a:t>
            </a:r>
          </a:p>
          <a:p>
            <a:pPr algn="just"/>
            <a:endParaRPr lang="en-US" sz="3600" dirty="0">
              <a:solidFill>
                <a:prstClr val="black"/>
              </a:solidFill>
              <a:ea typeface="SimSun" pitchFamily="2" charset="-122"/>
              <a:cs typeface="Times New Roman" pitchFamily="18" charset="0"/>
            </a:endParaRPr>
          </a:p>
        </p:txBody>
      </p:sp>
      <p:sp>
        <p:nvSpPr>
          <p:cNvPr id="47112" name="Text Box 8"/>
          <p:cNvSpPr txBox="1">
            <a:spLocks noChangeArrowheads="1"/>
          </p:cNvSpPr>
          <p:nvPr/>
        </p:nvSpPr>
        <p:spPr bwMode="auto">
          <a:xfrm>
            <a:off x="6859590" y="549278"/>
            <a:ext cx="649287" cy="487363"/>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S</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7113" name="Text Box 9"/>
          <p:cNvSpPr txBox="1">
            <a:spLocks noChangeArrowheads="1"/>
          </p:cNvSpPr>
          <p:nvPr/>
        </p:nvSpPr>
        <p:spPr bwMode="auto">
          <a:xfrm>
            <a:off x="6324600" y="2017713"/>
            <a:ext cx="649288" cy="487362"/>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7114" name="Text Box 10"/>
          <p:cNvSpPr txBox="1">
            <a:spLocks noChangeArrowheads="1"/>
          </p:cNvSpPr>
          <p:nvPr/>
        </p:nvSpPr>
        <p:spPr bwMode="auto">
          <a:xfrm>
            <a:off x="7480300" y="661988"/>
            <a:ext cx="649288" cy="4873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S</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7115" name="Text Box 11"/>
          <p:cNvSpPr txBox="1">
            <a:spLocks noChangeArrowheads="1"/>
          </p:cNvSpPr>
          <p:nvPr/>
        </p:nvSpPr>
        <p:spPr bwMode="auto">
          <a:xfrm>
            <a:off x="7824789" y="4005263"/>
            <a:ext cx="649287" cy="4873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D</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7116" name="Text Box 12"/>
          <p:cNvSpPr txBox="1">
            <a:spLocks noChangeArrowheads="1"/>
          </p:cNvSpPr>
          <p:nvPr/>
        </p:nvSpPr>
        <p:spPr bwMode="auto">
          <a:xfrm>
            <a:off x="5157790" y="1695453"/>
            <a:ext cx="650875" cy="487363"/>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7117" name="Text Box 13"/>
          <p:cNvSpPr txBox="1">
            <a:spLocks noChangeArrowheads="1"/>
          </p:cNvSpPr>
          <p:nvPr/>
        </p:nvSpPr>
        <p:spPr bwMode="auto">
          <a:xfrm>
            <a:off x="2924175" y="2089150"/>
            <a:ext cx="1392238" cy="476250"/>
          </a:xfrm>
          <a:prstGeom prst="rect">
            <a:avLst/>
          </a:prstGeom>
          <a:noFill/>
          <a:ln w="9525">
            <a:noFill/>
            <a:miter lim="800000"/>
            <a:headEnd/>
            <a:tailEnd/>
          </a:ln>
        </p:spPr>
        <p:txBody>
          <a:bodyPr/>
          <a:lstStyle/>
          <a:p>
            <a:pPr>
              <a:lnSpc>
                <a:spcPct val="80000"/>
              </a:lnSpc>
            </a:pPr>
            <a:r>
              <a:rPr lang="en-US" altLang="zh-CN" sz="2000" b="1" dirty="0">
                <a:solidFill>
                  <a:prstClr val="black"/>
                </a:solidFill>
                <a:latin typeface="Times New Roman" pitchFamily="18" charset="0"/>
              </a:rPr>
              <a:t>P</a:t>
            </a:r>
            <a:r>
              <a:rPr lang="en-US" altLang="zh-CN" sz="2000" b="1" baseline="-25000" dirty="0">
                <a:solidFill>
                  <a:prstClr val="black"/>
                </a:solidFill>
                <a:latin typeface="Times New Roman" pitchFamily="18" charset="0"/>
              </a:rPr>
              <a:t>1</a:t>
            </a:r>
            <a:r>
              <a:rPr lang="en-US" altLang="zh-CN" sz="2000" b="1" dirty="0">
                <a:solidFill>
                  <a:prstClr val="black"/>
                </a:solidFill>
                <a:latin typeface="Times New Roman" pitchFamily="18" charset="0"/>
              </a:rPr>
              <a:t> = P</a:t>
            </a:r>
            <a:r>
              <a:rPr lang="en-US" altLang="zh-CN" sz="2000" b="1" baseline="-25000" dirty="0">
                <a:solidFill>
                  <a:prstClr val="black"/>
                </a:solidFill>
                <a:latin typeface="Times New Roman" pitchFamily="18" charset="0"/>
              </a:rPr>
              <a:t>2</a:t>
            </a:r>
            <a:endParaRPr lang="en-US" sz="2000" dirty="0">
              <a:solidFill>
                <a:prstClr val="black"/>
              </a:solidFill>
            </a:endParaRPr>
          </a:p>
        </p:txBody>
      </p:sp>
      <p:sp>
        <p:nvSpPr>
          <p:cNvPr id="47118" name="Line 14"/>
          <p:cNvSpPr>
            <a:spLocks noChangeShapeType="1"/>
          </p:cNvSpPr>
          <p:nvPr/>
        </p:nvSpPr>
        <p:spPr bwMode="auto">
          <a:xfrm rot="6361919">
            <a:off x="4266407" y="1423196"/>
            <a:ext cx="3670300" cy="2157413"/>
          </a:xfrm>
          <a:prstGeom prst="line">
            <a:avLst/>
          </a:prstGeom>
          <a:noFill/>
          <a:ln w="28575">
            <a:solidFill>
              <a:srgbClr val="000000"/>
            </a:solidFill>
            <a:round/>
            <a:headEnd/>
            <a:tailEnd/>
          </a:ln>
        </p:spPr>
        <p:txBody>
          <a:bodyPr/>
          <a:lstStyle/>
          <a:p>
            <a:endParaRPr lang="ar-SA">
              <a:solidFill>
                <a:prstClr val="black"/>
              </a:solidFill>
            </a:endParaRPr>
          </a:p>
        </p:txBody>
      </p:sp>
      <p:sp>
        <p:nvSpPr>
          <p:cNvPr id="47119" name="Line 15"/>
          <p:cNvSpPr>
            <a:spLocks noChangeShapeType="1"/>
          </p:cNvSpPr>
          <p:nvPr/>
        </p:nvSpPr>
        <p:spPr bwMode="auto">
          <a:xfrm>
            <a:off x="4879976" y="1835150"/>
            <a:ext cx="3087688" cy="2274888"/>
          </a:xfrm>
          <a:prstGeom prst="line">
            <a:avLst/>
          </a:prstGeom>
          <a:noFill/>
          <a:ln w="28575">
            <a:solidFill>
              <a:srgbClr val="000000"/>
            </a:solidFill>
            <a:round/>
            <a:headEnd/>
            <a:tailEnd/>
          </a:ln>
        </p:spPr>
        <p:txBody>
          <a:bodyPr/>
          <a:lstStyle/>
          <a:p>
            <a:endParaRPr lang="ar-SA">
              <a:solidFill>
                <a:prstClr val="black"/>
              </a:solidFill>
            </a:endParaRPr>
          </a:p>
        </p:txBody>
      </p:sp>
      <p:sp>
        <p:nvSpPr>
          <p:cNvPr id="47120" name="Line 16"/>
          <p:cNvSpPr>
            <a:spLocks noChangeShapeType="1"/>
          </p:cNvSpPr>
          <p:nvPr/>
        </p:nvSpPr>
        <p:spPr bwMode="auto">
          <a:xfrm>
            <a:off x="6343650" y="2287588"/>
            <a:ext cx="0" cy="2565400"/>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7121" name="Text Box 17"/>
          <p:cNvSpPr txBox="1">
            <a:spLocks noChangeArrowheads="1"/>
          </p:cNvSpPr>
          <p:nvPr/>
        </p:nvSpPr>
        <p:spPr bwMode="auto">
          <a:xfrm>
            <a:off x="4049715" y="836613"/>
            <a:ext cx="649287" cy="4873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P</a:t>
            </a:r>
            <a:endParaRPr lang="en-US" sz="3600">
              <a:solidFill>
                <a:prstClr val="black"/>
              </a:solidFill>
            </a:endParaRPr>
          </a:p>
        </p:txBody>
      </p:sp>
      <p:sp>
        <p:nvSpPr>
          <p:cNvPr id="47122" name="Line 18"/>
          <p:cNvSpPr>
            <a:spLocks noChangeShapeType="1"/>
          </p:cNvSpPr>
          <p:nvPr/>
        </p:nvSpPr>
        <p:spPr bwMode="auto">
          <a:xfrm rot="5826212">
            <a:off x="4435477" y="1082678"/>
            <a:ext cx="2600325" cy="2111375"/>
          </a:xfrm>
          <a:prstGeom prst="line">
            <a:avLst/>
          </a:prstGeom>
          <a:noFill/>
          <a:ln w="28575">
            <a:solidFill>
              <a:srgbClr val="000000"/>
            </a:solidFill>
            <a:round/>
            <a:headEnd/>
            <a:tailEnd/>
          </a:ln>
        </p:spPr>
        <p:txBody>
          <a:bodyPr/>
          <a:lstStyle/>
          <a:p>
            <a:endParaRPr lang="ar-SA">
              <a:solidFill>
                <a:prstClr val="black"/>
              </a:solidFill>
            </a:endParaRPr>
          </a:p>
        </p:txBody>
      </p:sp>
      <p:sp>
        <p:nvSpPr>
          <p:cNvPr id="47123" name="Line 19"/>
          <p:cNvSpPr>
            <a:spLocks noChangeShapeType="1"/>
          </p:cNvSpPr>
          <p:nvPr/>
        </p:nvSpPr>
        <p:spPr bwMode="auto">
          <a:xfrm flipH="1">
            <a:off x="4392615" y="2287588"/>
            <a:ext cx="1951037" cy="44450"/>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7124" name="Line 20"/>
          <p:cNvSpPr>
            <a:spLocks noChangeShapeType="1"/>
          </p:cNvSpPr>
          <p:nvPr/>
        </p:nvSpPr>
        <p:spPr bwMode="auto">
          <a:xfrm flipH="1">
            <a:off x="5519738" y="2322513"/>
            <a:ext cx="11112" cy="2474912"/>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7125" name="Line 21"/>
          <p:cNvSpPr>
            <a:spLocks noChangeShapeType="1"/>
          </p:cNvSpPr>
          <p:nvPr/>
        </p:nvSpPr>
        <p:spPr bwMode="auto">
          <a:xfrm>
            <a:off x="5303912" y="1556793"/>
            <a:ext cx="3151113" cy="2264893"/>
          </a:xfrm>
          <a:prstGeom prst="line">
            <a:avLst/>
          </a:prstGeom>
          <a:noFill/>
          <a:ln w="28575">
            <a:solidFill>
              <a:srgbClr val="000000"/>
            </a:solidFill>
            <a:round/>
            <a:headEnd/>
            <a:tailEnd/>
          </a:ln>
        </p:spPr>
        <p:txBody>
          <a:bodyPr/>
          <a:lstStyle/>
          <a:p>
            <a:endParaRPr lang="ar-SA">
              <a:solidFill>
                <a:prstClr val="black"/>
              </a:solidFill>
            </a:endParaRPr>
          </a:p>
        </p:txBody>
      </p:sp>
      <p:sp>
        <p:nvSpPr>
          <p:cNvPr id="47126" name="Text Box 22"/>
          <p:cNvSpPr txBox="1">
            <a:spLocks noChangeArrowheads="1"/>
          </p:cNvSpPr>
          <p:nvPr/>
        </p:nvSpPr>
        <p:spPr bwMode="auto">
          <a:xfrm>
            <a:off x="8324852" y="3662363"/>
            <a:ext cx="650875" cy="487362"/>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D</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7127" name="Text Box 23"/>
          <p:cNvSpPr txBox="1">
            <a:spLocks noChangeArrowheads="1"/>
          </p:cNvSpPr>
          <p:nvPr/>
        </p:nvSpPr>
        <p:spPr bwMode="auto">
          <a:xfrm>
            <a:off x="6062663" y="4797153"/>
            <a:ext cx="557212" cy="452437"/>
          </a:xfrm>
          <a:prstGeom prst="rect">
            <a:avLst/>
          </a:prstGeom>
          <a:noFill/>
          <a:ln w="9525">
            <a:noFill/>
            <a:miter lim="800000"/>
            <a:headEnd/>
            <a:tailEnd/>
          </a:ln>
        </p:spPr>
        <p:txBody>
          <a:bodyPr/>
          <a:lstStyle/>
          <a:p>
            <a:r>
              <a:rPr lang="en-US" altLang="zh-CN" sz="2000" b="1" dirty="0">
                <a:solidFill>
                  <a:prstClr val="black"/>
                </a:solidFill>
                <a:latin typeface="Times New Roman" pitchFamily="18" charset="0"/>
              </a:rPr>
              <a:t>Q</a:t>
            </a:r>
            <a:r>
              <a:rPr lang="en-US" altLang="zh-CN" sz="2000" b="1" baseline="-25000" dirty="0">
                <a:solidFill>
                  <a:prstClr val="black"/>
                </a:solidFill>
                <a:latin typeface="Times New Roman" pitchFamily="18" charset="0"/>
              </a:rPr>
              <a:t>2</a:t>
            </a:r>
            <a:endParaRPr lang="en-US" sz="2000" baseline="-25000" dirty="0">
              <a:solidFill>
                <a:prstClr val="black"/>
              </a:solidFill>
            </a:endParaRPr>
          </a:p>
        </p:txBody>
      </p:sp>
      <p:sp>
        <p:nvSpPr>
          <p:cNvPr id="25" name="Espace réservé du numéro de diapositive 24"/>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solidFill>
                  <a:prstClr val="white"/>
                </a:solidFill>
              </a:rPr>
              <a:pPr/>
              <a:t>17</a:t>
            </a:fld>
            <a:endParaRPr lang="fr-FR">
              <a:solidFill>
                <a:prstClr val="white"/>
              </a:solidFill>
            </a:endParaRPr>
          </a:p>
        </p:txBody>
      </p:sp>
      <p:cxnSp>
        <p:nvCxnSpPr>
          <p:cNvPr id="26" name="Connecteur droit avec flèche 25"/>
          <p:cNvCxnSpPr/>
          <p:nvPr/>
        </p:nvCxnSpPr>
        <p:spPr>
          <a:xfrm flipV="1">
            <a:off x="5087888" y="1628800"/>
            <a:ext cx="288032"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6600056" y="1340768"/>
            <a:ext cx="360040"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5735960" y="5013176"/>
            <a:ext cx="43204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469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8370889" y="4991103"/>
            <a:ext cx="677862"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Q</a:t>
            </a:r>
            <a:endParaRPr lang="en-US" sz="3600">
              <a:solidFill>
                <a:prstClr val="black"/>
              </a:solidFill>
            </a:endParaRPr>
          </a:p>
        </p:txBody>
      </p:sp>
      <p:sp>
        <p:nvSpPr>
          <p:cNvPr id="49156" name="Text Box 4"/>
          <p:cNvSpPr txBox="1">
            <a:spLocks noChangeArrowheads="1"/>
          </p:cNvSpPr>
          <p:nvPr/>
        </p:nvSpPr>
        <p:spPr bwMode="auto">
          <a:xfrm>
            <a:off x="8607427" y="3233741"/>
            <a:ext cx="676275"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D</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9157" name="Text Box 5"/>
          <p:cNvSpPr txBox="1">
            <a:spLocks noChangeArrowheads="1"/>
          </p:cNvSpPr>
          <p:nvPr/>
        </p:nvSpPr>
        <p:spPr bwMode="auto">
          <a:xfrm>
            <a:off x="6786564" y="236541"/>
            <a:ext cx="677862"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S</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9158" name="Text Box 6"/>
          <p:cNvSpPr txBox="1">
            <a:spLocks noChangeArrowheads="1"/>
          </p:cNvSpPr>
          <p:nvPr/>
        </p:nvSpPr>
        <p:spPr bwMode="auto">
          <a:xfrm>
            <a:off x="5170488" y="5281613"/>
            <a:ext cx="584200" cy="557212"/>
          </a:xfrm>
          <a:prstGeom prst="rect">
            <a:avLst/>
          </a:prstGeom>
          <a:noFill/>
          <a:ln w="9525">
            <a:noFill/>
            <a:miter lim="800000"/>
            <a:headEnd/>
            <a:tailEnd/>
          </a:ln>
        </p:spPr>
        <p:txBody>
          <a:bodyPr/>
          <a:lstStyle/>
          <a:p>
            <a:r>
              <a:rPr lang="en-US" altLang="zh-CN" sz="2000" b="1" dirty="0">
                <a:solidFill>
                  <a:prstClr val="black"/>
                </a:solidFill>
                <a:latin typeface="Times New Roman" pitchFamily="18" charset="0"/>
              </a:rPr>
              <a:t>Q</a:t>
            </a:r>
            <a:r>
              <a:rPr lang="en-US" altLang="zh-CN" sz="2000" b="1" baseline="-25000" dirty="0">
                <a:solidFill>
                  <a:prstClr val="black"/>
                </a:solidFill>
                <a:latin typeface="Times New Roman" pitchFamily="18" charset="0"/>
              </a:rPr>
              <a:t>1</a:t>
            </a:r>
            <a:endParaRPr lang="en-US" sz="2000" baseline="-25000" dirty="0">
              <a:solidFill>
                <a:prstClr val="black"/>
              </a:solidFill>
            </a:endParaRPr>
          </a:p>
        </p:txBody>
      </p:sp>
      <p:sp>
        <p:nvSpPr>
          <p:cNvPr id="49159" name="Text Box 7"/>
          <p:cNvSpPr txBox="1">
            <a:spLocks noChangeArrowheads="1"/>
          </p:cNvSpPr>
          <p:nvPr/>
        </p:nvSpPr>
        <p:spPr bwMode="auto">
          <a:xfrm>
            <a:off x="6527802" y="1379541"/>
            <a:ext cx="677863" cy="555625"/>
          </a:xfrm>
          <a:prstGeom prst="rect">
            <a:avLst/>
          </a:prstGeom>
          <a:noFill/>
          <a:ln w="9525">
            <a:noFill/>
            <a:miter lim="800000"/>
            <a:headEnd/>
            <a:tailEnd/>
          </a:ln>
        </p:spPr>
        <p:txBody>
          <a:bodyPr/>
          <a:lstStyle/>
          <a:p>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9160" name="Text Box 8"/>
          <p:cNvSpPr txBox="1">
            <a:spLocks noChangeArrowheads="1"/>
          </p:cNvSpPr>
          <p:nvPr/>
        </p:nvSpPr>
        <p:spPr bwMode="auto">
          <a:xfrm>
            <a:off x="7369177" y="307978"/>
            <a:ext cx="676275"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S</a:t>
            </a:r>
            <a:r>
              <a:rPr lang="en-US" altLang="zh-CN" sz="2400" b="1" baseline="-25000">
                <a:solidFill>
                  <a:prstClr val="black"/>
                </a:solidFill>
                <a:latin typeface="Times New Roman" pitchFamily="18" charset="0"/>
              </a:rPr>
              <a:t>2</a:t>
            </a:r>
            <a:endParaRPr lang="en-US" sz="3600">
              <a:solidFill>
                <a:prstClr val="black"/>
              </a:solidFill>
            </a:endParaRPr>
          </a:p>
        </p:txBody>
      </p:sp>
      <p:sp>
        <p:nvSpPr>
          <p:cNvPr id="49161" name="Text Box 9"/>
          <p:cNvSpPr txBox="1">
            <a:spLocks noChangeArrowheads="1"/>
          </p:cNvSpPr>
          <p:nvPr/>
        </p:nvSpPr>
        <p:spPr bwMode="auto">
          <a:xfrm>
            <a:off x="7915277" y="4184653"/>
            <a:ext cx="677863"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D</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9162" name="Text Box 10"/>
          <p:cNvSpPr txBox="1">
            <a:spLocks noChangeArrowheads="1"/>
          </p:cNvSpPr>
          <p:nvPr/>
        </p:nvSpPr>
        <p:spPr bwMode="auto">
          <a:xfrm>
            <a:off x="5465765" y="1878016"/>
            <a:ext cx="676275"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E</a:t>
            </a:r>
            <a:r>
              <a:rPr lang="en-US" altLang="zh-CN" sz="2400" b="1" baseline="-25000">
                <a:solidFill>
                  <a:prstClr val="black"/>
                </a:solidFill>
                <a:latin typeface="Times New Roman" pitchFamily="18" charset="0"/>
              </a:rPr>
              <a:t>1</a:t>
            </a:r>
            <a:endParaRPr lang="en-US" sz="3600">
              <a:solidFill>
                <a:prstClr val="black"/>
              </a:solidFill>
            </a:endParaRPr>
          </a:p>
        </p:txBody>
      </p:sp>
      <p:sp>
        <p:nvSpPr>
          <p:cNvPr id="49163" name="Text Box 11"/>
          <p:cNvSpPr txBox="1">
            <a:spLocks noChangeArrowheads="1"/>
          </p:cNvSpPr>
          <p:nvPr/>
        </p:nvSpPr>
        <p:spPr bwMode="auto">
          <a:xfrm>
            <a:off x="3792538" y="1268761"/>
            <a:ext cx="488950" cy="568325"/>
          </a:xfrm>
          <a:prstGeom prst="rect">
            <a:avLst/>
          </a:prstGeom>
          <a:noFill/>
          <a:ln w="9525">
            <a:noFill/>
            <a:miter lim="800000"/>
            <a:headEnd/>
            <a:tailEnd/>
          </a:ln>
        </p:spPr>
        <p:txBody>
          <a:bodyPr/>
          <a:lstStyle/>
          <a:p>
            <a:pPr>
              <a:lnSpc>
                <a:spcPct val="96000"/>
              </a:lnSpc>
            </a:pPr>
            <a:r>
              <a:rPr lang="en-US" altLang="zh-CN" sz="2000" b="1" dirty="0">
                <a:solidFill>
                  <a:prstClr val="black"/>
                </a:solidFill>
                <a:latin typeface="Times New Roman" pitchFamily="18" charset="0"/>
              </a:rPr>
              <a:t>P</a:t>
            </a:r>
            <a:r>
              <a:rPr lang="en-US" altLang="zh-CN" sz="2000" b="1" baseline="-25000" dirty="0">
                <a:solidFill>
                  <a:prstClr val="black"/>
                </a:solidFill>
                <a:latin typeface="Times New Roman" pitchFamily="18" charset="0"/>
              </a:rPr>
              <a:t>2</a:t>
            </a:r>
            <a:endParaRPr lang="en-US" sz="2000" baseline="-25000" dirty="0">
              <a:solidFill>
                <a:prstClr val="black"/>
              </a:solidFill>
            </a:endParaRPr>
          </a:p>
        </p:txBody>
      </p:sp>
      <p:sp>
        <p:nvSpPr>
          <p:cNvPr id="49164" name="Line 12"/>
          <p:cNvSpPr>
            <a:spLocks noChangeShapeType="1"/>
          </p:cNvSpPr>
          <p:nvPr/>
        </p:nvSpPr>
        <p:spPr bwMode="auto">
          <a:xfrm>
            <a:off x="4281488" y="1127128"/>
            <a:ext cx="0" cy="4232275"/>
          </a:xfrm>
          <a:prstGeom prst="line">
            <a:avLst/>
          </a:prstGeom>
          <a:noFill/>
          <a:ln w="38100">
            <a:solidFill>
              <a:srgbClr val="000000"/>
            </a:solidFill>
            <a:round/>
            <a:headEnd/>
            <a:tailEnd/>
          </a:ln>
        </p:spPr>
        <p:txBody>
          <a:bodyPr/>
          <a:lstStyle/>
          <a:p>
            <a:endParaRPr lang="ar-SA">
              <a:solidFill>
                <a:prstClr val="black"/>
              </a:solidFill>
            </a:endParaRPr>
          </a:p>
        </p:txBody>
      </p:sp>
      <p:sp>
        <p:nvSpPr>
          <p:cNvPr id="49165" name="Line 13"/>
          <p:cNvSpPr>
            <a:spLocks noChangeShapeType="1"/>
          </p:cNvSpPr>
          <p:nvPr/>
        </p:nvSpPr>
        <p:spPr bwMode="auto">
          <a:xfrm>
            <a:off x="4281489" y="5346700"/>
            <a:ext cx="4230687" cy="0"/>
          </a:xfrm>
          <a:prstGeom prst="line">
            <a:avLst/>
          </a:prstGeom>
          <a:noFill/>
          <a:ln w="38100">
            <a:solidFill>
              <a:srgbClr val="000000"/>
            </a:solidFill>
            <a:round/>
            <a:headEnd/>
            <a:tailEnd/>
          </a:ln>
          <a:effectLst/>
        </p:spPr>
        <p:txBody>
          <a:bodyPr/>
          <a:lstStyle/>
          <a:p>
            <a:endParaRPr lang="ar-SA">
              <a:solidFill>
                <a:prstClr val="black"/>
              </a:solidFill>
            </a:endParaRPr>
          </a:p>
        </p:txBody>
      </p:sp>
      <p:sp>
        <p:nvSpPr>
          <p:cNvPr id="49166" name="Line 14"/>
          <p:cNvSpPr>
            <a:spLocks noChangeShapeType="1"/>
          </p:cNvSpPr>
          <p:nvPr/>
        </p:nvSpPr>
        <p:spPr bwMode="auto">
          <a:xfrm rot="6361919">
            <a:off x="4008438" y="1268414"/>
            <a:ext cx="3973512" cy="2074862"/>
          </a:xfrm>
          <a:prstGeom prst="line">
            <a:avLst/>
          </a:prstGeom>
          <a:noFill/>
          <a:ln w="28575">
            <a:solidFill>
              <a:srgbClr val="000000"/>
            </a:solidFill>
            <a:round/>
            <a:headEnd/>
            <a:tailEnd/>
          </a:ln>
        </p:spPr>
        <p:txBody>
          <a:bodyPr/>
          <a:lstStyle/>
          <a:p>
            <a:endParaRPr lang="ar-SA">
              <a:solidFill>
                <a:prstClr val="black"/>
              </a:solidFill>
            </a:endParaRPr>
          </a:p>
        </p:txBody>
      </p:sp>
      <p:sp>
        <p:nvSpPr>
          <p:cNvPr id="49167" name="Line 15"/>
          <p:cNvSpPr>
            <a:spLocks noChangeShapeType="1"/>
          </p:cNvSpPr>
          <p:nvPr/>
        </p:nvSpPr>
        <p:spPr bwMode="auto">
          <a:xfrm>
            <a:off x="4511825" y="1412777"/>
            <a:ext cx="3214687" cy="2593975"/>
          </a:xfrm>
          <a:prstGeom prst="line">
            <a:avLst/>
          </a:prstGeom>
          <a:noFill/>
          <a:ln w="28575">
            <a:solidFill>
              <a:srgbClr val="000000"/>
            </a:solidFill>
            <a:round/>
            <a:headEnd/>
            <a:tailEnd/>
          </a:ln>
        </p:spPr>
        <p:txBody>
          <a:bodyPr/>
          <a:lstStyle/>
          <a:p>
            <a:endParaRPr lang="ar-SA">
              <a:solidFill>
                <a:prstClr val="black"/>
              </a:solidFill>
            </a:endParaRPr>
          </a:p>
        </p:txBody>
      </p:sp>
      <p:sp>
        <p:nvSpPr>
          <p:cNvPr id="49168" name="Line 16"/>
          <p:cNvSpPr>
            <a:spLocks noChangeShapeType="1"/>
          </p:cNvSpPr>
          <p:nvPr/>
        </p:nvSpPr>
        <p:spPr bwMode="auto">
          <a:xfrm flipH="1">
            <a:off x="4281489" y="1616075"/>
            <a:ext cx="2368550" cy="0"/>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9169" name="Line 17"/>
          <p:cNvSpPr>
            <a:spLocks noChangeShapeType="1"/>
          </p:cNvSpPr>
          <p:nvPr/>
        </p:nvSpPr>
        <p:spPr bwMode="auto">
          <a:xfrm>
            <a:off x="6650040" y="1616075"/>
            <a:ext cx="22225" cy="3684588"/>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9170" name="Text Box 18"/>
          <p:cNvSpPr txBox="1">
            <a:spLocks noChangeArrowheads="1"/>
          </p:cNvSpPr>
          <p:nvPr/>
        </p:nvSpPr>
        <p:spPr bwMode="auto">
          <a:xfrm>
            <a:off x="3943352" y="612778"/>
            <a:ext cx="676275" cy="555625"/>
          </a:xfrm>
          <a:prstGeom prst="rect">
            <a:avLst/>
          </a:prstGeom>
          <a:noFill/>
          <a:ln w="9525">
            <a:noFill/>
            <a:miter lim="800000"/>
            <a:headEnd/>
            <a:tailEnd/>
          </a:ln>
        </p:spPr>
        <p:txBody>
          <a:bodyPr/>
          <a:lstStyle/>
          <a:p>
            <a:pPr algn="ctr"/>
            <a:r>
              <a:rPr lang="en-US" altLang="zh-CN" sz="2400" b="1">
                <a:solidFill>
                  <a:prstClr val="black"/>
                </a:solidFill>
                <a:latin typeface="Times New Roman" pitchFamily="18" charset="0"/>
              </a:rPr>
              <a:t>P</a:t>
            </a:r>
            <a:endParaRPr lang="en-US" sz="3600">
              <a:solidFill>
                <a:prstClr val="black"/>
              </a:solidFill>
            </a:endParaRPr>
          </a:p>
        </p:txBody>
      </p:sp>
      <p:sp>
        <p:nvSpPr>
          <p:cNvPr id="49171" name="Line 19"/>
          <p:cNvSpPr>
            <a:spLocks noChangeShapeType="1"/>
          </p:cNvSpPr>
          <p:nvPr/>
        </p:nvSpPr>
        <p:spPr bwMode="auto">
          <a:xfrm rot="5826212">
            <a:off x="4196558" y="851697"/>
            <a:ext cx="2963863" cy="2200275"/>
          </a:xfrm>
          <a:prstGeom prst="line">
            <a:avLst/>
          </a:prstGeom>
          <a:noFill/>
          <a:ln w="28575">
            <a:solidFill>
              <a:srgbClr val="000000"/>
            </a:solidFill>
            <a:round/>
            <a:headEnd/>
            <a:tailEnd/>
          </a:ln>
        </p:spPr>
        <p:txBody>
          <a:bodyPr/>
          <a:lstStyle/>
          <a:p>
            <a:endParaRPr lang="ar-SA">
              <a:solidFill>
                <a:prstClr val="black"/>
              </a:solidFill>
            </a:endParaRPr>
          </a:p>
        </p:txBody>
      </p:sp>
      <p:sp>
        <p:nvSpPr>
          <p:cNvPr id="49172" name="Line 20"/>
          <p:cNvSpPr>
            <a:spLocks noChangeShapeType="1"/>
          </p:cNvSpPr>
          <p:nvPr/>
        </p:nvSpPr>
        <p:spPr bwMode="auto">
          <a:xfrm flipH="1">
            <a:off x="4281490" y="2171703"/>
            <a:ext cx="1184275" cy="9525"/>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9173" name="Line 21"/>
          <p:cNvSpPr>
            <a:spLocks noChangeShapeType="1"/>
          </p:cNvSpPr>
          <p:nvPr/>
        </p:nvSpPr>
        <p:spPr bwMode="auto">
          <a:xfrm>
            <a:off x="5465763" y="2212976"/>
            <a:ext cx="0" cy="3148013"/>
          </a:xfrm>
          <a:prstGeom prst="line">
            <a:avLst/>
          </a:prstGeom>
          <a:noFill/>
          <a:ln w="28575">
            <a:solidFill>
              <a:srgbClr val="000000"/>
            </a:solidFill>
            <a:prstDash val="dashDot"/>
            <a:round/>
            <a:headEnd/>
            <a:tailEnd/>
          </a:ln>
        </p:spPr>
        <p:txBody>
          <a:bodyPr/>
          <a:lstStyle/>
          <a:p>
            <a:endParaRPr lang="ar-SA">
              <a:solidFill>
                <a:prstClr val="black"/>
              </a:solidFill>
            </a:endParaRPr>
          </a:p>
        </p:txBody>
      </p:sp>
      <p:sp>
        <p:nvSpPr>
          <p:cNvPr id="49174" name="Line 22"/>
          <p:cNvSpPr>
            <a:spLocks noChangeShapeType="1"/>
          </p:cNvSpPr>
          <p:nvPr/>
        </p:nvSpPr>
        <p:spPr bwMode="auto">
          <a:xfrm>
            <a:off x="5465765" y="688978"/>
            <a:ext cx="3214687" cy="2593975"/>
          </a:xfrm>
          <a:prstGeom prst="line">
            <a:avLst/>
          </a:prstGeom>
          <a:noFill/>
          <a:ln w="28575">
            <a:solidFill>
              <a:srgbClr val="000000"/>
            </a:solidFill>
            <a:round/>
            <a:headEnd/>
            <a:tailEnd/>
          </a:ln>
        </p:spPr>
        <p:txBody>
          <a:bodyPr/>
          <a:lstStyle/>
          <a:p>
            <a:endParaRPr lang="ar-SA">
              <a:solidFill>
                <a:prstClr val="black"/>
              </a:solidFill>
            </a:endParaRPr>
          </a:p>
        </p:txBody>
      </p:sp>
      <p:sp>
        <p:nvSpPr>
          <p:cNvPr id="49175" name="Text Box 23"/>
          <p:cNvSpPr txBox="1">
            <a:spLocks noChangeArrowheads="1"/>
          </p:cNvSpPr>
          <p:nvPr/>
        </p:nvSpPr>
        <p:spPr bwMode="auto">
          <a:xfrm>
            <a:off x="1703512" y="5734053"/>
            <a:ext cx="8568952" cy="765175"/>
          </a:xfrm>
          <a:prstGeom prst="rect">
            <a:avLst/>
          </a:prstGeom>
          <a:noFill/>
          <a:ln w="28575">
            <a:solidFill>
              <a:srgbClr val="000000"/>
            </a:solidFill>
            <a:miter lim="800000"/>
            <a:headEnd/>
            <a:tailEnd/>
          </a:ln>
        </p:spPr>
        <p:txBody>
          <a:bodyPr/>
          <a:lstStyle/>
          <a:p>
            <a:pPr algn="just"/>
            <a:r>
              <a:rPr lang="ar-SA" altLang="zh-CN" sz="2200" dirty="0">
                <a:solidFill>
                  <a:srgbClr val="000000"/>
                </a:solidFill>
                <a:latin typeface="Times New Roman" pitchFamily="18" charset="0"/>
                <a:cs typeface="Times New Roman" pitchFamily="18" charset="0"/>
              </a:rPr>
              <a:t>إذا كانت الزيادة في الطلب أكبر من الزيادة في العرض أدى ذلك إلى زيادة مؤكدة في كمية التوازن مع ارتفاع سعر التوازن.</a:t>
            </a:r>
            <a:endParaRPr lang="en-US" sz="2200" dirty="0">
              <a:solidFill>
                <a:prstClr val="black"/>
              </a:solidFill>
              <a:ea typeface="SimSun" pitchFamily="2" charset="-122"/>
              <a:cs typeface="Times New Roman" pitchFamily="18" charset="0"/>
            </a:endParaRPr>
          </a:p>
        </p:txBody>
      </p:sp>
      <p:sp>
        <p:nvSpPr>
          <p:cNvPr id="49176" name="Text Box 24"/>
          <p:cNvSpPr txBox="1">
            <a:spLocks noChangeArrowheads="1"/>
          </p:cNvSpPr>
          <p:nvPr/>
        </p:nvSpPr>
        <p:spPr bwMode="auto">
          <a:xfrm>
            <a:off x="3791744" y="2068588"/>
            <a:ext cx="488950" cy="568325"/>
          </a:xfrm>
          <a:prstGeom prst="rect">
            <a:avLst/>
          </a:prstGeom>
          <a:noFill/>
          <a:ln w="9525">
            <a:noFill/>
            <a:miter lim="800000"/>
            <a:headEnd/>
            <a:tailEnd/>
          </a:ln>
        </p:spPr>
        <p:txBody>
          <a:bodyPr/>
          <a:lstStyle/>
          <a:p>
            <a:pPr>
              <a:lnSpc>
                <a:spcPct val="96000"/>
              </a:lnSpc>
            </a:pPr>
            <a:r>
              <a:rPr lang="en-US" altLang="zh-CN" sz="2000" b="1" dirty="0">
                <a:solidFill>
                  <a:prstClr val="black"/>
                </a:solidFill>
                <a:latin typeface="Times New Roman" pitchFamily="18" charset="0"/>
              </a:rPr>
              <a:t>P</a:t>
            </a:r>
            <a:r>
              <a:rPr lang="en-US" altLang="zh-CN" sz="2000" b="1" baseline="-25000" dirty="0">
                <a:solidFill>
                  <a:prstClr val="black"/>
                </a:solidFill>
                <a:latin typeface="Times New Roman" pitchFamily="18" charset="0"/>
              </a:rPr>
              <a:t>1</a:t>
            </a:r>
            <a:endParaRPr lang="en-US" sz="2000" baseline="-25000" dirty="0">
              <a:solidFill>
                <a:prstClr val="black"/>
              </a:solidFill>
            </a:endParaRPr>
          </a:p>
        </p:txBody>
      </p:sp>
      <p:sp>
        <p:nvSpPr>
          <p:cNvPr id="49177" name="Text Box 25"/>
          <p:cNvSpPr txBox="1">
            <a:spLocks noChangeArrowheads="1"/>
          </p:cNvSpPr>
          <p:nvPr/>
        </p:nvSpPr>
        <p:spPr bwMode="auto">
          <a:xfrm>
            <a:off x="6375401" y="5281613"/>
            <a:ext cx="584200" cy="557212"/>
          </a:xfrm>
          <a:prstGeom prst="rect">
            <a:avLst/>
          </a:prstGeom>
          <a:noFill/>
          <a:ln w="9525">
            <a:noFill/>
            <a:miter lim="800000"/>
            <a:headEnd/>
            <a:tailEnd/>
          </a:ln>
        </p:spPr>
        <p:txBody>
          <a:bodyPr/>
          <a:lstStyle/>
          <a:p>
            <a:r>
              <a:rPr lang="en-US" altLang="zh-CN" sz="2000" b="1" dirty="0">
                <a:solidFill>
                  <a:prstClr val="black"/>
                </a:solidFill>
                <a:latin typeface="Times New Roman" pitchFamily="18" charset="0"/>
              </a:rPr>
              <a:t>Q</a:t>
            </a:r>
            <a:r>
              <a:rPr lang="en-US" altLang="zh-CN" sz="2000" b="1" baseline="-25000" dirty="0">
                <a:solidFill>
                  <a:prstClr val="black"/>
                </a:solidFill>
                <a:latin typeface="Times New Roman" pitchFamily="18" charset="0"/>
              </a:rPr>
              <a:t>2</a:t>
            </a:r>
            <a:endParaRPr lang="en-US" sz="2000" baseline="-25000" dirty="0">
              <a:solidFill>
                <a:prstClr val="black"/>
              </a:solidFill>
            </a:endParaRPr>
          </a:p>
        </p:txBody>
      </p:sp>
      <p:sp>
        <p:nvSpPr>
          <p:cNvPr id="27" name="Espace réservé du numéro de diapositive 26"/>
          <p:cNvSpPr>
            <a:spLocks noGrp="1"/>
          </p:cNvSpPr>
          <p:nvPr>
            <p:ph type="sldNum" sz="quarter" idx="4294967295"/>
          </p:nvPr>
        </p:nvSpPr>
        <p:spPr>
          <a:xfrm>
            <a:off x="838200" y="6356350"/>
            <a:ext cx="2743200" cy="365125"/>
          </a:xfrm>
          <a:prstGeom prst="rect">
            <a:avLst/>
          </a:prstGeom>
        </p:spPr>
        <p:txBody>
          <a:bodyPr/>
          <a:lstStyle/>
          <a:p>
            <a:fld id="{44956145-2BB4-438C-A06A-B20B0256E5FF}" type="slidenum">
              <a:rPr lang="fr-FR" smtClean="0">
                <a:solidFill>
                  <a:prstClr val="white"/>
                </a:solidFill>
              </a:rPr>
              <a:pPr/>
              <a:t>18</a:t>
            </a:fld>
            <a:endParaRPr lang="fr-FR">
              <a:solidFill>
                <a:prstClr val="white"/>
              </a:solidFill>
            </a:endParaRPr>
          </a:p>
        </p:txBody>
      </p:sp>
      <p:cxnSp>
        <p:nvCxnSpPr>
          <p:cNvPr id="28" name="Connecteur droit avec flèche 27"/>
          <p:cNvCxnSpPr/>
          <p:nvPr/>
        </p:nvCxnSpPr>
        <p:spPr>
          <a:xfrm flipV="1">
            <a:off x="7392144" y="2852936"/>
            <a:ext cx="648072" cy="7454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6672064" y="908720"/>
            <a:ext cx="432048"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a:stCxn id="49158" idx="3"/>
            <a:endCxn id="49177" idx="1"/>
          </p:cNvCxnSpPr>
          <p:nvPr/>
        </p:nvCxnSpPr>
        <p:spPr>
          <a:xfrm>
            <a:off x="5754689" y="5560219"/>
            <a:ext cx="62071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flipV="1">
            <a:off x="4007768" y="1628800"/>
            <a:ext cx="0" cy="4320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672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
        <p:nvSpPr>
          <p:cNvPr id="3" name="Content Placeholder 2"/>
          <p:cNvSpPr>
            <a:spLocks noGrp="1"/>
          </p:cNvSpPr>
          <p:nvPr>
            <p:ph idx="1"/>
          </p:nvPr>
        </p:nvSpPr>
        <p:spPr>
          <a:xfrm>
            <a:off x="700216" y="1143000"/>
            <a:ext cx="10972800" cy="4525963"/>
          </a:xfrm>
        </p:spPr>
        <p:txBody>
          <a:bodyPr/>
          <a:lstStyle/>
          <a:p>
            <a:pPr marL="0" indent="0">
              <a:buNone/>
            </a:pPr>
            <a:r>
              <a:rPr lang="ar-SA" dirty="0" smtClean="0"/>
              <a:t>بالإمكان الان تمثيل منحنيات كل من الطلب والعرض بمعادلتين للخط المستقيم في الصيغ التالية </a:t>
            </a:r>
          </a:p>
          <a:p>
            <a:pPr marL="0" indent="0" algn="ctr">
              <a:buNone/>
            </a:pPr>
            <a:r>
              <a:rPr lang="ar-SA" dirty="0" smtClean="0">
                <a:solidFill>
                  <a:srgbClr val="FF0000"/>
                </a:solidFill>
              </a:rPr>
              <a:t>معادلة منحني الطلب </a:t>
            </a:r>
            <a:r>
              <a:rPr lang="en-US" dirty="0" smtClean="0">
                <a:solidFill>
                  <a:srgbClr val="FF0000"/>
                </a:solidFill>
              </a:rPr>
              <a:t>     </a:t>
            </a:r>
            <a:r>
              <a:rPr lang="en-US" dirty="0" err="1" smtClean="0"/>
              <a:t>Qd</a:t>
            </a:r>
            <a:r>
              <a:rPr lang="en-US" dirty="0" smtClean="0"/>
              <a:t> = 50 – 3p </a:t>
            </a:r>
          </a:p>
          <a:p>
            <a:pPr marL="0" indent="0" algn="ctr">
              <a:buNone/>
            </a:pPr>
            <a:r>
              <a:rPr lang="ar-SA" dirty="0" smtClean="0">
                <a:solidFill>
                  <a:srgbClr val="FF0000"/>
                </a:solidFill>
              </a:rPr>
              <a:t>   معادلة منحني العرض </a:t>
            </a:r>
            <a:r>
              <a:rPr lang="ar-SA" dirty="0">
                <a:solidFill>
                  <a:srgbClr val="FF0000"/>
                </a:solidFill>
              </a:rPr>
              <a:t> </a:t>
            </a:r>
            <a:r>
              <a:rPr lang="en-US" dirty="0" smtClean="0"/>
              <a:t>Qs = 10 + 5p</a:t>
            </a:r>
          </a:p>
          <a:p>
            <a:pPr marL="0" indent="0" algn="ctr">
              <a:buNone/>
            </a:pPr>
            <a:r>
              <a:rPr lang="ar-SA" dirty="0" smtClean="0"/>
              <a:t>عند التوازن تكون الكمية المطلوبة مساوية للكمية المعروضة، فتكون المعادلتين </a:t>
            </a:r>
            <a:r>
              <a:rPr lang="ar-SA" dirty="0" err="1" smtClean="0"/>
              <a:t>اعلاة</a:t>
            </a:r>
            <a:r>
              <a:rPr lang="ar-SA" dirty="0" smtClean="0"/>
              <a:t> متساويتين أي تكون :</a:t>
            </a:r>
          </a:p>
          <a:p>
            <a:pPr marL="0" indent="0" algn="ctr">
              <a:buNone/>
            </a:pPr>
            <a:r>
              <a:rPr lang="en-US" dirty="0" smtClean="0"/>
              <a:t>50 – 3p = 10 + 5p  </a:t>
            </a:r>
          </a:p>
          <a:p>
            <a:pPr marL="0" indent="0" algn="ctr">
              <a:buNone/>
            </a:pPr>
            <a:r>
              <a:rPr lang="en-US" dirty="0" smtClean="0"/>
              <a:t>8p = 40 </a:t>
            </a:r>
          </a:p>
          <a:p>
            <a:pPr marL="0" indent="0" algn="ctr">
              <a:buNone/>
            </a:pPr>
            <a:r>
              <a:rPr lang="en-US" dirty="0" smtClean="0"/>
              <a:t>P = 40/8 = 5 </a:t>
            </a:r>
            <a:r>
              <a:rPr lang="ar-SA" dirty="0" smtClean="0"/>
              <a:t>ريال</a:t>
            </a: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19</a:t>
            </a:fld>
            <a:endParaRPr lang="en-US" altLang="ar-SA">
              <a:solidFill>
                <a:prstClr val="white"/>
              </a:solidFill>
            </a:endParaRPr>
          </a:p>
        </p:txBody>
      </p:sp>
    </p:spTree>
    <p:extLst>
      <p:ext uri="{BB962C8B-B14F-4D97-AF65-F5344CB8AC3E}">
        <p14:creationId xmlns:p14="http://schemas.microsoft.com/office/powerpoint/2010/main" val="4274024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ar-SA" dirty="0" smtClean="0"/>
              <a:t>وبالتعويض عن قيمة السعر في أي من المعادلتين نجد أن : </a:t>
            </a:r>
          </a:p>
          <a:p>
            <a:pPr marL="0" indent="0" algn="ctr">
              <a:buNone/>
            </a:pPr>
            <a:r>
              <a:rPr lang="en-US" dirty="0" err="1" smtClean="0"/>
              <a:t>Qd</a:t>
            </a:r>
            <a:r>
              <a:rPr lang="en-US" dirty="0" smtClean="0"/>
              <a:t> = 50 – 3(5) = 35</a:t>
            </a:r>
            <a:r>
              <a:rPr lang="ar-SA" dirty="0" smtClean="0"/>
              <a:t> وحدة </a:t>
            </a:r>
            <a:r>
              <a:rPr lang="en-US" dirty="0" smtClean="0"/>
              <a:t> </a:t>
            </a:r>
          </a:p>
          <a:p>
            <a:pPr marL="0" indent="0" algn="ctr">
              <a:buNone/>
            </a:pPr>
            <a:r>
              <a:rPr lang="en-US" dirty="0" smtClean="0"/>
              <a:t>Qs = 10 + 5(5) = 35</a:t>
            </a:r>
            <a:r>
              <a:rPr lang="ar-SA" dirty="0" smtClean="0"/>
              <a:t> وحدة </a:t>
            </a: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20</a:t>
            </a:fld>
            <a:endParaRPr lang="en-US" altLang="ar-SA">
              <a:solidFill>
                <a:prstClr val="white"/>
              </a:solidFill>
            </a:endParaRPr>
          </a:p>
        </p:txBody>
      </p:sp>
      <p:sp>
        <p:nvSpPr>
          <p:cNvPr id="5"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Tree>
    <p:extLst>
      <p:ext uri="{BB962C8B-B14F-4D97-AF65-F5344CB8AC3E}">
        <p14:creationId xmlns:p14="http://schemas.microsoft.com/office/powerpoint/2010/main" val="2991782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
        <p:nvSpPr>
          <p:cNvPr id="3" name="Content Placeholder 2"/>
          <p:cNvSpPr>
            <a:spLocks noGrp="1"/>
          </p:cNvSpPr>
          <p:nvPr>
            <p:ph idx="1"/>
          </p:nvPr>
        </p:nvSpPr>
        <p:spPr>
          <a:xfrm>
            <a:off x="304800" y="1600201"/>
            <a:ext cx="11681254" cy="4525963"/>
          </a:xfrm>
        </p:spPr>
        <p:txBody>
          <a:bodyPr/>
          <a:lstStyle/>
          <a:p>
            <a:pPr marL="0" indent="0" rtl="1">
              <a:buNone/>
            </a:pPr>
            <a:r>
              <a:rPr lang="ar-SA" b="1" dirty="0"/>
              <a:t>إذا كانت لدينا دالة الطلب بالقيم (</a:t>
            </a:r>
            <a:r>
              <a:rPr lang="en-US" b="1" dirty="0" err="1"/>
              <a:t>Qd</a:t>
            </a:r>
            <a:r>
              <a:rPr lang="en-US" b="1" dirty="0"/>
              <a:t> = 24 – 3P</a:t>
            </a:r>
            <a:r>
              <a:rPr lang="ar-SA" b="1" dirty="0"/>
              <a:t>) ودالة العرض بالقيم (</a:t>
            </a:r>
            <a:r>
              <a:rPr lang="en-US" b="1" dirty="0"/>
              <a:t>Qs =  6 + 6P</a:t>
            </a:r>
            <a:r>
              <a:rPr lang="ar-SA" b="1" dirty="0"/>
              <a:t>) ..........:</a:t>
            </a:r>
            <a:endParaRPr lang="en-US" dirty="0"/>
          </a:p>
          <a:p>
            <a:pPr marL="0" indent="0" rtl="1">
              <a:buNone/>
            </a:pPr>
            <a:r>
              <a:rPr lang="ar-SA" dirty="0"/>
              <a:t>	  (أ)	فإن السعر التوازني سيكون 2.</a:t>
            </a:r>
            <a:endParaRPr lang="en-US" dirty="0"/>
          </a:p>
          <a:p>
            <a:pPr marL="0" indent="0" rtl="1">
              <a:buNone/>
            </a:pPr>
            <a:r>
              <a:rPr lang="ar-SA" dirty="0"/>
              <a:t>	 (ب)	فإن السعر التوازني سيكون 3.</a:t>
            </a:r>
            <a:endParaRPr lang="en-US" dirty="0"/>
          </a:p>
          <a:p>
            <a:pPr marL="0" indent="0" rtl="1">
              <a:buNone/>
            </a:pPr>
            <a:r>
              <a:rPr lang="ar-SA" dirty="0"/>
              <a:t>	 (ج)	فإن السعر التوازني سيكون 4.</a:t>
            </a:r>
            <a:endParaRPr lang="en-US" dirty="0"/>
          </a:p>
          <a:p>
            <a:pPr marL="0" indent="0" rtl="1">
              <a:buNone/>
            </a:pPr>
            <a:r>
              <a:rPr lang="ar-SA" dirty="0"/>
              <a:t>	 (د)	فإن السعر التوازني سيكون 6.</a:t>
            </a:r>
            <a:endParaRPr lang="en-US" dirty="0"/>
          </a:p>
          <a:p>
            <a:pPr marL="0" indent="0">
              <a:buNone/>
            </a:pP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21</a:t>
            </a:fld>
            <a:endParaRPr lang="en-US" altLang="ar-SA">
              <a:solidFill>
                <a:prstClr val="white"/>
              </a:solidFill>
            </a:endParaRPr>
          </a:p>
        </p:txBody>
      </p:sp>
    </p:spTree>
    <p:extLst>
      <p:ext uri="{BB962C8B-B14F-4D97-AF65-F5344CB8AC3E}">
        <p14:creationId xmlns:p14="http://schemas.microsoft.com/office/powerpoint/2010/main" val="3943368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kern="0" dirty="0">
                <a:solidFill>
                  <a:srgbClr val="FF0000"/>
                </a:solidFill>
                <a:latin typeface="Arial Black" pitchFamily="34" charset="0"/>
                <a:cs typeface="PT Bold Heading" pitchFamily="2" charset="-78"/>
              </a:rPr>
              <a:t>الصيغة الرياضية لتوازن السوق</a:t>
            </a:r>
            <a:r>
              <a:rPr lang="en-US" sz="4800" kern="0" dirty="0">
                <a:solidFill>
                  <a:srgbClr val="FF0000"/>
                </a:solidFill>
                <a:latin typeface="Arial Black" pitchFamily="34" charset="0"/>
                <a:cs typeface="PT Bold Heading" pitchFamily="2" charset="-78"/>
              </a:rPr>
              <a:t/>
            </a:r>
            <a:br>
              <a:rPr lang="en-US" sz="4800" kern="0" dirty="0">
                <a:solidFill>
                  <a:srgbClr val="FF0000"/>
                </a:solidFill>
                <a:latin typeface="Arial Black" pitchFamily="34" charset="0"/>
                <a:cs typeface="PT Bold Heading" pitchFamily="2" charset="-78"/>
              </a:rPr>
            </a:br>
            <a:endParaRPr lang="ar-SA" dirty="0"/>
          </a:p>
        </p:txBody>
      </p:sp>
      <p:sp>
        <p:nvSpPr>
          <p:cNvPr id="3" name="Content Placeholder 2"/>
          <p:cNvSpPr>
            <a:spLocks noGrp="1"/>
          </p:cNvSpPr>
          <p:nvPr>
            <p:ph idx="1"/>
          </p:nvPr>
        </p:nvSpPr>
        <p:spPr>
          <a:xfrm>
            <a:off x="337751" y="1600201"/>
            <a:ext cx="11656541" cy="4525963"/>
          </a:xfrm>
        </p:spPr>
        <p:txBody>
          <a:bodyPr/>
          <a:lstStyle/>
          <a:p>
            <a:pPr marL="0" indent="0" rtl="1">
              <a:buNone/>
            </a:pPr>
            <a:r>
              <a:rPr lang="ar-SA" b="1" dirty="0"/>
              <a:t>إذا كانت لدينا دالة الطلب بالقيم (</a:t>
            </a:r>
            <a:r>
              <a:rPr lang="en-US" b="1" dirty="0" err="1"/>
              <a:t>Qd</a:t>
            </a:r>
            <a:r>
              <a:rPr lang="en-US" b="1" dirty="0"/>
              <a:t> = 24 – 3P</a:t>
            </a:r>
            <a:r>
              <a:rPr lang="ar-SA" b="1" dirty="0"/>
              <a:t>) ودالة العرض بالقيم (</a:t>
            </a:r>
            <a:r>
              <a:rPr lang="en-US" b="1" dirty="0"/>
              <a:t>Qs =  6 + 6P</a:t>
            </a:r>
            <a:r>
              <a:rPr lang="ar-SA" b="1" dirty="0"/>
              <a:t>) ...........:</a:t>
            </a:r>
            <a:endParaRPr lang="en-US" dirty="0"/>
          </a:p>
          <a:p>
            <a:pPr marL="0" indent="0" rtl="1">
              <a:buNone/>
            </a:pPr>
            <a:r>
              <a:rPr lang="ar-SA" dirty="0"/>
              <a:t>	  (أ)	فإن الكمية </a:t>
            </a:r>
            <a:r>
              <a:rPr lang="ar-SA" dirty="0" err="1"/>
              <a:t>التوازنية</a:t>
            </a:r>
            <a:r>
              <a:rPr lang="ar-SA" dirty="0"/>
              <a:t> ستكون </a:t>
            </a:r>
            <a:r>
              <a:rPr lang="en-US" dirty="0" smtClean="0"/>
              <a:t>6</a:t>
            </a:r>
            <a:r>
              <a:rPr lang="ar-SA" dirty="0" smtClean="0"/>
              <a:t>.</a:t>
            </a:r>
            <a:endParaRPr lang="en-US" dirty="0"/>
          </a:p>
          <a:p>
            <a:pPr marL="0" indent="0" rtl="1">
              <a:buNone/>
            </a:pPr>
            <a:r>
              <a:rPr lang="ar-SA" dirty="0"/>
              <a:t>	 (ب)	فإن الكمية </a:t>
            </a:r>
            <a:r>
              <a:rPr lang="ar-SA" dirty="0" err="1"/>
              <a:t>التوازنية</a:t>
            </a:r>
            <a:r>
              <a:rPr lang="ar-SA" dirty="0"/>
              <a:t> ستكون </a:t>
            </a:r>
            <a:r>
              <a:rPr lang="en-US" dirty="0" smtClean="0"/>
              <a:t>12</a:t>
            </a:r>
            <a:r>
              <a:rPr lang="ar-SA" dirty="0" smtClean="0"/>
              <a:t>.</a:t>
            </a:r>
            <a:endParaRPr lang="en-US" dirty="0"/>
          </a:p>
          <a:p>
            <a:pPr marL="0" indent="0" rtl="1">
              <a:buNone/>
            </a:pPr>
            <a:r>
              <a:rPr lang="ar-SA" dirty="0"/>
              <a:t>	 (ج)	فإن الكمية </a:t>
            </a:r>
            <a:r>
              <a:rPr lang="ar-SA" dirty="0" err="1"/>
              <a:t>التوازنية</a:t>
            </a:r>
            <a:r>
              <a:rPr lang="ar-SA" dirty="0"/>
              <a:t> ستكون </a:t>
            </a:r>
            <a:r>
              <a:rPr lang="en-US" dirty="0" smtClean="0"/>
              <a:t>18</a:t>
            </a:r>
            <a:r>
              <a:rPr lang="ar-SA" dirty="0" smtClean="0"/>
              <a:t>.</a:t>
            </a:r>
            <a:endParaRPr lang="en-US" dirty="0"/>
          </a:p>
          <a:p>
            <a:pPr marL="0" indent="0" rtl="1">
              <a:buNone/>
            </a:pPr>
            <a:r>
              <a:rPr lang="ar-SA" dirty="0"/>
              <a:t>	 (د)	فإن الكمية </a:t>
            </a:r>
            <a:r>
              <a:rPr lang="ar-SA" dirty="0" err="1"/>
              <a:t>التوازنية</a:t>
            </a:r>
            <a:r>
              <a:rPr lang="ar-SA" dirty="0"/>
              <a:t> ستكون </a:t>
            </a:r>
            <a:r>
              <a:rPr lang="en-US" dirty="0" smtClean="0"/>
              <a:t>24</a:t>
            </a:r>
            <a:r>
              <a:rPr lang="ar-SA" dirty="0" smtClean="0"/>
              <a:t>.</a:t>
            </a:r>
            <a:endParaRPr lang="en-US" dirty="0"/>
          </a:p>
          <a:p>
            <a:pPr marL="0" indent="0">
              <a:buNone/>
            </a:pPr>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22</a:t>
            </a:fld>
            <a:endParaRPr lang="en-US" altLang="ar-SA">
              <a:solidFill>
                <a:prstClr val="white"/>
              </a:solidFill>
            </a:endParaRPr>
          </a:p>
        </p:txBody>
      </p:sp>
    </p:spTree>
    <p:extLst>
      <p:ext uri="{BB962C8B-B14F-4D97-AF65-F5344CB8AC3E}">
        <p14:creationId xmlns:p14="http://schemas.microsoft.com/office/powerpoint/2010/main" val="232685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rtl="1">
              <a:lnSpc>
                <a:spcPct val="115000"/>
              </a:lnSpc>
              <a:spcAft>
                <a:spcPts val="0"/>
              </a:spcAft>
              <a:buNone/>
            </a:pPr>
            <a:r>
              <a:rPr lang="ar-SA" b="1" dirty="0">
                <a:latin typeface="Calibri" panose="020F0502020204030204" pitchFamily="34" charset="0"/>
                <a:ea typeface="Calibri" panose="020F0502020204030204" pitchFamily="34" charset="0"/>
                <a:cs typeface="Times New Roman" panose="02020603050405020304" pitchFamily="18" charset="0"/>
              </a:rPr>
              <a:t>اذا ادت زيادة سعر السلعة (</a:t>
            </a:r>
            <a:r>
              <a:rPr lang="en-US" b="1" dirty="0">
                <a:latin typeface="Times New Roman" panose="02020603050405020304" pitchFamily="18" charset="0"/>
                <a:ea typeface="Calibri" panose="020F0502020204030204" pitchFamily="34" charset="0"/>
                <a:cs typeface="Arial" panose="020B0604020202020204" pitchFamily="34" charset="0"/>
              </a:rPr>
              <a:t>X</a:t>
            </a:r>
            <a:r>
              <a:rPr lang="ar-SA" b="1" dirty="0">
                <a:latin typeface="Calibri" panose="020F0502020204030204" pitchFamily="34" charset="0"/>
                <a:ea typeface="Calibri" panose="020F0502020204030204" pitchFamily="34" charset="0"/>
                <a:cs typeface="Times New Roman" panose="02020603050405020304" pitchFamily="18" charset="0"/>
              </a:rPr>
              <a:t>) إلي انخفاض الكمية المطلوبة من السلعة (</a:t>
            </a:r>
            <a:r>
              <a:rPr lang="en-US" b="1" dirty="0">
                <a:latin typeface="Times New Roman" panose="02020603050405020304" pitchFamily="18" charset="0"/>
                <a:ea typeface="Calibri" panose="020F0502020204030204" pitchFamily="34" charset="0"/>
                <a:cs typeface="Arial" panose="020B0604020202020204" pitchFamily="34" charset="0"/>
              </a:rPr>
              <a:t>Y</a:t>
            </a:r>
            <a:r>
              <a:rPr lang="ar-SA" b="1" dirty="0">
                <a:latin typeface="Calibri" panose="020F0502020204030204" pitchFamily="34" charset="0"/>
                <a:ea typeface="Calibri" panose="020F0502020204030204" pitchFamily="34" charset="0"/>
                <a:cs typeface="Times New Roman" panose="02020603050405020304" pitchFamily="18" charset="0"/>
              </a:rPr>
              <a:t>) كان ذلك دليل علي أن السلعتين:</a:t>
            </a:r>
            <a:endParaRPr lang="en-US" sz="2800" dirty="0">
              <a:latin typeface="Calibri" panose="020F0502020204030204" pitchFamily="34" charset="0"/>
              <a:ea typeface="Calibri" panose="020F0502020204030204" pitchFamily="34" charset="0"/>
              <a:cs typeface="Arial" panose="020B0604020202020204" pitchFamily="34" charset="0"/>
            </a:endParaRPr>
          </a:p>
          <a:p>
            <a:pPr marL="0" indent="0" rtl="1">
              <a:lnSpc>
                <a:spcPct val="115000"/>
              </a:lnSpc>
              <a:spcAft>
                <a:spcPts val="0"/>
              </a:spcAft>
              <a:buNone/>
            </a:pPr>
            <a:r>
              <a:rPr lang="ar-SA" dirty="0">
                <a:latin typeface="Calibri" panose="020F0502020204030204" pitchFamily="34" charset="0"/>
                <a:ea typeface="Calibri" panose="020F0502020204030204" pitchFamily="34" charset="0"/>
                <a:cs typeface="Times New Roman" panose="02020603050405020304" pitchFamily="18" charset="0"/>
              </a:rPr>
              <a:t>أ- بديلتان في الانتاج                                ب- متكاملتان في الاستهلاك</a:t>
            </a:r>
            <a:endParaRPr lang="en-US" sz="2800" dirty="0">
              <a:latin typeface="Calibri" panose="020F0502020204030204" pitchFamily="34" charset="0"/>
              <a:ea typeface="Calibri" panose="020F0502020204030204" pitchFamily="34" charset="0"/>
              <a:cs typeface="Arial" panose="020B0604020202020204" pitchFamily="34" charset="0"/>
            </a:endParaRPr>
          </a:p>
          <a:p>
            <a:pPr marL="0" indent="0" rtl="1">
              <a:lnSpc>
                <a:spcPct val="115000"/>
              </a:lnSpc>
              <a:spcAft>
                <a:spcPts val="0"/>
              </a:spcAft>
              <a:buNone/>
            </a:pPr>
            <a:r>
              <a:rPr lang="ar-SA" dirty="0">
                <a:latin typeface="Calibri" panose="020F0502020204030204" pitchFamily="34" charset="0"/>
                <a:ea typeface="Calibri" panose="020F0502020204030204" pitchFamily="34" charset="0"/>
                <a:cs typeface="Times New Roman" panose="02020603050405020304" pitchFamily="18" charset="0"/>
              </a:rPr>
              <a:t>ج- بديلتان في الاستهلاك                           د- بديلتان في الانتاج</a:t>
            </a:r>
            <a:endParaRPr lang="en-US" sz="2800"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Slide Number Placeholder 3"/>
          <p:cNvSpPr>
            <a:spLocks noGrp="1"/>
          </p:cNvSpPr>
          <p:nvPr>
            <p:ph type="sldNum" sz="quarter" idx="11"/>
          </p:nvPr>
        </p:nvSpPr>
        <p:spPr/>
        <p:txBody>
          <a:bodyPr/>
          <a:lstStyle/>
          <a:p>
            <a:pPr>
              <a:defRPr/>
            </a:pPr>
            <a:fld id="{AFDB85D4-54C8-4DA7-ADB0-FC447031DD2F}" type="slidenum">
              <a:rPr lang="en-US" altLang="ar-SA" smtClean="0">
                <a:solidFill>
                  <a:prstClr val="white"/>
                </a:solidFill>
              </a:rPr>
              <a:pPr>
                <a:defRPr/>
              </a:pPr>
              <a:t>23</a:t>
            </a:fld>
            <a:endParaRPr lang="en-US" altLang="ar-SA">
              <a:solidFill>
                <a:prstClr val="white"/>
              </a:solidFill>
            </a:endParaRPr>
          </a:p>
        </p:txBody>
      </p:sp>
    </p:spTree>
    <p:extLst>
      <p:ext uri="{BB962C8B-B14F-4D97-AF65-F5344CB8AC3E}">
        <p14:creationId xmlns:p14="http://schemas.microsoft.com/office/powerpoint/2010/main" val="1481855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9930537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4.xml><?xml version="1.0" encoding="utf-8"?>
<a:theme xmlns:a="http://schemas.openxmlformats.org/drawingml/2006/main" name="3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1438</Words>
  <Application>Microsoft Office PowerPoint</Application>
  <PresentationFormat>Widescreen</PresentationFormat>
  <Paragraphs>288</Paragraphs>
  <Slides>24</Slides>
  <Notes>13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24</vt:i4>
      </vt:variant>
    </vt:vector>
  </HeadingPairs>
  <TitlesOfParts>
    <vt:vector size="40" baseType="lpstr">
      <vt:lpstr>宋体</vt:lpstr>
      <vt:lpstr>宋体</vt:lpstr>
      <vt:lpstr>ae_AlMateen</vt:lpstr>
      <vt:lpstr>Arial</vt:lpstr>
      <vt:lpstr>Arial Black</vt:lpstr>
      <vt:lpstr>AYM Wadiy S_U normal.</vt:lpstr>
      <vt:lpstr>Calibri</vt:lpstr>
      <vt:lpstr>Calibri Light</vt:lpstr>
      <vt:lpstr>PT Bold Heading</vt:lpstr>
      <vt:lpstr>Tahoma</vt:lpstr>
      <vt:lpstr>Times New Roman</vt:lpstr>
      <vt:lpstr>Wingdings</vt:lpstr>
      <vt:lpstr>Office Theme</vt:lpstr>
      <vt:lpstr>1_Office Theme</vt:lpstr>
      <vt:lpstr>2_Office Theme</vt:lpstr>
      <vt:lpstr>3_Office Theme</vt:lpstr>
      <vt:lpstr>PowerPoint Presentation</vt:lpstr>
      <vt:lpstr>المحاضرة الرابعة  </vt:lpstr>
      <vt:lpstr>PowerPoint Presentation</vt:lpstr>
      <vt:lpstr>أولاً: تعريف السوق Market Definition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الصيغة الرياضية لتوازن السوق </vt:lpstr>
      <vt:lpstr>الصيغة الرياضية لتوازن السوق </vt:lpstr>
      <vt:lpstr>الصيغة الرياضية لتوازن السوق </vt:lpstr>
      <vt:lpstr>الصيغة الرياضية لتوازن السوق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studio 3</cp:lastModifiedBy>
  <cp:revision>7</cp:revision>
  <dcterms:created xsi:type="dcterms:W3CDTF">2016-10-05T11:36:25Z</dcterms:created>
  <dcterms:modified xsi:type="dcterms:W3CDTF">2016-10-06T09:46:03Z</dcterms:modified>
</cp:coreProperties>
</file>